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49"/>
  </p:notesMasterIdLst>
  <p:sldIdLst>
    <p:sldId id="256" r:id="rId3"/>
    <p:sldId id="876" r:id="rId4"/>
    <p:sldId id="824" r:id="rId5"/>
    <p:sldId id="799" r:id="rId6"/>
    <p:sldId id="798" r:id="rId7"/>
    <p:sldId id="827" r:id="rId8"/>
    <p:sldId id="828" r:id="rId9"/>
    <p:sldId id="804" r:id="rId10"/>
    <p:sldId id="803" r:id="rId11"/>
    <p:sldId id="805" r:id="rId12"/>
    <p:sldId id="806" r:id="rId13"/>
    <p:sldId id="825" r:id="rId14"/>
    <p:sldId id="814" r:id="rId15"/>
    <p:sldId id="815" r:id="rId16"/>
    <p:sldId id="818" r:id="rId17"/>
    <p:sldId id="823" r:id="rId18"/>
    <p:sldId id="879" r:id="rId19"/>
    <p:sldId id="882" r:id="rId20"/>
    <p:sldId id="872" r:id="rId21"/>
    <p:sldId id="871" r:id="rId22"/>
    <p:sldId id="873" r:id="rId23"/>
    <p:sldId id="874" r:id="rId24"/>
    <p:sldId id="853" r:id="rId25"/>
    <p:sldId id="854" r:id="rId26"/>
    <p:sldId id="855" r:id="rId27"/>
    <p:sldId id="856" r:id="rId28"/>
    <p:sldId id="862" r:id="rId29"/>
    <p:sldId id="840" r:id="rId30"/>
    <p:sldId id="844" r:id="rId31"/>
    <p:sldId id="846" r:id="rId32"/>
    <p:sldId id="847" r:id="rId33"/>
    <p:sldId id="850" r:id="rId34"/>
    <p:sldId id="851" r:id="rId35"/>
    <p:sldId id="838" r:id="rId36"/>
    <p:sldId id="839" r:id="rId37"/>
    <p:sldId id="833" r:id="rId38"/>
    <p:sldId id="875" r:id="rId39"/>
    <p:sldId id="835" r:id="rId40"/>
    <p:sldId id="836" r:id="rId41"/>
    <p:sldId id="931" r:id="rId42"/>
    <p:sldId id="929" r:id="rId43"/>
    <p:sldId id="930" r:id="rId44"/>
    <p:sldId id="928" r:id="rId45"/>
    <p:sldId id="932" r:id="rId46"/>
    <p:sldId id="864" r:id="rId47"/>
    <p:sldId id="262" r:id="rId48"/>
  </p:sldIdLst>
  <p:sldSz cx="12192000" cy="6858000"/>
  <p:notesSz cx="6735763" cy="98663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8">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a" initials="C" lastIdx="1" clrIdx="0"/>
  <p:cmAuthor id="1" name="张琳"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8" autoAdjust="0"/>
    <p:restoredTop sz="77396" autoAdjust="0"/>
  </p:normalViewPr>
  <p:slideViewPr>
    <p:cSldViewPr snapToGrid="0">
      <p:cViewPr varScale="1">
        <p:scale>
          <a:sx n="68" d="100"/>
          <a:sy n="68" d="100"/>
        </p:scale>
        <p:origin x="1320" y="53"/>
      </p:cViewPr>
      <p:guideLst>
        <p:guide orient="horz" pos="2038"/>
        <p:guide pos="3840"/>
      </p:guideLst>
    </p:cSldViewPr>
  </p:slideViewPr>
  <p:notesTextViewPr>
    <p:cViewPr>
      <p:scale>
        <a:sx n="3" d="2"/>
        <a:sy n="3" d="2"/>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2" cy="495029"/>
          </a:xfrm>
          <a:prstGeom prst="rect">
            <a:avLst/>
          </a:prstGeom>
        </p:spPr>
        <p:txBody>
          <a:bodyPr vert="horz" lIns="91815" tIns="45907" rIns="91815" bIns="45907" rtlCol="0"/>
          <a:lstStyle>
            <a:lvl1pPr algn="l">
              <a:defRPr sz="1200"/>
            </a:lvl1pPr>
          </a:lstStyle>
          <a:p>
            <a:endParaRPr lang="zh-CN" altLang="en-US"/>
          </a:p>
        </p:txBody>
      </p:sp>
      <p:sp>
        <p:nvSpPr>
          <p:cNvPr id="3" name="日期占位符 2"/>
          <p:cNvSpPr>
            <a:spLocks noGrp="1"/>
          </p:cNvSpPr>
          <p:nvPr>
            <p:ph type="dt" idx="1"/>
          </p:nvPr>
        </p:nvSpPr>
        <p:spPr>
          <a:xfrm>
            <a:off x="3815373" y="0"/>
            <a:ext cx="2918832" cy="495029"/>
          </a:xfrm>
          <a:prstGeom prst="rect">
            <a:avLst/>
          </a:prstGeom>
        </p:spPr>
        <p:txBody>
          <a:bodyPr vert="horz" lIns="91815" tIns="45907" rIns="91815" bIns="45907" rtlCol="0"/>
          <a:lstStyle>
            <a:lvl1pPr algn="r">
              <a:defRPr sz="1200"/>
            </a:lvl1pPr>
          </a:lstStyle>
          <a:p>
            <a:fld id="{E2BE0ADB-F8ED-4BF3-B819-2C7B0C9965F9}"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91815" tIns="45907" rIns="91815" bIns="45907" rtlCol="0" anchor="ctr"/>
          <a:lstStyle/>
          <a:p>
            <a:endParaRPr lang="zh-CN" altLang="en-US"/>
          </a:p>
        </p:txBody>
      </p:sp>
      <p:sp>
        <p:nvSpPr>
          <p:cNvPr id="5" name="备注占位符 4"/>
          <p:cNvSpPr>
            <a:spLocks noGrp="1"/>
          </p:cNvSpPr>
          <p:nvPr>
            <p:ph type="body" sz="quarter" idx="3"/>
          </p:nvPr>
        </p:nvSpPr>
        <p:spPr>
          <a:xfrm>
            <a:off x="673577" y="4748165"/>
            <a:ext cx="5388610" cy="3884861"/>
          </a:xfrm>
          <a:prstGeom prst="rect">
            <a:avLst/>
          </a:prstGeom>
        </p:spPr>
        <p:txBody>
          <a:bodyPr vert="horz" lIns="91815" tIns="45907" rIns="91815" bIns="45907"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1286"/>
            <a:ext cx="2918832" cy="495028"/>
          </a:xfrm>
          <a:prstGeom prst="rect">
            <a:avLst/>
          </a:prstGeom>
        </p:spPr>
        <p:txBody>
          <a:bodyPr vert="horz" lIns="91815" tIns="45907" rIns="91815" bIns="45907"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1286"/>
            <a:ext cx="2918832" cy="495028"/>
          </a:xfrm>
          <a:prstGeom prst="rect">
            <a:avLst/>
          </a:prstGeom>
        </p:spPr>
        <p:txBody>
          <a:bodyPr vert="horz" lIns="91815" tIns="45907" rIns="91815" bIns="45907" rtlCol="0" anchor="b"/>
          <a:lstStyle>
            <a:lvl1pPr algn="r">
              <a:defRPr sz="1200"/>
            </a:lvl1pPr>
          </a:lstStyle>
          <a:p>
            <a:fld id="{2A99051B-C1A5-4304-B341-734CE5F2AB6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EB9496-6FD8-40F1-9D22-0392F7F3C0B8}"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smtClean="0"/>
          </a:p>
        </p:txBody>
      </p:sp>
      <p:sp>
        <p:nvSpPr>
          <p:cNvPr id="4" name="灯片编号占位符 3"/>
          <p:cNvSpPr>
            <a:spLocks noGrp="1"/>
          </p:cNvSpPr>
          <p:nvPr>
            <p:ph type="sldNum" sz="quarter" idx="5"/>
          </p:nvPr>
        </p:nvSpPr>
        <p:spPr/>
        <p:txBody>
          <a:bodyPr/>
          <a:lstStyle/>
          <a:p>
            <a:fld id="{2A99051B-C1A5-4304-B341-734CE5F2AB6A}"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99051B-C1A5-4304-B341-734CE5F2AB6A}"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2A99051B-C1A5-4304-B341-734CE5F2AB6A}"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99051B-C1A5-4304-B341-734CE5F2AB6A}"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0" dirty="0">
              <a:latin typeface="+mn-lt"/>
              <a:ea typeface="+mn-ea"/>
            </a:endParaRPr>
          </a:p>
        </p:txBody>
      </p:sp>
      <p:sp>
        <p:nvSpPr>
          <p:cNvPr id="4" name="灯片编号占位符 3"/>
          <p:cNvSpPr>
            <a:spLocks noGrp="1"/>
          </p:cNvSpPr>
          <p:nvPr>
            <p:ph type="sldNum" sz="quarter" idx="10"/>
          </p:nvPr>
        </p:nvSpPr>
        <p:spPr/>
        <p:txBody>
          <a:bodyPr/>
          <a:lstStyle/>
          <a:p>
            <a:fld id="{36BB126C-7503-432A-98F5-3356A617C0E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defTabSz="914400" rtl="0" eaLnBrk="1" latinLnBrk="0" hangingPunct="1"/>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solidFill>
                <a:schemeClr val="tx1"/>
              </a:solidFill>
            </a:endParaRPr>
          </a:p>
        </p:txBody>
      </p:sp>
      <p:sp>
        <p:nvSpPr>
          <p:cNvPr id="4" name="灯片编号占位符 3"/>
          <p:cNvSpPr>
            <a:spLocks noGrp="1"/>
          </p:cNvSpPr>
          <p:nvPr>
            <p:ph type="sldNum" sz="quarter" idx="10"/>
          </p:nvPr>
        </p:nvSpPr>
        <p:spPr/>
        <p:txBody>
          <a:bodyPr/>
          <a:lstStyle/>
          <a:p>
            <a:fld id="{2A99051B-C1A5-4304-B341-734CE5F2AB6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baseline="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A99051B-C1A5-4304-B341-734CE5F2AB6A}"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2A99051B-C1A5-4304-B341-734CE5F2AB6A}"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BB126C-7503-432A-98F5-3356A617C0E1}"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latin typeface="+mn-lt"/>
              <a:cs typeface="Calibri" panose="020F0502020204030204"/>
            </a:endParaRPr>
          </a:p>
        </p:txBody>
      </p:sp>
      <p:sp>
        <p:nvSpPr>
          <p:cNvPr id="4" name="灯片编号占位符 3"/>
          <p:cNvSpPr>
            <a:spLocks noGrp="1"/>
          </p:cNvSpPr>
          <p:nvPr>
            <p:ph type="sldNum" sz="quarter" idx="10"/>
          </p:nvPr>
        </p:nvSpPr>
        <p:spPr/>
        <p:txBody>
          <a:bodyPr/>
          <a:lstStyle/>
          <a:p>
            <a:fld id="{36BB126C-7503-432A-98F5-3356A617C0E1}"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10"/>
          </p:nvPr>
        </p:nvSpPr>
        <p:spPr/>
        <p:txBody>
          <a:bodyPr/>
          <a:lstStyle/>
          <a:p>
            <a:fld id="{36BB126C-7503-432A-98F5-3356A617C0E1}"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5400" marR="17780">
              <a:lnSpc>
                <a:spcPct val="100000"/>
              </a:lnSpc>
            </a:pPr>
            <a:endParaRPr lang="en-US" altLang="zh-CN" sz="1200" kern="1200" spc="-1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F15ED709-2331-49C6-A197-208E06EA439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BB126C-7503-432A-98F5-3356A617C0E1}"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BB126C-7503-432A-98F5-3356A617C0E1}"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99051B-C1A5-4304-B341-734CE5F2AB6A}"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100" b="0" dirty="0" smtClean="0">
              <a:latin typeface="+mn-lt"/>
            </a:endParaRPr>
          </a:p>
        </p:txBody>
      </p:sp>
      <p:sp>
        <p:nvSpPr>
          <p:cNvPr id="4" name="灯片编号占位符 3"/>
          <p:cNvSpPr>
            <a:spLocks noGrp="1"/>
          </p:cNvSpPr>
          <p:nvPr>
            <p:ph type="sldNum" sz="quarter" idx="5"/>
          </p:nvPr>
        </p:nvSpPr>
        <p:spPr/>
        <p:txBody>
          <a:bodyPr/>
          <a:lstStyle/>
          <a:p>
            <a:fld id="{96EB9496-6FD8-40F1-9D22-0392F7F3C0B8}"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latin typeface="+mn-lt"/>
            </a:endParaRPr>
          </a:p>
        </p:txBody>
      </p:sp>
      <p:sp>
        <p:nvSpPr>
          <p:cNvPr id="4" name="灯片编号占位符 3"/>
          <p:cNvSpPr>
            <a:spLocks noGrp="1"/>
          </p:cNvSpPr>
          <p:nvPr>
            <p:ph type="sldNum" sz="quarter" idx="5"/>
          </p:nvPr>
        </p:nvSpPr>
        <p:spPr/>
        <p:txBody>
          <a:bodyPr/>
          <a:lstStyle/>
          <a:p>
            <a:fld id="{36BB126C-7503-432A-98F5-3356A617C0E1}"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BB126C-7503-432A-98F5-3356A617C0E1}"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36BB126C-7503-432A-98F5-3356A617C0E1}"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6BB126C-7503-432A-98F5-3356A617C0E1}"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BB126C-7503-432A-98F5-3356A617C0E1}"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10"/>
          </p:nvPr>
        </p:nvSpPr>
        <p:spPr/>
        <p:txBody>
          <a:bodyPr/>
          <a:lstStyle/>
          <a:p>
            <a:fld id="{36BB126C-7503-432A-98F5-3356A617C0E1}"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10"/>
          </p:nvPr>
        </p:nvSpPr>
        <p:spPr/>
        <p:txBody>
          <a:bodyPr/>
          <a:lstStyle/>
          <a:p>
            <a:fld id="{36BB126C-7503-432A-98F5-3356A617C0E1}"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A99051B-C1A5-4304-B341-734CE5F2AB6A}"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9051B-C1A5-4304-B341-734CE5F2AB6A}"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dirty="0" smtClean="0">
              <a:solidFill>
                <a:schemeClr val="tx1"/>
              </a:solidFill>
              <a:effectLst/>
              <a:latin typeface="等线" panose="02010600030101010101" charset="-122"/>
              <a:cs typeface="Times New Roman" panose="02020603050405020304" charset="0"/>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46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99051B-C1A5-4304-B341-734CE5F2AB6A}"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2A99051B-C1A5-4304-B341-734CE5F2AB6A}"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16996" y="525090"/>
            <a:ext cx="9594715" cy="2387600"/>
          </a:xfrm>
        </p:spPr>
        <p:txBody>
          <a:bodyPr anchor="b">
            <a:normAutofit/>
          </a:bodyPr>
          <a:lstStyle>
            <a:lvl1pPr algn="ctr">
              <a:defRPr sz="4000">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416996" y="3212931"/>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58C462E-CADA-4553-94B3-B69607DD4252}"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5E576E-6E41-4688-833F-3387399D1F2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8276" y="273834"/>
            <a:ext cx="10095690" cy="1325563"/>
          </a:xfrm>
        </p:spPr>
        <p:txBody>
          <a:bodyPr>
            <a:normAutofit/>
          </a:bodyPr>
          <a:lstStyle>
            <a:lvl1pPr>
              <a:defRPr sz="3600" b="1"/>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758C462E-CADA-4553-94B3-B69607DD4252}"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5E576E-6E41-4688-833F-3387399D1F2C}" type="slidenum">
              <a:rPr lang="zh-CN" altLang="en-US" smtClean="0"/>
              <a:t>‹#›</a:t>
            </a:fld>
            <a:endParaRPr lang="zh-CN" altLang="en-US"/>
          </a:p>
        </p:txBody>
      </p:sp>
      <p:sp>
        <p:nvSpPr>
          <p:cNvPr id="9" name="矩形 8"/>
          <p:cNvSpPr/>
          <p:nvPr userDrawn="1"/>
        </p:nvSpPr>
        <p:spPr>
          <a:xfrm>
            <a:off x="0" y="658779"/>
            <a:ext cx="182880" cy="5556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3" name="文本占位符 12"/>
          <p:cNvSpPr>
            <a:spLocks noGrp="1"/>
          </p:cNvSpPr>
          <p:nvPr>
            <p:ph type="body" sz="quarter" idx="13"/>
          </p:nvPr>
        </p:nvSpPr>
        <p:spPr>
          <a:xfrm>
            <a:off x="477838" y="1887538"/>
            <a:ext cx="11291887" cy="3851275"/>
          </a:xfrm>
          <a:prstGeom prst="rect">
            <a:avLst/>
          </a:prstGeom>
        </p:spPr>
        <p:txBody>
          <a:bodyPr/>
          <a:lstStyle>
            <a:lvl1pPr marL="0" indent="0">
              <a:buFontTx/>
              <a:buNone/>
              <a:defRPr sz="1600">
                <a:solidFill>
                  <a:schemeClr val="accent1">
                    <a:lumMod val="75000"/>
                  </a:schemeClr>
                </a:solidFill>
              </a:defRPr>
            </a:lvl1pPr>
            <a:lvl2pPr marL="457200" indent="0">
              <a:buFontTx/>
              <a:buNone/>
              <a:defRPr sz="1600">
                <a:solidFill>
                  <a:schemeClr val="accent1">
                    <a:lumMod val="75000"/>
                  </a:schemeClr>
                </a:solidFill>
              </a:defRPr>
            </a:lvl2pPr>
            <a:lvl3pPr marL="914400" indent="0">
              <a:buFontTx/>
              <a:buNone/>
              <a:defRPr sz="1600">
                <a:solidFill>
                  <a:schemeClr val="accent1">
                    <a:lumMod val="75000"/>
                  </a:schemeClr>
                </a:solidFill>
              </a:defRPr>
            </a:lvl3pPr>
            <a:lvl4pPr marL="1371600" indent="0">
              <a:buFontTx/>
              <a:buNone/>
              <a:defRPr sz="1600">
                <a:solidFill>
                  <a:schemeClr val="accent1">
                    <a:lumMod val="75000"/>
                  </a:schemeClr>
                </a:solidFill>
              </a:defRPr>
            </a:lvl4pPr>
            <a:lvl5pPr marL="1828800" indent="0">
              <a:buFontTx/>
              <a:buNone/>
              <a:defRPr sz="1600">
                <a:solidFill>
                  <a:schemeClr val="accent1">
                    <a:lumMod val="75000"/>
                  </a:schemeClr>
                </a:solidFill>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5" name="Footer Placeholder 4"/>
          <p:cNvSpPr>
            <a:spLocks noGrp="1"/>
          </p:cNvSpPr>
          <p:nvPr>
            <p:ph type="ftr" sz="quarter" idx="13"/>
          </p:nvPr>
        </p:nvSpPr>
        <p:spPr/>
        <p:txBody>
          <a:bodyPr/>
          <a:lstStyle/>
          <a:p>
            <a:r>
              <a:rPr lang="en-GB"/>
              <a:t>cbs-16@wmo.int</a:t>
            </a:r>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6842D3-BCE6-4738-BBF9-34BD0219F0AA}"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4B2B7-DCBA-4F3C-BBED-A4B6EEB320D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raktanden Variante 1">
    <p:spTree>
      <p:nvGrpSpPr>
        <p:cNvPr id="1" name=""/>
        <p:cNvGrpSpPr/>
        <p:nvPr/>
      </p:nvGrpSpPr>
      <p:grpSpPr>
        <a:xfrm>
          <a:off x="0" y="0"/>
          <a:ext cx="0" cy="0"/>
          <a:chOff x="0" y="0"/>
          <a:chExt cx="0" cy="0"/>
        </a:xfrm>
      </p:grpSpPr>
      <p:sp>
        <p:nvSpPr>
          <p:cNvPr id="12" name="Rectangle 1026"/>
          <p:cNvSpPr>
            <a:spLocks noGrp="1" noChangeArrowheads="1"/>
          </p:cNvSpPr>
          <p:nvPr>
            <p:ph type="title" hasCustomPrompt="1"/>
          </p:nvPr>
        </p:nvSpPr>
        <p:spPr>
          <a:xfrm>
            <a:off x="1716286" y="260648"/>
            <a:ext cx="9948333" cy="576064"/>
          </a:xfrm>
          <a:prstGeom prst="rect">
            <a:avLst/>
          </a:prstGeom>
          <a:noFill/>
        </p:spPr>
        <p:txBody>
          <a:bodyPr/>
          <a:lstStyle>
            <a:lvl1pPr>
              <a:defRPr sz="3200"/>
            </a:lvl1pPr>
          </a:lstStyle>
          <a:p>
            <a:r>
              <a:rPr lang="de-CH" dirty="0"/>
              <a:t>Traktanden</a:t>
            </a:r>
          </a:p>
        </p:txBody>
      </p:sp>
      <p:sp>
        <p:nvSpPr>
          <p:cNvPr id="13" name="Rectangle 1029"/>
          <p:cNvSpPr>
            <a:spLocks noGrp="1" noChangeArrowheads="1"/>
          </p:cNvSpPr>
          <p:nvPr>
            <p:ph type="body" idx="1" hasCustomPrompt="1"/>
          </p:nvPr>
        </p:nvSpPr>
        <p:spPr>
          <a:xfrm>
            <a:off x="1714502" y="1412777"/>
            <a:ext cx="9963151" cy="4608512"/>
          </a:xfrm>
          <a:prstGeom prst="rect">
            <a:avLst/>
          </a:prstGeom>
          <a:noFill/>
        </p:spPr>
        <p:txBody>
          <a:bodyPr/>
          <a:lstStyle>
            <a:lvl1pPr>
              <a:defRPr sz="2000"/>
            </a:lvl1pPr>
            <a:lvl2pPr>
              <a:defRPr sz="1800"/>
            </a:lvl2pPr>
            <a:lvl3pPr>
              <a:defRPr sz="1800" i="1"/>
            </a:lvl3pPr>
          </a:lstStyle>
          <a:p>
            <a:r>
              <a:rPr lang="de-CH" dirty="0"/>
              <a:t>Beispieltraktandum</a:t>
            </a:r>
          </a:p>
          <a:p>
            <a:r>
              <a:rPr lang="de-CH" dirty="0"/>
              <a:t>Ein weiteres Thema</a:t>
            </a:r>
          </a:p>
          <a:p>
            <a:r>
              <a:rPr lang="de-CH" dirty="0"/>
              <a:t>Zu behandelnde Anträge</a:t>
            </a:r>
          </a:p>
          <a:p>
            <a:pPr lvl="1"/>
            <a:r>
              <a:rPr lang="de-CH" dirty="0"/>
              <a:t>Eingabe 1</a:t>
            </a:r>
          </a:p>
          <a:p>
            <a:pPr lvl="1"/>
            <a:r>
              <a:rPr lang="de-CH" dirty="0"/>
              <a:t>Eingabe 2</a:t>
            </a:r>
          </a:p>
          <a:p>
            <a:pPr lvl="2"/>
            <a:r>
              <a:rPr lang="de-CH" dirty="0"/>
              <a:t>Lore </a:t>
            </a:r>
            <a:r>
              <a:rPr lang="de-CH" dirty="0" err="1"/>
              <a:t>ipsum</a:t>
            </a:r>
            <a:endParaRPr lang="de-CH" dirty="0"/>
          </a:p>
          <a:p>
            <a:r>
              <a:rPr lang="de-CH" dirty="0"/>
              <a:t>Zu verabschiedende Anträge</a:t>
            </a:r>
          </a:p>
          <a:p>
            <a:r>
              <a:rPr lang="de-CH" dirty="0"/>
              <a:t>Pause</a:t>
            </a:r>
          </a:p>
          <a:p>
            <a:r>
              <a:rPr lang="de-CH" dirty="0"/>
              <a:t>Varia (nur wenn noch genügend Zeit)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C33232-2A9E-468F-B2CE-97B94282E0CD}"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2A1C5B-50B6-4465-9841-5C5B6241949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C462E-CADA-4553-94B3-B69607DD4252}" type="datetimeFigureOut">
              <a:rPr lang="zh-CN" altLang="en-US" smtClean="0"/>
              <a:t>2022/1/17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E576E-6E41-4688-833F-3387399D1F2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0C49F-34F1-4E98-9780-C98B436CBB5A}" type="datetimeFigureOut">
              <a:rPr lang="zh-CN" altLang="en-US" smtClean="0">
                <a:solidFill>
                  <a:prstClr val="black">
                    <a:tint val="75000"/>
                  </a:prstClr>
                </a:solidFill>
              </a:rPr>
              <a:t>2022/1/17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85A-7D2D-4809-81EC-14DFA4C5E33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emf"/><Relationship Id="rId5" Type="http://schemas.openxmlformats.org/officeDocument/2006/relationships/image" Target="../media/image52.png"/><Relationship Id="rId10" Type="http://schemas.openxmlformats.org/officeDocument/2006/relationships/image" Target="../media/image57.emf"/><Relationship Id="rId4" Type="http://schemas.openxmlformats.org/officeDocument/2006/relationships/image" Target="../media/image51.png"/><Relationship Id="rId9" Type="http://schemas.openxmlformats.org/officeDocument/2006/relationships/image" Target="../media/image56.emf"/></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dqms.wm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1.png"/><Relationship Id="rId21" Type="http://schemas.openxmlformats.org/officeDocument/2006/relationships/image" Target="../media/image98.png"/><Relationship Id="rId7" Type="http://schemas.openxmlformats.org/officeDocument/2006/relationships/image" Target="../media/image85.png"/><Relationship Id="rId12" Type="http://schemas.openxmlformats.org/officeDocument/2006/relationships/image" Target="../media/image89.jpe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25.xml"/><Relationship Id="rId16" Type="http://schemas.openxmlformats.org/officeDocument/2006/relationships/image" Target="../media/image93.png"/><Relationship Id="rId20" Type="http://schemas.openxmlformats.org/officeDocument/2006/relationships/image" Target="../media/image97.jpeg"/><Relationship Id="rId29"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8.png"/><Relationship Id="rId24" Type="http://schemas.openxmlformats.org/officeDocument/2006/relationships/image" Target="../media/image101.jpeg"/><Relationship Id="rId5" Type="http://schemas.openxmlformats.org/officeDocument/2006/relationships/image" Target="../media/image83.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jpeg"/><Relationship Id="rId10" Type="http://schemas.openxmlformats.org/officeDocument/2006/relationships/image" Target="../media/image77.jpeg"/><Relationship Id="rId19" Type="http://schemas.openxmlformats.org/officeDocument/2006/relationships/image" Target="../media/image96.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1.jpe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s>
</file>

<file path=ppt/slides/_rels/slide26.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9" Type="http://schemas.openxmlformats.org/officeDocument/2006/relationships/image" Target="../media/image144.png"/><Relationship Id="rId21" Type="http://schemas.openxmlformats.org/officeDocument/2006/relationships/image" Target="../media/image126.png"/><Relationship Id="rId34" Type="http://schemas.openxmlformats.org/officeDocument/2006/relationships/image" Target="../media/image139.png"/><Relationship Id="rId42" Type="http://schemas.openxmlformats.org/officeDocument/2006/relationships/image" Target="../media/image147.png"/><Relationship Id="rId47" Type="http://schemas.openxmlformats.org/officeDocument/2006/relationships/image" Target="../media/image152.png"/><Relationship Id="rId7" Type="http://schemas.openxmlformats.org/officeDocument/2006/relationships/image" Target="../media/image112.png"/><Relationship Id="rId2" Type="http://schemas.openxmlformats.org/officeDocument/2006/relationships/notesSlide" Target="../notesSlides/notesSlide26.xml"/><Relationship Id="rId16" Type="http://schemas.openxmlformats.org/officeDocument/2006/relationships/image" Target="../media/image121.png"/><Relationship Id="rId29"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37" Type="http://schemas.openxmlformats.org/officeDocument/2006/relationships/image" Target="../media/image142.png"/><Relationship Id="rId40" Type="http://schemas.openxmlformats.org/officeDocument/2006/relationships/image" Target="../media/image145.png"/><Relationship Id="rId45" Type="http://schemas.openxmlformats.org/officeDocument/2006/relationships/image" Target="../media/image150.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36" Type="http://schemas.openxmlformats.org/officeDocument/2006/relationships/image" Target="../media/image141.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4" Type="http://schemas.openxmlformats.org/officeDocument/2006/relationships/image" Target="../media/image149.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35" Type="http://schemas.openxmlformats.org/officeDocument/2006/relationships/image" Target="../media/image140.png"/><Relationship Id="rId43" Type="http://schemas.openxmlformats.org/officeDocument/2006/relationships/image" Target="../media/image148.png"/><Relationship Id="rId48" Type="http://schemas.openxmlformats.org/officeDocument/2006/relationships/image" Target="../media/image153.png"/><Relationship Id="rId8" Type="http://schemas.openxmlformats.org/officeDocument/2006/relationships/image" Target="../media/image113.png"/><Relationship Id="rId3" Type="http://schemas.openxmlformats.org/officeDocument/2006/relationships/image" Target="../media/image108.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38" Type="http://schemas.openxmlformats.org/officeDocument/2006/relationships/image" Target="../media/image143.png"/><Relationship Id="rId46" Type="http://schemas.openxmlformats.org/officeDocument/2006/relationships/image" Target="../media/image151.png"/><Relationship Id="rId20" Type="http://schemas.openxmlformats.org/officeDocument/2006/relationships/image" Target="../media/image125.png"/><Relationship Id="rId41" Type="http://schemas.openxmlformats.org/officeDocument/2006/relationships/image" Target="../media/image146.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56.png"/><Relationship Id="rId4" Type="http://schemas.openxmlformats.org/officeDocument/2006/relationships/image" Target="../media/image155.png"/></Relationships>
</file>

<file path=ppt/slides/_rels/slide28.xml.rels><?xml version="1.0" encoding="UTF-8" standalone="yes"?>
<Relationships xmlns="http://schemas.openxmlformats.org/package/2006/relationships"><Relationship Id="rId3" Type="http://schemas.openxmlformats.org/officeDocument/2006/relationships/hyperlink" Target="https://oscar.wmo.int/surface/index.html#/"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3" Type="http://schemas.openxmlformats.org/officeDocument/2006/relationships/hyperlink" Target="https://jira.ecmwf.int/browse/RWC"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68.png"/><Relationship Id="rId4" Type="http://schemas.openxmlformats.org/officeDocument/2006/relationships/image" Target="../media/image167.png"/></Relationships>
</file>

<file path=ppt/slides/_rels/slide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3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4.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0.png"/></Relationships>
</file>

<file path=ppt/slides/_rels/slide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4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68.png"/><Relationship Id="rId4" Type="http://schemas.openxmlformats.org/officeDocument/2006/relationships/image" Target="../media/image180.png"/></Relationships>
</file>

<file path=ppt/slides/_rels/slide4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99.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www.wmcbj.net/publish/cms/documents/index.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标题 1"/>
          <p:cNvSpPr>
            <a:spLocks noGrp="1"/>
          </p:cNvSpPr>
          <p:nvPr>
            <p:ph type="ctrTitle"/>
          </p:nvPr>
        </p:nvSpPr>
        <p:spPr>
          <a:xfrm>
            <a:off x="194945" y="1734029"/>
            <a:ext cx="11619230" cy="2066925"/>
          </a:xfrm>
        </p:spPr>
        <p:txBody>
          <a:bodyPr>
            <a:noAutofit/>
          </a:bodyPr>
          <a:lstStyle/>
          <a:p>
            <a:pPr>
              <a:lnSpc>
                <a:spcPct val="100000"/>
              </a:lnSpc>
              <a:spcBef>
                <a:spcPts val="2400"/>
              </a:spcBef>
            </a:pPr>
            <a: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Activities &amp; Operations</a:t>
            </a:r>
            <a:b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br>
            <a: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of Regional </a:t>
            </a:r>
            <a:r>
              <a:rPr lang="en-US" altLang="zh-CN" sz="4800" b="1" dirty="0" err="1">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WIGOS</a:t>
            </a:r>
            <a:r>
              <a:rPr lang="en-US" altLang="zh-CN" sz="4800" b="1" dirty="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 </a:t>
            </a:r>
            <a: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Centre(Beijing)</a:t>
            </a:r>
            <a:b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br>
            <a: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a:t>
            </a:r>
            <a:r>
              <a:rPr lang="en-US" altLang="zh-CN" sz="4800" b="1" dirty="0" err="1"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RWC</a:t>
            </a:r>
            <a:r>
              <a:rPr lang="en-US" altLang="zh-CN" sz="4800" b="1" dirty="0" smtClean="0">
                <a:ln w="10160">
                  <a:no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sym typeface="+mn-ea"/>
              </a:rPr>
              <a:t>-Beijing)</a:t>
            </a:r>
            <a:endParaRPr lang="en-US" altLang="zh-CN" dirty="0"/>
          </a:p>
        </p:txBody>
      </p:sp>
      <p:sp>
        <p:nvSpPr>
          <p:cNvPr id="3" name="文本框 2"/>
          <p:cNvSpPr txBox="1"/>
          <p:nvPr/>
        </p:nvSpPr>
        <p:spPr>
          <a:xfrm>
            <a:off x="2597452" y="4267204"/>
            <a:ext cx="7099873" cy="1877437"/>
          </a:xfrm>
          <a:prstGeom prst="rect">
            <a:avLst/>
          </a:prstGeom>
          <a:noFill/>
        </p:spPr>
        <p:txBody>
          <a:bodyPr wrap="square">
            <a:spAutoFit/>
          </a:bodyPr>
          <a:lstStyle/>
          <a:p>
            <a:pPr algn="ctr"/>
            <a:r>
              <a:rPr lang="en-US" altLang="zh-CN" sz="2800" i="1" dirty="0" smtClean="0">
                <a:solidFill>
                  <a:schemeClr val="bg1"/>
                </a:solidFill>
                <a:latin typeface="Calibri" panose="020F0502020204030204" pitchFamily="34" charset="0"/>
                <a:ea typeface="Arial" panose="020B0604020202020204"/>
                <a:cs typeface="Calibri" panose="020F0502020204030204" pitchFamily="34" charset="0"/>
                <a:sym typeface="Arial" panose="020B0604020202020204"/>
              </a:rPr>
              <a:t>LIN </a:t>
            </a:r>
            <a:r>
              <a:rPr lang="en-US" altLang="zh-CN" sz="2800" i="1" dirty="0" err="1" smtClean="0">
                <a:solidFill>
                  <a:schemeClr val="bg1"/>
                </a:solidFill>
                <a:latin typeface="Calibri" panose="020F0502020204030204" pitchFamily="34" charset="0"/>
                <a:ea typeface="Arial" panose="020B0604020202020204"/>
                <a:cs typeface="Calibri" panose="020F0502020204030204" pitchFamily="34" charset="0"/>
                <a:sym typeface="Arial" panose="020B0604020202020204"/>
              </a:rPr>
              <a:t>Xuejiao</a:t>
            </a:r>
            <a:endParaRPr lang="en-US" altLang="zh-CN" sz="2800" i="1" dirty="0" smtClean="0">
              <a:solidFill>
                <a:schemeClr val="bg1"/>
              </a:solidFill>
              <a:latin typeface="Calibri" panose="020F0502020204030204" pitchFamily="34" charset="0"/>
              <a:ea typeface="Arial" panose="020B0604020202020204"/>
              <a:cs typeface="Calibri" panose="020F0502020204030204" pitchFamily="34" charset="0"/>
              <a:sym typeface="Arial" panose="020B0604020202020204"/>
            </a:endParaRPr>
          </a:p>
          <a:p>
            <a:pPr algn="ctr"/>
            <a:endParaRPr lang="en-US" altLang="zh-CN" sz="2400" i="1" dirty="0">
              <a:solidFill>
                <a:schemeClr val="bg1"/>
              </a:solidFill>
              <a:latin typeface="Calibri" panose="020F0502020204030204" pitchFamily="34" charset="0"/>
              <a:ea typeface="Arial" panose="020B0604020202020204"/>
              <a:cs typeface="Calibri" panose="020F0502020204030204" pitchFamily="34" charset="0"/>
              <a:sym typeface="Arial" panose="020B0604020202020204"/>
            </a:endParaRPr>
          </a:p>
          <a:p>
            <a:pPr algn="ctr"/>
            <a:r>
              <a:rPr lang="en-US" altLang="zh-CN" sz="2000" dirty="0" smtClean="0">
                <a:solidFill>
                  <a:schemeClr val="bg1"/>
                </a:solidFill>
              </a:rPr>
              <a:t>Meteorological </a:t>
            </a:r>
            <a:r>
              <a:rPr lang="en-US" altLang="zh-CN" sz="2000" dirty="0">
                <a:solidFill>
                  <a:schemeClr val="bg1"/>
                </a:solidFill>
              </a:rPr>
              <a:t>Observation </a:t>
            </a:r>
            <a:r>
              <a:rPr lang="en-US" altLang="zh-CN" sz="2000" dirty="0" smtClean="0">
                <a:solidFill>
                  <a:schemeClr val="bg1"/>
                </a:solidFill>
              </a:rPr>
              <a:t>Centre </a:t>
            </a:r>
            <a:r>
              <a:rPr lang="en-US" altLang="zh-CN" sz="2000" dirty="0">
                <a:solidFill>
                  <a:schemeClr val="bg1"/>
                </a:solidFill>
              </a:rPr>
              <a:t>of </a:t>
            </a:r>
            <a:endParaRPr lang="en-US" altLang="zh-CN" sz="2000" dirty="0" smtClean="0">
              <a:solidFill>
                <a:schemeClr val="bg1"/>
              </a:solidFill>
            </a:endParaRPr>
          </a:p>
          <a:p>
            <a:pPr algn="ctr"/>
            <a:r>
              <a:rPr lang="en-US" altLang="zh-CN" sz="2000" dirty="0" smtClean="0">
                <a:solidFill>
                  <a:schemeClr val="bg1"/>
                </a:solidFill>
              </a:rPr>
              <a:t>China Meteorological Administration  </a:t>
            </a:r>
            <a:endParaRPr lang="en-US" altLang="zh-CN" sz="2000" i="1" dirty="0">
              <a:solidFill>
                <a:schemeClr val="bg1"/>
              </a:solidFill>
              <a:latin typeface="Calibri" panose="020F0502020204030204" pitchFamily="34" charset="0"/>
              <a:ea typeface="Arial" panose="020B0604020202020204"/>
              <a:cs typeface="Calibri" panose="020F0502020204030204" pitchFamily="34" charset="0"/>
              <a:sym typeface="Arial" panose="020B0604020202020204"/>
            </a:endParaRPr>
          </a:p>
          <a:p>
            <a:pPr algn="ctr"/>
            <a:endParaRPr lang="zh-CN" altLang="en-US" sz="2400" dirty="0">
              <a:solidFill>
                <a:schemeClr val="bg1"/>
              </a:solidFill>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5" cstate="screen"/>
          <a:stretch>
            <a:fillRect/>
          </a:stretch>
        </p:blipFill>
        <p:spPr>
          <a:xfrm>
            <a:off x="2881648" y="5006750"/>
            <a:ext cx="710451" cy="74715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8"/>
          <p:cNvSpPr/>
          <p:nvPr/>
        </p:nvSpPr>
        <p:spPr>
          <a:xfrm rot="10800000" flipV="1">
            <a:off x="722812" y="3297818"/>
            <a:ext cx="2260369" cy="1015545"/>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lvl="0"/>
            <a:r>
              <a:rPr lang="en-US" altLang="zh-CN" sz="2400" dirty="0">
                <a:solidFill>
                  <a:schemeClr val="bg1"/>
                </a:solidFill>
                <a:ea typeface="微软雅黑" panose="020B0503020204020204" pitchFamily="34" charset="-122"/>
                <a:cs typeface="+mj-cs"/>
              </a:rPr>
              <a:t>Land Surface</a:t>
            </a:r>
          </a:p>
        </p:txBody>
      </p:sp>
      <p:sp>
        <p:nvSpPr>
          <p:cNvPr id="5" name="矩形 14"/>
          <p:cNvSpPr>
            <a:spLocks noChangeArrowheads="1"/>
          </p:cNvSpPr>
          <p:nvPr/>
        </p:nvSpPr>
        <p:spPr bwMode="auto">
          <a:xfrm>
            <a:off x="3558106" y="1100046"/>
            <a:ext cx="16425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2" algn="ctr"/>
            <a:r>
              <a:rPr lang="en-US" altLang="zh-CN" sz="1400" b="1" dirty="0">
                <a:solidFill>
                  <a:srgbClr val="0000FF"/>
                </a:solidFill>
                <a:latin typeface="微软雅黑" panose="020B0503020204020204" pitchFamily="34" charset="-122"/>
                <a:ea typeface="微软雅黑" panose="020B0503020204020204" pitchFamily="34" charset="-122"/>
              </a:rPr>
              <a:t>Latitude and longitude error</a:t>
            </a:r>
          </a:p>
        </p:txBody>
      </p:sp>
      <p:sp>
        <p:nvSpPr>
          <p:cNvPr id="6" name="矩形 14"/>
          <p:cNvSpPr>
            <a:spLocks noChangeArrowheads="1"/>
          </p:cNvSpPr>
          <p:nvPr/>
        </p:nvSpPr>
        <p:spPr bwMode="auto">
          <a:xfrm>
            <a:off x="3550264" y="2500798"/>
            <a:ext cx="17201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400" b="1" dirty="0">
                <a:solidFill>
                  <a:srgbClr val="0000FF"/>
                </a:solidFill>
                <a:latin typeface="微软雅黑" panose="020B0503020204020204" pitchFamily="34" charset="-122"/>
                <a:ea typeface="微软雅黑" panose="020B0503020204020204" pitchFamily="34" charset="-122"/>
              </a:rPr>
              <a:t>Biological interference</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pic>
        <p:nvPicPr>
          <p:cNvPr id="7" name="图片 10" descr="D:\OMB2\气压分析\OMB_P_54321_修正后.bmp"/>
          <p:cNvPicPr>
            <a:picLocks noChangeAspect="1"/>
          </p:cNvPicPr>
          <p:nvPr/>
        </p:nvPicPr>
        <p:blipFill>
          <a:blip r:embed="rId3" cstate="screen"/>
          <a:srcRect l="8488" t="7146" r="8078" b="54175"/>
          <a:stretch>
            <a:fillRect/>
          </a:stretch>
        </p:blipFill>
        <p:spPr bwMode="auto">
          <a:xfrm>
            <a:off x="5651500" y="1005205"/>
            <a:ext cx="3054350" cy="104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descr="D:\OMB2\OMB_P_53567.bmp"/>
          <p:cNvPicPr>
            <a:picLocks noChangeAspect="1" noChangeArrowheads="1"/>
          </p:cNvPicPr>
          <p:nvPr/>
        </p:nvPicPr>
        <p:blipFill>
          <a:blip r:embed="rId4" cstate="screen"/>
          <a:srcRect l="8083" t="6453" r="8093" b="54306"/>
          <a:stretch>
            <a:fillRect/>
          </a:stretch>
        </p:blipFill>
        <p:spPr bwMode="auto">
          <a:xfrm>
            <a:off x="5651500" y="2162175"/>
            <a:ext cx="30543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
          <p:cNvSpPr>
            <a:spLocks noChangeAspect="1" noChangeArrowheads="1"/>
          </p:cNvSpPr>
          <p:nvPr/>
        </p:nvSpPr>
        <p:spPr bwMode="auto">
          <a:xfrm>
            <a:off x="6362539" y="2952713"/>
            <a:ext cx="179793" cy="177808"/>
          </a:xfrm>
          <a:prstGeom prst="roundRect">
            <a:avLst>
              <a:gd name="adj" fmla="val 16667"/>
            </a:avLst>
          </a:prstGeom>
          <a:noFill/>
          <a:ln w="19050">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AutoShape 5"/>
          <p:cNvSpPr>
            <a:spLocks noChangeAspect="1" noChangeArrowheads="1"/>
          </p:cNvSpPr>
          <p:nvPr/>
        </p:nvSpPr>
        <p:spPr bwMode="auto">
          <a:xfrm>
            <a:off x="6522846" y="2516925"/>
            <a:ext cx="179794" cy="177808"/>
          </a:xfrm>
          <a:prstGeom prst="roundRect">
            <a:avLst>
              <a:gd name="adj" fmla="val 16667"/>
            </a:avLst>
          </a:prstGeom>
          <a:noFill/>
          <a:ln w="19050">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矩形 14"/>
          <p:cNvSpPr>
            <a:spLocks noChangeArrowheads="1"/>
          </p:cNvSpPr>
          <p:nvPr/>
        </p:nvSpPr>
        <p:spPr bwMode="auto">
          <a:xfrm>
            <a:off x="3558106" y="4205812"/>
            <a:ext cx="1603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400" b="1" dirty="0">
                <a:solidFill>
                  <a:srgbClr val="0000FF"/>
                </a:solidFill>
                <a:latin typeface="微软雅黑" panose="020B0503020204020204" pitchFamily="34" charset="-122"/>
                <a:ea typeface="微软雅黑" panose="020B0503020204020204" pitchFamily="34" charset="-122"/>
              </a:rPr>
              <a:t>Pressure</a:t>
            </a:r>
          </a:p>
          <a:p>
            <a:pPr algn="ctr"/>
            <a:r>
              <a:rPr lang="en-US" altLang="zh-CN" sz="1400" b="1" dirty="0">
                <a:solidFill>
                  <a:srgbClr val="0000FF"/>
                </a:solidFill>
                <a:latin typeface="微软雅黑" panose="020B0503020204020204" pitchFamily="34" charset="-122"/>
                <a:ea typeface="微软雅黑" panose="020B0503020204020204" pitchFamily="34" charset="-122"/>
              </a:rPr>
              <a:t>sensor issue</a:t>
            </a:r>
          </a:p>
        </p:txBody>
      </p:sp>
      <p:pic>
        <p:nvPicPr>
          <p:cNvPr id="12" name="Picture 3" descr="D:\OMB2\OMB_P_56307_2-5.bmp"/>
          <p:cNvPicPr>
            <a:picLocks noChangeAspect="1" noChangeArrowheads="1"/>
          </p:cNvPicPr>
          <p:nvPr/>
        </p:nvPicPr>
        <p:blipFill>
          <a:blip r:embed="rId5" cstate="screen"/>
          <a:srcRect l="7938" t="6481" r="8730" b="54915"/>
          <a:stretch>
            <a:fillRect/>
          </a:stretch>
        </p:blipFill>
        <p:spPr bwMode="auto">
          <a:xfrm>
            <a:off x="5651500" y="3392805"/>
            <a:ext cx="2976245" cy="10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D:\OMB2_2018\OMB_P_55680_1-2.bmp"/>
          <p:cNvPicPr>
            <a:picLocks noChangeAspect="1" noChangeArrowheads="1"/>
          </p:cNvPicPr>
          <p:nvPr/>
        </p:nvPicPr>
        <p:blipFill>
          <a:blip r:embed="rId6" cstate="screen"/>
          <a:srcRect l="7672" t="5962" r="7672" b="55193"/>
          <a:stretch>
            <a:fillRect/>
          </a:stretch>
        </p:blipFill>
        <p:spPr bwMode="auto">
          <a:xfrm>
            <a:off x="5651500" y="4591050"/>
            <a:ext cx="2976245"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4"/>
          <p:cNvSpPr>
            <a:spLocks noChangeArrowheads="1"/>
          </p:cNvSpPr>
          <p:nvPr/>
        </p:nvSpPr>
        <p:spPr bwMode="auto">
          <a:xfrm>
            <a:off x="3664374" y="5845619"/>
            <a:ext cx="13898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400" b="1" dirty="0">
                <a:solidFill>
                  <a:srgbClr val="0000FF"/>
                </a:solidFill>
                <a:latin typeface="微软雅黑" panose="020B0503020204020204" pitchFamily="34" charset="-122"/>
                <a:ea typeface="微软雅黑" panose="020B0503020204020204" pitchFamily="34" charset="-122"/>
              </a:rPr>
              <a:t>Temperature sensor maintenance</a:t>
            </a:r>
          </a:p>
        </p:txBody>
      </p:sp>
      <p:pic>
        <p:nvPicPr>
          <p:cNvPr id="15" name="图片 11" descr="D:\OMB2\OMB_57600.bmp"/>
          <p:cNvPicPr>
            <a:picLocks noChangeAspect="1"/>
          </p:cNvPicPr>
          <p:nvPr/>
        </p:nvPicPr>
        <p:blipFill>
          <a:blip r:embed="rId7" cstate="screen"/>
          <a:srcRect l="8083" t="5399" r="7793" b="52678"/>
          <a:stretch>
            <a:fillRect/>
          </a:stretch>
        </p:blipFill>
        <p:spPr bwMode="auto">
          <a:xfrm>
            <a:off x="5627370" y="5692140"/>
            <a:ext cx="2976245" cy="112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
          <p:cNvSpPr>
            <a:spLocks noChangeAspect="1" noChangeArrowheads="1"/>
          </p:cNvSpPr>
          <p:nvPr/>
        </p:nvSpPr>
        <p:spPr bwMode="auto">
          <a:xfrm>
            <a:off x="6626540" y="6501256"/>
            <a:ext cx="154331" cy="165107"/>
          </a:xfrm>
          <a:prstGeom prst="roundRect">
            <a:avLst>
              <a:gd name="adj" fmla="val 16667"/>
            </a:avLst>
          </a:prstGeom>
          <a:noFill/>
          <a:ln w="19050">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 name="AutoShape 3"/>
          <p:cNvSpPr>
            <a:spLocks noChangeAspect="1" noChangeArrowheads="1"/>
          </p:cNvSpPr>
          <p:nvPr/>
        </p:nvSpPr>
        <p:spPr bwMode="auto">
          <a:xfrm>
            <a:off x="7178294" y="3545380"/>
            <a:ext cx="1232354" cy="714408"/>
          </a:xfrm>
          <a:prstGeom prst="roundRect">
            <a:avLst>
              <a:gd name="adj" fmla="val 16667"/>
            </a:avLst>
          </a:prstGeom>
          <a:noFill/>
          <a:ln w="19050">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8" name="AutoShape 3"/>
          <p:cNvSpPr>
            <a:spLocks noChangeAspect="1" noChangeArrowheads="1"/>
          </p:cNvSpPr>
          <p:nvPr/>
        </p:nvSpPr>
        <p:spPr bwMode="auto">
          <a:xfrm>
            <a:off x="6232299" y="4741603"/>
            <a:ext cx="1232354" cy="714408"/>
          </a:xfrm>
          <a:prstGeom prst="roundRect">
            <a:avLst>
              <a:gd name="adj" fmla="val 16667"/>
            </a:avLst>
          </a:prstGeom>
          <a:noFill/>
          <a:ln w="19050">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cxnSp>
        <p:nvCxnSpPr>
          <p:cNvPr id="19" name="肘形连接符 58"/>
          <p:cNvCxnSpPr/>
          <p:nvPr/>
        </p:nvCxnSpPr>
        <p:spPr>
          <a:xfrm>
            <a:off x="5201391" y="2694984"/>
            <a:ext cx="430408" cy="2264"/>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20" name="肘形连接符 59"/>
          <p:cNvCxnSpPr/>
          <p:nvPr/>
        </p:nvCxnSpPr>
        <p:spPr>
          <a:xfrm flipV="1">
            <a:off x="5193581" y="3887973"/>
            <a:ext cx="417628" cy="527076"/>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21" name="肘形连接符 66"/>
          <p:cNvCxnSpPr/>
          <p:nvPr/>
        </p:nvCxnSpPr>
        <p:spPr>
          <a:xfrm rot="16200000" flipH="1">
            <a:off x="5212064" y="4627608"/>
            <a:ext cx="590989" cy="210324"/>
          </a:xfrm>
          <a:prstGeom prst="bentConnector3">
            <a:avLst>
              <a:gd name="adj1" fmla="val 98679"/>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pic>
        <p:nvPicPr>
          <p:cNvPr id="22" name="图片 8" descr="C:\Users\xiaoaiai\Desktop\捕获.PNG"/>
          <p:cNvPicPr>
            <a:picLocks noChangeAspect="1"/>
          </p:cNvPicPr>
          <p:nvPr/>
        </p:nvPicPr>
        <p:blipFill>
          <a:blip r:embed="rId8" cstate="screen"/>
          <a:srcRect/>
          <a:stretch>
            <a:fillRect/>
          </a:stretch>
        </p:blipFill>
        <p:spPr bwMode="auto">
          <a:xfrm>
            <a:off x="8818301" y="2170039"/>
            <a:ext cx="2636962" cy="116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肘形连接符 36"/>
          <p:cNvCxnSpPr/>
          <p:nvPr/>
        </p:nvCxnSpPr>
        <p:spPr>
          <a:xfrm>
            <a:off x="5161238" y="1360795"/>
            <a:ext cx="430408" cy="2264"/>
          </a:xfrm>
          <a:prstGeom prst="bentConnector3">
            <a:avLst>
              <a:gd name="adj1" fmla="val 25857"/>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24" name="肘形连接符 44"/>
          <p:cNvCxnSpPr/>
          <p:nvPr/>
        </p:nvCxnSpPr>
        <p:spPr>
          <a:xfrm>
            <a:off x="5161354" y="6194867"/>
            <a:ext cx="430408" cy="2264"/>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pic>
        <p:nvPicPr>
          <p:cNvPr id="25" name="图片 7" descr="C:\Users\xiaoaiai\Desktop\捕获.PNG"/>
          <p:cNvPicPr>
            <a:picLocks noChangeAspect="1"/>
          </p:cNvPicPr>
          <p:nvPr/>
        </p:nvPicPr>
        <p:blipFill>
          <a:blip r:embed="rId9" cstate="screen"/>
          <a:srcRect/>
          <a:stretch>
            <a:fillRect/>
          </a:stretch>
        </p:blipFill>
        <p:spPr bwMode="auto">
          <a:xfrm>
            <a:off x="8818301" y="3374720"/>
            <a:ext cx="2636962" cy="105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D:\OMB2_2018\【1】气压分析\55680西藏江孜站气压异常.png"/>
          <p:cNvPicPr>
            <a:picLocks noChangeAspect="1" noChangeArrowheads="1"/>
          </p:cNvPicPr>
          <p:nvPr/>
        </p:nvPicPr>
        <p:blipFill>
          <a:blip r:embed="rId10" cstate="screen"/>
          <a:srcRect/>
          <a:stretch>
            <a:fillRect/>
          </a:stretch>
        </p:blipFill>
        <p:spPr bwMode="auto">
          <a:xfrm>
            <a:off x="8791313" y="4536951"/>
            <a:ext cx="2517536" cy="105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9" descr="C:\Users\xiaoaiai\Desktop\捕获.PNG"/>
          <p:cNvPicPr>
            <a:picLocks noChangeAspect="1"/>
          </p:cNvPicPr>
          <p:nvPr/>
        </p:nvPicPr>
        <p:blipFill>
          <a:blip r:embed="rId11" cstate="screen"/>
          <a:srcRect/>
          <a:stretch>
            <a:fillRect/>
          </a:stretch>
        </p:blipFill>
        <p:spPr bwMode="auto">
          <a:xfrm>
            <a:off x="8818301" y="5668258"/>
            <a:ext cx="2714022" cy="105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4"/>
          <p:cNvPicPr>
            <a:picLocks noChangeAspect="1"/>
          </p:cNvPicPr>
          <p:nvPr/>
        </p:nvPicPr>
        <p:blipFill>
          <a:blip r:embed="rId12" cstate="screen"/>
          <a:srcRect/>
          <a:stretch>
            <a:fillRect/>
          </a:stretch>
        </p:blipFill>
        <p:spPr bwMode="auto">
          <a:xfrm>
            <a:off x="8818301" y="1013661"/>
            <a:ext cx="2636963" cy="92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604122" y="485515"/>
            <a:ext cx="2897505" cy="707886"/>
          </a:xfrm>
          <a:prstGeom prst="rect">
            <a:avLst/>
          </a:prstGeom>
        </p:spPr>
        <p:txBody>
          <a:bodyPr wrap="square">
            <a:spAutoFit/>
          </a:bodyPr>
          <a:lstStyle/>
          <a:p>
            <a:pPr lvl="0"/>
            <a:r>
              <a:rPr lang="en-US" altLang="zh-CN" sz="4000" b="1" dirty="0">
                <a:solidFill>
                  <a:srgbClr val="0070C0"/>
                </a:solidFill>
                <a:latin typeface="Calibri" panose="020F0502020204030204" pitchFamily="34" charset="0"/>
                <a:ea typeface="微软雅黑" panose="020B0503020204020204" pitchFamily="34" charset="-122"/>
                <a:cs typeface="Calibri" panose="020F0502020204030204" pitchFamily="34" charset="0"/>
              </a:rPr>
              <a:t>Issue Types</a:t>
            </a:r>
          </a:p>
        </p:txBody>
      </p:sp>
      <p:cxnSp>
        <p:nvCxnSpPr>
          <p:cNvPr id="30" name="肘形连接符 28"/>
          <p:cNvCxnSpPr>
            <a:stCxn id="4" idx="1"/>
            <a:endCxn id="5" idx="1"/>
          </p:cNvCxnSpPr>
          <p:nvPr/>
        </p:nvCxnSpPr>
        <p:spPr>
          <a:xfrm flipV="1">
            <a:off x="2983181" y="1361031"/>
            <a:ext cx="574925" cy="244456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1" name="肘形连接符 30"/>
          <p:cNvCxnSpPr>
            <a:stCxn id="4" idx="1"/>
            <a:endCxn id="6" idx="1"/>
          </p:cNvCxnSpPr>
          <p:nvPr/>
        </p:nvCxnSpPr>
        <p:spPr>
          <a:xfrm flipV="1">
            <a:off x="2983181" y="2762408"/>
            <a:ext cx="567083" cy="104318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2" name="肘形连接符 34"/>
          <p:cNvCxnSpPr>
            <a:stCxn id="4" idx="1"/>
            <a:endCxn id="11" idx="1"/>
          </p:cNvCxnSpPr>
          <p:nvPr/>
        </p:nvCxnSpPr>
        <p:spPr>
          <a:xfrm>
            <a:off x="2983181" y="3805591"/>
            <a:ext cx="574925" cy="66183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3" name="肘形连接符 37"/>
          <p:cNvCxnSpPr/>
          <p:nvPr/>
        </p:nvCxnSpPr>
        <p:spPr>
          <a:xfrm>
            <a:off x="2929709" y="3805555"/>
            <a:ext cx="681355" cy="2264410"/>
          </a:xfrm>
          <a:prstGeom prst="bentConnector3">
            <a:avLst>
              <a:gd name="adj1" fmla="val 50047"/>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0580" y="343148"/>
            <a:ext cx="11732699" cy="584775"/>
          </a:xfrm>
          <a:prstGeom prst="rect">
            <a:avLst/>
          </a:prstGeom>
          <a:noFill/>
        </p:spPr>
        <p:txBody>
          <a:bodyPr wrap="none" rtlCol="0">
            <a:spAutoFit/>
          </a:bodyPr>
          <a:lstStyle/>
          <a:p>
            <a:r>
              <a:rPr lang="en-US" altLang="zh-CN" sz="3200" b="1" dirty="0">
                <a:solidFill>
                  <a:schemeClr val="accent1"/>
                </a:solidFill>
              </a:rPr>
              <a:t>Monitoring, Evaluation and Incident Management </a:t>
            </a:r>
            <a:endParaRPr lang="zh-CN" altLang="en-US" sz="3200" dirty="0">
              <a:solidFill>
                <a:srgbClr val="0070C0"/>
              </a:solidFill>
            </a:endParaRPr>
          </a:p>
        </p:txBody>
      </p:sp>
      <p:graphicFrame>
        <p:nvGraphicFramePr>
          <p:cNvPr id="8" name="表格 7"/>
          <p:cNvGraphicFramePr>
            <a:graphicFrameLocks noGrp="1"/>
          </p:cNvGraphicFramePr>
          <p:nvPr/>
        </p:nvGraphicFramePr>
        <p:xfrm>
          <a:off x="1805292" y="1947022"/>
          <a:ext cx="10297319" cy="4059216"/>
        </p:xfrm>
        <a:graphic>
          <a:graphicData uri="http://schemas.openxmlformats.org/drawingml/2006/table">
            <a:tbl>
              <a:tblPr>
                <a:tableStyleId>{0505E3EF-67EA-436B-97B2-0124C06EBD24}</a:tableStyleId>
              </a:tblPr>
              <a:tblGrid>
                <a:gridCol w="1958081">
                  <a:extLst>
                    <a:ext uri="{9D8B030D-6E8A-4147-A177-3AD203B41FA5}">
                      <a16:colId xmlns:a16="http://schemas.microsoft.com/office/drawing/2014/main" val="20000"/>
                    </a:ext>
                  </a:extLst>
                </a:gridCol>
                <a:gridCol w="1459121">
                  <a:extLst>
                    <a:ext uri="{9D8B030D-6E8A-4147-A177-3AD203B41FA5}">
                      <a16:colId xmlns:a16="http://schemas.microsoft.com/office/drawing/2014/main" val="20001"/>
                    </a:ext>
                  </a:extLst>
                </a:gridCol>
                <a:gridCol w="1423333">
                  <a:extLst>
                    <a:ext uri="{9D8B030D-6E8A-4147-A177-3AD203B41FA5}">
                      <a16:colId xmlns:a16="http://schemas.microsoft.com/office/drawing/2014/main" val="20002"/>
                    </a:ext>
                  </a:extLst>
                </a:gridCol>
                <a:gridCol w="1431288">
                  <a:extLst>
                    <a:ext uri="{9D8B030D-6E8A-4147-A177-3AD203B41FA5}">
                      <a16:colId xmlns:a16="http://schemas.microsoft.com/office/drawing/2014/main" val="20003"/>
                    </a:ext>
                  </a:extLst>
                </a:gridCol>
                <a:gridCol w="1401469">
                  <a:extLst>
                    <a:ext uri="{9D8B030D-6E8A-4147-A177-3AD203B41FA5}">
                      <a16:colId xmlns:a16="http://schemas.microsoft.com/office/drawing/2014/main" val="20004"/>
                    </a:ext>
                  </a:extLst>
                </a:gridCol>
                <a:gridCol w="1282195">
                  <a:extLst>
                    <a:ext uri="{9D8B030D-6E8A-4147-A177-3AD203B41FA5}">
                      <a16:colId xmlns:a16="http://schemas.microsoft.com/office/drawing/2014/main" val="20005"/>
                    </a:ext>
                  </a:extLst>
                </a:gridCol>
                <a:gridCol w="1341832">
                  <a:extLst>
                    <a:ext uri="{9D8B030D-6E8A-4147-A177-3AD203B41FA5}">
                      <a16:colId xmlns:a16="http://schemas.microsoft.com/office/drawing/2014/main" val="20006"/>
                    </a:ext>
                  </a:extLst>
                </a:gridCol>
              </a:tblGrid>
              <a:tr h="208540">
                <a:tc rowSpan="2">
                  <a:txBody>
                    <a:bodyPr/>
                    <a:lstStyle/>
                    <a:p>
                      <a:pPr marL="0" algn="ctr" defTabSz="914400" rtl="0" eaLnBrk="1" fontAlgn="ctr" latinLnBrk="0" hangingPunct="1"/>
                      <a:r>
                        <a:rPr lang="en-US" sz="1200" b="1" u="none" strike="noStrike" kern="1200" dirty="0" smtClean="0">
                          <a:effectLst/>
                        </a:rPr>
                        <a:t>Members</a:t>
                      </a:r>
                    </a:p>
                    <a:p>
                      <a:pPr marL="0" algn="ctr" defTabSz="914400" rtl="0" eaLnBrk="1" fontAlgn="ctr" latinLnBrk="0" hangingPunct="1"/>
                      <a:r>
                        <a:rPr lang="en-US" sz="1200" b="1" u="none" strike="noStrike" kern="1200" dirty="0" smtClean="0">
                          <a:effectLst/>
                        </a:rPr>
                        <a:t>(Group A)</a:t>
                      </a:r>
                      <a:endParaRPr lang="en-US" sz="1200" b="1" u="none" strike="noStrike" kern="1200" dirty="0">
                        <a:solidFill>
                          <a:schemeClr val="dk1"/>
                        </a:solidFill>
                        <a:effectLst/>
                        <a:latin typeface="+mn-lt"/>
                        <a:ea typeface="+mn-ea"/>
                        <a:cs typeface="+mn-cs"/>
                      </a:endParaRPr>
                    </a:p>
                  </a:txBody>
                  <a:tcPr marL="7774" marR="7774" marT="7774" marB="0" anchor="ctr"/>
                </a:tc>
                <a:tc gridSpan="3">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200" b="1" u="none" strike="noStrike" kern="1200" dirty="0" smtClean="0">
                          <a:solidFill>
                            <a:schemeClr val="dk1"/>
                          </a:solidFill>
                          <a:effectLst/>
                          <a:latin typeface="+mn-lt"/>
                          <a:ea typeface="+mn-ea"/>
                          <a:cs typeface="+mn-cs"/>
                        </a:rPr>
                        <a:t>Land surface</a:t>
                      </a:r>
                    </a:p>
                  </a:txBody>
                  <a:tcPr marL="7774" marR="7774" marT="7774" marB="0" anchor="ctr">
                    <a:solidFill>
                      <a:schemeClr val="accent5">
                        <a:lumMod val="60000"/>
                        <a:lumOff val="40000"/>
                        <a:alpha val="20000"/>
                      </a:schemeClr>
                    </a:solidFill>
                  </a:tcPr>
                </a:tc>
                <a:tc hMerge="1">
                  <a:txBody>
                    <a:bodyPr/>
                    <a:lstStyle/>
                    <a:p>
                      <a:endParaRPr lang="zh-CN"/>
                    </a:p>
                  </a:txBody>
                  <a:tcPr marL="7774" marR="7774" marT="7774" marB="0" anchor="ctr"/>
                </a:tc>
                <a:tc hMerge="1">
                  <a:txBody>
                    <a:bodyPr/>
                    <a:lstStyle/>
                    <a:p>
                      <a:endParaRPr lang="zh-CN"/>
                    </a:p>
                  </a:txBody>
                  <a:tcPr marL="7774" marR="7774" marT="7774" marB="0" anchor="ctr"/>
                </a:tc>
                <a:tc gridSpan="3">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200" b="1" u="none" strike="noStrike" kern="1200" dirty="0" smtClean="0">
                          <a:solidFill>
                            <a:schemeClr val="dk1"/>
                          </a:solidFill>
                          <a:effectLst/>
                          <a:latin typeface="+mn-lt"/>
                          <a:ea typeface="+mn-ea"/>
                          <a:cs typeface="+mn-cs"/>
                        </a:rPr>
                        <a:t>Radiosonde</a:t>
                      </a:r>
                    </a:p>
                  </a:txBody>
                  <a:tcPr marL="7774" marR="7774" marT="7774" marB="0" anchor="ctr">
                    <a:solidFill>
                      <a:schemeClr val="accent6">
                        <a:lumMod val="60000"/>
                        <a:lumOff val="40000"/>
                        <a:alpha val="20000"/>
                      </a:schemeClr>
                    </a:solidFill>
                  </a:tcPr>
                </a:tc>
                <a:tc hMerge="1">
                  <a:txBody>
                    <a:bodyPr/>
                    <a:lstStyle/>
                    <a:p>
                      <a:endParaRPr lang="zh-CN"/>
                    </a:p>
                  </a:txBody>
                  <a:tcPr marL="7774" marR="7774" marT="7774" marB="0" anchor="ctr"/>
                </a:tc>
                <a:tc hMerge="1">
                  <a:txBody>
                    <a:bodyPr/>
                    <a:lstStyle/>
                    <a:p>
                      <a:endParaRPr lang="zh-CN"/>
                    </a:p>
                  </a:txBody>
                  <a:tcPr marL="7774" marR="7774" marT="7774" marB="0" anchor="ctr"/>
                </a:tc>
                <a:extLst>
                  <a:ext uri="{0D108BD9-81ED-4DB2-BD59-A6C34878D82A}">
                    <a16:rowId xmlns:a16="http://schemas.microsoft.com/office/drawing/2014/main" val="10000"/>
                  </a:ext>
                </a:extLst>
              </a:tr>
              <a:tr h="353350">
                <a:tc vMerge="1">
                  <a:txBody>
                    <a:bodyPr/>
                    <a:lstStyle/>
                    <a:p>
                      <a:endParaRPr lang="zh-CN"/>
                    </a:p>
                  </a:txBody>
                  <a:tcPr marL="7774" marR="7774" marT="777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100" b="0" u="none" strike="noStrike" kern="1200" dirty="0" smtClean="0">
                          <a:effectLst/>
                        </a:rPr>
                        <a:t>Monitored Suspicious Stations</a:t>
                      </a:r>
                      <a:endParaRPr lang="zh-CN" altLang="en-US" sz="1100" b="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100" b="1" u="none" strike="noStrike" kern="1200" dirty="0" smtClean="0">
                          <a:solidFill>
                            <a:srgbClr val="FF0000"/>
                          </a:solidFill>
                          <a:effectLst/>
                        </a:rPr>
                        <a:t>Quality </a:t>
                      </a:r>
                    </a:p>
                    <a:p>
                      <a:pPr marL="0" algn="ctr" defTabSz="914400" rtl="0" eaLnBrk="1" fontAlgn="ctr" latinLnBrk="0" hangingPunct="1"/>
                      <a:r>
                        <a:rPr lang="en-US" altLang="zh-CN" sz="1100" b="1" u="none" strike="noStrike" kern="1200" dirty="0" smtClean="0">
                          <a:solidFill>
                            <a:srgbClr val="FF0000"/>
                          </a:solidFill>
                          <a:effectLst/>
                        </a:rPr>
                        <a:t>improved</a:t>
                      </a:r>
                      <a:endParaRPr lang="zh-CN" altLang="en-US" sz="1100" b="1"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100" b="0" u="none" strike="noStrike" kern="1200" dirty="0" smtClean="0">
                          <a:effectLst/>
                        </a:rPr>
                        <a:t>Remaining Suspicious</a:t>
                      </a:r>
                      <a:endParaRPr lang="zh-CN" altLang="en-US" sz="1100" b="0" u="none" strike="noStrike" kern="1200" dirty="0" smtClean="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100" b="0" u="none" strike="noStrike" kern="1200" dirty="0" smtClean="0">
                          <a:effectLst/>
                        </a:rPr>
                        <a:t> Monitored Suspicious Stations</a:t>
                      </a:r>
                      <a:endParaRPr lang="zh-CN" altLang="en-US" sz="1100" b="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100" b="1" u="none" strike="noStrike" kern="1200" dirty="0" smtClean="0">
                          <a:solidFill>
                            <a:srgbClr val="FF0000"/>
                          </a:solidFill>
                          <a:effectLst/>
                        </a:rPr>
                        <a:t>Quality </a:t>
                      </a:r>
                    </a:p>
                    <a:p>
                      <a:pPr marL="0" algn="ctr" defTabSz="914400" rtl="0" eaLnBrk="1" fontAlgn="ctr" latinLnBrk="0" hangingPunct="1"/>
                      <a:r>
                        <a:rPr lang="en-US" altLang="zh-CN" sz="1100" b="1" u="none" strike="noStrike" kern="1200" dirty="0" smtClean="0">
                          <a:solidFill>
                            <a:srgbClr val="FF0000"/>
                          </a:solidFill>
                          <a:effectLst/>
                        </a:rPr>
                        <a:t>improved</a:t>
                      </a:r>
                      <a:endParaRPr lang="zh-CN" altLang="en-US" sz="1100" b="1"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100" b="0" u="none" strike="noStrike" kern="1200" dirty="0" smtClean="0">
                          <a:effectLst/>
                        </a:rPr>
                        <a:t>Remaining Suspicious</a:t>
                      </a:r>
                      <a:endParaRPr lang="zh-CN" altLang="en-US" sz="1100" b="0" u="none" strike="noStrike" kern="1200" dirty="0" smtClean="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1"/>
                  </a:ext>
                </a:extLst>
              </a:tr>
              <a:tr h="210802">
                <a:tc>
                  <a:txBody>
                    <a:bodyPr/>
                    <a:lstStyle/>
                    <a:p>
                      <a:pPr algn="ctr" fontAlgn="ctr"/>
                      <a:r>
                        <a:rPr lang="en-US" sz="1100" u="none" strike="noStrike" dirty="0">
                          <a:effectLst/>
                        </a:rPr>
                        <a:t>Afghanistan</a:t>
                      </a:r>
                      <a:endParaRPr lang="en-US" sz="1100" b="0" i="0" u="none" strike="noStrike" dirty="0">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5</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5</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2"/>
                  </a:ext>
                </a:extLst>
              </a:tr>
              <a:tr h="216529">
                <a:tc>
                  <a:txBody>
                    <a:bodyPr/>
                    <a:lstStyle/>
                    <a:p>
                      <a:pPr algn="ctr" fontAlgn="ctr"/>
                      <a:r>
                        <a:rPr lang="en-US" sz="1100" u="none" strike="noStrike" dirty="0">
                          <a:effectLst/>
                        </a:rPr>
                        <a:t>Bahrain</a:t>
                      </a:r>
                      <a:endParaRPr lang="en-US" sz="1100" b="0" i="0" u="none" strike="noStrike" dirty="0">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3"/>
                  </a:ext>
                </a:extLst>
              </a:tr>
              <a:tr h="196376">
                <a:tc>
                  <a:txBody>
                    <a:bodyPr/>
                    <a:lstStyle/>
                    <a:p>
                      <a:pPr algn="ctr" fontAlgn="ctr"/>
                      <a:r>
                        <a:rPr lang="en-US" sz="1100" u="none" strike="noStrike">
                          <a:effectLst/>
                        </a:rPr>
                        <a:t>Bangladesh</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4"/>
                  </a:ext>
                </a:extLst>
              </a:tr>
              <a:tr h="230236">
                <a:tc>
                  <a:txBody>
                    <a:bodyPr/>
                    <a:lstStyle/>
                    <a:p>
                      <a:pPr algn="ctr" fontAlgn="ctr"/>
                      <a:r>
                        <a:rPr lang="en-US" sz="1100" u="none" strike="noStrike">
                          <a:effectLst/>
                        </a:rPr>
                        <a:t>Bhutan</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5"/>
                  </a:ext>
                </a:extLst>
              </a:tr>
              <a:tr h="218023">
                <a:tc>
                  <a:txBody>
                    <a:bodyPr/>
                    <a:lstStyle/>
                    <a:p>
                      <a:pPr algn="ctr" fontAlgn="ctr"/>
                      <a:r>
                        <a:rPr lang="en-US" sz="1100" u="none" strike="noStrike" dirty="0">
                          <a:effectLst/>
                        </a:rPr>
                        <a:t>India</a:t>
                      </a:r>
                      <a:endParaRPr lang="en-US" sz="1100" b="0" i="0" u="none" strike="noStrike" dirty="0">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31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b="1" u="none" strike="noStrike" kern="1200" dirty="0">
                          <a:solidFill>
                            <a:srgbClr val="FF0000"/>
                          </a:solidFill>
                          <a:effectLst/>
                          <a:latin typeface="+mn-lt"/>
                          <a:ea typeface="+mn-ea"/>
                          <a:cs typeface="+mn-cs"/>
                        </a:rPr>
                        <a:t>5</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26</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10</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6"/>
                  </a:ext>
                </a:extLst>
              </a:tr>
              <a:tr h="196376">
                <a:tc>
                  <a:txBody>
                    <a:bodyPr/>
                    <a:lstStyle/>
                    <a:p>
                      <a:pPr algn="ctr" fontAlgn="ctr"/>
                      <a:r>
                        <a:rPr lang="en-US" sz="1100" u="none" strike="noStrike">
                          <a:effectLst/>
                        </a:rPr>
                        <a:t>Iraq</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7"/>
                  </a:ext>
                </a:extLst>
              </a:tr>
              <a:tr h="196376">
                <a:tc>
                  <a:txBody>
                    <a:bodyPr/>
                    <a:lstStyle/>
                    <a:p>
                      <a:pPr algn="ctr" fontAlgn="ctr"/>
                      <a:r>
                        <a:rPr lang="en-US" sz="1100" u="none" strike="noStrike">
                          <a:effectLst/>
                        </a:rPr>
                        <a:t>Islamic Republic of Iran</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51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51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8"/>
                  </a:ext>
                </a:extLst>
              </a:tr>
              <a:tr h="196376">
                <a:tc>
                  <a:txBody>
                    <a:bodyPr/>
                    <a:lstStyle/>
                    <a:p>
                      <a:pPr algn="ctr" fontAlgn="ctr"/>
                      <a:r>
                        <a:rPr lang="en-US" sz="1100" u="none" strike="noStrike">
                          <a:effectLst/>
                        </a:rPr>
                        <a:t>Kuwait</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09"/>
                  </a:ext>
                </a:extLst>
              </a:tr>
              <a:tr h="197915">
                <a:tc>
                  <a:txBody>
                    <a:bodyPr/>
                    <a:lstStyle/>
                    <a:p>
                      <a:pPr algn="ctr" fontAlgn="ctr"/>
                      <a:r>
                        <a:rPr lang="en-US" sz="1100" u="none" strike="noStrike">
                          <a:effectLst/>
                        </a:rPr>
                        <a:t>Maldives</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0"/>
                  </a:ext>
                </a:extLst>
              </a:tr>
              <a:tr h="210802">
                <a:tc>
                  <a:txBody>
                    <a:bodyPr/>
                    <a:lstStyle/>
                    <a:p>
                      <a:pPr algn="ctr" fontAlgn="ctr"/>
                      <a:r>
                        <a:rPr lang="en-US" sz="1100" u="none" strike="noStrike">
                          <a:effectLst/>
                        </a:rPr>
                        <a:t>Nepal</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4</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b="1" u="none" strike="noStrike" kern="1200" dirty="0">
                          <a:solidFill>
                            <a:srgbClr val="FF0000"/>
                          </a:solidFill>
                          <a:effectLst/>
                          <a:latin typeface="+mn-lt"/>
                          <a:ea typeface="+mn-ea"/>
                          <a:cs typeface="+mn-cs"/>
                        </a:rPr>
                        <a:t>3</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1"/>
                  </a:ext>
                </a:extLst>
              </a:tr>
              <a:tr h="196376">
                <a:tc>
                  <a:txBody>
                    <a:bodyPr/>
                    <a:lstStyle/>
                    <a:p>
                      <a:pPr algn="ctr" fontAlgn="ctr"/>
                      <a:r>
                        <a:rPr lang="en-US" sz="1100" u="none" strike="noStrike">
                          <a:effectLst/>
                        </a:rPr>
                        <a:t>Oman</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26</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b="1" u="none" strike="noStrike" kern="1200" dirty="0" smtClean="0">
                          <a:solidFill>
                            <a:srgbClr val="FF0000"/>
                          </a:solidFill>
                          <a:effectLst/>
                          <a:latin typeface="+mn-lt"/>
                          <a:ea typeface="+mn-ea"/>
                          <a:cs typeface="+mn-cs"/>
                        </a:rPr>
                        <a:t>22</a:t>
                      </a:r>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4</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2"/>
                  </a:ext>
                </a:extLst>
              </a:tr>
              <a:tr h="196376">
                <a:tc>
                  <a:txBody>
                    <a:bodyPr/>
                    <a:lstStyle/>
                    <a:p>
                      <a:pPr algn="ctr" fontAlgn="ctr"/>
                      <a:r>
                        <a:rPr lang="en-US" sz="1100" u="none" strike="noStrike">
                          <a:effectLst/>
                        </a:rPr>
                        <a:t>Pakistan</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a:solidFill>
                            <a:schemeClr val="dk1"/>
                          </a:solidFill>
                          <a:effectLst/>
                          <a:latin typeface="+mn-lt"/>
                          <a:ea typeface="+mn-ea"/>
                          <a:cs typeface="+mn-cs"/>
                        </a:rPr>
                        <a:t>6</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mn-lt"/>
                          <a:ea typeface="+mn-ea"/>
                          <a:cs typeface="+mn-cs"/>
                        </a:rPr>
                        <a:t>6</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6</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6</a:t>
                      </a:r>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3"/>
                  </a:ext>
                </a:extLst>
              </a:tr>
              <a:tr h="196376">
                <a:tc>
                  <a:txBody>
                    <a:bodyPr/>
                    <a:lstStyle/>
                    <a:p>
                      <a:pPr algn="ctr" fontAlgn="ctr"/>
                      <a:r>
                        <a:rPr lang="en-US" sz="1100" u="none" strike="noStrike">
                          <a:effectLst/>
                        </a:rPr>
                        <a:t>Qatar</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4"/>
                  </a:ext>
                </a:extLst>
              </a:tr>
              <a:tr h="226049">
                <a:tc>
                  <a:txBody>
                    <a:bodyPr/>
                    <a:lstStyle/>
                    <a:p>
                      <a:pPr algn="ctr" fontAlgn="ctr"/>
                      <a:r>
                        <a:rPr lang="en-US" sz="1100" u="none" strike="noStrike">
                          <a:effectLst/>
                        </a:rPr>
                        <a:t>Saudi Arabia</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8</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b="1" u="none" strike="noStrike" kern="1200" dirty="0">
                          <a:solidFill>
                            <a:srgbClr val="FF0000"/>
                          </a:solidFill>
                          <a:effectLst/>
                          <a:latin typeface="+mn-lt"/>
                          <a:ea typeface="+mn-ea"/>
                          <a:cs typeface="+mn-cs"/>
                        </a:rPr>
                        <a:t>1</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7</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1</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b="1" u="none" strike="noStrike" kern="1200" dirty="0" smtClean="0">
                          <a:solidFill>
                            <a:srgbClr val="FF0000"/>
                          </a:solidFill>
                          <a:effectLst/>
                          <a:latin typeface="+mn-lt"/>
                          <a:ea typeface="+mn-ea"/>
                          <a:cs typeface="+mn-cs"/>
                        </a:rPr>
                        <a:t>1</a:t>
                      </a:r>
                      <a:endParaRPr lang="zh-CN" altLang="en-US" sz="1200" b="1" u="none" strike="noStrike" kern="1200" dirty="0">
                        <a:solidFill>
                          <a:srgbClr val="FF0000"/>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0</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5"/>
                  </a:ext>
                </a:extLst>
              </a:tr>
              <a:tr h="219586">
                <a:tc>
                  <a:txBody>
                    <a:bodyPr/>
                    <a:lstStyle/>
                    <a:p>
                      <a:pPr algn="ctr" fontAlgn="ctr"/>
                      <a:r>
                        <a:rPr lang="en-US" sz="1100" u="none" strike="noStrike" dirty="0">
                          <a:effectLst/>
                        </a:rPr>
                        <a:t>Sri Lanka</a:t>
                      </a:r>
                      <a:endParaRPr lang="en-US" sz="1100" b="0" i="0" u="none" strike="noStrike" dirty="0">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a:solidFill>
                            <a:schemeClr val="dk1"/>
                          </a:solidFill>
                          <a:effectLst/>
                          <a:latin typeface="+mn-lt"/>
                          <a:ea typeface="+mn-ea"/>
                          <a:cs typeface="+mn-cs"/>
                        </a:rPr>
                        <a:t>2</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a:solidFill>
                            <a:schemeClr val="dk1"/>
                          </a:solidFill>
                          <a:effectLst/>
                          <a:latin typeface="+mn-lt"/>
                          <a:ea typeface="+mn-ea"/>
                          <a:cs typeface="+mn-cs"/>
                        </a:rPr>
                        <a:t>2</a:t>
                      </a: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en-US" altLang="zh-CN"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6"/>
                  </a:ext>
                </a:extLst>
              </a:tr>
              <a:tr h="196376">
                <a:tc>
                  <a:txBody>
                    <a:bodyPr/>
                    <a:lstStyle/>
                    <a:p>
                      <a:pPr algn="ctr" fontAlgn="ctr"/>
                      <a:r>
                        <a:rPr lang="en-US" sz="1100" u="none" strike="noStrike">
                          <a:effectLst/>
                        </a:rPr>
                        <a:t>United Arab Emirates</a:t>
                      </a:r>
                      <a:endParaRPr lang="en-US" sz="1100" b="0" i="0" u="none" strike="noStrike">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7"/>
                  </a:ext>
                </a:extLst>
              </a:tr>
              <a:tr h="196376">
                <a:tc>
                  <a:txBody>
                    <a:bodyPr/>
                    <a:lstStyle/>
                    <a:p>
                      <a:pPr algn="ctr" fontAlgn="ctr"/>
                      <a:r>
                        <a:rPr lang="en-US" sz="1100" u="none" strike="noStrike" dirty="0">
                          <a:effectLst/>
                        </a:rPr>
                        <a:t>Yemen</a:t>
                      </a:r>
                      <a:endParaRPr lang="en-US" sz="1100" b="0" i="0" u="none" strike="noStrike" dirty="0">
                        <a:solidFill>
                          <a:srgbClr val="000000"/>
                        </a:solidFill>
                        <a:effectLst/>
                        <a:latin typeface="宋体" panose="02010600030101010101" pitchFamily="2" charset="-122"/>
                      </a:endParaRPr>
                    </a:p>
                  </a:txBody>
                  <a:tcPr marL="7774" marR="7774" marT="7774" marB="0" anchor="ct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4</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4</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5">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tc>
                  <a:txBody>
                    <a:bodyPr/>
                    <a:lstStyle/>
                    <a:p>
                      <a:pPr marL="0" algn="ctr" defTabSz="914400" rtl="0" eaLnBrk="1" fontAlgn="ctr" latinLnBrk="0" hangingPunct="1"/>
                      <a:r>
                        <a:rPr lang="en-US" altLang="zh-CN" sz="1200" u="none" strike="noStrike" kern="1200" dirty="0" smtClean="0">
                          <a:solidFill>
                            <a:schemeClr val="dk1"/>
                          </a:solidFill>
                          <a:effectLst/>
                          <a:latin typeface="+mn-lt"/>
                          <a:ea typeface="+mn-ea"/>
                          <a:cs typeface="+mn-cs"/>
                        </a:rPr>
                        <a:t>2</a:t>
                      </a:r>
                      <a:endParaRPr lang="zh-CN" altLang="en-US" sz="1200" u="none" strike="noStrike" kern="1200" dirty="0">
                        <a:solidFill>
                          <a:schemeClr val="dk1"/>
                        </a:solidFill>
                        <a:effectLst/>
                        <a:latin typeface="+mn-lt"/>
                        <a:ea typeface="+mn-ea"/>
                        <a:cs typeface="+mn-cs"/>
                      </a:endParaRPr>
                    </a:p>
                  </a:txBody>
                  <a:tcPr marL="7774" marR="7774" marT="7774" marB="0" anchor="ctr">
                    <a:solidFill>
                      <a:schemeClr val="accent6">
                        <a:lumMod val="60000"/>
                        <a:lumOff val="40000"/>
                        <a:alpha val="20000"/>
                      </a:schemeClr>
                    </a:solidFill>
                  </a:tcPr>
                </a:tc>
                <a:extLst>
                  <a:ext uri="{0D108BD9-81ED-4DB2-BD59-A6C34878D82A}">
                    <a16:rowId xmlns:a16="http://schemas.microsoft.com/office/drawing/2014/main" val="10018"/>
                  </a:ext>
                </a:extLst>
              </a:tr>
            </a:tbl>
          </a:graphicData>
        </a:graphic>
      </p:graphicFrame>
      <p:sp>
        <p:nvSpPr>
          <p:cNvPr id="9" name="TextBox 4"/>
          <p:cNvSpPr txBox="1"/>
          <p:nvPr/>
        </p:nvSpPr>
        <p:spPr>
          <a:xfrm>
            <a:off x="3704423" y="1200869"/>
            <a:ext cx="4810933" cy="473206"/>
          </a:xfrm>
          <a:prstGeom prst="rect">
            <a:avLst/>
          </a:prstGeom>
          <a:noFill/>
        </p:spPr>
        <p:txBody>
          <a:bodyPr wrap="none" rtlCol="0">
            <a:spAutoFit/>
          </a:bodyPr>
          <a:lstStyle/>
          <a:p>
            <a:pPr algn="ctr">
              <a:lnSpc>
                <a:spcPct val="150000"/>
              </a:lnSpc>
            </a:pPr>
            <a:r>
              <a:rPr lang="en-US" altLang="zh-CN" dirty="0">
                <a:latin typeface="Andalus" panose="02020603050405020304" pitchFamily="18" charset="-78"/>
                <a:cs typeface="Andalus" panose="02020603050405020304" pitchFamily="18" charset="-78"/>
              </a:rPr>
              <a:t>List of Suspicious Stations (</a:t>
            </a:r>
            <a:r>
              <a:rPr lang="en-US" altLang="zh-CN" dirty="0" smtClean="0">
                <a:latin typeface="Andalus" panose="02020603050405020304" pitchFamily="18" charset="-78"/>
                <a:cs typeface="Andalus" panose="02020603050405020304" pitchFamily="18" charset="-78"/>
              </a:rPr>
              <a:t>July–December </a:t>
            </a:r>
            <a:r>
              <a:rPr lang="en-US" altLang="zh-CN" dirty="0">
                <a:latin typeface="Andalus" panose="02020603050405020304" pitchFamily="18" charset="-78"/>
                <a:cs typeface="Andalus" panose="02020603050405020304" pitchFamily="18" charset="-78"/>
              </a:rPr>
              <a:t>2021)</a:t>
            </a:r>
            <a:endParaRPr lang="zh-CN" altLang="en-US" dirty="0">
              <a:latin typeface="Andalus" panose="02020603050405020304" pitchFamily="18" charset="-78"/>
              <a:cs typeface="Andalus" panose="02020603050405020304" pitchFamily="18" charset="-78"/>
            </a:endParaRPr>
          </a:p>
        </p:txBody>
      </p:sp>
      <p:grpSp>
        <p:nvGrpSpPr>
          <p:cNvPr id="12" name="组合 11"/>
          <p:cNvGrpSpPr/>
          <p:nvPr/>
        </p:nvGrpSpPr>
        <p:grpSpPr>
          <a:xfrm>
            <a:off x="101873" y="1947022"/>
            <a:ext cx="1617629" cy="3972480"/>
            <a:chOff x="7311565" y="2060572"/>
            <a:chExt cx="1617629" cy="3972480"/>
          </a:xfrm>
        </p:grpSpPr>
        <p:sp>
          <p:nvSpPr>
            <p:cNvPr id="13" name="圆角矩形 12"/>
            <p:cNvSpPr/>
            <p:nvPr/>
          </p:nvSpPr>
          <p:spPr>
            <a:xfrm>
              <a:off x="7434580" y="2060572"/>
              <a:ext cx="1371600" cy="57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t>Monitoring</a:t>
              </a:r>
              <a:endParaRPr lang="zh-CN" altLang="en-US" sz="1400" b="1" dirty="0"/>
            </a:p>
          </p:txBody>
        </p:sp>
        <p:sp>
          <p:nvSpPr>
            <p:cNvPr id="14" name="圆角矩形 13"/>
            <p:cNvSpPr/>
            <p:nvPr/>
          </p:nvSpPr>
          <p:spPr>
            <a:xfrm>
              <a:off x="7434580" y="3757306"/>
              <a:ext cx="1382049" cy="57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t>Feedback</a:t>
              </a:r>
              <a:endParaRPr lang="zh-CN" altLang="en-US" sz="1400" b="1" dirty="0"/>
            </a:p>
          </p:txBody>
        </p:sp>
        <p:sp>
          <p:nvSpPr>
            <p:cNvPr id="15" name="圆角矩形 14"/>
            <p:cNvSpPr/>
            <p:nvPr/>
          </p:nvSpPr>
          <p:spPr>
            <a:xfrm>
              <a:off x="7434580" y="4605673"/>
              <a:ext cx="1342390" cy="57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t>Tracking</a:t>
              </a:r>
              <a:endParaRPr lang="zh-CN" altLang="en-US" sz="1400" b="1" dirty="0"/>
            </a:p>
          </p:txBody>
        </p:sp>
        <p:sp>
          <p:nvSpPr>
            <p:cNvPr id="16" name="圆角矩形 15"/>
            <p:cNvSpPr/>
            <p:nvPr/>
          </p:nvSpPr>
          <p:spPr>
            <a:xfrm>
              <a:off x="7398556" y="2908939"/>
              <a:ext cx="1454096" cy="57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t>Evaluation</a:t>
              </a:r>
              <a:endParaRPr lang="zh-CN" altLang="en-US" sz="1400" b="1" dirty="0"/>
            </a:p>
          </p:txBody>
        </p:sp>
        <p:sp>
          <p:nvSpPr>
            <p:cNvPr id="17" name="圆角矩形 16"/>
            <p:cNvSpPr/>
            <p:nvPr/>
          </p:nvSpPr>
          <p:spPr>
            <a:xfrm>
              <a:off x="7311565" y="5454040"/>
              <a:ext cx="1617629" cy="57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t>Improvement</a:t>
              </a:r>
              <a:endParaRPr lang="zh-CN" altLang="en-US" sz="1400" b="1" dirty="0"/>
            </a:p>
          </p:txBody>
        </p:sp>
        <p:cxnSp>
          <p:nvCxnSpPr>
            <p:cNvPr id="18" name="直接箭头连接符 17"/>
            <p:cNvCxnSpPr>
              <a:stCxn id="13" idx="2"/>
              <a:endCxn id="16" idx="0"/>
            </p:cNvCxnSpPr>
            <p:nvPr/>
          </p:nvCxnSpPr>
          <p:spPr>
            <a:xfrm>
              <a:off x="8120380" y="2639584"/>
              <a:ext cx="5224" cy="26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8132104" y="3471918"/>
              <a:ext cx="5224" cy="26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8132104" y="4304258"/>
              <a:ext cx="5224" cy="26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8143827" y="5171770"/>
              <a:ext cx="5224" cy="26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44463" y="501395"/>
            <a:ext cx="10684475" cy="646331"/>
          </a:xfrm>
          <a:prstGeom prst="rect">
            <a:avLst/>
          </a:prstGeom>
          <a:noFill/>
        </p:spPr>
        <p:txBody>
          <a:bodyPr wrap="square">
            <a:spAutoFit/>
          </a:bodyPr>
          <a:lstStyle/>
          <a:p>
            <a:r>
              <a:rPr lang="en-US" altLang="zh-CN" sz="3600" b="1" dirty="0" smtClean="0">
                <a:solidFill>
                  <a:schemeClr val="accent1">
                    <a:lumMod val="75000"/>
                  </a:schemeClr>
                </a:solidFill>
                <a:latin typeface="+mn-ea"/>
                <a:cs typeface="+mj-cs"/>
              </a:rPr>
              <a:t>International </a:t>
            </a:r>
            <a:r>
              <a:rPr lang="en-US" altLang="zh-CN" sz="3600" b="1" dirty="0">
                <a:solidFill>
                  <a:schemeClr val="accent1">
                    <a:lumMod val="75000"/>
                  </a:schemeClr>
                </a:solidFill>
                <a:latin typeface="+mn-ea"/>
                <a:cs typeface="+mj-cs"/>
              </a:rPr>
              <a:t>WIGOS </a:t>
            </a:r>
            <a:r>
              <a:rPr lang="en-US" altLang="zh-CN" sz="3600" b="1" dirty="0" smtClean="0">
                <a:solidFill>
                  <a:schemeClr val="accent1">
                    <a:lumMod val="75000"/>
                  </a:schemeClr>
                </a:solidFill>
                <a:latin typeface="+mn-ea"/>
                <a:cs typeface="+mj-cs"/>
              </a:rPr>
              <a:t>Workshops </a:t>
            </a:r>
            <a:endParaRPr lang="zh-CN" altLang="en-US" sz="3600" b="1" dirty="0">
              <a:solidFill>
                <a:schemeClr val="accent1">
                  <a:lumMod val="75000"/>
                </a:schemeClr>
              </a:solidFill>
              <a:latin typeface="+mn-ea"/>
              <a:cs typeface="+mj-cs"/>
            </a:endParaRPr>
          </a:p>
        </p:txBody>
      </p:sp>
      <p:pic>
        <p:nvPicPr>
          <p:cNvPr id="8" name="图片 7" descr="D:\桌面\2021\二区协\创新工作申报\创新工作申报-数据质量室\创新工作申报-附件\履职-其他职能\workshop 照片\3.1a).jpg"/>
          <p:cNvPicPr/>
          <p:nvPr/>
        </p:nvPicPr>
        <p:blipFill>
          <a:blip r:embed="rId3"/>
          <a:srcRect/>
          <a:stretch>
            <a:fillRect/>
          </a:stretch>
        </p:blipFill>
        <p:spPr bwMode="auto">
          <a:xfrm>
            <a:off x="788568" y="1762141"/>
            <a:ext cx="3705036" cy="2088088"/>
          </a:xfrm>
          <a:prstGeom prst="rect">
            <a:avLst/>
          </a:prstGeom>
          <a:noFill/>
          <a:ln>
            <a:noFill/>
          </a:ln>
        </p:spPr>
      </p:pic>
      <p:pic>
        <p:nvPicPr>
          <p:cNvPr id="9" name="图片 8" descr="C:\Users\lin\AppData\Local\Temp\1638504715(1).png"/>
          <p:cNvPicPr/>
          <p:nvPr/>
        </p:nvPicPr>
        <p:blipFill>
          <a:blip r:embed="rId4" cstate="screen"/>
          <a:srcRect/>
          <a:stretch>
            <a:fillRect/>
          </a:stretch>
        </p:blipFill>
        <p:spPr bwMode="auto">
          <a:xfrm>
            <a:off x="4675363" y="1768064"/>
            <a:ext cx="3629025" cy="2082165"/>
          </a:xfrm>
          <a:prstGeom prst="rect">
            <a:avLst/>
          </a:prstGeom>
          <a:noFill/>
          <a:ln>
            <a:noFill/>
          </a:ln>
        </p:spPr>
      </p:pic>
      <p:pic>
        <p:nvPicPr>
          <p:cNvPr id="13" name="图片 12" descr="D:\桌面\2021\二区协\张局来访\探测中心 WIGOS挂牌 视频素材包\Part 3. 贡献\备用照片\65e8d270e152edd36ed231373bb7aa0.jpg"/>
          <p:cNvPicPr/>
          <p:nvPr/>
        </p:nvPicPr>
        <p:blipFill>
          <a:blip r:embed="rId5" cstate="screen"/>
          <a:srcRect/>
          <a:stretch>
            <a:fillRect/>
          </a:stretch>
        </p:blipFill>
        <p:spPr bwMode="auto">
          <a:xfrm>
            <a:off x="8486147" y="1638738"/>
            <a:ext cx="3248967" cy="2322362"/>
          </a:xfrm>
          <a:prstGeom prst="rect">
            <a:avLst/>
          </a:prstGeom>
          <a:noFill/>
          <a:ln>
            <a:noFill/>
          </a:ln>
        </p:spPr>
      </p:pic>
      <p:pic>
        <p:nvPicPr>
          <p:cNvPr id="14" name="图片 13" descr="D:\桌面\2021\二区协\创新工作申报\创新工作申报-数据质量室\创新工作申报-附件\履职-其他职能\workshop 照片\4.5-with RWC Tokyo.jpg"/>
          <p:cNvPicPr/>
          <p:nvPr/>
        </p:nvPicPr>
        <p:blipFill rotWithShape="1">
          <a:blip r:embed="rId6" cstate="screen"/>
          <a:srcRect/>
          <a:stretch>
            <a:fillRect/>
          </a:stretch>
        </p:blipFill>
        <p:spPr bwMode="auto">
          <a:xfrm>
            <a:off x="4493604" y="4071971"/>
            <a:ext cx="3596526" cy="2226120"/>
          </a:xfrm>
          <a:prstGeom prst="rect">
            <a:avLst/>
          </a:prstGeom>
          <a:noFill/>
          <a:ln>
            <a:noFill/>
          </a:ln>
        </p:spPr>
      </p:pic>
      <p:pic>
        <p:nvPicPr>
          <p:cNvPr id="15" name="图片 14" descr="D:\桌面\2021\二区协\张局来访\探测中心 WIGOS挂牌 视频素材包\Part 3. 贡献\P3-1 WMO+日本\437151801138928446.png"/>
          <p:cNvPicPr/>
          <p:nvPr/>
        </p:nvPicPr>
        <p:blipFill>
          <a:blip r:embed="rId7" cstate="screen"/>
          <a:srcRect/>
          <a:stretch>
            <a:fillRect/>
          </a:stretch>
        </p:blipFill>
        <p:spPr bwMode="auto">
          <a:xfrm>
            <a:off x="788568" y="4071971"/>
            <a:ext cx="3593423" cy="2127116"/>
          </a:xfrm>
          <a:prstGeom prst="rect">
            <a:avLst/>
          </a:prstGeom>
          <a:noFill/>
          <a:ln>
            <a:noFill/>
          </a:ln>
        </p:spPr>
      </p:pic>
      <p:pic>
        <p:nvPicPr>
          <p:cNvPr id="2" name="图片 1"/>
          <p:cNvPicPr>
            <a:picLocks noChangeAspect="1"/>
          </p:cNvPicPr>
          <p:nvPr/>
        </p:nvPicPr>
        <p:blipFill>
          <a:blip r:embed="rId8" cstate="screen"/>
          <a:stretch>
            <a:fillRect/>
          </a:stretch>
        </p:blipFill>
        <p:spPr>
          <a:xfrm>
            <a:off x="8279228" y="4071971"/>
            <a:ext cx="3455886" cy="259191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9004" y="1126061"/>
            <a:ext cx="6449247" cy="2161450"/>
          </a:xfrm>
        </p:spPr>
        <p:txBody>
          <a:bodyPr>
            <a:noAutofit/>
          </a:bodyPr>
          <a:lstStyle/>
          <a:p>
            <a:pPr marL="457200" indent="-457200" fontAlgn="auto">
              <a:lnSpc>
                <a:spcPct val="100000"/>
              </a:lnSpc>
              <a:buFont typeface="Wingdings" panose="05000000000000000000" pitchFamily="2" charset="2"/>
              <a:buChar char="Ø"/>
            </a:pPr>
            <a:r>
              <a:rPr lang="zh-CN" altLang="en-US" sz="2000" b="1" dirty="0">
                <a:solidFill>
                  <a:srgbClr val="FF0000"/>
                </a:solidFill>
                <a:latin typeface="Calibri" panose="020F0502020204030204" pitchFamily="34" charset="0"/>
                <a:cs typeface="Calibri" panose="020F0502020204030204" pitchFamily="34" charset="0"/>
              </a:rPr>
              <a:t>685</a:t>
            </a:r>
            <a:r>
              <a:rPr lang="en-US" altLang="zh-CN" sz="2000" b="1" dirty="0">
                <a:solidFill>
                  <a:srgbClr val="FF0000"/>
                </a:solidFill>
                <a:latin typeface="Calibri" panose="020F0502020204030204" pitchFamily="34" charset="0"/>
                <a:cs typeface="Calibri" panose="020F0502020204030204" pitchFamily="34" charset="0"/>
              </a:rPr>
              <a:t> </a:t>
            </a:r>
            <a:r>
              <a:rPr sz="2000" b="1" dirty="0">
                <a:solidFill>
                  <a:srgbClr val="FF0000"/>
                </a:solidFill>
                <a:latin typeface="Calibri" panose="020F0502020204030204" pitchFamily="34" charset="0"/>
                <a:cs typeface="Calibri" panose="020F0502020204030204" pitchFamily="34" charset="0"/>
              </a:rPr>
              <a:t>candidates</a:t>
            </a:r>
            <a:r>
              <a:rPr lang="en-US" altLang="zh-CN" sz="2000" b="1" dirty="0">
                <a:solidFill>
                  <a:schemeClr val="tx1"/>
                </a:solidFill>
                <a:latin typeface="Calibri" panose="020F0502020204030204" pitchFamily="34" charset="0"/>
                <a:cs typeface="Calibri" panose="020F0502020204030204" pitchFamily="34" charset="0"/>
              </a:rPr>
              <a:t>, </a:t>
            </a:r>
            <a:r>
              <a:rPr lang="zh-CN" altLang="en-US" sz="2000" b="1" dirty="0">
                <a:solidFill>
                  <a:schemeClr val="tx1"/>
                </a:solidFill>
                <a:latin typeface="Calibri" panose="020F0502020204030204" pitchFamily="34" charset="0"/>
                <a:cs typeface="Calibri" panose="020F0502020204030204" pitchFamily="34" charset="0"/>
              </a:rPr>
              <a:t>from </a:t>
            </a:r>
            <a:r>
              <a:rPr lang="zh-CN" altLang="en-US" sz="2000" b="1" dirty="0">
                <a:solidFill>
                  <a:srgbClr val="FF0000"/>
                </a:solidFill>
                <a:latin typeface="Calibri" panose="020F0502020204030204" pitchFamily="34" charset="0"/>
                <a:cs typeface="Calibri" panose="020F0502020204030204" pitchFamily="34" charset="0"/>
              </a:rPr>
              <a:t>74 </a:t>
            </a:r>
            <a:r>
              <a:rPr lang="en-US" altLang="zh-CN" sz="2000" b="1" dirty="0">
                <a:solidFill>
                  <a:srgbClr val="FF0000"/>
                </a:solidFill>
                <a:latin typeface="Calibri" panose="020F0502020204030204" pitchFamily="34" charset="0"/>
                <a:cs typeface="Calibri" panose="020F0502020204030204" pitchFamily="34" charset="0"/>
              </a:rPr>
              <a:t>Members</a:t>
            </a:r>
            <a:r>
              <a:rPr lang="en-US" altLang="zh-CN" sz="2000" b="1" dirty="0">
                <a:solidFill>
                  <a:schemeClr val="tx1"/>
                </a:solidFill>
                <a:latin typeface="Calibri" panose="020F0502020204030204" pitchFamily="34" charset="0"/>
                <a:cs typeface="Calibri" panose="020F0502020204030204" pitchFamily="34" charset="0"/>
              </a:rPr>
              <a:t>,</a:t>
            </a:r>
            <a:r>
              <a:rPr lang="zh-CN" altLang="en-US" sz="2000" b="1" dirty="0">
                <a:solidFill>
                  <a:schemeClr val="tx1"/>
                </a:solidFill>
                <a:latin typeface="Calibri" panose="020F0502020204030204" pitchFamily="34" charset="0"/>
                <a:cs typeface="Calibri" panose="020F0502020204030204" pitchFamily="34" charset="0"/>
              </a:rPr>
              <a:t> including RA I， </a:t>
            </a:r>
            <a:r>
              <a:rPr lang="en-US" altLang="zh-CN" sz="2000" b="1" dirty="0">
                <a:solidFill>
                  <a:schemeClr val="tx1"/>
                </a:solidFill>
                <a:latin typeface="Calibri" panose="020F0502020204030204" pitchFamily="34" charset="0"/>
                <a:cs typeface="Calibri" panose="020F0502020204030204" pitchFamily="34" charset="0"/>
              </a:rPr>
              <a:t>II</a:t>
            </a:r>
            <a:r>
              <a:rPr lang="zh-CN" altLang="en-US" sz="2000" b="1" dirty="0">
                <a:solidFill>
                  <a:schemeClr val="tx1"/>
                </a:solidFill>
                <a:latin typeface="Calibri" panose="020F0502020204030204" pitchFamily="34" charset="0"/>
                <a:cs typeface="Calibri" panose="020F0502020204030204" pitchFamily="34" charset="0"/>
              </a:rPr>
              <a:t>， </a:t>
            </a:r>
            <a:r>
              <a:rPr lang="en-US" altLang="zh-CN" sz="2000" b="1" dirty="0">
                <a:solidFill>
                  <a:schemeClr val="tx1"/>
                </a:solidFill>
                <a:latin typeface="Calibri" panose="020F0502020204030204" pitchFamily="34" charset="0"/>
                <a:cs typeface="Calibri" panose="020F0502020204030204" pitchFamily="34" charset="0"/>
              </a:rPr>
              <a:t>III</a:t>
            </a:r>
            <a:r>
              <a:rPr lang="zh-CN" altLang="en-US" sz="2000" b="1" dirty="0">
                <a:solidFill>
                  <a:schemeClr val="tx1"/>
                </a:solidFill>
                <a:latin typeface="Calibri" panose="020F0502020204030204" pitchFamily="34" charset="0"/>
                <a:cs typeface="Calibri" panose="020F0502020204030204" pitchFamily="34" charset="0"/>
              </a:rPr>
              <a:t>， </a:t>
            </a:r>
            <a:r>
              <a:rPr lang="en-US" altLang="zh-CN" sz="2000" b="1" dirty="0">
                <a:solidFill>
                  <a:schemeClr val="tx1"/>
                </a:solidFill>
                <a:latin typeface="Calibri" panose="020F0502020204030204" pitchFamily="34" charset="0"/>
                <a:cs typeface="Calibri" panose="020F0502020204030204" pitchFamily="34" charset="0"/>
              </a:rPr>
              <a:t>IV</a:t>
            </a:r>
            <a:r>
              <a:rPr lang="zh-CN" altLang="en-US" sz="2000" b="1" dirty="0">
                <a:solidFill>
                  <a:schemeClr val="tx1"/>
                </a:solidFill>
                <a:latin typeface="Calibri" panose="020F0502020204030204" pitchFamily="34" charset="0"/>
                <a:cs typeface="Calibri" panose="020F0502020204030204" pitchFamily="34" charset="0"/>
              </a:rPr>
              <a:t>， </a:t>
            </a:r>
            <a:r>
              <a:rPr lang="en-US" altLang="zh-CN" sz="2000" b="1" dirty="0">
                <a:solidFill>
                  <a:schemeClr val="tx1"/>
                </a:solidFill>
                <a:latin typeface="Calibri" panose="020F0502020204030204" pitchFamily="34" charset="0"/>
                <a:cs typeface="Calibri" panose="020F0502020204030204" pitchFamily="34" charset="0"/>
              </a:rPr>
              <a:t>V</a:t>
            </a:r>
            <a:r>
              <a:rPr lang="zh-CN" altLang="en-US" sz="2000" b="1" dirty="0">
                <a:solidFill>
                  <a:schemeClr val="tx1"/>
                </a:solidFill>
                <a:latin typeface="Calibri" panose="020F0502020204030204" pitchFamily="34" charset="0"/>
                <a:cs typeface="Calibri" panose="020F0502020204030204" pitchFamily="34" charset="0"/>
              </a:rPr>
              <a:t>， </a:t>
            </a:r>
            <a:r>
              <a:rPr lang="en-US" altLang="zh-CN" sz="2000" b="1" dirty="0">
                <a:solidFill>
                  <a:schemeClr val="tx1"/>
                </a:solidFill>
                <a:latin typeface="Calibri" panose="020F0502020204030204" pitchFamily="34" charset="0"/>
                <a:cs typeface="Calibri" panose="020F0502020204030204" pitchFamily="34" charset="0"/>
              </a:rPr>
              <a:t>VI</a:t>
            </a:r>
            <a:r>
              <a:rPr lang="zh-CN" altLang="en-US" sz="2000" b="1" dirty="0">
                <a:solidFill>
                  <a:schemeClr val="tx1"/>
                </a:solidFill>
                <a:latin typeface="Calibri" panose="020F0502020204030204" pitchFamily="34" charset="0"/>
                <a:cs typeface="Calibri" panose="020F0502020204030204" pitchFamily="34" charset="0"/>
              </a:rPr>
              <a:t> . More than </a:t>
            </a:r>
            <a:r>
              <a:rPr lang="zh-CN" altLang="en-US" sz="2000" b="1" dirty="0">
                <a:solidFill>
                  <a:srgbClr val="FF0000"/>
                </a:solidFill>
                <a:latin typeface="Calibri" panose="020F0502020204030204" pitchFamily="34" charset="0"/>
                <a:cs typeface="Calibri" panose="020F0502020204030204" pitchFamily="34" charset="0"/>
              </a:rPr>
              <a:t>400 trainees </a:t>
            </a:r>
            <a:r>
              <a:rPr lang="en-US" altLang="zh-CN" sz="2000" b="1" dirty="0">
                <a:solidFill>
                  <a:schemeClr val="tx1"/>
                </a:solidFill>
                <a:latin typeface="Calibri" panose="020F0502020204030204" pitchFamily="34" charset="0"/>
                <a:cs typeface="Calibri" panose="020F0502020204030204" pitchFamily="34" charset="0"/>
              </a:rPr>
              <a:t>(</a:t>
            </a:r>
            <a:r>
              <a:rPr lang="en-US" altLang="zh-CN" sz="2000" b="1" dirty="0">
                <a:solidFill>
                  <a:srgbClr val="FF0000"/>
                </a:solidFill>
                <a:latin typeface="Calibri" panose="020F0502020204030204" pitchFamily="34" charset="0"/>
                <a:cs typeface="Calibri" panose="020F0502020204030204" pitchFamily="34" charset="0"/>
              </a:rPr>
              <a:t>60%</a:t>
            </a:r>
            <a:r>
              <a:rPr lang="en-US" altLang="zh-CN" sz="2000" b="1" dirty="0">
                <a:solidFill>
                  <a:schemeClr val="tx1"/>
                </a:solidFill>
                <a:latin typeface="Calibri" panose="020F0502020204030204" pitchFamily="34" charset="0"/>
                <a:cs typeface="Calibri" panose="020F0502020204030204" pitchFamily="34" charset="0"/>
              </a:rPr>
              <a:t> of the total numbers)</a:t>
            </a:r>
            <a:r>
              <a:rPr lang="zh-CN" altLang="en-US" sz="2000" b="1" dirty="0">
                <a:solidFill>
                  <a:schemeClr val="tx1"/>
                </a:solidFill>
                <a:latin typeface="Calibri" panose="020F0502020204030204" pitchFamily="34" charset="0"/>
                <a:cs typeface="Calibri" panose="020F0502020204030204" pitchFamily="34" charset="0"/>
              </a:rPr>
              <a:t> have completed the main courses</a:t>
            </a:r>
            <a:r>
              <a:rPr lang="en-US" altLang="zh-CN" sz="2000" b="1" dirty="0">
                <a:solidFill>
                  <a:schemeClr val="tx1"/>
                </a:solidFill>
                <a:latin typeface="Calibri" panose="020F0502020204030204" pitchFamily="34" charset="0"/>
                <a:cs typeface="Calibri" panose="020F0502020204030204" pitchFamily="34" charset="0"/>
              </a:rPr>
              <a:t>.  </a:t>
            </a:r>
            <a:r>
              <a:rPr lang="en-US" altLang="zh-CN" sz="2400" b="1" dirty="0">
                <a:solidFill>
                  <a:schemeClr val="tx1"/>
                </a:solidFill>
                <a:latin typeface="Calibri" panose="020F0502020204030204" pitchFamily="34" charset="0"/>
                <a:cs typeface="Calibri" panose="020F0502020204030204" pitchFamily="34" charset="0"/>
              </a:rPr>
              <a:t/>
            </a:r>
            <a:br>
              <a:rPr lang="en-US" altLang="zh-CN" sz="2400" b="1" dirty="0">
                <a:solidFill>
                  <a:schemeClr val="tx1"/>
                </a:solidFill>
                <a:latin typeface="Calibri" panose="020F0502020204030204" pitchFamily="34" charset="0"/>
                <a:cs typeface="Calibri" panose="020F0502020204030204" pitchFamily="34" charset="0"/>
              </a:rPr>
            </a:br>
            <a:r>
              <a:rPr lang="en-US" altLang="zh-CN" sz="2400" b="1" dirty="0">
                <a:solidFill>
                  <a:schemeClr val="tx1"/>
                </a:solidFill>
                <a:latin typeface="Calibri" panose="020F0502020204030204" pitchFamily="34" charset="0"/>
                <a:cs typeface="Calibri" panose="020F0502020204030204" pitchFamily="34" charset="0"/>
              </a:rPr>
              <a:t/>
            </a:r>
            <a:br>
              <a:rPr lang="en-US" altLang="zh-CN" sz="2400" b="1" dirty="0">
                <a:solidFill>
                  <a:schemeClr val="tx1"/>
                </a:solidFill>
                <a:latin typeface="Calibri" panose="020F0502020204030204" pitchFamily="34" charset="0"/>
                <a:cs typeface="Calibri" panose="020F0502020204030204" pitchFamily="34" charset="0"/>
              </a:rPr>
            </a:br>
            <a:endParaRPr lang="zh-CN" altLang="en-US" sz="2000" b="1" dirty="0">
              <a:solidFill>
                <a:srgbClr val="FF0000"/>
              </a:solidFill>
              <a:latin typeface="Calibri" panose="020F0502020204030204" pitchFamily="34" charset="0"/>
              <a:cs typeface="Calibri" panose="020F0502020204030204" pitchFamily="34" charset="0"/>
              <a:sym typeface="+mn-ea"/>
            </a:endParaRPr>
          </a:p>
        </p:txBody>
      </p:sp>
      <p:pic>
        <p:nvPicPr>
          <p:cNvPr id="5" name="图片 4"/>
          <p:cNvPicPr>
            <a:picLocks noChangeAspect="1"/>
          </p:cNvPicPr>
          <p:nvPr/>
        </p:nvPicPr>
        <p:blipFill>
          <a:blip r:embed="rId3" cstate="screen"/>
          <a:stretch>
            <a:fillRect/>
          </a:stretch>
        </p:blipFill>
        <p:spPr>
          <a:xfrm>
            <a:off x="8427085" y="4665285"/>
            <a:ext cx="3764915" cy="1918970"/>
          </a:xfrm>
          <a:prstGeom prst="rect">
            <a:avLst/>
          </a:prstGeom>
        </p:spPr>
      </p:pic>
      <p:sp>
        <p:nvSpPr>
          <p:cNvPr id="6" name="文本框 5"/>
          <p:cNvSpPr txBox="1"/>
          <p:nvPr/>
        </p:nvSpPr>
        <p:spPr>
          <a:xfrm>
            <a:off x="760184" y="306581"/>
            <a:ext cx="4716285" cy="1015663"/>
          </a:xfrm>
          <a:prstGeom prst="rect">
            <a:avLst/>
          </a:prstGeom>
          <a:solidFill>
            <a:srgbClr val="FFFF00"/>
          </a:solidFill>
        </p:spPr>
        <p:txBody>
          <a:bodyPr wrap="square" rtlCol="0">
            <a:spAutoFit/>
          </a:bodyPr>
          <a:lstStyle/>
          <a:p>
            <a:pPr algn="ctr"/>
            <a:r>
              <a:rPr lang="en-US" altLang="zh-CN" sz="2000" b="1" dirty="0">
                <a:solidFill>
                  <a:srgbClr val="0070C0"/>
                </a:solidFill>
                <a:latin typeface="Calibri" panose="020F0502020204030204" pitchFamily="34" charset="0"/>
                <a:cs typeface="Calibri" panose="020F0502020204030204" pitchFamily="34" charset="0"/>
                <a:sym typeface="+mn-ea"/>
              </a:rPr>
              <a:t>T</a:t>
            </a:r>
            <a:r>
              <a:rPr lang="zh-CN" altLang="en-US" sz="2000" b="1" dirty="0">
                <a:solidFill>
                  <a:srgbClr val="0070C0"/>
                </a:solidFill>
                <a:latin typeface="Calibri" panose="020F0502020204030204" pitchFamily="34" charset="0"/>
                <a:cs typeface="Calibri" panose="020F0502020204030204" pitchFamily="34" charset="0"/>
                <a:sym typeface="+mn-ea"/>
              </a:rPr>
              <a:t>he </a:t>
            </a:r>
            <a:r>
              <a:rPr lang="en-US" altLang="zh-CN" sz="2000" b="1" dirty="0">
                <a:solidFill>
                  <a:srgbClr val="0070C0"/>
                </a:solidFill>
                <a:latin typeface="Calibri" panose="020F0502020204030204" pitchFamily="34" charset="0"/>
                <a:cs typeface="Calibri" panose="020F0502020204030204" pitchFamily="34" charset="0"/>
                <a:sym typeface="+mn-ea"/>
              </a:rPr>
              <a:t>International Distance Training Course on the I</a:t>
            </a:r>
            <a:r>
              <a:rPr lang="zh-CN" altLang="en-US" sz="2000" b="1" dirty="0">
                <a:solidFill>
                  <a:srgbClr val="0070C0"/>
                </a:solidFill>
                <a:latin typeface="Calibri" panose="020F0502020204030204" pitchFamily="34" charset="0"/>
                <a:cs typeface="Calibri" panose="020F0502020204030204" pitchFamily="34" charset="0"/>
                <a:sym typeface="+mn-ea"/>
              </a:rPr>
              <a:t>nstruments</a:t>
            </a:r>
            <a:endParaRPr lang="en-US" altLang="zh-CN" sz="2000" b="1" dirty="0">
              <a:solidFill>
                <a:srgbClr val="0070C0"/>
              </a:solidFill>
              <a:latin typeface="Calibri" panose="020F0502020204030204" pitchFamily="34" charset="0"/>
              <a:cs typeface="Calibri" panose="020F0502020204030204" pitchFamily="34" charset="0"/>
              <a:sym typeface="+mn-ea"/>
            </a:endParaRPr>
          </a:p>
          <a:p>
            <a:pPr algn="ctr"/>
            <a:r>
              <a:rPr lang="en-US" altLang="zh-CN" sz="2000" dirty="0">
                <a:solidFill>
                  <a:srgbClr val="FF0000"/>
                </a:solidFill>
                <a:latin typeface="Calibri" panose="020F0502020204030204" pitchFamily="34" charset="0"/>
                <a:cs typeface="Calibri" panose="020F0502020204030204" pitchFamily="34" charset="0"/>
              </a:rPr>
              <a:t>RWC-BJ &amp; RTC-BJ  </a:t>
            </a:r>
            <a:r>
              <a:rPr lang="en-US" altLang="zh-CN" sz="2000" dirty="0">
                <a:solidFill>
                  <a:srgbClr val="FF0000"/>
                </a:solidFill>
                <a:latin typeface="Calibri" panose="020F0502020204030204" pitchFamily="34" charset="0"/>
                <a:cs typeface="Calibri" panose="020F0502020204030204" pitchFamily="34" charset="0"/>
                <a:sym typeface="+mn-ea"/>
              </a:rPr>
              <a:t>(08.2020)</a:t>
            </a:r>
          </a:p>
        </p:txBody>
      </p:sp>
      <p:sp>
        <p:nvSpPr>
          <p:cNvPr id="8" name="文本框 7"/>
          <p:cNvSpPr txBox="1"/>
          <p:nvPr/>
        </p:nvSpPr>
        <p:spPr>
          <a:xfrm>
            <a:off x="9236730" y="6488253"/>
            <a:ext cx="2468880" cy="337185"/>
          </a:xfrm>
          <a:prstGeom prst="rect">
            <a:avLst/>
          </a:prstGeom>
          <a:noFill/>
        </p:spPr>
        <p:txBody>
          <a:bodyPr wrap="square" rtlCol="0">
            <a:spAutoFit/>
          </a:bodyPr>
          <a:lstStyle/>
          <a:p>
            <a:r>
              <a:rPr lang="en-US" altLang="zh-CN" sz="1600" b="1" dirty="0">
                <a:solidFill>
                  <a:srgbClr val="FF0000"/>
                </a:solidFill>
              </a:rPr>
              <a:t>Email from WMO</a:t>
            </a:r>
          </a:p>
        </p:txBody>
      </p:sp>
      <p:pic>
        <p:nvPicPr>
          <p:cNvPr id="10" name="图片 9"/>
          <p:cNvPicPr>
            <a:picLocks noChangeAspect="1"/>
          </p:cNvPicPr>
          <p:nvPr/>
        </p:nvPicPr>
        <p:blipFill>
          <a:blip r:embed="rId4" cstate="screen"/>
          <a:stretch>
            <a:fillRect/>
          </a:stretch>
        </p:blipFill>
        <p:spPr>
          <a:xfrm>
            <a:off x="209199" y="4558794"/>
            <a:ext cx="4827850" cy="2068996"/>
          </a:xfrm>
          <a:prstGeom prst="rect">
            <a:avLst/>
          </a:prstGeom>
        </p:spPr>
      </p:pic>
      <p:sp>
        <p:nvSpPr>
          <p:cNvPr id="11" name="文本框 10"/>
          <p:cNvSpPr txBox="1"/>
          <p:nvPr/>
        </p:nvSpPr>
        <p:spPr>
          <a:xfrm>
            <a:off x="3597581" y="6515735"/>
            <a:ext cx="3415030" cy="337185"/>
          </a:xfrm>
          <a:prstGeom prst="rect">
            <a:avLst/>
          </a:prstGeom>
          <a:noFill/>
        </p:spPr>
        <p:txBody>
          <a:bodyPr wrap="square" rtlCol="0">
            <a:spAutoFit/>
          </a:bodyPr>
          <a:lstStyle/>
          <a:p>
            <a:r>
              <a:rPr lang="en-US" altLang="zh-CN" sz="1600" b="1" dirty="0">
                <a:solidFill>
                  <a:srgbClr val="FF0000"/>
                </a:solidFill>
              </a:rPr>
              <a:t>Messages from </a:t>
            </a:r>
            <a:r>
              <a:rPr lang="en-US" altLang="zh-CN" sz="1600" b="1" dirty="0">
                <a:solidFill>
                  <a:srgbClr val="FF0000"/>
                </a:solidFill>
                <a:sym typeface="+mn-ea"/>
              </a:rPr>
              <a:t>trainees</a:t>
            </a:r>
            <a:endParaRPr lang="en-US" altLang="zh-CN" sz="1600" b="1" dirty="0">
              <a:solidFill>
                <a:srgbClr val="FF0000"/>
              </a:solidFill>
            </a:endParaRPr>
          </a:p>
        </p:txBody>
      </p:sp>
      <p:pic>
        <p:nvPicPr>
          <p:cNvPr id="2" name="图片 1"/>
          <p:cNvPicPr>
            <a:picLocks noChangeAspect="1"/>
          </p:cNvPicPr>
          <p:nvPr/>
        </p:nvPicPr>
        <p:blipFill>
          <a:blip r:embed="rId5" cstate="screen"/>
          <a:stretch>
            <a:fillRect/>
          </a:stretch>
        </p:blipFill>
        <p:spPr>
          <a:xfrm>
            <a:off x="250393" y="2464423"/>
            <a:ext cx="6006065" cy="1896471"/>
          </a:xfrm>
          <a:prstGeom prst="rect">
            <a:avLst/>
          </a:prstGeom>
        </p:spPr>
      </p:pic>
      <p:sp>
        <p:nvSpPr>
          <p:cNvPr id="13" name="文本框 12"/>
          <p:cNvSpPr txBox="1"/>
          <p:nvPr/>
        </p:nvSpPr>
        <p:spPr>
          <a:xfrm>
            <a:off x="6852831" y="306581"/>
            <a:ext cx="4716285" cy="1015663"/>
          </a:xfrm>
          <a:prstGeom prst="rect">
            <a:avLst/>
          </a:prstGeom>
          <a:solidFill>
            <a:srgbClr val="FFFF00"/>
          </a:solidFill>
        </p:spPr>
        <p:txBody>
          <a:bodyPr wrap="square" rtlCol="0">
            <a:spAutoFit/>
          </a:bodyPr>
          <a:lstStyle/>
          <a:p>
            <a:pPr algn="ctr"/>
            <a:r>
              <a:rPr lang="en-US" altLang="zh-CN" sz="2000" b="1" dirty="0">
                <a:solidFill>
                  <a:srgbClr val="0070C0"/>
                </a:solidFill>
                <a:latin typeface="Calibri" panose="020F0502020204030204" pitchFamily="34" charset="0"/>
                <a:cs typeface="Calibri" panose="020F0502020204030204" pitchFamily="34" charset="0"/>
                <a:sym typeface="+mn-ea"/>
              </a:rPr>
              <a:t>T</a:t>
            </a:r>
            <a:r>
              <a:rPr lang="zh-CN" altLang="en-US" sz="2000" b="1" dirty="0">
                <a:solidFill>
                  <a:srgbClr val="0070C0"/>
                </a:solidFill>
                <a:latin typeface="Calibri" panose="020F0502020204030204" pitchFamily="34" charset="0"/>
                <a:cs typeface="Calibri" panose="020F0502020204030204" pitchFamily="34" charset="0"/>
                <a:sym typeface="+mn-ea"/>
              </a:rPr>
              <a:t>he </a:t>
            </a:r>
            <a:r>
              <a:rPr lang="en-US" altLang="zh-CN" sz="2000" b="1" dirty="0">
                <a:solidFill>
                  <a:srgbClr val="0070C0"/>
                </a:solidFill>
                <a:latin typeface="Calibri" panose="020F0502020204030204" pitchFamily="34" charset="0"/>
                <a:cs typeface="Calibri" panose="020F0502020204030204" pitchFamily="34" charset="0"/>
                <a:sym typeface="+mn-ea"/>
              </a:rPr>
              <a:t>International Distance Training Course on </a:t>
            </a:r>
            <a:r>
              <a:rPr lang="en-US" altLang="zh-CN" sz="2000" b="1" dirty="0" err="1" smtClean="0">
                <a:solidFill>
                  <a:srgbClr val="0070C0"/>
                </a:solidFill>
                <a:latin typeface="Calibri" panose="020F0502020204030204" pitchFamily="34" charset="0"/>
                <a:cs typeface="Calibri" panose="020F0502020204030204" pitchFamily="34" charset="0"/>
                <a:sym typeface="+mn-ea"/>
              </a:rPr>
              <a:t>WIGOS</a:t>
            </a:r>
            <a:endParaRPr lang="en-US" altLang="zh-CN" sz="2000" b="1" dirty="0">
              <a:solidFill>
                <a:srgbClr val="0070C0"/>
              </a:solidFill>
              <a:latin typeface="Calibri" panose="020F0502020204030204" pitchFamily="34" charset="0"/>
              <a:cs typeface="Calibri" panose="020F0502020204030204" pitchFamily="34" charset="0"/>
              <a:sym typeface="+mn-ea"/>
            </a:endParaRPr>
          </a:p>
          <a:p>
            <a:pPr algn="ctr"/>
            <a:r>
              <a:rPr lang="en-US" altLang="zh-CN" sz="2000" dirty="0">
                <a:solidFill>
                  <a:srgbClr val="FF0000"/>
                </a:solidFill>
                <a:latin typeface="Calibri" panose="020F0502020204030204" pitchFamily="34" charset="0"/>
                <a:cs typeface="Calibri" panose="020F0502020204030204" pitchFamily="34" charset="0"/>
              </a:rPr>
              <a:t>RWC-BJ &amp; RTC-BJ  </a:t>
            </a:r>
            <a:r>
              <a:rPr lang="en-US" altLang="zh-CN" sz="2000" dirty="0">
                <a:solidFill>
                  <a:srgbClr val="FF0000"/>
                </a:solidFill>
                <a:latin typeface="Calibri" panose="020F0502020204030204" pitchFamily="34" charset="0"/>
                <a:cs typeface="Calibri" panose="020F0502020204030204" pitchFamily="34" charset="0"/>
                <a:sym typeface="+mn-ea"/>
              </a:rPr>
              <a:t>(</a:t>
            </a:r>
            <a:r>
              <a:rPr lang="en-US" altLang="zh-CN" sz="2000" dirty="0" smtClean="0">
                <a:solidFill>
                  <a:srgbClr val="FF0000"/>
                </a:solidFill>
                <a:latin typeface="Calibri" panose="020F0502020204030204" pitchFamily="34" charset="0"/>
                <a:cs typeface="Calibri" panose="020F0502020204030204" pitchFamily="34" charset="0"/>
                <a:sym typeface="+mn-ea"/>
              </a:rPr>
              <a:t>08.2021)</a:t>
            </a:r>
            <a:endParaRPr lang="en-US" altLang="zh-CN" sz="2000" dirty="0">
              <a:solidFill>
                <a:srgbClr val="FF0000"/>
              </a:solidFill>
              <a:latin typeface="Calibri" panose="020F0502020204030204" pitchFamily="34" charset="0"/>
              <a:cs typeface="Calibri" panose="020F0502020204030204" pitchFamily="34" charset="0"/>
              <a:sym typeface="+mn-ea"/>
            </a:endParaRPr>
          </a:p>
        </p:txBody>
      </p:sp>
      <p:sp>
        <p:nvSpPr>
          <p:cNvPr id="14" name="标题 1"/>
          <p:cNvSpPr txBox="1"/>
          <p:nvPr/>
        </p:nvSpPr>
        <p:spPr>
          <a:xfrm>
            <a:off x="6256458" y="932058"/>
            <a:ext cx="5735245" cy="2161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pPr marL="457200" indent="-457200">
              <a:lnSpc>
                <a:spcPct val="100000"/>
              </a:lnSpc>
              <a:buFont typeface="Wingdings" panose="05000000000000000000" pitchFamily="2" charset="2"/>
              <a:buChar char="Ø"/>
            </a:pPr>
            <a:r>
              <a:rPr lang="en-US" altLang="zh-CN" sz="2000" dirty="0" smtClean="0">
                <a:solidFill>
                  <a:srgbClr val="FF0000"/>
                </a:solidFill>
                <a:latin typeface="Calibri" panose="020F0502020204030204" pitchFamily="34" charset="0"/>
                <a:cs typeface="Calibri" panose="020F0502020204030204" pitchFamily="34" charset="0"/>
              </a:rPr>
              <a:t>251 </a:t>
            </a:r>
            <a:r>
              <a:rPr lang="en-US" sz="2000" dirty="0" smtClean="0">
                <a:solidFill>
                  <a:srgbClr val="FF0000"/>
                </a:solidFill>
                <a:latin typeface="Calibri" panose="020F0502020204030204" pitchFamily="34" charset="0"/>
                <a:cs typeface="Calibri" panose="020F0502020204030204" pitchFamily="34" charset="0"/>
              </a:rPr>
              <a:t>candidates</a:t>
            </a:r>
            <a:r>
              <a:rPr lang="en-US" altLang="zh-CN" sz="2000" dirty="0" smtClean="0">
                <a:solidFill>
                  <a:schemeClr val="tx1"/>
                </a:solidFill>
                <a:latin typeface="Calibri" panose="020F0502020204030204" pitchFamily="34" charset="0"/>
                <a:cs typeface="Calibri" panose="020F0502020204030204" pitchFamily="34" charset="0"/>
              </a:rPr>
              <a:t>, from </a:t>
            </a:r>
            <a:r>
              <a:rPr lang="en-US" altLang="zh-CN" sz="2000" dirty="0" smtClean="0">
                <a:solidFill>
                  <a:srgbClr val="FF0000"/>
                </a:solidFill>
                <a:latin typeface="Calibri" panose="020F0502020204030204" pitchFamily="34" charset="0"/>
                <a:cs typeface="Calibri" panose="020F0502020204030204" pitchFamily="34" charset="0"/>
              </a:rPr>
              <a:t>54 Members</a:t>
            </a:r>
            <a:r>
              <a:rPr lang="en-US" altLang="zh-CN" sz="2000" dirty="0" smtClean="0">
                <a:solidFill>
                  <a:schemeClr val="tx1"/>
                </a:solidFill>
                <a:latin typeface="Calibri" panose="020F0502020204030204" pitchFamily="34" charset="0"/>
                <a:cs typeface="Calibri" panose="020F0502020204030204" pitchFamily="34" charset="0"/>
              </a:rPr>
              <a:t>, including RA I</a:t>
            </a:r>
            <a:r>
              <a:rPr lang="zh-CN" altLang="en-US" sz="2000" dirty="0" smtClean="0">
                <a:solidFill>
                  <a:schemeClr val="tx1"/>
                </a:solidFill>
                <a:latin typeface="Calibri" panose="020F0502020204030204" pitchFamily="34" charset="0"/>
                <a:cs typeface="Calibri" panose="020F0502020204030204" pitchFamily="34" charset="0"/>
              </a:rPr>
              <a:t>， </a:t>
            </a:r>
            <a:r>
              <a:rPr lang="en-US" altLang="zh-CN" sz="2000" dirty="0" smtClean="0">
                <a:solidFill>
                  <a:schemeClr val="tx1"/>
                </a:solidFill>
                <a:latin typeface="Calibri" panose="020F0502020204030204" pitchFamily="34" charset="0"/>
                <a:cs typeface="Calibri" panose="020F0502020204030204" pitchFamily="34" charset="0"/>
              </a:rPr>
              <a:t>II</a:t>
            </a:r>
            <a:r>
              <a:rPr lang="zh-CN" altLang="en-US" sz="2000" dirty="0" smtClean="0">
                <a:solidFill>
                  <a:schemeClr val="tx1"/>
                </a:solidFill>
                <a:latin typeface="Calibri" panose="020F0502020204030204" pitchFamily="34" charset="0"/>
                <a:cs typeface="Calibri" panose="020F0502020204030204" pitchFamily="34" charset="0"/>
              </a:rPr>
              <a:t>， </a:t>
            </a:r>
            <a:r>
              <a:rPr lang="en-US" altLang="zh-CN" sz="2000" dirty="0" smtClean="0">
                <a:solidFill>
                  <a:schemeClr val="tx1"/>
                </a:solidFill>
                <a:latin typeface="Calibri" panose="020F0502020204030204" pitchFamily="34" charset="0"/>
                <a:cs typeface="Calibri" panose="020F0502020204030204" pitchFamily="34" charset="0"/>
              </a:rPr>
              <a:t>III</a:t>
            </a:r>
            <a:r>
              <a:rPr lang="zh-CN" altLang="en-US" sz="2000" dirty="0" smtClean="0">
                <a:solidFill>
                  <a:schemeClr val="tx1"/>
                </a:solidFill>
                <a:latin typeface="Calibri" panose="020F0502020204030204" pitchFamily="34" charset="0"/>
                <a:cs typeface="Calibri" panose="020F0502020204030204" pitchFamily="34" charset="0"/>
              </a:rPr>
              <a:t>， </a:t>
            </a:r>
            <a:r>
              <a:rPr lang="en-US" altLang="zh-CN" sz="2000" dirty="0" smtClean="0">
                <a:solidFill>
                  <a:schemeClr val="tx1"/>
                </a:solidFill>
                <a:latin typeface="Calibri" panose="020F0502020204030204" pitchFamily="34" charset="0"/>
                <a:cs typeface="Calibri" panose="020F0502020204030204" pitchFamily="34" charset="0"/>
              </a:rPr>
              <a:t>IV</a:t>
            </a:r>
            <a:r>
              <a:rPr lang="zh-CN" altLang="en-US" sz="2000" dirty="0" smtClean="0">
                <a:solidFill>
                  <a:schemeClr val="tx1"/>
                </a:solidFill>
                <a:latin typeface="Calibri" panose="020F0502020204030204" pitchFamily="34" charset="0"/>
                <a:cs typeface="Calibri" panose="020F0502020204030204" pitchFamily="34" charset="0"/>
              </a:rPr>
              <a:t>， </a:t>
            </a:r>
            <a:r>
              <a:rPr lang="en-US" altLang="zh-CN" sz="2000" dirty="0" smtClean="0">
                <a:solidFill>
                  <a:schemeClr val="tx1"/>
                </a:solidFill>
                <a:latin typeface="Calibri" panose="020F0502020204030204" pitchFamily="34" charset="0"/>
                <a:cs typeface="Calibri" panose="020F0502020204030204" pitchFamily="34" charset="0"/>
              </a:rPr>
              <a:t>V</a:t>
            </a:r>
            <a:r>
              <a:rPr lang="zh-CN" altLang="en-US" sz="2000" dirty="0" smtClean="0">
                <a:solidFill>
                  <a:schemeClr val="tx1"/>
                </a:solidFill>
                <a:latin typeface="Calibri" panose="020F0502020204030204" pitchFamily="34" charset="0"/>
                <a:cs typeface="Calibri" panose="020F0502020204030204" pitchFamily="34" charset="0"/>
              </a:rPr>
              <a:t>， </a:t>
            </a:r>
            <a:r>
              <a:rPr lang="en-US" altLang="zh-CN" sz="2000" dirty="0" smtClean="0">
                <a:solidFill>
                  <a:schemeClr val="tx1"/>
                </a:solidFill>
                <a:latin typeface="Calibri" panose="020F0502020204030204" pitchFamily="34" charset="0"/>
                <a:cs typeface="Calibri" panose="020F0502020204030204" pitchFamily="34" charset="0"/>
              </a:rPr>
              <a:t>VI . </a:t>
            </a:r>
            <a:r>
              <a:rPr lang="en-US" altLang="zh-CN" sz="2400" dirty="0" smtClean="0">
                <a:solidFill>
                  <a:schemeClr val="tx1"/>
                </a:solidFill>
                <a:latin typeface="Calibri" panose="020F0502020204030204" pitchFamily="34" charset="0"/>
                <a:cs typeface="Calibri" panose="020F0502020204030204" pitchFamily="34" charset="0"/>
              </a:rPr>
              <a:t/>
            </a:r>
            <a:br>
              <a:rPr lang="en-US" altLang="zh-CN" sz="2400" dirty="0" smtClean="0">
                <a:solidFill>
                  <a:schemeClr val="tx1"/>
                </a:solidFill>
                <a:latin typeface="Calibri" panose="020F0502020204030204" pitchFamily="34" charset="0"/>
                <a:cs typeface="Calibri" panose="020F0502020204030204" pitchFamily="34" charset="0"/>
              </a:rPr>
            </a:br>
            <a:endParaRPr lang="en-US" altLang="zh-CN" sz="2000" dirty="0">
              <a:solidFill>
                <a:srgbClr val="FF0000"/>
              </a:solidFill>
              <a:latin typeface="Calibri" panose="020F0502020204030204" pitchFamily="34" charset="0"/>
              <a:cs typeface="Calibri" panose="020F0502020204030204" pitchFamily="34" charset="0"/>
              <a:sym typeface="+mn-ea"/>
            </a:endParaRPr>
          </a:p>
        </p:txBody>
      </p:sp>
      <p:pic>
        <p:nvPicPr>
          <p:cNvPr id="15" name="图片 14"/>
          <p:cNvPicPr>
            <a:picLocks noChangeAspect="1"/>
          </p:cNvPicPr>
          <p:nvPr/>
        </p:nvPicPr>
        <p:blipFill>
          <a:blip r:embed="rId6" cstate="screen"/>
          <a:stretch>
            <a:fillRect/>
          </a:stretch>
        </p:blipFill>
        <p:spPr>
          <a:xfrm>
            <a:off x="4866320" y="4622317"/>
            <a:ext cx="3479697" cy="1828872"/>
          </a:xfrm>
          <a:prstGeom prst="rect">
            <a:avLst/>
          </a:prstGeom>
        </p:spPr>
      </p:pic>
      <p:pic>
        <p:nvPicPr>
          <p:cNvPr id="16" name="Picture 2" descr="D:\工作\2021.11.04 RWC12月上旬 中日交接\相关素材\培训照片\3.1.c)-Course Schedule.png"/>
          <p:cNvPicPr>
            <a:picLocks noChangeAspect="1" noChangeArrowheads="1"/>
          </p:cNvPicPr>
          <p:nvPr/>
        </p:nvPicPr>
        <p:blipFill rotWithShape="1">
          <a:blip r:embed="rId7" cstate="screen"/>
          <a:srcRect t="8511"/>
          <a:stretch>
            <a:fillRect/>
          </a:stretch>
        </p:blipFill>
        <p:spPr bwMode="auto">
          <a:xfrm>
            <a:off x="7210232" y="2206786"/>
            <a:ext cx="4052996" cy="22770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8"/>
          <p:cNvSpPr txBox="1"/>
          <p:nvPr/>
        </p:nvSpPr>
        <p:spPr>
          <a:xfrm>
            <a:off x="8130835" y="3243381"/>
            <a:ext cx="2331087" cy="338554"/>
          </a:xfrm>
          <a:prstGeom prst="rect">
            <a:avLst/>
          </a:prstGeom>
          <a:solidFill>
            <a:schemeClr val="bg1"/>
          </a:solidFill>
        </p:spPr>
        <p:txBody>
          <a:bodyPr wrap="none" rtlCol="0">
            <a:spAutoFit/>
          </a:bodyPr>
          <a:lstStyle/>
          <a:p>
            <a:pPr algn="ctr"/>
            <a:r>
              <a:rPr lang="en-US" altLang="zh-CN" sz="1600" dirty="0">
                <a:latin typeface="Andalus" panose="02020603050405020304" pitchFamily="18" charset="-78"/>
                <a:cs typeface="Andalus" panose="02020603050405020304" pitchFamily="18" charset="-78"/>
              </a:rPr>
              <a:t>List of the training course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573" y="125095"/>
            <a:ext cx="11583738" cy="892552"/>
          </a:xfrm>
          <a:prstGeom prst="rect">
            <a:avLst/>
          </a:prstGeom>
          <a:solidFill>
            <a:srgbClr val="FFFF00"/>
          </a:solidFill>
        </p:spPr>
        <p:txBody>
          <a:bodyPr wrap="square">
            <a:spAutoFit/>
          </a:bodyPr>
          <a:lstStyle/>
          <a:p>
            <a:pPr algn="ctr"/>
            <a:r>
              <a:rPr lang="en-US" altLang="ja-JP" sz="2800" b="1" dirty="0">
                <a:solidFill>
                  <a:schemeClr val="accent1"/>
                </a:solidFill>
                <a:latin typeface="Calibri" panose="020F0502020204030204" pitchFamily="34" charset="0"/>
                <a:cs typeface="Calibri" panose="020F0502020204030204" pitchFamily="34" charset="0"/>
              </a:rPr>
              <a:t>International Technical Training, Comparison and Technology Exchange</a:t>
            </a:r>
          </a:p>
          <a:p>
            <a:pPr algn="ctr"/>
            <a:r>
              <a:rPr lang="en-US" altLang="ja-JP" sz="2400" dirty="0">
                <a:solidFill>
                  <a:srgbClr val="FF0000"/>
                </a:solidFill>
                <a:latin typeface="Calibri" panose="020F0502020204030204" pitchFamily="34" charset="0"/>
                <a:cs typeface="Calibri" panose="020F0502020204030204" pitchFamily="34" charset="0"/>
              </a:rPr>
              <a:t> </a:t>
            </a:r>
            <a:r>
              <a:rPr lang="en-US" altLang="ja-JP" sz="2400" dirty="0" err="1" smtClean="0">
                <a:solidFill>
                  <a:srgbClr val="FF0000"/>
                </a:solidFill>
                <a:latin typeface="Calibri" panose="020F0502020204030204" pitchFamily="34" charset="0"/>
                <a:cs typeface="Calibri" panose="020F0502020204030204" pitchFamily="34" charset="0"/>
              </a:rPr>
              <a:t>RWC</a:t>
            </a:r>
            <a:r>
              <a:rPr lang="en-US" altLang="ja-JP" sz="2400" dirty="0" smtClean="0">
                <a:solidFill>
                  <a:srgbClr val="FF0000"/>
                </a:solidFill>
                <a:latin typeface="Calibri" panose="020F0502020204030204" pitchFamily="34" charset="0"/>
                <a:cs typeface="Calibri" panose="020F0502020204030204" pitchFamily="34" charset="0"/>
              </a:rPr>
              <a:t>-Beijing </a:t>
            </a:r>
            <a:r>
              <a:rPr lang="en-US" altLang="ja-JP" sz="2400" dirty="0">
                <a:solidFill>
                  <a:srgbClr val="FF0000"/>
                </a:solidFill>
                <a:latin typeface="Calibri" panose="020F0502020204030204" pitchFamily="34" charset="0"/>
                <a:cs typeface="Calibri" panose="020F0502020204030204" pitchFamily="34" charset="0"/>
              </a:rPr>
              <a:t>&amp; </a:t>
            </a:r>
            <a:r>
              <a:rPr lang="en-US" altLang="ja-JP" sz="2400" dirty="0" smtClean="0">
                <a:solidFill>
                  <a:srgbClr val="FF0000"/>
                </a:solidFill>
                <a:latin typeface="Calibri" panose="020F0502020204030204" pitchFamily="34" charset="0"/>
                <a:cs typeface="Calibri" panose="020F0502020204030204" pitchFamily="34" charset="0"/>
              </a:rPr>
              <a:t>Regional Instrument Centre(Beijing)  </a:t>
            </a:r>
            <a:endParaRPr lang="en-US" altLang="ja-JP" sz="2400" dirty="0">
              <a:solidFill>
                <a:srgbClr val="FF0000"/>
              </a:solidFill>
              <a:latin typeface="Calibri" panose="020F0502020204030204" pitchFamily="34" charset="0"/>
              <a:cs typeface="Calibri" panose="020F0502020204030204" pitchFamily="34" charset="0"/>
            </a:endParaRPr>
          </a:p>
        </p:txBody>
      </p:sp>
      <p:graphicFrame>
        <p:nvGraphicFramePr>
          <p:cNvPr id="3" name="表格 2"/>
          <p:cNvGraphicFramePr>
            <a:graphicFrameLocks noGrp="1"/>
          </p:cNvGraphicFramePr>
          <p:nvPr>
            <p:custDataLst>
              <p:tags r:id="rId1"/>
            </p:custDataLst>
          </p:nvPr>
        </p:nvGraphicFramePr>
        <p:xfrm>
          <a:off x="695484" y="1120195"/>
          <a:ext cx="10483915" cy="5470269"/>
        </p:xfrm>
        <a:graphic>
          <a:graphicData uri="http://schemas.openxmlformats.org/drawingml/2006/table">
            <a:tbl>
              <a:tblPr firstRow="1" bandRow="1">
                <a:tableStyleId>{5C22544A-7EE6-4342-B048-85BDC9FD1C3A}</a:tableStyleId>
              </a:tblPr>
              <a:tblGrid>
                <a:gridCol w="1924535">
                  <a:extLst>
                    <a:ext uri="{9D8B030D-6E8A-4147-A177-3AD203B41FA5}">
                      <a16:colId xmlns:a16="http://schemas.microsoft.com/office/drawing/2014/main" val="20000"/>
                    </a:ext>
                  </a:extLst>
                </a:gridCol>
                <a:gridCol w="5342617">
                  <a:extLst>
                    <a:ext uri="{9D8B030D-6E8A-4147-A177-3AD203B41FA5}">
                      <a16:colId xmlns:a16="http://schemas.microsoft.com/office/drawing/2014/main" val="20001"/>
                    </a:ext>
                  </a:extLst>
                </a:gridCol>
                <a:gridCol w="3216763">
                  <a:extLst>
                    <a:ext uri="{9D8B030D-6E8A-4147-A177-3AD203B41FA5}">
                      <a16:colId xmlns:a16="http://schemas.microsoft.com/office/drawing/2014/main" val="20002"/>
                    </a:ext>
                  </a:extLst>
                </a:gridCol>
              </a:tblGrid>
              <a:tr h="422276">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1800" dirty="0"/>
                        <a:t>Time</a:t>
                      </a: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1800" dirty="0"/>
                        <a:t>Country</a:t>
                      </a: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1800" dirty="0">
                          <a:sym typeface="+mn-ea"/>
                        </a:rPr>
                        <a:t>Event</a:t>
                      </a:r>
                    </a:p>
                  </a:txBody>
                  <a:tcPr/>
                </a:tc>
                <a:extLst>
                  <a:ext uri="{0D108BD9-81ED-4DB2-BD59-A6C34878D82A}">
                    <a16:rowId xmlns:a16="http://schemas.microsoft.com/office/drawing/2014/main" val="10000"/>
                  </a:ext>
                </a:extLst>
              </a:tr>
              <a:tr h="78509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t>2016.5</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accent2"/>
                          </a:solidFill>
                        </a:rPr>
                        <a:t>Indonesia</a:t>
                      </a:r>
                    </a:p>
                    <a:p>
                      <a:pPr algn="ctr">
                        <a:buNone/>
                      </a:pPr>
                      <a:r>
                        <a:rPr lang="zh-CN" altLang="en-US" sz="1800" b="1" dirty="0">
                          <a:solidFill>
                            <a:schemeClr val="accent2"/>
                          </a:solidFill>
                          <a:sym typeface="+mn-ea"/>
                        </a:rPr>
                        <a:t>Democratic People's Republic of Kore</a:t>
                      </a:r>
                      <a:r>
                        <a:rPr lang="en-US" altLang="zh-CN" sz="1800" b="1" dirty="0">
                          <a:solidFill>
                            <a:schemeClr val="accent2"/>
                          </a:solidFill>
                          <a:sym typeface="+mn-ea"/>
                        </a:rPr>
                        <a:t>a</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dirty="0"/>
                        <a:t>Technical Training</a:t>
                      </a:r>
                    </a:p>
                    <a:p>
                      <a:pPr algn="ctr">
                        <a:buNone/>
                      </a:pPr>
                      <a:r>
                        <a:rPr lang="zh-CN" altLang="en-US" sz="1800" dirty="0">
                          <a:sym typeface="+mn-ea"/>
                        </a:rPr>
                        <a:t>International  Comparison</a:t>
                      </a:r>
                      <a:endParaRPr lang="zh-CN" altLang="en-US" sz="1800" dirty="0"/>
                    </a:p>
                  </a:txBody>
                  <a:tcPr/>
                </a:tc>
                <a:extLst>
                  <a:ext uri="{0D108BD9-81ED-4DB2-BD59-A6C34878D82A}">
                    <a16:rowId xmlns:a16="http://schemas.microsoft.com/office/drawing/2014/main" val="10001"/>
                  </a:ext>
                </a:extLst>
              </a:tr>
              <a:tr h="532681">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t>2016.9</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accent2"/>
                          </a:solidFill>
                        </a:rPr>
                        <a:t>Mongolia</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ClrTx/>
                        <a:buSzTx/>
                        <a:buFontTx/>
                        <a:buNone/>
                      </a:pPr>
                      <a:r>
                        <a:rPr lang="zh-CN" altLang="en-US" sz="1800" dirty="0">
                          <a:sym typeface="+mn-ea"/>
                        </a:rPr>
                        <a:t>International  Comparison</a:t>
                      </a:r>
                    </a:p>
                  </a:txBody>
                  <a:tcPr/>
                </a:tc>
                <a:extLst>
                  <a:ext uri="{0D108BD9-81ED-4DB2-BD59-A6C34878D82A}">
                    <a16:rowId xmlns:a16="http://schemas.microsoft.com/office/drawing/2014/main" val="10002"/>
                  </a:ext>
                </a:extLst>
              </a:tr>
              <a:tr h="42227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t>2017.9</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a:solidFill>
                            <a:schemeClr val="accent2"/>
                          </a:solidFill>
                        </a:rPr>
                        <a:t>Multi-Country Mission</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dirty="0"/>
                        <a:t>Technology Exchange</a:t>
                      </a:r>
                    </a:p>
                  </a:txBody>
                  <a:tcPr/>
                </a:tc>
                <a:extLst>
                  <a:ext uri="{0D108BD9-81ED-4DB2-BD59-A6C34878D82A}">
                    <a16:rowId xmlns:a16="http://schemas.microsoft.com/office/drawing/2014/main" val="10003"/>
                  </a:ext>
                </a:extLst>
              </a:tr>
              <a:tr h="42227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t>2017.9</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a:solidFill>
                            <a:schemeClr val="accent2"/>
                          </a:solidFill>
                        </a:rPr>
                        <a:t>United States</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dirty="0"/>
                        <a:t>Technology Exchange</a:t>
                      </a:r>
                    </a:p>
                  </a:txBody>
                  <a:tcPr/>
                </a:tc>
                <a:extLst>
                  <a:ext uri="{0D108BD9-81ED-4DB2-BD59-A6C34878D82A}">
                    <a16:rowId xmlns:a16="http://schemas.microsoft.com/office/drawing/2014/main" val="10004"/>
                  </a:ext>
                </a:extLst>
              </a:tr>
              <a:tr h="422276">
                <a:tc>
                  <a:txBody>
                    <a:bodyPr/>
                    <a:lstStyle/>
                    <a:p>
                      <a:pPr algn="ctr">
                        <a:buNone/>
                      </a:pPr>
                      <a:r>
                        <a:rPr lang="en-US" altLang="zh-CN" sz="1800" dirty="0"/>
                        <a:t>2018.5</a:t>
                      </a:r>
                    </a:p>
                  </a:txBody>
                  <a:tcPr/>
                </a:tc>
                <a:tc>
                  <a:txBody>
                    <a:bodyPr/>
                    <a:lstStyle/>
                    <a:p>
                      <a:pPr algn="ctr">
                        <a:buNone/>
                      </a:pPr>
                      <a:r>
                        <a:rPr lang="zh-CN" altLang="en-US" sz="1800" b="1" dirty="0">
                          <a:solidFill>
                            <a:schemeClr val="accent2"/>
                          </a:solidFill>
                          <a:sym typeface="+mn-ea"/>
                        </a:rPr>
                        <a:t>Multi-Country Mission</a:t>
                      </a:r>
                      <a:endParaRPr lang="zh-CN" altLang="en-US" sz="1800" b="1" dirty="0">
                        <a:solidFill>
                          <a:schemeClr val="accent2"/>
                        </a:solidFill>
                      </a:endParaRPr>
                    </a:p>
                  </a:txBody>
                  <a:tcPr/>
                </a:tc>
                <a:tc>
                  <a:txBody>
                    <a:bodyPr/>
                    <a:lstStyle/>
                    <a:p>
                      <a:pPr algn="ctr">
                        <a:buNone/>
                      </a:pPr>
                      <a:r>
                        <a:rPr lang="zh-CN" altLang="en-US" sz="1800" dirty="0">
                          <a:sym typeface="+mn-ea"/>
                        </a:rPr>
                        <a:t>Technology Exchange</a:t>
                      </a:r>
                      <a:endParaRPr lang="zh-CN" altLang="en-US" sz="1800" dirty="0"/>
                    </a:p>
                  </a:txBody>
                  <a:tcPr/>
                </a:tc>
                <a:extLst>
                  <a:ext uri="{0D108BD9-81ED-4DB2-BD59-A6C34878D82A}">
                    <a16:rowId xmlns:a16="http://schemas.microsoft.com/office/drawing/2014/main" val="10005"/>
                  </a:ext>
                </a:extLst>
              </a:tr>
              <a:tr h="500345">
                <a:tc>
                  <a:txBody>
                    <a:bodyPr/>
                    <a:lstStyle/>
                    <a:p>
                      <a:pPr algn="ctr">
                        <a:buNone/>
                      </a:pPr>
                      <a:r>
                        <a:rPr lang="en-US" altLang="zh-CN" sz="1800" dirty="0"/>
                        <a:t>2018.11</a:t>
                      </a:r>
                    </a:p>
                  </a:txBody>
                  <a:tcPr/>
                </a:tc>
                <a:tc>
                  <a:txBody>
                    <a:bodyPr/>
                    <a:lstStyle/>
                    <a:p>
                      <a:pPr algn="ctr">
                        <a:buNone/>
                      </a:pPr>
                      <a:r>
                        <a:rPr lang="en-US" altLang="zh-CN" sz="1800" b="1" dirty="0">
                          <a:solidFill>
                            <a:schemeClr val="accent2"/>
                          </a:solidFill>
                          <a:sym typeface="+mn-ea"/>
                        </a:rPr>
                        <a:t>RA II Members</a:t>
                      </a:r>
                      <a:endParaRPr lang="zh-CN" altLang="en-US" sz="1800" b="1" dirty="0">
                        <a:solidFill>
                          <a:schemeClr val="accent2"/>
                        </a:solidFill>
                      </a:endParaRPr>
                    </a:p>
                  </a:txBody>
                  <a:tcPr/>
                </a:tc>
                <a:tc>
                  <a:txBody>
                    <a:bodyPr/>
                    <a:lstStyle/>
                    <a:p>
                      <a:pPr algn="ctr">
                        <a:buNone/>
                      </a:pPr>
                      <a:r>
                        <a:rPr lang="en-US" altLang="zh-CN" sz="1800" dirty="0"/>
                        <a:t>Workshop</a:t>
                      </a:r>
                      <a:endParaRPr lang="zh-CN" altLang="en-US" sz="1800" dirty="0"/>
                    </a:p>
                  </a:txBody>
                  <a:tcPr/>
                </a:tc>
                <a:extLst>
                  <a:ext uri="{0D108BD9-81ED-4DB2-BD59-A6C34878D82A}">
                    <a16:rowId xmlns:a16="http://schemas.microsoft.com/office/drawing/2014/main" val="10006"/>
                  </a:ext>
                </a:extLst>
              </a:tr>
              <a:tr h="54032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t>2018.11</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accent2"/>
                          </a:solidFill>
                        </a:rPr>
                        <a:t>Pakistan</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dirty="0">
                          <a:sym typeface="+mn-ea"/>
                        </a:rPr>
                        <a:t>International  Comparison</a:t>
                      </a:r>
                    </a:p>
                  </a:txBody>
                  <a:tcPr/>
                </a:tc>
                <a:extLst>
                  <a:ext uri="{0D108BD9-81ED-4DB2-BD59-A6C34878D82A}">
                    <a16:rowId xmlns:a16="http://schemas.microsoft.com/office/drawing/2014/main" val="10007"/>
                  </a:ext>
                </a:extLst>
              </a:tr>
              <a:tr h="48865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dirty="0">
                          <a:sym typeface="+mn-ea"/>
                        </a:rPr>
                        <a:t>2018.11</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accent2"/>
                          </a:solidFill>
                          <a:sym typeface="+mn-ea"/>
                        </a:rPr>
                        <a:t>Mongolia</a:t>
                      </a: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ClrTx/>
                        <a:buSzTx/>
                        <a:buFontTx/>
                        <a:buNone/>
                      </a:pPr>
                      <a:r>
                        <a:rPr lang="zh-CN" altLang="en-US" sz="1800" dirty="0">
                          <a:sym typeface="+mn-ea"/>
                        </a:rPr>
                        <a:t>International  Comparison</a:t>
                      </a:r>
                    </a:p>
                  </a:txBody>
                  <a:tcPr/>
                </a:tc>
                <a:extLst>
                  <a:ext uri="{0D108BD9-81ED-4DB2-BD59-A6C34878D82A}">
                    <a16:rowId xmlns:a16="http://schemas.microsoft.com/office/drawing/2014/main" val="10008"/>
                  </a:ext>
                </a:extLst>
              </a:tr>
              <a:tr h="511789">
                <a:tc>
                  <a:txBody>
                    <a:bodyPr/>
                    <a:lstStyle/>
                    <a:p>
                      <a:pPr algn="ctr">
                        <a:buNone/>
                      </a:pPr>
                      <a:r>
                        <a:rPr lang="en-US" altLang="zh-CN" sz="1800" dirty="0">
                          <a:sym typeface="+mn-ea"/>
                        </a:rPr>
                        <a:t>2019.4</a:t>
                      </a:r>
                    </a:p>
                  </a:txBody>
                  <a:tcPr/>
                </a:tc>
                <a:tc>
                  <a:txBody>
                    <a:bodyPr/>
                    <a:lstStyle/>
                    <a:p>
                      <a:pPr algn="ctr">
                        <a:buNone/>
                      </a:pPr>
                      <a:r>
                        <a:rPr lang="en-US" altLang="zh-CN" sz="1800" b="1" dirty="0">
                          <a:solidFill>
                            <a:schemeClr val="accent2"/>
                          </a:solidFill>
                          <a:sym typeface="+mn-ea"/>
                        </a:rPr>
                        <a:t>Republic of Koera</a:t>
                      </a:r>
                    </a:p>
                  </a:txBody>
                  <a:tcPr/>
                </a:tc>
                <a:tc>
                  <a:txBody>
                    <a:bodyPr/>
                    <a:lstStyle/>
                    <a:p>
                      <a:pPr algn="ctr">
                        <a:buClrTx/>
                        <a:buSzTx/>
                        <a:buFontTx/>
                        <a:buNone/>
                      </a:pPr>
                      <a:r>
                        <a:rPr lang="zh-CN" altLang="en-US" sz="1800" dirty="0">
                          <a:sym typeface="+mn-ea"/>
                        </a:rPr>
                        <a:t>Technical Training</a:t>
                      </a:r>
                    </a:p>
                  </a:txBody>
                  <a:tcPr/>
                </a:tc>
                <a:extLst>
                  <a:ext uri="{0D108BD9-81ED-4DB2-BD59-A6C34878D82A}">
                    <a16:rowId xmlns:a16="http://schemas.microsoft.com/office/drawing/2014/main" val="10009"/>
                  </a:ext>
                </a:extLst>
              </a:tr>
              <a:tr h="422276">
                <a:tc>
                  <a:txBody>
                    <a:bodyPr/>
                    <a:lstStyle/>
                    <a:p>
                      <a:pPr algn="ctr">
                        <a:buNone/>
                      </a:pPr>
                      <a:r>
                        <a:rPr lang="en-US" altLang="zh-CN" sz="1800" dirty="0">
                          <a:sym typeface="+mn-ea"/>
                        </a:rPr>
                        <a:t>2019.12</a:t>
                      </a:r>
                    </a:p>
                  </a:txBody>
                  <a:tcPr/>
                </a:tc>
                <a:tc>
                  <a:txBody>
                    <a:bodyPr/>
                    <a:lstStyle/>
                    <a:p>
                      <a:pPr algn="ctr">
                        <a:buNone/>
                      </a:pPr>
                      <a:r>
                        <a:rPr lang="en-US" altLang="zh-CN" sz="1800" b="1" dirty="0">
                          <a:solidFill>
                            <a:schemeClr val="accent2"/>
                          </a:solidFill>
                          <a:sym typeface="+mn-ea"/>
                        </a:rPr>
                        <a:t>Republic of Koera</a:t>
                      </a:r>
                    </a:p>
                  </a:txBody>
                  <a:tcPr/>
                </a:tc>
                <a:tc>
                  <a:txBody>
                    <a:bodyPr/>
                    <a:lstStyle/>
                    <a:p>
                      <a:pPr algn="ctr">
                        <a:buClrTx/>
                        <a:buSzTx/>
                        <a:buFontTx/>
                        <a:buNone/>
                      </a:pPr>
                      <a:r>
                        <a:rPr lang="zh-CN" altLang="en-US" sz="1800" dirty="0">
                          <a:sym typeface="+mn-ea"/>
                        </a:rPr>
                        <a:t>Technical Training</a:t>
                      </a:r>
                    </a:p>
                  </a:txBody>
                  <a:tcPr/>
                </a:tc>
                <a:extLst>
                  <a:ext uri="{0D108BD9-81ED-4DB2-BD59-A6C34878D82A}">
                    <a16:rowId xmlns:a16="http://schemas.microsoft.com/office/drawing/2014/main" val="10010"/>
                  </a:ext>
                </a:extLst>
              </a:tr>
            </a:tbl>
          </a:graphicData>
        </a:graphic>
      </p:graphicFrame>
      <p:pic>
        <p:nvPicPr>
          <p:cNvPr id="5" name="图片 4"/>
          <p:cNvPicPr>
            <a:picLocks noChangeAspect="1"/>
          </p:cNvPicPr>
          <p:nvPr/>
        </p:nvPicPr>
        <p:blipFill>
          <a:blip r:embed="rId4"/>
          <a:stretch>
            <a:fillRect/>
          </a:stretch>
        </p:blipFill>
        <p:spPr>
          <a:xfrm>
            <a:off x="1606062" y="1174621"/>
            <a:ext cx="8865619" cy="49750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47345" y="120015"/>
            <a:ext cx="11671300" cy="1325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a:lstStyle>
          <a:p>
            <a:pPr algn="ctr"/>
            <a:r>
              <a:rPr lang="en-US" altLang="zh-CN" sz="2800" b="1" dirty="0">
                <a:latin typeface="Calibri" panose="020F0502020204030204" pitchFamily="34" charset="0"/>
                <a:cs typeface="Calibri" panose="020F0502020204030204" pitchFamily="34" charset="0"/>
              </a:rPr>
              <a:t>The Practices of Rolling Review of </a:t>
            </a:r>
            <a:r>
              <a:rPr lang="en-US" altLang="zh-CN" sz="2800" b="1" dirty="0" smtClean="0">
                <a:latin typeface="Calibri" panose="020F0502020204030204" pitchFamily="34" charset="0"/>
                <a:cs typeface="Calibri" panose="020F0502020204030204" pitchFamily="34" charset="0"/>
              </a:rPr>
              <a:t>Requirements </a:t>
            </a:r>
            <a:r>
              <a:rPr lang="en-US" altLang="zh-CN" sz="2800" b="1" dirty="0">
                <a:latin typeface="Calibri" panose="020F0502020204030204" pitchFamily="34" charset="0"/>
                <a:cs typeface="Calibri" panose="020F0502020204030204" pitchFamily="34" charset="0"/>
              </a:rPr>
              <a:t>Process </a:t>
            </a:r>
          </a:p>
          <a:p>
            <a:pPr algn="ctr"/>
            <a:r>
              <a:rPr lang="zh-CN" altLang="en-US" sz="2800" b="1" dirty="0">
                <a:latin typeface="Calibri" panose="020F0502020204030204" pitchFamily="34" charset="0"/>
                <a:cs typeface="Calibri" panose="020F0502020204030204" pitchFamily="34" charset="0"/>
              </a:rPr>
              <a:t>Help</a:t>
            </a:r>
            <a:r>
              <a:rPr lang="en-US" altLang="zh-CN" sz="2800" b="1" dirty="0">
                <a:latin typeface="Calibri" panose="020F0502020204030204" pitchFamily="34" charset="0"/>
                <a:cs typeface="Calibri" panose="020F0502020204030204" pitchFamily="34" charset="0"/>
              </a:rPr>
              <a:t>ed</a:t>
            </a:r>
            <a:r>
              <a:rPr lang="zh-CN" altLang="en-US" sz="2800" b="1" dirty="0">
                <a:latin typeface="Calibri" panose="020F0502020204030204" pitchFamily="34" charset="0"/>
                <a:cs typeface="Calibri" panose="020F0502020204030204" pitchFamily="34" charset="0"/>
              </a:rPr>
              <a:t> </a:t>
            </a:r>
            <a:r>
              <a:rPr lang="zh-CN" altLang="en-US" sz="2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Mongolia</a:t>
            </a:r>
            <a:r>
              <a:rPr lang="zh-CN" altLang="en-US" sz="2800" b="1" dirty="0">
                <a:latin typeface="Calibri" panose="020F0502020204030204" pitchFamily="34" charset="0"/>
                <a:cs typeface="Calibri" panose="020F0502020204030204" pitchFamily="34" charset="0"/>
              </a:rPr>
              <a:t> and </a:t>
            </a:r>
            <a:r>
              <a:rPr lang="zh-CN" altLang="en-US" sz="2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Lao.P.D.R</a:t>
            </a:r>
            <a:r>
              <a:rPr lang="zh-CN" altLang="en-US" sz="2800" b="1" dirty="0">
                <a:latin typeface="Calibri" panose="020F0502020204030204" pitchFamily="34" charset="0"/>
                <a:cs typeface="Calibri" panose="020F0502020204030204" pitchFamily="34" charset="0"/>
              </a:rPr>
              <a:t> design network layout</a:t>
            </a:r>
            <a:r>
              <a:rPr lang="en-US" altLang="zh-CN" sz="2800" b="1" dirty="0">
                <a:latin typeface="Calibri" panose="020F0502020204030204" pitchFamily="34" charset="0"/>
                <a:cs typeface="Calibri" panose="020F0502020204030204" pitchFamily="34" charset="0"/>
              </a:rPr>
              <a:t>(2019-2020)</a:t>
            </a:r>
            <a:endParaRPr lang="zh-CN" altLang="en-US" sz="2800" b="1" dirty="0">
              <a:latin typeface="Calibri" panose="020F0502020204030204" pitchFamily="34" charset="0"/>
              <a:cs typeface="Calibri" panose="020F0502020204030204" pitchFamily="34" charset="0"/>
            </a:endParaRPr>
          </a:p>
        </p:txBody>
      </p:sp>
      <p:pic>
        <p:nvPicPr>
          <p:cNvPr id="7" name="图片 3"/>
          <p:cNvPicPr/>
          <p:nvPr/>
        </p:nvPicPr>
        <p:blipFill>
          <a:blip r:embed="rId3" cstate="screen"/>
          <a:stretch>
            <a:fillRect/>
          </a:stretch>
        </p:blipFill>
        <p:spPr>
          <a:xfrm>
            <a:off x="420370" y="1411605"/>
            <a:ext cx="2584450" cy="1274445"/>
          </a:xfrm>
          <a:prstGeom prst="rect">
            <a:avLst/>
          </a:prstGeom>
        </p:spPr>
      </p:pic>
      <p:pic>
        <p:nvPicPr>
          <p:cNvPr id="9" name="图片 21"/>
          <p:cNvPicPr/>
          <p:nvPr/>
        </p:nvPicPr>
        <p:blipFill>
          <a:blip r:embed="rId4" cstate="screen"/>
          <a:stretch>
            <a:fillRect/>
          </a:stretch>
        </p:blipFill>
        <p:spPr>
          <a:xfrm>
            <a:off x="420370" y="3712845"/>
            <a:ext cx="2584450" cy="1310640"/>
          </a:xfrm>
          <a:prstGeom prst="rect">
            <a:avLst/>
          </a:prstGeom>
        </p:spPr>
      </p:pic>
      <p:pic>
        <p:nvPicPr>
          <p:cNvPr id="11" name="图片 29"/>
          <p:cNvPicPr/>
          <p:nvPr/>
        </p:nvPicPr>
        <p:blipFill>
          <a:blip r:embed="rId5" cstate="screen"/>
          <a:stretch>
            <a:fillRect/>
          </a:stretch>
        </p:blipFill>
        <p:spPr>
          <a:xfrm>
            <a:off x="2940050" y="1426210"/>
            <a:ext cx="2560320" cy="1274445"/>
          </a:xfrm>
          <a:prstGeom prst="rect">
            <a:avLst/>
          </a:prstGeom>
        </p:spPr>
      </p:pic>
      <p:pic>
        <p:nvPicPr>
          <p:cNvPr id="13" name="图片 34"/>
          <p:cNvPicPr/>
          <p:nvPr/>
        </p:nvPicPr>
        <p:blipFill>
          <a:blip r:embed="rId6" cstate="screen"/>
          <a:stretch>
            <a:fillRect/>
          </a:stretch>
        </p:blipFill>
        <p:spPr>
          <a:xfrm>
            <a:off x="2940050" y="3712845"/>
            <a:ext cx="2560320" cy="1310005"/>
          </a:xfrm>
          <a:prstGeom prst="rect">
            <a:avLst/>
          </a:prstGeom>
        </p:spPr>
      </p:pic>
      <p:pic>
        <p:nvPicPr>
          <p:cNvPr id="15" name="图片 1"/>
          <p:cNvPicPr/>
          <p:nvPr/>
        </p:nvPicPr>
        <p:blipFill>
          <a:blip r:embed="rId7" cstate="screen"/>
          <a:stretch>
            <a:fillRect/>
          </a:stretch>
        </p:blipFill>
        <p:spPr>
          <a:xfrm>
            <a:off x="420370" y="2508250"/>
            <a:ext cx="2606675" cy="1204595"/>
          </a:xfrm>
          <a:prstGeom prst="rect">
            <a:avLst/>
          </a:prstGeom>
        </p:spPr>
      </p:pic>
      <p:pic>
        <p:nvPicPr>
          <p:cNvPr id="17" name="图片 34"/>
          <p:cNvPicPr/>
          <p:nvPr/>
        </p:nvPicPr>
        <p:blipFill>
          <a:blip r:embed="rId8" cstate="screen"/>
          <a:stretch>
            <a:fillRect/>
          </a:stretch>
        </p:blipFill>
        <p:spPr>
          <a:xfrm>
            <a:off x="2940050" y="2509520"/>
            <a:ext cx="2560320" cy="1203325"/>
          </a:xfrm>
          <a:prstGeom prst="rect">
            <a:avLst/>
          </a:prstGeom>
        </p:spPr>
      </p:pic>
      <p:sp>
        <p:nvSpPr>
          <p:cNvPr id="19" name="文本框 18"/>
          <p:cNvSpPr txBox="1"/>
          <p:nvPr/>
        </p:nvSpPr>
        <p:spPr>
          <a:xfrm>
            <a:off x="420370" y="5078095"/>
            <a:ext cx="2390775" cy="1630045"/>
          </a:xfrm>
          <a:prstGeom prst="rect">
            <a:avLst/>
          </a:prstGeom>
          <a:noFill/>
        </p:spPr>
        <p:txBody>
          <a:bodyPr wrap="square" rtlCol="0">
            <a:spAutoFit/>
          </a:bodyPr>
          <a:lstStyle/>
          <a:p>
            <a:pPr algn="l"/>
            <a:r>
              <a:rPr lang="en-US" altLang="zh-CN" dirty="0">
                <a:solidFill>
                  <a:schemeClr val="accent1"/>
                </a:solidFill>
              </a:rPr>
              <a:t>upper-air stations-</a:t>
            </a:r>
            <a:r>
              <a:rPr altLang="zh-CN" sz="1600" noProof="0" dirty="0">
                <a:ln>
                  <a:noFill/>
                </a:ln>
                <a:effectLst/>
                <a:uLnTx/>
                <a:uFillTx/>
                <a:latin typeface="Calibri" panose="020F0502020204030204"/>
                <a:ea typeface="宋体" panose="02010600030101010101" pitchFamily="2" charset="-122"/>
                <a:sym typeface="+mn-ea"/>
              </a:rPr>
              <a:t>It is recommended to </a:t>
            </a:r>
            <a:r>
              <a:rPr altLang="zh-CN" sz="1600" noProof="0" dirty="0">
                <a:ln>
                  <a:noFill/>
                </a:ln>
                <a:solidFill>
                  <a:srgbClr val="FF0000"/>
                </a:solidFill>
                <a:effectLst/>
                <a:uLnTx/>
                <a:uFillTx/>
                <a:latin typeface="Calibri" panose="020F0502020204030204"/>
                <a:ea typeface="宋体" panose="02010600030101010101" pitchFamily="2" charset="-122"/>
                <a:sym typeface="+mn-ea"/>
              </a:rPr>
              <a:t>increase the station density </a:t>
            </a:r>
            <a:r>
              <a:rPr altLang="zh-CN" sz="1600" noProof="0" dirty="0">
                <a:ln>
                  <a:noFill/>
                </a:ln>
                <a:effectLst/>
                <a:uLnTx/>
                <a:uFillTx/>
                <a:latin typeface="Calibri" panose="020F0502020204030204"/>
                <a:ea typeface="宋体" panose="02010600030101010101" pitchFamily="2" charset="-122"/>
                <a:sym typeface="+mn-ea"/>
              </a:rPr>
              <a:t>to at least below 80km</a:t>
            </a:r>
            <a:r>
              <a:rPr lang="en-US" sz="1600" noProof="0" dirty="0">
                <a:ln>
                  <a:noFill/>
                </a:ln>
                <a:effectLst/>
                <a:uLnTx/>
                <a:uFillTx/>
                <a:latin typeface="Calibri" panose="020F0502020204030204"/>
                <a:ea typeface="宋体" panose="02010600030101010101" pitchFamily="2" charset="-122"/>
                <a:sym typeface="+mn-ea"/>
              </a:rPr>
              <a:t>.</a:t>
            </a:r>
            <a:endParaRPr altLang="zh-CN" noProof="0" dirty="0">
              <a:ln>
                <a:noFill/>
              </a:ln>
              <a:effectLst/>
              <a:uLnTx/>
              <a:uFillTx/>
              <a:latin typeface="Calibri" panose="020F0502020204030204"/>
              <a:ea typeface="宋体" panose="02010600030101010101" pitchFamily="2" charset="-122"/>
              <a:sym typeface="+mn-ea"/>
            </a:endParaRPr>
          </a:p>
          <a:p>
            <a:endParaRPr lang="en-US" altLang="zh-CN" dirty="0">
              <a:solidFill>
                <a:schemeClr val="accent1"/>
              </a:solidFill>
            </a:endParaRPr>
          </a:p>
        </p:txBody>
      </p:sp>
      <p:sp>
        <p:nvSpPr>
          <p:cNvPr id="21" name="文本框 20"/>
          <p:cNvSpPr txBox="1"/>
          <p:nvPr/>
        </p:nvSpPr>
        <p:spPr>
          <a:xfrm>
            <a:off x="2983865" y="5078095"/>
            <a:ext cx="2825750" cy="922020"/>
          </a:xfrm>
          <a:prstGeom prst="rect">
            <a:avLst/>
          </a:prstGeom>
          <a:noFill/>
        </p:spPr>
        <p:txBody>
          <a:bodyPr wrap="square" rtlCol="0">
            <a:spAutoFit/>
          </a:bodyPr>
          <a:lstStyle/>
          <a:p>
            <a:pPr algn="l"/>
            <a:r>
              <a:rPr lang="en-US" altLang="zh-CN" dirty="0">
                <a:solidFill>
                  <a:schemeClr val="accent1"/>
                </a:solidFill>
              </a:rPr>
              <a:t>land surface stations-</a:t>
            </a:r>
          </a:p>
          <a:p>
            <a:pPr algn="l"/>
            <a:r>
              <a:rPr altLang="zh-CN" noProof="0" dirty="0">
                <a:ln>
                  <a:noFill/>
                </a:ln>
                <a:effectLst/>
                <a:uLnTx/>
                <a:uFillTx/>
                <a:latin typeface="Calibri" panose="020F0502020204030204"/>
                <a:ea typeface="宋体" panose="02010600030101010101" pitchFamily="2" charset="-122"/>
              </a:rPr>
              <a:t>It is suggested </a:t>
            </a:r>
            <a:r>
              <a:rPr lang="en-US" noProof="0" dirty="0">
                <a:ln>
                  <a:noFill/>
                </a:ln>
                <a:effectLst/>
                <a:uLnTx/>
                <a:uFillTx/>
                <a:latin typeface="Calibri" panose="020F0502020204030204"/>
                <a:ea typeface="宋体" panose="02010600030101010101" pitchFamily="2" charset="-122"/>
              </a:rPr>
              <a:t>to </a:t>
            </a:r>
            <a:r>
              <a:rPr lang="en-US" noProof="0" dirty="0">
                <a:ln>
                  <a:noFill/>
                </a:ln>
                <a:solidFill>
                  <a:srgbClr val="FF0000"/>
                </a:solidFill>
                <a:effectLst/>
                <a:uLnTx/>
                <a:uFillTx/>
                <a:latin typeface="Calibri" panose="020F0502020204030204"/>
                <a:ea typeface="宋体" panose="02010600030101010101" pitchFamily="2" charset="-122"/>
              </a:rPr>
              <a:t>add 3</a:t>
            </a:r>
            <a:r>
              <a:rPr altLang="zh-CN" noProof="0" dirty="0">
                <a:ln>
                  <a:noFill/>
                </a:ln>
                <a:solidFill>
                  <a:srgbClr val="FF0000"/>
                </a:solidFill>
                <a:effectLst/>
                <a:uLnTx/>
                <a:uFillTx/>
                <a:latin typeface="Calibri" panose="020F0502020204030204"/>
                <a:ea typeface="宋体" panose="02010600030101010101" pitchFamily="2" charset="-122"/>
              </a:rPr>
              <a:t> station</a:t>
            </a:r>
            <a:r>
              <a:rPr lang="en-US" noProof="0" dirty="0">
                <a:ln>
                  <a:noFill/>
                </a:ln>
                <a:solidFill>
                  <a:srgbClr val="FF0000"/>
                </a:solidFill>
                <a:effectLst/>
                <a:uLnTx/>
                <a:uFillTx/>
                <a:latin typeface="Calibri" panose="020F0502020204030204"/>
                <a:ea typeface="宋体" panose="02010600030101010101" pitchFamily="2" charset="-122"/>
              </a:rPr>
              <a:t>s</a:t>
            </a:r>
            <a:r>
              <a:rPr altLang="zh-CN" sz="1600" noProof="0" dirty="0">
                <a:ln>
                  <a:noFill/>
                </a:ln>
                <a:effectLst/>
                <a:uLnTx/>
                <a:uFillTx/>
                <a:latin typeface="Calibri" panose="020F0502020204030204"/>
                <a:ea typeface="宋体" panose="02010600030101010101" pitchFamily="2" charset="-122"/>
              </a:rPr>
              <a:t>.</a:t>
            </a:r>
          </a:p>
        </p:txBody>
      </p:sp>
      <p:pic>
        <p:nvPicPr>
          <p:cNvPr id="23" name="Picture 29"/>
          <p:cNvPicPr/>
          <p:nvPr/>
        </p:nvPicPr>
        <p:blipFill>
          <a:blip r:embed="rId9" cstate="screen"/>
          <a:srcRect b="14523"/>
          <a:stretch>
            <a:fillRect/>
          </a:stretch>
        </p:blipFill>
        <p:spPr bwMode="auto">
          <a:xfrm>
            <a:off x="5794375" y="1445260"/>
            <a:ext cx="3136900" cy="1700530"/>
          </a:xfrm>
          <a:prstGeom prst="rect">
            <a:avLst/>
          </a:prstGeom>
          <a:noFill/>
          <a:ln>
            <a:noFill/>
          </a:ln>
          <a:effectLst/>
        </p:spPr>
      </p:pic>
      <p:pic>
        <p:nvPicPr>
          <p:cNvPr id="25" name="Picture 13"/>
          <p:cNvPicPr/>
          <p:nvPr/>
        </p:nvPicPr>
        <p:blipFill>
          <a:blip r:embed="rId10" cstate="screen"/>
          <a:srcRect b="13098"/>
          <a:stretch>
            <a:fillRect/>
          </a:stretch>
        </p:blipFill>
        <p:spPr bwMode="auto">
          <a:xfrm>
            <a:off x="5700395" y="3424555"/>
            <a:ext cx="4164965" cy="1419860"/>
          </a:xfrm>
          <a:prstGeom prst="rect">
            <a:avLst/>
          </a:prstGeom>
          <a:noFill/>
          <a:ln>
            <a:noFill/>
          </a:ln>
          <a:effectLst/>
        </p:spPr>
      </p:pic>
      <p:pic>
        <p:nvPicPr>
          <p:cNvPr id="27" name="Picture 2"/>
          <p:cNvPicPr/>
          <p:nvPr/>
        </p:nvPicPr>
        <p:blipFill>
          <a:blip r:embed="rId11" cstate="screen"/>
          <a:srcRect b="22774"/>
          <a:stretch>
            <a:fillRect/>
          </a:stretch>
        </p:blipFill>
        <p:spPr bwMode="auto">
          <a:xfrm>
            <a:off x="5700395" y="5078095"/>
            <a:ext cx="4164965" cy="123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文本框 28"/>
          <p:cNvSpPr txBox="1"/>
          <p:nvPr/>
        </p:nvSpPr>
        <p:spPr>
          <a:xfrm>
            <a:off x="6587490" y="4745355"/>
            <a:ext cx="2390775" cy="583565"/>
          </a:xfrm>
          <a:prstGeom prst="rect">
            <a:avLst/>
          </a:prstGeom>
          <a:noFill/>
        </p:spPr>
        <p:txBody>
          <a:bodyPr wrap="square" rtlCol="0">
            <a:spAutoFit/>
          </a:bodyPr>
          <a:lstStyle/>
          <a:p>
            <a:pPr algn="l"/>
            <a:r>
              <a:rPr lang="en-US" altLang="zh-CN" sz="1600" dirty="0">
                <a:solidFill>
                  <a:schemeClr val="accent1"/>
                </a:solidFill>
              </a:rPr>
              <a:t>upper-air stations</a:t>
            </a:r>
            <a:endParaRPr altLang="zh-CN" sz="1600" noProof="0" dirty="0">
              <a:ln>
                <a:noFill/>
              </a:ln>
              <a:effectLst/>
              <a:uLnTx/>
              <a:uFillTx/>
              <a:latin typeface="Calibri" panose="020F0502020204030204"/>
              <a:ea typeface="宋体" panose="02010600030101010101" pitchFamily="2" charset="-122"/>
              <a:sym typeface="+mn-ea"/>
            </a:endParaRPr>
          </a:p>
          <a:p>
            <a:endParaRPr lang="en-US" altLang="zh-CN" sz="1600" noProof="0" dirty="0">
              <a:ln>
                <a:noFill/>
              </a:ln>
              <a:solidFill>
                <a:schemeClr val="accent1"/>
              </a:solidFill>
              <a:effectLst/>
              <a:uLnTx/>
              <a:uFillTx/>
              <a:latin typeface="Calibri" panose="020F0502020204030204"/>
              <a:ea typeface="宋体" panose="02010600030101010101" pitchFamily="2" charset="-122"/>
              <a:sym typeface="+mn-ea"/>
            </a:endParaRPr>
          </a:p>
        </p:txBody>
      </p:sp>
      <p:sp>
        <p:nvSpPr>
          <p:cNvPr id="31" name="文本框 30"/>
          <p:cNvSpPr txBox="1"/>
          <p:nvPr/>
        </p:nvSpPr>
        <p:spPr>
          <a:xfrm>
            <a:off x="6327140" y="3087370"/>
            <a:ext cx="2912110" cy="337185"/>
          </a:xfrm>
          <a:prstGeom prst="rect">
            <a:avLst/>
          </a:prstGeom>
          <a:noFill/>
        </p:spPr>
        <p:txBody>
          <a:bodyPr wrap="square" rtlCol="0">
            <a:spAutoFit/>
          </a:bodyPr>
          <a:lstStyle/>
          <a:p>
            <a:pPr algn="l"/>
            <a:r>
              <a:rPr lang="en-US" altLang="zh-CN" sz="1600" dirty="0">
                <a:solidFill>
                  <a:schemeClr val="accent1"/>
                </a:solidFill>
              </a:rPr>
              <a:t>land surface stations</a:t>
            </a:r>
            <a:endParaRPr lang="en-US" altLang="zh-CN" sz="1600" noProof="0" dirty="0">
              <a:ln>
                <a:noFill/>
              </a:ln>
              <a:solidFill>
                <a:schemeClr val="accent1"/>
              </a:solidFill>
              <a:effectLst/>
              <a:uLnTx/>
              <a:uFillTx/>
              <a:latin typeface="Calibri" panose="020F0502020204030204"/>
              <a:ea typeface="宋体" panose="02010600030101010101" pitchFamily="2" charset="-122"/>
            </a:endParaRPr>
          </a:p>
        </p:txBody>
      </p:sp>
      <p:sp>
        <p:nvSpPr>
          <p:cNvPr id="33" name="文本框 32"/>
          <p:cNvSpPr txBox="1"/>
          <p:nvPr/>
        </p:nvSpPr>
        <p:spPr>
          <a:xfrm>
            <a:off x="5435600" y="6334760"/>
            <a:ext cx="5981065" cy="337185"/>
          </a:xfrm>
          <a:prstGeom prst="rect">
            <a:avLst/>
          </a:prstGeom>
          <a:noFill/>
        </p:spPr>
        <p:txBody>
          <a:bodyPr wrap="square" rtlCol="0">
            <a:spAutoFit/>
          </a:bodyPr>
          <a:lstStyle/>
          <a:p>
            <a:pPr algn="l"/>
            <a:r>
              <a:rPr lang="en-US" altLang="zh-CN" sz="1600" dirty="0">
                <a:solidFill>
                  <a:schemeClr val="accent1"/>
                </a:solidFill>
                <a:sym typeface="+mn-ea"/>
              </a:rPr>
              <a:t>lightning observation and wind-profiling radar</a:t>
            </a:r>
            <a:endParaRPr lang="en-US" altLang="zh-CN" sz="1600" noProof="0" dirty="0">
              <a:ln>
                <a:noFill/>
              </a:ln>
              <a:solidFill>
                <a:schemeClr val="accent1"/>
              </a:solidFill>
              <a:effectLst/>
              <a:uLnTx/>
              <a:uFillTx/>
              <a:latin typeface="Calibri" panose="020F0502020204030204"/>
              <a:ea typeface="宋体" panose="02010600030101010101" pitchFamily="2" charset="-122"/>
              <a:sym typeface="+mn-ea"/>
            </a:endParaRPr>
          </a:p>
        </p:txBody>
      </p:sp>
      <p:sp>
        <p:nvSpPr>
          <p:cNvPr id="35" name="文本框 34"/>
          <p:cNvSpPr txBox="1"/>
          <p:nvPr/>
        </p:nvSpPr>
        <p:spPr>
          <a:xfrm>
            <a:off x="9610449" y="1902143"/>
            <a:ext cx="2332990" cy="922020"/>
          </a:xfrm>
          <a:prstGeom prst="rect">
            <a:avLst/>
          </a:prstGeom>
          <a:noFill/>
        </p:spPr>
        <p:txBody>
          <a:bodyPr wrap="square" rtlCol="0">
            <a:spAutoFit/>
          </a:bodyPr>
          <a:lstStyle/>
          <a:p>
            <a:pPr algn="l"/>
            <a:r>
              <a:rPr altLang="zh-CN" noProof="0" dirty="0">
                <a:ln>
                  <a:noFill/>
                </a:ln>
                <a:effectLst/>
                <a:uLnTx/>
                <a:uFillTx/>
                <a:latin typeface="Calibri" panose="020F0502020204030204"/>
                <a:ea typeface="宋体" panose="02010600030101010101" pitchFamily="2" charset="-122"/>
                <a:sym typeface="+mn-ea"/>
              </a:rPr>
              <a:t>It is recommended to </a:t>
            </a:r>
            <a:r>
              <a:rPr lang="en-US" noProof="0" dirty="0">
                <a:ln>
                  <a:noFill/>
                </a:ln>
                <a:solidFill>
                  <a:srgbClr val="FF0000"/>
                </a:solidFill>
                <a:effectLst/>
                <a:uLnTx/>
                <a:uFillTx/>
                <a:latin typeface="Calibri" panose="020F0502020204030204"/>
                <a:ea typeface="宋体" panose="02010600030101010101" pitchFamily="2" charset="-122"/>
              </a:rPr>
              <a:t>a</a:t>
            </a:r>
            <a:r>
              <a:rPr altLang="zh-CN" noProof="0" dirty="0">
                <a:ln>
                  <a:noFill/>
                </a:ln>
                <a:solidFill>
                  <a:srgbClr val="FF0000"/>
                </a:solidFill>
                <a:effectLst/>
                <a:uLnTx/>
                <a:uFillTx/>
                <a:latin typeface="Calibri" panose="020F0502020204030204"/>
                <a:ea typeface="宋体" panose="02010600030101010101" pitchFamily="2" charset="-122"/>
              </a:rPr>
              <a:t>dd 50 </a:t>
            </a:r>
            <a:r>
              <a:rPr altLang="zh-CN" noProof="0" dirty="0">
                <a:ln>
                  <a:noFill/>
                </a:ln>
                <a:solidFill>
                  <a:srgbClr val="FF0000"/>
                </a:solidFill>
                <a:effectLst/>
                <a:uLnTx/>
                <a:uFillTx/>
                <a:latin typeface="Calibri" panose="020F0502020204030204"/>
                <a:ea typeface="宋体" panose="02010600030101010101" pitchFamily="2" charset="-122"/>
                <a:sym typeface="+mn-ea"/>
              </a:rPr>
              <a:t>land surface stations</a:t>
            </a:r>
            <a:r>
              <a:rPr lang="en-US" noProof="0" dirty="0">
                <a:ln>
                  <a:noFill/>
                </a:ln>
                <a:effectLst/>
                <a:uLnTx/>
                <a:uFillTx/>
                <a:latin typeface="Calibri" panose="020F0502020204030204"/>
                <a:ea typeface="宋体" panose="02010600030101010101" pitchFamily="2" charset="-122"/>
                <a:sym typeface="+mn-ea"/>
              </a:rPr>
              <a:t>.</a:t>
            </a:r>
          </a:p>
        </p:txBody>
      </p:sp>
      <p:sp>
        <p:nvSpPr>
          <p:cNvPr id="37" name="文本框 36"/>
          <p:cNvSpPr txBox="1"/>
          <p:nvPr/>
        </p:nvSpPr>
        <p:spPr>
          <a:xfrm>
            <a:off x="9685655" y="3712845"/>
            <a:ext cx="2506345" cy="645160"/>
          </a:xfrm>
          <a:prstGeom prst="rect">
            <a:avLst/>
          </a:prstGeom>
          <a:noFill/>
        </p:spPr>
        <p:txBody>
          <a:bodyPr wrap="square" rtlCol="0">
            <a:spAutoFit/>
          </a:bodyPr>
          <a:lstStyle/>
          <a:p>
            <a:pPr algn="l"/>
            <a:r>
              <a:rPr altLang="zh-CN" noProof="0" dirty="0">
                <a:ln>
                  <a:noFill/>
                </a:ln>
                <a:effectLst/>
                <a:uLnTx/>
                <a:uFillTx/>
                <a:latin typeface="Calibri" panose="020F0502020204030204"/>
                <a:ea typeface="宋体" panose="02010600030101010101" pitchFamily="2" charset="-122"/>
                <a:sym typeface="+mn-ea"/>
              </a:rPr>
              <a:t>It is recommended to </a:t>
            </a:r>
            <a:r>
              <a:rPr lang="en-US" noProof="0" dirty="0">
                <a:ln>
                  <a:noFill/>
                </a:ln>
                <a:solidFill>
                  <a:srgbClr val="FF0000"/>
                </a:solidFill>
                <a:effectLst/>
                <a:uLnTx/>
                <a:uFillTx/>
                <a:latin typeface="Calibri" panose="020F0502020204030204"/>
                <a:ea typeface="宋体" panose="02010600030101010101" pitchFamily="2" charset="-122"/>
              </a:rPr>
              <a:t>a</a:t>
            </a:r>
            <a:r>
              <a:rPr altLang="zh-CN" noProof="0" dirty="0">
                <a:ln>
                  <a:noFill/>
                </a:ln>
                <a:solidFill>
                  <a:srgbClr val="FF0000"/>
                </a:solidFill>
                <a:effectLst/>
                <a:uLnTx/>
                <a:uFillTx/>
                <a:latin typeface="Calibri" panose="020F0502020204030204"/>
                <a:ea typeface="宋体" panose="02010600030101010101" pitchFamily="2" charset="-122"/>
              </a:rPr>
              <a:t>dd </a:t>
            </a:r>
            <a:r>
              <a:rPr lang="en-US" noProof="0" dirty="0">
                <a:ln>
                  <a:noFill/>
                </a:ln>
                <a:solidFill>
                  <a:srgbClr val="FF0000"/>
                </a:solidFill>
                <a:effectLst/>
                <a:uLnTx/>
                <a:uFillTx/>
                <a:latin typeface="Calibri" panose="020F0502020204030204"/>
                <a:ea typeface="宋体" panose="02010600030101010101" pitchFamily="2" charset="-122"/>
              </a:rPr>
              <a:t>6</a:t>
            </a:r>
            <a:r>
              <a:rPr altLang="zh-CN" noProof="0" dirty="0">
                <a:ln>
                  <a:noFill/>
                </a:ln>
                <a:solidFill>
                  <a:srgbClr val="FF0000"/>
                </a:solidFill>
                <a:effectLst/>
                <a:uLnTx/>
                <a:uFillTx/>
                <a:latin typeface="Calibri" panose="020F0502020204030204"/>
                <a:ea typeface="宋体" panose="02010600030101010101" pitchFamily="2" charset="-122"/>
              </a:rPr>
              <a:t> </a:t>
            </a:r>
            <a:r>
              <a:rPr lang="en-US" noProof="0" dirty="0">
                <a:ln>
                  <a:noFill/>
                </a:ln>
                <a:solidFill>
                  <a:srgbClr val="FF0000"/>
                </a:solidFill>
                <a:effectLst/>
                <a:uLnTx/>
                <a:uFillTx/>
                <a:latin typeface="Calibri" panose="020F0502020204030204"/>
                <a:ea typeface="宋体" panose="02010600030101010101" pitchFamily="2" charset="-122"/>
                <a:sym typeface="+mn-ea"/>
              </a:rPr>
              <a:t>upper-air </a:t>
            </a:r>
            <a:r>
              <a:rPr altLang="zh-CN" noProof="0" dirty="0">
                <a:ln>
                  <a:noFill/>
                </a:ln>
                <a:solidFill>
                  <a:srgbClr val="FF0000"/>
                </a:solidFill>
                <a:effectLst/>
                <a:uLnTx/>
                <a:uFillTx/>
                <a:latin typeface="Calibri" panose="020F0502020204030204"/>
                <a:ea typeface="宋体" panose="02010600030101010101" pitchFamily="2" charset="-122"/>
                <a:sym typeface="+mn-ea"/>
              </a:rPr>
              <a:t>stations</a:t>
            </a:r>
            <a:r>
              <a:rPr lang="en-US" noProof="0" dirty="0">
                <a:ln>
                  <a:noFill/>
                </a:ln>
                <a:effectLst/>
                <a:uLnTx/>
                <a:uFillTx/>
                <a:latin typeface="Calibri" panose="020F0502020204030204"/>
                <a:ea typeface="宋体" panose="02010600030101010101" pitchFamily="2" charset="-122"/>
                <a:sym typeface="+mn-ea"/>
              </a:rPr>
              <a:t>.</a:t>
            </a:r>
          </a:p>
        </p:txBody>
      </p:sp>
      <p:sp>
        <p:nvSpPr>
          <p:cNvPr id="39" name="文本框 38"/>
          <p:cNvSpPr txBox="1"/>
          <p:nvPr/>
        </p:nvSpPr>
        <p:spPr>
          <a:xfrm>
            <a:off x="9759315" y="5135880"/>
            <a:ext cx="2506345" cy="1198880"/>
          </a:xfrm>
          <a:prstGeom prst="rect">
            <a:avLst/>
          </a:prstGeom>
          <a:noFill/>
        </p:spPr>
        <p:txBody>
          <a:bodyPr wrap="square" rtlCol="0">
            <a:spAutoFit/>
          </a:bodyPr>
          <a:lstStyle/>
          <a:p>
            <a:pPr algn="l"/>
            <a:r>
              <a:rPr altLang="zh-CN" noProof="0" dirty="0">
                <a:ln>
                  <a:noFill/>
                </a:ln>
                <a:effectLst/>
                <a:uLnTx/>
                <a:uFillTx/>
                <a:latin typeface="Calibri" panose="020F0502020204030204"/>
                <a:ea typeface="宋体" panose="02010600030101010101" pitchFamily="2" charset="-122"/>
                <a:sym typeface="+mn-ea"/>
              </a:rPr>
              <a:t>It is recommended to </a:t>
            </a:r>
            <a:r>
              <a:rPr lang="en-US" noProof="0" dirty="0">
                <a:ln>
                  <a:noFill/>
                </a:ln>
                <a:solidFill>
                  <a:srgbClr val="FF0000"/>
                </a:solidFill>
                <a:effectLst/>
                <a:uLnTx/>
                <a:uFillTx/>
                <a:latin typeface="Calibri" panose="020F0502020204030204"/>
                <a:ea typeface="宋体" panose="02010600030101010101" pitchFamily="2" charset="-122"/>
              </a:rPr>
              <a:t>a</a:t>
            </a:r>
            <a:r>
              <a:rPr altLang="zh-CN" noProof="0" dirty="0">
                <a:ln>
                  <a:noFill/>
                </a:ln>
                <a:solidFill>
                  <a:srgbClr val="FF0000"/>
                </a:solidFill>
                <a:effectLst/>
                <a:uLnTx/>
                <a:uFillTx/>
                <a:latin typeface="Calibri" panose="020F0502020204030204"/>
                <a:ea typeface="宋体" panose="02010600030101010101" pitchFamily="2" charset="-122"/>
              </a:rPr>
              <a:t>dd </a:t>
            </a:r>
            <a:r>
              <a:rPr lang="en-US" noProof="0" dirty="0">
                <a:ln>
                  <a:noFill/>
                </a:ln>
                <a:solidFill>
                  <a:srgbClr val="FF0000"/>
                </a:solidFill>
                <a:effectLst/>
                <a:uLnTx/>
                <a:uFillTx/>
                <a:latin typeface="Calibri" panose="020F0502020204030204"/>
                <a:ea typeface="宋体" panose="02010600030101010101" pitchFamily="2" charset="-122"/>
              </a:rPr>
              <a:t>20</a:t>
            </a:r>
            <a:r>
              <a:rPr altLang="zh-CN" noProof="0" dirty="0">
                <a:ln>
                  <a:noFill/>
                </a:ln>
                <a:solidFill>
                  <a:srgbClr val="FF0000"/>
                </a:solidFill>
                <a:effectLst/>
                <a:uLnTx/>
                <a:uFillTx/>
                <a:latin typeface="Calibri" panose="020F0502020204030204"/>
                <a:ea typeface="宋体" panose="02010600030101010101" pitchFamily="2" charset="-122"/>
              </a:rPr>
              <a:t> </a:t>
            </a:r>
            <a:r>
              <a:rPr lang="en-US" noProof="0" dirty="0">
                <a:ln>
                  <a:noFill/>
                </a:ln>
                <a:solidFill>
                  <a:srgbClr val="FF0000"/>
                </a:solidFill>
                <a:effectLst/>
                <a:uLnTx/>
                <a:uFillTx/>
                <a:latin typeface="Calibri" panose="020F0502020204030204"/>
                <a:ea typeface="宋体" panose="02010600030101010101" pitchFamily="2" charset="-122"/>
              </a:rPr>
              <a:t>lightning </a:t>
            </a:r>
            <a:r>
              <a:rPr lang="en-US" noProof="0" dirty="0">
                <a:ln>
                  <a:noFill/>
                </a:ln>
                <a:effectLst/>
                <a:uLnTx/>
                <a:uFillTx/>
                <a:latin typeface="Calibri" panose="020F0502020204030204"/>
                <a:ea typeface="宋体" panose="02010600030101010101" pitchFamily="2" charset="-122"/>
              </a:rPr>
              <a:t>observation stations </a:t>
            </a:r>
            <a:r>
              <a:rPr lang="en-US" noProof="0" dirty="0">
                <a:ln>
                  <a:noFill/>
                </a:ln>
                <a:effectLst/>
                <a:uLnTx/>
                <a:uFillTx/>
                <a:latin typeface="Calibri" panose="020F0502020204030204"/>
                <a:ea typeface="宋体" panose="02010600030101010101" pitchFamily="2" charset="-122"/>
                <a:sym typeface="+mn-ea"/>
              </a:rPr>
              <a:t>and </a:t>
            </a:r>
            <a:r>
              <a:rPr lang="en-US" noProof="0" dirty="0">
                <a:ln>
                  <a:noFill/>
                </a:ln>
                <a:solidFill>
                  <a:srgbClr val="FF0000"/>
                </a:solidFill>
                <a:effectLst/>
                <a:uLnTx/>
                <a:uFillTx/>
                <a:latin typeface="Calibri" panose="020F0502020204030204"/>
                <a:ea typeface="宋体" panose="02010600030101010101" pitchFamily="2" charset="-122"/>
                <a:sym typeface="+mn-ea"/>
              </a:rPr>
              <a:t>3 wind-profiling radar </a:t>
            </a:r>
            <a:r>
              <a:rPr lang="en-US" noProof="0" dirty="0">
                <a:ln>
                  <a:noFill/>
                </a:ln>
                <a:effectLst/>
                <a:uLnTx/>
                <a:uFillTx/>
                <a:latin typeface="Calibri" panose="020F0502020204030204"/>
                <a:ea typeface="宋体" panose="02010600030101010101" pitchFamily="2" charset="-122"/>
                <a:sym typeface="+mn-ea"/>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49755" y="45580"/>
            <a:ext cx="10095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4400" dirty="0">
                <a:solidFill>
                  <a:schemeClr val="accent1"/>
                </a:solidFill>
                <a:latin typeface="Calibri" panose="020F0502020204030204" pitchFamily="34" charset="0"/>
                <a:cs typeface="Calibri" panose="020F0502020204030204" pitchFamily="34" charset="0"/>
              </a:rPr>
              <a:t>Links to other WMO Entities </a:t>
            </a:r>
          </a:p>
        </p:txBody>
      </p:sp>
      <p:sp>
        <p:nvSpPr>
          <p:cNvPr id="9" name="矩形 8"/>
          <p:cNvSpPr/>
          <p:nvPr/>
        </p:nvSpPr>
        <p:spPr>
          <a:xfrm>
            <a:off x="337790" y="1371143"/>
            <a:ext cx="10648980" cy="5221942"/>
          </a:xfrm>
          <a:prstGeom prst="rect">
            <a:avLst/>
          </a:prstGeom>
        </p:spPr>
        <p:txBody>
          <a:bodyPr wrap="square">
            <a:spAutoFit/>
          </a:bodyPr>
          <a:lstStyle/>
          <a:p>
            <a:pPr algn="just" fontAlgn="auto"/>
            <a:r>
              <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RIC-Beijing: </a:t>
            </a:r>
            <a:r>
              <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Regional Instrument Centre </a:t>
            </a:r>
          </a:p>
          <a:p>
            <a:pPr algn="just" fontAlgn="auto"/>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M</a:t>
            </a:r>
            <a:r>
              <a:rPr lang="zh-CN" altLang="en-US" sz="2800" dirty="0">
                <a:latin typeface="Calibri" panose="020F0502020204030204" pitchFamily="34" charset="0"/>
                <a:ea typeface="Cambria Math" panose="02040503050406030204" pitchFamily="18" charset="0"/>
                <a:cs typeface="Calibri" panose="020F0502020204030204" pitchFamily="34" charset="0"/>
                <a:sym typeface="+mn-ea"/>
              </a:rPr>
              <a:t>etrology knowledge </a:t>
            </a:r>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training </a:t>
            </a:r>
            <a:r>
              <a:rPr lang="zh-CN" altLang="en-US" sz="2800" dirty="0" smtClean="0">
                <a:latin typeface="Calibri" panose="020F0502020204030204" pitchFamily="34" charset="0"/>
                <a:ea typeface="Cambria Math" panose="02040503050406030204" pitchFamily="18" charset="0"/>
                <a:cs typeface="Calibri" panose="020F0502020204030204" pitchFamily="34" charset="0"/>
                <a:sym typeface="+mn-ea"/>
              </a:rPr>
              <a:t>and </a:t>
            </a:r>
            <a:r>
              <a:rPr lang="zh-CN" altLang="en-US" sz="2800" dirty="0">
                <a:latin typeface="Calibri" panose="020F0502020204030204" pitchFamily="34" charset="0"/>
                <a:ea typeface="Cambria Math" panose="02040503050406030204" pitchFamily="18" charset="0"/>
                <a:cs typeface="Calibri" panose="020F0502020204030204" pitchFamily="34" charset="0"/>
                <a:sym typeface="+mn-ea"/>
              </a:rPr>
              <a:t>instrument </a:t>
            </a:r>
            <a:r>
              <a:rPr lang="zh-CN" altLang="en-US" sz="2800" dirty="0" smtClean="0">
                <a:latin typeface="Calibri" panose="020F0502020204030204" pitchFamily="34" charset="0"/>
                <a:ea typeface="Cambria Math" panose="02040503050406030204" pitchFamily="18" charset="0"/>
                <a:cs typeface="Calibri" panose="020F0502020204030204" pitchFamily="34" charset="0"/>
                <a:sym typeface="+mn-ea"/>
              </a:rPr>
              <a:t>calibration</a:t>
            </a:r>
            <a:endPar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endParaRPr>
          </a:p>
          <a:p>
            <a:pPr algn="just">
              <a:spcBef>
                <a:spcPts val="1600"/>
              </a:spcBef>
            </a:pPr>
            <a:r>
              <a:rPr lang="en-US" altLang="zh-CN" sz="2800" b="1" dirty="0" err="1" smtClean="0">
                <a:solidFill>
                  <a:schemeClr val="accent2"/>
                </a:solidFill>
                <a:latin typeface="Calibri" panose="020F0502020204030204" pitchFamily="34" charset="0"/>
                <a:ea typeface="Cambria Math" panose="02040503050406030204" pitchFamily="18" charset="0"/>
                <a:cs typeface="Calibri" panose="020F0502020204030204" pitchFamily="34" charset="0"/>
              </a:rPr>
              <a:t>GISC</a:t>
            </a:r>
            <a:r>
              <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rPr>
              <a:t>-Beijing</a:t>
            </a:r>
            <a:r>
              <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rPr>
              <a:t>: </a:t>
            </a:r>
            <a:r>
              <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rPr>
              <a:t>Global Information System Centre</a:t>
            </a:r>
          </a:p>
          <a:p>
            <a:pPr algn="just"/>
            <a:r>
              <a:rPr lang="en-US" altLang="zh-CN" sz="2800" dirty="0" smtClean="0">
                <a:latin typeface="Calibri" panose="020F0502020204030204" pitchFamily="34" charset="0"/>
                <a:cs typeface="Calibri" panose="020F0502020204030204" pitchFamily="34" charset="0"/>
              </a:rPr>
              <a:t>I</a:t>
            </a:r>
            <a:r>
              <a:rPr lang="zh-CN" altLang="en-US" sz="2800" dirty="0">
                <a:latin typeface="Calibri" panose="020F0502020204030204" pitchFamily="34" charset="0"/>
                <a:cs typeface="Calibri" panose="020F0502020204030204" pitchFamily="34" charset="0"/>
              </a:rPr>
              <a:t>nternational data exchange </a:t>
            </a:r>
            <a:r>
              <a:rPr lang="en-US" altLang="zh-CN" sz="2800" dirty="0" smtClean="0">
                <a:latin typeface="Calibri" panose="020F0502020204030204" pitchFamily="34" charset="0"/>
                <a:ea typeface="Cambria Math" panose="02040503050406030204" pitchFamily="18" charset="0"/>
                <a:cs typeface="Calibri" panose="020F0502020204030204" pitchFamily="34" charset="0"/>
              </a:rPr>
              <a:t>and </a:t>
            </a:r>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data support(</a:t>
            </a:r>
            <a:r>
              <a:rPr lang="en-US" altLang="zh-CN" sz="2800" dirty="0" smtClean="0">
                <a:latin typeface="Calibri" panose="020F0502020204030204" pitchFamily="34" charset="0"/>
                <a:ea typeface="Cambria Math" panose="02040503050406030204" pitchFamily="18" charset="0"/>
                <a:cs typeface="Calibri" panose="020F0502020204030204" pitchFamily="34" charset="0"/>
              </a:rPr>
              <a:t>WIS,</a:t>
            </a:r>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GTS)</a:t>
            </a:r>
            <a:endPar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endParaRPr>
          </a:p>
          <a:p>
            <a:pPr algn="just" fontAlgn="auto">
              <a:spcBef>
                <a:spcPts val="1600"/>
              </a:spcBef>
            </a:pPr>
            <a:r>
              <a:rPr lang="en-US" altLang="zh-CN" sz="2800" b="1" dirty="0" err="1">
                <a:solidFill>
                  <a:schemeClr val="accent2"/>
                </a:solidFill>
                <a:latin typeface="Calibri" panose="020F0502020204030204" pitchFamily="34" charset="0"/>
                <a:ea typeface="Cambria Math" panose="02040503050406030204" pitchFamily="18" charset="0"/>
                <a:cs typeface="Calibri" panose="020F0502020204030204" pitchFamily="34" charset="0"/>
              </a:rPr>
              <a:t>WMC</a:t>
            </a:r>
            <a:r>
              <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rPr>
              <a:t>-BJ:  World Meteorological Centre</a:t>
            </a:r>
          </a:p>
          <a:p>
            <a:pPr algn="just" fontAlgn="auto"/>
            <a:r>
              <a:rPr lang="en-US" altLang="zh-CN" sz="2800" dirty="0" smtClean="0">
                <a:latin typeface="Calibri" panose="020F0502020204030204" pitchFamily="34" charset="0"/>
                <a:ea typeface="Cambria Math" panose="02040503050406030204" pitchFamily="18" charset="0"/>
                <a:cs typeface="Calibri" panose="020F0502020204030204" pitchFamily="34" charset="0"/>
              </a:rPr>
              <a:t>M</a:t>
            </a:r>
            <a:r>
              <a:rPr lang="zh-CN" altLang="en-US" sz="2800" dirty="0">
                <a:latin typeface="Calibri" panose="020F0502020204030204" pitchFamily="34" charset="0"/>
                <a:ea typeface="Cambria Math" panose="02040503050406030204" pitchFamily="18" charset="0"/>
                <a:cs typeface="Calibri" panose="020F0502020204030204" pitchFamily="34" charset="0"/>
              </a:rPr>
              <a:t>odels and forecasts</a:t>
            </a:r>
            <a:r>
              <a:rPr lang="zh-CN" altLang="en-US" sz="2800" dirty="0" smtClean="0">
                <a:latin typeface="Calibri" panose="020F0502020204030204" pitchFamily="34" charset="0"/>
                <a:ea typeface="Cambria Math" panose="02040503050406030204" pitchFamily="18" charset="0"/>
                <a:cs typeface="Calibri" panose="020F0502020204030204" pitchFamily="34" charset="0"/>
              </a:rPr>
              <a:t>.</a:t>
            </a:r>
            <a:endPar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endParaRPr>
          </a:p>
          <a:p>
            <a:pPr algn="just">
              <a:spcBef>
                <a:spcPts val="1600"/>
              </a:spcBef>
            </a:pPr>
            <a:r>
              <a:rPr lang="en-US" altLang="zh-CN" sz="2800" b="1" dirty="0" err="1">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RTC</a:t>
            </a:r>
            <a:r>
              <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-Nanjing / Beijing :  </a:t>
            </a:r>
            <a:r>
              <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Regional Training Centre</a:t>
            </a:r>
            <a:endPar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endParaRPr>
          </a:p>
          <a:p>
            <a:pPr algn="just" fontAlgn="auto"/>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Training </a:t>
            </a:r>
            <a:r>
              <a:rPr lang="en-US" altLang="zh-CN" sz="2800" dirty="0">
                <a:latin typeface="Calibri" panose="020F0502020204030204" pitchFamily="34" charset="0"/>
                <a:ea typeface="Cambria Math" panose="02040503050406030204" pitchFamily="18" charset="0"/>
                <a:cs typeface="Calibri" panose="020F0502020204030204" pitchFamily="34" charset="0"/>
                <a:sym typeface="+mn-ea"/>
              </a:rPr>
              <a:t>courses </a:t>
            </a:r>
            <a:endParaRPr lang="en-US" altLang="zh-CN" sz="2800" b="1" dirty="0" smtClean="0">
              <a:solidFill>
                <a:schemeClr val="accent2"/>
              </a:solidFill>
              <a:latin typeface="Calibri" panose="020F0502020204030204" pitchFamily="34" charset="0"/>
              <a:cs typeface="Calibri" panose="020F0502020204030204" pitchFamily="34" charset="0"/>
              <a:sym typeface="+mn-ea"/>
            </a:endParaRPr>
          </a:p>
          <a:p>
            <a:pPr algn="just" fontAlgn="auto">
              <a:spcBef>
                <a:spcPts val="1600"/>
              </a:spcBef>
            </a:pPr>
            <a:r>
              <a:rPr lang="zh-CN" altLang="en-US"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RCC</a:t>
            </a:r>
            <a:r>
              <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-BJ:  </a:t>
            </a:r>
            <a:r>
              <a:rPr lang="en-US" altLang="zh-CN" sz="2800" b="1" dirty="0" smtClean="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rPr>
              <a:t>Regional Climate Centre</a:t>
            </a:r>
            <a:endParaRPr lang="en-US" altLang="zh-CN" sz="2800" b="1" dirty="0">
              <a:solidFill>
                <a:schemeClr val="accent2"/>
              </a:solidFill>
              <a:latin typeface="Calibri" panose="020F0502020204030204" pitchFamily="34" charset="0"/>
              <a:ea typeface="Cambria Math" panose="02040503050406030204" pitchFamily="18" charset="0"/>
              <a:cs typeface="Calibri" panose="020F0502020204030204" pitchFamily="34" charset="0"/>
              <a:sym typeface="+mn-ea"/>
            </a:endParaRPr>
          </a:p>
          <a:p>
            <a:pPr algn="just" fontAlgn="auto"/>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Long-range </a:t>
            </a:r>
            <a:r>
              <a:rPr lang="zh-CN" altLang="en-US" sz="2800" dirty="0">
                <a:latin typeface="Calibri" panose="020F0502020204030204" pitchFamily="34" charset="0"/>
                <a:ea typeface="Cambria Math" panose="02040503050406030204" pitchFamily="18" charset="0"/>
                <a:cs typeface="Calibri" panose="020F0502020204030204" pitchFamily="34" charset="0"/>
                <a:sym typeface="+mn-ea"/>
              </a:rPr>
              <a:t>forecasts and </a:t>
            </a:r>
            <a:r>
              <a:rPr lang="en-US" altLang="zh-CN" sz="2800" dirty="0" smtClean="0">
                <a:latin typeface="Calibri" panose="020F0502020204030204" pitchFamily="34" charset="0"/>
                <a:ea typeface="Cambria Math" panose="02040503050406030204" pitchFamily="18" charset="0"/>
                <a:cs typeface="Calibri" panose="020F0502020204030204" pitchFamily="34" charset="0"/>
                <a:sym typeface="+mn-ea"/>
              </a:rPr>
              <a:t>products</a:t>
            </a:r>
          </a:p>
        </p:txBody>
      </p:sp>
      <p:pic>
        <p:nvPicPr>
          <p:cNvPr id="11" name="图片 10"/>
          <p:cNvPicPr>
            <a:picLocks noChangeAspect="1"/>
          </p:cNvPicPr>
          <p:nvPr/>
        </p:nvPicPr>
        <p:blipFill>
          <a:blip r:embed="rId3" cstate="screen"/>
          <a:srcRect/>
          <a:stretch>
            <a:fillRect/>
          </a:stretch>
        </p:blipFill>
        <p:spPr>
          <a:xfrm>
            <a:off x="8804590" y="342266"/>
            <a:ext cx="730885" cy="678180"/>
          </a:xfrm>
          <a:prstGeom prst="rect">
            <a:avLst/>
          </a:prstGeom>
        </p:spPr>
      </p:pic>
      <p:pic>
        <p:nvPicPr>
          <p:cNvPr id="13" name="图片 12" descr="屏幕剪辑"/>
          <p:cNvPicPr>
            <a:picLocks noChangeAspect="1"/>
          </p:cNvPicPr>
          <p:nvPr/>
        </p:nvPicPr>
        <p:blipFill>
          <a:blip r:embed="rId4" cstate="print"/>
          <a:stretch>
            <a:fillRect/>
          </a:stretch>
        </p:blipFill>
        <p:spPr>
          <a:xfrm>
            <a:off x="9578339" y="359094"/>
            <a:ext cx="652780" cy="643890"/>
          </a:xfrm>
          <a:prstGeom prst="rect">
            <a:avLst/>
          </a:prstGeom>
        </p:spPr>
      </p:pic>
      <p:pic>
        <p:nvPicPr>
          <p:cNvPr id="15" name="图片 14" descr="屏幕剪辑"/>
          <p:cNvPicPr>
            <a:picLocks noChangeAspect="1"/>
          </p:cNvPicPr>
          <p:nvPr/>
        </p:nvPicPr>
        <p:blipFill>
          <a:blip r:embed="rId5"/>
          <a:stretch>
            <a:fillRect/>
          </a:stretch>
        </p:blipFill>
        <p:spPr>
          <a:xfrm>
            <a:off x="10251754" y="359094"/>
            <a:ext cx="698500" cy="644525"/>
          </a:xfrm>
          <a:prstGeom prst="rect">
            <a:avLst/>
          </a:prstGeom>
        </p:spPr>
      </p:pic>
      <p:pic>
        <p:nvPicPr>
          <p:cNvPr id="17" name="图片 16"/>
          <p:cNvPicPr>
            <a:picLocks noChangeAspect="1"/>
          </p:cNvPicPr>
          <p:nvPr/>
        </p:nvPicPr>
        <p:blipFill>
          <a:blip r:embed="rId6"/>
          <a:stretch>
            <a:fillRect/>
          </a:stretch>
        </p:blipFill>
        <p:spPr>
          <a:xfrm>
            <a:off x="7333613" y="359094"/>
            <a:ext cx="731520" cy="678180"/>
          </a:xfrm>
          <a:prstGeom prst="rect">
            <a:avLst/>
          </a:prstGeom>
        </p:spPr>
      </p:pic>
      <p:pic>
        <p:nvPicPr>
          <p:cNvPr id="2" name="图片 1"/>
          <p:cNvPicPr>
            <a:picLocks noChangeAspect="1"/>
          </p:cNvPicPr>
          <p:nvPr/>
        </p:nvPicPr>
        <p:blipFill>
          <a:blip r:embed="rId7"/>
          <a:stretch>
            <a:fillRect/>
          </a:stretch>
        </p:blipFill>
        <p:spPr>
          <a:xfrm>
            <a:off x="10988351" y="346584"/>
            <a:ext cx="707454" cy="656400"/>
          </a:xfrm>
          <a:prstGeom prst="rect">
            <a:avLst/>
          </a:prstGeom>
        </p:spPr>
      </p:pic>
      <p:pic>
        <p:nvPicPr>
          <p:cNvPr id="3" name="图片 2"/>
          <p:cNvPicPr>
            <a:picLocks noChangeAspect="1"/>
          </p:cNvPicPr>
          <p:nvPr/>
        </p:nvPicPr>
        <p:blipFill>
          <a:blip r:embed="rId8"/>
          <a:stretch>
            <a:fillRect/>
          </a:stretch>
        </p:blipFill>
        <p:spPr>
          <a:xfrm>
            <a:off x="8086984" y="378116"/>
            <a:ext cx="674853" cy="65915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b="37244"/>
          <a:stretch>
            <a:fillRect/>
          </a:stretch>
        </p:blipFill>
        <p:spPr>
          <a:xfrm>
            <a:off x="539750" y="2421255"/>
            <a:ext cx="5390515" cy="2917825"/>
          </a:xfrm>
          <a:prstGeom prst="rect">
            <a:avLst/>
          </a:prstGeom>
          <a:ln>
            <a:solidFill>
              <a:schemeClr val="accent2"/>
            </a:solidFill>
          </a:ln>
        </p:spPr>
      </p:pic>
      <p:sp>
        <p:nvSpPr>
          <p:cNvPr id="8" name="标题 1"/>
          <p:cNvSpPr txBox="1"/>
          <p:nvPr/>
        </p:nvSpPr>
        <p:spPr>
          <a:xfrm>
            <a:off x="449755" y="282222"/>
            <a:ext cx="115051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4400" dirty="0">
                <a:solidFill>
                  <a:schemeClr val="accent1"/>
                </a:solidFill>
                <a:latin typeface="Calibri" panose="020F0502020204030204" pitchFamily="34" charset="0"/>
                <a:cs typeface="Calibri" panose="020F0502020204030204" pitchFamily="34" charset="0"/>
              </a:rPr>
              <a:t>E</a:t>
            </a:r>
            <a:r>
              <a:rPr lang="en-US" altLang="zh-CN" sz="4400" dirty="0" smtClean="0">
                <a:solidFill>
                  <a:schemeClr val="accent1"/>
                </a:solidFill>
                <a:latin typeface="Calibri" panose="020F0502020204030204" pitchFamily="34" charset="0"/>
                <a:cs typeface="Calibri" panose="020F0502020204030204" pitchFamily="34" charset="0"/>
              </a:rPr>
              <a:t>valuation </a:t>
            </a:r>
            <a:r>
              <a:rPr lang="en-US" altLang="zh-CN" sz="4400" dirty="0">
                <a:solidFill>
                  <a:schemeClr val="accent1"/>
                </a:solidFill>
                <a:latin typeface="Calibri" panose="020F0502020204030204" pitchFamily="34" charset="0"/>
                <a:cs typeface="Calibri" panose="020F0502020204030204" pitchFamily="34" charset="0"/>
              </a:rPr>
              <a:t>by </a:t>
            </a:r>
            <a:r>
              <a:rPr lang="en-US" altLang="zh-CN" sz="4400" dirty="0" err="1" smtClean="0">
                <a:solidFill>
                  <a:schemeClr val="accent1"/>
                </a:solidFill>
                <a:latin typeface="Calibri" panose="020F0502020204030204" pitchFamily="34" charset="0"/>
                <a:cs typeface="Calibri" panose="020F0502020204030204" pitchFamily="34" charset="0"/>
              </a:rPr>
              <a:t>INFCOM</a:t>
            </a:r>
            <a:endParaRPr lang="en-US" altLang="zh-CN" sz="4400" dirty="0" smtClean="0">
              <a:solidFill>
                <a:schemeClr val="accent1"/>
              </a:solidFill>
              <a:latin typeface="Calibri" panose="020F0502020204030204" pitchFamily="34" charset="0"/>
              <a:cs typeface="Calibri" panose="020F0502020204030204" pitchFamily="34" charset="0"/>
            </a:endParaRPr>
          </a:p>
          <a:p>
            <a:r>
              <a:rPr lang="en-US" altLang="zh-CN" sz="4400" dirty="0" smtClean="0">
                <a:solidFill>
                  <a:srgbClr val="FF0000"/>
                </a:solidFill>
                <a:latin typeface="Calibri" panose="020F0502020204030204" pitchFamily="34" charset="0"/>
                <a:cs typeface="Calibri" panose="020F0502020204030204" pitchFamily="34" charset="0"/>
              </a:rPr>
              <a:t>---twice, </a:t>
            </a:r>
            <a:r>
              <a:rPr lang="en-US" altLang="zh-CN" sz="4000" dirty="0" smtClean="0">
                <a:solidFill>
                  <a:srgbClr val="FFC000"/>
                </a:solidFill>
                <a:latin typeface="Calibri" panose="020F0502020204030204" pitchFamily="34" charset="0"/>
                <a:cs typeface="Calibri" panose="020F0502020204030204" pitchFamily="34" charset="0"/>
              </a:rPr>
              <a:t>Nov </a:t>
            </a:r>
            <a:r>
              <a:rPr lang="en-US" altLang="zh-CN" sz="4000" dirty="0">
                <a:solidFill>
                  <a:srgbClr val="FFC000"/>
                </a:solidFill>
                <a:latin typeface="Calibri" panose="020F0502020204030204" pitchFamily="34" charset="0"/>
                <a:cs typeface="Calibri" panose="020F0502020204030204" pitchFamily="34" charset="0"/>
              </a:rPr>
              <a:t>2020 and Aug 2021</a:t>
            </a:r>
          </a:p>
        </p:txBody>
      </p:sp>
      <p:sp>
        <p:nvSpPr>
          <p:cNvPr id="6" name="矩形 5"/>
          <p:cNvSpPr/>
          <p:nvPr/>
        </p:nvSpPr>
        <p:spPr>
          <a:xfrm>
            <a:off x="6202343" y="3478567"/>
            <a:ext cx="5734756" cy="1323439"/>
          </a:xfrm>
          <a:prstGeom prst="rect">
            <a:avLst/>
          </a:prstGeom>
        </p:spPr>
        <p:txBody>
          <a:bodyPr wrap="square">
            <a:spAutoFit/>
          </a:bodyPr>
          <a:lstStyle/>
          <a:p>
            <a:r>
              <a:rPr lang="en-US" altLang="zh-CN" sz="2000" dirty="0"/>
              <a:t>“After assessing each of the findings of this audit, the auditors confirm that the system conforms to the specification of a </a:t>
            </a:r>
            <a:r>
              <a:rPr lang="en-US" altLang="zh-CN" sz="2000" dirty="0" err="1"/>
              <a:t>RWC</a:t>
            </a:r>
            <a:r>
              <a:rPr lang="en-US" altLang="zh-CN" sz="2000" dirty="0"/>
              <a:t> as described in the audit </a:t>
            </a:r>
            <a:r>
              <a:rPr lang="en-US" altLang="zh-CN" sz="2000" dirty="0" smtClean="0"/>
              <a:t>criteria.”</a:t>
            </a:r>
            <a:endParaRPr lang="zh-CN" alt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108" y="4632174"/>
            <a:ext cx="10515600" cy="1325563"/>
          </a:xfrm>
        </p:spPr>
        <p:txBody>
          <a:bodyPr>
            <a:normAutofit/>
          </a:bodyPr>
          <a:lstStyle/>
          <a:p>
            <a:pPr algn="ctr"/>
            <a:r>
              <a:rPr lang="en-US" altLang="zh-CN" sz="2400" b="1" spc="-5" dirty="0" smtClean="0">
                <a:solidFill>
                  <a:srgbClr val="FF0000"/>
                </a:solidFill>
              </a:rPr>
              <a:t>Incident </a:t>
            </a:r>
            <a:r>
              <a:rPr lang="en-US" altLang="zh-CN" sz="2400" b="1" spc="-10" dirty="0">
                <a:solidFill>
                  <a:srgbClr val="FF0000"/>
                </a:solidFill>
              </a:rPr>
              <a:t>Management </a:t>
            </a:r>
            <a:r>
              <a:rPr lang="en-US" altLang="zh-CN" sz="2400" b="1" spc="-25" dirty="0" smtClean="0">
                <a:solidFill>
                  <a:srgbClr val="FF0000"/>
                </a:solidFill>
              </a:rPr>
              <a:t>System  (IMS)</a:t>
            </a:r>
            <a:endParaRPr lang="zh-CN" altLang="en-US" sz="2400" dirty="0">
              <a:solidFill>
                <a:srgbClr val="FF0000"/>
              </a:solidFill>
            </a:endParaRPr>
          </a:p>
        </p:txBody>
      </p:sp>
      <p:pic>
        <p:nvPicPr>
          <p:cNvPr id="4" name="内容占位符 3"/>
          <p:cNvPicPr>
            <a:picLocks noGrp="1" noChangeAspect="1"/>
          </p:cNvPicPr>
          <p:nvPr>
            <p:ph idx="1"/>
          </p:nvPr>
        </p:nvPicPr>
        <p:blipFill>
          <a:blip r:embed="rId3"/>
          <a:stretch>
            <a:fillRect/>
          </a:stretch>
        </p:blipFill>
        <p:spPr/>
      </p:pic>
      <p:sp>
        <p:nvSpPr>
          <p:cNvPr id="6" name="标题 1"/>
          <p:cNvSpPr txBox="1"/>
          <p:nvPr/>
        </p:nvSpPr>
        <p:spPr>
          <a:xfrm>
            <a:off x="-148108" y="25289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a:lstStyle>
          <a:p>
            <a:pPr algn="ctr"/>
            <a:r>
              <a:rPr lang="en-US" altLang="zh-CN" sz="2400" b="1" spc="-5" dirty="0" smtClean="0">
                <a:solidFill>
                  <a:srgbClr val="FF0000"/>
                </a:solidFill>
              </a:rPr>
              <a:t>Observing </a:t>
            </a:r>
            <a:r>
              <a:rPr lang="en-US" altLang="zh-CN" sz="2400" b="1" spc="-5" dirty="0">
                <a:solidFill>
                  <a:srgbClr val="FF0000"/>
                </a:solidFill>
              </a:rPr>
              <a:t>Systems Capability Analysis and Review tool (OSCAR/Surface)</a:t>
            </a:r>
            <a:endParaRPr lang="zh-CN" altLang="en-US" sz="2400" b="1" spc="-5" dirty="0">
              <a:solidFill>
                <a:srgbClr val="FF0000"/>
              </a:solidFill>
            </a:endParaRPr>
          </a:p>
        </p:txBody>
      </p:sp>
      <p:sp>
        <p:nvSpPr>
          <p:cNvPr id="7" name="标题 1"/>
          <p:cNvSpPr txBox="1"/>
          <p:nvPr/>
        </p:nvSpPr>
        <p:spPr>
          <a:xfrm>
            <a:off x="-116986" y="33236"/>
            <a:ext cx="10515600" cy="1325563"/>
          </a:xfrm>
          <a:prstGeom prst="rect">
            <a:avLst/>
          </a:prstGeom>
        </p:spPr>
        <p:txBody>
          <a:bodyPr vert="horz" lIns="91440" tIns="45720" rIns="91440" bIns="45720" rtlCol="0" anchor="ctr">
            <a:normAutofit/>
          </a:bodyPr>
          <a:lstStyle>
            <a:defPPr>
              <a:defRPr lang="zh-CN"/>
            </a:defPPr>
            <a:lvl1pPr algn="ctr">
              <a:lnSpc>
                <a:spcPct val="90000"/>
              </a:lnSpc>
              <a:spcBef>
                <a:spcPct val="0"/>
              </a:spcBef>
              <a:buNone/>
              <a:defRPr sz="3200" b="1" spc="-5">
                <a:solidFill>
                  <a:srgbClr val="000090"/>
                </a:solidFill>
                <a:latin typeface="+mn-ea"/>
                <a:cs typeface="+mj-cs"/>
              </a:defRPr>
            </a:lvl1pPr>
          </a:lstStyle>
          <a:p>
            <a:r>
              <a:rPr lang="en-US" altLang="zh-CN" sz="2400" dirty="0">
                <a:solidFill>
                  <a:srgbClr val="FF0000"/>
                </a:solidFill>
              </a:rPr>
              <a:t>WIGOS Data Quality Monitoring System  (WDQMS)</a:t>
            </a:r>
          </a:p>
        </p:txBody>
      </p:sp>
      <p:sp>
        <p:nvSpPr>
          <p:cNvPr id="3" name="圆角矩形 2"/>
          <p:cNvSpPr/>
          <p:nvPr/>
        </p:nvSpPr>
        <p:spPr>
          <a:xfrm>
            <a:off x="4806705" y="1486381"/>
            <a:ext cx="3727939" cy="65011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b="1" dirty="0">
                <a:solidFill>
                  <a:schemeClr val="tx1"/>
                </a:solidFill>
              </a:rPr>
              <a:t>real</a:t>
            </a:r>
            <a:r>
              <a:rPr lang="en-US" altLang="zh-CN" dirty="0">
                <a:solidFill>
                  <a:schemeClr val="tx1"/>
                </a:solidFill>
              </a:rPr>
              <a:t> </a:t>
            </a:r>
            <a:r>
              <a:rPr lang="en-US" altLang="zh-CN" b="1" dirty="0">
                <a:solidFill>
                  <a:schemeClr val="tx1"/>
                </a:solidFill>
              </a:rPr>
              <a:t>time</a:t>
            </a:r>
            <a:r>
              <a:rPr lang="en-US" altLang="zh-CN" dirty="0">
                <a:solidFill>
                  <a:schemeClr val="tx1"/>
                </a:solidFill>
              </a:rPr>
              <a:t> </a:t>
            </a:r>
            <a:r>
              <a:rPr lang="en-US" altLang="zh-CN" b="1" dirty="0">
                <a:solidFill>
                  <a:schemeClr val="tx1"/>
                </a:solidFill>
              </a:rPr>
              <a:t>monitoring</a:t>
            </a:r>
            <a:r>
              <a:rPr lang="en-US" altLang="zh-CN" dirty="0"/>
              <a:t> </a:t>
            </a:r>
            <a:endParaRPr lang="zh-CN" altLang="en-US" dirty="0"/>
          </a:p>
        </p:txBody>
      </p:sp>
      <p:sp>
        <p:nvSpPr>
          <p:cNvPr id="8" name="圆角矩形 7"/>
          <p:cNvSpPr/>
          <p:nvPr/>
        </p:nvSpPr>
        <p:spPr>
          <a:xfrm>
            <a:off x="4755624" y="3771512"/>
            <a:ext cx="3727939" cy="65011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b="1" dirty="0">
                <a:solidFill>
                  <a:schemeClr val="tx1"/>
                </a:solidFill>
              </a:rPr>
              <a:t>m</a:t>
            </a:r>
            <a:r>
              <a:rPr lang="en-US" altLang="zh-CN" b="1" dirty="0" smtClean="0">
                <a:solidFill>
                  <a:schemeClr val="tx1"/>
                </a:solidFill>
              </a:rPr>
              <a:t>etadata management</a:t>
            </a:r>
            <a:r>
              <a:rPr lang="en-US" altLang="zh-CN" dirty="0"/>
              <a:t> </a:t>
            </a:r>
            <a:endParaRPr lang="zh-CN" altLang="en-US" dirty="0"/>
          </a:p>
        </p:txBody>
      </p:sp>
      <p:sp>
        <p:nvSpPr>
          <p:cNvPr id="9" name="圆角矩形 8"/>
          <p:cNvSpPr/>
          <p:nvPr/>
        </p:nvSpPr>
        <p:spPr>
          <a:xfrm>
            <a:off x="4806705" y="5664215"/>
            <a:ext cx="3727939" cy="65011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b="1" dirty="0" smtClean="0">
                <a:solidFill>
                  <a:schemeClr val="tx1"/>
                </a:solidFill>
              </a:rPr>
              <a:t>problem tracking&amp; </a:t>
            </a:r>
            <a:r>
              <a:rPr lang="en-US" altLang="zh-CN" b="1" dirty="0">
                <a:solidFill>
                  <a:schemeClr val="tx1"/>
                </a:solidFill>
              </a:rPr>
              <a:t>improvement</a:t>
            </a:r>
            <a:endParaRPr lang="zh-CN" altLang="en-US" dirty="0"/>
          </a:p>
        </p:txBody>
      </p:sp>
      <p:sp>
        <p:nvSpPr>
          <p:cNvPr id="5" name="流程图: 接点 4"/>
          <p:cNvSpPr/>
          <p:nvPr/>
        </p:nvSpPr>
        <p:spPr>
          <a:xfrm>
            <a:off x="9688207" y="1607617"/>
            <a:ext cx="2009164" cy="132242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tLang="zh-CN" sz="2000" b="1" dirty="0" smtClean="0">
              <a:solidFill>
                <a:schemeClr val="bg1"/>
              </a:solidFill>
            </a:endParaRPr>
          </a:p>
          <a:p>
            <a:pPr algn="ctr"/>
            <a:r>
              <a:rPr lang="en-US" altLang="zh-CN" sz="2000" b="1" dirty="0" smtClean="0">
                <a:solidFill>
                  <a:schemeClr val="bg1"/>
                </a:solidFill>
              </a:rPr>
              <a:t>Find</a:t>
            </a:r>
          </a:p>
          <a:p>
            <a:pPr algn="ctr"/>
            <a:r>
              <a:rPr lang="en-US" altLang="zh-CN" sz="2000" b="1" dirty="0" smtClean="0">
                <a:solidFill>
                  <a:schemeClr val="bg1"/>
                </a:solidFill>
              </a:rPr>
              <a:t>&amp;</a:t>
            </a:r>
          </a:p>
          <a:p>
            <a:pPr algn="ctr"/>
            <a:r>
              <a:rPr lang="en-US" altLang="zh-CN" sz="2000" b="1" dirty="0" smtClean="0">
                <a:solidFill>
                  <a:schemeClr val="bg1"/>
                </a:solidFill>
              </a:rPr>
              <a:t>Analysis</a:t>
            </a:r>
            <a:endParaRPr lang="zh-CN" altLang="en-US" sz="2000" b="1" dirty="0">
              <a:solidFill>
                <a:schemeClr val="bg1"/>
              </a:solidFill>
            </a:endParaRPr>
          </a:p>
          <a:p>
            <a:pPr algn="ctr"/>
            <a:endParaRPr lang="zh-CN" altLang="en-US" sz="2400" b="1" dirty="0">
              <a:solidFill>
                <a:schemeClr val="bg1"/>
              </a:solidFill>
            </a:endParaRPr>
          </a:p>
        </p:txBody>
      </p:sp>
      <p:sp>
        <p:nvSpPr>
          <p:cNvPr id="11" name="流程图: 接点 10"/>
          <p:cNvSpPr/>
          <p:nvPr/>
        </p:nvSpPr>
        <p:spPr>
          <a:xfrm>
            <a:off x="9915166" y="4948131"/>
            <a:ext cx="1582615" cy="114547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b="1" dirty="0" smtClean="0">
                <a:solidFill>
                  <a:schemeClr val="bg1"/>
                </a:solidFill>
              </a:rPr>
              <a:t>solve</a:t>
            </a:r>
            <a:endParaRPr lang="zh-CN" altLang="en-US" sz="2400" b="1" dirty="0">
              <a:solidFill>
                <a:schemeClr val="bg1"/>
              </a:solidFill>
            </a:endParaRPr>
          </a:p>
        </p:txBody>
      </p:sp>
      <p:sp>
        <p:nvSpPr>
          <p:cNvPr id="12" name="下箭头 11"/>
          <p:cNvSpPr/>
          <p:nvPr/>
        </p:nvSpPr>
        <p:spPr>
          <a:xfrm>
            <a:off x="10473469" y="3443400"/>
            <a:ext cx="438640" cy="116058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3" name="右箭头 12"/>
          <p:cNvSpPr/>
          <p:nvPr/>
        </p:nvSpPr>
        <p:spPr>
          <a:xfrm rot="3068056">
            <a:off x="8892163" y="1654034"/>
            <a:ext cx="586154" cy="32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rot="19518178">
            <a:off x="8892162" y="2467060"/>
            <a:ext cx="586154" cy="32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object 7"/>
          <p:cNvSpPr/>
          <p:nvPr/>
        </p:nvSpPr>
        <p:spPr>
          <a:xfrm>
            <a:off x="2065327" y="1047392"/>
            <a:ext cx="2690297" cy="1481527"/>
          </a:xfrm>
          <a:prstGeom prst="rect">
            <a:avLst/>
          </a:prstGeom>
          <a:blipFill>
            <a:blip r:embed="rId4" cstate="screen"/>
            <a:stretch>
              <a:fillRect/>
            </a:stretch>
          </a:blipFill>
          <a:ln>
            <a:solidFill>
              <a:schemeClr val="tx1"/>
            </a:solidFill>
          </a:ln>
        </p:spPr>
        <p:txBody>
          <a:bodyPr wrap="square" lIns="0" tIns="0" rIns="0" bIns="0" rtlCol="0"/>
          <a:lstStyle/>
          <a:p>
            <a:endParaRPr/>
          </a:p>
        </p:txBody>
      </p:sp>
      <p:sp>
        <p:nvSpPr>
          <p:cNvPr id="16" name="object 5"/>
          <p:cNvSpPr/>
          <p:nvPr/>
        </p:nvSpPr>
        <p:spPr>
          <a:xfrm>
            <a:off x="1777141" y="3518843"/>
            <a:ext cx="2718976" cy="1472511"/>
          </a:xfrm>
          <a:prstGeom prst="rect">
            <a:avLst/>
          </a:prstGeom>
          <a:blipFill>
            <a:blip r:embed="rId5" cstate="screen"/>
            <a:stretch>
              <a:fillRect/>
            </a:stretch>
          </a:blipFill>
          <a:ln>
            <a:solidFill>
              <a:schemeClr val="tx1"/>
            </a:solidFill>
          </a:ln>
        </p:spPr>
        <p:txBody>
          <a:bodyPr wrap="square" lIns="0" tIns="0" rIns="0" bIns="0" rtlCol="0"/>
          <a:lstStyle/>
          <a:p>
            <a:endParaRPr/>
          </a:p>
        </p:txBody>
      </p:sp>
      <p:sp>
        <p:nvSpPr>
          <p:cNvPr id="17" name="object 9"/>
          <p:cNvSpPr/>
          <p:nvPr/>
        </p:nvSpPr>
        <p:spPr>
          <a:xfrm>
            <a:off x="1767925" y="5520871"/>
            <a:ext cx="2728192" cy="1294835"/>
          </a:xfrm>
          <a:prstGeom prst="rect">
            <a:avLst/>
          </a:prstGeom>
          <a:blipFill>
            <a:blip r:embed="rId6" cstate="screen"/>
            <a:stretch>
              <a:fillRect/>
            </a:stretch>
          </a:blipFill>
          <a:ln>
            <a:solidFill>
              <a:schemeClr val="tx1"/>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276" y="292220"/>
            <a:ext cx="10095690" cy="1325563"/>
          </a:xfrm>
        </p:spPr>
        <p:txBody>
          <a:bodyPr>
            <a:normAutofit fontScale="90000"/>
          </a:bodyPr>
          <a:lstStyle/>
          <a:p>
            <a:r>
              <a:rPr lang="en-US" altLang="zh-CN" sz="2800" dirty="0" smtClean="0">
                <a:solidFill>
                  <a:srgbClr val="FF0000"/>
                </a:solidFill>
              </a:rPr>
              <a:t>RA II-MG </a:t>
            </a:r>
            <a:r>
              <a:rPr lang="en-US" altLang="zh-CN" sz="2800" dirty="0">
                <a:solidFill>
                  <a:srgbClr val="FF0000"/>
                </a:solidFill>
              </a:rPr>
              <a:t>16 </a:t>
            </a:r>
            <a:r>
              <a:rPr lang="en-US" altLang="zh-CN" sz="2800" dirty="0" smtClean="0">
                <a:solidFill>
                  <a:srgbClr val="FF0000"/>
                </a:solidFill>
              </a:rPr>
              <a:t/>
            </a:r>
            <a:br>
              <a:rPr lang="en-US" altLang="zh-CN" sz="2800" dirty="0" smtClean="0">
                <a:solidFill>
                  <a:srgbClr val="FF0000"/>
                </a:solidFill>
              </a:rPr>
            </a:br>
            <a:r>
              <a:rPr lang="en-US" altLang="zh-CN" sz="2400" dirty="0" smtClean="0">
                <a:solidFill>
                  <a:srgbClr val="FF0000"/>
                </a:solidFill>
              </a:rPr>
              <a:t>30 </a:t>
            </a:r>
            <a:r>
              <a:rPr lang="en-US" altLang="zh-CN" sz="2400" dirty="0">
                <a:solidFill>
                  <a:srgbClr val="FF0000"/>
                </a:solidFill>
              </a:rPr>
              <a:t>March 2021</a:t>
            </a:r>
            <a:r>
              <a:rPr lang="en-US" altLang="zh-CN" sz="2400" dirty="0" smtClean="0"/>
              <a:t/>
            </a:r>
            <a:br>
              <a:rPr lang="en-US" altLang="zh-CN" sz="2400" dirty="0" smtClean="0"/>
            </a:br>
            <a:r>
              <a:rPr lang="en-US" altLang="zh-CN" sz="2400" dirty="0" smtClean="0"/>
              <a:t>Regional </a:t>
            </a:r>
            <a:r>
              <a:rPr lang="en-US" altLang="zh-CN" sz="2400" dirty="0"/>
              <a:t>Association II – Regional WIGOS Centre Concept </a:t>
            </a:r>
            <a:br>
              <a:rPr lang="en-US" altLang="zh-CN" sz="2400" dirty="0"/>
            </a:br>
            <a:r>
              <a:rPr lang="en-US" altLang="zh-CN" sz="2000" b="0" dirty="0"/>
              <a:t>by </a:t>
            </a:r>
            <a:r>
              <a:rPr lang="en-US" altLang="zh-CN" sz="2000" b="0" dirty="0">
                <a:sym typeface="+mn-ea"/>
              </a:rPr>
              <a:t>RWC-Tokyo and RWC-Beijing</a:t>
            </a:r>
          </a:p>
        </p:txBody>
      </p:sp>
      <p:pic>
        <p:nvPicPr>
          <p:cNvPr id="4" name="图片 3"/>
          <p:cNvPicPr>
            <a:picLocks noChangeAspect="1"/>
          </p:cNvPicPr>
          <p:nvPr/>
        </p:nvPicPr>
        <p:blipFill>
          <a:blip r:embed="rId3" cstate="screen"/>
          <a:stretch>
            <a:fillRect/>
          </a:stretch>
        </p:blipFill>
        <p:spPr>
          <a:xfrm>
            <a:off x="578485" y="1617783"/>
            <a:ext cx="3535389" cy="5166619"/>
          </a:xfrm>
          <a:prstGeom prst="rect">
            <a:avLst/>
          </a:prstGeom>
          <a:ln>
            <a:solidFill>
              <a:schemeClr val="accent1"/>
            </a:solidFill>
          </a:ln>
        </p:spPr>
      </p:pic>
      <p:sp>
        <p:nvSpPr>
          <p:cNvPr id="6" name="矩形 5"/>
          <p:cNvSpPr/>
          <p:nvPr/>
        </p:nvSpPr>
        <p:spPr>
          <a:xfrm>
            <a:off x="4489655" y="2657442"/>
            <a:ext cx="7322389" cy="2246769"/>
          </a:xfrm>
          <a:prstGeom prst="rect">
            <a:avLst/>
          </a:prstGeom>
          <a:ln w="19050">
            <a:solidFill>
              <a:srgbClr val="FF0000"/>
            </a:solidFill>
          </a:ln>
        </p:spPr>
        <p:txBody>
          <a:bodyPr wrap="square">
            <a:spAutoFit/>
          </a:bodyPr>
          <a:lstStyle/>
          <a:p>
            <a:r>
              <a:rPr lang="en-US" altLang="zh-CN" sz="2000" b="1" dirty="0">
                <a:solidFill>
                  <a:srgbClr val="FF0000"/>
                </a:solidFill>
                <a:highlight>
                  <a:srgbClr val="FFFF00"/>
                </a:highlight>
                <a:latin typeface="Calibri" panose="020F0502020204030204" pitchFamily="34" charset="0"/>
                <a:cs typeface="Calibri" panose="020F0502020204030204" pitchFamily="34" charset="0"/>
              </a:rPr>
              <a:t>Mandatory Functions </a:t>
            </a:r>
          </a:p>
          <a:p>
            <a:r>
              <a:rPr lang="en-US" altLang="zh-CN" sz="2000" b="1" dirty="0">
                <a:solidFill>
                  <a:srgbClr val="FF0000"/>
                </a:solidFill>
                <a:latin typeface="Calibri" panose="020F0502020204030204" pitchFamily="34" charset="0"/>
                <a:cs typeface="Calibri" panose="020F0502020204030204" pitchFamily="34" charset="0"/>
              </a:rPr>
              <a:t>1. Regional WIGOS metadata management </a:t>
            </a:r>
            <a:r>
              <a:rPr lang="en-US" altLang="zh-CN" sz="2000" dirty="0">
                <a:latin typeface="Calibri" panose="020F0502020204030204" pitchFamily="34" charset="0"/>
                <a:cs typeface="Calibri" panose="020F0502020204030204" pitchFamily="34" charset="0"/>
              </a:rPr>
              <a:t>(work with data providers to facilitate </a:t>
            </a:r>
            <a:r>
              <a:rPr lang="en-US" altLang="zh-CN" sz="2000" dirty="0" smtClean="0">
                <a:latin typeface="Calibri" panose="020F0502020204030204" pitchFamily="34" charset="0"/>
                <a:cs typeface="Calibri" panose="020F0502020204030204" pitchFamily="34" charset="0"/>
              </a:rPr>
              <a:t>collection, </a:t>
            </a:r>
            <a:r>
              <a:rPr lang="en-US" altLang="zh-CN" sz="2000" dirty="0">
                <a:latin typeface="Calibri" panose="020F0502020204030204" pitchFamily="34" charset="0"/>
                <a:cs typeface="Calibri" panose="020F0502020204030204" pitchFamily="34" charset="0"/>
              </a:rPr>
              <a:t>updating and </a:t>
            </a:r>
            <a:r>
              <a:rPr lang="en-US" altLang="zh-CN" sz="2000" dirty="0" smtClean="0">
                <a:latin typeface="Calibri" panose="020F0502020204030204" pitchFamily="34" charset="0"/>
                <a:cs typeface="Calibri" panose="020F0502020204030204" pitchFamily="34" charset="0"/>
              </a:rPr>
              <a:t>provision of quality </a:t>
            </a:r>
            <a:r>
              <a:rPr lang="en-US" altLang="zh-CN" sz="2000" dirty="0">
                <a:latin typeface="Calibri" panose="020F0502020204030204" pitchFamily="34" charset="0"/>
                <a:cs typeface="Calibri" panose="020F0502020204030204" pitchFamily="34" charset="0"/>
              </a:rPr>
              <a:t>control </a:t>
            </a:r>
            <a:r>
              <a:rPr lang="en-US" altLang="zh-CN" sz="2000" dirty="0" smtClean="0">
                <a:latin typeface="Calibri" panose="020F0502020204030204" pitchFamily="34" charset="0"/>
                <a:cs typeface="Calibri" panose="020F0502020204030204" pitchFamily="34" charset="0"/>
              </a:rPr>
              <a:t>for </a:t>
            </a:r>
            <a:r>
              <a:rPr lang="en-US" altLang="zh-CN" sz="2000" dirty="0">
                <a:latin typeface="Calibri" panose="020F0502020204030204" pitchFamily="34" charset="0"/>
                <a:cs typeface="Calibri" panose="020F0502020204030204" pitchFamily="34" charset="0"/>
              </a:rPr>
              <a:t>WIGOS metadata in OSCAR/Surface); </a:t>
            </a:r>
          </a:p>
          <a:p>
            <a:r>
              <a:rPr lang="en-US" altLang="zh-CN" sz="2000" b="1" dirty="0">
                <a:solidFill>
                  <a:srgbClr val="FF0000"/>
                </a:solidFill>
                <a:latin typeface="Calibri" panose="020F0502020204030204" pitchFamily="34" charset="0"/>
                <a:cs typeface="Calibri" panose="020F0502020204030204" pitchFamily="34" charset="0"/>
              </a:rPr>
              <a:t>2. Regional WIGOS performance monitoring and incident management</a:t>
            </a:r>
            <a:r>
              <a:rPr lang="en-US" altLang="zh-CN" sz="2000" dirty="0">
                <a:latin typeface="Calibri" panose="020F0502020204030204" pitchFamily="34" charset="0"/>
                <a:cs typeface="Calibri" panose="020F0502020204030204" pitchFamily="34" charset="0"/>
              </a:rPr>
              <a:t> (WIGOS Data Quality Monitoring </a:t>
            </a:r>
            <a:r>
              <a:rPr lang="en-US" altLang="zh-CN" sz="2000" dirty="0" err="1" smtClean="0">
                <a:latin typeface="Calibri" panose="020F0502020204030204" pitchFamily="34" charset="0"/>
                <a:cs typeface="Calibri" panose="020F0502020204030204" pitchFamily="34" charset="0"/>
              </a:rPr>
              <a:t>System;WDQMS</a:t>
            </a:r>
            <a:r>
              <a:rPr lang="en-US" altLang="zh-CN" sz="2000" dirty="0" smtClean="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and follow-up with data providers </a:t>
            </a:r>
            <a:r>
              <a:rPr lang="en-US" altLang="zh-CN" sz="2000" dirty="0" smtClean="0">
                <a:latin typeface="Calibri" panose="020F0502020204030204" pitchFamily="34" charset="0"/>
                <a:cs typeface="Calibri" panose="020F0502020204030204" pitchFamily="34" charset="0"/>
              </a:rPr>
              <a:t>on availability/quality </a:t>
            </a:r>
            <a:r>
              <a:rPr lang="en-US" altLang="zh-CN" sz="2000" dirty="0">
                <a:latin typeface="Calibri" panose="020F0502020204030204" pitchFamily="34" charset="0"/>
                <a:cs typeface="Calibri" panose="020F0502020204030204" pitchFamily="34" charset="0"/>
              </a:rPr>
              <a:t>issues.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4246039" y="4549218"/>
            <a:ext cx="1166857" cy="1039941"/>
          </a:xfrm>
          <a:prstGeom prst="rect">
            <a:avLst/>
          </a:prstGeom>
        </p:spPr>
      </p:pic>
      <p:pic>
        <p:nvPicPr>
          <p:cNvPr id="7" name="图片 6"/>
          <p:cNvPicPr>
            <a:picLocks noChangeAspect="1"/>
          </p:cNvPicPr>
          <p:nvPr/>
        </p:nvPicPr>
        <p:blipFill rotWithShape="1">
          <a:blip r:embed="rId4" cstate="screen"/>
          <a:srcRect/>
          <a:stretch>
            <a:fillRect/>
          </a:stretch>
        </p:blipFill>
        <p:spPr>
          <a:xfrm>
            <a:off x="5423925" y="3905209"/>
            <a:ext cx="3168351" cy="2365829"/>
          </a:xfrm>
          <a:prstGeom prst="rect">
            <a:avLst/>
          </a:prstGeom>
        </p:spPr>
      </p:pic>
      <p:pic>
        <p:nvPicPr>
          <p:cNvPr id="12" name="图片 11"/>
          <p:cNvPicPr>
            <a:picLocks noChangeAspect="1"/>
          </p:cNvPicPr>
          <p:nvPr/>
        </p:nvPicPr>
        <p:blipFill>
          <a:blip r:embed="rId5"/>
          <a:stretch>
            <a:fillRect/>
          </a:stretch>
        </p:blipFill>
        <p:spPr>
          <a:xfrm>
            <a:off x="902754" y="6268961"/>
            <a:ext cx="2331231" cy="522629"/>
          </a:xfrm>
          <a:prstGeom prst="rect">
            <a:avLst/>
          </a:prstGeom>
        </p:spPr>
      </p:pic>
      <p:pic>
        <p:nvPicPr>
          <p:cNvPr id="13" name="图片 12"/>
          <p:cNvPicPr>
            <a:picLocks noChangeAspect="1"/>
          </p:cNvPicPr>
          <p:nvPr/>
        </p:nvPicPr>
        <p:blipFill>
          <a:blip r:embed="rId6"/>
          <a:stretch>
            <a:fillRect/>
          </a:stretch>
        </p:blipFill>
        <p:spPr>
          <a:xfrm>
            <a:off x="3028951" y="4583262"/>
            <a:ext cx="1318544" cy="559564"/>
          </a:xfrm>
          <a:prstGeom prst="rect">
            <a:avLst/>
          </a:prstGeom>
        </p:spPr>
      </p:pic>
      <p:pic>
        <p:nvPicPr>
          <p:cNvPr id="14" name="图片 13"/>
          <p:cNvPicPr>
            <a:picLocks noChangeAspect="1"/>
          </p:cNvPicPr>
          <p:nvPr/>
        </p:nvPicPr>
        <p:blipFill>
          <a:blip r:embed="rId7"/>
          <a:stretch>
            <a:fillRect/>
          </a:stretch>
        </p:blipFill>
        <p:spPr>
          <a:xfrm>
            <a:off x="3081213" y="5346363"/>
            <a:ext cx="1649457" cy="578407"/>
          </a:xfrm>
          <a:prstGeom prst="rect">
            <a:avLst/>
          </a:prstGeom>
        </p:spPr>
      </p:pic>
      <p:pic>
        <p:nvPicPr>
          <p:cNvPr id="15" name="图片 14"/>
          <p:cNvPicPr>
            <a:picLocks noChangeAspect="1"/>
          </p:cNvPicPr>
          <p:nvPr/>
        </p:nvPicPr>
        <p:blipFill>
          <a:blip r:embed="rId8"/>
          <a:stretch>
            <a:fillRect/>
          </a:stretch>
        </p:blipFill>
        <p:spPr>
          <a:xfrm>
            <a:off x="3873249" y="3814578"/>
            <a:ext cx="1290493" cy="734640"/>
          </a:xfrm>
          <a:prstGeom prst="rect">
            <a:avLst/>
          </a:prstGeom>
        </p:spPr>
      </p:pic>
      <p:pic>
        <p:nvPicPr>
          <p:cNvPr id="17" name="图片 16"/>
          <p:cNvPicPr>
            <a:picLocks noChangeAspect="1"/>
          </p:cNvPicPr>
          <p:nvPr/>
        </p:nvPicPr>
        <p:blipFill>
          <a:blip r:embed="rId9"/>
          <a:stretch>
            <a:fillRect/>
          </a:stretch>
        </p:blipFill>
        <p:spPr>
          <a:xfrm>
            <a:off x="3316054" y="5874319"/>
            <a:ext cx="1403587" cy="460488"/>
          </a:xfrm>
          <a:prstGeom prst="rect">
            <a:avLst/>
          </a:prstGeom>
        </p:spPr>
      </p:pic>
      <p:pic>
        <p:nvPicPr>
          <p:cNvPr id="18" name="图片 17"/>
          <p:cNvPicPr>
            <a:picLocks noChangeAspect="1"/>
          </p:cNvPicPr>
          <p:nvPr/>
        </p:nvPicPr>
        <p:blipFill>
          <a:blip r:embed="rId10" cstate="screen"/>
          <a:stretch>
            <a:fillRect/>
          </a:stretch>
        </p:blipFill>
        <p:spPr>
          <a:xfrm>
            <a:off x="3376215" y="6319190"/>
            <a:ext cx="1943936" cy="524597"/>
          </a:xfrm>
          <a:prstGeom prst="rect">
            <a:avLst/>
          </a:prstGeom>
        </p:spPr>
      </p:pic>
      <p:pic>
        <p:nvPicPr>
          <p:cNvPr id="19" name="图片 18"/>
          <p:cNvPicPr>
            <a:picLocks noChangeAspect="1"/>
          </p:cNvPicPr>
          <p:nvPr/>
        </p:nvPicPr>
        <p:blipFill>
          <a:blip r:embed="rId11" cstate="screen"/>
          <a:stretch>
            <a:fillRect/>
          </a:stretch>
        </p:blipFill>
        <p:spPr>
          <a:xfrm>
            <a:off x="8734506" y="3889965"/>
            <a:ext cx="3168351" cy="2378996"/>
          </a:xfrm>
          <a:prstGeom prst="rect">
            <a:avLst/>
          </a:prstGeom>
        </p:spPr>
      </p:pic>
      <p:pic>
        <p:nvPicPr>
          <p:cNvPr id="21" name="图片 20"/>
          <p:cNvPicPr>
            <a:picLocks noChangeAspect="1"/>
          </p:cNvPicPr>
          <p:nvPr/>
        </p:nvPicPr>
        <p:blipFill>
          <a:blip r:embed="rId12" cstate="screen"/>
          <a:stretch>
            <a:fillRect/>
          </a:stretch>
        </p:blipFill>
        <p:spPr>
          <a:xfrm>
            <a:off x="8673628" y="1010080"/>
            <a:ext cx="3290104" cy="2336385"/>
          </a:xfrm>
          <a:prstGeom prst="rect">
            <a:avLst/>
          </a:prstGeom>
        </p:spPr>
      </p:pic>
      <p:sp>
        <p:nvSpPr>
          <p:cNvPr id="22" name="文本框 21"/>
          <p:cNvSpPr txBox="1"/>
          <p:nvPr/>
        </p:nvSpPr>
        <p:spPr>
          <a:xfrm>
            <a:off x="540935" y="1227126"/>
            <a:ext cx="3254129" cy="923330"/>
          </a:xfrm>
          <a:prstGeom prst="rect">
            <a:avLst/>
          </a:prstGeom>
          <a:noFill/>
          <a:ln w="12700">
            <a:solidFill>
              <a:schemeClr val="accent1"/>
            </a:solidFill>
            <a:prstDash val="dash"/>
          </a:ln>
        </p:spPr>
        <p:txBody>
          <a:bodyPr wrap="square" rtlCol="0">
            <a:spAutoFit/>
          </a:bodyPr>
          <a:lstStyle/>
          <a:p>
            <a:pPr marL="285750" indent="-285750" algn="just">
              <a:lnSpc>
                <a:spcPct val="150000"/>
              </a:lnSpc>
              <a:buFont typeface="Wingdings" panose="05000000000000000000" pitchFamily="2" charset="2"/>
              <a:buChar char="u"/>
            </a:pP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17 Dec, 2021</a:t>
            </a:r>
          </a:p>
          <a:p>
            <a:pPr marL="285750" indent="-285750" algn="just">
              <a:lnSpc>
                <a:spcPct val="150000"/>
              </a:lnSpc>
              <a:buFont typeface="Wingdings" panose="05000000000000000000" pitchFamily="2" charset="2"/>
              <a:buChar char="u"/>
            </a:pP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Beijing, China</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5" name="Title 1"/>
          <p:cNvSpPr txBox="1"/>
          <p:nvPr/>
        </p:nvSpPr>
        <p:spPr>
          <a:xfrm>
            <a:off x="459915" y="260291"/>
            <a:ext cx="8708427" cy="490595"/>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3200" b="1" dirty="0" smtClean="0">
                <a:latin typeface="微软雅黑" panose="020B0503020204020204" pitchFamily="34" charset="-122"/>
                <a:ea typeface="微软雅黑" panose="020B0503020204020204" pitchFamily="34" charset="-122"/>
                <a:cs typeface="+mn-cs"/>
              </a:rPr>
              <a:t>Inaugural ceremony of </a:t>
            </a:r>
            <a:r>
              <a:rPr lang="en-US" altLang="zh-CN" sz="3200" b="1" dirty="0" err="1" smtClean="0">
                <a:latin typeface="微软雅黑" panose="020B0503020204020204" pitchFamily="34" charset="-122"/>
                <a:ea typeface="微软雅黑" panose="020B0503020204020204" pitchFamily="34" charset="-122"/>
                <a:cs typeface="+mn-cs"/>
              </a:rPr>
              <a:t>RWC</a:t>
            </a:r>
            <a:r>
              <a:rPr lang="en-US" altLang="zh-CN" sz="3200" b="1" dirty="0" smtClean="0">
                <a:latin typeface="微软雅黑" panose="020B0503020204020204" pitchFamily="34" charset="-122"/>
                <a:ea typeface="微软雅黑" panose="020B0503020204020204" pitchFamily="34" charset="-122"/>
                <a:cs typeface="+mn-cs"/>
              </a:rPr>
              <a:t>-Beijing</a:t>
            </a:r>
            <a:endParaRPr lang="en-GB" altLang="zh-CN" sz="3200" b="1" dirty="0">
              <a:latin typeface="微软雅黑" panose="020B0503020204020204" pitchFamily="34" charset="-122"/>
              <a:ea typeface="微软雅黑" panose="020B0503020204020204" pitchFamily="34" charset="-122"/>
              <a:cs typeface="+mn-cs"/>
            </a:endParaRPr>
          </a:p>
        </p:txBody>
      </p:sp>
      <p:cxnSp>
        <p:nvCxnSpPr>
          <p:cNvPr id="26" name="直接连接符 25"/>
          <p:cNvCxnSpPr/>
          <p:nvPr/>
        </p:nvCxnSpPr>
        <p:spPr>
          <a:xfrm>
            <a:off x="265814" y="860791"/>
            <a:ext cx="11313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3" cstate="screen"/>
          <a:stretch>
            <a:fillRect/>
          </a:stretch>
        </p:blipFill>
        <p:spPr>
          <a:xfrm>
            <a:off x="4371425" y="1010080"/>
            <a:ext cx="4101664" cy="2729017"/>
          </a:xfrm>
          <a:prstGeom prst="rect">
            <a:avLst/>
          </a:prstGeom>
        </p:spPr>
      </p:pic>
      <p:pic>
        <p:nvPicPr>
          <p:cNvPr id="3" name="图片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540" y="2374588"/>
            <a:ext cx="2906425" cy="369680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508422" y="130994"/>
            <a:ext cx="10095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dirty="0">
                <a:solidFill>
                  <a:schemeClr val="accent1"/>
                </a:solidFill>
                <a:latin typeface="Calibri" panose="020F0502020204030204" pitchFamily="34" charset="0"/>
                <a:cs typeface="Calibri" panose="020F0502020204030204" pitchFamily="34" charset="0"/>
              </a:rPr>
              <a:t>Joint operation of </a:t>
            </a:r>
            <a:r>
              <a:rPr lang="en-US" altLang="zh-CN" dirty="0" err="1">
                <a:solidFill>
                  <a:schemeClr val="accent1"/>
                </a:solidFill>
                <a:latin typeface="Calibri" panose="020F0502020204030204" pitchFamily="34" charset="0"/>
                <a:cs typeface="Calibri" panose="020F0502020204030204" pitchFamily="34" charset="0"/>
              </a:rPr>
              <a:t>RWCs</a:t>
            </a:r>
            <a:endParaRPr lang="en-US" altLang="zh-CN" dirty="0">
              <a:solidFill>
                <a:schemeClr val="accent1"/>
              </a:solidFill>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3"/>
          <a:stretch>
            <a:fillRect/>
          </a:stretch>
        </p:blipFill>
        <p:spPr>
          <a:xfrm>
            <a:off x="6521133" y="673101"/>
            <a:ext cx="5166170" cy="5477177"/>
          </a:xfrm>
          <a:prstGeom prst="rect">
            <a:avLst/>
          </a:prstGeom>
        </p:spPr>
      </p:pic>
      <p:pic>
        <p:nvPicPr>
          <p:cNvPr id="8" name="图片 7"/>
          <p:cNvPicPr>
            <a:picLocks noChangeAspect="1"/>
          </p:cNvPicPr>
          <p:nvPr/>
        </p:nvPicPr>
        <p:blipFill>
          <a:blip r:embed="rId4"/>
          <a:stretch>
            <a:fillRect/>
          </a:stretch>
        </p:blipFill>
        <p:spPr>
          <a:xfrm>
            <a:off x="801626" y="1609828"/>
            <a:ext cx="5135671" cy="3408564"/>
          </a:xfrm>
          <a:prstGeom prst="rect">
            <a:avLst/>
          </a:prstGeom>
        </p:spPr>
      </p:pic>
      <p:sp>
        <p:nvSpPr>
          <p:cNvPr id="10" name="文本框 9"/>
          <p:cNvSpPr txBox="1"/>
          <p:nvPr/>
        </p:nvSpPr>
        <p:spPr>
          <a:xfrm>
            <a:off x="1281474" y="5171664"/>
            <a:ext cx="4885111" cy="646331"/>
          </a:xfrm>
          <a:prstGeom prst="rect">
            <a:avLst/>
          </a:prstGeom>
          <a:noFill/>
        </p:spPr>
        <p:txBody>
          <a:bodyPr wrap="square" rtlCol="0">
            <a:spAutoFit/>
          </a:bodyPr>
          <a:lstStyle/>
          <a:p>
            <a:r>
              <a:rPr lang="en-US" altLang="zh-CN" dirty="0" smtClean="0"/>
              <a:t>Period 1:</a:t>
            </a:r>
            <a:r>
              <a:rPr lang="en-US" altLang="zh-CN" dirty="0"/>
              <a:t> from </a:t>
            </a:r>
            <a:r>
              <a:rPr lang="en-US" altLang="zh-CN" dirty="0" smtClean="0"/>
              <a:t>July to December </a:t>
            </a:r>
          </a:p>
          <a:p>
            <a:r>
              <a:rPr lang="en-US" altLang="zh-CN" dirty="0" smtClean="0"/>
              <a:t>Period 2: from January </a:t>
            </a:r>
            <a:r>
              <a:rPr lang="en-US" altLang="zh-CN" dirty="0"/>
              <a:t>to </a:t>
            </a:r>
            <a:r>
              <a:rPr lang="en-US" altLang="zh-CN" dirty="0" smtClean="0"/>
              <a:t>June </a:t>
            </a:r>
            <a:endParaRPr lang="en-US" altLang="zh-C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15625" y="1678490"/>
            <a:ext cx="2167244" cy="4203140"/>
          </a:xfrm>
          <a:prstGeom prst="rect">
            <a:avLst/>
          </a:prstGeom>
        </p:spPr>
      </p:pic>
      <p:sp>
        <p:nvSpPr>
          <p:cNvPr id="6" name="标题 1"/>
          <p:cNvSpPr txBox="1">
            <a:spLocks noGrp="1"/>
          </p:cNvSpPr>
          <p:nvPr>
            <p:ph type="body" sz="quarter" idx="13"/>
          </p:nvPr>
        </p:nvSpPr>
        <p:spPr>
          <a:xfrm>
            <a:off x="289948" y="112735"/>
            <a:ext cx="11291887" cy="15657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dirty="0" err="1" smtClean="0">
                <a:solidFill>
                  <a:schemeClr val="accent1"/>
                </a:solidFill>
                <a:latin typeface="Calibri" panose="020F0502020204030204" pitchFamily="34" charset="0"/>
                <a:cs typeface="Calibri" panose="020F0502020204030204" pitchFamily="34" charset="0"/>
              </a:rPr>
              <a:t>RWC</a:t>
            </a:r>
            <a:r>
              <a:rPr lang="en-US" altLang="zh-CN" dirty="0" smtClean="0">
                <a:solidFill>
                  <a:schemeClr val="accent1"/>
                </a:solidFill>
                <a:latin typeface="Calibri" panose="020F0502020204030204" pitchFamily="34" charset="0"/>
                <a:cs typeface="Calibri" panose="020F0502020204030204" pitchFamily="34" charset="0"/>
              </a:rPr>
              <a:t>-Beijing has </a:t>
            </a:r>
            <a:r>
              <a:rPr lang="en-US" altLang="zh-CN" dirty="0">
                <a:solidFill>
                  <a:schemeClr val="accent1"/>
                </a:solidFill>
                <a:latin typeface="Calibri" panose="020F0502020204030204" pitchFamily="34" charset="0"/>
                <a:cs typeface="Calibri" panose="020F0502020204030204" pitchFamily="34" charset="0"/>
              </a:rPr>
              <a:t>been providing mandatory and optional </a:t>
            </a:r>
            <a:br>
              <a:rPr lang="en-US" altLang="zh-CN" dirty="0">
                <a:solidFill>
                  <a:schemeClr val="accent1"/>
                </a:solidFill>
                <a:latin typeface="Calibri" panose="020F0502020204030204" pitchFamily="34" charset="0"/>
                <a:cs typeface="Calibri" panose="020F0502020204030204" pitchFamily="34" charset="0"/>
              </a:rPr>
            </a:br>
            <a:r>
              <a:rPr lang="en-US" altLang="zh-CN" dirty="0" err="1">
                <a:solidFill>
                  <a:schemeClr val="accent1"/>
                </a:solidFill>
                <a:latin typeface="Calibri" panose="020F0502020204030204" pitchFamily="34" charset="0"/>
                <a:cs typeface="Calibri" panose="020F0502020204030204" pitchFamily="34" charset="0"/>
              </a:rPr>
              <a:t>RWC</a:t>
            </a:r>
            <a:r>
              <a:rPr lang="en-US" altLang="zh-CN" dirty="0">
                <a:solidFill>
                  <a:schemeClr val="accent1"/>
                </a:solidFill>
                <a:latin typeface="Calibri" panose="020F0502020204030204" pitchFamily="34" charset="0"/>
                <a:cs typeface="Calibri" panose="020F0502020204030204" pitchFamily="34" charset="0"/>
              </a:rPr>
              <a:t> functions for Group A Members during the period from July to December </a:t>
            </a:r>
            <a:r>
              <a:rPr lang="en-US" altLang="zh-CN" dirty="0" smtClean="0">
                <a:solidFill>
                  <a:schemeClr val="accent1"/>
                </a:solidFill>
                <a:latin typeface="Calibri" panose="020F0502020204030204" pitchFamily="34" charset="0"/>
                <a:cs typeface="Calibri" panose="020F0502020204030204" pitchFamily="34" charset="0"/>
              </a:rPr>
              <a:t>2021.</a:t>
            </a:r>
            <a:endParaRPr lang="en-US" altLang="zh-CN" dirty="0">
              <a:solidFill>
                <a:schemeClr val="accent1"/>
              </a:solidFill>
              <a:latin typeface="Calibri" panose="020F0502020204030204" pitchFamily="34" charset="0"/>
              <a:cs typeface="Calibri" panose="020F0502020204030204" pitchFamily="34" charset="0"/>
            </a:endParaRPr>
          </a:p>
        </p:txBody>
      </p:sp>
      <p:pic>
        <p:nvPicPr>
          <p:cNvPr id="9" name="图片 8"/>
          <p:cNvPicPr>
            <a:picLocks noChangeAspect="1"/>
          </p:cNvPicPr>
          <p:nvPr/>
        </p:nvPicPr>
        <p:blipFill>
          <a:blip r:embed="rId4"/>
          <a:stretch>
            <a:fillRect/>
          </a:stretch>
        </p:blipFill>
        <p:spPr>
          <a:xfrm>
            <a:off x="3720230" y="1907932"/>
            <a:ext cx="3053104" cy="3973697"/>
          </a:xfrm>
          <a:prstGeom prst="rect">
            <a:avLst/>
          </a:prstGeom>
          <a:ln>
            <a:solidFill>
              <a:schemeClr val="accent1"/>
            </a:solidFill>
          </a:ln>
        </p:spPr>
      </p:pic>
      <p:pic>
        <p:nvPicPr>
          <p:cNvPr id="10" name="图片 9"/>
          <p:cNvPicPr>
            <a:picLocks noChangeAspect="1"/>
          </p:cNvPicPr>
          <p:nvPr/>
        </p:nvPicPr>
        <p:blipFill>
          <a:blip r:embed="rId5" cstate="screen"/>
          <a:stretch>
            <a:fillRect/>
          </a:stretch>
        </p:blipFill>
        <p:spPr>
          <a:xfrm>
            <a:off x="7741085" y="2079320"/>
            <a:ext cx="4166992" cy="3125244"/>
          </a:xfrm>
          <a:prstGeom prst="rect">
            <a:avLst/>
          </a:prstGeom>
        </p:spPr>
      </p:pic>
      <p:sp>
        <p:nvSpPr>
          <p:cNvPr id="11" name="文本框 10"/>
          <p:cNvSpPr txBox="1"/>
          <p:nvPr/>
        </p:nvSpPr>
        <p:spPr>
          <a:xfrm>
            <a:off x="7741086" y="5204564"/>
            <a:ext cx="4166992" cy="923330"/>
          </a:xfrm>
          <a:prstGeom prst="rect">
            <a:avLst/>
          </a:prstGeom>
          <a:noFill/>
        </p:spPr>
        <p:txBody>
          <a:bodyPr wrap="square" rtlCol="0">
            <a:spAutoFit/>
          </a:bodyPr>
          <a:lstStyle/>
          <a:p>
            <a:r>
              <a:rPr lang="en-US" altLang="zh-CN" dirty="0" smtClean="0"/>
              <a:t>Transition </a:t>
            </a:r>
            <a:r>
              <a:rPr lang="en-US" altLang="zh-CN" dirty="0"/>
              <a:t>of operation between </a:t>
            </a:r>
            <a:r>
              <a:rPr lang="en-US" altLang="zh-CN" dirty="0" err="1"/>
              <a:t>RWC</a:t>
            </a:r>
            <a:r>
              <a:rPr lang="en-US" altLang="zh-CN" dirty="0"/>
              <a:t>-Tokyo and </a:t>
            </a:r>
            <a:r>
              <a:rPr lang="en-US" altLang="zh-CN" dirty="0" err="1" smtClean="0"/>
              <a:t>RWC</a:t>
            </a:r>
            <a:r>
              <a:rPr lang="en-US" altLang="zh-CN" dirty="0" smtClean="0"/>
              <a:t>-Beijing, Dec 10, 2021</a:t>
            </a:r>
            <a:endParaRPr lang="zh-CN" altLang="en-US" dirty="0"/>
          </a:p>
        </p:txBody>
      </p:sp>
      <p:sp>
        <p:nvSpPr>
          <p:cNvPr id="7" name="标题 1"/>
          <p:cNvSpPr txBox="1"/>
          <p:nvPr/>
        </p:nvSpPr>
        <p:spPr>
          <a:xfrm>
            <a:off x="205282" y="5605395"/>
            <a:ext cx="11291887" cy="156575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Tx/>
              <a:buNone/>
              <a:defRPr sz="3600" b="1" kern="1200">
                <a:solidFill>
                  <a:schemeClr val="accent1">
                    <a:lumMod val="75000"/>
                  </a:schemeClr>
                </a:solidFill>
                <a:latin typeface="+mn-ea"/>
                <a:ea typeface="+mn-ea"/>
                <a:cs typeface="+mj-cs"/>
              </a:defRPr>
            </a:lvl1pPr>
            <a:lvl2pPr marL="457200" indent="0" algn="l" defTabSz="914400" rtl="0" eaLnBrk="1" latinLnBrk="0" hangingPunct="1">
              <a:lnSpc>
                <a:spcPct val="90000"/>
              </a:lnSpc>
              <a:spcBef>
                <a:spcPts val="500"/>
              </a:spcBef>
              <a:buFontTx/>
              <a:buNone/>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914400" indent="0" algn="l" defTabSz="914400" rtl="0" eaLnBrk="1" latinLnBrk="0" hangingPunct="1">
              <a:lnSpc>
                <a:spcPct val="90000"/>
              </a:lnSpc>
              <a:spcBef>
                <a:spcPts val="500"/>
              </a:spcBef>
              <a:buFontTx/>
              <a:buNone/>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371600" indent="0" algn="l" defTabSz="914400" rtl="0" eaLnBrk="1" latinLnBrk="0" hangingPunct="1">
              <a:lnSpc>
                <a:spcPct val="90000"/>
              </a:lnSpc>
              <a:spcBef>
                <a:spcPts val="500"/>
              </a:spcBef>
              <a:buFontTx/>
              <a:buNone/>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1828800" indent="0" algn="l" defTabSz="914400" rtl="0" eaLnBrk="1" latinLnBrk="0" hangingPunct="1">
              <a:lnSpc>
                <a:spcPct val="90000"/>
              </a:lnSpc>
              <a:spcBef>
                <a:spcPts val="500"/>
              </a:spcBef>
              <a:buFontTx/>
              <a:buNone/>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FFC000"/>
                </a:solidFill>
                <a:latin typeface="Calibri" panose="020F0502020204030204" pitchFamily="34" charset="0"/>
                <a:cs typeface="Calibri" panose="020F0502020204030204" pitchFamily="34" charset="0"/>
              </a:rPr>
              <a:t>Many thanks to Members for their positive interaction with </a:t>
            </a:r>
            <a:r>
              <a:rPr lang="en-US" altLang="zh-CN" sz="2400" dirty="0" smtClean="0">
                <a:solidFill>
                  <a:srgbClr val="FFC000"/>
                </a:solidFill>
                <a:latin typeface="Calibri" panose="020F0502020204030204" pitchFamily="34" charset="0"/>
                <a:cs typeface="Calibri" panose="020F0502020204030204" pitchFamily="34" charset="0"/>
              </a:rPr>
              <a:t>us!</a:t>
            </a:r>
            <a:endParaRPr lang="en-US" altLang="zh-CN" sz="2400" dirty="0">
              <a:solidFill>
                <a:srgbClr val="FFC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54100" y="1816007"/>
            <a:ext cx="5296359" cy="3787468"/>
          </a:xfrm>
          <a:prstGeom prst="rect">
            <a:avLst/>
          </a:prstGeom>
        </p:spPr>
      </p:pic>
      <p:sp>
        <p:nvSpPr>
          <p:cNvPr id="5" name="文本框 4"/>
          <p:cNvSpPr txBox="1"/>
          <p:nvPr/>
        </p:nvSpPr>
        <p:spPr>
          <a:xfrm>
            <a:off x="6092268" y="824014"/>
            <a:ext cx="5774499" cy="5077460"/>
          </a:xfrm>
          <a:prstGeom prst="rect">
            <a:avLst/>
          </a:prstGeom>
          <a:noFill/>
        </p:spPr>
        <p:txBody>
          <a:bodyPr wrap="square" rtlCol="0">
            <a:spAutoFit/>
          </a:bodyPr>
          <a:lstStyle/>
          <a:p>
            <a:r>
              <a:rPr lang="en-US" altLang="zh-CN" dirty="0"/>
              <a:t>I. </a:t>
            </a:r>
            <a:r>
              <a:rPr lang="en-US" altLang="zh-CN" dirty="0" err="1"/>
              <a:t>WDQMS</a:t>
            </a:r>
            <a:r>
              <a:rPr lang="en-US" altLang="zh-CN" dirty="0"/>
              <a:t> incident tickets </a:t>
            </a:r>
            <a:r>
              <a:rPr lang="en-US" altLang="zh-CN" dirty="0">
                <a:solidFill>
                  <a:srgbClr val="00B0F0"/>
                </a:solidFill>
              </a:rPr>
              <a:t>(Closed) </a:t>
            </a:r>
          </a:p>
          <a:p>
            <a:r>
              <a:rPr lang="en-US" altLang="zh-CN" dirty="0">
                <a:solidFill>
                  <a:srgbClr val="FF0000"/>
                </a:solidFill>
              </a:rPr>
              <a:t>Eighteen incident tickets </a:t>
            </a:r>
            <a:r>
              <a:rPr lang="en-US" altLang="zh-CN" dirty="0"/>
              <a:t>issued to </a:t>
            </a:r>
            <a:r>
              <a:rPr lang="en-US" altLang="zh-CN" dirty="0" err="1"/>
              <a:t>NMHSs</a:t>
            </a:r>
            <a:r>
              <a:rPr lang="en-US" altLang="zh-CN" dirty="0"/>
              <a:t> in India, Nepal et al. </a:t>
            </a:r>
            <a:r>
              <a:rPr lang="en-US" altLang="zh-CN" dirty="0">
                <a:solidFill>
                  <a:srgbClr val="FF0000"/>
                </a:solidFill>
              </a:rPr>
              <a:t>have been successfully </a:t>
            </a:r>
          </a:p>
          <a:p>
            <a:r>
              <a:rPr lang="en-US" altLang="zh-CN" dirty="0">
                <a:solidFill>
                  <a:srgbClr val="FF0000"/>
                </a:solidFill>
              </a:rPr>
              <a:t>closed</a:t>
            </a:r>
            <a:r>
              <a:rPr lang="en-US" altLang="zh-CN" dirty="0"/>
              <a:t>. As a result, data from 27 stations have become available, data from 13 stations have </a:t>
            </a:r>
          </a:p>
          <a:p>
            <a:r>
              <a:rPr lang="en-US" altLang="zh-CN" dirty="0"/>
              <a:t>become available periodically, and 5 stations have improved the data quality. </a:t>
            </a:r>
            <a:r>
              <a:rPr lang="en-US" altLang="zh-CN" dirty="0" smtClean="0"/>
              <a:t> </a:t>
            </a:r>
            <a:endParaRPr lang="en-US" altLang="zh-CN" dirty="0"/>
          </a:p>
          <a:p>
            <a:endParaRPr lang="en-US" altLang="zh-CN" dirty="0"/>
          </a:p>
          <a:p>
            <a:r>
              <a:rPr lang="en-US" altLang="zh-CN" dirty="0"/>
              <a:t>II. </a:t>
            </a:r>
            <a:r>
              <a:rPr lang="en-US" altLang="zh-CN" dirty="0" err="1"/>
              <a:t>WDQMS</a:t>
            </a:r>
            <a:r>
              <a:rPr lang="en-US" altLang="zh-CN" dirty="0"/>
              <a:t> incident tickets </a:t>
            </a:r>
            <a:r>
              <a:rPr lang="en-US" altLang="zh-CN" dirty="0">
                <a:solidFill>
                  <a:srgbClr val="00B0F0"/>
                </a:solidFill>
              </a:rPr>
              <a:t>(Won’t fix) </a:t>
            </a:r>
          </a:p>
          <a:p>
            <a:r>
              <a:rPr lang="en-US" altLang="zh-CN" dirty="0">
                <a:solidFill>
                  <a:srgbClr val="FF0000"/>
                </a:solidFill>
              </a:rPr>
              <a:t>One incident ticket </a:t>
            </a:r>
            <a:r>
              <a:rPr lang="en-US" altLang="zh-CN" dirty="0"/>
              <a:t>issued to Afghanistan </a:t>
            </a:r>
            <a:r>
              <a:rPr lang="en-US" altLang="zh-CN" dirty="0">
                <a:solidFill>
                  <a:srgbClr val="FF0000"/>
                </a:solidFill>
              </a:rPr>
              <a:t>was concluded as “Won’t fix”.</a:t>
            </a:r>
            <a:r>
              <a:rPr lang="en-US" altLang="zh-CN" dirty="0"/>
              <a:t> </a:t>
            </a:r>
          </a:p>
          <a:p>
            <a:endParaRPr lang="en-US" altLang="zh-CN" dirty="0"/>
          </a:p>
          <a:p>
            <a:r>
              <a:rPr lang="en-US" altLang="zh-CN" dirty="0"/>
              <a:t>III. </a:t>
            </a:r>
            <a:r>
              <a:rPr lang="en-US" altLang="zh-CN" dirty="0" err="1"/>
              <a:t>WDQMS</a:t>
            </a:r>
            <a:r>
              <a:rPr lang="en-US" altLang="zh-CN" dirty="0"/>
              <a:t> incident tickets </a:t>
            </a:r>
            <a:r>
              <a:rPr lang="en-US" altLang="zh-CN" dirty="0">
                <a:solidFill>
                  <a:srgbClr val="00B0F0"/>
                </a:solidFill>
              </a:rPr>
              <a:t>(Ongoing) </a:t>
            </a:r>
          </a:p>
          <a:p>
            <a:r>
              <a:rPr lang="en-US" altLang="zh-CN" dirty="0">
                <a:solidFill>
                  <a:srgbClr val="FF0000"/>
                </a:solidFill>
              </a:rPr>
              <a:t>Seven incident tickets </a:t>
            </a:r>
            <a:r>
              <a:rPr lang="en-US" altLang="zh-CN" dirty="0"/>
              <a:t>issued to </a:t>
            </a:r>
            <a:r>
              <a:rPr lang="en-US" altLang="zh-CN" dirty="0" err="1"/>
              <a:t>NMHSs</a:t>
            </a:r>
            <a:r>
              <a:rPr lang="en-US" altLang="zh-CN" dirty="0"/>
              <a:t> in Sri Lanka, Islamic Republic of Iran et al. </a:t>
            </a:r>
            <a:r>
              <a:rPr lang="en-US" altLang="zh-CN" dirty="0">
                <a:solidFill>
                  <a:srgbClr val="FF0000"/>
                </a:solidFill>
              </a:rPr>
              <a:t>are in </a:t>
            </a:r>
          </a:p>
          <a:p>
            <a:r>
              <a:rPr lang="en-US" altLang="zh-CN" dirty="0">
                <a:solidFill>
                  <a:srgbClr val="FF0000"/>
                </a:solidFill>
              </a:rPr>
              <a:t>progress.</a:t>
            </a:r>
            <a:r>
              <a:rPr lang="en-US" altLang="zh-CN" dirty="0"/>
              <a:t> Those incidents will be continuously managed by </a:t>
            </a:r>
            <a:r>
              <a:rPr lang="en-US" altLang="zh-CN" dirty="0" err="1"/>
              <a:t>RWC</a:t>
            </a:r>
            <a:r>
              <a:rPr lang="en-US" altLang="zh-CN" dirty="0"/>
              <a:t>-Beijing in the coming term, </a:t>
            </a:r>
          </a:p>
          <a:p>
            <a:r>
              <a:rPr lang="en-US" altLang="zh-CN" dirty="0"/>
              <a:t>first half of 2022. </a:t>
            </a:r>
            <a:endParaRPr lang="zh-CN" altLang="en-US" dirty="0"/>
          </a:p>
        </p:txBody>
      </p:sp>
      <p:sp>
        <p:nvSpPr>
          <p:cNvPr id="9" name="标题 1"/>
          <p:cNvSpPr txBox="1">
            <a:spLocks noGrp="1"/>
          </p:cNvSpPr>
          <p:nvPr>
            <p:ph type="body" sz="quarter" idx="13"/>
          </p:nvPr>
        </p:nvSpPr>
        <p:spPr>
          <a:xfrm>
            <a:off x="289948" y="112735"/>
            <a:ext cx="11291887" cy="1565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4000" dirty="0" err="1">
                <a:solidFill>
                  <a:schemeClr val="accent1"/>
                </a:solidFill>
                <a:latin typeface="Calibri" panose="020F0502020204030204" pitchFamily="34" charset="0"/>
                <a:cs typeface="Calibri" panose="020F0502020204030204" pitchFamily="34" charset="0"/>
              </a:rPr>
              <a:t>RWC</a:t>
            </a:r>
            <a:r>
              <a:rPr lang="en-US" altLang="zh-CN" sz="4000" dirty="0">
                <a:solidFill>
                  <a:schemeClr val="accent1"/>
                </a:solidFill>
                <a:latin typeface="Calibri" panose="020F0502020204030204" pitchFamily="34" charset="0"/>
                <a:cs typeface="Calibri" panose="020F0502020204030204" pitchFamily="34" charset="0"/>
              </a:rPr>
              <a:t> Monitoring Report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5448" y="1464083"/>
            <a:ext cx="10632830" cy="2450122"/>
          </a:xfrm>
        </p:spPr>
        <p:txBody>
          <a:bodyPr>
            <a:normAutofit/>
          </a:bodyPr>
          <a:lstStyle/>
          <a:p>
            <a:pPr algn="ctr"/>
            <a:r>
              <a:rPr lang="en-US" altLang="zh-CN" sz="4000" b="1" dirty="0">
                <a:solidFill>
                  <a:srgbClr val="FF0000"/>
                </a:solidFill>
              </a:rPr>
              <a:t>W</a:t>
            </a:r>
            <a:r>
              <a:rPr lang="en-US" altLang="zh-CN" sz="4000" b="1" dirty="0"/>
              <a:t>IGOS </a:t>
            </a:r>
            <a:r>
              <a:rPr lang="en-US" altLang="zh-CN" sz="4000" b="1" dirty="0">
                <a:solidFill>
                  <a:srgbClr val="FF0000"/>
                </a:solidFill>
              </a:rPr>
              <a:t>D</a:t>
            </a:r>
            <a:r>
              <a:rPr lang="en-US" altLang="zh-CN" sz="4000" b="1" dirty="0"/>
              <a:t>ata </a:t>
            </a:r>
            <a:r>
              <a:rPr lang="en-US" altLang="zh-CN" sz="4000" b="1" dirty="0">
                <a:solidFill>
                  <a:srgbClr val="FF0000"/>
                </a:solidFill>
              </a:rPr>
              <a:t>Q</a:t>
            </a:r>
            <a:r>
              <a:rPr lang="en-US" altLang="zh-CN" sz="4000" b="1" dirty="0"/>
              <a:t>uality </a:t>
            </a:r>
            <a:r>
              <a:rPr lang="en-US" altLang="zh-CN" sz="4000" b="1" dirty="0">
                <a:solidFill>
                  <a:srgbClr val="FF0000"/>
                </a:solidFill>
              </a:rPr>
              <a:t>M</a:t>
            </a:r>
            <a:r>
              <a:rPr lang="en-US" altLang="zh-CN" sz="4000" b="1" dirty="0"/>
              <a:t>onitoring </a:t>
            </a:r>
            <a:r>
              <a:rPr lang="en-US" altLang="zh-CN" sz="4000" b="1" dirty="0">
                <a:solidFill>
                  <a:srgbClr val="FF0000"/>
                </a:solidFill>
              </a:rPr>
              <a:t>S</a:t>
            </a:r>
            <a:r>
              <a:rPr lang="en-US" altLang="zh-CN" sz="4000" b="1" dirty="0"/>
              <a:t>ystem  (</a:t>
            </a:r>
            <a:r>
              <a:rPr lang="en-US" altLang="zh-CN" sz="4000" b="1" dirty="0" err="1" smtClean="0"/>
              <a:t>WDQMS</a:t>
            </a:r>
            <a:r>
              <a:rPr lang="en-US" altLang="zh-CN" sz="4000" b="1" dirty="0"/>
              <a:t>) </a:t>
            </a:r>
            <a:r>
              <a:rPr lang="en-US" altLang="zh-CN" sz="4000" b="1" dirty="0" smtClean="0"/>
              <a:t/>
            </a:r>
            <a:br>
              <a:rPr lang="en-US" altLang="zh-CN" sz="4000" b="1" dirty="0" smtClean="0"/>
            </a:br>
            <a:endParaRPr lang="zh-CN" altLang="en-US" sz="3600" dirty="0">
              <a:solidFill>
                <a:schemeClr val="tx1"/>
              </a:solidFill>
            </a:endParaRPr>
          </a:p>
        </p:txBody>
      </p:sp>
      <p:sp>
        <p:nvSpPr>
          <p:cNvPr id="3" name="内容占位符 2"/>
          <p:cNvSpPr>
            <a:spLocks noGrp="1"/>
          </p:cNvSpPr>
          <p:nvPr>
            <p:ph idx="1"/>
          </p:nvPr>
        </p:nvSpPr>
        <p:spPr/>
        <p:txBody>
          <a:bodyPr/>
          <a:lstStyle/>
          <a:p>
            <a:endParaRPr lang="zh-CN" altLang="en-US" dirty="0"/>
          </a:p>
        </p:txBody>
      </p:sp>
      <p:sp>
        <p:nvSpPr>
          <p:cNvPr id="4" name="标题 1"/>
          <p:cNvSpPr txBox="1"/>
          <p:nvPr/>
        </p:nvSpPr>
        <p:spPr>
          <a:xfrm>
            <a:off x="785448" y="4185138"/>
            <a:ext cx="10515600" cy="1325563"/>
          </a:xfrm>
          <a:prstGeom prst="rect">
            <a:avLst/>
          </a:prstGeom>
        </p:spPr>
        <p:txBody>
          <a:bodyPr vert="horz" lIns="91440" tIns="45720" rIns="91440" bIns="45720" rtlCol="0" anchor="ctr">
            <a:normAutofit fontScale="92500"/>
          </a:bodyPr>
          <a:lstStyle>
            <a:defPPr>
              <a:defRPr lang="zh-CN"/>
            </a:defPPr>
            <a:lvl1pPr algn="ctr">
              <a:lnSpc>
                <a:spcPct val="90000"/>
              </a:lnSpc>
              <a:spcBef>
                <a:spcPct val="0"/>
              </a:spcBef>
              <a:buNone/>
              <a:defRPr sz="3200" b="1" spc="-5">
                <a:solidFill>
                  <a:srgbClr val="000090"/>
                </a:solidFill>
                <a:latin typeface="+mn-ea"/>
                <a:cs typeface="+mj-cs"/>
              </a:defRPr>
            </a:lvl1pPr>
          </a:lstStyle>
          <a:p>
            <a:r>
              <a:rPr lang="en-US" altLang="zh-CN" sz="2800" dirty="0" smtClean="0">
                <a:hlinkClick r:id="rId3"/>
              </a:rPr>
              <a:t>https</a:t>
            </a:r>
            <a:r>
              <a:rPr lang="en-US" altLang="zh-CN" sz="2800" dirty="0">
                <a:hlinkClick r:id="rId3"/>
              </a:rPr>
              <a:t>://</a:t>
            </a:r>
            <a:r>
              <a:rPr lang="en-US" altLang="zh-CN" sz="2800" dirty="0" err="1">
                <a:hlinkClick r:id="rId3"/>
              </a:rPr>
              <a:t>wdqms.wmo.int</a:t>
            </a:r>
            <a:r>
              <a:rPr lang="en-US" altLang="zh-CN" sz="2800" dirty="0" smtClean="0">
                <a:hlinkClick r:id="rId3"/>
              </a:rPr>
              <a:t>/</a:t>
            </a:r>
            <a:endParaRPr lang="en-US" altLang="zh-CN" sz="2800" dirty="0" smtClean="0"/>
          </a:p>
          <a:p>
            <a:endParaRPr lang="en-US" altLang="zh-CN" sz="2800" dirty="0" smtClean="0"/>
          </a:p>
          <a:p>
            <a:r>
              <a:rPr lang="en-US" altLang="zh-CN" sz="2800" dirty="0" smtClean="0">
                <a:solidFill>
                  <a:srgbClr val="FF0000"/>
                </a:solidFill>
              </a:rPr>
              <a:t>User guide</a:t>
            </a:r>
            <a:r>
              <a:rPr lang="en-US" altLang="zh-CN" sz="2800" dirty="0">
                <a:solidFill>
                  <a:srgbClr val="FF0000"/>
                </a:solidFill>
              </a:rPr>
              <a:t>: </a:t>
            </a:r>
            <a:r>
              <a:rPr lang="en-US" altLang="zh-CN" sz="2800" dirty="0">
                <a:solidFill>
                  <a:srgbClr val="0070C0"/>
                </a:solidFill>
              </a:rPr>
              <a:t>https://</a:t>
            </a:r>
            <a:r>
              <a:rPr lang="en-US" altLang="zh-CN" sz="2800" dirty="0" err="1">
                <a:solidFill>
                  <a:srgbClr val="0070C0"/>
                </a:solidFill>
              </a:rPr>
              <a:t>confluence.ecmwf.int</a:t>
            </a:r>
            <a:r>
              <a:rPr lang="en-US" altLang="zh-CN" sz="2800" dirty="0">
                <a:solidFill>
                  <a:srgbClr val="0070C0"/>
                </a:solidFill>
              </a:rPr>
              <a:t>/display/</a:t>
            </a:r>
            <a:r>
              <a:rPr lang="en-US" altLang="zh-CN" sz="2800" dirty="0" err="1">
                <a:solidFill>
                  <a:srgbClr val="0070C0"/>
                </a:solidFill>
              </a:rPr>
              <a:t>WIGOSWT</a:t>
            </a:r>
            <a:endParaRPr lang="en-US" altLang="zh-CN" sz="2800" dirty="0" smtClean="0">
              <a:solidFill>
                <a:srgbClr val="0070C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2318" y="446593"/>
            <a:ext cx="9823938" cy="566822"/>
          </a:xfrm>
          <a:prstGeom prst="rect">
            <a:avLst/>
          </a:prstGeom>
        </p:spPr>
        <p:txBody>
          <a:bodyPr vert="horz" wrap="square" lIns="0" tIns="12700" rIns="0" bIns="0" rtlCol="0" anchor="ctr">
            <a:spAutoFit/>
          </a:bodyPr>
          <a:lstStyle/>
          <a:p>
            <a:pPr marL="12700">
              <a:lnSpc>
                <a:spcPct val="100000"/>
              </a:lnSpc>
              <a:spcBef>
                <a:spcPts val="100"/>
              </a:spcBef>
            </a:pPr>
            <a:r>
              <a:rPr lang="en-US" sz="3600" spc="-30" dirty="0" smtClean="0"/>
              <a:t>M</a:t>
            </a:r>
            <a:r>
              <a:rPr lang="en-US" altLang="zh-CN" sz="3600" spc="-30" dirty="0" smtClean="0"/>
              <a:t>eteorological</a:t>
            </a:r>
            <a:r>
              <a:rPr sz="3600" spc="-30" dirty="0" smtClean="0"/>
              <a:t> </a:t>
            </a:r>
            <a:r>
              <a:rPr sz="3600" spc="-10" dirty="0"/>
              <a:t>observations </a:t>
            </a:r>
            <a:r>
              <a:rPr sz="3600" spc="-5" dirty="0"/>
              <a:t>and </a:t>
            </a:r>
            <a:r>
              <a:rPr sz="3600" dirty="0"/>
              <a:t>their</a:t>
            </a:r>
            <a:r>
              <a:rPr sz="3600" spc="50" dirty="0"/>
              <a:t> </a:t>
            </a:r>
            <a:r>
              <a:rPr sz="3600" spc="-5" dirty="0"/>
              <a:t>quality</a:t>
            </a:r>
            <a:endParaRPr sz="3600" dirty="0"/>
          </a:p>
        </p:txBody>
      </p:sp>
      <p:sp>
        <p:nvSpPr>
          <p:cNvPr id="3" name="object 3"/>
          <p:cNvSpPr txBox="1"/>
          <p:nvPr/>
        </p:nvSpPr>
        <p:spPr>
          <a:xfrm>
            <a:off x="871145" y="1478152"/>
            <a:ext cx="10570579" cy="3275256"/>
          </a:xfrm>
          <a:prstGeom prst="rect">
            <a:avLst/>
          </a:prstGeom>
        </p:spPr>
        <p:txBody>
          <a:bodyPr vert="horz" wrap="square" lIns="0" tIns="12700" rIns="0" bIns="0" rtlCol="0">
            <a:spAutoFit/>
          </a:bodyPr>
          <a:lstStyle/>
          <a:p>
            <a:pPr marL="354965" marR="433070" indent="-342900">
              <a:spcBef>
                <a:spcPts val="600"/>
              </a:spcBef>
              <a:buFont typeface="Arial" panose="020B0604020202020204"/>
              <a:buChar char="•"/>
              <a:tabLst>
                <a:tab pos="354965" algn="l"/>
                <a:tab pos="355600" algn="l"/>
              </a:tabLst>
            </a:pPr>
            <a:r>
              <a:rPr sz="2400" spc="-114" dirty="0" smtClean="0">
                <a:latin typeface="Calibri" panose="020F0502020204030204"/>
                <a:cs typeface="Calibri" panose="020F0502020204030204"/>
              </a:rPr>
              <a:t>To </a:t>
            </a:r>
            <a:r>
              <a:rPr sz="2400" spc="-10" dirty="0">
                <a:latin typeface="Calibri" panose="020F0502020204030204"/>
                <a:cs typeface="Calibri" panose="020F0502020204030204"/>
              </a:rPr>
              <a:t>ensure that </a:t>
            </a:r>
            <a:r>
              <a:rPr sz="2400" dirty="0">
                <a:latin typeface="Calibri" panose="020F0502020204030204"/>
                <a:cs typeface="Calibri" panose="020F0502020204030204"/>
              </a:rPr>
              <a:t>the </a:t>
            </a:r>
            <a:r>
              <a:rPr sz="2400" spc="-15" dirty="0">
                <a:latin typeface="Calibri" panose="020F0502020204030204"/>
                <a:cs typeface="Calibri" panose="020F0502020204030204"/>
              </a:rPr>
              <a:t>data </a:t>
            </a:r>
            <a:r>
              <a:rPr sz="2400" spc="-5" dirty="0">
                <a:latin typeface="Calibri" panose="020F0502020204030204"/>
                <a:cs typeface="Calibri" panose="020F0502020204030204"/>
              </a:rPr>
              <a:t>meets </a:t>
            </a:r>
            <a:r>
              <a:rPr sz="2400" dirty="0">
                <a:latin typeface="Calibri" panose="020F0502020204030204"/>
                <a:cs typeface="Calibri" panose="020F0502020204030204"/>
              </a:rPr>
              <a:t>all </a:t>
            </a:r>
            <a:r>
              <a:rPr sz="2400" spc="-5" dirty="0">
                <a:latin typeface="Calibri" panose="020F0502020204030204"/>
                <a:cs typeface="Calibri" panose="020F0502020204030204"/>
              </a:rPr>
              <a:t>needs, </a:t>
            </a:r>
            <a:r>
              <a:rPr sz="2400" spc="-15" dirty="0">
                <a:latin typeface="Calibri" panose="020F0502020204030204"/>
                <a:cs typeface="Calibri" panose="020F0502020204030204"/>
              </a:rPr>
              <a:t>efforts are </a:t>
            </a:r>
            <a:r>
              <a:rPr sz="2400" spc="-5" dirty="0">
                <a:latin typeface="Calibri" panose="020F0502020204030204"/>
                <a:cs typeface="Calibri" panose="020F0502020204030204"/>
              </a:rPr>
              <a:t>made </a:t>
            </a:r>
            <a:r>
              <a:rPr sz="2400" spc="-15" dirty="0">
                <a:latin typeface="Calibri" panose="020F0502020204030204"/>
                <a:cs typeface="Calibri" panose="020F0502020204030204"/>
              </a:rPr>
              <a:t>to  </a:t>
            </a:r>
            <a:r>
              <a:rPr sz="2400" spc="-5" dirty="0">
                <a:latin typeface="Calibri" panose="020F0502020204030204"/>
                <a:cs typeface="Calibri" panose="020F0502020204030204"/>
              </a:rPr>
              <a:t>acquire, </a:t>
            </a:r>
            <a:r>
              <a:rPr sz="2400" spc="-10" dirty="0">
                <a:latin typeface="Calibri" panose="020F0502020204030204"/>
                <a:cs typeface="Calibri" panose="020F0502020204030204"/>
              </a:rPr>
              <a:t>transmit, </a:t>
            </a:r>
            <a:r>
              <a:rPr sz="2400" spc="-5" dirty="0">
                <a:latin typeface="Calibri" panose="020F0502020204030204"/>
                <a:cs typeface="Calibri" panose="020F0502020204030204"/>
              </a:rPr>
              <a:t>and </a:t>
            </a:r>
            <a:r>
              <a:rPr sz="2400" spc="-10" dirty="0">
                <a:latin typeface="Calibri" panose="020F0502020204030204"/>
                <a:cs typeface="Calibri" panose="020F0502020204030204"/>
              </a:rPr>
              <a:t>archive observations </a:t>
            </a:r>
            <a:r>
              <a:rPr sz="2400" dirty="0">
                <a:latin typeface="Calibri" panose="020F0502020204030204"/>
                <a:cs typeface="Calibri" panose="020F0502020204030204"/>
              </a:rPr>
              <a:t>with the </a:t>
            </a:r>
            <a:r>
              <a:rPr sz="2400" spc="-15" dirty="0">
                <a:latin typeface="Calibri" panose="020F0502020204030204"/>
                <a:cs typeface="Calibri" panose="020F0502020204030204"/>
              </a:rPr>
              <a:t>greatest </a:t>
            </a:r>
            <a:r>
              <a:rPr sz="2400" spc="-5" dirty="0" smtClean="0">
                <a:latin typeface="Calibri" panose="020F0502020204030204"/>
                <a:cs typeface="Calibri" panose="020F0502020204030204"/>
              </a:rPr>
              <a:t>precision </a:t>
            </a:r>
            <a:r>
              <a:rPr sz="2400" spc="-5" dirty="0">
                <a:latin typeface="Calibri" panose="020F0502020204030204"/>
                <a:cs typeface="Calibri" panose="020F0502020204030204"/>
              </a:rPr>
              <a:t>and </a:t>
            </a:r>
            <a:r>
              <a:rPr sz="2400" spc="-10" dirty="0">
                <a:latin typeface="Calibri" panose="020F0502020204030204"/>
                <a:cs typeface="Calibri" panose="020F0502020204030204"/>
              </a:rPr>
              <a:t>consistency</a:t>
            </a:r>
            <a:r>
              <a:rPr sz="2400" spc="-30" dirty="0">
                <a:latin typeface="Calibri" panose="020F0502020204030204"/>
                <a:cs typeface="Calibri" panose="020F0502020204030204"/>
              </a:rPr>
              <a:t> </a:t>
            </a:r>
            <a:r>
              <a:rPr sz="2400" spc="-5" dirty="0">
                <a:latin typeface="Calibri" panose="020F0502020204030204"/>
                <a:cs typeface="Calibri" panose="020F0502020204030204"/>
              </a:rPr>
              <a:t>possible</a:t>
            </a:r>
            <a:r>
              <a:rPr sz="2400" spc="-5" dirty="0" smtClean="0">
                <a:latin typeface="Calibri" panose="020F0502020204030204"/>
                <a:cs typeface="Calibri" panose="020F0502020204030204"/>
              </a:rPr>
              <a:t>.</a:t>
            </a:r>
            <a:endParaRPr lang="en-US" sz="2400" spc="-5" dirty="0" smtClean="0">
              <a:latin typeface="Calibri" panose="020F0502020204030204"/>
              <a:cs typeface="Calibri" panose="020F0502020204030204"/>
            </a:endParaRPr>
          </a:p>
          <a:p>
            <a:pPr marL="354965" marR="433070" indent="-342900">
              <a:spcBef>
                <a:spcPts val="600"/>
              </a:spcBef>
              <a:buFont typeface="Arial" panose="020B0604020202020204"/>
              <a:buChar char="•"/>
              <a:tabLst>
                <a:tab pos="354965" algn="l"/>
                <a:tab pos="355600" algn="l"/>
              </a:tabLst>
            </a:pPr>
            <a:endParaRPr sz="2400" dirty="0">
              <a:latin typeface="Calibri" panose="020F0502020204030204"/>
              <a:cs typeface="Calibri" panose="020F0502020204030204"/>
            </a:endParaRPr>
          </a:p>
          <a:p>
            <a:pPr marL="354965" marR="295275" indent="-342900">
              <a:spcBef>
                <a:spcPts val="600"/>
              </a:spcBef>
              <a:buFont typeface="Arial" panose="020B0604020202020204"/>
              <a:buChar char="•"/>
              <a:tabLst>
                <a:tab pos="354965" algn="l"/>
                <a:tab pos="355600" algn="l"/>
              </a:tabLst>
            </a:pPr>
            <a:r>
              <a:rPr sz="2400" spc="-15" dirty="0">
                <a:latin typeface="Calibri" panose="020F0502020204030204"/>
                <a:cs typeface="Calibri" panose="020F0502020204030204"/>
              </a:rPr>
              <a:t>Data </a:t>
            </a:r>
            <a:r>
              <a:rPr sz="2400" spc="-10" dirty="0">
                <a:latin typeface="Calibri" panose="020F0502020204030204"/>
                <a:cs typeface="Calibri" panose="020F0502020204030204"/>
              </a:rPr>
              <a:t>must </a:t>
            </a:r>
            <a:r>
              <a:rPr sz="2400" spc="-5" dirty="0">
                <a:latin typeface="Calibri" panose="020F0502020204030204"/>
                <a:cs typeface="Calibri" panose="020F0502020204030204"/>
              </a:rPr>
              <a:t>be </a:t>
            </a:r>
            <a:r>
              <a:rPr sz="2400" dirty="0">
                <a:latin typeface="Calibri" panose="020F0502020204030204"/>
                <a:cs typeface="Calibri" panose="020F0502020204030204"/>
              </a:rPr>
              <a:t>as </a:t>
            </a:r>
            <a:r>
              <a:rPr sz="2400" spc="-15" dirty="0">
                <a:latin typeface="Calibri" panose="020F0502020204030204"/>
                <a:cs typeface="Calibri" panose="020F0502020204030204"/>
              </a:rPr>
              <a:t>accurate </a:t>
            </a:r>
            <a:r>
              <a:rPr sz="2400" dirty="0">
                <a:latin typeface="Calibri" panose="020F0502020204030204"/>
                <a:cs typeface="Calibri" panose="020F0502020204030204"/>
              </a:rPr>
              <a:t>as </a:t>
            </a:r>
            <a:r>
              <a:rPr sz="2400" spc="-5" dirty="0">
                <a:latin typeface="Calibri" panose="020F0502020204030204"/>
                <a:cs typeface="Calibri" panose="020F0502020204030204"/>
              </a:rPr>
              <a:t>possible. </a:t>
            </a:r>
            <a:r>
              <a:rPr sz="2400" spc="-40" dirty="0">
                <a:latin typeface="Calibri" panose="020F0502020204030204"/>
                <a:cs typeface="Calibri" panose="020F0502020204030204"/>
              </a:rPr>
              <a:t>However, </a:t>
            </a:r>
            <a:r>
              <a:rPr sz="2400" spc="-5" dirty="0">
                <a:latin typeface="Calibri" panose="020F0502020204030204"/>
                <a:cs typeface="Calibri" panose="020F0502020204030204"/>
              </a:rPr>
              <a:t>observed </a:t>
            </a:r>
            <a:r>
              <a:rPr sz="2400" spc="-15" dirty="0">
                <a:latin typeface="Calibri" panose="020F0502020204030204"/>
                <a:cs typeface="Calibri" panose="020F0502020204030204"/>
              </a:rPr>
              <a:t>data  </a:t>
            </a:r>
            <a:r>
              <a:rPr sz="2400" spc="-10" dirty="0">
                <a:latin typeface="Calibri" panose="020F0502020204030204"/>
                <a:cs typeface="Calibri" panose="020F0502020204030204"/>
              </a:rPr>
              <a:t>can </a:t>
            </a:r>
            <a:r>
              <a:rPr sz="2400" spc="-5" dirty="0">
                <a:latin typeface="Calibri" panose="020F0502020204030204"/>
                <a:cs typeface="Calibri" panose="020F0502020204030204"/>
              </a:rPr>
              <a:t>be subject </a:t>
            </a:r>
            <a:r>
              <a:rPr sz="2400" spc="-15" dirty="0">
                <a:latin typeface="Calibri" panose="020F0502020204030204"/>
                <a:cs typeface="Calibri" panose="020F0502020204030204"/>
              </a:rPr>
              <a:t>to errors </a:t>
            </a:r>
            <a:r>
              <a:rPr sz="2400" dirty="0">
                <a:latin typeface="Calibri" panose="020F0502020204030204"/>
                <a:cs typeface="Calibri" panose="020F0502020204030204"/>
              </a:rPr>
              <a:t>(e.g. </a:t>
            </a:r>
            <a:r>
              <a:rPr sz="2400" spc="-5" dirty="0">
                <a:latin typeface="Calibri" panose="020F0502020204030204"/>
                <a:cs typeface="Calibri" panose="020F0502020204030204"/>
              </a:rPr>
              <a:t>human </a:t>
            </a:r>
            <a:r>
              <a:rPr sz="2400" spc="-45" dirty="0">
                <a:latin typeface="Calibri" panose="020F0502020204030204"/>
                <a:cs typeface="Calibri" panose="020F0502020204030204"/>
              </a:rPr>
              <a:t>error, </a:t>
            </a:r>
            <a:r>
              <a:rPr sz="2400" spc="-5" dirty="0">
                <a:latin typeface="Calibri" panose="020F0502020204030204"/>
                <a:cs typeface="Calibri" panose="020F0502020204030204"/>
              </a:rPr>
              <a:t>sensor </a:t>
            </a:r>
            <a:r>
              <a:rPr sz="2400" spc="-10" dirty="0">
                <a:latin typeface="Calibri" panose="020F0502020204030204"/>
                <a:cs typeface="Calibri" panose="020F0502020204030204"/>
              </a:rPr>
              <a:t>error </a:t>
            </a:r>
            <a:r>
              <a:rPr sz="2400" spc="-5" dirty="0">
                <a:latin typeface="Calibri" panose="020F0502020204030204"/>
                <a:cs typeface="Calibri" panose="020F0502020204030204"/>
              </a:rPr>
              <a:t>or  </a:t>
            </a:r>
            <a:r>
              <a:rPr sz="2400" spc="-10" dirty="0">
                <a:latin typeface="Calibri" panose="020F0502020204030204"/>
                <a:cs typeface="Calibri" panose="020F0502020204030204"/>
              </a:rPr>
              <a:t>failure, </a:t>
            </a:r>
            <a:r>
              <a:rPr sz="2400" spc="-5" dirty="0">
                <a:latin typeface="Calibri" panose="020F0502020204030204"/>
                <a:cs typeface="Calibri" panose="020F0502020204030204"/>
              </a:rPr>
              <a:t>issues </a:t>
            </a:r>
            <a:r>
              <a:rPr sz="2400" dirty="0">
                <a:latin typeface="Calibri" panose="020F0502020204030204"/>
                <a:cs typeface="Calibri" panose="020F0502020204030204"/>
              </a:rPr>
              <a:t>in </a:t>
            </a:r>
            <a:r>
              <a:rPr sz="2400" spc="-5" dirty="0">
                <a:latin typeface="Calibri" panose="020F0502020204030204"/>
                <a:cs typeface="Calibri" panose="020F0502020204030204"/>
              </a:rPr>
              <a:t>the </a:t>
            </a:r>
            <a:r>
              <a:rPr sz="2400" spc="-15" dirty="0">
                <a:latin typeface="Calibri" panose="020F0502020204030204"/>
                <a:cs typeface="Calibri" panose="020F0502020204030204"/>
              </a:rPr>
              <a:t>data </a:t>
            </a:r>
            <a:r>
              <a:rPr sz="2400" spc="-5" dirty="0">
                <a:latin typeface="Calibri" panose="020F0502020204030204"/>
                <a:cs typeface="Calibri" panose="020F0502020204030204"/>
              </a:rPr>
              <a:t>processing, coding, or</a:t>
            </a:r>
            <a:r>
              <a:rPr sz="2400" spc="20" dirty="0">
                <a:latin typeface="Calibri" panose="020F0502020204030204"/>
                <a:cs typeface="Calibri" panose="020F0502020204030204"/>
              </a:rPr>
              <a:t> </a:t>
            </a:r>
            <a:r>
              <a:rPr sz="2400" spc="-10" dirty="0">
                <a:latin typeface="Calibri" panose="020F0502020204030204"/>
                <a:cs typeface="Calibri" panose="020F0502020204030204"/>
              </a:rPr>
              <a:t>transmission</a:t>
            </a:r>
            <a:r>
              <a:rPr sz="2400" spc="-10" dirty="0" smtClean="0">
                <a:latin typeface="Calibri" panose="020F0502020204030204"/>
                <a:cs typeface="Calibri" panose="020F0502020204030204"/>
              </a:rPr>
              <a:t>).</a:t>
            </a:r>
            <a:endParaRPr lang="en-US" sz="2400" spc="-10" dirty="0" smtClean="0">
              <a:latin typeface="Calibri" panose="020F0502020204030204"/>
              <a:cs typeface="Calibri" panose="020F0502020204030204"/>
            </a:endParaRPr>
          </a:p>
          <a:p>
            <a:pPr marL="354965" marR="295275" indent="-342900">
              <a:spcBef>
                <a:spcPts val="600"/>
              </a:spcBef>
              <a:buFont typeface="Arial" panose="020B0604020202020204"/>
              <a:buChar char="•"/>
              <a:tabLst>
                <a:tab pos="354965" algn="l"/>
                <a:tab pos="355600" algn="l"/>
              </a:tabLst>
            </a:pPr>
            <a:endParaRPr sz="2400" dirty="0">
              <a:latin typeface="Calibri" panose="020F0502020204030204"/>
              <a:cs typeface="Calibri" panose="020F0502020204030204"/>
            </a:endParaRPr>
          </a:p>
          <a:p>
            <a:pPr marL="355600" indent="-342900">
              <a:spcBef>
                <a:spcPts val="600"/>
              </a:spcBef>
              <a:buFont typeface="Arial" panose="020B0604020202020204"/>
              <a:buChar char="•"/>
              <a:tabLst>
                <a:tab pos="354965" algn="l"/>
                <a:tab pos="355600" algn="l"/>
              </a:tabLst>
            </a:pPr>
            <a:r>
              <a:rPr sz="2400" spc="-25" dirty="0">
                <a:latin typeface="Calibri" panose="020F0502020204030204"/>
                <a:cs typeface="Calibri" panose="020F0502020204030204"/>
              </a:rPr>
              <a:t>Various </a:t>
            </a:r>
            <a:r>
              <a:rPr sz="2400" dirty="0">
                <a:latin typeface="Calibri" panose="020F0502020204030204"/>
                <a:cs typeface="Calibri" panose="020F0502020204030204"/>
              </a:rPr>
              <a:t>means </a:t>
            </a:r>
            <a:r>
              <a:rPr sz="2400" spc="-15" dirty="0">
                <a:latin typeface="Calibri" panose="020F0502020204030204"/>
                <a:cs typeface="Calibri" panose="020F0502020204030204"/>
              </a:rPr>
              <a:t>are </a:t>
            </a:r>
            <a:r>
              <a:rPr sz="2400" spc="-5" dirty="0">
                <a:latin typeface="Calibri" panose="020F0502020204030204"/>
                <a:cs typeface="Calibri" panose="020F0502020204030204"/>
              </a:rPr>
              <a:t>used </a:t>
            </a:r>
            <a:r>
              <a:rPr sz="2400" spc="-15" dirty="0">
                <a:latin typeface="Calibri" panose="020F0502020204030204"/>
                <a:cs typeface="Calibri" panose="020F0502020204030204"/>
              </a:rPr>
              <a:t>to </a:t>
            </a:r>
            <a:r>
              <a:rPr sz="2400" spc="-5" dirty="0">
                <a:latin typeface="Calibri" panose="020F0502020204030204"/>
                <a:cs typeface="Calibri" panose="020F0502020204030204"/>
              </a:rPr>
              <a:t>"quality </a:t>
            </a:r>
            <a:r>
              <a:rPr sz="2400" spc="-10" dirty="0">
                <a:latin typeface="Calibri" panose="020F0502020204030204"/>
                <a:cs typeface="Calibri" panose="020F0502020204030204"/>
              </a:rPr>
              <a:t>assure" </a:t>
            </a:r>
            <a:r>
              <a:rPr sz="2400" dirty="0">
                <a:latin typeface="Calibri" panose="020F0502020204030204"/>
                <a:cs typeface="Calibri" panose="020F0502020204030204"/>
              </a:rPr>
              <a:t>the</a:t>
            </a:r>
            <a:r>
              <a:rPr sz="2400" spc="25" dirty="0">
                <a:latin typeface="Calibri" panose="020F0502020204030204"/>
                <a:cs typeface="Calibri" panose="020F0502020204030204"/>
              </a:rPr>
              <a:t> </a:t>
            </a:r>
            <a:r>
              <a:rPr sz="2400" spc="-15" dirty="0">
                <a:latin typeface="Calibri" panose="020F0502020204030204"/>
                <a:cs typeface="Calibri" panose="020F0502020204030204"/>
              </a:rPr>
              <a:t>data.</a:t>
            </a:r>
            <a:endParaRPr sz="2400" dirty="0">
              <a:latin typeface="Calibri" panose="020F0502020204030204"/>
              <a:cs typeface="Calibri" panose="020F0502020204030204"/>
            </a:endParaRPr>
          </a:p>
        </p:txBody>
      </p:sp>
      <p:sp>
        <p:nvSpPr>
          <p:cNvPr id="4" name="object 4"/>
          <p:cNvSpPr txBox="1"/>
          <p:nvPr/>
        </p:nvSpPr>
        <p:spPr>
          <a:xfrm>
            <a:off x="8926423" y="6312306"/>
            <a:ext cx="77470" cy="141064"/>
          </a:xfrm>
          <a:prstGeom prst="rect">
            <a:avLst/>
          </a:prstGeom>
        </p:spPr>
        <p:txBody>
          <a:bodyPr vert="horz" wrap="square" lIns="0" tIns="0" rIns="0" bIns="0" rtlCol="0">
            <a:spAutoFit/>
          </a:bodyPr>
          <a:lstStyle/>
          <a:p>
            <a:pPr>
              <a:lnSpc>
                <a:spcPts val="1140"/>
              </a:lnSpc>
            </a:pPr>
            <a:r>
              <a:rPr sz="1200" dirty="0">
                <a:solidFill>
                  <a:srgbClr val="888888"/>
                </a:solidFill>
                <a:latin typeface="Calibri" panose="020F0502020204030204"/>
                <a:cs typeface="Calibri" panose="020F0502020204030204"/>
              </a:rPr>
              <a:t>2</a:t>
            </a:r>
            <a:endParaRPr sz="1200">
              <a:latin typeface="Calibri" panose="020F0502020204030204"/>
              <a:cs typeface="Calibri" panose="020F0502020204030204"/>
            </a:endParaRPr>
          </a:p>
        </p:txBody>
      </p:sp>
      <p:sp>
        <p:nvSpPr>
          <p:cNvPr id="5" name="object 5"/>
          <p:cNvSpPr/>
          <p:nvPr/>
        </p:nvSpPr>
        <p:spPr>
          <a:xfrm>
            <a:off x="4679036" y="5477726"/>
            <a:ext cx="1330451" cy="113080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603349" y="5477726"/>
            <a:ext cx="1984247" cy="1132331"/>
          </a:xfrm>
          <a:prstGeom prst="rect">
            <a:avLst/>
          </a:prstGeom>
          <a:blipFill>
            <a:blip r:embed="rId4" cstate="screen"/>
            <a:stretch>
              <a:fillRect/>
            </a:stretch>
          </a:blipFill>
        </p:spPr>
        <p:txBody>
          <a:bodyPr wrap="square" lIns="0" tIns="0" rIns="0" bIns="0" rtlCol="0"/>
          <a:lstStyle/>
          <a:p>
            <a:endParaRPr/>
          </a:p>
        </p:txBody>
      </p:sp>
      <p:sp>
        <p:nvSpPr>
          <p:cNvPr id="7" name="object 7"/>
          <p:cNvSpPr/>
          <p:nvPr/>
        </p:nvSpPr>
        <p:spPr>
          <a:xfrm>
            <a:off x="6090260" y="5477726"/>
            <a:ext cx="1419145" cy="1130807"/>
          </a:xfrm>
          <a:prstGeom prst="rect">
            <a:avLst/>
          </a:prstGeom>
          <a:blipFill>
            <a:blip r:embed="rId5" cstate="screen"/>
            <a:stretch>
              <a:fillRect/>
            </a:stretch>
          </a:blipFill>
        </p:spPr>
        <p:txBody>
          <a:bodyPr wrap="square" lIns="0" tIns="0" rIns="0" bIns="0" rtlCol="0"/>
          <a:lstStyle/>
          <a:p>
            <a:endParaRPr/>
          </a:p>
        </p:txBody>
      </p:sp>
      <p:sp>
        <p:nvSpPr>
          <p:cNvPr id="8" name="object 8"/>
          <p:cNvSpPr/>
          <p:nvPr/>
        </p:nvSpPr>
        <p:spPr>
          <a:xfrm>
            <a:off x="7597496" y="5477726"/>
            <a:ext cx="1652015" cy="1132331"/>
          </a:xfrm>
          <a:prstGeom prst="rect">
            <a:avLst/>
          </a:prstGeom>
          <a:blipFill>
            <a:blip r:embed="rId6" cstate="print"/>
            <a:stretch>
              <a:fillRect/>
            </a:stretch>
          </a:blipFill>
        </p:spPr>
        <p:txBody>
          <a:bodyPr wrap="square" lIns="0" tIns="0" rIns="0" bIns="0" rtlCol="0"/>
          <a:lstStyle/>
          <a:p>
            <a:endParaRPr/>
          </a:p>
        </p:txBody>
      </p:sp>
      <p:sp>
        <p:nvSpPr>
          <p:cNvPr id="9" name="矩形 8"/>
          <p:cNvSpPr/>
          <p:nvPr/>
        </p:nvSpPr>
        <p:spPr>
          <a:xfrm>
            <a:off x="8170985" y="4071094"/>
            <a:ext cx="3270739" cy="117230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rPr>
              <a:t>to monitor the performance of all </a:t>
            </a:r>
            <a:r>
              <a:rPr lang="en-US" altLang="zh-CN" dirty="0" err="1">
                <a:solidFill>
                  <a:srgbClr val="0070C0"/>
                </a:solidFill>
              </a:rPr>
              <a:t>WIGOS</a:t>
            </a:r>
            <a:r>
              <a:rPr lang="en-US" altLang="zh-CN" dirty="0">
                <a:solidFill>
                  <a:srgbClr val="0070C0"/>
                </a:solidFill>
              </a:rPr>
              <a:t> observing components</a:t>
            </a:r>
            <a:r>
              <a:rPr lang="en-US" altLang="zh-CN" dirty="0" smtClean="0">
                <a:solidFill>
                  <a:srgbClr val="0070C0"/>
                </a:solidFill>
              </a:rPr>
              <a:t>.</a:t>
            </a:r>
          </a:p>
          <a:p>
            <a:pPr algn="ctr"/>
            <a:r>
              <a:rPr lang="en-US" altLang="zh-CN" dirty="0" smtClean="0">
                <a:solidFill>
                  <a:srgbClr val="FF0000"/>
                </a:solidFill>
                <a:cs typeface="Calibri" panose="020F0502020204030204"/>
              </a:rPr>
              <a:t>-</a:t>
            </a:r>
            <a:r>
              <a:rPr lang="en-US" altLang="zh-CN" dirty="0" err="1" smtClean="0">
                <a:solidFill>
                  <a:srgbClr val="FF0000"/>
                </a:solidFill>
                <a:cs typeface="Calibri" panose="020F0502020204030204"/>
              </a:rPr>
              <a:t>WDQMS</a:t>
            </a:r>
            <a:endParaRPr lang="en-US" altLang="zh-CN" dirty="0">
              <a:solidFill>
                <a:srgbClr val="FF0000"/>
              </a:solidFill>
              <a:cs typeface="Calibri" panose="020F0502020204030204"/>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545007" y="398315"/>
            <a:ext cx="13153292" cy="628377"/>
          </a:xfrm>
          <a:prstGeom prst="rect">
            <a:avLst/>
          </a:prstGeom>
        </p:spPr>
        <p:txBody>
          <a:bodyPr vert="horz" wrap="square" lIns="0" tIns="12700" rIns="0" bIns="0" rtlCol="0" anchor="ctr">
            <a:spAutoFit/>
          </a:bodyPr>
          <a:lstStyle/>
          <a:p>
            <a:pPr marL="2788285" marR="5080" indent="-2710180">
              <a:lnSpc>
                <a:spcPct val="100000"/>
              </a:lnSpc>
              <a:spcBef>
                <a:spcPts val="100"/>
              </a:spcBef>
            </a:pPr>
            <a:r>
              <a:rPr sz="4000" spc="-10" dirty="0"/>
              <a:t>International </a:t>
            </a:r>
            <a:r>
              <a:rPr sz="4000" spc="-15" dirty="0"/>
              <a:t>data </a:t>
            </a:r>
            <a:r>
              <a:rPr sz="4000" spc="-20" dirty="0"/>
              <a:t>exchange </a:t>
            </a:r>
            <a:r>
              <a:rPr sz="4000" spc="-5" dirty="0"/>
              <a:t>essential </a:t>
            </a:r>
            <a:r>
              <a:rPr sz="4000" spc="-20" dirty="0" smtClean="0"/>
              <a:t>for</a:t>
            </a:r>
            <a:r>
              <a:rPr lang="en-US" sz="4000" spc="-20" dirty="0" smtClean="0"/>
              <a:t> </a:t>
            </a:r>
            <a:r>
              <a:rPr sz="4000" spc="-5" dirty="0" smtClean="0"/>
              <a:t>WDQMS</a:t>
            </a:r>
            <a:endParaRPr sz="4000" spc="-5" dirty="0"/>
          </a:p>
        </p:txBody>
      </p:sp>
      <p:grpSp>
        <p:nvGrpSpPr>
          <p:cNvPr id="12" name="组合 11"/>
          <p:cNvGrpSpPr/>
          <p:nvPr/>
        </p:nvGrpSpPr>
        <p:grpSpPr>
          <a:xfrm>
            <a:off x="-25385" y="1359878"/>
            <a:ext cx="8863965" cy="4911968"/>
            <a:chOff x="1807554" y="1175004"/>
            <a:chExt cx="10044502" cy="5682996"/>
          </a:xfrm>
        </p:grpSpPr>
        <p:sp>
          <p:nvSpPr>
            <p:cNvPr id="2" name="object 2"/>
            <p:cNvSpPr/>
            <p:nvPr/>
          </p:nvSpPr>
          <p:spPr>
            <a:xfrm>
              <a:off x="3642361" y="6160008"/>
              <a:ext cx="4840223" cy="659891"/>
            </a:xfrm>
            <a:prstGeom prst="rect">
              <a:avLst/>
            </a:prstGeom>
            <a:blipFill>
              <a:blip r:embed="rId3" cstate="screen"/>
              <a:stretch>
                <a:fillRect/>
              </a:stretch>
            </a:blipFill>
          </p:spPr>
          <p:txBody>
            <a:bodyPr wrap="square" lIns="0" tIns="0" rIns="0" bIns="0" rtlCol="0"/>
            <a:lstStyle/>
            <a:p>
              <a:endParaRPr sz="1400"/>
            </a:p>
          </p:txBody>
        </p:sp>
        <p:sp>
          <p:nvSpPr>
            <p:cNvPr id="3" name="object 3"/>
            <p:cNvSpPr/>
            <p:nvPr/>
          </p:nvSpPr>
          <p:spPr>
            <a:xfrm>
              <a:off x="3628645" y="6103620"/>
              <a:ext cx="2488691" cy="754380"/>
            </a:xfrm>
            <a:prstGeom prst="rect">
              <a:avLst/>
            </a:prstGeom>
            <a:blipFill>
              <a:blip r:embed="rId4" cstate="screen"/>
              <a:stretch>
                <a:fillRect/>
              </a:stretch>
            </a:blipFill>
          </p:spPr>
          <p:txBody>
            <a:bodyPr wrap="square" lIns="0" tIns="0" rIns="0" bIns="0" rtlCol="0"/>
            <a:lstStyle/>
            <a:p>
              <a:endParaRPr sz="1400"/>
            </a:p>
          </p:txBody>
        </p:sp>
        <p:sp>
          <p:nvSpPr>
            <p:cNvPr id="4" name="object 4"/>
            <p:cNvSpPr/>
            <p:nvPr/>
          </p:nvSpPr>
          <p:spPr>
            <a:xfrm>
              <a:off x="3689605" y="6184392"/>
              <a:ext cx="4745735" cy="565403"/>
            </a:xfrm>
            <a:prstGeom prst="rect">
              <a:avLst/>
            </a:prstGeom>
            <a:blipFill>
              <a:blip r:embed="rId5" cstate="screen"/>
              <a:stretch>
                <a:fillRect/>
              </a:stretch>
            </a:blipFill>
          </p:spPr>
          <p:txBody>
            <a:bodyPr wrap="square" lIns="0" tIns="0" rIns="0" bIns="0" rtlCol="0"/>
            <a:lstStyle/>
            <a:p>
              <a:endParaRPr sz="1400"/>
            </a:p>
          </p:txBody>
        </p:sp>
        <p:sp>
          <p:nvSpPr>
            <p:cNvPr id="5" name="object 5"/>
            <p:cNvSpPr txBox="1"/>
            <p:nvPr/>
          </p:nvSpPr>
          <p:spPr>
            <a:xfrm>
              <a:off x="3734457" y="6165034"/>
              <a:ext cx="5304150" cy="513360"/>
            </a:xfrm>
            <a:prstGeom prst="rect">
              <a:avLst/>
            </a:prstGeom>
          </p:spPr>
          <p:txBody>
            <a:bodyPr vert="horz" wrap="square" lIns="0" tIns="12700" rIns="0" bIns="0" rtlCol="0">
              <a:spAutoFit/>
            </a:bodyPr>
            <a:lstStyle/>
            <a:p>
              <a:pPr marL="74295">
                <a:spcBef>
                  <a:spcPts val="100"/>
                </a:spcBef>
              </a:pPr>
              <a:r>
                <a:rPr sz="1400" spc="-10" dirty="0">
                  <a:latin typeface="Calibri" panose="020F0502020204030204"/>
                  <a:cs typeface="Calibri" panose="020F0502020204030204"/>
                </a:rPr>
                <a:t>International</a:t>
              </a:r>
              <a:r>
                <a:rPr sz="1400" dirty="0">
                  <a:latin typeface="Calibri" panose="020F0502020204030204"/>
                  <a:cs typeface="Calibri" panose="020F0502020204030204"/>
                </a:rPr>
                <a:t> </a:t>
              </a:r>
              <a:r>
                <a:rPr sz="1400" spc="-10" dirty="0">
                  <a:latin typeface="Calibri" panose="020F0502020204030204"/>
                  <a:cs typeface="Calibri" panose="020F0502020204030204"/>
                </a:rPr>
                <a:t>exchange</a:t>
              </a:r>
              <a:endParaRPr sz="1400" dirty="0">
                <a:latin typeface="Calibri" panose="020F0502020204030204"/>
                <a:cs typeface="Calibri" panose="020F0502020204030204"/>
              </a:endParaRPr>
            </a:p>
            <a:p>
              <a:pPr marL="12700">
                <a:tabLst>
                  <a:tab pos="4643120" algn="l"/>
                </a:tabLst>
              </a:pPr>
              <a:r>
                <a:rPr sz="1400" u="sng" spc="75" dirty="0">
                  <a:uFill>
                    <a:solidFill>
                      <a:srgbClr val="7C5F9F"/>
                    </a:solidFill>
                  </a:uFill>
                  <a:latin typeface="Calibri" panose="020F0502020204030204"/>
                  <a:cs typeface="Calibri" panose="020F0502020204030204"/>
                </a:rPr>
                <a:t> </a:t>
              </a:r>
              <a:r>
                <a:rPr sz="1400" u="sng" spc="-10" dirty="0">
                  <a:uFill>
                    <a:solidFill>
                      <a:srgbClr val="7C5F9F"/>
                    </a:solidFill>
                  </a:uFill>
                  <a:latin typeface="Calibri" panose="020F0502020204030204"/>
                  <a:cs typeface="Calibri" panose="020F0502020204030204"/>
                </a:rPr>
                <a:t>to </a:t>
              </a:r>
              <a:r>
                <a:rPr sz="1400" u="sng" dirty="0">
                  <a:uFill>
                    <a:solidFill>
                      <a:srgbClr val="7C5F9F"/>
                    </a:solidFill>
                  </a:uFill>
                  <a:latin typeface="Calibri" panose="020F0502020204030204"/>
                  <a:cs typeface="Calibri" panose="020F0502020204030204"/>
                </a:rPr>
                <a:t>be </a:t>
              </a:r>
              <a:r>
                <a:rPr sz="1400" u="sng" spc="-10" dirty="0">
                  <a:uFill>
                    <a:solidFill>
                      <a:srgbClr val="7C5F9F"/>
                    </a:solidFill>
                  </a:uFill>
                  <a:latin typeface="Calibri" panose="020F0502020204030204"/>
                  <a:cs typeface="Calibri" panose="020F0502020204030204"/>
                </a:rPr>
                <a:t>indicated</a:t>
              </a:r>
              <a:r>
                <a:rPr sz="1400" u="sng" spc="-45" dirty="0">
                  <a:uFill>
                    <a:solidFill>
                      <a:srgbClr val="7C5F9F"/>
                    </a:solidFill>
                  </a:uFill>
                  <a:latin typeface="Calibri" panose="020F0502020204030204"/>
                  <a:cs typeface="Calibri" panose="020F0502020204030204"/>
                </a:rPr>
                <a:t> </a:t>
              </a:r>
              <a:r>
                <a:rPr sz="1400" u="sng" spc="-5" dirty="0">
                  <a:uFill>
                    <a:solidFill>
                      <a:srgbClr val="7C5F9F"/>
                    </a:solidFill>
                  </a:uFill>
                  <a:latin typeface="Calibri" panose="020F0502020204030204"/>
                  <a:cs typeface="Calibri" panose="020F0502020204030204"/>
                </a:rPr>
                <a:t>in	</a:t>
              </a:r>
              <a:endParaRPr sz="1400" dirty="0">
                <a:latin typeface="Calibri" panose="020F0502020204030204"/>
                <a:cs typeface="Calibri" panose="020F0502020204030204"/>
              </a:endParaRPr>
            </a:p>
          </p:txBody>
        </p:sp>
        <p:sp>
          <p:nvSpPr>
            <p:cNvPr id="6" name="object 6"/>
            <p:cNvSpPr/>
            <p:nvPr/>
          </p:nvSpPr>
          <p:spPr>
            <a:xfrm>
              <a:off x="2823973" y="1175004"/>
              <a:ext cx="6515099" cy="2116835"/>
            </a:xfrm>
            <a:prstGeom prst="rect">
              <a:avLst/>
            </a:prstGeom>
            <a:blipFill>
              <a:blip r:embed="rId6" cstate="screen"/>
              <a:stretch>
                <a:fillRect/>
              </a:stretch>
            </a:blipFill>
          </p:spPr>
          <p:txBody>
            <a:bodyPr wrap="square" lIns="0" tIns="0" rIns="0" bIns="0" rtlCol="0"/>
            <a:lstStyle/>
            <a:p>
              <a:endParaRPr sz="1400"/>
            </a:p>
          </p:txBody>
        </p:sp>
        <p:sp>
          <p:nvSpPr>
            <p:cNvPr id="7" name="object 7"/>
            <p:cNvSpPr/>
            <p:nvPr/>
          </p:nvSpPr>
          <p:spPr>
            <a:xfrm>
              <a:off x="4637533" y="3224783"/>
              <a:ext cx="2887979" cy="152400"/>
            </a:xfrm>
            <a:prstGeom prst="rect">
              <a:avLst/>
            </a:prstGeom>
            <a:blipFill>
              <a:blip r:embed="rId7" cstate="screen"/>
              <a:stretch>
                <a:fillRect/>
              </a:stretch>
            </a:blipFill>
          </p:spPr>
          <p:txBody>
            <a:bodyPr wrap="square" lIns="0" tIns="0" rIns="0" bIns="0" rtlCol="0"/>
            <a:lstStyle/>
            <a:p>
              <a:endParaRPr sz="1400"/>
            </a:p>
          </p:txBody>
        </p:sp>
        <p:sp>
          <p:nvSpPr>
            <p:cNvPr id="8" name="object 8"/>
            <p:cNvSpPr/>
            <p:nvPr/>
          </p:nvSpPr>
          <p:spPr>
            <a:xfrm>
              <a:off x="2871217" y="1202436"/>
              <a:ext cx="6420611" cy="2022348"/>
            </a:xfrm>
            <a:prstGeom prst="rect">
              <a:avLst/>
            </a:prstGeom>
            <a:blipFill>
              <a:blip r:embed="rId8" cstate="screen"/>
              <a:stretch>
                <a:fillRect/>
              </a:stretch>
            </a:blipFill>
          </p:spPr>
          <p:txBody>
            <a:bodyPr wrap="square" lIns="0" tIns="0" rIns="0" bIns="0" rtlCol="0"/>
            <a:lstStyle/>
            <a:p>
              <a:endParaRPr sz="1400"/>
            </a:p>
          </p:txBody>
        </p:sp>
        <p:sp>
          <p:nvSpPr>
            <p:cNvPr id="9" name="object 9"/>
            <p:cNvSpPr/>
            <p:nvPr/>
          </p:nvSpPr>
          <p:spPr>
            <a:xfrm>
              <a:off x="2871216" y="1202437"/>
              <a:ext cx="6421120" cy="2022475"/>
            </a:xfrm>
            <a:custGeom>
              <a:avLst/>
              <a:gdLst/>
              <a:ahLst/>
              <a:cxnLst/>
              <a:rect l="l" t="t" r="r" b="b"/>
              <a:pathLst>
                <a:path w="6421120" h="2022475">
                  <a:moveTo>
                    <a:pt x="0" y="0"/>
                  </a:moveTo>
                  <a:lnTo>
                    <a:pt x="6420612" y="0"/>
                  </a:lnTo>
                  <a:lnTo>
                    <a:pt x="6420612" y="2022348"/>
                  </a:lnTo>
                  <a:lnTo>
                    <a:pt x="0" y="2022348"/>
                  </a:lnTo>
                  <a:lnTo>
                    <a:pt x="0" y="0"/>
                  </a:lnTo>
                  <a:close/>
                </a:path>
              </a:pathLst>
            </a:custGeom>
            <a:ln w="9144">
              <a:solidFill>
                <a:srgbClr val="F69240"/>
              </a:solidFill>
            </a:ln>
          </p:spPr>
          <p:txBody>
            <a:bodyPr wrap="square" lIns="0" tIns="0" rIns="0" bIns="0" rtlCol="0"/>
            <a:lstStyle/>
            <a:p>
              <a:endParaRPr sz="1400"/>
            </a:p>
          </p:txBody>
        </p:sp>
        <p:sp>
          <p:nvSpPr>
            <p:cNvPr id="10" name="object 10"/>
            <p:cNvSpPr txBox="1"/>
            <p:nvPr/>
          </p:nvSpPr>
          <p:spPr>
            <a:xfrm>
              <a:off x="4804196" y="2876231"/>
              <a:ext cx="2553335" cy="254971"/>
            </a:xfrm>
            <a:prstGeom prst="rect">
              <a:avLst/>
            </a:prstGeom>
          </p:spPr>
          <p:txBody>
            <a:bodyPr vert="horz" wrap="square" lIns="0" tIns="12700" rIns="0" bIns="0" rtlCol="0">
              <a:spAutoFit/>
            </a:bodyPr>
            <a:lstStyle/>
            <a:p>
              <a:pPr marL="12700">
                <a:spcBef>
                  <a:spcPts val="100"/>
                </a:spcBef>
              </a:pPr>
              <a:r>
                <a:rPr sz="1400" spc="-5" dirty="0">
                  <a:latin typeface="Calibri" panose="020F0502020204030204"/>
                  <a:cs typeface="Calibri" panose="020F0502020204030204"/>
                </a:rPr>
                <a:t>National observing</a:t>
              </a:r>
              <a:r>
                <a:rPr sz="1400" spc="5" dirty="0">
                  <a:latin typeface="Calibri" panose="020F0502020204030204"/>
                  <a:cs typeface="Calibri" panose="020F0502020204030204"/>
                </a:rPr>
                <a:t> </a:t>
              </a:r>
              <a:r>
                <a:rPr sz="1400" spc="-15" dirty="0">
                  <a:latin typeface="Calibri" panose="020F0502020204030204"/>
                  <a:cs typeface="Calibri" panose="020F0502020204030204"/>
                </a:rPr>
                <a:t>stations</a:t>
              </a:r>
              <a:endParaRPr sz="1400">
                <a:latin typeface="Calibri" panose="020F0502020204030204"/>
                <a:cs typeface="Calibri" panose="020F0502020204030204"/>
              </a:endParaRPr>
            </a:p>
          </p:txBody>
        </p:sp>
        <p:sp>
          <p:nvSpPr>
            <p:cNvPr id="13" name="object 13"/>
            <p:cNvSpPr/>
            <p:nvPr/>
          </p:nvSpPr>
          <p:spPr>
            <a:xfrm>
              <a:off x="5426964" y="1181101"/>
              <a:ext cx="2185403" cy="2104643"/>
            </a:xfrm>
            <a:prstGeom prst="rect">
              <a:avLst/>
            </a:prstGeom>
            <a:blipFill>
              <a:blip r:embed="rId9" cstate="print"/>
              <a:stretch>
                <a:fillRect/>
              </a:stretch>
            </a:blipFill>
          </p:spPr>
          <p:txBody>
            <a:bodyPr wrap="square" lIns="0" tIns="0" rIns="0" bIns="0" rtlCol="0"/>
            <a:lstStyle/>
            <a:p>
              <a:endParaRPr sz="1400"/>
            </a:p>
          </p:txBody>
        </p:sp>
        <p:sp>
          <p:nvSpPr>
            <p:cNvPr id="14" name="object 14"/>
            <p:cNvSpPr/>
            <p:nvPr/>
          </p:nvSpPr>
          <p:spPr>
            <a:xfrm>
              <a:off x="5622036" y="1376173"/>
              <a:ext cx="1597151" cy="1516379"/>
            </a:xfrm>
            <a:prstGeom prst="rect">
              <a:avLst/>
            </a:prstGeom>
            <a:blipFill>
              <a:blip r:embed="rId10" cstate="print"/>
              <a:stretch>
                <a:fillRect/>
              </a:stretch>
            </a:blipFill>
          </p:spPr>
          <p:txBody>
            <a:bodyPr wrap="square" lIns="0" tIns="0" rIns="0" bIns="0" rtlCol="0"/>
            <a:lstStyle/>
            <a:p>
              <a:endParaRPr sz="1400"/>
            </a:p>
          </p:txBody>
        </p:sp>
        <p:sp>
          <p:nvSpPr>
            <p:cNvPr id="15" name="object 15"/>
            <p:cNvSpPr/>
            <p:nvPr/>
          </p:nvSpPr>
          <p:spPr>
            <a:xfrm>
              <a:off x="2935237" y="1181100"/>
              <a:ext cx="2970263" cy="2107692"/>
            </a:xfrm>
            <a:prstGeom prst="rect">
              <a:avLst/>
            </a:prstGeom>
            <a:blipFill>
              <a:blip r:embed="rId11" cstate="print"/>
              <a:stretch>
                <a:fillRect/>
              </a:stretch>
            </a:blipFill>
          </p:spPr>
          <p:txBody>
            <a:bodyPr wrap="square" lIns="0" tIns="0" rIns="0" bIns="0" rtlCol="0"/>
            <a:lstStyle/>
            <a:p>
              <a:endParaRPr sz="1400"/>
            </a:p>
          </p:txBody>
        </p:sp>
        <p:sp>
          <p:nvSpPr>
            <p:cNvPr id="16" name="object 16"/>
            <p:cNvSpPr/>
            <p:nvPr/>
          </p:nvSpPr>
          <p:spPr>
            <a:xfrm>
              <a:off x="3130297" y="1376173"/>
              <a:ext cx="2381999" cy="1519427"/>
            </a:xfrm>
            <a:prstGeom prst="rect">
              <a:avLst/>
            </a:prstGeom>
            <a:blipFill>
              <a:blip r:embed="rId12" cstate="screen"/>
              <a:stretch>
                <a:fillRect/>
              </a:stretch>
            </a:blipFill>
          </p:spPr>
          <p:txBody>
            <a:bodyPr wrap="square" lIns="0" tIns="0" rIns="0" bIns="0" rtlCol="0"/>
            <a:lstStyle/>
            <a:p>
              <a:endParaRPr sz="1400"/>
            </a:p>
          </p:txBody>
        </p:sp>
        <p:sp>
          <p:nvSpPr>
            <p:cNvPr id="17" name="object 17"/>
            <p:cNvSpPr/>
            <p:nvPr/>
          </p:nvSpPr>
          <p:spPr>
            <a:xfrm>
              <a:off x="7121653" y="1182636"/>
              <a:ext cx="2293607" cy="2106154"/>
            </a:xfrm>
            <a:prstGeom prst="rect">
              <a:avLst/>
            </a:prstGeom>
            <a:blipFill>
              <a:blip r:embed="rId13" cstate="print"/>
              <a:stretch>
                <a:fillRect/>
              </a:stretch>
            </a:blipFill>
          </p:spPr>
          <p:txBody>
            <a:bodyPr wrap="square" lIns="0" tIns="0" rIns="0" bIns="0" rtlCol="0"/>
            <a:lstStyle/>
            <a:p>
              <a:endParaRPr sz="1400"/>
            </a:p>
          </p:txBody>
        </p:sp>
        <p:sp>
          <p:nvSpPr>
            <p:cNvPr id="18" name="object 18"/>
            <p:cNvSpPr/>
            <p:nvPr/>
          </p:nvSpPr>
          <p:spPr>
            <a:xfrm>
              <a:off x="7316723" y="1377697"/>
              <a:ext cx="1703888" cy="1517903"/>
            </a:xfrm>
            <a:prstGeom prst="rect">
              <a:avLst/>
            </a:prstGeom>
            <a:blipFill>
              <a:blip r:embed="rId14" cstate="screen"/>
              <a:stretch>
                <a:fillRect/>
              </a:stretch>
            </a:blipFill>
          </p:spPr>
          <p:txBody>
            <a:bodyPr wrap="square" lIns="0" tIns="0" rIns="0" bIns="0" rtlCol="0"/>
            <a:lstStyle/>
            <a:p>
              <a:endParaRPr sz="1400"/>
            </a:p>
          </p:txBody>
        </p:sp>
        <p:sp>
          <p:nvSpPr>
            <p:cNvPr id="19" name="object 19"/>
            <p:cNvSpPr/>
            <p:nvPr/>
          </p:nvSpPr>
          <p:spPr>
            <a:xfrm>
              <a:off x="1877569" y="4154425"/>
              <a:ext cx="2028443" cy="1229867"/>
            </a:xfrm>
            <a:prstGeom prst="rect">
              <a:avLst/>
            </a:prstGeom>
            <a:blipFill>
              <a:blip r:embed="rId15" cstate="screen"/>
              <a:stretch>
                <a:fillRect/>
              </a:stretch>
            </a:blipFill>
          </p:spPr>
          <p:txBody>
            <a:bodyPr wrap="square" lIns="0" tIns="0" rIns="0" bIns="0" rtlCol="0"/>
            <a:lstStyle/>
            <a:p>
              <a:endParaRPr sz="1400"/>
            </a:p>
          </p:txBody>
        </p:sp>
        <p:sp>
          <p:nvSpPr>
            <p:cNvPr id="20" name="object 20"/>
            <p:cNvSpPr/>
            <p:nvPr/>
          </p:nvSpPr>
          <p:spPr>
            <a:xfrm>
              <a:off x="2080260" y="4119371"/>
              <a:ext cx="1716023" cy="428980"/>
            </a:xfrm>
            <a:prstGeom prst="rect">
              <a:avLst/>
            </a:prstGeom>
            <a:blipFill>
              <a:blip r:embed="rId16" cstate="screen"/>
              <a:stretch>
                <a:fillRect/>
              </a:stretch>
            </a:blipFill>
          </p:spPr>
          <p:txBody>
            <a:bodyPr wrap="square" lIns="0" tIns="0" rIns="0" bIns="0" rtlCol="0"/>
            <a:lstStyle/>
            <a:p>
              <a:endParaRPr sz="1400"/>
            </a:p>
          </p:txBody>
        </p:sp>
        <p:sp>
          <p:nvSpPr>
            <p:cNvPr id="21" name="object 21"/>
            <p:cNvSpPr/>
            <p:nvPr/>
          </p:nvSpPr>
          <p:spPr>
            <a:xfrm>
              <a:off x="2080260" y="4950739"/>
              <a:ext cx="1716023" cy="595096"/>
            </a:xfrm>
            <a:prstGeom prst="rect">
              <a:avLst/>
            </a:prstGeom>
            <a:blipFill>
              <a:blip r:embed="rId17" cstate="screen"/>
              <a:stretch>
                <a:fillRect/>
              </a:stretch>
            </a:blipFill>
          </p:spPr>
          <p:txBody>
            <a:bodyPr wrap="square" lIns="0" tIns="0" rIns="0" bIns="0" rtlCol="0"/>
            <a:lstStyle/>
            <a:p>
              <a:endParaRPr sz="1400"/>
            </a:p>
          </p:txBody>
        </p:sp>
        <p:sp>
          <p:nvSpPr>
            <p:cNvPr id="22" name="object 22"/>
            <p:cNvSpPr/>
            <p:nvPr/>
          </p:nvSpPr>
          <p:spPr>
            <a:xfrm>
              <a:off x="1924811" y="4181855"/>
              <a:ext cx="1933956" cy="1135380"/>
            </a:xfrm>
            <a:prstGeom prst="rect">
              <a:avLst/>
            </a:prstGeom>
            <a:blipFill>
              <a:blip r:embed="rId18" cstate="screen"/>
              <a:stretch>
                <a:fillRect/>
              </a:stretch>
            </a:blipFill>
          </p:spPr>
          <p:txBody>
            <a:bodyPr wrap="square" lIns="0" tIns="0" rIns="0" bIns="0" rtlCol="0"/>
            <a:lstStyle/>
            <a:p>
              <a:endParaRPr sz="1400"/>
            </a:p>
          </p:txBody>
        </p:sp>
        <p:sp>
          <p:nvSpPr>
            <p:cNvPr id="23" name="object 23"/>
            <p:cNvSpPr/>
            <p:nvPr/>
          </p:nvSpPr>
          <p:spPr>
            <a:xfrm>
              <a:off x="1924811" y="4181855"/>
              <a:ext cx="1934210" cy="1135380"/>
            </a:xfrm>
            <a:custGeom>
              <a:avLst/>
              <a:gdLst/>
              <a:ahLst/>
              <a:cxnLst/>
              <a:rect l="l" t="t" r="r" b="b"/>
              <a:pathLst>
                <a:path w="1934210" h="1135379">
                  <a:moveTo>
                    <a:pt x="0" y="567690"/>
                  </a:moveTo>
                  <a:lnTo>
                    <a:pt x="6991" y="499074"/>
                  </a:lnTo>
                  <a:lnTo>
                    <a:pt x="27426" y="432887"/>
                  </a:lnTo>
                  <a:lnTo>
                    <a:pt x="60496" y="369605"/>
                  </a:lnTo>
                  <a:lnTo>
                    <a:pt x="105391" y="309702"/>
                  </a:lnTo>
                  <a:lnTo>
                    <a:pt x="132020" y="281166"/>
                  </a:lnTo>
                  <a:lnTo>
                    <a:pt x="161302" y="253654"/>
                  </a:lnTo>
                  <a:lnTo>
                    <a:pt x="193136" y="227223"/>
                  </a:lnTo>
                  <a:lnTo>
                    <a:pt x="227420" y="201935"/>
                  </a:lnTo>
                  <a:lnTo>
                    <a:pt x="264054" y="177847"/>
                  </a:lnTo>
                  <a:lnTo>
                    <a:pt x="302936" y="155021"/>
                  </a:lnTo>
                  <a:lnTo>
                    <a:pt x="343966" y="133514"/>
                  </a:lnTo>
                  <a:lnTo>
                    <a:pt x="387041" y="113386"/>
                  </a:lnTo>
                  <a:lnTo>
                    <a:pt x="432061" y="94697"/>
                  </a:lnTo>
                  <a:lnTo>
                    <a:pt x="478925" y="77506"/>
                  </a:lnTo>
                  <a:lnTo>
                    <a:pt x="527531" y="61873"/>
                  </a:lnTo>
                  <a:lnTo>
                    <a:pt x="577779" y="47856"/>
                  </a:lnTo>
                  <a:lnTo>
                    <a:pt x="629567" y="35516"/>
                  </a:lnTo>
                  <a:lnTo>
                    <a:pt x="682795" y="24911"/>
                  </a:lnTo>
                  <a:lnTo>
                    <a:pt x="737360" y="16101"/>
                  </a:lnTo>
                  <a:lnTo>
                    <a:pt x="793162" y="9146"/>
                  </a:lnTo>
                  <a:lnTo>
                    <a:pt x="850100" y="4104"/>
                  </a:lnTo>
                  <a:lnTo>
                    <a:pt x="908072" y="1036"/>
                  </a:lnTo>
                  <a:lnTo>
                    <a:pt x="966978" y="0"/>
                  </a:lnTo>
                  <a:lnTo>
                    <a:pt x="1025883" y="1036"/>
                  </a:lnTo>
                  <a:lnTo>
                    <a:pt x="1083855" y="4104"/>
                  </a:lnTo>
                  <a:lnTo>
                    <a:pt x="1140793" y="9146"/>
                  </a:lnTo>
                  <a:lnTo>
                    <a:pt x="1196595" y="16101"/>
                  </a:lnTo>
                  <a:lnTo>
                    <a:pt x="1251160" y="24911"/>
                  </a:lnTo>
                  <a:lnTo>
                    <a:pt x="1304388" y="35516"/>
                  </a:lnTo>
                  <a:lnTo>
                    <a:pt x="1356176" y="47856"/>
                  </a:lnTo>
                  <a:lnTo>
                    <a:pt x="1406424" y="61873"/>
                  </a:lnTo>
                  <a:lnTo>
                    <a:pt x="1455030" y="77506"/>
                  </a:lnTo>
                  <a:lnTo>
                    <a:pt x="1501894" y="94697"/>
                  </a:lnTo>
                  <a:lnTo>
                    <a:pt x="1546914" y="113386"/>
                  </a:lnTo>
                  <a:lnTo>
                    <a:pt x="1589989" y="133514"/>
                  </a:lnTo>
                  <a:lnTo>
                    <a:pt x="1631019" y="155021"/>
                  </a:lnTo>
                  <a:lnTo>
                    <a:pt x="1669901" y="177847"/>
                  </a:lnTo>
                  <a:lnTo>
                    <a:pt x="1706535" y="201935"/>
                  </a:lnTo>
                  <a:lnTo>
                    <a:pt x="1740819" y="227223"/>
                  </a:lnTo>
                  <a:lnTo>
                    <a:pt x="1772653" y="253654"/>
                  </a:lnTo>
                  <a:lnTo>
                    <a:pt x="1801935" y="281166"/>
                  </a:lnTo>
                  <a:lnTo>
                    <a:pt x="1828564" y="309702"/>
                  </a:lnTo>
                  <a:lnTo>
                    <a:pt x="1873459" y="369605"/>
                  </a:lnTo>
                  <a:lnTo>
                    <a:pt x="1906529" y="432887"/>
                  </a:lnTo>
                  <a:lnTo>
                    <a:pt x="1926964" y="499074"/>
                  </a:lnTo>
                  <a:lnTo>
                    <a:pt x="1933956" y="567690"/>
                  </a:lnTo>
                  <a:lnTo>
                    <a:pt x="1932191" y="602271"/>
                  </a:lnTo>
                  <a:lnTo>
                    <a:pt x="1918376" y="669732"/>
                  </a:lnTo>
                  <a:lnTo>
                    <a:pt x="1891523" y="734526"/>
                  </a:lnTo>
                  <a:lnTo>
                    <a:pt x="1852439" y="796178"/>
                  </a:lnTo>
                  <a:lnTo>
                    <a:pt x="1801935" y="854213"/>
                  </a:lnTo>
                  <a:lnTo>
                    <a:pt x="1772653" y="881725"/>
                  </a:lnTo>
                  <a:lnTo>
                    <a:pt x="1740819" y="908156"/>
                  </a:lnTo>
                  <a:lnTo>
                    <a:pt x="1706535" y="933444"/>
                  </a:lnTo>
                  <a:lnTo>
                    <a:pt x="1669901" y="957532"/>
                  </a:lnTo>
                  <a:lnTo>
                    <a:pt x="1631019" y="980358"/>
                  </a:lnTo>
                  <a:lnTo>
                    <a:pt x="1589989" y="1001865"/>
                  </a:lnTo>
                  <a:lnTo>
                    <a:pt x="1546914" y="1021993"/>
                  </a:lnTo>
                  <a:lnTo>
                    <a:pt x="1501894" y="1040682"/>
                  </a:lnTo>
                  <a:lnTo>
                    <a:pt x="1455030" y="1057873"/>
                  </a:lnTo>
                  <a:lnTo>
                    <a:pt x="1406424" y="1073506"/>
                  </a:lnTo>
                  <a:lnTo>
                    <a:pt x="1356176" y="1087523"/>
                  </a:lnTo>
                  <a:lnTo>
                    <a:pt x="1304388" y="1099863"/>
                  </a:lnTo>
                  <a:lnTo>
                    <a:pt x="1251160" y="1110468"/>
                  </a:lnTo>
                  <a:lnTo>
                    <a:pt x="1196595" y="1119278"/>
                  </a:lnTo>
                  <a:lnTo>
                    <a:pt x="1140793" y="1126233"/>
                  </a:lnTo>
                  <a:lnTo>
                    <a:pt x="1083855" y="1131275"/>
                  </a:lnTo>
                  <a:lnTo>
                    <a:pt x="1025883" y="1134343"/>
                  </a:lnTo>
                  <a:lnTo>
                    <a:pt x="966978" y="1135380"/>
                  </a:lnTo>
                  <a:lnTo>
                    <a:pt x="908072" y="1134343"/>
                  </a:lnTo>
                  <a:lnTo>
                    <a:pt x="850100" y="1131275"/>
                  </a:lnTo>
                  <a:lnTo>
                    <a:pt x="793162" y="1126233"/>
                  </a:lnTo>
                  <a:lnTo>
                    <a:pt x="737360" y="1119278"/>
                  </a:lnTo>
                  <a:lnTo>
                    <a:pt x="682795" y="1110468"/>
                  </a:lnTo>
                  <a:lnTo>
                    <a:pt x="629567" y="1099863"/>
                  </a:lnTo>
                  <a:lnTo>
                    <a:pt x="577779" y="1087523"/>
                  </a:lnTo>
                  <a:lnTo>
                    <a:pt x="527531" y="1073506"/>
                  </a:lnTo>
                  <a:lnTo>
                    <a:pt x="478925" y="1057873"/>
                  </a:lnTo>
                  <a:lnTo>
                    <a:pt x="432061" y="1040682"/>
                  </a:lnTo>
                  <a:lnTo>
                    <a:pt x="387041" y="1021993"/>
                  </a:lnTo>
                  <a:lnTo>
                    <a:pt x="343966" y="1001865"/>
                  </a:lnTo>
                  <a:lnTo>
                    <a:pt x="302936" y="980358"/>
                  </a:lnTo>
                  <a:lnTo>
                    <a:pt x="264054" y="957532"/>
                  </a:lnTo>
                  <a:lnTo>
                    <a:pt x="227420" y="933444"/>
                  </a:lnTo>
                  <a:lnTo>
                    <a:pt x="193136" y="908156"/>
                  </a:lnTo>
                  <a:lnTo>
                    <a:pt x="161302" y="881725"/>
                  </a:lnTo>
                  <a:lnTo>
                    <a:pt x="132020" y="854213"/>
                  </a:lnTo>
                  <a:lnTo>
                    <a:pt x="105391" y="825677"/>
                  </a:lnTo>
                  <a:lnTo>
                    <a:pt x="60496" y="765774"/>
                  </a:lnTo>
                  <a:lnTo>
                    <a:pt x="27426" y="702492"/>
                  </a:lnTo>
                  <a:lnTo>
                    <a:pt x="6991" y="636305"/>
                  </a:lnTo>
                  <a:lnTo>
                    <a:pt x="0" y="567690"/>
                  </a:lnTo>
                  <a:close/>
                </a:path>
              </a:pathLst>
            </a:custGeom>
            <a:ln w="9144">
              <a:solidFill>
                <a:srgbClr val="F69240"/>
              </a:solidFill>
            </a:ln>
          </p:spPr>
          <p:txBody>
            <a:bodyPr wrap="square" lIns="0" tIns="0" rIns="0" bIns="0" rtlCol="0"/>
            <a:lstStyle/>
            <a:p>
              <a:endParaRPr sz="1400"/>
            </a:p>
          </p:txBody>
        </p:sp>
        <p:sp>
          <p:nvSpPr>
            <p:cNvPr id="24" name="object 24"/>
            <p:cNvSpPr txBox="1"/>
            <p:nvPr/>
          </p:nvSpPr>
          <p:spPr>
            <a:xfrm>
              <a:off x="1807554" y="4223311"/>
              <a:ext cx="2266098" cy="884285"/>
            </a:xfrm>
            <a:prstGeom prst="rect">
              <a:avLst/>
            </a:prstGeom>
          </p:spPr>
          <p:txBody>
            <a:bodyPr vert="horz" wrap="square" lIns="0" tIns="12700" rIns="0" bIns="0" rtlCol="0">
              <a:spAutoFit/>
            </a:bodyPr>
            <a:lstStyle/>
            <a:p>
              <a:pPr marL="273050" marR="5080" indent="-260985" algn="ctr">
                <a:spcBef>
                  <a:spcPts val="100"/>
                </a:spcBef>
              </a:pPr>
              <a:r>
                <a:rPr sz="2400" spc="-5" dirty="0" err="1">
                  <a:latin typeface="Calibri" panose="020F0502020204030204"/>
                  <a:cs typeface="Calibri" panose="020F0502020204030204"/>
                </a:rPr>
                <a:t>NMHS</a:t>
              </a:r>
              <a:r>
                <a:rPr sz="2400" spc="-5" dirty="0">
                  <a:latin typeface="Calibri" panose="020F0502020204030204"/>
                  <a:cs typeface="Calibri" panose="020F0502020204030204"/>
                </a:rPr>
                <a:t>  </a:t>
              </a:r>
              <a:endParaRPr lang="en-US" sz="2400" spc="-5" dirty="0" smtClean="0">
                <a:latin typeface="Calibri" panose="020F0502020204030204"/>
                <a:cs typeface="Calibri" panose="020F0502020204030204"/>
              </a:endParaRPr>
            </a:p>
            <a:p>
              <a:pPr marL="273050" marR="5080" indent="-260985" algn="ctr">
                <a:spcBef>
                  <a:spcPts val="100"/>
                </a:spcBef>
              </a:pPr>
              <a:r>
                <a:rPr sz="2400" spc="-5" dirty="0" smtClean="0">
                  <a:latin typeface="Calibri" panose="020F0502020204030204"/>
                  <a:cs typeface="Calibri" panose="020F0502020204030204"/>
                </a:rPr>
                <a:t>H</a:t>
              </a:r>
              <a:r>
                <a:rPr lang="en-US" sz="2400" spc="-5" dirty="0" smtClean="0">
                  <a:latin typeface="Calibri" panose="020F0502020204030204"/>
                  <a:cs typeface="Calibri" panose="020F0502020204030204"/>
                </a:rPr>
                <a:t>ead </a:t>
              </a:r>
              <a:r>
                <a:rPr sz="2400" spc="-5" dirty="0" smtClean="0">
                  <a:latin typeface="Calibri" panose="020F0502020204030204"/>
                  <a:cs typeface="Calibri" panose="020F0502020204030204"/>
                </a:rPr>
                <a:t>Q</a:t>
              </a:r>
              <a:r>
                <a:rPr lang="en-US" sz="2400" spc="-5" dirty="0" smtClean="0">
                  <a:latin typeface="Calibri" panose="020F0502020204030204"/>
                  <a:cs typeface="Calibri" panose="020F0502020204030204"/>
                </a:rPr>
                <a:t>uarters</a:t>
              </a:r>
              <a:endParaRPr sz="2400" dirty="0">
                <a:latin typeface="Calibri" panose="020F0502020204030204"/>
                <a:cs typeface="Calibri" panose="020F0502020204030204"/>
              </a:endParaRPr>
            </a:p>
          </p:txBody>
        </p:sp>
        <p:sp>
          <p:nvSpPr>
            <p:cNvPr id="25" name="object 25"/>
            <p:cNvSpPr/>
            <p:nvPr/>
          </p:nvSpPr>
          <p:spPr>
            <a:xfrm>
              <a:off x="3456433" y="3218689"/>
              <a:ext cx="1810511" cy="1271015"/>
            </a:xfrm>
            <a:prstGeom prst="rect">
              <a:avLst/>
            </a:prstGeom>
            <a:blipFill>
              <a:blip r:embed="rId19" cstate="screen"/>
              <a:stretch>
                <a:fillRect/>
              </a:stretch>
            </a:blipFill>
          </p:spPr>
          <p:txBody>
            <a:bodyPr wrap="square" lIns="0" tIns="0" rIns="0" bIns="0" rtlCol="0"/>
            <a:lstStyle/>
            <a:p>
              <a:endParaRPr sz="1400"/>
            </a:p>
          </p:txBody>
        </p:sp>
        <p:sp>
          <p:nvSpPr>
            <p:cNvPr id="26" name="object 26"/>
            <p:cNvSpPr/>
            <p:nvPr/>
          </p:nvSpPr>
          <p:spPr>
            <a:xfrm>
              <a:off x="3631426" y="3251454"/>
              <a:ext cx="1586230" cy="1061085"/>
            </a:xfrm>
            <a:custGeom>
              <a:avLst/>
              <a:gdLst/>
              <a:ahLst/>
              <a:cxnLst/>
              <a:rect l="l" t="t" r="r" b="b"/>
              <a:pathLst>
                <a:path w="1586229" h="1061085">
                  <a:moveTo>
                    <a:pt x="1585645" y="0"/>
                  </a:moveTo>
                  <a:lnTo>
                    <a:pt x="0" y="1060653"/>
                  </a:lnTo>
                </a:path>
              </a:pathLst>
            </a:custGeom>
            <a:ln w="25908">
              <a:solidFill>
                <a:srgbClr val="FF0000"/>
              </a:solidFill>
            </a:ln>
          </p:spPr>
          <p:txBody>
            <a:bodyPr wrap="square" lIns="0" tIns="0" rIns="0" bIns="0" rtlCol="0"/>
            <a:lstStyle/>
            <a:p>
              <a:endParaRPr sz="1400"/>
            </a:p>
          </p:txBody>
        </p:sp>
        <p:sp>
          <p:nvSpPr>
            <p:cNvPr id="27" name="object 27"/>
            <p:cNvSpPr/>
            <p:nvPr/>
          </p:nvSpPr>
          <p:spPr>
            <a:xfrm>
              <a:off x="3577593" y="4272601"/>
              <a:ext cx="86360" cy="75565"/>
            </a:xfrm>
            <a:custGeom>
              <a:avLst/>
              <a:gdLst/>
              <a:ahLst/>
              <a:cxnLst/>
              <a:rect l="l" t="t" r="r" b="b"/>
              <a:pathLst>
                <a:path w="86360" h="75564">
                  <a:moveTo>
                    <a:pt x="42989" y="0"/>
                  </a:moveTo>
                  <a:lnTo>
                    <a:pt x="0" y="75514"/>
                  </a:lnTo>
                  <a:lnTo>
                    <a:pt x="86207" y="64604"/>
                  </a:lnTo>
                  <a:lnTo>
                    <a:pt x="42989" y="0"/>
                  </a:lnTo>
                  <a:close/>
                </a:path>
              </a:pathLst>
            </a:custGeom>
            <a:solidFill>
              <a:srgbClr val="FF0000"/>
            </a:solidFill>
          </p:spPr>
          <p:txBody>
            <a:bodyPr wrap="square" lIns="0" tIns="0" rIns="0" bIns="0" rtlCol="0"/>
            <a:lstStyle/>
            <a:p>
              <a:endParaRPr sz="1400"/>
            </a:p>
          </p:txBody>
        </p:sp>
        <p:sp>
          <p:nvSpPr>
            <p:cNvPr id="29" name="object 29"/>
            <p:cNvSpPr/>
            <p:nvPr/>
          </p:nvSpPr>
          <p:spPr>
            <a:xfrm>
              <a:off x="4712209" y="3634741"/>
              <a:ext cx="3107435" cy="2225039"/>
            </a:xfrm>
            <a:prstGeom prst="rect">
              <a:avLst/>
            </a:prstGeom>
            <a:blipFill>
              <a:blip r:embed="rId20" cstate="print"/>
              <a:stretch>
                <a:fillRect/>
              </a:stretch>
            </a:blipFill>
          </p:spPr>
          <p:txBody>
            <a:bodyPr wrap="square" lIns="0" tIns="0" rIns="0" bIns="0" rtlCol="0"/>
            <a:lstStyle/>
            <a:p>
              <a:endParaRPr sz="1400"/>
            </a:p>
          </p:txBody>
        </p:sp>
        <p:sp>
          <p:nvSpPr>
            <p:cNvPr id="30" name="object 30"/>
            <p:cNvSpPr txBox="1"/>
            <p:nvPr/>
          </p:nvSpPr>
          <p:spPr>
            <a:xfrm>
              <a:off x="5822967" y="4230851"/>
              <a:ext cx="833755" cy="563657"/>
            </a:xfrm>
            <a:prstGeom prst="rect">
              <a:avLst/>
            </a:prstGeom>
          </p:spPr>
          <p:txBody>
            <a:bodyPr vert="horz" wrap="square" lIns="0" tIns="12065" rIns="0" bIns="0" rtlCol="0">
              <a:spAutoFit/>
            </a:bodyPr>
            <a:lstStyle/>
            <a:p>
              <a:pPr marL="12700">
                <a:spcBef>
                  <a:spcPts val="95"/>
                </a:spcBef>
              </a:pPr>
              <a:r>
                <a:rPr sz="3200" b="1" spc="-35" dirty="0">
                  <a:latin typeface="Calibri" panose="020F0502020204030204"/>
                  <a:cs typeface="Calibri" panose="020F0502020204030204"/>
                </a:rPr>
                <a:t>G</a:t>
              </a:r>
              <a:r>
                <a:rPr sz="3200" b="1" spc="-30" dirty="0">
                  <a:latin typeface="Calibri" panose="020F0502020204030204"/>
                  <a:cs typeface="Calibri" panose="020F0502020204030204"/>
                </a:rPr>
                <a:t>T</a:t>
              </a:r>
              <a:r>
                <a:rPr sz="3200" b="1" spc="-5" dirty="0">
                  <a:latin typeface="Calibri" panose="020F0502020204030204"/>
                  <a:cs typeface="Calibri" panose="020F0502020204030204"/>
                </a:rPr>
                <a:t>S</a:t>
              </a:r>
              <a:endParaRPr sz="3200" dirty="0">
                <a:latin typeface="Calibri" panose="020F0502020204030204"/>
                <a:cs typeface="Calibri" panose="020F0502020204030204"/>
              </a:endParaRPr>
            </a:p>
          </p:txBody>
        </p:sp>
        <p:sp>
          <p:nvSpPr>
            <p:cNvPr id="32" name="object 32"/>
            <p:cNvSpPr/>
            <p:nvPr/>
          </p:nvSpPr>
          <p:spPr>
            <a:xfrm>
              <a:off x="3859529" y="4748189"/>
              <a:ext cx="788670" cy="2540"/>
            </a:xfrm>
            <a:custGeom>
              <a:avLst/>
              <a:gdLst/>
              <a:ahLst/>
              <a:cxnLst/>
              <a:rect l="l" t="t" r="r" b="b"/>
              <a:pathLst>
                <a:path w="788669" h="2539">
                  <a:moveTo>
                    <a:pt x="0" y="2120"/>
                  </a:moveTo>
                  <a:lnTo>
                    <a:pt x="788225" y="0"/>
                  </a:lnTo>
                </a:path>
              </a:pathLst>
            </a:custGeom>
            <a:ln w="25908">
              <a:solidFill>
                <a:srgbClr val="FF0000"/>
              </a:solidFill>
            </a:ln>
          </p:spPr>
          <p:txBody>
            <a:bodyPr wrap="square" lIns="0" tIns="0" rIns="0" bIns="0" rtlCol="0"/>
            <a:lstStyle/>
            <a:p>
              <a:endParaRPr sz="1400"/>
            </a:p>
          </p:txBody>
        </p:sp>
        <p:sp>
          <p:nvSpPr>
            <p:cNvPr id="33" name="object 33"/>
            <p:cNvSpPr/>
            <p:nvPr/>
          </p:nvSpPr>
          <p:spPr>
            <a:xfrm>
              <a:off x="4634695" y="4709373"/>
              <a:ext cx="78105" cy="78105"/>
            </a:xfrm>
            <a:custGeom>
              <a:avLst/>
              <a:gdLst/>
              <a:ahLst/>
              <a:cxnLst/>
              <a:rect l="l" t="t" r="r" b="b"/>
              <a:pathLst>
                <a:path w="78105" h="78104">
                  <a:moveTo>
                    <a:pt x="0" y="0"/>
                  </a:moveTo>
                  <a:lnTo>
                    <a:pt x="215" y="77724"/>
                  </a:lnTo>
                  <a:lnTo>
                    <a:pt x="77838" y="38646"/>
                  </a:lnTo>
                  <a:lnTo>
                    <a:pt x="0" y="0"/>
                  </a:lnTo>
                  <a:close/>
                </a:path>
              </a:pathLst>
            </a:custGeom>
            <a:solidFill>
              <a:srgbClr val="FF0000"/>
            </a:solidFill>
          </p:spPr>
          <p:txBody>
            <a:bodyPr wrap="square" lIns="0" tIns="0" rIns="0" bIns="0" rtlCol="0"/>
            <a:lstStyle/>
            <a:p>
              <a:endParaRPr sz="1400"/>
            </a:p>
          </p:txBody>
        </p:sp>
        <p:sp>
          <p:nvSpPr>
            <p:cNvPr id="36" name="object 36"/>
            <p:cNvSpPr/>
            <p:nvPr/>
          </p:nvSpPr>
          <p:spPr>
            <a:xfrm>
              <a:off x="9004611" y="4707815"/>
              <a:ext cx="78105" cy="78105"/>
            </a:xfrm>
            <a:custGeom>
              <a:avLst/>
              <a:gdLst/>
              <a:ahLst/>
              <a:cxnLst/>
              <a:rect l="l" t="t" r="r" b="b"/>
              <a:pathLst>
                <a:path w="78104" h="78104">
                  <a:moveTo>
                    <a:pt x="0" y="0"/>
                  </a:moveTo>
                  <a:lnTo>
                    <a:pt x="177" y="77724"/>
                  </a:lnTo>
                  <a:lnTo>
                    <a:pt x="77812" y="38684"/>
                  </a:lnTo>
                  <a:lnTo>
                    <a:pt x="0" y="0"/>
                  </a:lnTo>
                  <a:close/>
                </a:path>
              </a:pathLst>
            </a:custGeom>
            <a:solidFill>
              <a:srgbClr val="FF0000"/>
            </a:solidFill>
          </p:spPr>
          <p:txBody>
            <a:bodyPr wrap="square" lIns="0" tIns="0" rIns="0" bIns="0" rtlCol="0"/>
            <a:lstStyle/>
            <a:p>
              <a:endParaRPr sz="1400"/>
            </a:p>
          </p:txBody>
        </p:sp>
        <p:sp>
          <p:nvSpPr>
            <p:cNvPr id="39" name="object 39"/>
            <p:cNvSpPr/>
            <p:nvPr/>
          </p:nvSpPr>
          <p:spPr>
            <a:xfrm>
              <a:off x="8552597" y="3339084"/>
              <a:ext cx="3299459" cy="2801111"/>
            </a:xfrm>
            <a:prstGeom prst="rect">
              <a:avLst/>
            </a:prstGeom>
            <a:blipFill>
              <a:blip r:embed="rId21" cstate="screen"/>
              <a:stretch>
                <a:fillRect/>
              </a:stretch>
            </a:blipFill>
          </p:spPr>
          <p:txBody>
            <a:bodyPr wrap="square" lIns="0" tIns="0" rIns="0" bIns="0" rtlCol="0"/>
            <a:lstStyle/>
            <a:p>
              <a:endParaRPr sz="1400"/>
            </a:p>
          </p:txBody>
        </p:sp>
        <p:sp>
          <p:nvSpPr>
            <p:cNvPr id="41" name="object 41"/>
            <p:cNvSpPr txBox="1"/>
            <p:nvPr/>
          </p:nvSpPr>
          <p:spPr>
            <a:xfrm>
              <a:off x="8728959" y="3706102"/>
              <a:ext cx="954924" cy="2003425"/>
            </a:xfrm>
            <a:prstGeom prst="rect">
              <a:avLst/>
            </a:prstGeom>
          </p:spPr>
          <p:txBody>
            <a:bodyPr vert="vert270" wrap="square" lIns="0" tIns="0" rIns="0" bIns="0" rtlCol="0">
              <a:spAutoFit/>
            </a:bodyPr>
            <a:lstStyle/>
            <a:p>
              <a:pPr marL="4445" algn="ctr">
                <a:lnSpc>
                  <a:spcPts val="3520"/>
                </a:lnSpc>
              </a:pPr>
              <a:r>
                <a:rPr sz="2800" dirty="0">
                  <a:solidFill>
                    <a:srgbClr val="1F487C"/>
                  </a:solidFill>
                  <a:latin typeface="Calibri" panose="020F0502020204030204"/>
                  <a:cs typeface="Calibri" panose="020F0502020204030204"/>
                </a:rPr>
                <a:t>WDQMS</a:t>
              </a:r>
              <a:endParaRPr sz="2800" dirty="0">
                <a:latin typeface="Calibri" panose="020F0502020204030204"/>
                <a:cs typeface="Calibri" panose="020F0502020204030204"/>
              </a:endParaRPr>
            </a:p>
            <a:p>
              <a:pPr algn="ctr">
                <a:lnSpc>
                  <a:spcPct val="100000"/>
                </a:lnSpc>
              </a:pPr>
              <a:r>
                <a:rPr sz="2800" spc="-20" dirty="0">
                  <a:solidFill>
                    <a:srgbClr val="1F487C"/>
                  </a:solidFill>
                  <a:latin typeface="Calibri" panose="020F0502020204030204"/>
                  <a:cs typeface="Calibri" panose="020F0502020204030204"/>
                </a:rPr>
                <a:t>starts</a:t>
              </a:r>
              <a:r>
                <a:rPr sz="2800" spc="-75" dirty="0">
                  <a:solidFill>
                    <a:srgbClr val="1F487C"/>
                  </a:solidFill>
                  <a:latin typeface="Calibri" panose="020F0502020204030204"/>
                  <a:cs typeface="Calibri" panose="020F0502020204030204"/>
                </a:rPr>
                <a:t> </a:t>
              </a:r>
              <a:r>
                <a:rPr sz="2800" spc="-25" dirty="0">
                  <a:solidFill>
                    <a:srgbClr val="1F487C"/>
                  </a:solidFill>
                  <a:latin typeface="Calibri" panose="020F0502020204030204"/>
                  <a:cs typeface="Calibri" panose="020F0502020204030204"/>
                </a:rPr>
                <a:t>here</a:t>
              </a:r>
              <a:endParaRPr sz="2800" dirty="0">
                <a:latin typeface="Calibri" panose="020F0502020204030204"/>
                <a:cs typeface="Calibri" panose="020F0502020204030204"/>
              </a:endParaRPr>
            </a:p>
          </p:txBody>
        </p:sp>
        <p:sp>
          <p:nvSpPr>
            <p:cNvPr id="43" name="object 43"/>
            <p:cNvSpPr/>
            <p:nvPr/>
          </p:nvSpPr>
          <p:spPr>
            <a:xfrm>
              <a:off x="9038607" y="3348229"/>
              <a:ext cx="952499" cy="2836163"/>
            </a:xfrm>
            <a:prstGeom prst="rect">
              <a:avLst/>
            </a:prstGeom>
            <a:blipFill>
              <a:blip r:embed="rId22" cstate="screen"/>
              <a:stretch>
                <a:fillRect/>
              </a:stretch>
            </a:blipFill>
          </p:spPr>
          <p:txBody>
            <a:bodyPr wrap="square" lIns="0" tIns="0" rIns="0" bIns="0" rtlCol="0"/>
            <a:lstStyle/>
            <a:p>
              <a:endParaRPr sz="1400"/>
            </a:p>
          </p:txBody>
        </p:sp>
        <p:sp>
          <p:nvSpPr>
            <p:cNvPr id="44" name="object 44"/>
            <p:cNvSpPr/>
            <p:nvPr/>
          </p:nvSpPr>
          <p:spPr>
            <a:xfrm>
              <a:off x="9979782" y="3449944"/>
              <a:ext cx="1746503" cy="2548128"/>
            </a:xfrm>
            <a:prstGeom prst="rect">
              <a:avLst/>
            </a:prstGeom>
            <a:blipFill>
              <a:blip r:embed="rId23" cstate="screen"/>
              <a:stretch>
                <a:fillRect/>
              </a:stretch>
            </a:blipFill>
          </p:spPr>
          <p:txBody>
            <a:bodyPr wrap="square" lIns="0" tIns="0" rIns="0" bIns="0" rtlCol="0"/>
            <a:lstStyle/>
            <a:p>
              <a:endParaRPr sz="1400"/>
            </a:p>
          </p:txBody>
        </p:sp>
        <p:sp>
          <p:nvSpPr>
            <p:cNvPr id="46" name="object 46"/>
            <p:cNvSpPr txBox="1"/>
            <p:nvPr/>
          </p:nvSpPr>
          <p:spPr>
            <a:xfrm>
              <a:off x="10084309" y="3543976"/>
              <a:ext cx="567943" cy="2407285"/>
            </a:xfrm>
            <a:prstGeom prst="rect">
              <a:avLst/>
            </a:prstGeom>
          </p:spPr>
          <p:txBody>
            <a:bodyPr vert="vert270" wrap="square" lIns="0" tIns="0" rIns="0" bIns="0" rtlCol="0">
              <a:spAutoFit/>
            </a:bodyPr>
            <a:lstStyle/>
            <a:p>
              <a:pPr marL="12700">
                <a:lnSpc>
                  <a:spcPts val="2380"/>
                </a:lnSpc>
              </a:pPr>
              <a:r>
                <a:rPr b="1" spc="-10" dirty="0">
                  <a:latin typeface="Calibri" panose="020F0502020204030204"/>
                  <a:cs typeface="Calibri" panose="020F0502020204030204"/>
                </a:rPr>
                <a:t>International</a:t>
              </a:r>
              <a:r>
                <a:rPr b="1" spc="-50" dirty="0">
                  <a:latin typeface="Calibri" panose="020F0502020204030204"/>
                  <a:cs typeface="Calibri" panose="020F0502020204030204"/>
                </a:rPr>
                <a:t> </a:t>
              </a:r>
              <a:r>
                <a:rPr b="1" spc="-15" dirty="0">
                  <a:latin typeface="Calibri" panose="020F0502020204030204"/>
                  <a:cs typeface="Calibri" panose="020F0502020204030204"/>
                </a:rPr>
                <a:t>users</a:t>
              </a:r>
              <a:endParaRPr>
                <a:latin typeface="Calibri" panose="020F0502020204030204"/>
                <a:cs typeface="Calibri" panose="020F0502020204030204"/>
              </a:endParaRPr>
            </a:p>
            <a:p>
              <a:pPr marL="97790">
                <a:spcBef>
                  <a:spcPts val="35"/>
                </a:spcBef>
              </a:pPr>
              <a:r>
                <a:rPr sz="1400" spc="5" dirty="0">
                  <a:latin typeface="Calibri" panose="020F0502020204030204"/>
                  <a:cs typeface="Calibri" panose="020F0502020204030204"/>
                </a:rPr>
                <a:t>e.g. </a:t>
              </a:r>
              <a:r>
                <a:rPr sz="1400" spc="-5" dirty="0">
                  <a:latin typeface="Calibri" panose="020F0502020204030204"/>
                  <a:cs typeface="Calibri" panose="020F0502020204030204"/>
                </a:rPr>
                <a:t>global NWP</a:t>
              </a:r>
              <a:r>
                <a:rPr sz="1400" spc="-35" dirty="0">
                  <a:latin typeface="Calibri" panose="020F0502020204030204"/>
                  <a:cs typeface="Calibri" panose="020F0502020204030204"/>
                </a:rPr>
                <a:t> </a:t>
              </a:r>
              <a:r>
                <a:rPr sz="1400" spc="-10" dirty="0">
                  <a:latin typeface="Calibri" panose="020F0502020204030204"/>
                  <a:cs typeface="Calibri" panose="020F0502020204030204"/>
                </a:rPr>
                <a:t>centres</a:t>
              </a:r>
              <a:endParaRPr sz="1400">
                <a:latin typeface="Calibri" panose="020F0502020204030204"/>
                <a:cs typeface="Calibri" panose="020F0502020204030204"/>
              </a:endParaRPr>
            </a:p>
          </p:txBody>
        </p:sp>
        <p:sp>
          <p:nvSpPr>
            <p:cNvPr id="47" name="object 47"/>
            <p:cNvSpPr/>
            <p:nvPr/>
          </p:nvSpPr>
          <p:spPr>
            <a:xfrm>
              <a:off x="10797650" y="3706368"/>
              <a:ext cx="720851" cy="551675"/>
            </a:xfrm>
            <a:prstGeom prst="rect">
              <a:avLst/>
            </a:prstGeom>
            <a:blipFill>
              <a:blip r:embed="rId24" cstate="screen"/>
              <a:stretch>
                <a:fillRect/>
              </a:stretch>
            </a:blipFill>
          </p:spPr>
          <p:txBody>
            <a:bodyPr wrap="square" lIns="0" tIns="0" rIns="0" bIns="0" rtlCol="0"/>
            <a:lstStyle/>
            <a:p>
              <a:endParaRPr sz="1400"/>
            </a:p>
          </p:txBody>
        </p:sp>
        <p:sp>
          <p:nvSpPr>
            <p:cNvPr id="48" name="object 48"/>
            <p:cNvSpPr/>
            <p:nvPr/>
          </p:nvSpPr>
          <p:spPr>
            <a:xfrm>
              <a:off x="10797650" y="5484877"/>
              <a:ext cx="720851" cy="281927"/>
            </a:xfrm>
            <a:prstGeom prst="rect">
              <a:avLst/>
            </a:prstGeom>
            <a:blipFill>
              <a:blip r:embed="rId25" cstate="screen"/>
              <a:stretch>
                <a:fillRect/>
              </a:stretch>
            </a:blipFill>
          </p:spPr>
          <p:txBody>
            <a:bodyPr wrap="square" lIns="0" tIns="0" rIns="0" bIns="0" rtlCol="0"/>
            <a:lstStyle/>
            <a:p>
              <a:endParaRPr sz="1400"/>
            </a:p>
          </p:txBody>
        </p:sp>
        <p:sp>
          <p:nvSpPr>
            <p:cNvPr id="49" name="object 49"/>
            <p:cNvSpPr/>
            <p:nvPr/>
          </p:nvSpPr>
          <p:spPr>
            <a:xfrm>
              <a:off x="10797650" y="4344924"/>
              <a:ext cx="720851" cy="420623"/>
            </a:xfrm>
            <a:prstGeom prst="rect">
              <a:avLst/>
            </a:prstGeom>
            <a:blipFill>
              <a:blip r:embed="rId26" cstate="screen"/>
              <a:stretch>
                <a:fillRect/>
              </a:stretch>
            </a:blipFill>
          </p:spPr>
          <p:txBody>
            <a:bodyPr wrap="square" lIns="0" tIns="0" rIns="0" bIns="0" rtlCol="0"/>
            <a:lstStyle/>
            <a:p>
              <a:endParaRPr sz="1400"/>
            </a:p>
          </p:txBody>
        </p:sp>
        <p:sp>
          <p:nvSpPr>
            <p:cNvPr id="50" name="object 50"/>
            <p:cNvSpPr/>
            <p:nvPr/>
          </p:nvSpPr>
          <p:spPr>
            <a:xfrm>
              <a:off x="11017105" y="4850892"/>
              <a:ext cx="310801" cy="519683"/>
            </a:xfrm>
            <a:prstGeom prst="rect">
              <a:avLst/>
            </a:prstGeom>
            <a:blipFill>
              <a:blip r:embed="rId27" cstate="screen"/>
              <a:stretch>
                <a:fillRect/>
              </a:stretch>
            </a:blipFill>
          </p:spPr>
          <p:txBody>
            <a:bodyPr wrap="square" lIns="0" tIns="0" rIns="0" bIns="0" rtlCol="0"/>
            <a:lstStyle/>
            <a:p>
              <a:endParaRPr sz="1400"/>
            </a:p>
          </p:txBody>
        </p:sp>
        <p:sp>
          <p:nvSpPr>
            <p:cNvPr id="51" name="object 51"/>
            <p:cNvSpPr/>
            <p:nvPr/>
          </p:nvSpPr>
          <p:spPr>
            <a:xfrm>
              <a:off x="6071616" y="6246877"/>
              <a:ext cx="2281427" cy="455675"/>
            </a:xfrm>
            <a:prstGeom prst="rect">
              <a:avLst/>
            </a:prstGeom>
            <a:blipFill>
              <a:blip r:embed="rId28" cstate="screen"/>
              <a:stretch>
                <a:fillRect/>
              </a:stretch>
            </a:blipFill>
          </p:spPr>
          <p:txBody>
            <a:bodyPr wrap="square" lIns="0" tIns="0" rIns="0" bIns="0" rtlCol="0"/>
            <a:lstStyle/>
            <a:p>
              <a:endParaRPr sz="1400"/>
            </a:p>
          </p:txBody>
        </p:sp>
        <p:sp>
          <p:nvSpPr>
            <p:cNvPr id="52" name="object 52"/>
            <p:cNvSpPr/>
            <p:nvPr/>
          </p:nvSpPr>
          <p:spPr>
            <a:xfrm>
              <a:off x="3525012" y="5122165"/>
              <a:ext cx="918971" cy="1165859"/>
            </a:xfrm>
            <a:prstGeom prst="rect">
              <a:avLst/>
            </a:prstGeom>
            <a:blipFill>
              <a:blip r:embed="rId29" cstate="screen"/>
              <a:stretch>
                <a:fillRect/>
              </a:stretch>
            </a:blipFill>
          </p:spPr>
          <p:txBody>
            <a:bodyPr wrap="square" lIns="0" tIns="0" rIns="0" bIns="0" rtlCol="0"/>
            <a:lstStyle/>
            <a:p>
              <a:endParaRPr sz="1400"/>
            </a:p>
          </p:txBody>
        </p:sp>
        <p:sp>
          <p:nvSpPr>
            <p:cNvPr id="53" name="object 53"/>
            <p:cNvSpPr/>
            <p:nvPr/>
          </p:nvSpPr>
          <p:spPr>
            <a:xfrm>
              <a:off x="3577590" y="5151883"/>
              <a:ext cx="706755" cy="942975"/>
            </a:xfrm>
            <a:custGeom>
              <a:avLst/>
              <a:gdLst/>
              <a:ahLst/>
              <a:cxnLst/>
              <a:rect l="l" t="t" r="r" b="b"/>
              <a:pathLst>
                <a:path w="706755" h="942975">
                  <a:moveTo>
                    <a:pt x="0" y="0"/>
                  </a:moveTo>
                  <a:lnTo>
                    <a:pt x="706272" y="942746"/>
                  </a:lnTo>
                </a:path>
              </a:pathLst>
            </a:custGeom>
            <a:ln w="25908">
              <a:solidFill>
                <a:srgbClr val="FF0000"/>
              </a:solidFill>
            </a:ln>
          </p:spPr>
          <p:txBody>
            <a:bodyPr wrap="square" lIns="0" tIns="0" rIns="0" bIns="0" rtlCol="0"/>
            <a:lstStyle/>
            <a:p>
              <a:endParaRPr sz="1400"/>
            </a:p>
          </p:txBody>
        </p:sp>
        <p:sp>
          <p:nvSpPr>
            <p:cNvPr id="54" name="object 54"/>
            <p:cNvSpPr/>
            <p:nvPr/>
          </p:nvSpPr>
          <p:spPr>
            <a:xfrm>
              <a:off x="4244993" y="6060957"/>
              <a:ext cx="78105" cy="85725"/>
            </a:xfrm>
            <a:custGeom>
              <a:avLst/>
              <a:gdLst/>
              <a:ahLst/>
              <a:cxnLst/>
              <a:rect l="l" t="t" r="r" b="b"/>
              <a:pathLst>
                <a:path w="78105" h="85725">
                  <a:moveTo>
                    <a:pt x="62204" y="0"/>
                  </a:moveTo>
                  <a:lnTo>
                    <a:pt x="0" y="46596"/>
                  </a:lnTo>
                  <a:lnTo>
                    <a:pt x="77698" y="85509"/>
                  </a:lnTo>
                  <a:lnTo>
                    <a:pt x="62204" y="0"/>
                  </a:lnTo>
                  <a:close/>
                </a:path>
              </a:pathLst>
            </a:custGeom>
            <a:solidFill>
              <a:srgbClr val="FF0000"/>
            </a:solidFill>
          </p:spPr>
          <p:txBody>
            <a:bodyPr wrap="square" lIns="0" tIns="0" rIns="0" bIns="0" rtlCol="0"/>
            <a:lstStyle/>
            <a:p>
              <a:endParaRPr sz="1400"/>
            </a:p>
          </p:txBody>
        </p:sp>
        <p:sp>
          <p:nvSpPr>
            <p:cNvPr id="56" name="object 56"/>
            <p:cNvSpPr txBox="1"/>
            <p:nvPr/>
          </p:nvSpPr>
          <p:spPr>
            <a:xfrm>
              <a:off x="8746097" y="3425208"/>
              <a:ext cx="1183215" cy="389255"/>
            </a:xfrm>
            <a:prstGeom prst="rect">
              <a:avLst/>
            </a:prstGeom>
          </p:spPr>
          <p:txBody>
            <a:bodyPr vert="vert270" wrap="square" lIns="0" tIns="0" rIns="0" bIns="0" rtlCol="0">
              <a:spAutoFit/>
            </a:bodyPr>
            <a:lstStyle/>
            <a:p>
              <a:pPr marL="12700">
                <a:lnSpc>
                  <a:spcPts val="8455"/>
                </a:lnSpc>
              </a:pPr>
              <a:r>
                <a:rPr sz="7200" b="1" dirty="0">
                  <a:solidFill>
                    <a:srgbClr val="FF0000"/>
                  </a:solidFill>
                  <a:latin typeface="Calibri" panose="020F0502020204030204"/>
                  <a:cs typeface="Calibri" panose="020F0502020204030204"/>
                </a:rPr>
                <a:t>!</a:t>
              </a:r>
              <a:endParaRPr sz="7200" dirty="0">
                <a:latin typeface="Calibri" panose="020F0502020204030204"/>
                <a:cs typeface="Calibri" panose="020F0502020204030204"/>
              </a:endParaRPr>
            </a:p>
          </p:txBody>
        </p:sp>
        <p:cxnSp>
          <p:nvCxnSpPr>
            <p:cNvPr id="59" name="直接箭头连接符 58"/>
            <p:cNvCxnSpPr>
              <a:stCxn id="29" idx="3"/>
            </p:cNvCxnSpPr>
            <p:nvPr/>
          </p:nvCxnSpPr>
          <p:spPr>
            <a:xfrm flipV="1">
              <a:off x="7819644" y="4746867"/>
              <a:ext cx="615696" cy="394"/>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28" name="图片 27"/>
          <p:cNvPicPr>
            <a:picLocks noChangeAspect="1"/>
          </p:cNvPicPr>
          <p:nvPr/>
        </p:nvPicPr>
        <p:blipFill>
          <a:blip r:embed="rId30"/>
          <a:stretch>
            <a:fillRect/>
          </a:stretch>
        </p:blipFill>
        <p:spPr>
          <a:xfrm>
            <a:off x="7038885" y="3177176"/>
            <a:ext cx="4904210" cy="25274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7267" y="352810"/>
            <a:ext cx="5026674" cy="566822"/>
          </a:xfrm>
          <a:prstGeom prst="rect">
            <a:avLst/>
          </a:prstGeom>
        </p:spPr>
        <p:txBody>
          <a:bodyPr vert="horz" wrap="square" lIns="0" tIns="12700" rIns="0" bIns="0" rtlCol="0" anchor="ctr">
            <a:spAutoFit/>
          </a:bodyPr>
          <a:lstStyle/>
          <a:p>
            <a:pPr marL="12700">
              <a:lnSpc>
                <a:spcPct val="100000"/>
              </a:lnSpc>
              <a:spcBef>
                <a:spcPts val="100"/>
              </a:spcBef>
            </a:pPr>
            <a:r>
              <a:rPr sz="3600" dirty="0"/>
              <a:t>The </a:t>
            </a:r>
            <a:r>
              <a:rPr sz="3600" spc="-5" dirty="0"/>
              <a:t>WDQMS</a:t>
            </a:r>
            <a:r>
              <a:rPr sz="3600" spc="-50" dirty="0"/>
              <a:t> </a:t>
            </a:r>
            <a:r>
              <a:rPr sz="3600" spc="-10" dirty="0"/>
              <a:t>process</a:t>
            </a:r>
            <a:endParaRPr sz="3600" dirty="0"/>
          </a:p>
        </p:txBody>
      </p:sp>
      <p:sp>
        <p:nvSpPr>
          <p:cNvPr id="3" name="object 3"/>
          <p:cNvSpPr txBox="1"/>
          <p:nvPr/>
        </p:nvSpPr>
        <p:spPr>
          <a:xfrm>
            <a:off x="1984510" y="5731271"/>
            <a:ext cx="6908165" cy="391160"/>
          </a:xfrm>
          <a:prstGeom prst="rect">
            <a:avLst/>
          </a:prstGeom>
        </p:spPr>
        <p:txBody>
          <a:bodyPr vert="horz" wrap="square" lIns="0" tIns="12700" rIns="0" bIns="0" rtlCol="0">
            <a:spAutoFit/>
          </a:bodyPr>
          <a:lstStyle/>
          <a:p>
            <a:pPr marL="355600" indent="-342900">
              <a:spcBef>
                <a:spcPts val="100"/>
              </a:spcBef>
              <a:buFont typeface="Wingdings" panose="05000000000000000000"/>
              <a:buChar char=""/>
              <a:tabLst>
                <a:tab pos="355600" algn="l"/>
              </a:tabLst>
            </a:pPr>
            <a:r>
              <a:rPr sz="2400" dirty="0">
                <a:latin typeface="Calibri" panose="020F0502020204030204"/>
                <a:cs typeface="Calibri" panose="020F0502020204030204"/>
              </a:rPr>
              <a:t>WDQMS will describe </a:t>
            </a:r>
            <a:r>
              <a:rPr sz="2400" spc="-10" dirty="0">
                <a:latin typeface="Calibri" panose="020F0502020204030204"/>
                <a:cs typeface="Calibri" panose="020F0502020204030204"/>
              </a:rPr>
              <a:t>how </a:t>
            </a:r>
            <a:r>
              <a:rPr sz="2400" spc="-5" dirty="0">
                <a:latin typeface="Calibri" panose="020F0502020204030204"/>
                <a:cs typeface="Calibri" panose="020F0502020204030204"/>
              </a:rPr>
              <a:t>well WIGOS </a:t>
            </a:r>
            <a:r>
              <a:rPr sz="2400" dirty="0">
                <a:latin typeface="Calibri" panose="020F0502020204030204"/>
                <a:cs typeface="Calibri" panose="020F0502020204030204"/>
              </a:rPr>
              <a:t>is</a:t>
            </a:r>
            <a:r>
              <a:rPr sz="2400" spc="-125" dirty="0">
                <a:latin typeface="Calibri" panose="020F0502020204030204"/>
                <a:cs typeface="Calibri" panose="020F0502020204030204"/>
              </a:rPr>
              <a:t> </a:t>
            </a:r>
            <a:r>
              <a:rPr sz="2400" spc="-5" dirty="0">
                <a:latin typeface="Calibri" panose="020F0502020204030204"/>
                <a:cs typeface="Calibri" panose="020F0502020204030204"/>
              </a:rPr>
              <a:t>functioning</a:t>
            </a:r>
            <a:endParaRPr sz="2400" dirty="0">
              <a:latin typeface="Calibri" panose="020F0502020204030204"/>
              <a:cs typeface="Calibri" panose="020F0502020204030204"/>
            </a:endParaRPr>
          </a:p>
        </p:txBody>
      </p:sp>
      <p:sp>
        <p:nvSpPr>
          <p:cNvPr id="4" name="object 4"/>
          <p:cNvSpPr/>
          <p:nvPr/>
        </p:nvSpPr>
        <p:spPr>
          <a:xfrm>
            <a:off x="3784093" y="4504945"/>
            <a:ext cx="6051803" cy="11750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826764" y="4524757"/>
            <a:ext cx="5966460" cy="1089660"/>
          </a:xfrm>
          <a:custGeom>
            <a:avLst/>
            <a:gdLst/>
            <a:ahLst/>
            <a:cxnLst/>
            <a:rect l="l" t="t" r="r" b="b"/>
            <a:pathLst>
              <a:path w="5966459" h="1089660">
                <a:moveTo>
                  <a:pt x="5784850" y="0"/>
                </a:moveTo>
                <a:lnTo>
                  <a:pt x="181610" y="0"/>
                </a:lnTo>
                <a:lnTo>
                  <a:pt x="133329" y="6486"/>
                </a:lnTo>
                <a:lnTo>
                  <a:pt x="89946" y="24794"/>
                </a:lnTo>
                <a:lnTo>
                  <a:pt x="53190" y="53190"/>
                </a:lnTo>
                <a:lnTo>
                  <a:pt x="24794" y="89946"/>
                </a:lnTo>
                <a:lnTo>
                  <a:pt x="6486" y="133329"/>
                </a:lnTo>
                <a:lnTo>
                  <a:pt x="0" y="181610"/>
                </a:lnTo>
                <a:lnTo>
                  <a:pt x="0" y="908050"/>
                </a:lnTo>
                <a:lnTo>
                  <a:pt x="6486" y="956330"/>
                </a:lnTo>
                <a:lnTo>
                  <a:pt x="24794" y="999713"/>
                </a:lnTo>
                <a:lnTo>
                  <a:pt x="53190" y="1036469"/>
                </a:lnTo>
                <a:lnTo>
                  <a:pt x="89946" y="1064865"/>
                </a:lnTo>
                <a:lnTo>
                  <a:pt x="133329" y="1083173"/>
                </a:lnTo>
                <a:lnTo>
                  <a:pt x="181610" y="1089660"/>
                </a:lnTo>
                <a:lnTo>
                  <a:pt x="5784850" y="1089660"/>
                </a:lnTo>
                <a:lnTo>
                  <a:pt x="5833130" y="1083173"/>
                </a:lnTo>
                <a:lnTo>
                  <a:pt x="5876513" y="1064865"/>
                </a:lnTo>
                <a:lnTo>
                  <a:pt x="5913269" y="1036469"/>
                </a:lnTo>
                <a:lnTo>
                  <a:pt x="5941665" y="999713"/>
                </a:lnTo>
                <a:lnTo>
                  <a:pt x="5959973" y="956330"/>
                </a:lnTo>
                <a:lnTo>
                  <a:pt x="5966460" y="908050"/>
                </a:lnTo>
                <a:lnTo>
                  <a:pt x="5966460" y="181610"/>
                </a:lnTo>
                <a:lnTo>
                  <a:pt x="5959973" y="133329"/>
                </a:lnTo>
                <a:lnTo>
                  <a:pt x="5941665" y="89946"/>
                </a:lnTo>
                <a:lnTo>
                  <a:pt x="5913269" y="53190"/>
                </a:lnTo>
                <a:lnTo>
                  <a:pt x="5876513" y="24794"/>
                </a:lnTo>
                <a:lnTo>
                  <a:pt x="5833130" y="6486"/>
                </a:lnTo>
                <a:lnTo>
                  <a:pt x="5784850" y="0"/>
                </a:lnTo>
                <a:close/>
              </a:path>
            </a:pathLst>
          </a:custGeom>
          <a:solidFill>
            <a:srgbClr val="FFFF99"/>
          </a:solidFill>
        </p:spPr>
        <p:txBody>
          <a:bodyPr wrap="square" lIns="0" tIns="0" rIns="0" bIns="0" rtlCol="0"/>
          <a:lstStyle/>
          <a:p>
            <a:endParaRPr/>
          </a:p>
        </p:txBody>
      </p:sp>
      <p:sp>
        <p:nvSpPr>
          <p:cNvPr id="6" name="object 6"/>
          <p:cNvSpPr/>
          <p:nvPr/>
        </p:nvSpPr>
        <p:spPr>
          <a:xfrm>
            <a:off x="1955291" y="2810257"/>
            <a:ext cx="8281670" cy="1330960"/>
          </a:xfrm>
          <a:custGeom>
            <a:avLst/>
            <a:gdLst/>
            <a:ahLst/>
            <a:cxnLst/>
            <a:rect l="l" t="t" r="r" b="b"/>
            <a:pathLst>
              <a:path w="8281670" h="1330960">
                <a:moveTo>
                  <a:pt x="8059674" y="0"/>
                </a:moveTo>
                <a:lnTo>
                  <a:pt x="221742" y="0"/>
                </a:lnTo>
                <a:lnTo>
                  <a:pt x="177052" y="4504"/>
                </a:lnTo>
                <a:lnTo>
                  <a:pt x="135429" y="17425"/>
                </a:lnTo>
                <a:lnTo>
                  <a:pt x="97763" y="37869"/>
                </a:lnTo>
                <a:lnTo>
                  <a:pt x="64946" y="64946"/>
                </a:lnTo>
                <a:lnTo>
                  <a:pt x="37869" y="97763"/>
                </a:lnTo>
                <a:lnTo>
                  <a:pt x="17425" y="135429"/>
                </a:lnTo>
                <a:lnTo>
                  <a:pt x="4504" y="177052"/>
                </a:lnTo>
                <a:lnTo>
                  <a:pt x="0" y="221741"/>
                </a:lnTo>
                <a:lnTo>
                  <a:pt x="0" y="1108709"/>
                </a:lnTo>
                <a:lnTo>
                  <a:pt x="4504" y="1153399"/>
                </a:lnTo>
                <a:lnTo>
                  <a:pt x="17425" y="1195022"/>
                </a:lnTo>
                <a:lnTo>
                  <a:pt x="37869" y="1232688"/>
                </a:lnTo>
                <a:lnTo>
                  <a:pt x="64946" y="1265505"/>
                </a:lnTo>
                <a:lnTo>
                  <a:pt x="97763" y="1292582"/>
                </a:lnTo>
                <a:lnTo>
                  <a:pt x="135429" y="1313026"/>
                </a:lnTo>
                <a:lnTo>
                  <a:pt x="177052" y="1325947"/>
                </a:lnTo>
                <a:lnTo>
                  <a:pt x="221742" y="1330451"/>
                </a:lnTo>
                <a:lnTo>
                  <a:pt x="8059674" y="1330451"/>
                </a:lnTo>
                <a:lnTo>
                  <a:pt x="8104363" y="1325947"/>
                </a:lnTo>
                <a:lnTo>
                  <a:pt x="8145986" y="1313026"/>
                </a:lnTo>
                <a:lnTo>
                  <a:pt x="8183652" y="1292582"/>
                </a:lnTo>
                <a:lnTo>
                  <a:pt x="8216469" y="1265505"/>
                </a:lnTo>
                <a:lnTo>
                  <a:pt x="8243546" y="1232688"/>
                </a:lnTo>
                <a:lnTo>
                  <a:pt x="8263990" y="1195022"/>
                </a:lnTo>
                <a:lnTo>
                  <a:pt x="8276911" y="1153399"/>
                </a:lnTo>
                <a:lnTo>
                  <a:pt x="8281416" y="1108709"/>
                </a:lnTo>
                <a:lnTo>
                  <a:pt x="8281416" y="221741"/>
                </a:lnTo>
                <a:lnTo>
                  <a:pt x="8276911" y="177052"/>
                </a:lnTo>
                <a:lnTo>
                  <a:pt x="8263990" y="135429"/>
                </a:lnTo>
                <a:lnTo>
                  <a:pt x="8243546" y="97763"/>
                </a:lnTo>
                <a:lnTo>
                  <a:pt x="8216469" y="64946"/>
                </a:lnTo>
                <a:lnTo>
                  <a:pt x="8183652" y="37869"/>
                </a:lnTo>
                <a:lnTo>
                  <a:pt x="8145986" y="17425"/>
                </a:lnTo>
                <a:lnTo>
                  <a:pt x="8104363" y="4504"/>
                </a:lnTo>
                <a:lnTo>
                  <a:pt x="8059674" y="0"/>
                </a:lnTo>
                <a:close/>
              </a:path>
            </a:pathLst>
          </a:custGeom>
          <a:solidFill>
            <a:srgbClr val="DCE6F1"/>
          </a:solidFill>
        </p:spPr>
        <p:txBody>
          <a:bodyPr wrap="square" lIns="0" tIns="0" rIns="0" bIns="0" rtlCol="0"/>
          <a:lstStyle/>
          <a:p>
            <a:endParaRPr/>
          </a:p>
        </p:txBody>
      </p:sp>
      <p:sp>
        <p:nvSpPr>
          <p:cNvPr id="7" name="object 7"/>
          <p:cNvSpPr/>
          <p:nvPr/>
        </p:nvSpPr>
        <p:spPr>
          <a:xfrm>
            <a:off x="1955291" y="1243578"/>
            <a:ext cx="8281670" cy="1043940"/>
          </a:xfrm>
          <a:custGeom>
            <a:avLst/>
            <a:gdLst/>
            <a:ahLst/>
            <a:cxnLst/>
            <a:rect l="l" t="t" r="r" b="b"/>
            <a:pathLst>
              <a:path w="8281670" h="1043939">
                <a:moveTo>
                  <a:pt x="8107413" y="0"/>
                </a:moveTo>
                <a:lnTo>
                  <a:pt x="174002" y="0"/>
                </a:lnTo>
                <a:lnTo>
                  <a:pt x="127745" y="6215"/>
                </a:lnTo>
                <a:lnTo>
                  <a:pt x="86179" y="23756"/>
                </a:lnTo>
                <a:lnTo>
                  <a:pt x="50963" y="50963"/>
                </a:lnTo>
                <a:lnTo>
                  <a:pt x="23756" y="86179"/>
                </a:lnTo>
                <a:lnTo>
                  <a:pt x="6215" y="127745"/>
                </a:lnTo>
                <a:lnTo>
                  <a:pt x="0" y="174002"/>
                </a:lnTo>
                <a:lnTo>
                  <a:pt x="0" y="869950"/>
                </a:lnTo>
                <a:lnTo>
                  <a:pt x="6215" y="916202"/>
                </a:lnTo>
                <a:lnTo>
                  <a:pt x="23756" y="957764"/>
                </a:lnTo>
                <a:lnTo>
                  <a:pt x="50963" y="992978"/>
                </a:lnTo>
                <a:lnTo>
                  <a:pt x="86179" y="1020184"/>
                </a:lnTo>
                <a:lnTo>
                  <a:pt x="127745" y="1037724"/>
                </a:lnTo>
                <a:lnTo>
                  <a:pt x="174002" y="1043940"/>
                </a:lnTo>
                <a:lnTo>
                  <a:pt x="8107413" y="1043940"/>
                </a:lnTo>
                <a:lnTo>
                  <a:pt x="8153670" y="1037724"/>
                </a:lnTo>
                <a:lnTo>
                  <a:pt x="8195236" y="1020184"/>
                </a:lnTo>
                <a:lnTo>
                  <a:pt x="8230452" y="992978"/>
                </a:lnTo>
                <a:lnTo>
                  <a:pt x="8257659" y="957764"/>
                </a:lnTo>
                <a:lnTo>
                  <a:pt x="8275200" y="916202"/>
                </a:lnTo>
                <a:lnTo>
                  <a:pt x="8281416" y="869950"/>
                </a:lnTo>
                <a:lnTo>
                  <a:pt x="8281416" y="174002"/>
                </a:lnTo>
                <a:lnTo>
                  <a:pt x="8275200" y="127745"/>
                </a:lnTo>
                <a:lnTo>
                  <a:pt x="8257659" y="86179"/>
                </a:lnTo>
                <a:lnTo>
                  <a:pt x="8230452" y="50963"/>
                </a:lnTo>
                <a:lnTo>
                  <a:pt x="8195236" y="23756"/>
                </a:lnTo>
                <a:lnTo>
                  <a:pt x="8153670" y="6215"/>
                </a:lnTo>
                <a:lnTo>
                  <a:pt x="8107413" y="0"/>
                </a:lnTo>
                <a:close/>
              </a:path>
            </a:pathLst>
          </a:custGeom>
          <a:solidFill>
            <a:srgbClr val="F1DCDB"/>
          </a:solidFill>
        </p:spPr>
        <p:txBody>
          <a:bodyPr wrap="square" lIns="0" tIns="0" rIns="0" bIns="0" rtlCol="0"/>
          <a:lstStyle/>
          <a:p>
            <a:endParaRPr/>
          </a:p>
        </p:txBody>
      </p:sp>
      <p:sp>
        <p:nvSpPr>
          <p:cNvPr id="8" name="object 8"/>
          <p:cNvSpPr/>
          <p:nvPr/>
        </p:nvSpPr>
        <p:spPr>
          <a:xfrm>
            <a:off x="2840737" y="2013205"/>
            <a:ext cx="844295" cy="1161287"/>
          </a:xfrm>
          <a:prstGeom prst="rect">
            <a:avLst/>
          </a:prstGeom>
          <a:blipFill>
            <a:blip r:embed="rId4" cstate="screen"/>
            <a:stretch>
              <a:fillRect/>
            </a:stretch>
          </a:blipFill>
        </p:spPr>
        <p:txBody>
          <a:bodyPr wrap="square" lIns="0" tIns="0" rIns="0" bIns="0" rtlCol="0"/>
          <a:lstStyle/>
          <a:p>
            <a:endParaRPr/>
          </a:p>
        </p:txBody>
      </p:sp>
      <p:sp>
        <p:nvSpPr>
          <p:cNvPr id="9" name="object 9"/>
          <p:cNvSpPr/>
          <p:nvPr/>
        </p:nvSpPr>
        <p:spPr>
          <a:xfrm>
            <a:off x="2889504" y="2133903"/>
            <a:ext cx="659765" cy="973455"/>
          </a:xfrm>
          <a:custGeom>
            <a:avLst/>
            <a:gdLst/>
            <a:ahLst/>
            <a:cxnLst/>
            <a:rect l="l" t="t" r="r" b="b"/>
            <a:pathLst>
              <a:path w="659764" h="973455">
                <a:moveTo>
                  <a:pt x="0" y="973391"/>
                </a:moveTo>
                <a:lnTo>
                  <a:pt x="659155" y="0"/>
                </a:lnTo>
              </a:path>
            </a:pathLst>
          </a:custGeom>
          <a:ln w="15240">
            <a:solidFill>
              <a:srgbClr val="000000"/>
            </a:solidFill>
          </a:ln>
        </p:spPr>
        <p:txBody>
          <a:bodyPr wrap="square" lIns="0" tIns="0" rIns="0" bIns="0" rtlCol="0"/>
          <a:lstStyle/>
          <a:p>
            <a:endParaRPr/>
          </a:p>
        </p:txBody>
      </p:sp>
      <p:sp>
        <p:nvSpPr>
          <p:cNvPr id="10" name="object 10"/>
          <p:cNvSpPr/>
          <p:nvPr/>
        </p:nvSpPr>
        <p:spPr>
          <a:xfrm>
            <a:off x="3469137" y="2133896"/>
            <a:ext cx="80010" cy="88265"/>
          </a:xfrm>
          <a:custGeom>
            <a:avLst/>
            <a:gdLst/>
            <a:ahLst/>
            <a:cxnLst/>
            <a:rect l="l" t="t" r="r" b="b"/>
            <a:pathLst>
              <a:path w="80010" h="88264">
                <a:moveTo>
                  <a:pt x="73609" y="88023"/>
                </a:moveTo>
                <a:lnTo>
                  <a:pt x="79527" y="0"/>
                </a:lnTo>
                <a:lnTo>
                  <a:pt x="0" y="38176"/>
                </a:lnTo>
              </a:path>
            </a:pathLst>
          </a:custGeom>
          <a:ln w="15240">
            <a:solidFill>
              <a:srgbClr val="000000"/>
            </a:solidFill>
          </a:ln>
        </p:spPr>
        <p:txBody>
          <a:bodyPr wrap="square" lIns="0" tIns="0" rIns="0" bIns="0" rtlCol="0"/>
          <a:lstStyle/>
          <a:p>
            <a:endParaRPr/>
          </a:p>
        </p:txBody>
      </p:sp>
      <p:sp>
        <p:nvSpPr>
          <p:cNvPr id="11" name="object 11"/>
          <p:cNvSpPr/>
          <p:nvPr/>
        </p:nvSpPr>
        <p:spPr>
          <a:xfrm>
            <a:off x="6528816" y="1955293"/>
            <a:ext cx="2045207" cy="28224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65463" y="2075869"/>
            <a:ext cx="1772285" cy="2541270"/>
          </a:xfrm>
          <a:custGeom>
            <a:avLst/>
            <a:gdLst/>
            <a:ahLst/>
            <a:cxnLst/>
            <a:rect l="l" t="t" r="r" b="b"/>
            <a:pathLst>
              <a:path w="1772284" h="2541270">
                <a:moveTo>
                  <a:pt x="0" y="2540965"/>
                </a:moveTo>
                <a:lnTo>
                  <a:pt x="1772208" y="0"/>
                </a:lnTo>
              </a:path>
            </a:pathLst>
          </a:custGeom>
          <a:ln w="15240">
            <a:solidFill>
              <a:srgbClr val="000000"/>
            </a:solidFill>
          </a:ln>
        </p:spPr>
        <p:txBody>
          <a:bodyPr wrap="square" lIns="0" tIns="0" rIns="0" bIns="0" rtlCol="0"/>
          <a:lstStyle/>
          <a:p>
            <a:endParaRPr/>
          </a:p>
        </p:txBody>
      </p:sp>
      <p:sp>
        <p:nvSpPr>
          <p:cNvPr id="13" name="object 13"/>
          <p:cNvSpPr/>
          <p:nvPr/>
        </p:nvSpPr>
        <p:spPr>
          <a:xfrm>
            <a:off x="8357619" y="2075865"/>
            <a:ext cx="80645" cy="88265"/>
          </a:xfrm>
          <a:custGeom>
            <a:avLst/>
            <a:gdLst/>
            <a:ahLst/>
            <a:cxnLst/>
            <a:rect l="l" t="t" r="r" b="b"/>
            <a:pathLst>
              <a:path w="80645" h="88264">
                <a:moveTo>
                  <a:pt x="72923" y="87934"/>
                </a:moveTo>
                <a:lnTo>
                  <a:pt x="80048" y="0"/>
                </a:lnTo>
                <a:lnTo>
                  <a:pt x="0" y="37083"/>
                </a:lnTo>
              </a:path>
            </a:pathLst>
          </a:custGeom>
          <a:ln w="15240">
            <a:solidFill>
              <a:srgbClr val="000000"/>
            </a:solidFill>
          </a:ln>
        </p:spPr>
        <p:txBody>
          <a:bodyPr wrap="square" lIns="0" tIns="0" rIns="0" bIns="0" rtlCol="0"/>
          <a:lstStyle/>
          <a:p>
            <a:endParaRPr/>
          </a:p>
        </p:txBody>
      </p:sp>
      <p:sp>
        <p:nvSpPr>
          <p:cNvPr id="14" name="object 14"/>
          <p:cNvSpPr/>
          <p:nvPr/>
        </p:nvSpPr>
        <p:spPr>
          <a:xfrm>
            <a:off x="6665463" y="4528908"/>
            <a:ext cx="80645" cy="88265"/>
          </a:xfrm>
          <a:custGeom>
            <a:avLst/>
            <a:gdLst/>
            <a:ahLst/>
            <a:cxnLst/>
            <a:rect l="l" t="t" r="r" b="b"/>
            <a:pathLst>
              <a:path w="80645" h="88264">
                <a:moveTo>
                  <a:pt x="7137" y="0"/>
                </a:moveTo>
                <a:lnTo>
                  <a:pt x="0" y="87922"/>
                </a:lnTo>
                <a:lnTo>
                  <a:pt x="80048" y="50863"/>
                </a:lnTo>
              </a:path>
            </a:pathLst>
          </a:custGeom>
          <a:ln w="15240">
            <a:solidFill>
              <a:srgbClr val="000000"/>
            </a:solidFill>
          </a:ln>
        </p:spPr>
        <p:txBody>
          <a:bodyPr wrap="square" lIns="0" tIns="0" rIns="0" bIns="0" rtlCol="0"/>
          <a:lstStyle/>
          <a:p>
            <a:endParaRPr/>
          </a:p>
        </p:txBody>
      </p:sp>
      <p:sp>
        <p:nvSpPr>
          <p:cNvPr id="15" name="object 15"/>
          <p:cNvSpPr/>
          <p:nvPr/>
        </p:nvSpPr>
        <p:spPr>
          <a:xfrm>
            <a:off x="8317993" y="1955293"/>
            <a:ext cx="976883" cy="1200911"/>
          </a:xfrm>
          <a:prstGeom prst="rect">
            <a:avLst/>
          </a:prstGeom>
          <a:blipFill>
            <a:blip r:embed="rId6" cstate="screen"/>
            <a:stretch>
              <a:fillRect/>
            </a:stretch>
          </a:blipFill>
        </p:spPr>
        <p:txBody>
          <a:bodyPr wrap="square" lIns="0" tIns="0" rIns="0" bIns="0" rtlCol="0"/>
          <a:lstStyle/>
          <a:p>
            <a:endParaRPr/>
          </a:p>
        </p:txBody>
      </p:sp>
      <p:sp>
        <p:nvSpPr>
          <p:cNvPr id="16" name="object 16"/>
          <p:cNvSpPr/>
          <p:nvPr/>
        </p:nvSpPr>
        <p:spPr>
          <a:xfrm>
            <a:off x="8455150" y="2075498"/>
            <a:ext cx="702310" cy="921385"/>
          </a:xfrm>
          <a:custGeom>
            <a:avLst/>
            <a:gdLst/>
            <a:ahLst/>
            <a:cxnLst/>
            <a:rect l="l" t="t" r="r" b="b"/>
            <a:pathLst>
              <a:path w="702309" h="921385">
                <a:moveTo>
                  <a:pt x="0" y="0"/>
                </a:moveTo>
                <a:lnTo>
                  <a:pt x="701713" y="921169"/>
                </a:lnTo>
              </a:path>
            </a:pathLst>
          </a:custGeom>
          <a:ln w="15239">
            <a:solidFill>
              <a:srgbClr val="000000"/>
            </a:solidFill>
          </a:ln>
        </p:spPr>
        <p:txBody>
          <a:bodyPr wrap="square" lIns="0" tIns="0" rIns="0" bIns="0" rtlCol="0"/>
          <a:lstStyle/>
          <a:p>
            <a:endParaRPr/>
          </a:p>
        </p:txBody>
      </p:sp>
      <p:sp>
        <p:nvSpPr>
          <p:cNvPr id="17" name="object 17"/>
          <p:cNvSpPr/>
          <p:nvPr/>
        </p:nvSpPr>
        <p:spPr>
          <a:xfrm>
            <a:off x="9075328" y="2909112"/>
            <a:ext cx="81915" cy="87630"/>
          </a:xfrm>
          <a:custGeom>
            <a:avLst/>
            <a:gdLst/>
            <a:ahLst/>
            <a:cxnLst/>
            <a:rect l="l" t="t" r="r" b="b"/>
            <a:pathLst>
              <a:path w="81915" h="87630">
                <a:moveTo>
                  <a:pt x="70726" y="0"/>
                </a:moveTo>
                <a:lnTo>
                  <a:pt x="81533" y="87553"/>
                </a:lnTo>
                <a:lnTo>
                  <a:pt x="0" y="53873"/>
                </a:lnTo>
              </a:path>
            </a:pathLst>
          </a:custGeom>
          <a:ln w="15240">
            <a:solidFill>
              <a:srgbClr val="000000"/>
            </a:solidFill>
          </a:ln>
        </p:spPr>
        <p:txBody>
          <a:bodyPr wrap="square" lIns="0" tIns="0" rIns="0" bIns="0" rtlCol="0"/>
          <a:lstStyle/>
          <a:p>
            <a:endParaRPr/>
          </a:p>
        </p:txBody>
      </p:sp>
      <p:sp>
        <p:nvSpPr>
          <p:cNvPr id="18" name="object 18"/>
          <p:cNvSpPr/>
          <p:nvPr/>
        </p:nvSpPr>
        <p:spPr>
          <a:xfrm>
            <a:off x="8455151" y="2075495"/>
            <a:ext cx="81915" cy="87630"/>
          </a:xfrm>
          <a:custGeom>
            <a:avLst/>
            <a:gdLst/>
            <a:ahLst/>
            <a:cxnLst/>
            <a:rect l="l" t="t" r="r" b="b"/>
            <a:pathLst>
              <a:path w="81915" h="87630">
                <a:moveTo>
                  <a:pt x="10820" y="87553"/>
                </a:moveTo>
                <a:lnTo>
                  <a:pt x="0" y="0"/>
                </a:lnTo>
                <a:lnTo>
                  <a:pt x="81533" y="33680"/>
                </a:lnTo>
              </a:path>
            </a:pathLst>
          </a:custGeom>
          <a:ln w="15240">
            <a:solidFill>
              <a:srgbClr val="000000"/>
            </a:solidFill>
          </a:ln>
        </p:spPr>
        <p:txBody>
          <a:bodyPr wrap="square" lIns="0" tIns="0" rIns="0" bIns="0" rtlCol="0"/>
          <a:lstStyle/>
          <a:p>
            <a:endParaRPr/>
          </a:p>
        </p:txBody>
      </p:sp>
      <p:sp>
        <p:nvSpPr>
          <p:cNvPr id="19" name="object 19"/>
          <p:cNvSpPr/>
          <p:nvPr/>
        </p:nvSpPr>
        <p:spPr>
          <a:xfrm>
            <a:off x="2113788" y="3083052"/>
            <a:ext cx="1551431" cy="80162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2113788" y="3060193"/>
            <a:ext cx="1606295" cy="923543"/>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2161032" y="3107435"/>
            <a:ext cx="1456943" cy="707136"/>
          </a:xfrm>
          <a:prstGeom prst="rect">
            <a:avLst/>
          </a:prstGeom>
          <a:blipFill>
            <a:blip r:embed="rId9" cstate="screen"/>
            <a:stretch>
              <a:fillRect/>
            </a:stretch>
          </a:blipFill>
        </p:spPr>
        <p:txBody>
          <a:bodyPr wrap="square" lIns="0" tIns="0" rIns="0" bIns="0" rtlCol="0"/>
          <a:lstStyle/>
          <a:p>
            <a:endParaRPr/>
          </a:p>
        </p:txBody>
      </p:sp>
      <p:sp>
        <p:nvSpPr>
          <p:cNvPr id="22" name="object 22"/>
          <p:cNvSpPr/>
          <p:nvPr/>
        </p:nvSpPr>
        <p:spPr>
          <a:xfrm>
            <a:off x="2161032" y="3107435"/>
            <a:ext cx="1457325" cy="707390"/>
          </a:xfrm>
          <a:custGeom>
            <a:avLst/>
            <a:gdLst/>
            <a:ahLst/>
            <a:cxnLst/>
            <a:rect l="l" t="t" r="r" b="b"/>
            <a:pathLst>
              <a:path w="1457325" h="707389">
                <a:moveTo>
                  <a:pt x="0" y="117855"/>
                </a:moveTo>
                <a:lnTo>
                  <a:pt x="9262" y="71982"/>
                </a:lnTo>
                <a:lnTo>
                  <a:pt x="34520" y="34520"/>
                </a:lnTo>
                <a:lnTo>
                  <a:pt x="71982" y="9262"/>
                </a:lnTo>
                <a:lnTo>
                  <a:pt x="117855" y="0"/>
                </a:lnTo>
                <a:lnTo>
                  <a:pt x="1339088" y="0"/>
                </a:lnTo>
                <a:lnTo>
                  <a:pt x="1384961" y="9262"/>
                </a:lnTo>
                <a:lnTo>
                  <a:pt x="1422423" y="34520"/>
                </a:lnTo>
                <a:lnTo>
                  <a:pt x="1447681" y="71982"/>
                </a:lnTo>
                <a:lnTo>
                  <a:pt x="1456944" y="117855"/>
                </a:lnTo>
                <a:lnTo>
                  <a:pt x="1456944" y="589279"/>
                </a:lnTo>
                <a:lnTo>
                  <a:pt x="1447681" y="635153"/>
                </a:lnTo>
                <a:lnTo>
                  <a:pt x="1422423" y="672615"/>
                </a:lnTo>
                <a:lnTo>
                  <a:pt x="1384961" y="697873"/>
                </a:lnTo>
                <a:lnTo>
                  <a:pt x="1339088" y="707135"/>
                </a:lnTo>
                <a:lnTo>
                  <a:pt x="117855" y="707135"/>
                </a:lnTo>
                <a:lnTo>
                  <a:pt x="71982" y="697873"/>
                </a:lnTo>
                <a:lnTo>
                  <a:pt x="34520" y="672615"/>
                </a:lnTo>
                <a:lnTo>
                  <a:pt x="9262" y="635153"/>
                </a:lnTo>
                <a:lnTo>
                  <a:pt x="0" y="589279"/>
                </a:lnTo>
                <a:lnTo>
                  <a:pt x="0" y="117855"/>
                </a:lnTo>
                <a:close/>
              </a:path>
            </a:pathLst>
          </a:custGeom>
          <a:ln w="9144">
            <a:solidFill>
              <a:srgbClr val="497DBA"/>
            </a:solidFill>
          </a:ln>
        </p:spPr>
        <p:txBody>
          <a:bodyPr wrap="square" lIns="0" tIns="0" rIns="0" bIns="0" rtlCol="0"/>
          <a:lstStyle/>
          <a:p>
            <a:endParaRPr/>
          </a:p>
        </p:txBody>
      </p:sp>
      <p:sp>
        <p:nvSpPr>
          <p:cNvPr id="23" name="object 23"/>
          <p:cNvSpPr txBox="1"/>
          <p:nvPr/>
        </p:nvSpPr>
        <p:spPr>
          <a:xfrm>
            <a:off x="2296318" y="3127079"/>
            <a:ext cx="1186815" cy="636270"/>
          </a:xfrm>
          <a:prstGeom prst="rect">
            <a:avLst/>
          </a:prstGeom>
        </p:spPr>
        <p:txBody>
          <a:bodyPr vert="horz" wrap="square" lIns="0" tIns="13335" rIns="0" bIns="0" rtlCol="0">
            <a:spAutoFit/>
          </a:bodyPr>
          <a:lstStyle/>
          <a:p>
            <a:pPr marL="22860" marR="5080" indent="-10795">
              <a:spcBef>
                <a:spcPts val="105"/>
              </a:spcBef>
            </a:pPr>
            <a:r>
              <a:rPr sz="2000" dirty="0">
                <a:solidFill>
                  <a:srgbClr val="FFFFFF"/>
                </a:solidFill>
                <a:latin typeface="Calibri" panose="020F0502020204030204"/>
                <a:cs typeface="Calibri" panose="020F0502020204030204"/>
              </a:rPr>
              <a:t>M</a:t>
            </a:r>
            <a:r>
              <a:rPr sz="2000" spc="-5" dirty="0">
                <a:solidFill>
                  <a:srgbClr val="FFFFFF"/>
                </a:solidFill>
                <a:latin typeface="Calibri" panose="020F0502020204030204"/>
                <a:cs typeface="Calibri" panose="020F0502020204030204"/>
              </a:rPr>
              <a:t>o</a:t>
            </a:r>
            <a:r>
              <a:rPr sz="2000" dirty="0">
                <a:solidFill>
                  <a:srgbClr val="FFFFFF"/>
                </a:solidFill>
                <a:latin typeface="Calibri" panose="020F0502020204030204"/>
                <a:cs typeface="Calibri" panose="020F0502020204030204"/>
              </a:rPr>
              <a:t>n</a:t>
            </a:r>
            <a:r>
              <a:rPr sz="2000" spc="-5" dirty="0">
                <a:solidFill>
                  <a:srgbClr val="FFFFFF"/>
                </a:solidFill>
                <a:latin typeface="Calibri" panose="020F0502020204030204"/>
                <a:cs typeface="Calibri" panose="020F0502020204030204"/>
              </a:rPr>
              <a:t>i</a:t>
            </a:r>
            <a:r>
              <a:rPr sz="2000" spc="-25" dirty="0">
                <a:solidFill>
                  <a:srgbClr val="FFFFFF"/>
                </a:solidFill>
                <a:latin typeface="Calibri" panose="020F0502020204030204"/>
                <a:cs typeface="Calibri" panose="020F0502020204030204"/>
              </a:rPr>
              <a:t>t</a:t>
            </a:r>
            <a:r>
              <a:rPr sz="2000" spc="-5" dirty="0">
                <a:solidFill>
                  <a:srgbClr val="FFFFFF"/>
                </a:solidFill>
                <a:latin typeface="Calibri" panose="020F0502020204030204"/>
                <a:cs typeface="Calibri" panose="020F0502020204030204"/>
              </a:rPr>
              <a:t>ori</a:t>
            </a:r>
            <a:r>
              <a:rPr sz="2000" dirty="0">
                <a:solidFill>
                  <a:srgbClr val="FFFFFF"/>
                </a:solidFill>
                <a:latin typeface="Calibri" panose="020F0502020204030204"/>
                <a:cs typeface="Calibri" panose="020F0502020204030204"/>
              </a:rPr>
              <a:t>ng  </a:t>
            </a:r>
            <a:r>
              <a:rPr sz="2000" spc="-15" dirty="0">
                <a:solidFill>
                  <a:srgbClr val="FFFFFF"/>
                </a:solidFill>
                <a:latin typeface="Calibri" panose="020F0502020204030204"/>
                <a:cs typeface="Calibri" panose="020F0502020204030204"/>
              </a:rPr>
              <a:t>Webtool(s)</a:t>
            </a:r>
            <a:endParaRPr sz="2000">
              <a:latin typeface="Calibri" panose="020F0502020204030204"/>
              <a:cs typeface="Calibri" panose="020F0502020204030204"/>
            </a:endParaRPr>
          </a:p>
        </p:txBody>
      </p:sp>
      <p:sp>
        <p:nvSpPr>
          <p:cNvPr id="24" name="object 24"/>
          <p:cNvSpPr/>
          <p:nvPr/>
        </p:nvSpPr>
        <p:spPr>
          <a:xfrm>
            <a:off x="8151877" y="2985517"/>
            <a:ext cx="2028431" cy="1040891"/>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8171689" y="2929141"/>
            <a:ext cx="1990343" cy="1228331"/>
          </a:xfrm>
          <a:prstGeom prst="rect">
            <a:avLst/>
          </a:prstGeom>
          <a:blipFill>
            <a:blip r:embed="rId11" cstate="print"/>
            <a:stretch>
              <a:fillRect/>
            </a:stretch>
          </a:blipFill>
        </p:spPr>
        <p:txBody>
          <a:bodyPr wrap="square" lIns="0" tIns="0" rIns="0" bIns="0" rtlCol="0"/>
          <a:lstStyle/>
          <a:p>
            <a:endParaRPr/>
          </a:p>
        </p:txBody>
      </p:sp>
      <p:sp>
        <p:nvSpPr>
          <p:cNvPr id="26" name="object 26"/>
          <p:cNvSpPr/>
          <p:nvPr/>
        </p:nvSpPr>
        <p:spPr>
          <a:xfrm>
            <a:off x="8199120" y="3009900"/>
            <a:ext cx="1933955" cy="946404"/>
          </a:xfrm>
          <a:prstGeom prst="rect">
            <a:avLst/>
          </a:prstGeom>
          <a:blipFill>
            <a:blip r:embed="rId12" cstate="screen"/>
            <a:stretch>
              <a:fillRect/>
            </a:stretch>
          </a:blipFill>
        </p:spPr>
        <p:txBody>
          <a:bodyPr wrap="square" lIns="0" tIns="0" rIns="0" bIns="0" rtlCol="0"/>
          <a:lstStyle/>
          <a:p>
            <a:endParaRPr/>
          </a:p>
        </p:txBody>
      </p:sp>
      <p:sp>
        <p:nvSpPr>
          <p:cNvPr id="27" name="object 27"/>
          <p:cNvSpPr/>
          <p:nvPr/>
        </p:nvSpPr>
        <p:spPr>
          <a:xfrm>
            <a:off x="8199119" y="3009901"/>
            <a:ext cx="1934210" cy="946785"/>
          </a:xfrm>
          <a:custGeom>
            <a:avLst/>
            <a:gdLst/>
            <a:ahLst/>
            <a:cxnLst/>
            <a:rect l="l" t="t" r="r" b="b"/>
            <a:pathLst>
              <a:path w="1934209" h="946785">
                <a:moveTo>
                  <a:pt x="0" y="157734"/>
                </a:moveTo>
                <a:lnTo>
                  <a:pt x="8041" y="107879"/>
                </a:lnTo>
                <a:lnTo>
                  <a:pt x="30434" y="64580"/>
                </a:lnTo>
                <a:lnTo>
                  <a:pt x="64580" y="30434"/>
                </a:lnTo>
                <a:lnTo>
                  <a:pt x="107879" y="8041"/>
                </a:lnTo>
                <a:lnTo>
                  <a:pt x="157734" y="0"/>
                </a:lnTo>
                <a:lnTo>
                  <a:pt x="1776222" y="0"/>
                </a:lnTo>
                <a:lnTo>
                  <a:pt x="1826076" y="8041"/>
                </a:lnTo>
                <a:lnTo>
                  <a:pt x="1869375" y="30434"/>
                </a:lnTo>
                <a:lnTo>
                  <a:pt x="1903521" y="64580"/>
                </a:lnTo>
                <a:lnTo>
                  <a:pt x="1925914" y="107879"/>
                </a:lnTo>
                <a:lnTo>
                  <a:pt x="1933956" y="157734"/>
                </a:lnTo>
                <a:lnTo>
                  <a:pt x="1933956" y="788670"/>
                </a:lnTo>
                <a:lnTo>
                  <a:pt x="1925914" y="838524"/>
                </a:lnTo>
                <a:lnTo>
                  <a:pt x="1903521" y="881823"/>
                </a:lnTo>
                <a:lnTo>
                  <a:pt x="1869375" y="915969"/>
                </a:lnTo>
                <a:lnTo>
                  <a:pt x="1826076" y="938362"/>
                </a:lnTo>
                <a:lnTo>
                  <a:pt x="1776222" y="946404"/>
                </a:lnTo>
                <a:lnTo>
                  <a:pt x="157734" y="946404"/>
                </a:lnTo>
                <a:lnTo>
                  <a:pt x="107879" y="938362"/>
                </a:lnTo>
                <a:lnTo>
                  <a:pt x="64580" y="915969"/>
                </a:lnTo>
                <a:lnTo>
                  <a:pt x="30434" y="881823"/>
                </a:lnTo>
                <a:lnTo>
                  <a:pt x="8041" y="838524"/>
                </a:lnTo>
                <a:lnTo>
                  <a:pt x="0" y="788670"/>
                </a:lnTo>
                <a:lnTo>
                  <a:pt x="0" y="157734"/>
                </a:lnTo>
                <a:close/>
              </a:path>
            </a:pathLst>
          </a:custGeom>
          <a:ln w="9144">
            <a:solidFill>
              <a:srgbClr val="497DBA"/>
            </a:solidFill>
          </a:ln>
        </p:spPr>
        <p:txBody>
          <a:bodyPr wrap="square" lIns="0" tIns="0" rIns="0" bIns="0" rtlCol="0"/>
          <a:lstStyle/>
          <a:p>
            <a:endParaRPr/>
          </a:p>
        </p:txBody>
      </p:sp>
      <p:sp>
        <p:nvSpPr>
          <p:cNvPr id="28" name="object 28"/>
          <p:cNvSpPr txBox="1"/>
          <p:nvPr/>
        </p:nvSpPr>
        <p:spPr>
          <a:xfrm>
            <a:off x="8353310" y="2995838"/>
            <a:ext cx="1638300" cy="941069"/>
          </a:xfrm>
          <a:prstGeom prst="rect">
            <a:avLst/>
          </a:prstGeom>
        </p:spPr>
        <p:txBody>
          <a:bodyPr vert="horz" wrap="square" lIns="0" tIns="13335" rIns="0" bIns="0" rtlCol="0">
            <a:spAutoFit/>
          </a:bodyPr>
          <a:lstStyle/>
          <a:p>
            <a:pPr marL="12700" marR="5080" indent="-1270" algn="ctr">
              <a:spcBef>
                <a:spcPts val="105"/>
              </a:spcBef>
            </a:pPr>
            <a:r>
              <a:rPr sz="2000" spc="-90" dirty="0">
                <a:solidFill>
                  <a:srgbClr val="FFFFFF"/>
                </a:solidFill>
                <a:latin typeface="Calibri" panose="020F0502020204030204"/>
                <a:cs typeface="Calibri" panose="020F0502020204030204"/>
              </a:rPr>
              <a:t>Incident  Management  </a:t>
            </a:r>
            <a:r>
              <a:rPr sz="2000" spc="-285" dirty="0">
                <a:solidFill>
                  <a:srgbClr val="FFFFFF"/>
                </a:solidFill>
                <a:latin typeface="Calibri" panose="020F0502020204030204"/>
                <a:cs typeface="Calibri" panose="020F0502020204030204"/>
              </a:rPr>
              <a:t>T</a:t>
            </a:r>
            <a:r>
              <a:rPr sz="2000" spc="-100" dirty="0">
                <a:solidFill>
                  <a:srgbClr val="FFFFFF"/>
                </a:solidFill>
                <a:latin typeface="Calibri" panose="020F0502020204030204"/>
                <a:cs typeface="Calibri" panose="020F0502020204030204"/>
              </a:rPr>
              <a:t>ools</a:t>
            </a:r>
            <a:r>
              <a:rPr sz="2000" spc="-90" dirty="0">
                <a:solidFill>
                  <a:srgbClr val="FFFFFF"/>
                </a:solidFill>
                <a:latin typeface="Calibri" panose="020F0502020204030204"/>
                <a:cs typeface="Calibri" panose="020F0502020204030204"/>
              </a:rPr>
              <a:t>/</a:t>
            </a:r>
            <a:r>
              <a:rPr sz="2000" spc="-95" dirty="0">
                <a:solidFill>
                  <a:srgbClr val="FFFFFF"/>
                </a:solidFill>
                <a:latin typeface="Calibri" panose="020F0502020204030204"/>
                <a:cs typeface="Calibri" panose="020F0502020204030204"/>
              </a:rPr>
              <a:t>p</a:t>
            </a:r>
            <a:r>
              <a:rPr sz="2000" spc="-135" dirty="0">
                <a:solidFill>
                  <a:srgbClr val="FFFFFF"/>
                </a:solidFill>
                <a:latin typeface="Calibri" panose="020F0502020204030204"/>
                <a:cs typeface="Calibri" panose="020F0502020204030204"/>
              </a:rPr>
              <a:t>r</a:t>
            </a:r>
            <a:r>
              <a:rPr sz="2000" spc="-100" dirty="0">
                <a:solidFill>
                  <a:srgbClr val="FFFFFF"/>
                </a:solidFill>
                <a:latin typeface="Calibri" panose="020F0502020204030204"/>
                <a:cs typeface="Calibri" panose="020F0502020204030204"/>
              </a:rPr>
              <a:t>o</a:t>
            </a:r>
            <a:r>
              <a:rPr sz="2000" spc="-85" dirty="0">
                <a:solidFill>
                  <a:srgbClr val="FFFFFF"/>
                </a:solidFill>
                <a:latin typeface="Calibri" panose="020F0502020204030204"/>
                <a:cs typeface="Calibri" panose="020F0502020204030204"/>
              </a:rPr>
              <a:t>c</a:t>
            </a:r>
            <a:r>
              <a:rPr sz="2000" spc="-100" dirty="0">
                <a:solidFill>
                  <a:srgbClr val="FFFFFF"/>
                </a:solidFill>
                <a:latin typeface="Calibri" panose="020F0502020204030204"/>
                <a:cs typeface="Calibri" panose="020F0502020204030204"/>
              </a:rPr>
              <a:t>e</a:t>
            </a:r>
            <a:r>
              <a:rPr sz="2000" spc="-95" dirty="0">
                <a:solidFill>
                  <a:srgbClr val="FFFFFF"/>
                </a:solidFill>
                <a:latin typeface="Calibri" panose="020F0502020204030204"/>
                <a:cs typeface="Calibri" panose="020F0502020204030204"/>
              </a:rPr>
              <a:t>du</a:t>
            </a:r>
            <a:r>
              <a:rPr sz="2000" spc="-114" dirty="0">
                <a:solidFill>
                  <a:srgbClr val="FFFFFF"/>
                </a:solidFill>
                <a:latin typeface="Calibri" panose="020F0502020204030204"/>
                <a:cs typeface="Calibri" panose="020F0502020204030204"/>
              </a:rPr>
              <a:t>r</a:t>
            </a:r>
            <a:r>
              <a:rPr sz="2000" spc="-90" dirty="0">
                <a:solidFill>
                  <a:srgbClr val="FFFFFF"/>
                </a:solidFill>
                <a:latin typeface="Calibri" panose="020F0502020204030204"/>
                <a:cs typeface="Calibri" panose="020F0502020204030204"/>
              </a:rPr>
              <a:t>e</a:t>
            </a:r>
            <a:r>
              <a:rPr sz="2000" dirty="0">
                <a:solidFill>
                  <a:srgbClr val="FFFFFF"/>
                </a:solidFill>
                <a:latin typeface="Calibri" panose="020F0502020204030204"/>
                <a:cs typeface="Calibri" panose="020F0502020204030204"/>
              </a:rPr>
              <a:t>s</a:t>
            </a:r>
            <a:endParaRPr sz="2000">
              <a:latin typeface="Calibri" panose="020F0502020204030204"/>
              <a:cs typeface="Calibri" panose="020F0502020204030204"/>
            </a:endParaRPr>
          </a:p>
        </p:txBody>
      </p:sp>
      <p:sp>
        <p:nvSpPr>
          <p:cNvPr id="29" name="object 29"/>
          <p:cNvSpPr/>
          <p:nvPr/>
        </p:nvSpPr>
        <p:spPr>
          <a:xfrm>
            <a:off x="5751576" y="3086101"/>
            <a:ext cx="1269478" cy="902207"/>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5788153" y="3113533"/>
            <a:ext cx="1197863" cy="923543"/>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5798821" y="3110485"/>
            <a:ext cx="1175003" cy="807719"/>
          </a:xfrm>
          <a:prstGeom prst="rect">
            <a:avLst/>
          </a:prstGeom>
          <a:blipFill>
            <a:blip r:embed="rId15" cstate="screen"/>
            <a:stretch>
              <a:fillRect/>
            </a:stretch>
          </a:blipFill>
        </p:spPr>
        <p:txBody>
          <a:bodyPr wrap="square" lIns="0" tIns="0" rIns="0" bIns="0" rtlCol="0"/>
          <a:lstStyle/>
          <a:p>
            <a:endParaRPr/>
          </a:p>
        </p:txBody>
      </p:sp>
      <p:sp>
        <p:nvSpPr>
          <p:cNvPr id="32" name="object 32"/>
          <p:cNvSpPr/>
          <p:nvPr/>
        </p:nvSpPr>
        <p:spPr>
          <a:xfrm>
            <a:off x="5798821" y="3110483"/>
            <a:ext cx="1175385" cy="807720"/>
          </a:xfrm>
          <a:custGeom>
            <a:avLst/>
            <a:gdLst/>
            <a:ahLst/>
            <a:cxnLst/>
            <a:rect l="l" t="t" r="r" b="b"/>
            <a:pathLst>
              <a:path w="1175385" h="807720">
                <a:moveTo>
                  <a:pt x="0" y="134620"/>
                </a:moveTo>
                <a:lnTo>
                  <a:pt x="6863" y="92070"/>
                </a:lnTo>
                <a:lnTo>
                  <a:pt x="25974" y="55116"/>
                </a:lnTo>
                <a:lnTo>
                  <a:pt x="55116" y="25974"/>
                </a:lnTo>
                <a:lnTo>
                  <a:pt x="92070" y="6863"/>
                </a:lnTo>
                <a:lnTo>
                  <a:pt x="134620" y="0"/>
                </a:lnTo>
                <a:lnTo>
                  <a:pt x="1040384" y="0"/>
                </a:lnTo>
                <a:lnTo>
                  <a:pt x="1082933" y="6863"/>
                </a:lnTo>
                <a:lnTo>
                  <a:pt x="1119887" y="25974"/>
                </a:lnTo>
                <a:lnTo>
                  <a:pt x="1149029" y="55116"/>
                </a:lnTo>
                <a:lnTo>
                  <a:pt x="1168140" y="92070"/>
                </a:lnTo>
                <a:lnTo>
                  <a:pt x="1175004" y="134620"/>
                </a:lnTo>
                <a:lnTo>
                  <a:pt x="1175004" y="673100"/>
                </a:lnTo>
                <a:lnTo>
                  <a:pt x="1168140" y="715649"/>
                </a:lnTo>
                <a:lnTo>
                  <a:pt x="1149029" y="752603"/>
                </a:lnTo>
                <a:lnTo>
                  <a:pt x="1119887" y="781745"/>
                </a:lnTo>
                <a:lnTo>
                  <a:pt x="1082933" y="800856"/>
                </a:lnTo>
                <a:lnTo>
                  <a:pt x="1040384" y="807720"/>
                </a:lnTo>
                <a:lnTo>
                  <a:pt x="134620" y="807720"/>
                </a:lnTo>
                <a:lnTo>
                  <a:pt x="92070" y="800856"/>
                </a:lnTo>
                <a:lnTo>
                  <a:pt x="55116" y="781745"/>
                </a:lnTo>
                <a:lnTo>
                  <a:pt x="25974" y="752603"/>
                </a:lnTo>
                <a:lnTo>
                  <a:pt x="6863" y="715649"/>
                </a:lnTo>
                <a:lnTo>
                  <a:pt x="0" y="673100"/>
                </a:lnTo>
                <a:lnTo>
                  <a:pt x="0" y="134620"/>
                </a:lnTo>
                <a:close/>
              </a:path>
            </a:pathLst>
          </a:custGeom>
          <a:ln w="9143">
            <a:solidFill>
              <a:srgbClr val="497DBA"/>
            </a:solidFill>
          </a:ln>
        </p:spPr>
        <p:txBody>
          <a:bodyPr wrap="square" lIns="0" tIns="0" rIns="0" bIns="0" rtlCol="0"/>
          <a:lstStyle/>
          <a:p>
            <a:endParaRPr/>
          </a:p>
        </p:txBody>
      </p:sp>
      <p:sp>
        <p:nvSpPr>
          <p:cNvPr id="33" name="object 33"/>
          <p:cNvSpPr txBox="1"/>
          <p:nvPr/>
        </p:nvSpPr>
        <p:spPr>
          <a:xfrm>
            <a:off x="5969939" y="3179488"/>
            <a:ext cx="833119" cy="636270"/>
          </a:xfrm>
          <a:prstGeom prst="rect">
            <a:avLst/>
          </a:prstGeom>
        </p:spPr>
        <p:txBody>
          <a:bodyPr vert="horz" wrap="square" lIns="0" tIns="13335" rIns="0" bIns="0" rtlCol="0">
            <a:spAutoFit/>
          </a:bodyPr>
          <a:lstStyle/>
          <a:p>
            <a:pPr marL="12700">
              <a:spcBef>
                <a:spcPts val="105"/>
              </a:spcBef>
            </a:pPr>
            <a:r>
              <a:rPr sz="2000" spc="5" dirty="0">
                <a:solidFill>
                  <a:srgbClr val="FFFFFF"/>
                </a:solidFill>
                <a:latin typeface="Calibri" panose="020F0502020204030204"/>
                <a:cs typeface="Calibri" panose="020F0502020204030204"/>
              </a:rPr>
              <a:t>O</a:t>
            </a:r>
            <a:r>
              <a:rPr sz="2000" dirty="0">
                <a:solidFill>
                  <a:srgbClr val="FFFFFF"/>
                </a:solidFill>
                <a:latin typeface="Calibri" panose="020F0502020204030204"/>
                <a:cs typeface="Calibri" panose="020F0502020204030204"/>
              </a:rPr>
              <a:t>S</a:t>
            </a:r>
            <a:r>
              <a:rPr sz="2000" spc="-5" dirty="0">
                <a:solidFill>
                  <a:srgbClr val="FFFFFF"/>
                </a:solidFill>
                <a:latin typeface="Calibri" panose="020F0502020204030204"/>
                <a:cs typeface="Calibri" panose="020F0502020204030204"/>
              </a:rPr>
              <a:t>C</a:t>
            </a:r>
            <a:r>
              <a:rPr sz="2000" dirty="0">
                <a:solidFill>
                  <a:srgbClr val="FFFFFF"/>
                </a:solidFill>
                <a:latin typeface="Calibri" panose="020F0502020204030204"/>
                <a:cs typeface="Calibri" panose="020F0502020204030204"/>
              </a:rPr>
              <a:t>AR/</a:t>
            </a:r>
            <a:endParaRPr sz="2000">
              <a:latin typeface="Calibri" panose="020F0502020204030204"/>
              <a:cs typeface="Calibri" panose="020F0502020204030204"/>
            </a:endParaRPr>
          </a:p>
          <a:p>
            <a:pPr marL="30480"/>
            <a:r>
              <a:rPr sz="2000" spc="-5" dirty="0">
                <a:solidFill>
                  <a:srgbClr val="FFFFFF"/>
                </a:solidFill>
                <a:latin typeface="Calibri" panose="020F0502020204030204"/>
                <a:cs typeface="Calibri" panose="020F0502020204030204"/>
              </a:rPr>
              <a:t>Surface</a:t>
            </a:r>
            <a:endParaRPr sz="2000">
              <a:latin typeface="Calibri" panose="020F0502020204030204"/>
              <a:cs typeface="Calibri" panose="020F0502020204030204"/>
            </a:endParaRPr>
          </a:p>
        </p:txBody>
      </p:sp>
      <p:sp>
        <p:nvSpPr>
          <p:cNvPr id="34" name="object 34"/>
          <p:cNvSpPr/>
          <p:nvPr/>
        </p:nvSpPr>
        <p:spPr>
          <a:xfrm>
            <a:off x="3992880" y="3124201"/>
            <a:ext cx="1050035" cy="617219"/>
          </a:xfrm>
          <a:prstGeom prst="rect">
            <a:avLst/>
          </a:prstGeom>
          <a:blipFill>
            <a:blip r:embed="rId16" cstate="print"/>
            <a:stretch>
              <a:fillRect/>
            </a:stretch>
          </a:blipFill>
        </p:spPr>
        <p:txBody>
          <a:bodyPr wrap="square" lIns="0" tIns="0" rIns="0" bIns="0" rtlCol="0"/>
          <a:lstStyle/>
          <a:p>
            <a:endParaRPr/>
          </a:p>
        </p:txBody>
      </p:sp>
      <p:sp>
        <p:nvSpPr>
          <p:cNvPr id="35" name="object 35"/>
          <p:cNvSpPr/>
          <p:nvPr/>
        </p:nvSpPr>
        <p:spPr>
          <a:xfrm>
            <a:off x="4122421" y="3671190"/>
            <a:ext cx="787907" cy="108331"/>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4040124" y="3148585"/>
            <a:ext cx="955547" cy="522731"/>
          </a:xfrm>
          <a:prstGeom prst="rect">
            <a:avLst/>
          </a:prstGeom>
          <a:blipFill>
            <a:blip r:embed="rId18" cstate="screen"/>
            <a:stretch>
              <a:fillRect/>
            </a:stretch>
          </a:blipFill>
        </p:spPr>
        <p:txBody>
          <a:bodyPr wrap="square" lIns="0" tIns="0" rIns="0" bIns="0" rtlCol="0"/>
          <a:lstStyle/>
          <a:p>
            <a:endParaRPr/>
          </a:p>
        </p:txBody>
      </p:sp>
      <p:sp>
        <p:nvSpPr>
          <p:cNvPr id="37" name="object 37"/>
          <p:cNvSpPr/>
          <p:nvPr/>
        </p:nvSpPr>
        <p:spPr>
          <a:xfrm>
            <a:off x="4040124" y="3148583"/>
            <a:ext cx="955675" cy="523240"/>
          </a:xfrm>
          <a:custGeom>
            <a:avLst/>
            <a:gdLst/>
            <a:ahLst/>
            <a:cxnLst/>
            <a:rect l="l" t="t" r="r" b="b"/>
            <a:pathLst>
              <a:path w="955675" h="523239">
                <a:moveTo>
                  <a:pt x="0" y="87122"/>
                </a:moveTo>
                <a:lnTo>
                  <a:pt x="6845" y="53208"/>
                </a:lnTo>
                <a:lnTo>
                  <a:pt x="25515" y="25515"/>
                </a:lnTo>
                <a:lnTo>
                  <a:pt x="53208" y="6845"/>
                </a:lnTo>
                <a:lnTo>
                  <a:pt x="87122" y="0"/>
                </a:lnTo>
                <a:lnTo>
                  <a:pt x="868426" y="0"/>
                </a:lnTo>
                <a:lnTo>
                  <a:pt x="902339" y="6845"/>
                </a:lnTo>
                <a:lnTo>
                  <a:pt x="930032" y="25515"/>
                </a:lnTo>
                <a:lnTo>
                  <a:pt x="948702" y="53208"/>
                </a:lnTo>
                <a:lnTo>
                  <a:pt x="955547" y="87122"/>
                </a:lnTo>
                <a:lnTo>
                  <a:pt x="955547" y="435610"/>
                </a:lnTo>
                <a:lnTo>
                  <a:pt x="948702" y="469523"/>
                </a:lnTo>
                <a:lnTo>
                  <a:pt x="930032" y="497216"/>
                </a:lnTo>
                <a:lnTo>
                  <a:pt x="902339" y="515886"/>
                </a:lnTo>
                <a:lnTo>
                  <a:pt x="868426" y="522732"/>
                </a:lnTo>
                <a:lnTo>
                  <a:pt x="87122" y="522732"/>
                </a:lnTo>
                <a:lnTo>
                  <a:pt x="53208" y="515886"/>
                </a:lnTo>
                <a:lnTo>
                  <a:pt x="25515" y="497216"/>
                </a:lnTo>
                <a:lnTo>
                  <a:pt x="6845" y="469523"/>
                </a:lnTo>
                <a:lnTo>
                  <a:pt x="0" y="435610"/>
                </a:lnTo>
                <a:lnTo>
                  <a:pt x="0" y="87122"/>
                </a:lnTo>
                <a:close/>
              </a:path>
            </a:pathLst>
          </a:custGeom>
          <a:ln w="9144">
            <a:solidFill>
              <a:srgbClr val="497DBA"/>
            </a:solidFill>
          </a:ln>
        </p:spPr>
        <p:txBody>
          <a:bodyPr wrap="square" lIns="0" tIns="0" rIns="0" bIns="0" rtlCol="0"/>
          <a:lstStyle/>
          <a:p>
            <a:endParaRPr/>
          </a:p>
        </p:txBody>
      </p:sp>
      <p:sp>
        <p:nvSpPr>
          <p:cNvPr id="38" name="object 38"/>
          <p:cNvSpPr txBox="1"/>
          <p:nvPr/>
        </p:nvSpPr>
        <p:spPr>
          <a:xfrm>
            <a:off x="4305450" y="3227586"/>
            <a:ext cx="421005" cy="330835"/>
          </a:xfrm>
          <a:prstGeom prst="rect">
            <a:avLst/>
          </a:prstGeom>
        </p:spPr>
        <p:txBody>
          <a:bodyPr vert="horz" wrap="square" lIns="0" tIns="13335" rIns="0" bIns="0" rtlCol="0">
            <a:spAutoFit/>
          </a:bodyPr>
          <a:lstStyle/>
          <a:p>
            <a:pPr marL="12700">
              <a:spcBef>
                <a:spcPts val="105"/>
              </a:spcBef>
            </a:pPr>
            <a:r>
              <a:rPr sz="2000" spc="-20" dirty="0">
                <a:solidFill>
                  <a:srgbClr val="FFFFFF"/>
                </a:solidFill>
                <a:latin typeface="Calibri" panose="020F0502020204030204"/>
                <a:cs typeface="Calibri" panose="020F0502020204030204"/>
              </a:rPr>
              <a:t>GTS</a:t>
            </a:r>
            <a:endParaRPr sz="2000">
              <a:latin typeface="Calibri" panose="020F0502020204030204"/>
              <a:cs typeface="Calibri" panose="020F0502020204030204"/>
            </a:endParaRPr>
          </a:p>
        </p:txBody>
      </p:sp>
      <p:sp>
        <p:nvSpPr>
          <p:cNvPr id="39" name="object 39"/>
          <p:cNvSpPr/>
          <p:nvPr/>
        </p:nvSpPr>
        <p:spPr>
          <a:xfrm>
            <a:off x="4799077" y="1441705"/>
            <a:ext cx="1958339" cy="696467"/>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4776216" y="1371601"/>
            <a:ext cx="2002535" cy="847343"/>
          </a:xfrm>
          <a:prstGeom prst="rect">
            <a:avLst/>
          </a:prstGeom>
          <a:blipFill>
            <a:blip r:embed="rId20" cstate="print"/>
            <a:stretch>
              <a:fillRect/>
            </a:stretch>
          </a:blipFill>
        </p:spPr>
        <p:txBody>
          <a:bodyPr wrap="square" lIns="0" tIns="0" rIns="0" bIns="0" rtlCol="0"/>
          <a:lstStyle/>
          <a:p>
            <a:endParaRPr/>
          </a:p>
        </p:txBody>
      </p:sp>
      <p:sp>
        <p:nvSpPr>
          <p:cNvPr id="41" name="object 41"/>
          <p:cNvSpPr/>
          <p:nvPr/>
        </p:nvSpPr>
        <p:spPr>
          <a:xfrm>
            <a:off x="4846320" y="1466088"/>
            <a:ext cx="1864360" cy="601980"/>
          </a:xfrm>
          <a:custGeom>
            <a:avLst/>
            <a:gdLst/>
            <a:ahLst/>
            <a:cxnLst/>
            <a:rect l="l" t="t" r="r" b="b"/>
            <a:pathLst>
              <a:path w="1864360" h="601980">
                <a:moveTo>
                  <a:pt x="0" y="0"/>
                </a:moveTo>
                <a:lnTo>
                  <a:pt x="1863852" y="0"/>
                </a:lnTo>
                <a:lnTo>
                  <a:pt x="1863852" y="601979"/>
                </a:lnTo>
                <a:lnTo>
                  <a:pt x="0" y="601979"/>
                </a:lnTo>
                <a:lnTo>
                  <a:pt x="0" y="0"/>
                </a:lnTo>
                <a:close/>
              </a:path>
            </a:pathLst>
          </a:custGeom>
          <a:solidFill>
            <a:srgbClr val="943735"/>
          </a:solidFill>
        </p:spPr>
        <p:txBody>
          <a:bodyPr wrap="square" lIns="0" tIns="0" rIns="0" bIns="0" rtlCol="0"/>
          <a:lstStyle/>
          <a:p>
            <a:endParaRPr/>
          </a:p>
        </p:txBody>
      </p:sp>
      <p:sp>
        <p:nvSpPr>
          <p:cNvPr id="42" name="object 42"/>
          <p:cNvSpPr/>
          <p:nvPr/>
        </p:nvSpPr>
        <p:spPr>
          <a:xfrm>
            <a:off x="4846320" y="1466088"/>
            <a:ext cx="1864360" cy="601980"/>
          </a:xfrm>
          <a:custGeom>
            <a:avLst/>
            <a:gdLst/>
            <a:ahLst/>
            <a:cxnLst/>
            <a:rect l="l" t="t" r="r" b="b"/>
            <a:pathLst>
              <a:path w="1864360" h="601980">
                <a:moveTo>
                  <a:pt x="0" y="0"/>
                </a:moveTo>
                <a:lnTo>
                  <a:pt x="1863852" y="0"/>
                </a:lnTo>
                <a:lnTo>
                  <a:pt x="1863852" y="601979"/>
                </a:lnTo>
                <a:lnTo>
                  <a:pt x="0" y="601979"/>
                </a:lnTo>
                <a:lnTo>
                  <a:pt x="0" y="0"/>
                </a:lnTo>
                <a:close/>
              </a:path>
            </a:pathLst>
          </a:custGeom>
          <a:ln w="9144">
            <a:solidFill>
              <a:srgbClr val="497DBA"/>
            </a:solidFill>
          </a:ln>
        </p:spPr>
        <p:txBody>
          <a:bodyPr wrap="square" lIns="0" tIns="0" rIns="0" bIns="0" rtlCol="0"/>
          <a:lstStyle/>
          <a:p>
            <a:endParaRPr/>
          </a:p>
        </p:txBody>
      </p:sp>
      <p:sp>
        <p:nvSpPr>
          <p:cNvPr id="43" name="object 43"/>
          <p:cNvSpPr txBox="1"/>
          <p:nvPr/>
        </p:nvSpPr>
        <p:spPr>
          <a:xfrm>
            <a:off x="4958363" y="1438328"/>
            <a:ext cx="1637030" cy="559435"/>
          </a:xfrm>
          <a:prstGeom prst="rect">
            <a:avLst/>
          </a:prstGeom>
        </p:spPr>
        <p:txBody>
          <a:bodyPr vert="horz" wrap="square" lIns="0" tIns="89535" rIns="0" bIns="0" rtlCol="0">
            <a:spAutoFit/>
          </a:bodyPr>
          <a:lstStyle/>
          <a:p>
            <a:pPr marL="12700" marR="5080" indent="269240">
              <a:lnSpc>
                <a:spcPct val="75000"/>
              </a:lnSpc>
              <a:spcBef>
                <a:spcPts val="705"/>
              </a:spcBef>
            </a:pPr>
            <a:r>
              <a:rPr sz="2000" spc="-15" dirty="0">
                <a:solidFill>
                  <a:srgbClr val="FFFFFF"/>
                </a:solidFill>
                <a:latin typeface="Calibri" panose="020F0502020204030204"/>
                <a:cs typeface="Calibri" panose="020F0502020204030204"/>
              </a:rPr>
              <a:t>Evaluation  </a:t>
            </a:r>
            <a:r>
              <a:rPr sz="2000" spc="-5" dirty="0">
                <a:solidFill>
                  <a:srgbClr val="FFFFFF"/>
                </a:solidFill>
                <a:latin typeface="Calibri" panose="020F0502020204030204"/>
                <a:cs typeface="Calibri" panose="020F0502020204030204"/>
              </a:rPr>
              <a:t>Function</a:t>
            </a:r>
            <a:r>
              <a:rPr sz="2000" spc="-75" dirty="0">
                <a:solidFill>
                  <a:srgbClr val="FFFFFF"/>
                </a:solidFill>
                <a:latin typeface="Calibri" panose="020F0502020204030204"/>
                <a:cs typeface="Calibri" panose="020F0502020204030204"/>
              </a:rPr>
              <a:t> </a:t>
            </a:r>
            <a:r>
              <a:rPr sz="2000" spc="-5" dirty="0">
                <a:solidFill>
                  <a:srgbClr val="FFFFFF"/>
                </a:solidFill>
                <a:latin typeface="Calibri" panose="020F0502020204030204"/>
                <a:cs typeface="Calibri" panose="020F0502020204030204"/>
              </a:rPr>
              <a:t>(RWC)</a:t>
            </a:r>
            <a:endParaRPr sz="2000">
              <a:latin typeface="Calibri" panose="020F0502020204030204"/>
              <a:cs typeface="Calibri" panose="020F0502020204030204"/>
            </a:endParaRPr>
          </a:p>
        </p:txBody>
      </p:sp>
      <p:sp>
        <p:nvSpPr>
          <p:cNvPr id="44" name="object 44"/>
          <p:cNvSpPr/>
          <p:nvPr/>
        </p:nvSpPr>
        <p:spPr>
          <a:xfrm>
            <a:off x="5465065" y="4605529"/>
            <a:ext cx="2382011" cy="958595"/>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5405629" y="4661916"/>
            <a:ext cx="2577083" cy="877823"/>
          </a:xfrm>
          <a:prstGeom prst="rect">
            <a:avLst/>
          </a:prstGeom>
          <a:blipFill>
            <a:blip r:embed="rId22" cstate="print"/>
            <a:stretch>
              <a:fillRect/>
            </a:stretch>
          </a:blipFill>
        </p:spPr>
        <p:txBody>
          <a:bodyPr wrap="square" lIns="0" tIns="0" rIns="0" bIns="0" rtlCol="0"/>
          <a:lstStyle/>
          <a:p>
            <a:endParaRPr/>
          </a:p>
        </p:txBody>
      </p:sp>
      <p:sp>
        <p:nvSpPr>
          <p:cNvPr id="46" name="object 46"/>
          <p:cNvSpPr/>
          <p:nvPr/>
        </p:nvSpPr>
        <p:spPr>
          <a:xfrm>
            <a:off x="5512309" y="4629912"/>
            <a:ext cx="2287905" cy="864235"/>
          </a:xfrm>
          <a:custGeom>
            <a:avLst/>
            <a:gdLst/>
            <a:ahLst/>
            <a:cxnLst/>
            <a:rect l="l" t="t" r="r" b="b"/>
            <a:pathLst>
              <a:path w="2287904" h="864235">
                <a:moveTo>
                  <a:pt x="0" y="0"/>
                </a:moveTo>
                <a:lnTo>
                  <a:pt x="2287524" y="0"/>
                </a:lnTo>
                <a:lnTo>
                  <a:pt x="2287524" y="864108"/>
                </a:lnTo>
                <a:lnTo>
                  <a:pt x="0" y="864108"/>
                </a:lnTo>
                <a:lnTo>
                  <a:pt x="0" y="0"/>
                </a:lnTo>
                <a:close/>
              </a:path>
            </a:pathLst>
          </a:custGeom>
          <a:solidFill>
            <a:srgbClr val="FFCC00"/>
          </a:solidFill>
        </p:spPr>
        <p:txBody>
          <a:bodyPr wrap="square" lIns="0" tIns="0" rIns="0" bIns="0" rtlCol="0"/>
          <a:lstStyle/>
          <a:p>
            <a:endParaRPr/>
          </a:p>
        </p:txBody>
      </p:sp>
      <p:sp>
        <p:nvSpPr>
          <p:cNvPr id="47" name="object 47"/>
          <p:cNvSpPr/>
          <p:nvPr/>
        </p:nvSpPr>
        <p:spPr>
          <a:xfrm>
            <a:off x="5446777" y="4680205"/>
            <a:ext cx="2494787" cy="566927"/>
          </a:xfrm>
          <a:prstGeom prst="rect">
            <a:avLst/>
          </a:prstGeom>
          <a:blipFill>
            <a:blip r:embed="rId23" cstate="screen"/>
            <a:stretch>
              <a:fillRect/>
            </a:stretch>
          </a:blipFill>
        </p:spPr>
        <p:txBody>
          <a:bodyPr wrap="square" lIns="0" tIns="0" rIns="0" bIns="0" rtlCol="0"/>
          <a:lstStyle/>
          <a:p>
            <a:endParaRPr/>
          </a:p>
        </p:txBody>
      </p:sp>
      <p:sp>
        <p:nvSpPr>
          <p:cNvPr id="48" name="object 48"/>
          <p:cNvSpPr/>
          <p:nvPr/>
        </p:nvSpPr>
        <p:spPr>
          <a:xfrm>
            <a:off x="5830824" y="4908805"/>
            <a:ext cx="1671827" cy="566927"/>
          </a:xfrm>
          <a:prstGeom prst="rect">
            <a:avLst/>
          </a:prstGeom>
          <a:blipFill>
            <a:blip r:embed="rId24" cstate="screen"/>
            <a:stretch>
              <a:fillRect/>
            </a:stretch>
          </a:blipFill>
        </p:spPr>
        <p:txBody>
          <a:bodyPr wrap="square" lIns="0" tIns="0" rIns="0" bIns="0" rtlCol="0"/>
          <a:lstStyle/>
          <a:p>
            <a:endParaRPr/>
          </a:p>
        </p:txBody>
      </p:sp>
      <p:sp>
        <p:nvSpPr>
          <p:cNvPr id="49" name="object 49"/>
          <p:cNvSpPr txBox="1"/>
          <p:nvPr/>
        </p:nvSpPr>
        <p:spPr>
          <a:xfrm>
            <a:off x="5512309" y="4629912"/>
            <a:ext cx="2287905" cy="655949"/>
          </a:xfrm>
          <a:prstGeom prst="rect">
            <a:avLst/>
          </a:prstGeom>
          <a:ln w="9144">
            <a:solidFill>
              <a:srgbClr val="497DBA"/>
            </a:solidFill>
          </a:ln>
        </p:spPr>
        <p:txBody>
          <a:bodyPr vert="horz" wrap="square" lIns="0" tIns="192405" rIns="0" bIns="0" rtlCol="0">
            <a:spAutoFit/>
          </a:bodyPr>
          <a:lstStyle/>
          <a:p>
            <a:pPr marL="476885" marR="86360" indent="-384175">
              <a:lnSpc>
                <a:spcPct val="75000"/>
              </a:lnSpc>
              <a:spcBef>
                <a:spcPts val="1515"/>
              </a:spcBef>
            </a:pPr>
            <a:r>
              <a:rPr sz="2000" spc="-5" dirty="0">
                <a:solidFill>
                  <a:srgbClr val="FFFFFF"/>
                </a:solidFill>
                <a:latin typeface="Calibri" panose="020F0502020204030204"/>
                <a:cs typeface="Calibri" panose="020F0502020204030204"/>
              </a:rPr>
              <a:t>National </a:t>
            </a:r>
            <a:r>
              <a:rPr sz="2000" spc="-10" dirty="0">
                <a:solidFill>
                  <a:srgbClr val="FFFFFF"/>
                </a:solidFill>
                <a:latin typeface="Calibri" panose="020F0502020204030204"/>
                <a:cs typeface="Calibri" panose="020F0502020204030204"/>
              </a:rPr>
              <a:t>Contacts </a:t>
            </a:r>
            <a:r>
              <a:rPr sz="2000" spc="-5" dirty="0">
                <a:solidFill>
                  <a:srgbClr val="FFFFFF"/>
                </a:solidFill>
                <a:latin typeface="Calibri" panose="020F0502020204030204"/>
                <a:cs typeface="Calibri" panose="020F0502020204030204"/>
              </a:rPr>
              <a:t>of  </a:t>
            </a:r>
            <a:r>
              <a:rPr sz="2000" dirty="0">
                <a:solidFill>
                  <a:srgbClr val="FFFFFF"/>
                </a:solidFill>
                <a:latin typeface="Calibri" panose="020F0502020204030204"/>
                <a:cs typeface="Calibri" panose="020F0502020204030204"/>
              </a:rPr>
              <a:t>RA</a:t>
            </a:r>
            <a:r>
              <a:rPr sz="2000" spc="-15" dirty="0">
                <a:solidFill>
                  <a:srgbClr val="FFFFFF"/>
                </a:solidFill>
                <a:latin typeface="Calibri" panose="020F0502020204030204"/>
                <a:cs typeface="Calibri" panose="020F0502020204030204"/>
              </a:rPr>
              <a:t> </a:t>
            </a:r>
            <a:r>
              <a:rPr sz="2000" spc="-10" dirty="0">
                <a:solidFill>
                  <a:srgbClr val="FFFFFF"/>
                </a:solidFill>
                <a:latin typeface="Calibri" panose="020F0502020204030204"/>
                <a:cs typeface="Calibri" panose="020F0502020204030204"/>
              </a:rPr>
              <a:t>Members</a:t>
            </a:r>
            <a:endParaRPr sz="2000">
              <a:latin typeface="Calibri" panose="020F0502020204030204"/>
              <a:cs typeface="Calibri" panose="020F0502020204030204"/>
            </a:endParaRPr>
          </a:p>
        </p:txBody>
      </p:sp>
      <p:sp>
        <p:nvSpPr>
          <p:cNvPr id="50" name="object 50"/>
          <p:cNvSpPr/>
          <p:nvPr/>
        </p:nvSpPr>
        <p:spPr>
          <a:xfrm>
            <a:off x="4067556" y="4751833"/>
            <a:ext cx="909827" cy="672083"/>
          </a:xfrm>
          <a:prstGeom prst="rect">
            <a:avLst/>
          </a:prstGeom>
          <a:blipFill>
            <a:blip r:embed="rId25" cstate="print"/>
            <a:stretch>
              <a:fillRect/>
            </a:stretch>
          </a:blipFill>
        </p:spPr>
        <p:txBody>
          <a:bodyPr wrap="square" lIns="0" tIns="0" rIns="0" bIns="0" rtlCol="0"/>
          <a:lstStyle/>
          <a:p>
            <a:endParaRPr/>
          </a:p>
        </p:txBody>
      </p:sp>
      <p:sp>
        <p:nvSpPr>
          <p:cNvPr id="51" name="object 51"/>
          <p:cNvSpPr/>
          <p:nvPr/>
        </p:nvSpPr>
        <p:spPr>
          <a:xfrm>
            <a:off x="4038601" y="4812792"/>
            <a:ext cx="992123" cy="649223"/>
          </a:xfrm>
          <a:prstGeom prst="rect">
            <a:avLst/>
          </a:prstGeom>
          <a:blipFill>
            <a:blip r:embed="rId26" cstate="print"/>
            <a:stretch>
              <a:fillRect/>
            </a:stretch>
          </a:blipFill>
        </p:spPr>
        <p:txBody>
          <a:bodyPr wrap="square" lIns="0" tIns="0" rIns="0" bIns="0" rtlCol="0"/>
          <a:lstStyle/>
          <a:p>
            <a:endParaRPr/>
          </a:p>
        </p:txBody>
      </p:sp>
      <p:sp>
        <p:nvSpPr>
          <p:cNvPr id="52" name="object 52"/>
          <p:cNvSpPr/>
          <p:nvPr/>
        </p:nvSpPr>
        <p:spPr>
          <a:xfrm>
            <a:off x="4079749" y="4771645"/>
            <a:ext cx="909827" cy="626363"/>
          </a:xfrm>
          <a:prstGeom prst="rect">
            <a:avLst/>
          </a:prstGeom>
          <a:blipFill>
            <a:blip r:embed="rId27" cstate="screen"/>
            <a:stretch>
              <a:fillRect/>
            </a:stretch>
          </a:blipFill>
        </p:spPr>
        <p:txBody>
          <a:bodyPr wrap="square" lIns="0" tIns="0" rIns="0" bIns="0" rtlCol="0"/>
          <a:lstStyle/>
          <a:p>
            <a:endParaRPr/>
          </a:p>
        </p:txBody>
      </p:sp>
      <p:sp>
        <p:nvSpPr>
          <p:cNvPr id="53" name="object 53"/>
          <p:cNvSpPr txBox="1"/>
          <p:nvPr/>
        </p:nvSpPr>
        <p:spPr>
          <a:xfrm>
            <a:off x="4224945" y="4883466"/>
            <a:ext cx="598170" cy="330835"/>
          </a:xfrm>
          <a:prstGeom prst="rect">
            <a:avLst/>
          </a:prstGeom>
        </p:spPr>
        <p:txBody>
          <a:bodyPr vert="horz" wrap="square" lIns="0" tIns="12700" rIns="0" bIns="0" rtlCol="0">
            <a:spAutoFit/>
          </a:bodyPr>
          <a:lstStyle/>
          <a:p>
            <a:pPr marL="12700">
              <a:spcBef>
                <a:spcPts val="100"/>
              </a:spcBef>
            </a:pPr>
            <a:r>
              <a:rPr sz="2000" spc="-5" dirty="0">
                <a:solidFill>
                  <a:srgbClr val="FFFFFF"/>
                </a:solidFill>
                <a:latin typeface="Calibri" panose="020F0502020204030204"/>
                <a:cs typeface="Calibri" panose="020F0502020204030204"/>
              </a:rPr>
              <a:t>Use</a:t>
            </a:r>
            <a:r>
              <a:rPr sz="2000" spc="-40" dirty="0">
                <a:solidFill>
                  <a:srgbClr val="FFFFFF"/>
                </a:solidFill>
                <a:latin typeface="Calibri" panose="020F0502020204030204"/>
                <a:cs typeface="Calibri" panose="020F0502020204030204"/>
              </a:rPr>
              <a:t>r</a:t>
            </a:r>
            <a:r>
              <a:rPr sz="2000" dirty="0">
                <a:solidFill>
                  <a:srgbClr val="FFFFFF"/>
                </a:solidFill>
                <a:latin typeface="Calibri" panose="020F0502020204030204"/>
                <a:cs typeface="Calibri" panose="020F0502020204030204"/>
              </a:rPr>
              <a:t>s</a:t>
            </a:r>
            <a:endParaRPr sz="2000">
              <a:latin typeface="Calibri" panose="020F0502020204030204"/>
              <a:cs typeface="Calibri" panose="020F0502020204030204"/>
            </a:endParaRPr>
          </a:p>
        </p:txBody>
      </p:sp>
      <p:sp>
        <p:nvSpPr>
          <p:cNvPr id="54" name="object 54"/>
          <p:cNvSpPr/>
          <p:nvPr/>
        </p:nvSpPr>
        <p:spPr>
          <a:xfrm>
            <a:off x="2613661" y="1357884"/>
            <a:ext cx="1886711" cy="833627"/>
          </a:xfrm>
          <a:prstGeom prst="rect">
            <a:avLst/>
          </a:prstGeom>
          <a:blipFill>
            <a:blip r:embed="rId28" cstate="print"/>
            <a:stretch>
              <a:fillRect/>
            </a:stretch>
          </a:blipFill>
        </p:spPr>
        <p:txBody>
          <a:bodyPr wrap="square" lIns="0" tIns="0" rIns="0" bIns="0" rtlCol="0"/>
          <a:lstStyle/>
          <a:p>
            <a:endParaRPr/>
          </a:p>
        </p:txBody>
      </p:sp>
      <p:sp>
        <p:nvSpPr>
          <p:cNvPr id="55" name="object 55"/>
          <p:cNvSpPr/>
          <p:nvPr/>
        </p:nvSpPr>
        <p:spPr>
          <a:xfrm>
            <a:off x="2599945" y="1257301"/>
            <a:ext cx="1912619" cy="1025651"/>
          </a:xfrm>
          <a:prstGeom prst="rect">
            <a:avLst/>
          </a:prstGeom>
          <a:blipFill>
            <a:blip r:embed="rId29" cstate="print"/>
            <a:stretch>
              <a:fillRect/>
            </a:stretch>
          </a:blipFill>
        </p:spPr>
        <p:txBody>
          <a:bodyPr wrap="square" lIns="0" tIns="0" rIns="0" bIns="0" rtlCol="0"/>
          <a:lstStyle/>
          <a:p>
            <a:endParaRPr/>
          </a:p>
        </p:txBody>
      </p:sp>
      <p:sp>
        <p:nvSpPr>
          <p:cNvPr id="56" name="object 56"/>
          <p:cNvSpPr/>
          <p:nvPr/>
        </p:nvSpPr>
        <p:spPr>
          <a:xfrm>
            <a:off x="2660904" y="1382267"/>
            <a:ext cx="1792605" cy="739140"/>
          </a:xfrm>
          <a:custGeom>
            <a:avLst/>
            <a:gdLst/>
            <a:ahLst/>
            <a:cxnLst/>
            <a:rect l="l" t="t" r="r" b="b"/>
            <a:pathLst>
              <a:path w="1792605" h="739139">
                <a:moveTo>
                  <a:pt x="0" y="0"/>
                </a:moveTo>
                <a:lnTo>
                  <a:pt x="1792224" y="0"/>
                </a:lnTo>
                <a:lnTo>
                  <a:pt x="1792224" y="739139"/>
                </a:lnTo>
                <a:lnTo>
                  <a:pt x="0" y="739139"/>
                </a:lnTo>
                <a:lnTo>
                  <a:pt x="0" y="0"/>
                </a:lnTo>
                <a:close/>
              </a:path>
            </a:pathLst>
          </a:custGeom>
          <a:solidFill>
            <a:srgbClr val="943735"/>
          </a:solidFill>
        </p:spPr>
        <p:txBody>
          <a:bodyPr wrap="square" lIns="0" tIns="0" rIns="0" bIns="0" rtlCol="0"/>
          <a:lstStyle/>
          <a:p>
            <a:endParaRPr/>
          </a:p>
        </p:txBody>
      </p:sp>
      <p:sp>
        <p:nvSpPr>
          <p:cNvPr id="57" name="object 57"/>
          <p:cNvSpPr/>
          <p:nvPr/>
        </p:nvSpPr>
        <p:spPr>
          <a:xfrm>
            <a:off x="2660904" y="1382267"/>
            <a:ext cx="1792605" cy="739140"/>
          </a:xfrm>
          <a:custGeom>
            <a:avLst/>
            <a:gdLst/>
            <a:ahLst/>
            <a:cxnLst/>
            <a:rect l="l" t="t" r="r" b="b"/>
            <a:pathLst>
              <a:path w="1792605" h="739139">
                <a:moveTo>
                  <a:pt x="0" y="0"/>
                </a:moveTo>
                <a:lnTo>
                  <a:pt x="1792224" y="0"/>
                </a:lnTo>
                <a:lnTo>
                  <a:pt x="1792224" y="739139"/>
                </a:lnTo>
                <a:lnTo>
                  <a:pt x="0" y="739139"/>
                </a:lnTo>
                <a:lnTo>
                  <a:pt x="0" y="0"/>
                </a:lnTo>
                <a:close/>
              </a:path>
            </a:pathLst>
          </a:custGeom>
          <a:ln w="9144">
            <a:solidFill>
              <a:srgbClr val="497DBA"/>
            </a:solidFill>
          </a:ln>
        </p:spPr>
        <p:txBody>
          <a:bodyPr wrap="square" lIns="0" tIns="0" rIns="0" bIns="0" rtlCol="0"/>
          <a:lstStyle/>
          <a:p>
            <a:endParaRPr/>
          </a:p>
        </p:txBody>
      </p:sp>
      <p:sp>
        <p:nvSpPr>
          <p:cNvPr id="58" name="object 58"/>
          <p:cNvSpPr txBox="1"/>
          <p:nvPr/>
        </p:nvSpPr>
        <p:spPr>
          <a:xfrm>
            <a:off x="2781932" y="1324039"/>
            <a:ext cx="1546860" cy="737870"/>
          </a:xfrm>
          <a:prstGeom prst="rect">
            <a:avLst/>
          </a:prstGeom>
        </p:spPr>
        <p:txBody>
          <a:bodyPr vert="horz" wrap="square" lIns="0" tIns="114300" rIns="0" bIns="0" rtlCol="0">
            <a:spAutoFit/>
          </a:bodyPr>
          <a:lstStyle/>
          <a:p>
            <a:pPr marL="12065" marR="5080" indent="1905" algn="ctr">
              <a:lnSpc>
                <a:spcPct val="67000"/>
              </a:lnSpc>
              <a:spcBef>
                <a:spcPts val="900"/>
              </a:spcBef>
            </a:pPr>
            <a:r>
              <a:rPr sz="2000" spc="-5" dirty="0">
                <a:solidFill>
                  <a:srgbClr val="FFFFFF"/>
                </a:solidFill>
                <a:latin typeface="Calibri" panose="020F0502020204030204"/>
                <a:cs typeface="Calibri" panose="020F0502020204030204"/>
              </a:rPr>
              <a:t>Monitoring  Function  </a:t>
            </a:r>
            <a:r>
              <a:rPr sz="2000" dirty="0">
                <a:solidFill>
                  <a:srgbClr val="FFFFFF"/>
                </a:solidFill>
                <a:latin typeface="Calibri" panose="020F0502020204030204"/>
                <a:cs typeface="Calibri" panose="020F0502020204030204"/>
              </a:rPr>
              <a:t>(NWP</a:t>
            </a:r>
            <a:r>
              <a:rPr sz="2000" spc="-95" dirty="0">
                <a:solidFill>
                  <a:srgbClr val="FFFFFF"/>
                </a:solidFill>
                <a:latin typeface="Calibri" panose="020F0502020204030204"/>
                <a:cs typeface="Calibri" panose="020F0502020204030204"/>
              </a:rPr>
              <a:t> </a:t>
            </a:r>
            <a:r>
              <a:rPr sz="2000" spc="-10" dirty="0">
                <a:solidFill>
                  <a:srgbClr val="FFFFFF"/>
                </a:solidFill>
                <a:latin typeface="Calibri" panose="020F0502020204030204"/>
                <a:cs typeface="Calibri" panose="020F0502020204030204"/>
              </a:rPr>
              <a:t>Centres)</a:t>
            </a:r>
            <a:endParaRPr sz="2000">
              <a:latin typeface="Calibri" panose="020F0502020204030204"/>
              <a:cs typeface="Calibri" panose="020F0502020204030204"/>
            </a:endParaRPr>
          </a:p>
        </p:txBody>
      </p:sp>
      <p:sp>
        <p:nvSpPr>
          <p:cNvPr id="59" name="object 59"/>
          <p:cNvSpPr/>
          <p:nvPr/>
        </p:nvSpPr>
        <p:spPr>
          <a:xfrm>
            <a:off x="4395217" y="1967485"/>
            <a:ext cx="1504187" cy="1321307"/>
          </a:xfrm>
          <a:prstGeom prst="rect">
            <a:avLst/>
          </a:prstGeom>
          <a:blipFill>
            <a:blip r:embed="rId30" cstate="print"/>
            <a:stretch>
              <a:fillRect/>
            </a:stretch>
          </a:blipFill>
        </p:spPr>
        <p:txBody>
          <a:bodyPr wrap="square" lIns="0" tIns="0" rIns="0" bIns="0" rtlCol="0"/>
          <a:lstStyle/>
          <a:p>
            <a:endParaRPr/>
          </a:p>
        </p:txBody>
      </p:sp>
      <p:sp>
        <p:nvSpPr>
          <p:cNvPr id="60" name="object 60"/>
          <p:cNvSpPr/>
          <p:nvPr/>
        </p:nvSpPr>
        <p:spPr>
          <a:xfrm>
            <a:off x="4526684" y="2076245"/>
            <a:ext cx="1241425" cy="1063625"/>
          </a:xfrm>
          <a:custGeom>
            <a:avLst/>
            <a:gdLst/>
            <a:ahLst/>
            <a:cxnLst/>
            <a:rect l="l" t="t" r="r" b="b"/>
            <a:pathLst>
              <a:path w="1241425" h="1063625">
                <a:moveTo>
                  <a:pt x="0" y="1063498"/>
                </a:moveTo>
                <a:lnTo>
                  <a:pt x="1241285" y="0"/>
                </a:lnTo>
              </a:path>
            </a:pathLst>
          </a:custGeom>
          <a:ln w="12700">
            <a:solidFill>
              <a:srgbClr val="585858"/>
            </a:solidFill>
            <a:prstDash val="sysDash"/>
          </a:ln>
        </p:spPr>
        <p:txBody>
          <a:bodyPr wrap="square" lIns="0" tIns="0" rIns="0" bIns="0" rtlCol="0"/>
          <a:lstStyle/>
          <a:p>
            <a:endParaRPr/>
          </a:p>
        </p:txBody>
      </p:sp>
      <p:sp>
        <p:nvSpPr>
          <p:cNvPr id="61" name="object 61"/>
          <p:cNvSpPr/>
          <p:nvPr/>
        </p:nvSpPr>
        <p:spPr>
          <a:xfrm>
            <a:off x="5681184" y="2076245"/>
            <a:ext cx="86995" cy="83820"/>
          </a:xfrm>
          <a:custGeom>
            <a:avLst/>
            <a:gdLst/>
            <a:ahLst/>
            <a:cxnLst/>
            <a:rect l="l" t="t" r="r" b="b"/>
            <a:pathLst>
              <a:path w="86995" h="83819">
                <a:moveTo>
                  <a:pt x="57848" y="83337"/>
                </a:moveTo>
                <a:lnTo>
                  <a:pt x="86791" y="0"/>
                </a:lnTo>
                <a:lnTo>
                  <a:pt x="0" y="15824"/>
                </a:lnTo>
              </a:path>
            </a:pathLst>
          </a:custGeom>
          <a:ln w="12700">
            <a:solidFill>
              <a:srgbClr val="585858"/>
            </a:solidFill>
          </a:ln>
        </p:spPr>
        <p:txBody>
          <a:bodyPr wrap="square" lIns="0" tIns="0" rIns="0" bIns="0" rtlCol="0"/>
          <a:lstStyle/>
          <a:p>
            <a:endParaRPr/>
          </a:p>
        </p:txBody>
      </p:sp>
      <p:sp>
        <p:nvSpPr>
          <p:cNvPr id="62" name="object 62"/>
          <p:cNvSpPr/>
          <p:nvPr/>
        </p:nvSpPr>
        <p:spPr>
          <a:xfrm>
            <a:off x="4526691" y="3056411"/>
            <a:ext cx="86995" cy="83820"/>
          </a:xfrm>
          <a:custGeom>
            <a:avLst/>
            <a:gdLst/>
            <a:ahLst/>
            <a:cxnLst/>
            <a:rect l="l" t="t" r="r" b="b"/>
            <a:pathLst>
              <a:path w="86994" h="83819">
                <a:moveTo>
                  <a:pt x="28943" y="0"/>
                </a:moveTo>
                <a:lnTo>
                  <a:pt x="0" y="83337"/>
                </a:lnTo>
                <a:lnTo>
                  <a:pt x="86779" y="67513"/>
                </a:lnTo>
              </a:path>
            </a:pathLst>
          </a:custGeom>
          <a:ln w="12700">
            <a:solidFill>
              <a:srgbClr val="585858"/>
            </a:solidFill>
          </a:ln>
        </p:spPr>
        <p:txBody>
          <a:bodyPr wrap="square" lIns="0" tIns="0" rIns="0" bIns="0" rtlCol="0"/>
          <a:lstStyle/>
          <a:p>
            <a:endParaRPr/>
          </a:p>
        </p:txBody>
      </p:sp>
      <p:sp>
        <p:nvSpPr>
          <p:cNvPr id="63" name="object 63"/>
          <p:cNvSpPr/>
          <p:nvPr/>
        </p:nvSpPr>
        <p:spPr>
          <a:xfrm>
            <a:off x="3489961" y="1738884"/>
            <a:ext cx="1405127" cy="1869947"/>
          </a:xfrm>
          <a:prstGeom prst="rect">
            <a:avLst/>
          </a:prstGeom>
          <a:blipFill>
            <a:blip r:embed="rId31" cstate="print"/>
            <a:stretch>
              <a:fillRect/>
            </a:stretch>
          </a:blipFill>
        </p:spPr>
        <p:txBody>
          <a:bodyPr wrap="square" lIns="0" tIns="0" rIns="0" bIns="0" rtlCol="0"/>
          <a:lstStyle/>
          <a:p>
            <a:endParaRPr/>
          </a:p>
        </p:txBody>
      </p:sp>
      <p:sp>
        <p:nvSpPr>
          <p:cNvPr id="64" name="object 64"/>
          <p:cNvSpPr/>
          <p:nvPr/>
        </p:nvSpPr>
        <p:spPr>
          <a:xfrm>
            <a:off x="3626833" y="1766316"/>
            <a:ext cx="1219835" cy="1682750"/>
          </a:xfrm>
          <a:custGeom>
            <a:avLst/>
            <a:gdLst/>
            <a:ahLst/>
            <a:cxnLst/>
            <a:rect l="l" t="t" r="r" b="b"/>
            <a:pathLst>
              <a:path w="1219835" h="1682750">
                <a:moveTo>
                  <a:pt x="1219504" y="0"/>
                </a:moveTo>
                <a:lnTo>
                  <a:pt x="0" y="1682254"/>
                </a:lnTo>
              </a:path>
            </a:pathLst>
          </a:custGeom>
          <a:ln w="15240">
            <a:solidFill>
              <a:srgbClr val="000000"/>
            </a:solidFill>
          </a:ln>
        </p:spPr>
        <p:txBody>
          <a:bodyPr wrap="square" lIns="0" tIns="0" rIns="0" bIns="0" rtlCol="0"/>
          <a:lstStyle/>
          <a:p>
            <a:endParaRPr/>
          </a:p>
        </p:txBody>
      </p:sp>
      <p:sp>
        <p:nvSpPr>
          <p:cNvPr id="65" name="object 65"/>
          <p:cNvSpPr/>
          <p:nvPr/>
        </p:nvSpPr>
        <p:spPr>
          <a:xfrm>
            <a:off x="3626824" y="3360785"/>
            <a:ext cx="81280" cy="88265"/>
          </a:xfrm>
          <a:custGeom>
            <a:avLst/>
            <a:gdLst/>
            <a:ahLst/>
            <a:cxnLst/>
            <a:rect l="l" t="t" r="r" b="b"/>
            <a:pathLst>
              <a:path w="81280" h="88264">
                <a:moveTo>
                  <a:pt x="8737" y="0"/>
                </a:moveTo>
                <a:lnTo>
                  <a:pt x="0" y="87782"/>
                </a:lnTo>
                <a:lnTo>
                  <a:pt x="80721" y="52171"/>
                </a:lnTo>
              </a:path>
            </a:pathLst>
          </a:custGeom>
          <a:ln w="15240">
            <a:solidFill>
              <a:srgbClr val="000000"/>
            </a:solidFill>
          </a:ln>
        </p:spPr>
        <p:txBody>
          <a:bodyPr wrap="square" lIns="0" tIns="0" rIns="0" bIns="0" rtlCol="0"/>
          <a:lstStyle/>
          <a:p>
            <a:endParaRPr/>
          </a:p>
        </p:txBody>
      </p:sp>
      <p:sp>
        <p:nvSpPr>
          <p:cNvPr id="66" name="object 66"/>
          <p:cNvSpPr/>
          <p:nvPr/>
        </p:nvSpPr>
        <p:spPr>
          <a:xfrm>
            <a:off x="4401313" y="1967485"/>
            <a:ext cx="1498091" cy="2950463"/>
          </a:xfrm>
          <a:prstGeom prst="rect">
            <a:avLst/>
          </a:prstGeom>
          <a:blipFill>
            <a:blip r:embed="rId32" cstate="print"/>
            <a:stretch>
              <a:fillRect/>
            </a:stretch>
          </a:blipFill>
        </p:spPr>
        <p:txBody>
          <a:bodyPr wrap="square" lIns="0" tIns="0" rIns="0" bIns="0" rtlCol="0"/>
          <a:lstStyle/>
          <a:p>
            <a:endParaRPr/>
          </a:p>
        </p:txBody>
      </p:sp>
      <p:sp>
        <p:nvSpPr>
          <p:cNvPr id="67" name="object 67"/>
          <p:cNvSpPr/>
          <p:nvPr/>
        </p:nvSpPr>
        <p:spPr>
          <a:xfrm>
            <a:off x="4528518" y="2079481"/>
            <a:ext cx="1244600" cy="2686050"/>
          </a:xfrm>
          <a:custGeom>
            <a:avLst/>
            <a:gdLst/>
            <a:ahLst/>
            <a:cxnLst/>
            <a:rect l="l" t="t" r="r" b="b"/>
            <a:pathLst>
              <a:path w="1244600" h="2686050">
                <a:moveTo>
                  <a:pt x="0" y="2685465"/>
                </a:moveTo>
                <a:lnTo>
                  <a:pt x="1244523" y="0"/>
                </a:lnTo>
              </a:path>
            </a:pathLst>
          </a:custGeom>
          <a:ln w="12700">
            <a:solidFill>
              <a:srgbClr val="585858"/>
            </a:solidFill>
            <a:prstDash val="sysDash"/>
          </a:ln>
        </p:spPr>
        <p:txBody>
          <a:bodyPr wrap="square" lIns="0" tIns="0" rIns="0" bIns="0" rtlCol="0"/>
          <a:lstStyle/>
          <a:p>
            <a:endParaRPr/>
          </a:p>
        </p:txBody>
      </p:sp>
      <p:sp>
        <p:nvSpPr>
          <p:cNvPr id="68" name="object 68"/>
          <p:cNvSpPr/>
          <p:nvPr/>
        </p:nvSpPr>
        <p:spPr>
          <a:xfrm>
            <a:off x="5700681" y="2079482"/>
            <a:ext cx="81280" cy="88265"/>
          </a:xfrm>
          <a:custGeom>
            <a:avLst/>
            <a:gdLst/>
            <a:ahLst/>
            <a:cxnLst/>
            <a:rect l="l" t="t" r="r" b="b"/>
            <a:pathLst>
              <a:path w="81279" h="88264">
                <a:moveTo>
                  <a:pt x="80657" y="87820"/>
                </a:moveTo>
                <a:lnTo>
                  <a:pt x="72364" y="0"/>
                </a:lnTo>
                <a:lnTo>
                  <a:pt x="0" y="50444"/>
                </a:lnTo>
              </a:path>
            </a:pathLst>
          </a:custGeom>
          <a:ln w="12700">
            <a:solidFill>
              <a:srgbClr val="585858"/>
            </a:solidFill>
          </a:ln>
        </p:spPr>
        <p:txBody>
          <a:bodyPr wrap="square" lIns="0" tIns="0" rIns="0" bIns="0" rtlCol="0"/>
          <a:lstStyle/>
          <a:p>
            <a:endParaRPr/>
          </a:p>
        </p:txBody>
      </p:sp>
      <p:sp>
        <p:nvSpPr>
          <p:cNvPr id="69" name="object 69"/>
          <p:cNvSpPr/>
          <p:nvPr/>
        </p:nvSpPr>
        <p:spPr>
          <a:xfrm>
            <a:off x="4520233" y="4677121"/>
            <a:ext cx="81280" cy="88265"/>
          </a:xfrm>
          <a:custGeom>
            <a:avLst/>
            <a:gdLst/>
            <a:ahLst/>
            <a:cxnLst/>
            <a:rect l="l" t="t" r="r" b="b"/>
            <a:pathLst>
              <a:path w="81280" h="88264">
                <a:moveTo>
                  <a:pt x="0" y="0"/>
                </a:moveTo>
                <a:lnTo>
                  <a:pt x="8280" y="87833"/>
                </a:lnTo>
                <a:lnTo>
                  <a:pt x="80657" y="37388"/>
                </a:lnTo>
              </a:path>
            </a:pathLst>
          </a:custGeom>
          <a:ln w="12700">
            <a:solidFill>
              <a:srgbClr val="585858"/>
            </a:solidFill>
          </a:ln>
        </p:spPr>
        <p:txBody>
          <a:bodyPr wrap="square" lIns="0" tIns="0" rIns="0" bIns="0" rtlCol="0"/>
          <a:lstStyle/>
          <a:p>
            <a:endParaRPr/>
          </a:p>
        </p:txBody>
      </p:sp>
      <p:sp>
        <p:nvSpPr>
          <p:cNvPr id="70" name="object 70"/>
          <p:cNvSpPr/>
          <p:nvPr/>
        </p:nvSpPr>
        <p:spPr>
          <a:xfrm>
            <a:off x="8555736" y="4745736"/>
            <a:ext cx="1110995" cy="678179"/>
          </a:xfrm>
          <a:prstGeom prst="rect">
            <a:avLst/>
          </a:prstGeom>
          <a:blipFill>
            <a:blip r:embed="rId33" cstate="print"/>
            <a:stretch>
              <a:fillRect/>
            </a:stretch>
          </a:blipFill>
        </p:spPr>
        <p:txBody>
          <a:bodyPr wrap="square" lIns="0" tIns="0" rIns="0" bIns="0" rtlCol="0"/>
          <a:lstStyle/>
          <a:p>
            <a:endParaRPr/>
          </a:p>
        </p:txBody>
      </p:sp>
      <p:sp>
        <p:nvSpPr>
          <p:cNvPr id="71" name="object 71"/>
          <p:cNvSpPr/>
          <p:nvPr/>
        </p:nvSpPr>
        <p:spPr>
          <a:xfrm>
            <a:off x="8581644" y="4655821"/>
            <a:ext cx="1135379" cy="954023"/>
          </a:xfrm>
          <a:prstGeom prst="rect">
            <a:avLst/>
          </a:prstGeom>
          <a:blipFill>
            <a:blip r:embed="rId34" cstate="print"/>
            <a:stretch>
              <a:fillRect/>
            </a:stretch>
          </a:blipFill>
        </p:spPr>
        <p:txBody>
          <a:bodyPr wrap="square" lIns="0" tIns="0" rIns="0" bIns="0" rtlCol="0"/>
          <a:lstStyle/>
          <a:p>
            <a:endParaRPr/>
          </a:p>
        </p:txBody>
      </p:sp>
      <p:sp>
        <p:nvSpPr>
          <p:cNvPr id="72" name="object 72"/>
          <p:cNvSpPr/>
          <p:nvPr/>
        </p:nvSpPr>
        <p:spPr>
          <a:xfrm>
            <a:off x="8602981" y="4770120"/>
            <a:ext cx="1016635" cy="584200"/>
          </a:xfrm>
          <a:custGeom>
            <a:avLst/>
            <a:gdLst/>
            <a:ahLst/>
            <a:cxnLst/>
            <a:rect l="l" t="t" r="r" b="b"/>
            <a:pathLst>
              <a:path w="1016634" h="584200">
                <a:moveTo>
                  <a:pt x="0" y="0"/>
                </a:moveTo>
                <a:lnTo>
                  <a:pt x="1016507" y="0"/>
                </a:lnTo>
                <a:lnTo>
                  <a:pt x="1016507" y="583691"/>
                </a:lnTo>
                <a:lnTo>
                  <a:pt x="0" y="583691"/>
                </a:lnTo>
                <a:lnTo>
                  <a:pt x="0" y="0"/>
                </a:lnTo>
                <a:close/>
              </a:path>
            </a:pathLst>
          </a:custGeom>
          <a:solidFill>
            <a:srgbClr val="FFCC00"/>
          </a:solidFill>
        </p:spPr>
        <p:txBody>
          <a:bodyPr wrap="square" lIns="0" tIns="0" rIns="0" bIns="0" rtlCol="0"/>
          <a:lstStyle/>
          <a:p>
            <a:endParaRPr/>
          </a:p>
        </p:txBody>
      </p:sp>
      <p:sp>
        <p:nvSpPr>
          <p:cNvPr id="73" name="object 73"/>
          <p:cNvSpPr/>
          <p:nvPr/>
        </p:nvSpPr>
        <p:spPr>
          <a:xfrm>
            <a:off x="8602981" y="4770120"/>
            <a:ext cx="1016635" cy="584200"/>
          </a:xfrm>
          <a:custGeom>
            <a:avLst/>
            <a:gdLst/>
            <a:ahLst/>
            <a:cxnLst/>
            <a:rect l="l" t="t" r="r" b="b"/>
            <a:pathLst>
              <a:path w="1016634" h="584200">
                <a:moveTo>
                  <a:pt x="0" y="0"/>
                </a:moveTo>
                <a:lnTo>
                  <a:pt x="1016507" y="0"/>
                </a:lnTo>
                <a:lnTo>
                  <a:pt x="1016507" y="583691"/>
                </a:lnTo>
                <a:lnTo>
                  <a:pt x="0" y="583691"/>
                </a:lnTo>
                <a:lnTo>
                  <a:pt x="0" y="0"/>
                </a:lnTo>
                <a:close/>
              </a:path>
            </a:pathLst>
          </a:custGeom>
          <a:ln w="9143">
            <a:solidFill>
              <a:srgbClr val="497DBA"/>
            </a:solidFill>
          </a:ln>
        </p:spPr>
        <p:txBody>
          <a:bodyPr wrap="square" lIns="0" tIns="0" rIns="0" bIns="0" rtlCol="0"/>
          <a:lstStyle/>
          <a:p>
            <a:endParaRPr/>
          </a:p>
        </p:txBody>
      </p:sp>
      <p:sp>
        <p:nvSpPr>
          <p:cNvPr id="74" name="object 74"/>
          <p:cNvSpPr/>
          <p:nvPr/>
        </p:nvSpPr>
        <p:spPr>
          <a:xfrm>
            <a:off x="8622793" y="4674109"/>
            <a:ext cx="1053083" cy="566927"/>
          </a:xfrm>
          <a:prstGeom prst="rect">
            <a:avLst/>
          </a:prstGeom>
          <a:blipFill>
            <a:blip r:embed="rId35" cstate="screen"/>
            <a:stretch>
              <a:fillRect/>
            </a:stretch>
          </a:blipFill>
        </p:spPr>
        <p:txBody>
          <a:bodyPr wrap="square" lIns="0" tIns="0" rIns="0" bIns="0" rtlCol="0"/>
          <a:lstStyle/>
          <a:p>
            <a:endParaRPr/>
          </a:p>
        </p:txBody>
      </p:sp>
      <p:sp>
        <p:nvSpPr>
          <p:cNvPr id="75" name="object 75"/>
          <p:cNvSpPr/>
          <p:nvPr/>
        </p:nvSpPr>
        <p:spPr>
          <a:xfrm>
            <a:off x="8715756" y="4978908"/>
            <a:ext cx="810767" cy="566927"/>
          </a:xfrm>
          <a:prstGeom prst="rect">
            <a:avLst/>
          </a:prstGeom>
          <a:blipFill>
            <a:blip r:embed="rId36" cstate="screen"/>
            <a:stretch>
              <a:fillRect/>
            </a:stretch>
          </a:blipFill>
        </p:spPr>
        <p:txBody>
          <a:bodyPr wrap="square" lIns="0" tIns="0" rIns="0" bIns="0" rtlCol="0"/>
          <a:lstStyle/>
          <a:p>
            <a:endParaRPr/>
          </a:p>
        </p:txBody>
      </p:sp>
      <p:sp>
        <p:nvSpPr>
          <p:cNvPr id="76" name="object 76"/>
          <p:cNvSpPr txBox="1"/>
          <p:nvPr/>
        </p:nvSpPr>
        <p:spPr>
          <a:xfrm>
            <a:off x="7799705" y="4733174"/>
            <a:ext cx="1653539" cy="629920"/>
          </a:xfrm>
          <a:prstGeom prst="rect">
            <a:avLst/>
          </a:prstGeom>
        </p:spPr>
        <p:txBody>
          <a:bodyPr vert="horz" wrap="square" lIns="0" tIns="12700" rIns="0" bIns="0" rtlCol="0">
            <a:spAutoFit/>
          </a:bodyPr>
          <a:lstStyle/>
          <a:p>
            <a:pPr marL="12700">
              <a:lnSpc>
                <a:spcPts val="2375"/>
              </a:lnSpc>
              <a:spcBef>
                <a:spcPts val="100"/>
              </a:spcBef>
              <a:tabLst>
                <a:tab pos="789940" algn="l"/>
                <a:tab pos="981710" algn="l"/>
              </a:tabLst>
            </a:pPr>
            <a:r>
              <a:rPr sz="2000" u="dash" dirty="0">
                <a:solidFill>
                  <a:srgbClr val="FFFFFF"/>
                </a:solidFill>
                <a:uFill>
                  <a:solidFill>
                    <a:srgbClr val="585858"/>
                  </a:solidFill>
                </a:uFill>
                <a:latin typeface="Calibri" panose="020F0502020204030204"/>
                <a:cs typeface="Calibri" panose="020F0502020204030204"/>
              </a:rPr>
              <a:t> 	</a:t>
            </a:r>
            <a:r>
              <a:rPr sz="2000" dirty="0">
                <a:solidFill>
                  <a:srgbClr val="FFFFFF"/>
                </a:solidFill>
                <a:latin typeface="Calibri" panose="020F0502020204030204"/>
                <a:cs typeface="Calibri" panose="020F0502020204030204"/>
              </a:rPr>
              <a:t>	</a:t>
            </a:r>
            <a:r>
              <a:rPr sz="3000" baseline="1000" dirty="0">
                <a:solidFill>
                  <a:srgbClr val="FFFFFF"/>
                </a:solidFill>
                <a:latin typeface="Calibri" panose="020F0502020204030204"/>
                <a:cs typeface="Calibri" panose="020F0502020204030204"/>
              </a:rPr>
              <a:t>NMHS</a:t>
            </a:r>
            <a:endParaRPr sz="3000" baseline="1000">
              <a:latin typeface="Calibri" panose="020F0502020204030204"/>
              <a:cs typeface="Calibri" panose="020F0502020204030204"/>
            </a:endParaRPr>
          </a:p>
          <a:p>
            <a:pPr marL="1075055">
              <a:lnSpc>
                <a:spcPts val="2375"/>
              </a:lnSpc>
            </a:pPr>
            <a:r>
              <a:rPr sz="2000" spc="-20" dirty="0">
                <a:solidFill>
                  <a:srgbClr val="FFFFFF"/>
                </a:solidFill>
                <a:latin typeface="Calibri" panose="020F0502020204030204"/>
                <a:cs typeface="Calibri" panose="020F0502020204030204"/>
              </a:rPr>
              <a:t>Staff</a:t>
            </a:r>
            <a:endParaRPr sz="2000">
              <a:latin typeface="Calibri" panose="020F0502020204030204"/>
              <a:cs typeface="Calibri" panose="020F0502020204030204"/>
            </a:endParaRPr>
          </a:p>
        </p:txBody>
      </p:sp>
      <p:sp>
        <p:nvSpPr>
          <p:cNvPr id="77" name="object 77"/>
          <p:cNvSpPr/>
          <p:nvPr/>
        </p:nvSpPr>
        <p:spPr>
          <a:xfrm>
            <a:off x="4808221" y="4960621"/>
            <a:ext cx="824483" cy="245363"/>
          </a:xfrm>
          <a:prstGeom prst="rect">
            <a:avLst/>
          </a:prstGeom>
          <a:blipFill>
            <a:blip r:embed="rId37" cstate="screen"/>
            <a:stretch>
              <a:fillRect/>
            </a:stretch>
          </a:blipFill>
        </p:spPr>
        <p:txBody>
          <a:bodyPr wrap="square" lIns="0" tIns="0" rIns="0" bIns="0" rtlCol="0"/>
          <a:lstStyle/>
          <a:p>
            <a:endParaRPr/>
          </a:p>
        </p:txBody>
      </p:sp>
      <p:sp>
        <p:nvSpPr>
          <p:cNvPr id="78" name="object 78"/>
          <p:cNvSpPr/>
          <p:nvPr/>
        </p:nvSpPr>
        <p:spPr>
          <a:xfrm>
            <a:off x="4942714" y="5061277"/>
            <a:ext cx="556895" cy="3810"/>
          </a:xfrm>
          <a:custGeom>
            <a:avLst/>
            <a:gdLst/>
            <a:ahLst/>
            <a:cxnLst/>
            <a:rect l="l" t="t" r="r" b="b"/>
            <a:pathLst>
              <a:path w="556895" h="3810">
                <a:moveTo>
                  <a:pt x="0" y="3454"/>
                </a:moveTo>
                <a:lnTo>
                  <a:pt x="556514" y="0"/>
                </a:lnTo>
              </a:path>
            </a:pathLst>
          </a:custGeom>
          <a:ln w="12699">
            <a:solidFill>
              <a:srgbClr val="585858"/>
            </a:solidFill>
            <a:prstDash val="sysDash"/>
          </a:ln>
        </p:spPr>
        <p:txBody>
          <a:bodyPr wrap="square" lIns="0" tIns="0" rIns="0" bIns="0" rtlCol="0"/>
          <a:lstStyle/>
          <a:p>
            <a:endParaRPr/>
          </a:p>
        </p:txBody>
      </p:sp>
      <p:sp>
        <p:nvSpPr>
          <p:cNvPr id="79" name="object 79"/>
          <p:cNvSpPr/>
          <p:nvPr/>
        </p:nvSpPr>
        <p:spPr>
          <a:xfrm>
            <a:off x="5422753" y="5017307"/>
            <a:ext cx="76835" cy="88900"/>
          </a:xfrm>
          <a:custGeom>
            <a:avLst/>
            <a:gdLst/>
            <a:ahLst/>
            <a:cxnLst/>
            <a:rect l="l" t="t" r="r" b="b"/>
            <a:pathLst>
              <a:path w="76835" h="88900">
                <a:moveTo>
                  <a:pt x="558" y="88900"/>
                </a:moveTo>
                <a:lnTo>
                  <a:pt x="76479" y="43980"/>
                </a:lnTo>
                <a:lnTo>
                  <a:pt x="0" y="0"/>
                </a:lnTo>
              </a:path>
            </a:pathLst>
          </a:custGeom>
          <a:ln w="12700">
            <a:solidFill>
              <a:srgbClr val="585858"/>
            </a:solidFill>
          </a:ln>
        </p:spPr>
        <p:txBody>
          <a:bodyPr wrap="square" lIns="0" tIns="0" rIns="0" bIns="0" rtlCol="0"/>
          <a:lstStyle/>
          <a:p>
            <a:endParaRPr/>
          </a:p>
        </p:txBody>
      </p:sp>
      <p:sp>
        <p:nvSpPr>
          <p:cNvPr id="80" name="object 80"/>
          <p:cNvSpPr/>
          <p:nvPr/>
        </p:nvSpPr>
        <p:spPr>
          <a:xfrm>
            <a:off x="4942717" y="5019814"/>
            <a:ext cx="76835" cy="88900"/>
          </a:xfrm>
          <a:custGeom>
            <a:avLst/>
            <a:gdLst/>
            <a:ahLst/>
            <a:cxnLst/>
            <a:rect l="l" t="t" r="r" b="b"/>
            <a:pathLst>
              <a:path w="76835" h="88900">
                <a:moveTo>
                  <a:pt x="75920" y="0"/>
                </a:moveTo>
                <a:lnTo>
                  <a:pt x="0" y="44919"/>
                </a:lnTo>
                <a:lnTo>
                  <a:pt x="76466" y="88900"/>
                </a:lnTo>
              </a:path>
            </a:pathLst>
          </a:custGeom>
          <a:ln w="12699">
            <a:solidFill>
              <a:srgbClr val="585858"/>
            </a:solidFill>
          </a:ln>
        </p:spPr>
        <p:txBody>
          <a:bodyPr wrap="square" lIns="0" tIns="0" rIns="0" bIns="0" rtlCol="0"/>
          <a:lstStyle/>
          <a:p>
            <a:endParaRPr/>
          </a:p>
        </p:txBody>
      </p:sp>
      <p:sp>
        <p:nvSpPr>
          <p:cNvPr id="81" name="object 81"/>
          <p:cNvSpPr txBox="1"/>
          <p:nvPr/>
        </p:nvSpPr>
        <p:spPr>
          <a:xfrm>
            <a:off x="3423335" y="2622900"/>
            <a:ext cx="584835" cy="453390"/>
          </a:xfrm>
          <a:prstGeom prst="rect">
            <a:avLst/>
          </a:prstGeom>
        </p:spPr>
        <p:txBody>
          <a:bodyPr vert="horz" wrap="square" lIns="0" tIns="13335" rIns="0" bIns="0" rtlCol="0">
            <a:spAutoFit/>
          </a:bodyPr>
          <a:lstStyle/>
          <a:p>
            <a:pPr marL="12700" marR="5080">
              <a:spcBef>
                <a:spcPts val="105"/>
              </a:spcBef>
            </a:pPr>
            <a:r>
              <a:rPr sz="1400" i="1" dirty="0">
                <a:latin typeface="Calibri" panose="020F0502020204030204"/>
                <a:cs typeface="Calibri" panose="020F0502020204030204"/>
              </a:rPr>
              <a:t>A</a:t>
            </a:r>
            <a:r>
              <a:rPr sz="1400" i="1" spc="-5" dirty="0">
                <a:latin typeface="Calibri" panose="020F0502020204030204"/>
                <a:cs typeface="Calibri" panose="020F0502020204030204"/>
              </a:rPr>
              <a:t>na</a:t>
            </a:r>
            <a:r>
              <a:rPr sz="1400" i="1" dirty="0">
                <a:latin typeface="Calibri" panose="020F0502020204030204"/>
                <a:cs typeface="Calibri" panose="020F0502020204030204"/>
              </a:rPr>
              <a:t>l</a:t>
            </a:r>
            <a:r>
              <a:rPr sz="1400" i="1" spc="-5" dirty="0">
                <a:latin typeface="Calibri" panose="020F0502020204030204"/>
                <a:cs typeface="Calibri" panose="020F0502020204030204"/>
              </a:rPr>
              <a:t>y</a:t>
            </a:r>
            <a:r>
              <a:rPr sz="1400" i="1" spc="-30" dirty="0">
                <a:latin typeface="Calibri" panose="020F0502020204030204"/>
                <a:cs typeface="Calibri" panose="020F0502020204030204"/>
              </a:rPr>
              <a:t>z</a:t>
            </a:r>
            <a:r>
              <a:rPr sz="1400" i="1" dirty="0">
                <a:latin typeface="Calibri" panose="020F0502020204030204"/>
                <a:cs typeface="Calibri" panose="020F0502020204030204"/>
              </a:rPr>
              <a:t>e  results</a:t>
            </a:r>
            <a:endParaRPr sz="1400">
              <a:latin typeface="Calibri" panose="020F0502020204030204"/>
              <a:cs typeface="Calibri" panose="020F0502020204030204"/>
            </a:endParaRPr>
          </a:p>
        </p:txBody>
      </p:sp>
      <p:sp>
        <p:nvSpPr>
          <p:cNvPr id="82" name="object 82"/>
          <p:cNvSpPr txBox="1"/>
          <p:nvPr/>
        </p:nvSpPr>
        <p:spPr>
          <a:xfrm>
            <a:off x="2812808" y="2072107"/>
            <a:ext cx="614045" cy="453390"/>
          </a:xfrm>
          <a:prstGeom prst="rect">
            <a:avLst/>
          </a:prstGeom>
        </p:spPr>
        <p:txBody>
          <a:bodyPr vert="horz" wrap="square" lIns="0" tIns="13335" rIns="0" bIns="0" rtlCol="0">
            <a:spAutoFit/>
          </a:bodyPr>
          <a:lstStyle/>
          <a:p>
            <a:pPr marL="12700" marR="5080">
              <a:spcBef>
                <a:spcPts val="105"/>
              </a:spcBef>
            </a:pPr>
            <a:r>
              <a:rPr sz="1400" i="1" spc="-20" dirty="0">
                <a:latin typeface="Calibri" panose="020F0502020204030204"/>
                <a:cs typeface="Calibri" panose="020F0502020204030204"/>
              </a:rPr>
              <a:t>R</a:t>
            </a:r>
            <a:r>
              <a:rPr sz="1400" i="1" spc="-15" dirty="0">
                <a:latin typeface="Calibri" panose="020F0502020204030204"/>
                <a:cs typeface="Calibri" panose="020F0502020204030204"/>
              </a:rPr>
              <a:t>e</a:t>
            </a:r>
            <a:r>
              <a:rPr sz="1400" i="1" spc="-5" dirty="0">
                <a:latin typeface="Calibri" panose="020F0502020204030204"/>
                <a:cs typeface="Calibri" panose="020F0502020204030204"/>
              </a:rPr>
              <a:t>tr</a:t>
            </a:r>
            <a:r>
              <a:rPr sz="1400" i="1" dirty="0">
                <a:latin typeface="Calibri" panose="020F0502020204030204"/>
                <a:cs typeface="Calibri" panose="020F0502020204030204"/>
              </a:rPr>
              <a:t>i</a:t>
            </a:r>
            <a:r>
              <a:rPr sz="1400" i="1" spc="-15" dirty="0">
                <a:latin typeface="Calibri" panose="020F0502020204030204"/>
                <a:cs typeface="Calibri" panose="020F0502020204030204"/>
              </a:rPr>
              <a:t>e</a:t>
            </a:r>
            <a:r>
              <a:rPr sz="1400" i="1" spc="-5" dirty="0">
                <a:latin typeface="Calibri" panose="020F0502020204030204"/>
                <a:cs typeface="Calibri" panose="020F0502020204030204"/>
              </a:rPr>
              <a:t>v</a:t>
            </a:r>
            <a:r>
              <a:rPr sz="1400" i="1" dirty="0">
                <a:latin typeface="Calibri" panose="020F0502020204030204"/>
                <a:cs typeface="Calibri" panose="020F0502020204030204"/>
              </a:rPr>
              <a:t>e  </a:t>
            </a:r>
            <a:r>
              <a:rPr sz="1400" i="1" spc="-5" dirty="0">
                <a:latin typeface="Calibri" panose="020F0502020204030204"/>
                <a:cs typeface="Calibri" panose="020F0502020204030204"/>
              </a:rPr>
              <a:t>outputs</a:t>
            </a:r>
            <a:endParaRPr sz="1400">
              <a:latin typeface="Calibri" panose="020F0502020204030204"/>
              <a:cs typeface="Calibri" panose="020F0502020204030204"/>
            </a:endParaRPr>
          </a:p>
        </p:txBody>
      </p:sp>
      <p:sp>
        <p:nvSpPr>
          <p:cNvPr id="83" name="object 83"/>
          <p:cNvSpPr txBox="1"/>
          <p:nvPr/>
        </p:nvSpPr>
        <p:spPr>
          <a:xfrm>
            <a:off x="6972911" y="4067552"/>
            <a:ext cx="1370330" cy="453390"/>
          </a:xfrm>
          <a:prstGeom prst="rect">
            <a:avLst/>
          </a:prstGeom>
        </p:spPr>
        <p:txBody>
          <a:bodyPr vert="horz" wrap="square" lIns="0" tIns="12700" rIns="0" bIns="0" rtlCol="0">
            <a:spAutoFit/>
          </a:bodyPr>
          <a:lstStyle/>
          <a:p>
            <a:pPr marL="12700" marR="5080">
              <a:spcBef>
                <a:spcPts val="100"/>
              </a:spcBef>
            </a:pPr>
            <a:r>
              <a:rPr sz="1400" i="1" spc="-5" dirty="0">
                <a:latin typeface="Calibri" panose="020F0502020204030204"/>
                <a:cs typeface="Calibri" panose="020F0502020204030204"/>
              </a:rPr>
              <a:t>Request</a:t>
            </a:r>
            <a:r>
              <a:rPr sz="1400" i="1" spc="-75" dirty="0">
                <a:latin typeface="Calibri" panose="020F0502020204030204"/>
                <a:cs typeface="Calibri" panose="020F0502020204030204"/>
              </a:rPr>
              <a:t> </a:t>
            </a:r>
            <a:r>
              <a:rPr sz="1400" i="1" spc="-5" dirty="0">
                <a:latin typeface="Calibri" panose="020F0502020204030204"/>
                <a:cs typeface="Calibri" panose="020F0502020204030204"/>
              </a:rPr>
              <a:t>correction  Feedback</a:t>
            </a:r>
            <a:endParaRPr sz="1400">
              <a:latin typeface="Calibri" panose="020F0502020204030204"/>
              <a:cs typeface="Calibri" panose="020F0502020204030204"/>
            </a:endParaRPr>
          </a:p>
        </p:txBody>
      </p:sp>
      <p:sp>
        <p:nvSpPr>
          <p:cNvPr id="84" name="object 84"/>
          <p:cNvSpPr txBox="1"/>
          <p:nvPr/>
        </p:nvSpPr>
        <p:spPr>
          <a:xfrm>
            <a:off x="7485013" y="2336002"/>
            <a:ext cx="669925" cy="666750"/>
          </a:xfrm>
          <a:prstGeom prst="rect">
            <a:avLst/>
          </a:prstGeom>
        </p:spPr>
        <p:txBody>
          <a:bodyPr vert="horz" wrap="square" lIns="0" tIns="13335" rIns="0" bIns="0" rtlCol="0">
            <a:spAutoFit/>
          </a:bodyPr>
          <a:lstStyle/>
          <a:p>
            <a:pPr marL="12700" marR="5080" algn="just">
              <a:spcBef>
                <a:spcPts val="105"/>
              </a:spcBef>
            </a:pPr>
            <a:r>
              <a:rPr sz="1400" i="1" dirty="0">
                <a:latin typeface="Calibri" panose="020F0502020204030204"/>
                <a:cs typeface="Calibri" panose="020F0502020204030204"/>
              </a:rPr>
              <a:t>Assess &amp;  </a:t>
            </a:r>
            <a:r>
              <a:rPr sz="1400" i="1" spc="-5" dirty="0">
                <a:latin typeface="Calibri" panose="020F0502020204030204"/>
                <a:cs typeface="Calibri" panose="020F0502020204030204"/>
              </a:rPr>
              <a:t>Monitor  </a:t>
            </a:r>
            <a:r>
              <a:rPr sz="1400" i="1" dirty="0">
                <a:latin typeface="Calibri" panose="020F0502020204030204"/>
                <a:cs typeface="Calibri" panose="020F0502020204030204"/>
              </a:rPr>
              <a:t>i</a:t>
            </a:r>
            <a:r>
              <a:rPr sz="1400" i="1" spc="-5" dirty="0">
                <a:latin typeface="Calibri" panose="020F0502020204030204"/>
                <a:cs typeface="Calibri" panose="020F0502020204030204"/>
              </a:rPr>
              <a:t>n</a:t>
            </a:r>
            <a:r>
              <a:rPr sz="1400" i="1" dirty="0">
                <a:latin typeface="Calibri" panose="020F0502020204030204"/>
                <a:cs typeface="Calibri" panose="020F0502020204030204"/>
              </a:rPr>
              <a:t>ci</a:t>
            </a:r>
            <a:r>
              <a:rPr sz="1400" i="1" spc="-5" dirty="0">
                <a:latin typeface="Calibri" panose="020F0502020204030204"/>
                <a:cs typeface="Calibri" panose="020F0502020204030204"/>
              </a:rPr>
              <a:t>d</a:t>
            </a:r>
            <a:r>
              <a:rPr sz="1400" i="1" dirty="0">
                <a:latin typeface="Calibri" panose="020F0502020204030204"/>
                <a:cs typeface="Calibri" panose="020F0502020204030204"/>
              </a:rPr>
              <a:t>e</a:t>
            </a:r>
            <a:r>
              <a:rPr sz="1400" i="1" spc="-15" dirty="0">
                <a:latin typeface="Calibri" panose="020F0502020204030204"/>
                <a:cs typeface="Calibri" panose="020F0502020204030204"/>
              </a:rPr>
              <a:t>n</a:t>
            </a:r>
            <a:r>
              <a:rPr sz="1400" i="1" spc="-5" dirty="0">
                <a:latin typeface="Calibri" panose="020F0502020204030204"/>
                <a:cs typeface="Calibri" panose="020F0502020204030204"/>
              </a:rPr>
              <a:t>t</a:t>
            </a:r>
            <a:r>
              <a:rPr sz="1400" i="1" dirty="0">
                <a:latin typeface="Calibri" panose="020F0502020204030204"/>
                <a:cs typeface="Calibri" panose="020F0502020204030204"/>
              </a:rPr>
              <a:t>s</a:t>
            </a:r>
            <a:endParaRPr sz="1400">
              <a:latin typeface="Calibri" panose="020F0502020204030204"/>
              <a:cs typeface="Calibri" panose="020F0502020204030204"/>
            </a:endParaRPr>
          </a:p>
        </p:txBody>
      </p:sp>
      <p:sp>
        <p:nvSpPr>
          <p:cNvPr id="85" name="object 85"/>
          <p:cNvSpPr/>
          <p:nvPr/>
        </p:nvSpPr>
        <p:spPr>
          <a:xfrm>
            <a:off x="7452360" y="1456945"/>
            <a:ext cx="1987283" cy="676655"/>
          </a:xfrm>
          <a:prstGeom prst="rect">
            <a:avLst/>
          </a:prstGeom>
          <a:blipFill>
            <a:blip r:embed="rId38" cstate="print"/>
            <a:stretch>
              <a:fillRect/>
            </a:stretch>
          </a:blipFill>
        </p:spPr>
        <p:txBody>
          <a:bodyPr wrap="square" lIns="0" tIns="0" rIns="0" bIns="0" rtlCol="0"/>
          <a:lstStyle/>
          <a:p>
            <a:endParaRPr/>
          </a:p>
        </p:txBody>
      </p:sp>
      <p:sp>
        <p:nvSpPr>
          <p:cNvPr id="86" name="object 86"/>
          <p:cNvSpPr/>
          <p:nvPr/>
        </p:nvSpPr>
        <p:spPr>
          <a:xfrm>
            <a:off x="7411212" y="1377697"/>
            <a:ext cx="2122931" cy="847343"/>
          </a:xfrm>
          <a:prstGeom prst="rect">
            <a:avLst/>
          </a:prstGeom>
          <a:blipFill>
            <a:blip r:embed="rId39" cstate="print"/>
            <a:stretch>
              <a:fillRect/>
            </a:stretch>
          </a:blipFill>
        </p:spPr>
        <p:txBody>
          <a:bodyPr wrap="square" lIns="0" tIns="0" rIns="0" bIns="0" rtlCol="0"/>
          <a:lstStyle/>
          <a:p>
            <a:endParaRPr/>
          </a:p>
        </p:txBody>
      </p:sp>
      <p:sp>
        <p:nvSpPr>
          <p:cNvPr id="87" name="object 87"/>
          <p:cNvSpPr/>
          <p:nvPr/>
        </p:nvSpPr>
        <p:spPr>
          <a:xfrm>
            <a:off x="7499604" y="1481328"/>
            <a:ext cx="1892935" cy="582295"/>
          </a:xfrm>
          <a:custGeom>
            <a:avLst/>
            <a:gdLst/>
            <a:ahLst/>
            <a:cxnLst/>
            <a:rect l="l" t="t" r="r" b="b"/>
            <a:pathLst>
              <a:path w="1892934" h="582294">
                <a:moveTo>
                  <a:pt x="0" y="0"/>
                </a:moveTo>
                <a:lnTo>
                  <a:pt x="1892807" y="0"/>
                </a:lnTo>
                <a:lnTo>
                  <a:pt x="1892807" y="582168"/>
                </a:lnTo>
                <a:lnTo>
                  <a:pt x="0" y="582168"/>
                </a:lnTo>
                <a:lnTo>
                  <a:pt x="0" y="0"/>
                </a:lnTo>
                <a:close/>
              </a:path>
            </a:pathLst>
          </a:custGeom>
          <a:solidFill>
            <a:srgbClr val="943735"/>
          </a:solidFill>
        </p:spPr>
        <p:txBody>
          <a:bodyPr wrap="square" lIns="0" tIns="0" rIns="0" bIns="0" rtlCol="0"/>
          <a:lstStyle/>
          <a:p>
            <a:endParaRPr/>
          </a:p>
        </p:txBody>
      </p:sp>
      <p:sp>
        <p:nvSpPr>
          <p:cNvPr id="88" name="object 88"/>
          <p:cNvSpPr txBox="1"/>
          <p:nvPr/>
        </p:nvSpPr>
        <p:spPr>
          <a:xfrm>
            <a:off x="7499604" y="1481327"/>
            <a:ext cx="1892935" cy="514242"/>
          </a:xfrm>
          <a:prstGeom prst="rect">
            <a:avLst/>
          </a:prstGeom>
          <a:ln w="9144">
            <a:solidFill>
              <a:srgbClr val="497DBA"/>
            </a:solidFill>
          </a:ln>
        </p:spPr>
        <p:txBody>
          <a:bodyPr vert="horz" wrap="square" lIns="0" tIns="52069" rIns="0" bIns="0" rtlCol="0">
            <a:spAutoFit/>
          </a:bodyPr>
          <a:lstStyle/>
          <a:p>
            <a:pPr marL="139700" marR="100330" indent="-33655">
              <a:lnSpc>
                <a:spcPct val="75000"/>
              </a:lnSpc>
              <a:spcBef>
                <a:spcPts val="410"/>
              </a:spcBef>
            </a:pPr>
            <a:r>
              <a:rPr sz="2000" spc="-5" dirty="0">
                <a:solidFill>
                  <a:srgbClr val="FFFFFF"/>
                </a:solidFill>
                <a:latin typeface="Calibri" panose="020F0502020204030204"/>
                <a:cs typeface="Calibri" panose="020F0502020204030204"/>
              </a:rPr>
              <a:t>Incident</a:t>
            </a:r>
            <a:r>
              <a:rPr sz="2000" spc="-75" dirty="0">
                <a:solidFill>
                  <a:srgbClr val="FFFFFF"/>
                </a:solidFill>
                <a:latin typeface="Calibri" panose="020F0502020204030204"/>
                <a:cs typeface="Calibri" panose="020F0502020204030204"/>
              </a:rPr>
              <a:t> </a:t>
            </a:r>
            <a:r>
              <a:rPr sz="2000" dirty="0">
                <a:solidFill>
                  <a:srgbClr val="FFFFFF"/>
                </a:solidFill>
                <a:latin typeface="Calibri" panose="020F0502020204030204"/>
                <a:cs typeface="Calibri" panose="020F0502020204030204"/>
              </a:rPr>
              <a:t>Manag.  </a:t>
            </a:r>
            <a:r>
              <a:rPr sz="2000" spc="-5" dirty="0">
                <a:solidFill>
                  <a:srgbClr val="FFFFFF"/>
                </a:solidFill>
                <a:latin typeface="Calibri" panose="020F0502020204030204"/>
                <a:cs typeface="Calibri" panose="020F0502020204030204"/>
              </a:rPr>
              <a:t>Function</a:t>
            </a:r>
            <a:r>
              <a:rPr sz="2000" spc="-60" dirty="0">
                <a:solidFill>
                  <a:srgbClr val="FFFFFF"/>
                </a:solidFill>
                <a:latin typeface="Calibri" panose="020F0502020204030204"/>
                <a:cs typeface="Calibri" panose="020F0502020204030204"/>
              </a:rPr>
              <a:t> </a:t>
            </a:r>
            <a:r>
              <a:rPr sz="2000" spc="-5" dirty="0">
                <a:solidFill>
                  <a:srgbClr val="FFFFFF"/>
                </a:solidFill>
                <a:latin typeface="Calibri" panose="020F0502020204030204"/>
                <a:cs typeface="Calibri" panose="020F0502020204030204"/>
              </a:rPr>
              <a:t>(RWC)</a:t>
            </a:r>
            <a:endParaRPr sz="2000">
              <a:latin typeface="Calibri" panose="020F0502020204030204"/>
              <a:cs typeface="Calibri" panose="020F0502020204030204"/>
            </a:endParaRPr>
          </a:p>
        </p:txBody>
      </p:sp>
      <p:sp>
        <p:nvSpPr>
          <p:cNvPr id="89" name="object 89"/>
          <p:cNvSpPr/>
          <p:nvPr/>
        </p:nvSpPr>
        <p:spPr>
          <a:xfrm>
            <a:off x="6582156" y="1658112"/>
            <a:ext cx="1045463" cy="262127"/>
          </a:xfrm>
          <a:prstGeom prst="rect">
            <a:avLst/>
          </a:prstGeom>
          <a:blipFill>
            <a:blip r:embed="rId40" cstate="print"/>
            <a:stretch>
              <a:fillRect/>
            </a:stretch>
          </a:blipFill>
        </p:spPr>
        <p:txBody>
          <a:bodyPr wrap="square" lIns="0" tIns="0" rIns="0" bIns="0" rtlCol="0"/>
          <a:lstStyle/>
          <a:p>
            <a:endParaRPr/>
          </a:p>
        </p:txBody>
      </p:sp>
      <p:sp>
        <p:nvSpPr>
          <p:cNvPr id="90" name="object 90"/>
          <p:cNvSpPr/>
          <p:nvPr/>
        </p:nvSpPr>
        <p:spPr>
          <a:xfrm>
            <a:off x="7407292" y="1727112"/>
            <a:ext cx="76835" cy="88900"/>
          </a:xfrm>
          <a:custGeom>
            <a:avLst/>
            <a:gdLst/>
            <a:ahLst/>
            <a:cxnLst/>
            <a:rect l="l" t="t" r="r" b="b"/>
            <a:pathLst>
              <a:path w="76835" h="88900">
                <a:moveTo>
                  <a:pt x="673" y="0"/>
                </a:moveTo>
                <a:lnTo>
                  <a:pt x="76530" y="45021"/>
                </a:lnTo>
                <a:lnTo>
                  <a:pt x="0" y="88900"/>
                </a:lnTo>
              </a:path>
            </a:pathLst>
          </a:custGeom>
          <a:ln w="15240">
            <a:solidFill>
              <a:srgbClr val="000000"/>
            </a:solidFill>
          </a:ln>
        </p:spPr>
        <p:txBody>
          <a:bodyPr wrap="square" lIns="0" tIns="0" rIns="0" bIns="0" rtlCol="0"/>
          <a:lstStyle/>
          <a:p>
            <a:endParaRPr/>
          </a:p>
        </p:txBody>
      </p:sp>
      <p:sp>
        <p:nvSpPr>
          <p:cNvPr id="91" name="object 91"/>
          <p:cNvSpPr/>
          <p:nvPr/>
        </p:nvSpPr>
        <p:spPr>
          <a:xfrm>
            <a:off x="6725256" y="1722546"/>
            <a:ext cx="76835" cy="88900"/>
          </a:xfrm>
          <a:custGeom>
            <a:avLst/>
            <a:gdLst/>
            <a:ahLst/>
            <a:cxnLst/>
            <a:rect l="l" t="t" r="r" b="b"/>
            <a:pathLst>
              <a:path w="76835" h="88900">
                <a:moveTo>
                  <a:pt x="75869" y="88900"/>
                </a:moveTo>
                <a:lnTo>
                  <a:pt x="0" y="43878"/>
                </a:lnTo>
                <a:lnTo>
                  <a:pt x="76530" y="0"/>
                </a:lnTo>
              </a:path>
            </a:pathLst>
          </a:custGeom>
          <a:ln w="15240">
            <a:solidFill>
              <a:srgbClr val="000000"/>
            </a:solidFill>
          </a:ln>
        </p:spPr>
        <p:txBody>
          <a:bodyPr wrap="square" lIns="0" tIns="0" rIns="0" bIns="0" rtlCol="0"/>
          <a:lstStyle/>
          <a:p>
            <a:endParaRPr/>
          </a:p>
        </p:txBody>
      </p:sp>
      <p:sp>
        <p:nvSpPr>
          <p:cNvPr id="92" name="object 92"/>
          <p:cNvSpPr txBox="1"/>
          <p:nvPr/>
        </p:nvSpPr>
        <p:spPr>
          <a:xfrm>
            <a:off x="6704939" y="1537157"/>
            <a:ext cx="763905" cy="453390"/>
          </a:xfrm>
          <a:prstGeom prst="rect">
            <a:avLst/>
          </a:prstGeom>
        </p:spPr>
        <p:txBody>
          <a:bodyPr vert="horz" wrap="square" lIns="0" tIns="13335" rIns="0" bIns="0" rtlCol="0">
            <a:spAutoFit/>
          </a:bodyPr>
          <a:lstStyle/>
          <a:p>
            <a:pPr marL="103505" marR="5080" indent="-91440">
              <a:spcBef>
                <a:spcPts val="105"/>
              </a:spcBef>
            </a:pPr>
            <a:r>
              <a:rPr sz="1400" i="1" u="heavy" dirty="0">
                <a:uFill>
                  <a:solidFill>
                    <a:srgbClr val="000000"/>
                  </a:solidFill>
                </a:uFill>
                <a:latin typeface="Calibri" panose="020F0502020204030204"/>
                <a:cs typeface="Calibri" panose="020F0502020204030204"/>
              </a:rPr>
              <a:t> </a:t>
            </a:r>
            <a:r>
              <a:rPr sz="1400" i="1" u="heavy" spc="85" dirty="0">
                <a:uFill>
                  <a:solidFill>
                    <a:srgbClr val="000000"/>
                  </a:solidFill>
                </a:uFill>
                <a:latin typeface="Calibri" panose="020F0502020204030204"/>
                <a:cs typeface="Calibri" panose="020F0502020204030204"/>
              </a:rPr>
              <a:t> </a:t>
            </a:r>
            <a:r>
              <a:rPr sz="1400" i="1" u="heavy" spc="-10" dirty="0">
                <a:uFill>
                  <a:solidFill>
                    <a:srgbClr val="000000"/>
                  </a:solidFill>
                </a:uFill>
                <a:latin typeface="Calibri" panose="020F0502020204030204"/>
                <a:cs typeface="Calibri" panose="020F0502020204030204"/>
              </a:rPr>
              <a:t>I</a:t>
            </a:r>
            <a:r>
              <a:rPr sz="1400" i="1" u="heavy" spc="-5" dirty="0">
                <a:uFill>
                  <a:solidFill>
                    <a:srgbClr val="000000"/>
                  </a:solidFill>
                </a:uFill>
                <a:latin typeface="Calibri" panose="020F0502020204030204"/>
                <a:cs typeface="Calibri" panose="020F0502020204030204"/>
              </a:rPr>
              <a:t>n</a:t>
            </a:r>
            <a:r>
              <a:rPr sz="1400" i="1" u="heavy" dirty="0">
                <a:uFill>
                  <a:solidFill>
                    <a:srgbClr val="000000"/>
                  </a:solidFill>
                </a:uFill>
                <a:latin typeface="Calibri" panose="020F0502020204030204"/>
                <a:cs typeface="Calibri" panose="020F0502020204030204"/>
              </a:rPr>
              <a:t>ci</a:t>
            </a:r>
            <a:r>
              <a:rPr sz="1400" i="1" u="heavy" spc="-5" dirty="0">
                <a:uFill>
                  <a:solidFill>
                    <a:srgbClr val="000000"/>
                  </a:solidFill>
                </a:uFill>
                <a:latin typeface="Calibri" panose="020F0502020204030204"/>
                <a:cs typeface="Calibri" panose="020F0502020204030204"/>
              </a:rPr>
              <a:t>d</a:t>
            </a:r>
            <a:r>
              <a:rPr sz="1400" i="1" u="heavy" dirty="0">
                <a:uFill>
                  <a:solidFill>
                    <a:srgbClr val="000000"/>
                  </a:solidFill>
                </a:uFill>
                <a:latin typeface="Calibri" panose="020F0502020204030204"/>
                <a:cs typeface="Calibri" panose="020F0502020204030204"/>
              </a:rPr>
              <a:t>e</a:t>
            </a:r>
            <a:r>
              <a:rPr sz="1400" i="1" u="heavy" spc="-15" dirty="0">
                <a:uFill>
                  <a:solidFill>
                    <a:srgbClr val="000000"/>
                  </a:solidFill>
                </a:uFill>
                <a:latin typeface="Calibri" panose="020F0502020204030204"/>
                <a:cs typeface="Calibri" panose="020F0502020204030204"/>
              </a:rPr>
              <a:t>n</a:t>
            </a:r>
            <a:r>
              <a:rPr sz="1400" i="1" u="heavy" spc="-5" dirty="0">
                <a:uFill>
                  <a:solidFill>
                    <a:srgbClr val="000000"/>
                  </a:solidFill>
                </a:uFill>
                <a:latin typeface="Calibri" panose="020F0502020204030204"/>
                <a:cs typeface="Calibri" panose="020F0502020204030204"/>
              </a:rPr>
              <a:t>t</a:t>
            </a:r>
            <a:r>
              <a:rPr sz="1400" i="1" u="heavy" dirty="0">
                <a:uFill>
                  <a:solidFill>
                    <a:srgbClr val="000000"/>
                  </a:solidFill>
                </a:uFill>
                <a:latin typeface="Calibri" panose="020F0502020204030204"/>
                <a:cs typeface="Calibri" panose="020F0502020204030204"/>
              </a:rPr>
              <a:t>s </a:t>
            </a:r>
            <a:r>
              <a:rPr sz="1400" i="1" dirty="0">
                <a:latin typeface="Calibri" panose="020F0502020204030204"/>
                <a:cs typeface="Calibri" panose="020F0502020204030204"/>
              </a:rPr>
              <a:t> </a:t>
            </a:r>
            <a:r>
              <a:rPr sz="1400" i="1" spc="-5" dirty="0">
                <a:latin typeface="Calibri" panose="020F0502020204030204"/>
                <a:cs typeface="Calibri" panose="020F0502020204030204"/>
              </a:rPr>
              <a:t>process</a:t>
            </a:r>
            <a:endParaRPr sz="1400">
              <a:latin typeface="Calibri" panose="020F0502020204030204"/>
              <a:cs typeface="Calibri" panose="020F0502020204030204"/>
            </a:endParaRPr>
          </a:p>
        </p:txBody>
      </p:sp>
      <p:sp>
        <p:nvSpPr>
          <p:cNvPr id="93" name="object 93"/>
          <p:cNvSpPr/>
          <p:nvPr/>
        </p:nvSpPr>
        <p:spPr>
          <a:xfrm>
            <a:off x="7677912" y="4960621"/>
            <a:ext cx="1045463" cy="242315"/>
          </a:xfrm>
          <a:prstGeom prst="rect">
            <a:avLst/>
          </a:prstGeom>
          <a:blipFill>
            <a:blip r:embed="rId41" cstate="screen"/>
            <a:stretch>
              <a:fillRect/>
            </a:stretch>
          </a:blipFill>
        </p:spPr>
        <p:txBody>
          <a:bodyPr wrap="square" lIns="0" tIns="0" rIns="0" bIns="0" rtlCol="0"/>
          <a:lstStyle/>
          <a:p>
            <a:endParaRPr/>
          </a:p>
        </p:txBody>
      </p:sp>
      <p:sp>
        <p:nvSpPr>
          <p:cNvPr id="94" name="object 94"/>
          <p:cNvSpPr/>
          <p:nvPr/>
        </p:nvSpPr>
        <p:spPr>
          <a:xfrm>
            <a:off x="8513969" y="5016758"/>
            <a:ext cx="76200" cy="88900"/>
          </a:xfrm>
          <a:custGeom>
            <a:avLst/>
            <a:gdLst/>
            <a:ahLst/>
            <a:cxnLst/>
            <a:rect l="l" t="t" r="r" b="b"/>
            <a:pathLst>
              <a:path w="76200" h="88900">
                <a:moveTo>
                  <a:pt x="0" y="88900"/>
                </a:moveTo>
                <a:lnTo>
                  <a:pt x="76200" y="44450"/>
                </a:lnTo>
                <a:lnTo>
                  <a:pt x="0" y="0"/>
                </a:lnTo>
              </a:path>
            </a:pathLst>
          </a:custGeom>
          <a:ln w="12700">
            <a:solidFill>
              <a:srgbClr val="585858"/>
            </a:solidFill>
          </a:ln>
        </p:spPr>
        <p:txBody>
          <a:bodyPr wrap="square" lIns="0" tIns="0" rIns="0" bIns="0" rtlCol="0"/>
          <a:lstStyle/>
          <a:p>
            <a:endParaRPr/>
          </a:p>
        </p:txBody>
      </p:sp>
      <p:sp>
        <p:nvSpPr>
          <p:cNvPr id="95" name="object 95"/>
          <p:cNvSpPr/>
          <p:nvPr/>
        </p:nvSpPr>
        <p:spPr>
          <a:xfrm>
            <a:off x="7812406" y="5016762"/>
            <a:ext cx="76200" cy="88900"/>
          </a:xfrm>
          <a:custGeom>
            <a:avLst/>
            <a:gdLst/>
            <a:ahLst/>
            <a:cxnLst/>
            <a:rect l="l" t="t" r="r" b="b"/>
            <a:pathLst>
              <a:path w="76200" h="88900">
                <a:moveTo>
                  <a:pt x="76200" y="0"/>
                </a:moveTo>
                <a:lnTo>
                  <a:pt x="0" y="44449"/>
                </a:lnTo>
                <a:lnTo>
                  <a:pt x="76200" y="88899"/>
                </a:lnTo>
              </a:path>
            </a:pathLst>
          </a:custGeom>
          <a:ln w="12700">
            <a:solidFill>
              <a:srgbClr val="585858"/>
            </a:solidFill>
          </a:ln>
        </p:spPr>
        <p:txBody>
          <a:bodyPr wrap="square" lIns="0" tIns="0" rIns="0" bIns="0" rtlCol="0"/>
          <a:lstStyle/>
          <a:p>
            <a:endParaRPr/>
          </a:p>
        </p:txBody>
      </p:sp>
      <p:sp>
        <p:nvSpPr>
          <p:cNvPr id="96" name="object 96"/>
          <p:cNvSpPr/>
          <p:nvPr/>
        </p:nvSpPr>
        <p:spPr>
          <a:xfrm>
            <a:off x="3435096" y="2020824"/>
            <a:ext cx="3072383" cy="1229867"/>
          </a:xfrm>
          <a:prstGeom prst="rect">
            <a:avLst/>
          </a:prstGeom>
          <a:blipFill>
            <a:blip r:embed="rId42" cstate="print"/>
            <a:stretch>
              <a:fillRect/>
            </a:stretch>
          </a:blipFill>
        </p:spPr>
        <p:txBody>
          <a:bodyPr wrap="square" lIns="0" tIns="0" rIns="0" bIns="0" rtlCol="0"/>
          <a:lstStyle/>
          <a:p>
            <a:endParaRPr/>
          </a:p>
        </p:txBody>
      </p:sp>
      <p:sp>
        <p:nvSpPr>
          <p:cNvPr id="97" name="object 97"/>
          <p:cNvSpPr/>
          <p:nvPr/>
        </p:nvSpPr>
        <p:spPr>
          <a:xfrm>
            <a:off x="3568887" y="2125553"/>
            <a:ext cx="2806065" cy="979805"/>
          </a:xfrm>
          <a:custGeom>
            <a:avLst/>
            <a:gdLst/>
            <a:ahLst/>
            <a:cxnLst/>
            <a:rect l="l" t="t" r="r" b="b"/>
            <a:pathLst>
              <a:path w="2806065" h="979805">
                <a:moveTo>
                  <a:pt x="0" y="0"/>
                </a:moveTo>
                <a:lnTo>
                  <a:pt x="2805734" y="979690"/>
                </a:lnTo>
              </a:path>
            </a:pathLst>
          </a:custGeom>
          <a:ln w="12700">
            <a:solidFill>
              <a:srgbClr val="585858"/>
            </a:solidFill>
            <a:prstDash val="sysDash"/>
          </a:ln>
        </p:spPr>
        <p:txBody>
          <a:bodyPr wrap="square" lIns="0" tIns="0" rIns="0" bIns="0" rtlCol="0"/>
          <a:lstStyle/>
          <a:p>
            <a:endParaRPr/>
          </a:p>
        </p:txBody>
      </p:sp>
      <p:sp>
        <p:nvSpPr>
          <p:cNvPr id="98" name="object 98"/>
          <p:cNvSpPr/>
          <p:nvPr/>
        </p:nvSpPr>
        <p:spPr>
          <a:xfrm>
            <a:off x="6288023" y="3038152"/>
            <a:ext cx="86995" cy="84455"/>
          </a:xfrm>
          <a:custGeom>
            <a:avLst/>
            <a:gdLst/>
            <a:ahLst/>
            <a:cxnLst/>
            <a:rect l="l" t="t" r="r" b="b"/>
            <a:pathLst>
              <a:path w="86995" h="84455">
                <a:moveTo>
                  <a:pt x="29311" y="0"/>
                </a:moveTo>
                <a:lnTo>
                  <a:pt x="86601" y="67081"/>
                </a:lnTo>
                <a:lnTo>
                  <a:pt x="0" y="83934"/>
                </a:lnTo>
              </a:path>
            </a:pathLst>
          </a:custGeom>
          <a:ln w="12700">
            <a:solidFill>
              <a:srgbClr val="585858"/>
            </a:solidFill>
          </a:ln>
        </p:spPr>
        <p:txBody>
          <a:bodyPr wrap="square" lIns="0" tIns="0" rIns="0" bIns="0" rtlCol="0"/>
          <a:lstStyle/>
          <a:p>
            <a:endParaRPr/>
          </a:p>
        </p:txBody>
      </p:sp>
      <p:sp>
        <p:nvSpPr>
          <p:cNvPr id="99" name="object 99"/>
          <p:cNvSpPr/>
          <p:nvPr/>
        </p:nvSpPr>
        <p:spPr>
          <a:xfrm>
            <a:off x="3568887" y="2108700"/>
            <a:ext cx="86995" cy="84455"/>
          </a:xfrm>
          <a:custGeom>
            <a:avLst/>
            <a:gdLst/>
            <a:ahLst/>
            <a:cxnLst/>
            <a:rect l="l" t="t" r="r" b="b"/>
            <a:pathLst>
              <a:path w="86994" h="84455">
                <a:moveTo>
                  <a:pt x="57289" y="83934"/>
                </a:moveTo>
                <a:lnTo>
                  <a:pt x="0" y="16852"/>
                </a:lnTo>
                <a:lnTo>
                  <a:pt x="86588" y="0"/>
                </a:lnTo>
              </a:path>
            </a:pathLst>
          </a:custGeom>
          <a:ln w="12700">
            <a:solidFill>
              <a:srgbClr val="585858"/>
            </a:solidFill>
          </a:ln>
        </p:spPr>
        <p:txBody>
          <a:bodyPr wrap="square" lIns="0" tIns="0" rIns="0" bIns="0" rtlCol="0"/>
          <a:lstStyle/>
          <a:p>
            <a:endParaRPr/>
          </a:p>
        </p:txBody>
      </p:sp>
      <p:sp>
        <p:nvSpPr>
          <p:cNvPr id="100" name="object 100"/>
          <p:cNvSpPr/>
          <p:nvPr/>
        </p:nvSpPr>
        <p:spPr>
          <a:xfrm>
            <a:off x="4401312" y="3413760"/>
            <a:ext cx="1519427" cy="1504187"/>
          </a:xfrm>
          <a:prstGeom prst="rect">
            <a:avLst/>
          </a:prstGeom>
          <a:blipFill>
            <a:blip r:embed="rId43" cstate="print"/>
            <a:stretch>
              <a:fillRect/>
            </a:stretch>
          </a:blipFill>
        </p:spPr>
        <p:txBody>
          <a:bodyPr wrap="square" lIns="0" tIns="0" rIns="0" bIns="0" rtlCol="0"/>
          <a:lstStyle/>
          <a:p>
            <a:endParaRPr/>
          </a:p>
        </p:txBody>
      </p:sp>
      <p:sp>
        <p:nvSpPr>
          <p:cNvPr id="101" name="object 101"/>
          <p:cNvSpPr/>
          <p:nvPr/>
        </p:nvSpPr>
        <p:spPr>
          <a:xfrm>
            <a:off x="4532171" y="3523189"/>
            <a:ext cx="1259205" cy="1245235"/>
          </a:xfrm>
          <a:custGeom>
            <a:avLst/>
            <a:gdLst/>
            <a:ahLst/>
            <a:cxnLst/>
            <a:rect l="l" t="t" r="r" b="b"/>
            <a:pathLst>
              <a:path w="1259204" h="1245235">
                <a:moveTo>
                  <a:pt x="0" y="1245031"/>
                </a:moveTo>
                <a:lnTo>
                  <a:pt x="1258582" y="0"/>
                </a:lnTo>
              </a:path>
            </a:pathLst>
          </a:custGeom>
          <a:ln w="12700">
            <a:solidFill>
              <a:srgbClr val="585858"/>
            </a:solidFill>
            <a:prstDash val="sysDash"/>
          </a:ln>
        </p:spPr>
        <p:txBody>
          <a:bodyPr wrap="square" lIns="0" tIns="0" rIns="0" bIns="0" rtlCol="0"/>
          <a:lstStyle/>
          <a:p>
            <a:endParaRPr/>
          </a:p>
        </p:txBody>
      </p:sp>
      <p:sp>
        <p:nvSpPr>
          <p:cNvPr id="102" name="object 102"/>
          <p:cNvSpPr/>
          <p:nvPr/>
        </p:nvSpPr>
        <p:spPr>
          <a:xfrm>
            <a:off x="5705318" y="3523186"/>
            <a:ext cx="85725" cy="85725"/>
          </a:xfrm>
          <a:custGeom>
            <a:avLst/>
            <a:gdLst/>
            <a:ahLst/>
            <a:cxnLst/>
            <a:rect l="l" t="t" r="r" b="b"/>
            <a:pathLst>
              <a:path w="85725" h="85725">
                <a:moveTo>
                  <a:pt x="62522" y="85191"/>
                </a:moveTo>
                <a:lnTo>
                  <a:pt x="85432" y="0"/>
                </a:lnTo>
                <a:lnTo>
                  <a:pt x="0" y="21996"/>
                </a:lnTo>
              </a:path>
            </a:pathLst>
          </a:custGeom>
          <a:ln w="12700">
            <a:solidFill>
              <a:srgbClr val="585858"/>
            </a:solidFill>
          </a:ln>
        </p:spPr>
        <p:txBody>
          <a:bodyPr wrap="square" lIns="0" tIns="0" rIns="0" bIns="0" rtlCol="0"/>
          <a:lstStyle/>
          <a:p>
            <a:endParaRPr/>
          </a:p>
        </p:txBody>
      </p:sp>
      <p:sp>
        <p:nvSpPr>
          <p:cNvPr id="103" name="object 103"/>
          <p:cNvSpPr/>
          <p:nvPr/>
        </p:nvSpPr>
        <p:spPr>
          <a:xfrm>
            <a:off x="4532176" y="4683033"/>
            <a:ext cx="85725" cy="85725"/>
          </a:xfrm>
          <a:custGeom>
            <a:avLst/>
            <a:gdLst/>
            <a:ahLst/>
            <a:cxnLst/>
            <a:rect l="l" t="t" r="r" b="b"/>
            <a:pathLst>
              <a:path w="85725" h="85725">
                <a:moveTo>
                  <a:pt x="22910" y="0"/>
                </a:moveTo>
                <a:lnTo>
                  <a:pt x="0" y="85191"/>
                </a:lnTo>
                <a:lnTo>
                  <a:pt x="85432" y="63207"/>
                </a:lnTo>
              </a:path>
            </a:pathLst>
          </a:custGeom>
          <a:ln w="12699">
            <a:solidFill>
              <a:srgbClr val="585858"/>
            </a:solidFill>
          </a:ln>
        </p:spPr>
        <p:txBody>
          <a:bodyPr wrap="square" lIns="0" tIns="0" rIns="0" bIns="0" rtlCol="0"/>
          <a:lstStyle/>
          <a:p>
            <a:endParaRPr/>
          </a:p>
        </p:txBody>
      </p:sp>
      <p:sp>
        <p:nvSpPr>
          <p:cNvPr id="104" name="object 104"/>
          <p:cNvSpPr/>
          <p:nvPr/>
        </p:nvSpPr>
        <p:spPr>
          <a:xfrm>
            <a:off x="5649468" y="1959865"/>
            <a:ext cx="864107" cy="1298447"/>
          </a:xfrm>
          <a:prstGeom prst="rect">
            <a:avLst/>
          </a:prstGeom>
          <a:blipFill>
            <a:blip r:embed="rId44" cstate="print"/>
            <a:stretch>
              <a:fillRect/>
            </a:stretch>
          </a:blipFill>
        </p:spPr>
        <p:txBody>
          <a:bodyPr wrap="square" lIns="0" tIns="0" rIns="0" bIns="0" rtlCol="0"/>
          <a:lstStyle/>
          <a:p>
            <a:endParaRPr/>
          </a:p>
        </p:txBody>
      </p:sp>
      <p:sp>
        <p:nvSpPr>
          <p:cNvPr id="105" name="object 105"/>
          <p:cNvSpPr/>
          <p:nvPr/>
        </p:nvSpPr>
        <p:spPr>
          <a:xfrm>
            <a:off x="5785091" y="2081097"/>
            <a:ext cx="593090" cy="1016000"/>
          </a:xfrm>
          <a:custGeom>
            <a:avLst/>
            <a:gdLst/>
            <a:ahLst/>
            <a:cxnLst/>
            <a:rect l="l" t="t" r="r" b="b"/>
            <a:pathLst>
              <a:path w="593089" h="1016000">
                <a:moveTo>
                  <a:pt x="0" y="0"/>
                </a:moveTo>
                <a:lnTo>
                  <a:pt x="593039" y="1015580"/>
                </a:lnTo>
              </a:path>
            </a:pathLst>
          </a:custGeom>
          <a:ln w="15240">
            <a:solidFill>
              <a:srgbClr val="000000"/>
            </a:solidFill>
          </a:ln>
        </p:spPr>
        <p:txBody>
          <a:bodyPr wrap="square" lIns="0" tIns="0" rIns="0" bIns="0" rtlCol="0"/>
          <a:lstStyle/>
          <a:p>
            <a:endParaRPr/>
          </a:p>
        </p:txBody>
      </p:sp>
      <p:sp>
        <p:nvSpPr>
          <p:cNvPr id="106" name="object 106"/>
          <p:cNvSpPr/>
          <p:nvPr/>
        </p:nvSpPr>
        <p:spPr>
          <a:xfrm>
            <a:off x="6301326" y="3008467"/>
            <a:ext cx="76835" cy="88265"/>
          </a:xfrm>
          <a:custGeom>
            <a:avLst/>
            <a:gdLst/>
            <a:ahLst/>
            <a:cxnLst/>
            <a:rect l="l" t="t" r="r" b="b"/>
            <a:pathLst>
              <a:path w="76835" h="88264">
                <a:moveTo>
                  <a:pt x="76771" y="0"/>
                </a:moveTo>
                <a:lnTo>
                  <a:pt x="76809" y="88214"/>
                </a:lnTo>
                <a:lnTo>
                  <a:pt x="0" y="44831"/>
                </a:lnTo>
              </a:path>
            </a:pathLst>
          </a:custGeom>
          <a:ln w="15240">
            <a:solidFill>
              <a:srgbClr val="000000"/>
            </a:solidFill>
          </a:ln>
        </p:spPr>
        <p:txBody>
          <a:bodyPr wrap="square" lIns="0" tIns="0" rIns="0" bIns="0" rtlCol="0"/>
          <a:lstStyle/>
          <a:p>
            <a:endParaRPr/>
          </a:p>
        </p:txBody>
      </p:sp>
      <p:sp>
        <p:nvSpPr>
          <p:cNvPr id="107" name="object 107"/>
          <p:cNvSpPr/>
          <p:nvPr/>
        </p:nvSpPr>
        <p:spPr>
          <a:xfrm>
            <a:off x="5785099" y="2081100"/>
            <a:ext cx="76835" cy="88265"/>
          </a:xfrm>
          <a:custGeom>
            <a:avLst/>
            <a:gdLst/>
            <a:ahLst/>
            <a:cxnLst/>
            <a:rect l="l" t="t" r="r" b="b"/>
            <a:pathLst>
              <a:path w="76835" h="88264">
                <a:moveTo>
                  <a:pt x="38" y="88214"/>
                </a:moveTo>
                <a:lnTo>
                  <a:pt x="0" y="0"/>
                </a:lnTo>
                <a:lnTo>
                  <a:pt x="76809" y="43383"/>
                </a:lnTo>
              </a:path>
            </a:pathLst>
          </a:custGeom>
          <a:ln w="15240">
            <a:solidFill>
              <a:srgbClr val="000000"/>
            </a:solidFill>
          </a:ln>
        </p:spPr>
        <p:txBody>
          <a:bodyPr wrap="square" lIns="0" tIns="0" rIns="0" bIns="0" rtlCol="0"/>
          <a:lstStyle/>
          <a:p>
            <a:endParaRPr/>
          </a:p>
        </p:txBody>
      </p:sp>
      <p:sp>
        <p:nvSpPr>
          <p:cNvPr id="108" name="object 108"/>
          <p:cNvSpPr/>
          <p:nvPr/>
        </p:nvSpPr>
        <p:spPr>
          <a:xfrm>
            <a:off x="7671816" y="3848101"/>
            <a:ext cx="1621535" cy="1362455"/>
          </a:xfrm>
          <a:prstGeom prst="rect">
            <a:avLst/>
          </a:prstGeom>
          <a:blipFill>
            <a:blip r:embed="rId45" cstate="print"/>
            <a:stretch>
              <a:fillRect/>
            </a:stretch>
          </a:blipFill>
        </p:spPr>
        <p:txBody>
          <a:bodyPr wrap="square" lIns="0" tIns="0" rIns="0" bIns="0" rtlCol="0"/>
          <a:lstStyle/>
          <a:p>
            <a:endParaRPr/>
          </a:p>
        </p:txBody>
      </p:sp>
      <p:sp>
        <p:nvSpPr>
          <p:cNvPr id="109" name="object 109"/>
          <p:cNvSpPr/>
          <p:nvPr/>
        </p:nvSpPr>
        <p:spPr>
          <a:xfrm>
            <a:off x="7811551" y="3965799"/>
            <a:ext cx="1342390" cy="1087120"/>
          </a:xfrm>
          <a:custGeom>
            <a:avLst/>
            <a:gdLst/>
            <a:ahLst/>
            <a:cxnLst/>
            <a:rect l="l" t="t" r="r" b="b"/>
            <a:pathLst>
              <a:path w="1342390" h="1087120">
                <a:moveTo>
                  <a:pt x="1342059" y="0"/>
                </a:moveTo>
                <a:lnTo>
                  <a:pt x="0" y="1087094"/>
                </a:lnTo>
              </a:path>
            </a:pathLst>
          </a:custGeom>
          <a:ln w="15240">
            <a:solidFill>
              <a:srgbClr val="000000"/>
            </a:solidFill>
          </a:ln>
        </p:spPr>
        <p:txBody>
          <a:bodyPr wrap="square" lIns="0" tIns="0" rIns="0" bIns="0" rtlCol="0"/>
          <a:lstStyle/>
          <a:p>
            <a:endParaRPr/>
          </a:p>
        </p:txBody>
      </p:sp>
      <p:sp>
        <p:nvSpPr>
          <p:cNvPr id="110" name="object 110"/>
          <p:cNvSpPr/>
          <p:nvPr/>
        </p:nvSpPr>
        <p:spPr>
          <a:xfrm>
            <a:off x="7811555" y="4970387"/>
            <a:ext cx="87630" cy="82550"/>
          </a:xfrm>
          <a:custGeom>
            <a:avLst/>
            <a:gdLst/>
            <a:ahLst/>
            <a:cxnLst/>
            <a:rect l="l" t="t" r="r" b="b"/>
            <a:pathLst>
              <a:path w="87629" h="82550">
                <a:moveTo>
                  <a:pt x="31229" y="0"/>
                </a:moveTo>
                <a:lnTo>
                  <a:pt x="0" y="82499"/>
                </a:lnTo>
                <a:lnTo>
                  <a:pt x="87185" y="69075"/>
                </a:lnTo>
              </a:path>
            </a:pathLst>
          </a:custGeom>
          <a:ln w="15240">
            <a:solidFill>
              <a:srgbClr val="000000"/>
            </a:solidFill>
          </a:ln>
        </p:spPr>
        <p:txBody>
          <a:bodyPr wrap="square" lIns="0" tIns="0" rIns="0" bIns="0" rtlCol="0"/>
          <a:lstStyle/>
          <a:p>
            <a:endParaRPr/>
          </a:p>
        </p:txBody>
      </p:sp>
      <p:sp>
        <p:nvSpPr>
          <p:cNvPr id="111" name="object 111"/>
          <p:cNvSpPr/>
          <p:nvPr/>
        </p:nvSpPr>
        <p:spPr>
          <a:xfrm>
            <a:off x="9066417" y="3965802"/>
            <a:ext cx="87630" cy="82550"/>
          </a:xfrm>
          <a:custGeom>
            <a:avLst/>
            <a:gdLst/>
            <a:ahLst/>
            <a:cxnLst/>
            <a:rect l="l" t="t" r="r" b="b"/>
            <a:pathLst>
              <a:path w="87629" h="82550">
                <a:moveTo>
                  <a:pt x="55956" y="82499"/>
                </a:moveTo>
                <a:lnTo>
                  <a:pt x="87198" y="0"/>
                </a:lnTo>
                <a:lnTo>
                  <a:pt x="0" y="13411"/>
                </a:lnTo>
              </a:path>
            </a:pathLst>
          </a:custGeom>
          <a:ln w="15240">
            <a:solidFill>
              <a:srgbClr val="000000"/>
            </a:solidFill>
          </a:ln>
        </p:spPr>
        <p:txBody>
          <a:bodyPr wrap="square" lIns="0" tIns="0" rIns="0" bIns="0" rtlCol="0"/>
          <a:lstStyle/>
          <a:p>
            <a:endParaRPr/>
          </a:p>
        </p:txBody>
      </p:sp>
      <p:sp>
        <p:nvSpPr>
          <p:cNvPr id="112" name="object 112"/>
          <p:cNvSpPr txBox="1"/>
          <p:nvPr/>
        </p:nvSpPr>
        <p:spPr>
          <a:xfrm>
            <a:off x="6006900" y="2485675"/>
            <a:ext cx="990600" cy="453390"/>
          </a:xfrm>
          <a:prstGeom prst="rect">
            <a:avLst/>
          </a:prstGeom>
        </p:spPr>
        <p:txBody>
          <a:bodyPr vert="horz" wrap="square" lIns="0" tIns="13335" rIns="0" bIns="0" rtlCol="0">
            <a:spAutoFit/>
          </a:bodyPr>
          <a:lstStyle/>
          <a:p>
            <a:pPr marL="143510" marR="5080" indent="-131445">
              <a:spcBef>
                <a:spcPts val="105"/>
              </a:spcBef>
            </a:pPr>
            <a:r>
              <a:rPr sz="1400" i="1" spc="-5" dirty="0">
                <a:latin typeface="Calibri" panose="020F0502020204030204"/>
                <a:cs typeface="Calibri" panose="020F0502020204030204"/>
              </a:rPr>
              <a:t>Check</a:t>
            </a:r>
            <a:r>
              <a:rPr sz="1400" i="1" spc="-55" dirty="0">
                <a:latin typeface="Calibri" panose="020F0502020204030204"/>
                <a:cs typeface="Calibri" panose="020F0502020204030204"/>
              </a:rPr>
              <a:t> </a:t>
            </a:r>
            <a:r>
              <a:rPr sz="1400" i="1" spc="-10" dirty="0">
                <a:latin typeface="Calibri" panose="020F0502020204030204"/>
                <a:cs typeface="Calibri" panose="020F0502020204030204"/>
              </a:rPr>
              <a:t>station  metadata</a:t>
            </a:r>
            <a:endParaRPr sz="1400">
              <a:latin typeface="Calibri" panose="020F0502020204030204"/>
              <a:cs typeface="Calibri" panose="020F0502020204030204"/>
            </a:endParaRPr>
          </a:p>
        </p:txBody>
      </p:sp>
      <p:sp>
        <p:nvSpPr>
          <p:cNvPr id="113" name="object 113"/>
          <p:cNvSpPr/>
          <p:nvPr/>
        </p:nvSpPr>
        <p:spPr>
          <a:xfrm>
            <a:off x="6259069" y="3810001"/>
            <a:ext cx="525779" cy="969263"/>
          </a:xfrm>
          <a:prstGeom prst="rect">
            <a:avLst/>
          </a:prstGeom>
          <a:blipFill>
            <a:blip r:embed="rId46" cstate="screen"/>
            <a:stretch>
              <a:fillRect/>
            </a:stretch>
          </a:blipFill>
        </p:spPr>
        <p:txBody>
          <a:bodyPr wrap="square" lIns="0" tIns="0" rIns="0" bIns="0" rtlCol="0"/>
          <a:lstStyle/>
          <a:p>
            <a:endParaRPr/>
          </a:p>
        </p:txBody>
      </p:sp>
      <p:sp>
        <p:nvSpPr>
          <p:cNvPr id="114" name="object 114"/>
          <p:cNvSpPr/>
          <p:nvPr/>
        </p:nvSpPr>
        <p:spPr>
          <a:xfrm>
            <a:off x="6392431" y="3932312"/>
            <a:ext cx="259715" cy="684530"/>
          </a:xfrm>
          <a:custGeom>
            <a:avLst/>
            <a:gdLst/>
            <a:ahLst/>
            <a:cxnLst/>
            <a:rect l="l" t="t" r="r" b="b"/>
            <a:pathLst>
              <a:path w="259714" h="684529">
                <a:moveTo>
                  <a:pt x="0" y="0"/>
                </a:moveTo>
                <a:lnTo>
                  <a:pt x="259219" y="684022"/>
                </a:lnTo>
              </a:path>
            </a:pathLst>
          </a:custGeom>
          <a:ln w="15240">
            <a:solidFill>
              <a:srgbClr val="000000"/>
            </a:solidFill>
          </a:ln>
        </p:spPr>
        <p:txBody>
          <a:bodyPr wrap="square" lIns="0" tIns="0" rIns="0" bIns="0" rtlCol="0"/>
          <a:lstStyle/>
          <a:p>
            <a:endParaRPr/>
          </a:p>
        </p:txBody>
      </p:sp>
      <p:sp>
        <p:nvSpPr>
          <p:cNvPr id="115" name="object 115"/>
          <p:cNvSpPr/>
          <p:nvPr/>
        </p:nvSpPr>
        <p:spPr>
          <a:xfrm>
            <a:off x="6583089" y="4529321"/>
            <a:ext cx="83185" cy="87630"/>
          </a:xfrm>
          <a:custGeom>
            <a:avLst/>
            <a:gdLst/>
            <a:ahLst/>
            <a:cxnLst/>
            <a:rect l="l" t="t" r="r" b="b"/>
            <a:pathLst>
              <a:path w="83185" h="87629">
                <a:moveTo>
                  <a:pt x="83134" y="0"/>
                </a:moveTo>
                <a:lnTo>
                  <a:pt x="68567" y="87007"/>
                </a:lnTo>
                <a:lnTo>
                  <a:pt x="0" y="31496"/>
                </a:lnTo>
              </a:path>
            </a:pathLst>
          </a:custGeom>
          <a:ln w="15240">
            <a:solidFill>
              <a:srgbClr val="000000"/>
            </a:solidFill>
          </a:ln>
        </p:spPr>
        <p:txBody>
          <a:bodyPr wrap="square" lIns="0" tIns="0" rIns="0" bIns="0" rtlCol="0"/>
          <a:lstStyle/>
          <a:p>
            <a:endParaRPr/>
          </a:p>
        </p:txBody>
      </p:sp>
      <p:sp>
        <p:nvSpPr>
          <p:cNvPr id="116" name="object 116"/>
          <p:cNvSpPr/>
          <p:nvPr/>
        </p:nvSpPr>
        <p:spPr>
          <a:xfrm>
            <a:off x="6377874" y="3932312"/>
            <a:ext cx="83185" cy="87630"/>
          </a:xfrm>
          <a:custGeom>
            <a:avLst/>
            <a:gdLst/>
            <a:ahLst/>
            <a:cxnLst/>
            <a:rect l="l" t="t" r="r" b="b"/>
            <a:pathLst>
              <a:path w="83185" h="87629">
                <a:moveTo>
                  <a:pt x="0" y="87007"/>
                </a:moveTo>
                <a:lnTo>
                  <a:pt x="14554" y="0"/>
                </a:lnTo>
                <a:lnTo>
                  <a:pt x="83134" y="55498"/>
                </a:lnTo>
              </a:path>
            </a:pathLst>
          </a:custGeom>
          <a:ln w="15240">
            <a:solidFill>
              <a:srgbClr val="000000"/>
            </a:solidFill>
          </a:ln>
        </p:spPr>
        <p:txBody>
          <a:bodyPr wrap="square" lIns="0" tIns="0" rIns="0" bIns="0" rtlCol="0"/>
          <a:lstStyle/>
          <a:p>
            <a:endParaRPr/>
          </a:p>
        </p:txBody>
      </p:sp>
      <p:sp>
        <p:nvSpPr>
          <p:cNvPr id="117" name="object 117"/>
          <p:cNvSpPr txBox="1"/>
          <p:nvPr/>
        </p:nvSpPr>
        <p:spPr>
          <a:xfrm>
            <a:off x="5493923" y="4011301"/>
            <a:ext cx="1284605" cy="453390"/>
          </a:xfrm>
          <a:prstGeom prst="rect">
            <a:avLst/>
          </a:prstGeom>
        </p:spPr>
        <p:txBody>
          <a:bodyPr vert="horz" wrap="square" lIns="0" tIns="12700" rIns="0" bIns="0" rtlCol="0">
            <a:spAutoFit/>
          </a:bodyPr>
          <a:lstStyle/>
          <a:p>
            <a:pPr marL="12700" marR="5080" indent="85090">
              <a:spcBef>
                <a:spcPts val="100"/>
              </a:spcBef>
            </a:pPr>
            <a:r>
              <a:rPr sz="1400" i="1" spc="-20" dirty="0">
                <a:latin typeface="Calibri" panose="020F0502020204030204"/>
                <a:cs typeface="Calibri" panose="020F0502020204030204"/>
              </a:rPr>
              <a:t>Review, </a:t>
            </a:r>
            <a:r>
              <a:rPr sz="1400" i="1" spc="-5" dirty="0">
                <a:latin typeface="Calibri" panose="020F0502020204030204"/>
                <a:cs typeface="Calibri" panose="020F0502020204030204"/>
              </a:rPr>
              <a:t>update  Station</a:t>
            </a:r>
            <a:r>
              <a:rPr sz="1400" i="1" spc="-65" dirty="0">
                <a:latin typeface="Calibri" panose="020F0502020204030204"/>
                <a:cs typeface="Calibri" panose="020F0502020204030204"/>
              </a:rPr>
              <a:t> </a:t>
            </a:r>
            <a:r>
              <a:rPr sz="1400" i="1" spc="-10" dirty="0">
                <a:latin typeface="Calibri" panose="020F0502020204030204"/>
                <a:cs typeface="Calibri" panose="020F0502020204030204"/>
              </a:rPr>
              <a:t>metadata</a:t>
            </a:r>
            <a:endParaRPr sz="1400">
              <a:latin typeface="Calibri" panose="020F0502020204030204"/>
              <a:cs typeface="Calibri" panose="020F0502020204030204"/>
            </a:endParaRPr>
          </a:p>
        </p:txBody>
      </p:sp>
      <p:sp>
        <p:nvSpPr>
          <p:cNvPr id="118" name="object 118"/>
          <p:cNvSpPr/>
          <p:nvPr/>
        </p:nvSpPr>
        <p:spPr>
          <a:xfrm>
            <a:off x="4395217" y="3570733"/>
            <a:ext cx="248411" cy="1347215"/>
          </a:xfrm>
          <a:prstGeom prst="rect">
            <a:avLst/>
          </a:prstGeom>
          <a:blipFill>
            <a:blip r:embed="rId47" cstate="screen"/>
            <a:stretch>
              <a:fillRect/>
            </a:stretch>
          </a:blipFill>
        </p:spPr>
        <p:txBody>
          <a:bodyPr wrap="square" lIns="0" tIns="0" rIns="0" bIns="0" rtlCol="0"/>
          <a:lstStyle/>
          <a:p>
            <a:endParaRPr/>
          </a:p>
        </p:txBody>
      </p:sp>
      <p:sp>
        <p:nvSpPr>
          <p:cNvPr id="119" name="object 119"/>
          <p:cNvSpPr/>
          <p:nvPr/>
        </p:nvSpPr>
        <p:spPr>
          <a:xfrm>
            <a:off x="4517196" y="3683889"/>
            <a:ext cx="5715" cy="1080770"/>
          </a:xfrm>
          <a:custGeom>
            <a:avLst/>
            <a:gdLst/>
            <a:ahLst/>
            <a:cxnLst/>
            <a:rect l="l" t="t" r="r" b="b"/>
            <a:pathLst>
              <a:path w="5714" h="1080770">
                <a:moveTo>
                  <a:pt x="0" y="0"/>
                </a:moveTo>
                <a:lnTo>
                  <a:pt x="5168" y="1080465"/>
                </a:lnTo>
              </a:path>
            </a:pathLst>
          </a:custGeom>
          <a:ln w="12700">
            <a:solidFill>
              <a:srgbClr val="585858"/>
            </a:solidFill>
            <a:prstDash val="sysDash"/>
          </a:ln>
        </p:spPr>
        <p:txBody>
          <a:bodyPr wrap="square" lIns="0" tIns="0" rIns="0" bIns="0" rtlCol="0"/>
          <a:lstStyle/>
          <a:p>
            <a:endParaRPr/>
          </a:p>
        </p:txBody>
      </p:sp>
      <p:sp>
        <p:nvSpPr>
          <p:cNvPr id="120" name="object 120"/>
          <p:cNvSpPr/>
          <p:nvPr/>
        </p:nvSpPr>
        <p:spPr>
          <a:xfrm>
            <a:off x="4477548" y="4687947"/>
            <a:ext cx="88900" cy="76835"/>
          </a:xfrm>
          <a:custGeom>
            <a:avLst/>
            <a:gdLst/>
            <a:ahLst/>
            <a:cxnLst/>
            <a:rect l="l" t="t" r="r" b="b"/>
            <a:pathLst>
              <a:path w="88900" h="76835">
                <a:moveTo>
                  <a:pt x="88900" y="0"/>
                </a:moveTo>
                <a:lnTo>
                  <a:pt x="44805" y="76403"/>
                </a:lnTo>
                <a:lnTo>
                  <a:pt x="0" y="419"/>
                </a:lnTo>
              </a:path>
            </a:pathLst>
          </a:custGeom>
          <a:ln w="12700">
            <a:solidFill>
              <a:srgbClr val="585858"/>
            </a:solidFill>
          </a:ln>
        </p:spPr>
        <p:txBody>
          <a:bodyPr wrap="square" lIns="0" tIns="0" rIns="0" bIns="0" rtlCol="0"/>
          <a:lstStyle/>
          <a:p>
            <a:endParaRPr/>
          </a:p>
        </p:txBody>
      </p:sp>
      <p:sp>
        <p:nvSpPr>
          <p:cNvPr id="121" name="object 121"/>
          <p:cNvSpPr/>
          <p:nvPr/>
        </p:nvSpPr>
        <p:spPr>
          <a:xfrm>
            <a:off x="4473115" y="3683887"/>
            <a:ext cx="88900" cy="76835"/>
          </a:xfrm>
          <a:custGeom>
            <a:avLst/>
            <a:gdLst/>
            <a:ahLst/>
            <a:cxnLst/>
            <a:rect l="l" t="t" r="r" b="b"/>
            <a:pathLst>
              <a:path w="88900" h="76835">
                <a:moveTo>
                  <a:pt x="0" y="76415"/>
                </a:moveTo>
                <a:lnTo>
                  <a:pt x="44081" y="0"/>
                </a:lnTo>
                <a:lnTo>
                  <a:pt x="88900" y="75984"/>
                </a:lnTo>
              </a:path>
            </a:pathLst>
          </a:custGeom>
          <a:ln w="12700">
            <a:solidFill>
              <a:srgbClr val="585858"/>
            </a:solidFill>
          </a:ln>
        </p:spPr>
        <p:txBody>
          <a:bodyPr wrap="square" lIns="0" tIns="0" rIns="0" bIns="0" rtlCol="0"/>
          <a:lstStyle/>
          <a:p>
            <a:endParaRPr/>
          </a:p>
        </p:txBody>
      </p:sp>
      <p:sp>
        <p:nvSpPr>
          <p:cNvPr id="122" name="object 122"/>
          <p:cNvSpPr/>
          <p:nvPr/>
        </p:nvSpPr>
        <p:spPr>
          <a:xfrm>
            <a:off x="3435096" y="2020824"/>
            <a:ext cx="1203959" cy="1267967"/>
          </a:xfrm>
          <a:prstGeom prst="rect">
            <a:avLst/>
          </a:prstGeom>
          <a:blipFill>
            <a:blip r:embed="rId48" cstate="print"/>
            <a:stretch>
              <a:fillRect/>
            </a:stretch>
          </a:blipFill>
        </p:spPr>
        <p:txBody>
          <a:bodyPr wrap="square" lIns="0" tIns="0" rIns="0" bIns="0" rtlCol="0"/>
          <a:lstStyle/>
          <a:p>
            <a:endParaRPr/>
          </a:p>
        </p:txBody>
      </p:sp>
      <p:sp>
        <p:nvSpPr>
          <p:cNvPr id="123" name="object 123"/>
          <p:cNvSpPr/>
          <p:nvPr/>
        </p:nvSpPr>
        <p:spPr>
          <a:xfrm>
            <a:off x="3565606" y="2130582"/>
            <a:ext cx="944244" cy="1008380"/>
          </a:xfrm>
          <a:custGeom>
            <a:avLst/>
            <a:gdLst/>
            <a:ahLst/>
            <a:cxnLst/>
            <a:rect l="l" t="t" r="r" b="b"/>
            <a:pathLst>
              <a:path w="944244" h="1008380">
                <a:moveTo>
                  <a:pt x="943648" y="1007833"/>
                </a:moveTo>
                <a:lnTo>
                  <a:pt x="0" y="0"/>
                </a:lnTo>
              </a:path>
            </a:pathLst>
          </a:custGeom>
          <a:ln w="12700">
            <a:solidFill>
              <a:srgbClr val="585858"/>
            </a:solidFill>
            <a:prstDash val="sysDash"/>
          </a:ln>
        </p:spPr>
        <p:txBody>
          <a:bodyPr wrap="square" lIns="0" tIns="0" rIns="0" bIns="0" rtlCol="0"/>
          <a:lstStyle/>
          <a:p>
            <a:endParaRPr/>
          </a:p>
        </p:txBody>
      </p:sp>
      <p:sp>
        <p:nvSpPr>
          <p:cNvPr id="124" name="object 124"/>
          <p:cNvSpPr/>
          <p:nvPr/>
        </p:nvSpPr>
        <p:spPr>
          <a:xfrm>
            <a:off x="3565605" y="2130586"/>
            <a:ext cx="85090" cy="86360"/>
          </a:xfrm>
          <a:custGeom>
            <a:avLst/>
            <a:gdLst/>
            <a:ahLst/>
            <a:cxnLst/>
            <a:rect l="l" t="t" r="r" b="b"/>
            <a:pathLst>
              <a:path w="85089" h="86360">
                <a:moveTo>
                  <a:pt x="19634" y="86004"/>
                </a:moveTo>
                <a:lnTo>
                  <a:pt x="0" y="0"/>
                </a:lnTo>
                <a:lnTo>
                  <a:pt x="84531" y="25247"/>
                </a:lnTo>
              </a:path>
            </a:pathLst>
          </a:custGeom>
          <a:ln w="12700">
            <a:solidFill>
              <a:srgbClr val="585858"/>
            </a:solidFill>
          </a:ln>
        </p:spPr>
        <p:txBody>
          <a:bodyPr wrap="square" lIns="0" tIns="0" rIns="0" bIns="0" rtlCol="0"/>
          <a:lstStyle/>
          <a:p>
            <a:endParaRPr/>
          </a:p>
        </p:txBody>
      </p:sp>
      <p:sp>
        <p:nvSpPr>
          <p:cNvPr id="125" name="object 125"/>
          <p:cNvSpPr/>
          <p:nvPr/>
        </p:nvSpPr>
        <p:spPr>
          <a:xfrm>
            <a:off x="4424719" y="3052413"/>
            <a:ext cx="85090" cy="86360"/>
          </a:xfrm>
          <a:custGeom>
            <a:avLst/>
            <a:gdLst/>
            <a:ahLst/>
            <a:cxnLst/>
            <a:rect l="l" t="t" r="r" b="b"/>
            <a:pathLst>
              <a:path w="85089" h="86360">
                <a:moveTo>
                  <a:pt x="64897" y="0"/>
                </a:moveTo>
                <a:lnTo>
                  <a:pt x="84531" y="86004"/>
                </a:lnTo>
                <a:lnTo>
                  <a:pt x="0" y="60769"/>
                </a:lnTo>
              </a:path>
            </a:pathLst>
          </a:custGeom>
          <a:ln w="12700">
            <a:solidFill>
              <a:srgbClr val="585858"/>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52842" y="536849"/>
            <a:ext cx="5598919" cy="397416"/>
          </a:xfrm>
          <a:prstGeom prst="rect">
            <a:avLst/>
          </a:prstGeom>
        </p:spPr>
        <p:txBody>
          <a:bodyPr vert="horz" wrap="square" lIns="0" tIns="9525" rIns="0" bIns="0" rtlCol="0" anchor="ctr">
            <a:spAutoFit/>
          </a:bodyPr>
          <a:lstStyle/>
          <a:p>
            <a:pPr marL="9525">
              <a:spcBef>
                <a:spcPts val="75"/>
              </a:spcBef>
            </a:pPr>
            <a:r>
              <a:rPr sz="2800" dirty="0">
                <a:solidFill>
                  <a:srgbClr val="054E83"/>
                </a:solidFill>
              </a:rPr>
              <a:t>WDQMS </a:t>
            </a:r>
            <a:r>
              <a:rPr sz="2800" spc="-4" dirty="0">
                <a:solidFill>
                  <a:srgbClr val="054E83"/>
                </a:solidFill>
              </a:rPr>
              <a:t>web </a:t>
            </a:r>
            <a:r>
              <a:rPr sz="2800" dirty="0">
                <a:solidFill>
                  <a:srgbClr val="054E83"/>
                </a:solidFill>
              </a:rPr>
              <a:t>tool: </a:t>
            </a:r>
            <a:r>
              <a:rPr sz="2800" spc="-4" dirty="0">
                <a:solidFill>
                  <a:srgbClr val="054E83"/>
                </a:solidFill>
              </a:rPr>
              <a:t>Landing</a:t>
            </a:r>
            <a:r>
              <a:rPr sz="2800" spc="-38" dirty="0">
                <a:solidFill>
                  <a:srgbClr val="054E83"/>
                </a:solidFill>
              </a:rPr>
              <a:t> </a:t>
            </a:r>
            <a:r>
              <a:rPr sz="2800" spc="-4" dirty="0">
                <a:solidFill>
                  <a:srgbClr val="054E83"/>
                </a:solidFill>
              </a:rPr>
              <a:t>Page</a:t>
            </a:r>
            <a:endParaRPr sz="2800" dirty="0"/>
          </a:p>
        </p:txBody>
      </p:sp>
      <p:sp>
        <p:nvSpPr>
          <p:cNvPr id="7" name="object 7"/>
          <p:cNvSpPr/>
          <p:nvPr/>
        </p:nvSpPr>
        <p:spPr>
          <a:xfrm>
            <a:off x="2498361" y="5328299"/>
            <a:ext cx="1617495" cy="338704"/>
          </a:xfrm>
          <a:prstGeom prst="rect">
            <a:avLst/>
          </a:prstGeom>
          <a:blipFill>
            <a:blip r:embed="rId3" cstate="screen"/>
            <a:stretch>
              <a:fillRect/>
            </a:stretch>
          </a:blipFill>
        </p:spPr>
        <p:txBody>
          <a:bodyPr wrap="square" lIns="0" tIns="0" rIns="0" bIns="0" rtlCol="0"/>
          <a:lstStyle/>
          <a:p>
            <a:endParaRPr sz="1350"/>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1" y="1132562"/>
            <a:ext cx="7405511" cy="3475190"/>
          </a:xfrm>
          <a:prstGeom prst="rect">
            <a:avLst/>
          </a:prstGeom>
        </p:spPr>
      </p:pic>
      <p:sp>
        <p:nvSpPr>
          <p:cNvPr id="10" name="object 10"/>
          <p:cNvSpPr/>
          <p:nvPr/>
        </p:nvSpPr>
        <p:spPr>
          <a:xfrm>
            <a:off x="6601001" y="1439417"/>
            <a:ext cx="901521" cy="793956"/>
          </a:xfrm>
          <a:custGeom>
            <a:avLst/>
            <a:gdLst/>
            <a:ahLst/>
            <a:cxnLst/>
            <a:rect l="l" t="t" r="r" b="b"/>
            <a:pathLst>
              <a:path w="1621790" h="1432560">
                <a:moveTo>
                  <a:pt x="0" y="716279"/>
                </a:moveTo>
                <a:lnTo>
                  <a:pt x="1594" y="670979"/>
                </a:lnTo>
                <a:lnTo>
                  <a:pt x="6316" y="626428"/>
                </a:lnTo>
                <a:lnTo>
                  <a:pt x="14069" y="582710"/>
                </a:lnTo>
                <a:lnTo>
                  <a:pt x="24759" y="539908"/>
                </a:lnTo>
                <a:lnTo>
                  <a:pt x="38291" y="498107"/>
                </a:lnTo>
                <a:lnTo>
                  <a:pt x="54570" y="457390"/>
                </a:lnTo>
                <a:lnTo>
                  <a:pt x="73501" y="417842"/>
                </a:lnTo>
                <a:lnTo>
                  <a:pt x="94988" y="379546"/>
                </a:lnTo>
                <a:lnTo>
                  <a:pt x="118938" y="342587"/>
                </a:lnTo>
                <a:lnTo>
                  <a:pt x="145255" y="307047"/>
                </a:lnTo>
                <a:lnTo>
                  <a:pt x="173843" y="273011"/>
                </a:lnTo>
                <a:lnTo>
                  <a:pt x="204610" y="240564"/>
                </a:lnTo>
                <a:lnTo>
                  <a:pt x="237458" y="209788"/>
                </a:lnTo>
                <a:lnTo>
                  <a:pt x="272293" y="180767"/>
                </a:lnTo>
                <a:lnTo>
                  <a:pt x="309021" y="153586"/>
                </a:lnTo>
                <a:lnTo>
                  <a:pt x="347546" y="128329"/>
                </a:lnTo>
                <a:lnTo>
                  <a:pt x="387774" y="105079"/>
                </a:lnTo>
                <a:lnTo>
                  <a:pt x="429609" y="83920"/>
                </a:lnTo>
                <a:lnTo>
                  <a:pt x="472957" y="64936"/>
                </a:lnTo>
                <a:lnTo>
                  <a:pt x="517722" y="48212"/>
                </a:lnTo>
                <a:lnTo>
                  <a:pt x="563811" y="33830"/>
                </a:lnTo>
                <a:lnTo>
                  <a:pt x="611126" y="21874"/>
                </a:lnTo>
                <a:lnTo>
                  <a:pt x="659575" y="12430"/>
                </a:lnTo>
                <a:lnTo>
                  <a:pt x="709061" y="5580"/>
                </a:lnTo>
                <a:lnTo>
                  <a:pt x="759490" y="1409"/>
                </a:lnTo>
                <a:lnTo>
                  <a:pt x="810768" y="0"/>
                </a:lnTo>
                <a:lnTo>
                  <a:pt x="862045" y="1409"/>
                </a:lnTo>
                <a:lnTo>
                  <a:pt x="912474" y="5580"/>
                </a:lnTo>
                <a:lnTo>
                  <a:pt x="961960" y="12430"/>
                </a:lnTo>
                <a:lnTo>
                  <a:pt x="1010409" y="21874"/>
                </a:lnTo>
                <a:lnTo>
                  <a:pt x="1057724" y="33830"/>
                </a:lnTo>
                <a:lnTo>
                  <a:pt x="1103813" y="48212"/>
                </a:lnTo>
                <a:lnTo>
                  <a:pt x="1148578" y="64936"/>
                </a:lnTo>
                <a:lnTo>
                  <a:pt x="1191926" y="83920"/>
                </a:lnTo>
                <a:lnTo>
                  <a:pt x="1233761" y="105079"/>
                </a:lnTo>
                <a:lnTo>
                  <a:pt x="1273989" y="128329"/>
                </a:lnTo>
                <a:lnTo>
                  <a:pt x="1312514" y="153586"/>
                </a:lnTo>
                <a:lnTo>
                  <a:pt x="1349242" y="180767"/>
                </a:lnTo>
                <a:lnTo>
                  <a:pt x="1384077" y="209788"/>
                </a:lnTo>
                <a:lnTo>
                  <a:pt x="1416925" y="240564"/>
                </a:lnTo>
                <a:lnTo>
                  <a:pt x="1447692" y="273011"/>
                </a:lnTo>
                <a:lnTo>
                  <a:pt x="1476280" y="307047"/>
                </a:lnTo>
                <a:lnTo>
                  <a:pt x="1502597" y="342587"/>
                </a:lnTo>
                <a:lnTo>
                  <a:pt x="1526547" y="379546"/>
                </a:lnTo>
                <a:lnTo>
                  <a:pt x="1548034" y="417842"/>
                </a:lnTo>
                <a:lnTo>
                  <a:pt x="1566965" y="457390"/>
                </a:lnTo>
                <a:lnTo>
                  <a:pt x="1583244" y="498107"/>
                </a:lnTo>
                <a:lnTo>
                  <a:pt x="1596776" y="539908"/>
                </a:lnTo>
                <a:lnTo>
                  <a:pt x="1607466" y="582710"/>
                </a:lnTo>
                <a:lnTo>
                  <a:pt x="1615219" y="626428"/>
                </a:lnTo>
                <a:lnTo>
                  <a:pt x="1619941" y="670979"/>
                </a:lnTo>
                <a:lnTo>
                  <a:pt x="1621536" y="716279"/>
                </a:lnTo>
                <a:lnTo>
                  <a:pt x="1619941" y="761580"/>
                </a:lnTo>
                <a:lnTo>
                  <a:pt x="1615219" y="806131"/>
                </a:lnTo>
                <a:lnTo>
                  <a:pt x="1607466" y="849849"/>
                </a:lnTo>
                <a:lnTo>
                  <a:pt x="1596776" y="892651"/>
                </a:lnTo>
                <a:lnTo>
                  <a:pt x="1583244" y="934452"/>
                </a:lnTo>
                <a:lnTo>
                  <a:pt x="1566965" y="975169"/>
                </a:lnTo>
                <a:lnTo>
                  <a:pt x="1548034" y="1014717"/>
                </a:lnTo>
                <a:lnTo>
                  <a:pt x="1526547" y="1053013"/>
                </a:lnTo>
                <a:lnTo>
                  <a:pt x="1502597" y="1089972"/>
                </a:lnTo>
                <a:lnTo>
                  <a:pt x="1476280" y="1125512"/>
                </a:lnTo>
                <a:lnTo>
                  <a:pt x="1447692" y="1159548"/>
                </a:lnTo>
                <a:lnTo>
                  <a:pt x="1416925" y="1191995"/>
                </a:lnTo>
                <a:lnTo>
                  <a:pt x="1384077" y="1222771"/>
                </a:lnTo>
                <a:lnTo>
                  <a:pt x="1349242" y="1251792"/>
                </a:lnTo>
                <a:lnTo>
                  <a:pt x="1312514" y="1278973"/>
                </a:lnTo>
                <a:lnTo>
                  <a:pt x="1273989" y="1304230"/>
                </a:lnTo>
                <a:lnTo>
                  <a:pt x="1233761" y="1327480"/>
                </a:lnTo>
                <a:lnTo>
                  <a:pt x="1191926" y="1348639"/>
                </a:lnTo>
                <a:lnTo>
                  <a:pt x="1148578" y="1367623"/>
                </a:lnTo>
                <a:lnTo>
                  <a:pt x="1103813" y="1384347"/>
                </a:lnTo>
                <a:lnTo>
                  <a:pt x="1057724" y="1398729"/>
                </a:lnTo>
                <a:lnTo>
                  <a:pt x="1010409" y="1410685"/>
                </a:lnTo>
                <a:lnTo>
                  <a:pt x="961960" y="1420129"/>
                </a:lnTo>
                <a:lnTo>
                  <a:pt x="912474" y="1426979"/>
                </a:lnTo>
                <a:lnTo>
                  <a:pt x="862045" y="1431150"/>
                </a:lnTo>
                <a:lnTo>
                  <a:pt x="810768" y="1432560"/>
                </a:lnTo>
                <a:lnTo>
                  <a:pt x="759490" y="1431150"/>
                </a:lnTo>
                <a:lnTo>
                  <a:pt x="709061" y="1426979"/>
                </a:lnTo>
                <a:lnTo>
                  <a:pt x="659575" y="1420129"/>
                </a:lnTo>
                <a:lnTo>
                  <a:pt x="611126" y="1410685"/>
                </a:lnTo>
                <a:lnTo>
                  <a:pt x="563811" y="1398729"/>
                </a:lnTo>
                <a:lnTo>
                  <a:pt x="517722" y="1384347"/>
                </a:lnTo>
                <a:lnTo>
                  <a:pt x="472957" y="1367623"/>
                </a:lnTo>
                <a:lnTo>
                  <a:pt x="429609" y="1348639"/>
                </a:lnTo>
                <a:lnTo>
                  <a:pt x="387774" y="1327480"/>
                </a:lnTo>
                <a:lnTo>
                  <a:pt x="347546" y="1304230"/>
                </a:lnTo>
                <a:lnTo>
                  <a:pt x="309021" y="1278973"/>
                </a:lnTo>
                <a:lnTo>
                  <a:pt x="272293" y="1251792"/>
                </a:lnTo>
                <a:lnTo>
                  <a:pt x="237458" y="1222771"/>
                </a:lnTo>
                <a:lnTo>
                  <a:pt x="204610" y="1191995"/>
                </a:lnTo>
                <a:lnTo>
                  <a:pt x="173843" y="1159548"/>
                </a:lnTo>
                <a:lnTo>
                  <a:pt x="145255" y="1125512"/>
                </a:lnTo>
                <a:lnTo>
                  <a:pt x="118938" y="1089972"/>
                </a:lnTo>
                <a:lnTo>
                  <a:pt x="94988" y="1053013"/>
                </a:lnTo>
                <a:lnTo>
                  <a:pt x="73501" y="1014717"/>
                </a:lnTo>
                <a:lnTo>
                  <a:pt x="54570" y="975169"/>
                </a:lnTo>
                <a:lnTo>
                  <a:pt x="38291" y="934452"/>
                </a:lnTo>
                <a:lnTo>
                  <a:pt x="24759" y="892651"/>
                </a:lnTo>
                <a:lnTo>
                  <a:pt x="14069" y="849849"/>
                </a:lnTo>
                <a:lnTo>
                  <a:pt x="6316" y="806131"/>
                </a:lnTo>
                <a:lnTo>
                  <a:pt x="1594" y="761580"/>
                </a:lnTo>
                <a:lnTo>
                  <a:pt x="0" y="716279"/>
                </a:lnTo>
                <a:close/>
              </a:path>
            </a:pathLst>
          </a:custGeom>
          <a:ln w="38100">
            <a:solidFill>
              <a:srgbClr val="FF0000"/>
            </a:solidFill>
          </a:ln>
        </p:spPr>
        <p:txBody>
          <a:bodyPr wrap="square" lIns="0" tIns="0" rIns="0" bIns="0" rtlCol="0"/>
          <a:lstStyle/>
          <a:p>
            <a:endParaRPr sz="1350" b="1" dirty="0"/>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7993" y="3431822"/>
            <a:ext cx="6103427" cy="3241025"/>
          </a:xfrm>
          <a:prstGeom prst="rect">
            <a:avLst/>
          </a:prstGeom>
        </p:spPr>
      </p:pic>
      <p:sp>
        <p:nvSpPr>
          <p:cNvPr id="11" name="object 3"/>
          <p:cNvSpPr txBox="1"/>
          <p:nvPr/>
        </p:nvSpPr>
        <p:spPr>
          <a:xfrm>
            <a:off x="7885880" y="2508767"/>
            <a:ext cx="5598919" cy="397416"/>
          </a:xfrm>
          <a:prstGeom prst="rect">
            <a:avLst/>
          </a:prstGeom>
        </p:spPr>
        <p:txBody>
          <a:bodyPr vert="horz" wrap="square" lIns="0" tIns="9525" rIns="0" bIns="0" rtlCol="0" anchor="ctr">
            <a:spAutoFit/>
          </a:bodyPr>
          <a:lst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a:lstStyle>
          <a:p>
            <a:pPr marL="9525">
              <a:spcBef>
                <a:spcPts val="75"/>
              </a:spcBef>
            </a:pPr>
            <a:r>
              <a:rPr lang="en-US" sz="2800" dirty="0" smtClean="0">
                <a:solidFill>
                  <a:srgbClr val="054E83"/>
                </a:solidFill>
              </a:rPr>
              <a:t>Monitoring </a:t>
            </a:r>
            <a:r>
              <a:rPr lang="en-US" sz="2800" spc="-4" dirty="0" smtClean="0">
                <a:solidFill>
                  <a:srgbClr val="054E83"/>
                </a:solidFill>
              </a:rPr>
              <a:t>Page</a:t>
            </a:r>
            <a:endParaRPr lang="en-US" sz="2800" dirty="0"/>
          </a:p>
        </p:txBody>
      </p:sp>
      <p:sp>
        <p:nvSpPr>
          <p:cNvPr id="13" name="矩形 12"/>
          <p:cNvSpPr/>
          <p:nvPr/>
        </p:nvSpPr>
        <p:spPr>
          <a:xfrm>
            <a:off x="1452842" y="3160889"/>
            <a:ext cx="4428669" cy="756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rot="1546513">
            <a:off x="5947522" y="3662300"/>
            <a:ext cx="901549" cy="509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5175" y="1461260"/>
            <a:ext cx="5243029" cy="1325563"/>
          </a:xfrm>
        </p:spPr>
        <p:txBody>
          <a:bodyPr>
            <a:normAutofit/>
          </a:bodyPr>
          <a:lstStyle/>
          <a:p>
            <a:r>
              <a:rPr lang="en-US" altLang="zh-CN" b="1" dirty="0" smtClean="0"/>
              <a:t>OSCAR/Surface</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标题 1"/>
          <p:cNvSpPr txBox="1"/>
          <p:nvPr/>
        </p:nvSpPr>
        <p:spPr>
          <a:xfrm>
            <a:off x="951421" y="3667356"/>
            <a:ext cx="10515600" cy="1977087"/>
          </a:xfrm>
          <a:prstGeom prst="rect">
            <a:avLst/>
          </a:prstGeom>
        </p:spPr>
        <p:txBody>
          <a:bodyPr vert="horz" lIns="91440" tIns="45720" rIns="91440" bIns="45720" rtlCol="0" anchor="ctr">
            <a:normAutofit lnSpcReduction="10000"/>
          </a:bodyPr>
          <a:lstStyle>
            <a:defPPr>
              <a:defRPr lang="zh-CN"/>
            </a:defPPr>
            <a:lvl1pPr algn="ctr">
              <a:lnSpc>
                <a:spcPct val="90000"/>
              </a:lnSpc>
              <a:spcBef>
                <a:spcPct val="0"/>
              </a:spcBef>
              <a:buNone/>
              <a:defRPr sz="3200" b="1" spc="-5">
                <a:solidFill>
                  <a:srgbClr val="000090"/>
                </a:solidFill>
                <a:latin typeface="+mn-ea"/>
                <a:cs typeface="+mj-cs"/>
              </a:defRPr>
            </a:lvl1pPr>
          </a:lstStyle>
          <a:p>
            <a:r>
              <a:rPr lang="en-US" altLang="zh-CN" sz="2800" dirty="0" smtClean="0">
                <a:solidFill>
                  <a:srgbClr val="0070C0"/>
                </a:solidFill>
                <a:hlinkClick r:id="rId3"/>
              </a:rPr>
              <a:t>https</a:t>
            </a:r>
            <a:r>
              <a:rPr lang="en-US" altLang="zh-CN" sz="2800" dirty="0">
                <a:solidFill>
                  <a:srgbClr val="0070C0"/>
                </a:solidFill>
                <a:hlinkClick r:id="rId3"/>
              </a:rPr>
              <a:t>://</a:t>
            </a:r>
            <a:r>
              <a:rPr lang="en-US" altLang="zh-CN" sz="2800" dirty="0" err="1">
                <a:solidFill>
                  <a:srgbClr val="0070C0"/>
                </a:solidFill>
                <a:hlinkClick r:id="rId3"/>
              </a:rPr>
              <a:t>oscar.wmo.int</a:t>
            </a:r>
            <a:r>
              <a:rPr lang="en-US" altLang="zh-CN" sz="2800" dirty="0">
                <a:solidFill>
                  <a:srgbClr val="0070C0"/>
                </a:solidFill>
                <a:hlinkClick r:id="rId3"/>
              </a:rPr>
              <a:t>/surface//</a:t>
            </a:r>
            <a:r>
              <a:rPr lang="en-US" altLang="zh-CN" sz="2800" dirty="0" err="1">
                <a:solidFill>
                  <a:srgbClr val="0070C0"/>
                </a:solidFill>
                <a:hlinkClick r:id="rId3"/>
              </a:rPr>
              <a:t>index.html</a:t>
            </a:r>
            <a:r>
              <a:rPr lang="en-US" altLang="zh-CN" sz="2800" dirty="0" smtClean="0">
                <a:solidFill>
                  <a:srgbClr val="0070C0"/>
                </a:solidFill>
                <a:hlinkClick r:id="rId3"/>
              </a:rPr>
              <a:t>#/</a:t>
            </a:r>
            <a:endParaRPr lang="en-US" altLang="zh-CN" sz="2800" dirty="0" smtClean="0">
              <a:solidFill>
                <a:srgbClr val="0070C0"/>
              </a:solidFill>
            </a:endParaRPr>
          </a:p>
          <a:p>
            <a:endParaRPr lang="en-US" altLang="zh-CN" sz="2800" dirty="0" smtClean="0">
              <a:solidFill>
                <a:srgbClr val="FF0000"/>
              </a:solidFill>
            </a:endParaRPr>
          </a:p>
          <a:p>
            <a:r>
              <a:rPr lang="en-US" altLang="zh-CN" sz="2800" dirty="0" smtClean="0">
                <a:solidFill>
                  <a:srgbClr val="FF0000"/>
                </a:solidFill>
              </a:rPr>
              <a:t>User </a:t>
            </a:r>
            <a:r>
              <a:rPr lang="en-US" altLang="zh-CN" sz="2800" dirty="0">
                <a:solidFill>
                  <a:srgbClr val="FF0000"/>
                </a:solidFill>
              </a:rPr>
              <a:t>guide: </a:t>
            </a:r>
            <a:r>
              <a:rPr lang="en-US" altLang="zh-CN" sz="2800" dirty="0">
                <a:solidFill>
                  <a:srgbClr val="0070C0"/>
                </a:solidFill>
              </a:rPr>
              <a:t>https://</a:t>
            </a:r>
            <a:r>
              <a:rPr lang="en-US" altLang="zh-CN" sz="2800" dirty="0" err="1">
                <a:solidFill>
                  <a:srgbClr val="0070C0"/>
                </a:solidFill>
              </a:rPr>
              <a:t>library.wmo.int</a:t>
            </a:r>
            <a:r>
              <a:rPr lang="en-US" altLang="zh-CN" sz="2800" dirty="0">
                <a:solidFill>
                  <a:srgbClr val="0070C0"/>
                </a:solidFill>
              </a:rPr>
              <a:t>/</a:t>
            </a:r>
            <a:r>
              <a:rPr lang="en-US" altLang="zh-CN" sz="2800" dirty="0" err="1">
                <a:solidFill>
                  <a:srgbClr val="0070C0"/>
                </a:solidFill>
              </a:rPr>
              <a:t>index.php?lvl</a:t>
            </a:r>
            <a:r>
              <a:rPr lang="en-US" altLang="zh-CN" sz="2800" dirty="0">
                <a:solidFill>
                  <a:srgbClr val="0070C0"/>
                </a:solidFill>
              </a:rPr>
              <a:t>=</a:t>
            </a:r>
            <a:r>
              <a:rPr lang="en-US" altLang="zh-CN" sz="2800" dirty="0" err="1">
                <a:solidFill>
                  <a:srgbClr val="0070C0"/>
                </a:solidFill>
              </a:rPr>
              <a:t>notice_display&amp;id</a:t>
            </a:r>
            <a:r>
              <a:rPr lang="en-US" altLang="zh-CN" sz="2800" dirty="0">
                <a:solidFill>
                  <a:srgbClr val="0070C0"/>
                </a:solidFill>
              </a:rPr>
              <a:t>=20824#.</a:t>
            </a:r>
            <a:r>
              <a:rPr lang="en-US" altLang="zh-CN" sz="2800" dirty="0" err="1">
                <a:solidFill>
                  <a:srgbClr val="0070C0"/>
                </a:solidFill>
              </a:rPr>
              <a:t>Yd_qE_nd6Bn</a:t>
            </a:r>
            <a:endParaRPr lang="en-US" altLang="zh-CN" sz="2800" dirty="0">
              <a:solidFill>
                <a:srgbClr val="0070C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57200" y="274638"/>
            <a:ext cx="8229600" cy="1143000"/>
          </a:xfrm>
        </p:spPr>
        <p:txBody>
          <a:bodyPr>
            <a:normAutofit/>
          </a:bodyPr>
          <a:lstStyle/>
          <a:p>
            <a:pPr algn="l"/>
            <a:r>
              <a:rPr lang="de-CH" sz="3600" b="1" dirty="0"/>
              <a:t>Members </a:t>
            </a:r>
            <a:r>
              <a:rPr lang="de-CH" sz="3600" b="1" dirty="0" err="1"/>
              <a:t>shall</a:t>
            </a:r>
            <a:r>
              <a:rPr lang="de-CH" sz="3600" b="1" dirty="0"/>
              <a:t> </a:t>
            </a:r>
            <a:r>
              <a:rPr lang="de-CH" sz="3600" b="1" dirty="0" err="1"/>
              <a:t>share</a:t>
            </a:r>
            <a:r>
              <a:rPr lang="de-CH" sz="3600" b="1" dirty="0"/>
              <a:t> </a:t>
            </a:r>
            <a:r>
              <a:rPr lang="de-CH" sz="3600" b="1" dirty="0" err="1"/>
              <a:t>metadata</a:t>
            </a:r>
            <a:r>
              <a:rPr lang="de-CH" sz="3600" b="1" dirty="0"/>
              <a:t> …</a:t>
            </a:r>
            <a:endParaRPr lang="en-US" sz="3600" b="1" dirty="0"/>
          </a:p>
        </p:txBody>
      </p:sp>
      <p:sp>
        <p:nvSpPr>
          <p:cNvPr id="5" name="Content Placeholder 1"/>
          <p:cNvSpPr txBox="1"/>
          <p:nvPr/>
        </p:nvSpPr>
        <p:spPr>
          <a:xfrm>
            <a:off x="457200" y="1600200"/>
            <a:ext cx="8229600" cy="45259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a:t>WIGOS Manual</a:t>
            </a:r>
            <a:endParaRPr lang="en-US" dirty="0"/>
          </a:p>
        </p:txBody>
      </p:sp>
      <p:pic>
        <p:nvPicPr>
          <p:cNvPr id="6" name="Picture 2"/>
          <p:cNvPicPr>
            <a:picLocks noChangeAspect="1" noChangeArrowheads="1"/>
          </p:cNvPicPr>
          <p:nvPr/>
        </p:nvPicPr>
        <p:blipFill>
          <a:blip r:embed="rId3"/>
          <a:srcRect/>
          <a:stretch>
            <a:fillRect/>
          </a:stretch>
        </p:blipFill>
        <p:spPr bwMode="auto">
          <a:xfrm>
            <a:off x="509896" y="2316273"/>
            <a:ext cx="10659753" cy="30361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7"/>
          <p:cNvSpPr/>
          <p:nvPr/>
        </p:nvSpPr>
        <p:spPr>
          <a:xfrm>
            <a:off x="509898" y="2814782"/>
            <a:ext cx="10412102" cy="90054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6250378" y="13028"/>
            <a:ext cx="6096000" cy="6858000"/>
          </a:xfrm>
          <a:custGeom>
            <a:avLst/>
            <a:gdLst>
              <a:gd name="connsiteX0" fmla="*/ 555235 w 6096000"/>
              <a:gd name="connsiteY0" fmla="*/ 0 h 6858000"/>
              <a:gd name="connsiteX1" fmla="*/ 2972844 w 6096000"/>
              <a:gd name="connsiteY1" fmla="*/ 0 h 6858000"/>
              <a:gd name="connsiteX2" fmla="*/ 3182205 w 6096000"/>
              <a:gd name="connsiteY2" fmla="*/ 0 h 6858000"/>
              <a:gd name="connsiteX3" fmla="*/ 6096000 w 6096000"/>
              <a:gd name="connsiteY3" fmla="*/ 0 h 6858000"/>
              <a:gd name="connsiteX4" fmla="*/ 6096000 w 6096000"/>
              <a:gd name="connsiteY4" fmla="*/ 6858000 h 6858000"/>
              <a:gd name="connsiteX5" fmla="*/ 3207606 w 6096000"/>
              <a:gd name="connsiteY5" fmla="*/ 6858000 h 6858000"/>
              <a:gd name="connsiteX6" fmla="*/ 2972844 w 6096000"/>
              <a:gd name="connsiteY6" fmla="*/ 6858000 h 6858000"/>
              <a:gd name="connsiteX7" fmla="*/ 142923 w 6096000"/>
              <a:gd name="connsiteY7" fmla="*/ 6858000 h 6858000"/>
              <a:gd name="connsiteX8" fmla="*/ 160411 w 6096000"/>
              <a:gd name="connsiteY8" fmla="*/ 6838346 h 6858000"/>
              <a:gd name="connsiteX9" fmla="*/ 491176 w 6096000"/>
              <a:gd name="connsiteY9" fmla="*/ 6307987 h 6858000"/>
              <a:gd name="connsiteX10" fmla="*/ 645412 w 6096000"/>
              <a:gd name="connsiteY10" fmla="*/ 5349519 h 6858000"/>
              <a:gd name="connsiteX11" fmla="*/ 303889 w 6096000"/>
              <a:gd name="connsiteY11" fmla="*/ 4335967 h 6858000"/>
              <a:gd name="connsiteX12" fmla="*/ 579311 w 6096000"/>
              <a:gd name="connsiteY12" fmla="*/ 3002926 h 6858000"/>
              <a:gd name="connsiteX13" fmla="*/ 12923 w 6096000"/>
              <a:gd name="connsiteY13" fmla="*/ 1482599 h 6858000"/>
              <a:gd name="connsiteX14" fmla="*/ 509448 w 6096000"/>
              <a:gd name="connsiteY14" fmla="*/ 374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555235" y="0"/>
                </a:moveTo>
                <a:lnTo>
                  <a:pt x="2972844" y="0"/>
                </a:lnTo>
                <a:lnTo>
                  <a:pt x="3182205" y="0"/>
                </a:lnTo>
                <a:lnTo>
                  <a:pt x="6096000" y="0"/>
                </a:lnTo>
                <a:lnTo>
                  <a:pt x="6096000" y="6858000"/>
                </a:lnTo>
                <a:lnTo>
                  <a:pt x="3207606" y="6858000"/>
                </a:lnTo>
                <a:lnTo>
                  <a:pt x="2972844" y="6858000"/>
                </a:lnTo>
                <a:lnTo>
                  <a:pt x="142923" y="6858000"/>
                </a:lnTo>
                <a:lnTo>
                  <a:pt x="160411" y="6838346"/>
                </a:lnTo>
                <a:cubicBezTo>
                  <a:pt x="279445" y="6699775"/>
                  <a:pt x="416812" y="6509045"/>
                  <a:pt x="491176" y="6307987"/>
                </a:cubicBezTo>
                <a:cubicBezTo>
                  <a:pt x="590328" y="6039910"/>
                  <a:pt x="676626" y="5678189"/>
                  <a:pt x="645412" y="5349519"/>
                </a:cubicBezTo>
                <a:cubicBezTo>
                  <a:pt x="614198" y="5020849"/>
                  <a:pt x="314906" y="4727066"/>
                  <a:pt x="303889" y="4335967"/>
                </a:cubicBezTo>
                <a:cubicBezTo>
                  <a:pt x="292872" y="3944868"/>
                  <a:pt x="627805" y="3478487"/>
                  <a:pt x="579311" y="3002926"/>
                </a:cubicBezTo>
                <a:cubicBezTo>
                  <a:pt x="530817" y="2527365"/>
                  <a:pt x="71881" y="2001901"/>
                  <a:pt x="12923" y="1482599"/>
                </a:cubicBezTo>
                <a:cubicBezTo>
                  <a:pt x="-42350" y="995753"/>
                  <a:pt x="71761" y="425919"/>
                  <a:pt x="509448" y="37465"/>
                </a:cubicBezTo>
                <a:close/>
              </a:path>
            </a:pathLst>
          </a:custGeom>
          <a:blipFill dpi="0" rotWithShape="1">
            <a:blip r:embed="rId3">
              <a:alphaModFix amt="88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16"/>
          <p:cNvSpPr/>
          <p:nvPr/>
        </p:nvSpPr>
        <p:spPr>
          <a:xfrm>
            <a:off x="6077102" y="13028"/>
            <a:ext cx="6269276" cy="6858000"/>
          </a:xfrm>
          <a:custGeom>
            <a:avLst/>
            <a:gdLst>
              <a:gd name="connsiteX0" fmla="*/ 555235 w 6096000"/>
              <a:gd name="connsiteY0" fmla="*/ 0 h 6858000"/>
              <a:gd name="connsiteX1" fmla="*/ 2972844 w 6096000"/>
              <a:gd name="connsiteY1" fmla="*/ 0 h 6858000"/>
              <a:gd name="connsiteX2" fmla="*/ 3182205 w 6096000"/>
              <a:gd name="connsiteY2" fmla="*/ 0 h 6858000"/>
              <a:gd name="connsiteX3" fmla="*/ 6096000 w 6096000"/>
              <a:gd name="connsiteY3" fmla="*/ 0 h 6858000"/>
              <a:gd name="connsiteX4" fmla="*/ 6096000 w 6096000"/>
              <a:gd name="connsiteY4" fmla="*/ 6858000 h 6858000"/>
              <a:gd name="connsiteX5" fmla="*/ 3207606 w 6096000"/>
              <a:gd name="connsiteY5" fmla="*/ 6858000 h 6858000"/>
              <a:gd name="connsiteX6" fmla="*/ 2972844 w 6096000"/>
              <a:gd name="connsiteY6" fmla="*/ 6858000 h 6858000"/>
              <a:gd name="connsiteX7" fmla="*/ 142923 w 6096000"/>
              <a:gd name="connsiteY7" fmla="*/ 6858000 h 6858000"/>
              <a:gd name="connsiteX8" fmla="*/ 160411 w 6096000"/>
              <a:gd name="connsiteY8" fmla="*/ 6838346 h 6858000"/>
              <a:gd name="connsiteX9" fmla="*/ 491176 w 6096000"/>
              <a:gd name="connsiteY9" fmla="*/ 6307987 h 6858000"/>
              <a:gd name="connsiteX10" fmla="*/ 645412 w 6096000"/>
              <a:gd name="connsiteY10" fmla="*/ 5349519 h 6858000"/>
              <a:gd name="connsiteX11" fmla="*/ 303889 w 6096000"/>
              <a:gd name="connsiteY11" fmla="*/ 4335967 h 6858000"/>
              <a:gd name="connsiteX12" fmla="*/ 579311 w 6096000"/>
              <a:gd name="connsiteY12" fmla="*/ 3002926 h 6858000"/>
              <a:gd name="connsiteX13" fmla="*/ 12923 w 6096000"/>
              <a:gd name="connsiteY13" fmla="*/ 1482599 h 6858000"/>
              <a:gd name="connsiteX14" fmla="*/ 509448 w 6096000"/>
              <a:gd name="connsiteY14" fmla="*/ 374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555235" y="0"/>
                </a:moveTo>
                <a:lnTo>
                  <a:pt x="2972844" y="0"/>
                </a:lnTo>
                <a:lnTo>
                  <a:pt x="3182205" y="0"/>
                </a:lnTo>
                <a:lnTo>
                  <a:pt x="6096000" y="0"/>
                </a:lnTo>
                <a:lnTo>
                  <a:pt x="6096000" y="6858000"/>
                </a:lnTo>
                <a:lnTo>
                  <a:pt x="3207606" y="6858000"/>
                </a:lnTo>
                <a:lnTo>
                  <a:pt x="2972844" y="6858000"/>
                </a:lnTo>
                <a:lnTo>
                  <a:pt x="142923" y="6858000"/>
                </a:lnTo>
                <a:lnTo>
                  <a:pt x="160411" y="6838346"/>
                </a:lnTo>
                <a:cubicBezTo>
                  <a:pt x="279445" y="6699775"/>
                  <a:pt x="416812" y="6509045"/>
                  <a:pt x="491176" y="6307987"/>
                </a:cubicBezTo>
                <a:cubicBezTo>
                  <a:pt x="590328" y="6039910"/>
                  <a:pt x="676626" y="5678189"/>
                  <a:pt x="645412" y="5349519"/>
                </a:cubicBezTo>
                <a:cubicBezTo>
                  <a:pt x="614198" y="5020849"/>
                  <a:pt x="314906" y="4727066"/>
                  <a:pt x="303889" y="4335967"/>
                </a:cubicBezTo>
                <a:cubicBezTo>
                  <a:pt x="292872" y="3944868"/>
                  <a:pt x="627805" y="3478487"/>
                  <a:pt x="579311" y="3002926"/>
                </a:cubicBezTo>
                <a:cubicBezTo>
                  <a:pt x="530817" y="2527365"/>
                  <a:pt x="71881" y="2001901"/>
                  <a:pt x="12923" y="1482599"/>
                </a:cubicBezTo>
                <a:cubicBezTo>
                  <a:pt x="-42350" y="995753"/>
                  <a:pt x="71761" y="425919"/>
                  <a:pt x="509448" y="37465"/>
                </a:cubicBezTo>
                <a:close/>
              </a:path>
            </a:pathLst>
          </a:custGeom>
          <a:solidFill>
            <a:srgbClr val="00206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7085264" y="1916508"/>
            <a:ext cx="4736879" cy="2862322"/>
          </a:xfrm>
          <a:prstGeom prst="rect">
            <a:avLst/>
          </a:prstGeom>
          <a:noFill/>
        </p:spPr>
        <p:txBody>
          <a:bodyPr wrap="square" rtlCol="0">
            <a:spAutoFit/>
          </a:bodyPr>
          <a:lstStyle/>
          <a:p>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In recent years, the World Meteorological Organization Integrated Global Observing System (</a:t>
            </a:r>
            <a:r>
              <a:rPr lang="en-US" altLang="zh-CN"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WIGOS</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has been always listed as </a:t>
            </a:r>
            <a:r>
              <a:rPr lang="en-US" altLang="zh-CN"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WMO</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highest priority, and its Regional Associations are encouraged to set up Regional </a:t>
            </a:r>
            <a:r>
              <a:rPr lang="en-US" altLang="zh-CN"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WIGOS</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Centers (</a:t>
            </a:r>
            <a:r>
              <a:rPr lang="en-US" altLang="zh-CN"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RWC</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to help their </a:t>
            </a:r>
            <a:r>
              <a:rPr lang="en-US" altLang="zh-CN" sz="20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Members </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accelerate </a:t>
            </a:r>
            <a:r>
              <a:rPr lang="en-US" altLang="zh-CN"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WIGOS</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 implementation.</a:t>
            </a:r>
            <a:endPar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18" name="矩形 17"/>
          <p:cNvSpPr/>
          <p:nvPr/>
        </p:nvSpPr>
        <p:spPr>
          <a:xfrm flipV="1">
            <a:off x="7185660" y="1318260"/>
            <a:ext cx="2127250" cy="76200"/>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085264" y="796212"/>
            <a:ext cx="2073976" cy="523220"/>
          </a:xfrm>
          <a:prstGeom prst="rect">
            <a:avLst/>
          </a:prstGeom>
          <a:noFill/>
        </p:spPr>
        <p:txBody>
          <a:bodyPr wrap="square" rtlCol="0">
            <a:spAutoFit/>
          </a:bodyPr>
          <a:lstStyle/>
          <a:p>
            <a:r>
              <a:rPr lang="en-US" altLang="zh-CN" sz="2800" b="1" dirty="0">
                <a:solidFill>
                  <a:schemeClr val="bg1"/>
                </a:solidFill>
                <a:latin typeface="宋体" panose="02010600030101010101" pitchFamily="2" charset="-122"/>
                <a:ea typeface="宋体" panose="02010600030101010101" pitchFamily="2" charset="-122"/>
              </a:rPr>
              <a:t>Background</a:t>
            </a:r>
            <a:endParaRPr lang="zh-CN" altLang="en-US" sz="2800" b="1" dirty="0">
              <a:solidFill>
                <a:schemeClr val="bg1"/>
              </a:solidFill>
              <a:latin typeface="宋体" panose="02010600030101010101" pitchFamily="2" charset="-122"/>
              <a:ea typeface="宋体" panose="02010600030101010101" pitchFamily="2" charset="-122"/>
            </a:endParaRPr>
          </a:p>
        </p:txBody>
      </p:sp>
      <p:sp>
        <p:nvSpPr>
          <p:cNvPr id="22" name="直角三角形 21"/>
          <p:cNvSpPr/>
          <p:nvPr/>
        </p:nvSpPr>
        <p:spPr>
          <a:xfrm rot="5400000">
            <a:off x="-10833" y="10833"/>
            <a:ext cx="796106" cy="774441"/>
          </a:xfrm>
          <a:prstGeom prst="rtTriangle">
            <a:avLst/>
          </a:prstGeom>
          <a:solidFill>
            <a:srgbClr val="00206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flipH="1">
            <a:off x="2035029" y="1685675"/>
            <a:ext cx="4797810" cy="461665"/>
          </a:xfrm>
          <a:prstGeom prst="rect">
            <a:avLst/>
          </a:prstGeom>
          <a:noFill/>
        </p:spPr>
        <p:txBody>
          <a:bodyPr wrap="square" rtlCol="0">
            <a:spAutoFit/>
          </a:bodyPr>
          <a:lstStyle/>
          <a:p>
            <a:r>
              <a:rPr lang="en-US" altLang="zh-CN" sz="2400" b="1" dirty="0" smtClean="0">
                <a:solidFill>
                  <a:srgbClr val="FF0000"/>
                </a:solidFill>
                <a:latin typeface="+mn-ea"/>
              </a:rPr>
              <a:t>Component of </a:t>
            </a:r>
            <a:r>
              <a:rPr lang="en-US" altLang="zh-CN" sz="2400" b="1" dirty="0" err="1" smtClean="0">
                <a:solidFill>
                  <a:srgbClr val="FF0000"/>
                </a:solidFill>
                <a:latin typeface="+mn-ea"/>
              </a:rPr>
              <a:t>WIGOS</a:t>
            </a:r>
            <a:endParaRPr lang="zh-CN" altLang="en-US" sz="2400" b="1" dirty="0">
              <a:solidFill>
                <a:srgbClr val="FF0000"/>
              </a:solidFill>
              <a:latin typeface="+mn-ea"/>
            </a:endParaRPr>
          </a:p>
        </p:txBody>
      </p:sp>
      <p:pic>
        <p:nvPicPr>
          <p:cNvPr id="15" name="图片 14"/>
          <p:cNvPicPr>
            <a:picLocks noChangeAspect="1"/>
          </p:cNvPicPr>
          <p:nvPr/>
        </p:nvPicPr>
        <p:blipFill>
          <a:blip r:embed="rId4" cstate="screen"/>
          <a:stretch>
            <a:fillRect/>
          </a:stretch>
        </p:blipFill>
        <p:spPr>
          <a:xfrm>
            <a:off x="137080" y="2271984"/>
            <a:ext cx="6423949" cy="37584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8350" y="209550"/>
            <a:ext cx="10274300" cy="922338"/>
          </a:xfrm>
        </p:spPr>
        <p:txBody>
          <a:bodyPr>
            <a:noAutofit/>
          </a:bodyPr>
          <a:lstStyle/>
          <a:p>
            <a:r>
              <a:rPr lang="de-CH" sz="4400" b="1" dirty="0"/>
              <a:t>10 WIGOS </a:t>
            </a:r>
            <a:r>
              <a:rPr lang="de-CH" sz="4400" b="1" dirty="0" err="1"/>
              <a:t>metadata</a:t>
            </a:r>
            <a:r>
              <a:rPr lang="de-CH" sz="4400" b="1" dirty="0"/>
              <a:t> </a:t>
            </a:r>
            <a:r>
              <a:rPr lang="de-CH" sz="4400" b="1" dirty="0" err="1"/>
              <a:t>categories</a:t>
            </a:r>
            <a:endParaRPr lang="en-US" sz="4400" b="1" dirty="0"/>
          </a:p>
        </p:txBody>
      </p:sp>
      <p:sp>
        <p:nvSpPr>
          <p:cNvPr id="5" name="Content Placeholder 4"/>
          <p:cNvSpPr txBox="1"/>
          <p:nvPr/>
        </p:nvSpPr>
        <p:spPr>
          <a:xfrm>
            <a:off x="1409700" y="919162"/>
            <a:ext cx="8229600" cy="5664200"/>
          </a:xfrm>
        </p:spPr>
        <p:txBody>
          <a:bodyPr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tint val="7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微软雅黑" panose="020B0503020204020204" pitchFamily="34" charset="-122"/>
                <a:ea typeface="微软雅黑"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微软雅黑" panose="020B0503020204020204" pitchFamily="34" charset="-122"/>
                <a:ea typeface="微软雅黑"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微软雅黑" panose="020B0503020204020204" pitchFamily="34" charset="-122"/>
                <a:ea typeface="微软雅黑"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微软雅黑" panose="020B0503020204020204" pitchFamily="34" charset="-122"/>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Observed variable</a:t>
            </a:r>
            <a:endParaRPr lang="en-GB" sz="2400" dirty="0">
              <a:solidFill>
                <a:srgbClr val="FF0000"/>
              </a:solidFill>
              <a:cs typeface="Arial" panose="020B0604020202020204" pitchFamily="34" charset="0"/>
            </a:endParaRP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Purpose of observation                  </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Station/platform</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Environment</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Instruments and method of observation</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Sampling</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Data processing and reporting</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Data quality</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Ownership and data policy</a:t>
            </a:r>
          </a:p>
          <a:p>
            <a:pPr fontAlgn="base">
              <a:lnSpc>
                <a:spcPct val="150000"/>
              </a:lnSpc>
              <a:spcBef>
                <a:spcPts val="600"/>
              </a:spcBef>
              <a:spcAft>
                <a:spcPct val="0"/>
              </a:spcAft>
              <a:buFont typeface="+mj-lt"/>
              <a:buAutoNum type="arabicPeriod"/>
            </a:pPr>
            <a:r>
              <a:rPr lang="en-GB" sz="2400" dirty="0">
                <a:solidFill>
                  <a:srgbClr val="000000"/>
                </a:solidFill>
                <a:cs typeface="Arial" panose="020B0604020202020204" pitchFamily="34" charset="0"/>
              </a:rPr>
              <a:t>Contact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srcRect/>
          <a:stretch>
            <a:fillRect/>
          </a:stretch>
        </p:blipFill>
        <p:spPr bwMode="auto">
          <a:xfrm>
            <a:off x="4829175" y="1587500"/>
            <a:ext cx="7140575" cy="325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screen"/>
          <a:srcRect/>
          <a:stretch>
            <a:fillRect/>
          </a:stretch>
        </p:blipFill>
        <p:spPr bwMode="auto">
          <a:xfrm>
            <a:off x="679450" y="3156907"/>
            <a:ext cx="5476875" cy="337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2139950" y="221274"/>
            <a:ext cx="10274300" cy="922338"/>
          </a:xfrm>
        </p:spPr>
        <p:txBody>
          <a:bodyPr>
            <a:noAutofit/>
          </a:bodyPr>
          <a:lstStyle/>
          <a:p>
            <a:r>
              <a:rPr lang="de-CH" sz="4400" b="1" dirty="0" smtClean="0"/>
              <a:t>OSCAR/Surface website</a:t>
            </a:r>
            <a:endParaRPr lang="en-US" sz="4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16676" y="422864"/>
            <a:ext cx="8680450" cy="672529"/>
          </a:xfrm>
        </p:spPr>
        <p:txBody>
          <a:bodyPr>
            <a:noAutofit/>
          </a:bodyPr>
          <a:lstStyle/>
          <a:p>
            <a:r>
              <a:rPr lang="de-CH" sz="4000" b="1" dirty="0"/>
              <a:t>OSCAR quick </a:t>
            </a:r>
            <a:r>
              <a:rPr lang="de-CH" sz="4000" b="1" dirty="0" err="1"/>
              <a:t>access</a:t>
            </a:r>
            <a:r>
              <a:rPr lang="de-CH" sz="4000" b="1" dirty="0"/>
              <a:t> &amp; </a:t>
            </a:r>
            <a:r>
              <a:rPr lang="de-CH" sz="4000" b="1" dirty="0" err="1"/>
              <a:t>reports</a:t>
            </a:r>
            <a:endParaRPr lang="en-US" sz="4000" b="1" dirty="0"/>
          </a:p>
        </p:txBody>
      </p:sp>
      <p:pic>
        <p:nvPicPr>
          <p:cNvPr id="5" name="Picture 2"/>
          <p:cNvPicPr>
            <a:picLocks noChangeAspect="1" noChangeArrowheads="1"/>
          </p:cNvPicPr>
          <p:nvPr/>
        </p:nvPicPr>
        <p:blipFill>
          <a:blip r:embed="rId3" cstate="screen"/>
          <a:srcRect/>
          <a:stretch>
            <a:fillRect/>
          </a:stretch>
        </p:blipFill>
        <p:spPr bwMode="auto">
          <a:xfrm>
            <a:off x="4563067" y="2935112"/>
            <a:ext cx="3446291" cy="28274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srcRect/>
          <a:stretch>
            <a:fillRect/>
          </a:stretch>
        </p:blipFill>
        <p:spPr bwMode="auto">
          <a:xfrm>
            <a:off x="791888" y="2136044"/>
            <a:ext cx="2741980" cy="418838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a:srcRect/>
          <a:stretch>
            <a:fillRect/>
          </a:stretch>
        </p:blipFill>
        <p:spPr bwMode="auto">
          <a:xfrm>
            <a:off x="7208845" y="1463101"/>
            <a:ext cx="2097807" cy="1231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cstate="screen"/>
          <a:srcRect/>
          <a:stretch>
            <a:fillRect/>
          </a:stretch>
        </p:blipFill>
        <p:spPr bwMode="auto">
          <a:xfrm>
            <a:off x="8565408" y="3113669"/>
            <a:ext cx="1975624" cy="30390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Callout 4"/>
          <p:cNvSpPr/>
          <p:nvPr/>
        </p:nvSpPr>
        <p:spPr bwMode="auto">
          <a:xfrm>
            <a:off x="2856674" y="1335898"/>
            <a:ext cx="2342579" cy="968864"/>
          </a:xfrm>
          <a:prstGeom prst="wedgeEllipseCallout">
            <a:avLst>
              <a:gd name="adj1" fmla="val -35870"/>
              <a:gd name="adj2" fmla="val 155173"/>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de-CH" sz="1400" b="1" i="0" u="none" strike="noStrike" cap="none" normalizeH="0" baseline="0" dirty="0">
                <a:ln>
                  <a:noFill/>
                </a:ln>
                <a:solidFill>
                  <a:srgbClr val="FF0000"/>
                </a:solidFill>
                <a:effectLst/>
              </a:rPr>
              <a:t>Quick </a:t>
            </a:r>
            <a:r>
              <a:rPr kumimoji="0" lang="de-CH" sz="1400" b="1" i="0" u="none" strike="noStrike" cap="none" normalizeH="0" baseline="0" dirty="0" err="1">
                <a:ln>
                  <a:noFill/>
                </a:ln>
                <a:solidFill>
                  <a:srgbClr val="FF0000"/>
                </a:solidFill>
                <a:effectLst/>
              </a:rPr>
              <a:t>access</a:t>
            </a:r>
            <a:endParaRPr kumimoji="0" lang="de-CH" sz="1400" b="1" i="0" u="none" strike="noStrike" cap="none" normalizeH="0" baseline="0" dirty="0">
              <a:ln>
                <a:noFill/>
              </a:ln>
              <a:solidFill>
                <a:srgbClr val="FF0000"/>
              </a:solidFill>
              <a:effectLst/>
            </a:endParaRPr>
          </a:p>
          <a:p>
            <a:pPr marL="0" marR="0" indent="0" algn="ctr" defTabSz="914400" rtl="0" eaLnBrk="0" fontAlgn="base" latinLnBrk="0" hangingPunct="0">
              <a:lnSpc>
                <a:spcPct val="100000"/>
              </a:lnSpc>
              <a:spcBef>
                <a:spcPct val="0"/>
              </a:spcBef>
              <a:spcAft>
                <a:spcPct val="0"/>
              </a:spcAft>
              <a:buClrTx/>
              <a:buSzTx/>
              <a:buFontTx/>
              <a:buNone/>
            </a:pPr>
            <a:r>
              <a:rPr lang="de-CH" sz="1400" b="1" dirty="0">
                <a:solidFill>
                  <a:srgbClr val="FF0000"/>
                </a:solidFill>
              </a:rPr>
              <a:t>&amp;</a:t>
            </a:r>
          </a:p>
          <a:p>
            <a:pPr marL="0" marR="0" indent="0" algn="ctr" defTabSz="914400" rtl="0" eaLnBrk="0" fontAlgn="base" latinLnBrk="0" hangingPunct="0">
              <a:lnSpc>
                <a:spcPct val="100000"/>
              </a:lnSpc>
              <a:spcBef>
                <a:spcPct val="0"/>
              </a:spcBef>
              <a:spcAft>
                <a:spcPct val="0"/>
              </a:spcAft>
              <a:buClrTx/>
              <a:buSzTx/>
              <a:buFontTx/>
              <a:buNone/>
            </a:pPr>
            <a:r>
              <a:rPr lang="de-CH" sz="1400" b="1" dirty="0" err="1">
                <a:solidFill>
                  <a:srgbClr val="FF0000"/>
                </a:solidFill>
              </a:rPr>
              <a:t>Map</a:t>
            </a:r>
            <a:r>
              <a:rPr lang="de-CH" sz="1400" b="1" dirty="0">
                <a:solidFill>
                  <a:srgbClr val="FF0000"/>
                </a:solidFill>
              </a:rPr>
              <a:t> </a:t>
            </a:r>
            <a:r>
              <a:rPr lang="de-CH" sz="1400" b="1" dirty="0" err="1">
                <a:solidFill>
                  <a:srgbClr val="FF0000"/>
                </a:solidFill>
              </a:rPr>
              <a:t>filter</a:t>
            </a:r>
            <a:endParaRPr kumimoji="0" lang="en-US" sz="1400" b="1" i="0" u="none" strike="noStrike" cap="none" normalizeH="0" baseline="0" dirty="0">
              <a:ln>
                <a:noFill/>
              </a:ln>
              <a:solidFill>
                <a:srgbClr val="FF0000"/>
              </a:solidFill>
              <a:effectLst/>
            </a:endParaRPr>
          </a:p>
        </p:txBody>
      </p:sp>
      <p:sp>
        <p:nvSpPr>
          <p:cNvPr id="10" name="Oval Callout 9"/>
          <p:cNvSpPr/>
          <p:nvPr/>
        </p:nvSpPr>
        <p:spPr bwMode="auto">
          <a:xfrm>
            <a:off x="6621465" y="5409664"/>
            <a:ext cx="1943945" cy="832957"/>
          </a:xfrm>
          <a:prstGeom prst="wedgeEllipseCallout">
            <a:avLst>
              <a:gd name="adj1" fmla="val 77806"/>
              <a:gd name="adj2" fmla="val -132296"/>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de-CH" sz="1400" b="1" i="0" u="none" strike="noStrike" cap="none" normalizeH="0" baseline="0" dirty="0" err="1">
                <a:ln>
                  <a:noFill/>
                </a:ln>
                <a:solidFill>
                  <a:srgbClr val="FF0000"/>
                </a:solidFill>
                <a:effectLst/>
              </a:rPr>
              <a:t>Detailed</a:t>
            </a:r>
            <a:r>
              <a:rPr kumimoji="0" lang="de-CH" sz="1400" b="1" i="0" u="none" strike="noStrike" cap="none" normalizeH="0" baseline="0" dirty="0">
                <a:ln>
                  <a:noFill/>
                </a:ln>
                <a:solidFill>
                  <a:srgbClr val="FF0000"/>
                </a:solidFill>
                <a:effectLst/>
              </a:rPr>
              <a:t> </a:t>
            </a:r>
            <a:r>
              <a:rPr kumimoji="0" lang="de-CH" sz="1400" b="1" i="0" u="none" strike="noStrike" cap="none" normalizeH="0" baseline="0" dirty="0" err="1">
                <a:ln>
                  <a:noFill/>
                </a:ln>
                <a:solidFill>
                  <a:srgbClr val="FF0000"/>
                </a:solidFill>
                <a:effectLst/>
              </a:rPr>
              <a:t>station</a:t>
            </a:r>
            <a:r>
              <a:rPr kumimoji="0" lang="de-CH" sz="1400" b="1" i="0" u="none" strike="noStrike" cap="none" normalizeH="0" baseline="0" dirty="0">
                <a:ln>
                  <a:noFill/>
                </a:ln>
                <a:solidFill>
                  <a:srgbClr val="FF0000"/>
                </a:solidFill>
                <a:effectLst/>
              </a:rPr>
              <a:t> </a:t>
            </a:r>
            <a:r>
              <a:rPr kumimoji="0" lang="de-CH" sz="1400" b="1" i="0" u="none" strike="noStrike" cap="none" normalizeH="0" baseline="0" dirty="0" err="1">
                <a:ln>
                  <a:noFill/>
                </a:ln>
                <a:solidFill>
                  <a:srgbClr val="FF0000"/>
                </a:solidFill>
                <a:effectLst/>
              </a:rPr>
              <a:t>report</a:t>
            </a:r>
            <a:endParaRPr kumimoji="0" lang="en-US" sz="1400" b="1" i="0" u="none" strike="noStrike" cap="none" normalizeH="0" baseline="0" dirty="0">
              <a:ln>
                <a:noFill/>
              </a:ln>
              <a:solidFill>
                <a:srgbClr val="FF0000"/>
              </a:solidFill>
              <a:effectLst/>
            </a:endParaRPr>
          </a:p>
        </p:txBody>
      </p:sp>
      <p:sp>
        <p:nvSpPr>
          <p:cNvPr id="11" name="TextBox 5"/>
          <p:cNvSpPr txBox="1"/>
          <p:nvPr/>
        </p:nvSpPr>
        <p:spPr>
          <a:xfrm>
            <a:off x="8885450" y="1961557"/>
            <a:ext cx="1763485" cy="1384995"/>
          </a:xfrm>
          <a:prstGeom prst="rect">
            <a:avLst/>
          </a:prstGeom>
          <a:noFill/>
        </p:spPr>
        <p:txBody>
          <a:bodyPr wrap="square" rtlCol="0">
            <a:spAutoFit/>
          </a:bodyPr>
          <a:lstStyle/>
          <a:p>
            <a:r>
              <a:rPr lang="de-CH" dirty="0"/>
              <a:t>          + </a:t>
            </a:r>
            <a:r>
              <a:rPr lang="de-CH" dirty="0" err="1"/>
              <a:t>click</a:t>
            </a:r>
            <a:endParaRPr lang="de-CH" dirty="0"/>
          </a:p>
          <a:p>
            <a:endParaRPr lang="de-CH" dirty="0"/>
          </a:p>
          <a:p>
            <a:r>
              <a:rPr lang="de-CH" dirty="0"/>
              <a:t>          =</a:t>
            </a:r>
          </a:p>
          <a:p>
            <a:endParaRPr lang="en-US" dirty="0"/>
          </a:p>
        </p:txBody>
      </p:sp>
      <p:sp>
        <p:nvSpPr>
          <p:cNvPr id="2" name="矩形 1"/>
          <p:cNvSpPr/>
          <p:nvPr/>
        </p:nvSpPr>
        <p:spPr>
          <a:xfrm>
            <a:off x="4563067" y="3815814"/>
            <a:ext cx="859985" cy="15938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647126" y="4000053"/>
            <a:ext cx="2138158" cy="1162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0907" y="178360"/>
            <a:ext cx="10045700" cy="744538"/>
          </a:xfrm>
        </p:spPr>
        <p:txBody>
          <a:bodyPr>
            <a:noAutofit/>
          </a:bodyPr>
          <a:lstStyle/>
          <a:p>
            <a:r>
              <a:rPr lang="de-CH" sz="4000" b="1" dirty="0"/>
              <a:t>OSCAR/Surface Station </a:t>
            </a:r>
            <a:r>
              <a:rPr lang="de-CH" sz="4000" b="1" dirty="0" smtClean="0"/>
              <a:t>Report</a:t>
            </a:r>
            <a:endParaRPr lang="en-US" sz="4000" b="1" dirty="0"/>
          </a:p>
        </p:txBody>
      </p:sp>
      <p:pic>
        <p:nvPicPr>
          <p:cNvPr id="5" name="Picture 2"/>
          <p:cNvPicPr>
            <a:picLocks noChangeAspect="1" noChangeArrowheads="1"/>
          </p:cNvPicPr>
          <p:nvPr/>
        </p:nvPicPr>
        <p:blipFill>
          <a:blip r:embed="rId3"/>
          <a:srcRect/>
          <a:stretch>
            <a:fillRect/>
          </a:stretch>
        </p:blipFill>
        <p:spPr bwMode="auto">
          <a:xfrm>
            <a:off x="3115733" y="1013997"/>
            <a:ext cx="4093960" cy="44550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screen"/>
          <a:srcRect/>
          <a:stretch>
            <a:fillRect/>
          </a:stretch>
        </p:blipFill>
        <p:spPr bwMode="auto">
          <a:xfrm>
            <a:off x="300907" y="3532996"/>
            <a:ext cx="4127961" cy="32031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195818" y="1196196"/>
            <a:ext cx="5580185" cy="2616101"/>
          </a:xfrm>
          <a:prstGeom prst="rect">
            <a:avLst/>
          </a:prstGeom>
          <a:noFill/>
        </p:spPr>
        <p:txBody>
          <a:bodyPr wrap="square" rtlCol="0">
            <a:spAutoFit/>
          </a:bodyPr>
          <a:lstStyle/>
          <a:p>
            <a:r>
              <a:rPr lang="en-US" altLang="zh-CN" sz="1600" dirty="0"/>
              <a:t>Name</a:t>
            </a:r>
          </a:p>
          <a:p>
            <a:r>
              <a:rPr lang="en-US" altLang="zh-CN" sz="1600" dirty="0"/>
              <a:t>Date established</a:t>
            </a:r>
          </a:p>
          <a:p>
            <a:r>
              <a:rPr lang="en-US" altLang="zh-CN" sz="1600" dirty="0"/>
              <a:t>Date closed:</a:t>
            </a:r>
          </a:p>
          <a:p>
            <a:r>
              <a:rPr lang="en-US" altLang="zh-CN" sz="1600" dirty="0"/>
              <a:t>Declared reporting status</a:t>
            </a:r>
          </a:p>
          <a:p>
            <a:r>
              <a:rPr lang="en-US" altLang="zh-CN" sz="1600" dirty="0"/>
              <a:t>Calculated reporting status</a:t>
            </a:r>
          </a:p>
          <a:p>
            <a:r>
              <a:rPr lang="en-US" altLang="zh-CN" sz="1600" dirty="0"/>
              <a:t>Station type</a:t>
            </a:r>
          </a:p>
          <a:p>
            <a:r>
              <a:rPr lang="en-US" altLang="zh-CN" sz="1600" dirty="0" err="1"/>
              <a:t>WIGOS</a:t>
            </a:r>
            <a:r>
              <a:rPr lang="en-US" altLang="zh-CN" sz="1600" dirty="0"/>
              <a:t> Station ID</a:t>
            </a:r>
          </a:p>
          <a:p>
            <a:r>
              <a:rPr lang="en-US" altLang="zh-CN" sz="1600" dirty="0" err="1"/>
              <a:t>WMO</a:t>
            </a:r>
            <a:r>
              <a:rPr lang="en-US" altLang="zh-CN" sz="1600" dirty="0"/>
              <a:t> region</a:t>
            </a:r>
            <a:endParaRPr lang="en-US" altLang="zh-CN" sz="1600" b="1" dirty="0"/>
          </a:p>
          <a:p>
            <a:r>
              <a:rPr lang="en-US" altLang="zh-CN" sz="1600" dirty="0"/>
              <a:t>Country / Territory</a:t>
            </a:r>
          </a:p>
          <a:p>
            <a:endParaRPr lang="zh-CN" altLang="en-US" sz="1600" dirty="0"/>
          </a:p>
        </p:txBody>
      </p:sp>
      <p:sp>
        <p:nvSpPr>
          <p:cNvPr id="3" name="矩形 2"/>
          <p:cNvSpPr/>
          <p:nvPr/>
        </p:nvSpPr>
        <p:spPr>
          <a:xfrm>
            <a:off x="4631362" y="5751913"/>
            <a:ext cx="4081068" cy="923330"/>
          </a:xfrm>
          <a:prstGeom prst="rect">
            <a:avLst/>
          </a:prstGeom>
        </p:spPr>
        <p:txBody>
          <a:bodyPr wrap="square">
            <a:spAutoFit/>
          </a:bodyPr>
          <a:lstStyle/>
          <a:p>
            <a:pPr lvl="0">
              <a:defRPr/>
            </a:pPr>
            <a:r>
              <a:rPr lang="en-US" altLang="zh-CN" dirty="0" smtClean="0"/>
              <a:t>Programs/network affiliations</a:t>
            </a:r>
          </a:p>
          <a:p>
            <a:pPr lvl="0">
              <a:defRPr/>
            </a:pPr>
            <a:r>
              <a:rPr lang="en-US" altLang="zh-CN" dirty="0" smtClean="0"/>
              <a:t>Observations/measurements</a:t>
            </a:r>
            <a:endParaRPr lang="en-US" altLang="zh-CN" dirty="0"/>
          </a:p>
          <a:p>
            <a:r>
              <a:rPr lang="en-US" altLang="zh-CN" dirty="0"/>
              <a:t>Station contacts</a:t>
            </a:r>
          </a:p>
        </p:txBody>
      </p:sp>
      <p:sp>
        <p:nvSpPr>
          <p:cNvPr id="7" name="矩形 6"/>
          <p:cNvSpPr/>
          <p:nvPr/>
        </p:nvSpPr>
        <p:spPr>
          <a:xfrm>
            <a:off x="7300004" y="2644291"/>
            <a:ext cx="4891996" cy="1477328"/>
          </a:xfrm>
          <a:prstGeom prst="rect">
            <a:avLst/>
          </a:prstGeom>
        </p:spPr>
        <p:txBody>
          <a:bodyPr wrap="square">
            <a:spAutoFit/>
          </a:bodyPr>
          <a:lstStyle/>
          <a:p>
            <a:r>
              <a:rPr lang="en-US" altLang="zh-CN" dirty="0" err="1" smtClean="0">
                <a:solidFill>
                  <a:srgbClr val="FF0000"/>
                </a:solidFill>
              </a:rPr>
              <a:t>RWC</a:t>
            </a:r>
            <a:r>
              <a:rPr lang="en-US" altLang="zh-CN" dirty="0" smtClean="0">
                <a:solidFill>
                  <a:srgbClr val="FF0000"/>
                </a:solidFill>
              </a:rPr>
              <a:t>-Beijing </a:t>
            </a:r>
            <a:r>
              <a:rPr lang="en-US" altLang="zh-CN" dirty="0">
                <a:solidFill>
                  <a:srgbClr val="FF0000"/>
                </a:solidFill>
              </a:rPr>
              <a:t>summarized the common problems in </a:t>
            </a:r>
            <a:r>
              <a:rPr lang="en-US" altLang="zh-CN" dirty="0" smtClean="0">
                <a:solidFill>
                  <a:srgbClr val="FF0000"/>
                </a:solidFill>
              </a:rPr>
              <a:t>OSCAR/Surface</a:t>
            </a:r>
            <a:r>
              <a:rPr lang="en-US" altLang="zh-CN" dirty="0">
                <a:solidFill>
                  <a:srgbClr val="FF0000"/>
                </a:solidFill>
              </a:rPr>
              <a:t>:</a:t>
            </a:r>
            <a:endParaRPr lang="en-US" altLang="zh-CN" dirty="0" smtClean="0">
              <a:solidFill>
                <a:srgbClr val="FF0000"/>
              </a:solidFill>
            </a:endParaRPr>
          </a:p>
          <a:p>
            <a:r>
              <a:rPr lang="en-US" altLang="zh-CN" dirty="0" smtClean="0"/>
              <a:t>Errors </a:t>
            </a:r>
            <a:r>
              <a:rPr lang="en-US" altLang="zh-CN" dirty="0"/>
              <a:t>in longitude, latitude or altitude </a:t>
            </a:r>
            <a:endParaRPr lang="en-US" altLang="zh-CN" dirty="0" smtClean="0"/>
          </a:p>
          <a:p>
            <a:r>
              <a:rPr lang="en-US" altLang="zh-CN" dirty="0" smtClean="0"/>
              <a:t>Errors </a:t>
            </a:r>
            <a:r>
              <a:rPr lang="en-US" altLang="zh-CN" dirty="0"/>
              <a:t>in declared reporting status </a:t>
            </a:r>
            <a:endParaRPr lang="en-US" altLang="zh-CN" dirty="0" smtClean="0"/>
          </a:p>
          <a:p>
            <a:r>
              <a:rPr lang="en-US" altLang="zh-CN" dirty="0" smtClean="0"/>
              <a:t>Errors </a:t>
            </a:r>
            <a:r>
              <a:rPr lang="en-US" altLang="zh-CN" dirty="0"/>
              <a:t>in observations/measurements </a:t>
            </a:r>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70323" y="1688774"/>
            <a:ext cx="8616462" cy="1325563"/>
          </a:xfrm>
        </p:spPr>
        <p:txBody>
          <a:bodyPr>
            <a:normAutofit/>
          </a:bodyPr>
          <a:lstStyle/>
          <a:p>
            <a:pPr algn="ctr"/>
            <a:r>
              <a:rPr lang="en-US" altLang="zh-CN" b="1" dirty="0">
                <a:solidFill>
                  <a:srgbClr val="FF0000"/>
                </a:solidFill>
              </a:rPr>
              <a:t>I</a:t>
            </a:r>
            <a:r>
              <a:rPr lang="en-US" altLang="zh-CN" b="1" dirty="0"/>
              <a:t>ncident </a:t>
            </a:r>
            <a:r>
              <a:rPr lang="en-US" altLang="zh-CN" b="1" dirty="0">
                <a:solidFill>
                  <a:srgbClr val="FF0000"/>
                </a:solidFill>
              </a:rPr>
              <a:t>M</a:t>
            </a:r>
            <a:r>
              <a:rPr lang="en-US" altLang="zh-CN" b="1" dirty="0"/>
              <a:t>anagement </a:t>
            </a:r>
            <a:r>
              <a:rPr lang="en-US" altLang="zh-CN" b="1" dirty="0">
                <a:solidFill>
                  <a:srgbClr val="FF0000"/>
                </a:solidFill>
              </a:rPr>
              <a:t>S</a:t>
            </a:r>
            <a:r>
              <a:rPr lang="en-US" altLang="zh-CN" b="1" dirty="0"/>
              <a:t>ystem </a:t>
            </a:r>
            <a:r>
              <a:rPr lang="en-US" altLang="zh-CN" b="1" dirty="0" smtClean="0"/>
              <a:t/>
            </a:r>
            <a:br>
              <a:rPr lang="en-US" altLang="zh-CN" b="1" dirty="0" smtClean="0"/>
            </a:b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标题 1"/>
          <p:cNvSpPr txBox="1"/>
          <p:nvPr/>
        </p:nvSpPr>
        <p:spPr>
          <a:xfrm>
            <a:off x="973998" y="3724913"/>
            <a:ext cx="10515600" cy="1705043"/>
          </a:xfrm>
          <a:prstGeom prst="rect">
            <a:avLst/>
          </a:prstGeom>
        </p:spPr>
        <p:txBody>
          <a:bodyPr vert="horz" lIns="91440" tIns="45720" rIns="91440" bIns="45720" rtlCol="0" anchor="ctr">
            <a:normAutofit fontScale="92500" lnSpcReduction="10000"/>
          </a:bodyPr>
          <a:lstStyle>
            <a:defPPr>
              <a:defRPr lang="zh-CN"/>
            </a:defPPr>
            <a:lvl1pPr algn="ctr">
              <a:lnSpc>
                <a:spcPct val="90000"/>
              </a:lnSpc>
              <a:spcBef>
                <a:spcPct val="0"/>
              </a:spcBef>
              <a:buNone/>
              <a:defRPr sz="3200" b="1" spc="-5">
                <a:solidFill>
                  <a:srgbClr val="000090"/>
                </a:solidFill>
                <a:latin typeface="+mn-ea"/>
                <a:cs typeface="+mj-cs"/>
              </a:defRPr>
            </a:lvl1pPr>
          </a:lstStyle>
          <a:p>
            <a:r>
              <a:rPr lang="en-US" altLang="zh-CN" sz="2800" dirty="0">
                <a:solidFill>
                  <a:srgbClr val="0070C0"/>
                </a:solidFill>
                <a:hlinkClick r:id="rId3"/>
              </a:rPr>
              <a:t>https://</a:t>
            </a:r>
            <a:r>
              <a:rPr lang="en-US" altLang="zh-CN" sz="2800" dirty="0" err="1" smtClean="0">
                <a:solidFill>
                  <a:srgbClr val="0070C0"/>
                </a:solidFill>
                <a:hlinkClick r:id="rId3"/>
              </a:rPr>
              <a:t>jira.ecmwf.int</a:t>
            </a:r>
            <a:r>
              <a:rPr lang="en-US" altLang="zh-CN" sz="2800" dirty="0" smtClean="0">
                <a:solidFill>
                  <a:srgbClr val="0070C0"/>
                </a:solidFill>
                <a:hlinkClick r:id="rId3"/>
              </a:rPr>
              <a:t>/browse/</a:t>
            </a:r>
            <a:r>
              <a:rPr lang="en-US" altLang="zh-CN" sz="2800" dirty="0" err="1" smtClean="0">
                <a:solidFill>
                  <a:srgbClr val="0070C0"/>
                </a:solidFill>
                <a:hlinkClick r:id="rId3"/>
              </a:rPr>
              <a:t>RWC</a:t>
            </a:r>
            <a:endParaRPr lang="en-US" altLang="zh-CN" sz="2800" dirty="0" smtClean="0">
              <a:solidFill>
                <a:srgbClr val="0070C0"/>
              </a:solidFill>
            </a:endParaRPr>
          </a:p>
          <a:p>
            <a:endParaRPr lang="en-US" altLang="zh-CN" sz="2800" dirty="0" smtClean="0">
              <a:solidFill>
                <a:srgbClr val="FF0000"/>
              </a:solidFill>
            </a:endParaRPr>
          </a:p>
          <a:p>
            <a:r>
              <a:rPr lang="en-US" altLang="zh-CN" sz="2800" dirty="0" smtClean="0">
                <a:solidFill>
                  <a:srgbClr val="FF0000"/>
                </a:solidFill>
              </a:rPr>
              <a:t>User </a:t>
            </a:r>
            <a:r>
              <a:rPr lang="en-US" altLang="zh-CN" sz="2800" dirty="0">
                <a:solidFill>
                  <a:srgbClr val="FF0000"/>
                </a:solidFill>
              </a:rPr>
              <a:t>guide</a:t>
            </a:r>
            <a:r>
              <a:rPr lang="en-US" altLang="zh-CN" sz="2800" dirty="0" smtClean="0">
                <a:solidFill>
                  <a:srgbClr val="FF0000"/>
                </a:solidFill>
              </a:rPr>
              <a:t>:</a:t>
            </a:r>
          </a:p>
          <a:p>
            <a:r>
              <a:rPr lang="en-US" altLang="zh-CN" sz="2800" dirty="0">
                <a:solidFill>
                  <a:srgbClr val="0070C0"/>
                </a:solidFill>
              </a:rPr>
              <a:t>https://</a:t>
            </a:r>
            <a:r>
              <a:rPr lang="en-US" altLang="zh-CN" sz="2800" dirty="0" err="1">
                <a:solidFill>
                  <a:srgbClr val="0070C0"/>
                </a:solidFill>
              </a:rPr>
              <a:t>library.wmo.int</a:t>
            </a:r>
            <a:r>
              <a:rPr lang="en-US" altLang="zh-CN" sz="2800" dirty="0">
                <a:solidFill>
                  <a:srgbClr val="0070C0"/>
                </a:solidFill>
              </a:rPr>
              <a:t>/</a:t>
            </a:r>
            <a:r>
              <a:rPr lang="en-US" altLang="zh-CN" sz="2800" dirty="0" err="1">
                <a:solidFill>
                  <a:srgbClr val="0070C0"/>
                </a:solidFill>
              </a:rPr>
              <a:t>index.php?lvl</a:t>
            </a:r>
            <a:r>
              <a:rPr lang="en-US" altLang="zh-CN" sz="2800" dirty="0">
                <a:solidFill>
                  <a:srgbClr val="0070C0"/>
                </a:solidFill>
              </a:rPr>
              <a:t>=</a:t>
            </a:r>
            <a:r>
              <a:rPr lang="en-US" altLang="zh-CN" sz="2800" dirty="0" err="1">
                <a:solidFill>
                  <a:srgbClr val="0070C0"/>
                </a:solidFill>
              </a:rPr>
              <a:t>notice_display&amp;id</a:t>
            </a:r>
            <a:r>
              <a:rPr lang="en-US" altLang="zh-CN" sz="2800" dirty="0">
                <a:solidFill>
                  <a:srgbClr val="0070C0"/>
                </a:solidFill>
              </a:rPr>
              <a:t>=21892#.</a:t>
            </a:r>
            <a:r>
              <a:rPr lang="en-US" altLang="zh-CN" sz="2800" dirty="0" err="1">
                <a:solidFill>
                  <a:srgbClr val="0070C0"/>
                </a:solidFill>
              </a:rPr>
              <a:t>Yd_qePnd6Bm</a:t>
            </a:r>
            <a:endParaRPr lang="en-US" altLang="zh-CN" sz="2800" dirty="0" smtClean="0">
              <a:solidFill>
                <a:srgbClr val="0070C0"/>
              </a:solidFill>
            </a:endParaRPr>
          </a:p>
          <a:p>
            <a:endParaRPr lang="en-US" altLang="zh-CN" sz="2800" dirty="0">
              <a:solidFill>
                <a:srgbClr val="0070C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2915" y="865423"/>
            <a:ext cx="11676830" cy="255149"/>
          </a:xfrm>
        </p:spPr>
        <p:txBody>
          <a:bodyPr>
            <a:noAutofit/>
          </a:bodyPr>
          <a:lstStyle/>
          <a:p>
            <a:r>
              <a:rPr lang="en-US" altLang="zh-CN" sz="2800" dirty="0" smtClean="0">
                <a:solidFill>
                  <a:srgbClr val="FF0000"/>
                </a:solidFill>
              </a:rPr>
              <a:t>N</a:t>
            </a:r>
            <a:r>
              <a:rPr lang="en-US" altLang="zh-CN" sz="2800" dirty="0" smtClean="0"/>
              <a:t>ational </a:t>
            </a:r>
            <a:r>
              <a:rPr lang="en-US" altLang="zh-CN" sz="2800" dirty="0" smtClean="0">
                <a:solidFill>
                  <a:srgbClr val="FF0000"/>
                </a:solidFill>
              </a:rPr>
              <a:t>F</a:t>
            </a:r>
            <a:r>
              <a:rPr lang="en-US" altLang="zh-CN" sz="2800" dirty="0" smtClean="0"/>
              <a:t>ocal </a:t>
            </a:r>
            <a:r>
              <a:rPr lang="en-US" altLang="zh-CN" sz="2800" dirty="0" smtClean="0">
                <a:solidFill>
                  <a:srgbClr val="FF0000"/>
                </a:solidFill>
              </a:rPr>
              <a:t>P</a:t>
            </a:r>
            <a:r>
              <a:rPr lang="en-US" altLang="zh-CN" sz="2800" dirty="0" smtClean="0"/>
              <a:t>oint on </a:t>
            </a:r>
            <a:r>
              <a:rPr lang="en-US" altLang="zh-CN" sz="2800" dirty="0" err="1" smtClean="0"/>
              <a:t>WIGOS</a:t>
            </a:r>
            <a:r>
              <a:rPr lang="en-US" altLang="zh-CN" sz="2800" dirty="0" smtClean="0"/>
              <a:t>, OSCAR/Surface, </a:t>
            </a:r>
            <a:r>
              <a:rPr lang="en-US" altLang="zh-CN" sz="2800" dirty="0" err="1" smtClean="0"/>
              <a:t>WDQMS</a:t>
            </a:r>
            <a:r>
              <a:rPr lang="en-US" altLang="zh-CN" sz="2800" dirty="0" smtClean="0"/>
              <a:t/>
            </a:r>
            <a:br>
              <a:rPr lang="en-US" altLang="zh-CN" sz="2800" dirty="0" smtClean="0"/>
            </a:br>
            <a:r>
              <a:rPr lang="en-US" altLang="zh-CN" sz="2800" dirty="0" smtClean="0"/>
              <a:t/>
            </a:r>
            <a:br>
              <a:rPr lang="en-US" altLang="zh-CN" sz="2800" dirty="0" smtClean="0"/>
            </a:br>
            <a:r>
              <a:rPr lang="en-US" altLang="zh-CN" sz="2800" dirty="0"/>
              <a:t/>
            </a:r>
            <a:br>
              <a:rPr lang="en-US" altLang="zh-CN" sz="2800" dirty="0"/>
            </a:br>
            <a:endParaRPr lang="zh-CN" altLang="en-US" sz="2800" dirty="0"/>
          </a:p>
        </p:txBody>
      </p:sp>
      <p:pic>
        <p:nvPicPr>
          <p:cNvPr id="6" name="内容占位符 5"/>
          <p:cNvPicPr>
            <a:picLocks noGrp="1" noChangeAspect="1"/>
          </p:cNvPicPr>
          <p:nvPr>
            <p:ph idx="1"/>
          </p:nvPr>
        </p:nvPicPr>
        <p:blipFill>
          <a:blip r:embed="rId3"/>
          <a:stretch>
            <a:fillRect/>
          </a:stretch>
        </p:blipFill>
        <p:spPr/>
      </p:pic>
      <p:sp>
        <p:nvSpPr>
          <p:cNvPr id="10" name="文本框 9"/>
          <p:cNvSpPr txBox="1"/>
          <p:nvPr/>
        </p:nvSpPr>
        <p:spPr>
          <a:xfrm>
            <a:off x="310998" y="1630873"/>
            <a:ext cx="11775186" cy="677108"/>
          </a:xfrm>
          <a:prstGeom prst="rect">
            <a:avLst/>
          </a:prstGeom>
          <a:noFill/>
        </p:spPr>
        <p:txBody>
          <a:bodyPr wrap="square" rtlCol="0">
            <a:spAutoFit/>
          </a:bodyPr>
          <a:lstStyle/>
          <a:p>
            <a:r>
              <a:rPr lang="en-US" altLang="zh-CN" dirty="0">
                <a:solidFill>
                  <a:srgbClr val="FF0000"/>
                </a:solidFill>
              </a:rPr>
              <a:t>Some </a:t>
            </a:r>
            <a:r>
              <a:rPr lang="en-US" altLang="zh-CN" dirty="0" smtClean="0">
                <a:solidFill>
                  <a:srgbClr val="FF0000"/>
                </a:solidFill>
              </a:rPr>
              <a:t>Members </a:t>
            </a:r>
            <a:r>
              <a:rPr lang="en-US" altLang="zh-CN" dirty="0">
                <a:solidFill>
                  <a:srgbClr val="FF0000"/>
                </a:solidFill>
              </a:rPr>
              <a:t>have not yet nominated </a:t>
            </a:r>
            <a:r>
              <a:rPr lang="en-US" altLang="zh-CN" dirty="0" smtClean="0">
                <a:solidFill>
                  <a:srgbClr val="FF0000"/>
                </a:solidFill>
              </a:rPr>
              <a:t>the </a:t>
            </a:r>
            <a:r>
              <a:rPr lang="en-US" altLang="zh-CN" dirty="0" err="1" smtClean="0">
                <a:solidFill>
                  <a:srgbClr val="FF0000"/>
                </a:solidFill>
              </a:rPr>
              <a:t>NFPs</a:t>
            </a:r>
            <a:r>
              <a:rPr lang="en-US" altLang="zh-CN" dirty="0" smtClean="0">
                <a:solidFill>
                  <a:srgbClr val="FF0000"/>
                </a:solidFill>
              </a:rPr>
              <a:t>.</a:t>
            </a:r>
          </a:p>
          <a:p>
            <a:r>
              <a:rPr lang="en-US" altLang="zh-CN" sz="2000" dirty="0" err="1" smtClean="0">
                <a:solidFill>
                  <a:srgbClr val="FF0000"/>
                </a:solidFill>
              </a:rPr>
              <a:t>WDQMS</a:t>
            </a:r>
            <a:r>
              <a:rPr lang="en-US" altLang="zh-CN" sz="2000" dirty="0" smtClean="0">
                <a:solidFill>
                  <a:srgbClr val="FF0000"/>
                </a:solidFill>
              </a:rPr>
              <a:t> </a:t>
            </a:r>
            <a:r>
              <a:rPr lang="en-US" altLang="zh-CN" sz="2000" dirty="0" err="1" smtClean="0">
                <a:solidFill>
                  <a:srgbClr val="FF0000"/>
                </a:solidFill>
              </a:rPr>
              <a:t>NFPs</a:t>
            </a:r>
            <a:r>
              <a:rPr lang="en-US" altLang="zh-CN" sz="2000" dirty="0" smtClean="0">
                <a:solidFill>
                  <a:srgbClr val="FF0000"/>
                </a:solidFill>
              </a:rPr>
              <a:t> need </a:t>
            </a:r>
            <a:r>
              <a:rPr lang="en-US" altLang="zh-CN" sz="2000" dirty="0">
                <a:solidFill>
                  <a:srgbClr val="FF0000"/>
                </a:solidFill>
              </a:rPr>
              <a:t>to be registered </a:t>
            </a:r>
            <a:r>
              <a:rPr lang="en-US" altLang="zh-CN" sz="2000" dirty="0" smtClean="0">
                <a:solidFill>
                  <a:srgbClr val="FF0000"/>
                </a:solidFill>
              </a:rPr>
              <a:t>in </a:t>
            </a:r>
            <a:r>
              <a:rPr lang="en-US" altLang="zh-CN" sz="2000" dirty="0">
                <a:solidFill>
                  <a:srgbClr val="FF0000"/>
                </a:solidFill>
              </a:rPr>
              <a:t>IMS, </a:t>
            </a:r>
            <a:r>
              <a:rPr lang="en-US" altLang="zh-CN" sz="2000" dirty="0" smtClean="0">
                <a:solidFill>
                  <a:srgbClr val="FF0000"/>
                </a:solidFill>
              </a:rPr>
              <a:t>but </a:t>
            </a:r>
            <a:r>
              <a:rPr lang="en-US" altLang="zh-CN" sz="2000" dirty="0">
                <a:solidFill>
                  <a:srgbClr val="FF0000"/>
                </a:solidFill>
              </a:rPr>
              <a:t>some </a:t>
            </a:r>
            <a:r>
              <a:rPr lang="en-US" altLang="zh-CN" sz="2000" dirty="0" smtClean="0">
                <a:solidFill>
                  <a:srgbClr val="FF0000"/>
                </a:solidFill>
              </a:rPr>
              <a:t>Members </a:t>
            </a:r>
            <a:r>
              <a:rPr lang="en-US" altLang="zh-CN" sz="2000" dirty="0">
                <a:solidFill>
                  <a:srgbClr val="FF0000"/>
                </a:solidFill>
              </a:rPr>
              <a:t>have not yet </a:t>
            </a:r>
            <a:r>
              <a:rPr lang="en-US" altLang="zh-CN" sz="2000" dirty="0" smtClean="0">
                <a:solidFill>
                  <a:srgbClr val="FF0000"/>
                </a:solidFill>
              </a:rPr>
              <a:t>registered.</a:t>
            </a:r>
            <a:endParaRPr lang="zh-CN" altLang="en-US" sz="2000" dirty="0">
              <a:solidFill>
                <a:srgbClr val="FF0000"/>
              </a:solidFill>
            </a:endParaRPr>
          </a:p>
        </p:txBody>
      </p:sp>
      <p:sp>
        <p:nvSpPr>
          <p:cNvPr id="5" name="矩形标注 4"/>
          <p:cNvSpPr/>
          <p:nvPr/>
        </p:nvSpPr>
        <p:spPr>
          <a:xfrm>
            <a:off x="509286" y="916757"/>
            <a:ext cx="4872941" cy="662782"/>
          </a:xfrm>
          <a:prstGeom prst="wedgeRectCallout">
            <a:avLst>
              <a:gd name="adj1" fmla="val -3301"/>
              <a:gd name="adj2" fmla="val -9292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000" b="1" dirty="0"/>
              <a:t>work together with </a:t>
            </a:r>
            <a:r>
              <a:rPr lang="en-US" altLang="zh-CN" sz="2000" b="1" dirty="0" err="1" smtClean="0"/>
              <a:t>RWCs</a:t>
            </a:r>
            <a:r>
              <a:rPr lang="en-US" altLang="zh-CN" sz="2000" b="1" dirty="0" smtClean="0"/>
              <a:t> </a:t>
            </a:r>
            <a:r>
              <a:rPr lang="en-US" altLang="zh-CN" sz="2000" b="1" dirty="0"/>
              <a:t>in </a:t>
            </a:r>
            <a:r>
              <a:rPr lang="en-US" altLang="zh-CN" sz="2000" b="1" dirty="0" smtClean="0"/>
              <a:t>IMS</a:t>
            </a:r>
            <a:endParaRPr lang="zh-CN" altLang="en-US" sz="2000" b="1"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32" y="2446631"/>
            <a:ext cx="7278435" cy="4265953"/>
          </a:xfrm>
          <a:prstGeom prst="rect">
            <a:avLst/>
          </a:prstGeom>
        </p:spPr>
      </p:pic>
      <p:pic>
        <p:nvPicPr>
          <p:cNvPr id="3" name="图片 2"/>
          <p:cNvPicPr>
            <a:picLocks noChangeAspect="1"/>
          </p:cNvPicPr>
          <p:nvPr/>
        </p:nvPicPr>
        <p:blipFill>
          <a:blip r:embed="rId5"/>
          <a:stretch>
            <a:fillRect/>
          </a:stretch>
        </p:blipFill>
        <p:spPr>
          <a:xfrm>
            <a:off x="6101080" y="5806440"/>
            <a:ext cx="1495425" cy="18097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2102" y="129608"/>
            <a:ext cx="3048927" cy="689291"/>
          </a:xfrm>
          <a:prstGeom prst="rect">
            <a:avLst/>
          </a:prstGeom>
        </p:spPr>
        <p:txBody>
          <a:bodyPr vert="horz" wrap="square" lIns="0" tIns="12065" rIns="0" bIns="0" rtlCol="0" anchor="ctr">
            <a:spAutoFit/>
          </a:bodyPr>
          <a:lstStyle/>
          <a:p>
            <a:pPr marL="12700">
              <a:lnSpc>
                <a:spcPct val="100000"/>
              </a:lnSpc>
              <a:spcBef>
                <a:spcPts val="95"/>
              </a:spcBef>
            </a:pPr>
            <a:r>
              <a:rPr spc="-20" dirty="0"/>
              <a:t>Users</a:t>
            </a:r>
            <a:r>
              <a:rPr spc="-55" dirty="0"/>
              <a:t> </a:t>
            </a:r>
            <a:r>
              <a:rPr spc="-25" dirty="0"/>
              <a:t>role</a:t>
            </a:r>
          </a:p>
        </p:txBody>
      </p:sp>
      <p:grpSp>
        <p:nvGrpSpPr>
          <p:cNvPr id="38" name="组合 37"/>
          <p:cNvGrpSpPr/>
          <p:nvPr/>
        </p:nvGrpSpPr>
        <p:grpSpPr>
          <a:xfrm>
            <a:off x="3322904" y="1092884"/>
            <a:ext cx="8712710" cy="5481447"/>
            <a:chOff x="1775458" y="1116330"/>
            <a:chExt cx="8712710" cy="5481447"/>
          </a:xfrm>
        </p:grpSpPr>
        <p:sp>
          <p:nvSpPr>
            <p:cNvPr id="3" name="object 3"/>
            <p:cNvSpPr/>
            <p:nvPr/>
          </p:nvSpPr>
          <p:spPr>
            <a:xfrm>
              <a:off x="1775459" y="1124712"/>
              <a:ext cx="2766060" cy="5473065"/>
            </a:xfrm>
            <a:custGeom>
              <a:avLst/>
              <a:gdLst/>
              <a:ahLst/>
              <a:cxnLst/>
              <a:rect l="l" t="t" r="r" b="b"/>
              <a:pathLst>
                <a:path w="2766060" h="5473065">
                  <a:moveTo>
                    <a:pt x="2489454" y="0"/>
                  </a:moveTo>
                  <a:lnTo>
                    <a:pt x="276605" y="0"/>
                  </a:lnTo>
                  <a:lnTo>
                    <a:pt x="226884" y="4455"/>
                  </a:lnTo>
                  <a:lnTo>
                    <a:pt x="180087" y="17303"/>
                  </a:lnTo>
                  <a:lnTo>
                    <a:pt x="136996" y="37761"/>
                  </a:lnTo>
                  <a:lnTo>
                    <a:pt x="98391" y="65049"/>
                  </a:lnTo>
                  <a:lnTo>
                    <a:pt x="65053" y="98385"/>
                  </a:lnTo>
                  <a:lnTo>
                    <a:pt x="37764" y="136990"/>
                  </a:lnTo>
                  <a:lnTo>
                    <a:pt x="17304" y="180082"/>
                  </a:lnTo>
                  <a:lnTo>
                    <a:pt x="4456" y="226881"/>
                  </a:lnTo>
                  <a:lnTo>
                    <a:pt x="0" y="276605"/>
                  </a:lnTo>
                  <a:lnTo>
                    <a:pt x="0" y="5196078"/>
                  </a:lnTo>
                  <a:lnTo>
                    <a:pt x="4456" y="5245799"/>
                  </a:lnTo>
                  <a:lnTo>
                    <a:pt x="17304" y="5292596"/>
                  </a:lnTo>
                  <a:lnTo>
                    <a:pt x="37764" y="5335687"/>
                  </a:lnTo>
                  <a:lnTo>
                    <a:pt x="65053" y="5374292"/>
                  </a:lnTo>
                  <a:lnTo>
                    <a:pt x="98391" y="5407630"/>
                  </a:lnTo>
                  <a:lnTo>
                    <a:pt x="136996" y="5434919"/>
                  </a:lnTo>
                  <a:lnTo>
                    <a:pt x="180087" y="5455379"/>
                  </a:lnTo>
                  <a:lnTo>
                    <a:pt x="226884" y="5468227"/>
                  </a:lnTo>
                  <a:lnTo>
                    <a:pt x="276605" y="5472684"/>
                  </a:lnTo>
                  <a:lnTo>
                    <a:pt x="2489454" y="5472684"/>
                  </a:lnTo>
                  <a:lnTo>
                    <a:pt x="2539178" y="5468227"/>
                  </a:lnTo>
                  <a:lnTo>
                    <a:pt x="2585977" y="5455379"/>
                  </a:lnTo>
                  <a:lnTo>
                    <a:pt x="2629069" y="5434919"/>
                  </a:lnTo>
                  <a:lnTo>
                    <a:pt x="2667674" y="5407630"/>
                  </a:lnTo>
                  <a:lnTo>
                    <a:pt x="2701010" y="5374292"/>
                  </a:lnTo>
                  <a:lnTo>
                    <a:pt x="2728298" y="5335687"/>
                  </a:lnTo>
                  <a:lnTo>
                    <a:pt x="2748756" y="5292596"/>
                  </a:lnTo>
                  <a:lnTo>
                    <a:pt x="2761604" y="5245799"/>
                  </a:lnTo>
                  <a:lnTo>
                    <a:pt x="2766060" y="5196078"/>
                  </a:lnTo>
                  <a:lnTo>
                    <a:pt x="2766060" y="276605"/>
                  </a:lnTo>
                  <a:lnTo>
                    <a:pt x="2761604" y="226881"/>
                  </a:lnTo>
                  <a:lnTo>
                    <a:pt x="2748756" y="180082"/>
                  </a:lnTo>
                  <a:lnTo>
                    <a:pt x="2728298" y="136990"/>
                  </a:lnTo>
                  <a:lnTo>
                    <a:pt x="2701010" y="98385"/>
                  </a:lnTo>
                  <a:lnTo>
                    <a:pt x="2667674" y="65049"/>
                  </a:lnTo>
                  <a:lnTo>
                    <a:pt x="2629069" y="37761"/>
                  </a:lnTo>
                  <a:lnTo>
                    <a:pt x="2585977" y="17303"/>
                  </a:lnTo>
                  <a:lnTo>
                    <a:pt x="2539178" y="4455"/>
                  </a:lnTo>
                  <a:lnTo>
                    <a:pt x="2489454" y="0"/>
                  </a:lnTo>
                  <a:close/>
                </a:path>
              </a:pathLst>
            </a:custGeom>
            <a:solidFill>
              <a:srgbClr val="D0D7E8"/>
            </a:solidFill>
          </p:spPr>
          <p:txBody>
            <a:bodyPr wrap="square" lIns="0" tIns="0" rIns="0" bIns="0" rtlCol="0"/>
            <a:lstStyle/>
            <a:p>
              <a:endParaRPr/>
            </a:p>
          </p:txBody>
        </p:sp>
        <p:sp>
          <p:nvSpPr>
            <p:cNvPr id="4" name="object 4"/>
            <p:cNvSpPr/>
            <p:nvPr/>
          </p:nvSpPr>
          <p:spPr>
            <a:xfrm>
              <a:off x="1844802" y="1895094"/>
              <a:ext cx="2527300" cy="577850"/>
            </a:xfrm>
            <a:custGeom>
              <a:avLst/>
              <a:gdLst/>
              <a:ahLst/>
              <a:cxnLst/>
              <a:rect l="l" t="t" r="r" b="b"/>
              <a:pathLst>
                <a:path w="2527300" h="577850">
                  <a:moveTo>
                    <a:pt x="2469007" y="0"/>
                  </a:moveTo>
                  <a:lnTo>
                    <a:pt x="57759" y="0"/>
                  </a:lnTo>
                  <a:lnTo>
                    <a:pt x="35275" y="4546"/>
                  </a:lnTo>
                  <a:lnTo>
                    <a:pt x="16916" y="16938"/>
                  </a:lnTo>
                  <a:lnTo>
                    <a:pt x="4538" y="35307"/>
                  </a:lnTo>
                  <a:lnTo>
                    <a:pt x="0" y="57784"/>
                  </a:lnTo>
                  <a:lnTo>
                    <a:pt x="0" y="519810"/>
                  </a:lnTo>
                  <a:lnTo>
                    <a:pt x="4538" y="542288"/>
                  </a:lnTo>
                  <a:lnTo>
                    <a:pt x="16916" y="560657"/>
                  </a:lnTo>
                  <a:lnTo>
                    <a:pt x="35275" y="573049"/>
                  </a:lnTo>
                  <a:lnTo>
                    <a:pt x="57759" y="577595"/>
                  </a:lnTo>
                  <a:lnTo>
                    <a:pt x="2469007" y="577595"/>
                  </a:lnTo>
                  <a:lnTo>
                    <a:pt x="2491484" y="573049"/>
                  </a:lnTo>
                  <a:lnTo>
                    <a:pt x="2509853" y="560657"/>
                  </a:lnTo>
                  <a:lnTo>
                    <a:pt x="2522245" y="542288"/>
                  </a:lnTo>
                  <a:lnTo>
                    <a:pt x="2526792" y="519810"/>
                  </a:lnTo>
                  <a:lnTo>
                    <a:pt x="2526792" y="57784"/>
                  </a:lnTo>
                  <a:lnTo>
                    <a:pt x="2522245" y="35307"/>
                  </a:lnTo>
                  <a:lnTo>
                    <a:pt x="2509853" y="16938"/>
                  </a:lnTo>
                  <a:lnTo>
                    <a:pt x="2491484" y="4546"/>
                  </a:lnTo>
                  <a:lnTo>
                    <a:pt x="2469007" y="0"/>
                  </a:lnTo>
                  <a:close/>
                </a:path>
              </a:pathLst>
            </a:custGeom>
            <a:solidFill>
              <a:srgbClr val="4F81BC"/>
            </a:solidFill>
          </p:spPr>
          <p:txBody>
            <a:bodyPr wrap="square" lIns="0" tIns="0" rIns="0" bIns="0" rtlCol="0"/>
            <a:lstStyle/>
            <a:p>
              <a:endParaRPr/>
            </a:p>
          </p:txBody>
        </p:sp>
        <p:sp>
          <p:nvSpPr>
            <p:cNvPr id="5" name="object 5"/>
            <p:cNvSpPr/>
            <p:nvPr/>
          </p:nvSpPr>
          <p:spPr>
            <a:xfrm>
              <a:off x="1844802" y="1895094"/>
              <a:ext cx="2527300" cy="577850"/>
            </a:xfrm>
            <a:custGeom>
              <a:avLst/>
              <a:gdLst/>
              <a:ahLst/>
              <a:cxnLst/>
              <a:rect l="l" t="t" r="r" b="b"/>
              <a:pathLst>
                <a:path w="2527300" h="577850">
                  <a:moveTo>
                    <a:pt x="0" y="57784"/>
                  </a:moveTo>
                  <a:lnTo>
                    <a:pt x="4538" y="35307"/>
                  </a:lnTo>
                  <a:lnTo>
                    <a:pt x="16916" y="16938"/>
                  </a:lnTo>
                  <a:lnTo>
                    <a:pt x="35275" y="4546"/>
                  </a:lnTo>
                  <a:lnTo>
                    <a:pt x="57759" y="0"/>
                  </a:lnTo>
                  <a:lnTo>
                    <a:pt x="2469007" y="0"/>
                  </a:lnTo>
                  <a:lnTo>
                    <a:pt x="2491484" y="4546"/>
                  </a:lnTo>
                  <a:lnTo>
                    <a:pt x="2509853" y="16938"/>
                  </a:lnTo>
                  <a:lnTo>
                    <a:pt x="2522245" y="35307"/>
                  </a:lnTo>
                  <a:lnTo>
                    <a:pt x="2526792" y="57784"/>
                  </a:lnTo>
                  <a:lnTo>
                    <a:pt x="2526792" y="519810"/>
                  </a:lnTo>
                  <a:lnTo>
                    <a:pt x="2522245" y="542288"/>
                  </a:lnTo>
                  <a:lnTo>
                    <a:pt x="2509853" y="560657"/>
                  </a:lnTo>
                  <a:lnTo>
                    <a:pt x="2491484" y="573049"/>
                  </a:lnTo>
                  <a:lnTo>
                    <a:pt x="2469007" y="577595"/>
                  </a:lnTo>
                  <a:lnTo>
                    <a:pt x="57759" y="577595"/>
                  </a:lnTo>
                  <a:lnTo>
                    <a:pt x="35275" y="573049"/>
                  </a:lnTo>
                  <a:lnTo>
                    <a:pt x="16916" y="560657"/>
                  </a:lnTo>
                  <a:lnTo>
                    <a:pt x="4538" y="542288"/>
                  </a:lnTo>
                  <a:lnTo>
                    <a:pt x="0" y="519810"/>
                  </a:lnTo>
                  <a:lnTo>
                    <a:pt x="0" y="57784"/>
                  </a:lnTo>
                  <a:close/>
                </a:path>
              </a:pathLst>
            </a:custGeom>
            <a:ln w="25908">
              <a:solidFill>
                <a:srgbClr val="FFFFFF"/>
              </a:solidFill>
            </a:ln>
          </p:spPr>
          <p:txBody>
            <a:bodyPr wrap="square" lIns="0" tIns="0" rIns="0" bIns="0" rtlCol="0"/>
            <a:lstStyle/>
            <a:p>
              <a:endParaRPr/>
            </a:p>
          </p:txBody>
        </p:sp>
        <p:sp>
          <p:nvSpPr>
            <p:cNvPr id="6" name="object 6"/>
            <p:cNvSpPr txBox="1"/>
            <p:nvPr/>
          </p:nvSpPr>
          <p:spPr>
            <a:xfrm>
              <a:off x="1899616" y="2021586"/>
              <a:ext cx="1881505" cy="360680"/>
            </a:xfrm>
            <a:prstGeom prst="rect">
              <a:avLst/>
            </a:prstGeom>
          </p:spPr>
          <p:txBody>
            <a:bodyPr vert="horz" wrap="square" lIns="0" tIns="12065" rIns="0" bIns="0" rtlCol="0">
              <a:spAutoFit/>
            </a:bodyPr>
            <a:lstStyle/>
            <a:p>
              <a:pPr marL="12700">
                <a:spcBef>
                  <a:spcPts val="95"/>
                </a:spcBef>
              </a:pPr>
              <a:r>
                <a:rPr sz="2200" b="1" spc="-5" dirty="0">
                  <a:solidFill>
                    <a:srgbClr val="FFFFFF"/>
                  </a:solidFill>
                  <a:latin typeface="Calibri" panose="020F0502020204030204"/>
                  <a:cs typeface="Calibri" panose="020F0502020204030204"/>
                </a:rPr>
                <a:t>Issue </a:t>
              </a:r>
              <a:r>
                <a:rPr sz="2200" b="1" spc="-10" dirty="0">
                  <a:solidFill>
                    <a:srgbClr val="FFFFFF"/>
                  </a:solidFill>
                  <a:latin typeface="Calibri" panose="020F0502020204030204"/>
                  <a:cs typeface="Calibri" panose="020F0502020204030204"/>
                </a:rPr>
                <a:t>new</a:t>
              </a:r>
              <a:r>
                <a:rPr sz="2200" b="1" spc="-50" dirty="0">
                  <a:solidFill>
                    <a:srgbClr val="FFFFFF"/>
                  </a:solidFill>
                  <a:latin typeface="Calibri" panose="020F0502020204030204"/>
                  <a:cs typeface="Calibri" panose="020F0502020204030204"/>
                </a:rPr>
                <a:t> </a:t>
              </a:r>
              <a:r>
                <a:rPr sz="2200" b="1" spc="-15" dirty="0">
                  <a:solidFill>
                    <a:srgbClr val="FFFFFF"/>
                  </a:solidFill>
                  <a:latin typeface="Calibri" panose="020F0502020204030204"/>
                  <a:cs typeface="Calibri" panose="020F0502020204030204"/>
                </a:rPr>
                <a:t>ticket</a:t>
              </a:r>
              <a:endParaRPr sz="2200">
                <a:latin typeface="Calibri" panose="020F0502020204030204"/>
                <a:cs typeface="Calibri" panose="020F0502020204030204"/>
              </a:endParaRPr>
            </a:p>
          </p:txBody>
        </p:sp>
        <p:sp>
          <p:nvSpPr>
            <p:cNvPr id="7" name="object 7"/>
            <p:cNvSpPr/>
            <p:nvPr/>
          </p:nvSpPr>
          <p:spPr>
            <a:xfrm>
              <a:off x="1843278" y="2632710"/>
              <a:ext cx="2517775" cy="1927860"/>
            </a:xfrm>
            <a:custGeom>
              <a:avLst/>
              <a:gdLst/>
              <a:ahLst/>
              <a:cxnLst/>
              <a:rect l="l" t="t" r="r" b="b"/>
              <a:pathLst>
                <a:path w="2517775" h="1927860">
                  <a:moveTo>
                    <a:pt x="2324862" y="0"/>
                  </a:moveTo>
                  <a:lnTo>
                    <a:pt x="192786" y="0"/>
                  </a:lnTo>
                  <a:lnTo>
                    <a:pt x="148580" y="5094"/>
                  </a:lnTo>
                  <a:lnTo>
                    <a:pt x="108001" y="19603"/>
                  </a:lnTo>
                  <a:lnTo>
                    <a:pt x="72206" y="42367"/>
                  </a:lnTo>
                  <a:lnTo>
                    <a:pt x="42351" y="72227"/>
                  </a:lnTo>
                  <a:lnTo>
                    <a:pt x="19594" y="108024"/>
                  </a:lnTo>
                  <a:lnTo>
                    <a:pt x="5091" y="148596"/>
                  </a:lnTo>
                  <a:lnTo>
                    <a:pt x="0" y="192786"/>
                  </a:lnTo>
                  <a:lnTo>
                    <a:pt x="0" y="1735073"/>
                  </a:lnTo>
                  <a:lnTo>
                    <a:pt x="5091" y="1779263"/>
                  </a:lnTo>
                  <a:lnTo>
                    <a:pt x="19594" y="1819835"/>
                  </a:lnTo>
                  <a:lnTo>
                    <a:pt x="42351" y="1855632"/>
                  </a:lnTo>
                  <a:lnTo>
                    <a:pt x="72206" y="1885492"/>
                  </a:lnTo>
                  <a:lnTo>
                    <a:pt x="108001" y="1908256"/>
                  </a:lnTo>
                  <a:lnTo>
                    <a:pt x="148580" y="1922765"/>
                  </a:lnTo>
                  <a:lnTo>
                    <a:pt x="192786" y="1927859"/>
                  </a:lnTo>
                  <a:lnTo>
                    <a:pt x="2324862" y="1927859"/>
                  </a:lnTo>
                  <a:lnTo>
                    <a:pt x="2369051" y="1922765"/>
                  </a:lnTo>
                  <a:lnTo>
                    <a:pt x="2409623" y="1908256"/>
                  </a:lnTo>
                  <a:lnTo>
                    <a:pt x="2445420" y="1885492"/>
                  </a:lnTo>
                  <a:lnTo>
                    <a:pt x="2475280" y="1855632"/>
                  </a:lnTo>
                  <a:lnTo>
                    <a:pt x="2498044" y="1819835"/>
                  </a:lnTo>
                  <a:lnTo>
                    <a:pt x="2512553" y="1779263"/>
                  </a:lnTo>
                  <a:lnTo>
                    <a:pt x="2517648" y="1735073"/>
                  </a:lnTo>
                  <a:lnTo>
                    <a:pt x="2517648" y="192786"/>
                  </a:lnTo>
                  <a:lnTo>
                    <a:pt x="2512553" y="148596"/>
                  </a:lnTo>
                  <a:lnTo>
                    <a:pt x="2498044" y="108024"/>
                  </a:lnTo>
                  <a:lnTo>
                    <a:pt x="2475280" y="72227"/>
                  </a:lnTo>
                  <a:lnTo>
                    <a:pt x="2445420" y="42367"/>
                  </a:lnTo>
                  <a:lnTo>
                    <a:pt x="2409623" y="19603"/>
                  </a:lnTo>
                  <a:lnTo>
                    <a:pt x="2369051" y="5094"/>
                  </a:lnTo>
                  <a:lnTo>
                    <a:pt x="2324862" y="0"/>
                  </a:lnTo>
                  <a:close/>
                </a:path>
              </a:pathLst>
            </a:custGeom>
            <a:solidFill>
              <a:srgbClr val="4F81BC"/>
            </a:solidFill>
          </p:spPr>
          <p:txBody>
            <a:bodyPr wrap="square" lIns="0" tIns="0" rIns="0" bIns="0" rtlCol="0"/>
            <a:lstStyle/>
            <a:p>
              <a:endParaRPr/>
            </a:p>
          </p:txBody>
        </p:sp>
        <p:sp>
          <p:nvSpPr>
            <p:cNvPr id="8" name="object 8"/>
            <p:cNvSpPr/>
            <p:nvPr/>
          </p:nvSpPr>
          <p:spPr>
            <a:xfrm>
              <a:off x="1843278" y="2632710"/>
              <a:ext cx="2517775" cy="1927860"/>
            </a:xfrm>
            <a:custGeom>
              <a:avLst/>
              <a:gdLst/>
              <a:ahLst/>
              <a:cxnLst/>
              <a:rect l="l" t="t" r="r" b="b"/>
              <a:pathLst>
                <a:path w="2517775" h="1927860">
                  <a:moveTo>
                    <a:pt x="0" y="192786"/>
                  </a:moveTo>
                  <a:lnTo>
                    <a:pt x="5091" y="148596"/>
                  </a:lnTo>
                  <a:lnTo>
                    <a:pt x="19594" y="108024"/>
                  </a:lnTo>
                  <a:lnTo>
                    <a:pt x="42351" y="72227"/>
                  </a:lnTo>
                  <a:lnTo>
                    <a:pt x="72206" y="42367"/>
                  </a:lnTo>
                  <a:lnTo>
                    <a:pt x="108001" y="19603"/>
                  </a:lnTo>
                  <a:lnTo>
                    <a:pt x="148580" y="5094"/>
                  </a:lnTo>
                  <a:lnTo>
                    <a:pt x="192786" y="0"/>
                  </a:lnTo>
                  <a:lnTo>
                    <a:pt x="2324862" y="0"/>
                  </a:lnTo>
                  <a:lnTo>
                    <a:pt x="2369051" y="5094"/>
                  </a:lnTo>
                  <a:lnTo>
                    <a:pt x="2409623" y="19603"/>
                  </a:lnTo>
                  <a:lnTo>
                    <a:pt x="2445420" y="42367"/>
                  </a:lnTo>
                  <a:lnTo>
                    <a:pt x="2475280" y="72227"/>
                  </a:lnTo>
                  <a:lnTo>
                    <a:pt x="2498044" y="108024"/>
                  </a:lnTo>
                  <a:lnTo>
                    <a:pt x="2512553" y="148596"/>
                  </a:lnTo>
                  <a:lnTo>
                    <a:pt x="2517648" y="192786"/>
                  </a:lnTo>
                  <a:lnTo>
                    <a:pt x="2517648" y="1735073"/>
                  </a:lnTo>
                  <a:lnTo>
                    <a:pt x="2512553" y="1779263"/>
                  </a:lnTo>
                  <a:lnTo>
                    <a:pt x="2498044" y="1819835"/>
                  </a:lnTo>
                  <a:lnTo>
                    <a:pt x="2475280" y="1855632"/>
                  </a:lnTo>
                  <a:lnTo>
                    <a:pt x="2445420" y="1885492"/>
                  </a:lnTo>
                  <a:lnTo>
                    <a:pt x="2409623" y="1908256"/>
                  </a:lnTo>
                  <a:lnTo>
                    <a:pt x="2369051" y="1922765"/>
                  </a:lnTo>
                  <a:lnTo>
                    <a:pt x="2324862" y="1927859"/>
                  </a:lnTo>
                  <a:lnTo>
                    <a:pt x="192786" y="1927859"/>
                  </a:lnTo>
                  <a:lnTo>
                    <a:pt x="148580" y="1922765"/>
                  </a:lnTo>
                  <a:lnTo>
                    <a:pt x="108001" y="1908256"/>
                  </a:lnTo>
                  <a:lnTo>
                    <a:pt x="72206" y="1885492"/>
                  </a:lnTo>
                  <a:lnTo>
                    <a:pt x="42351" y="1855632"/>
                  </a:lnTo>
                  <a:lnTo>
                    <a:pt x="19594" y="1819835"/>
                  </a:lnTo>
                  <a:lnTo>
                    <a:pt x="5091" y="1779263"/>
                  </a:lnTo>
                  <a:lnTo>
                    <a:pt x="0" y="1735073"/>
                  </a:lnTo>
                  <a:lnTo>
                    <a:pt x="0" y="192786"/>
                  </a:lnTo>
                  <a:close/>
                </a:path>
              </a:pathLst>
            </a:custGeom>
            <a:ln w="25908">
              <a:solidFill>
                <a:srgbClr val="FFFFFF"/>
              </a:solidFill>
            </a:ln>
          </p:spPr>
          <p:txBody>
            <a:bodyPr wrap="square" lIns="0" tIns="0" rIns="0" bIns="0" rtlCol="0"/>
            <a:lstStyle/>
            <a:p>
              <a:endParaRPr/>
            </a:p>
          </p:txBody>
        </p:sp>
        <p:sp>
          <p:nvSpPr>
            <p:cNvPr id="9" name="object 9"/>
            <p:cNvSpPr txBox="1"/>
            <p:nvPr/>
          </p:nvSpPr>
          <p:spPr>
            <a:xfrm>
              <a:off x="1937106" y="2702432"/>
              <a:ext cx="2267585" cy="1727200"/>
            </a:xfrm>
            <a:prstGeom prst="rect">
              <a:avLst/>
            </a:prstGeom>
          </p:spPr>
          <p:txBody>
            <a:bodyPr vert="horz" wrap="square" lIns="0" tIns="38735" rIns="0" bIns="0" rtlCol="0">
              <a:spAutoFit/>
            </a:bodyPr>
            <a:lstStyle/>
            <a:p>
              <a:pPr marL="12700" marR="5080">
                <a:lnSpc>
                  <a:spcPct val="92000"/>
                </a:lnSpc>
                <a:spcBef>
                  <a:spcPts val="305"/>
                </a:spcBef>
              </a:pPr>
              <a:r>
                <a:rPr sz="2000" b="1" spc="-10" dirty="0">
                  <a:solidFill>
                    <a:srgbClr val="FFFFFF"/>
                  </a:solidFill>
                  <a:latin typeface="Calibri" panose="020F0502020204030204"/>
                  <a:cs typeface="Calibri" panose="020F0502020204030204"/>
                </a:rPr>
                <a:t>Update </a:t>
              </a:r>
              <a:r>
                <a:rPr sz="2000" b="1" dirty="0">
                  <a:solidFill>
                    <a:srgbClr val="FFFFFF"/>
                  </a:solidFill>
                  <a:latin typeface="Calibri" panose="020F0502020204030204"/>
                  <a:cs typeface="Calibri" panose="020F0502020204030204"/>
                </a:rPr>
                <a:t>the </a:t>
              </a:r>
              <a:r>
                <a:rPr sz="2000" b="1" spc="-15" dirty="0">
                  <a:solidFill>
                    <a:srgbClr val="FFFFFF"/>
                  </a:solidFill>
                  <a:latin typeface="Calibri" panose="020F0502020204030204"/>
                  <a:cs typeface="Calibri" panose="020F0502020204030204"/>
                </a:rPr>
                <a:t>ticket  status </a:t>
              </a:r>
              <a:r>
                <a:rPr sz="2000" b="1" spc="-10" dirty="0">
                  <a:solidFill>
                    <a:srgbClr val="FFFFFF"/>
                  </a:solidFill>
                  <a:latin typeface="Calibri" panose="020F0502020204030204"/>
                  <a:cs typeface="Calibri" panose="020F0502020204030204"/>
                </a:rPr>
                <a:t>into </a:t>
              </a:r>
              <a:r>
                <a:rPr sz="2000" b="1" dirty="0">
                  <a:solidFill>
                    <a:srgbClr val="FFFFFF"/>
                  </a:solidFill>
                  <a:latin typeface="Calibri" panose="020F0502020204030204"/>
                  <a:cs typeface="Calibri" panose="020F0502020204030204"/>
                </a:rPr>
                <a:t>incident,  under </a:t>
              </a:r>
              <a:r>
                <a:rPr sz="2000" b="1" spc="-10" dirty="0">
                  <a:solidFill>
                    <a:srgbClr val="FFFFFF"/>
                  </a:solidFill>
                  <a:latin typeface="Calibri" panose="020F0502020204030204"/>
                  <a:cs typeface="Calibri" panose="020F0502020204030204"/>
                </a:rPr>
                <a:t>investigation,  </a:t>
              </a:r>
              <a:r>
                <a:rPr sz="2000" b="1" dirty="0">
                  <a:solidFill>
                    <a:srgbClr val="FFFFFF"/>
                  </a:solidFill>
                  <a:latin typeface="Calibri" panose="020F0502020204030204"/>
                  <a:cs typeface="Calibri" panose="020F0502020204030204"/>
                </a:rPr>
                <a:t>in </a:t>
              </a:r>
              <a:r>
                <a:rPr sz="2000" b="1" spc="-5" dirty="0">
                  <a:solidFill>
                    <a:srgbClr val="FFFFFF"/>
                  </a:solidFill>
                  <a:latin typeface="Calibri" panose="020F0502020204030204"/>
                  <a:cs typeface="Calibri" panose="020F0502020204030204"/>
                </a:rPr>
                <a:t>progress,</a:t>
              </a:r>
              <a:r>
                <a:rPr sz="2000" b="1" spc="-85" dirty="0">
                  <a:solidFill>
                    <a:srgbClr val="FFFFFF"/>
                  </a:solidFill>
                  <a:latin typeface="Calibri" panose="020F0502020204030204"/>
                  <a:cs typeface="Calibri" panose="020F0502020204030204"/>
                </a:rPr>
                <a:t> </a:t>
              </a:r>
              <a:r>
                <a:rPr sz="2000" b="1" spc="-10" dirty="0">
                  <a:solidFill>
                    <a:srgbClr val="FFFFFF"/>
                  </a:solidFill>
                  <a:latin typeface="Calibri" panose="020F0502020204030204"/>
                  <a:cs typeface="Calibri" panose="020F0502020204030204"/>
                </a:rPr>
                <a:t>resolved,  </a:t>
              </a:r>
              <a:r>
                <a:rPr sz="2000" b="1" spc="-5" dirty="0">
                  <a:solidFill>
                    <a:srgbClr val="FFFFFF"/>
                  </a:solidFill>
                  <a:latin typeface="Calibri" panose="020F0502020204030204"/>
                  <a:cs typeface="Calibri" panose="020F0502020204030204"/>
                </a:rPr>
                <a:t>won’t </a:t>
              </a:r>
              <a:r>
                <a:rPr sz="2000" b="1" dirty="0">
                  <a:solidFill>
                    <a:srgbClr val="FFFFFF"/>
                  </a:solidFill>
                  <a:latin typeface="Calibri" panose="020F0502020204030204"/>
                  <a:cs typeface="Calibri" panose="020F0502020204030204"/>
                </a:rPr>
                <a:t>fix, or  </a:t>
              </a:r>
              <a:r>
                <a:rPr sz="2000" b="1" spc="-10" dirty="0">
                  <a:solidFill>
                    <a:srgbClr val="FFFFFF"/>
                  </a:solidFill>
                  <a:latin typeface="Calibri" panose="020F0502020204030204"/>
                  <a:cs typeface="Calibri" panose="020F0502020204030204"/>
                </a:rPr>
                <a:t>escalated</a:t>
              </a:r>
              <a:endParaRPr sz="2000" dirty="0">
                <a:latin typeface="Calibri" panose="020F0502020204030204"/>
                <a:cs typeface="Calibri" panose="020F0502020204030204"/>
              </a:endParaRPr>
            </a:p>
          </p:txBody>
        </p:sp>
        <p:sp>
          <p:nvSpPr>
            <p:cNvPr id="10" name="object 10"/>
            <p:cNvSpPr/>
            <p:nvPr/>
          </p:nvSpPr>
          <p:spPr>
            <a:xfrm>
              <a:off x="1858518" y="5485638"/>
              <a:ext cx="2550160" cy="614680"/>
            </a:xfrm>
            <a:custGeom>
              <a:avLst/>
              <a:gdLst/>
              <a:ahLst/>
              <a:cxnLst/>
              <a:rect l="l" t="t" r="r" b="b"/>
              <a:pathLst>
                <a:path w="2550160" h="614679">
                  <a:moveTo>
                    <a:pt x="2488184" y="0"/>
                  </a:moveTo>
                  <a:lnTo>
                    <a:pt x="61417" y="0"/>
                  </a:lnTo>
                  <a:lnTo>
                    <a:pt x="37510" y="4835"/>
                  </a:lnTo>
                  <a:lnTo>
                    <a:pt x="17987" y="18018"/>
                  </a:lnTo>
                  <a:lnTo>
                    <a:pt x="4826" y="37558"/>
                  </a:lnTo>
                  <a:lnTo>
                    <a:pt x="0" y="61468"/>
                  </a:lnTo>
                  <a:lnTo>
                    <a:pt x="0" y="552754"/>
                  </a:lnTo>
                  <a:lnTo>
                    <a:pt x="4826" y="576661"/>
                  </a:lnTo>
                  <a:lnTo>
                    <a:pt x="17987" y="596184"/>
                  </a:lnTo>
                  <a:lnTo>
                    <a:pt x="37510" y="609345"/>
                  </a:lnTo>
                  <a:lnTo>
                    <a:pt x="61417" y="614172"/>
                  </a:lnTo>
                  <a:lnTo>
                    <a:pt x="2488184" y="614172"/>
                  </a:lnTo>
                  <a:lnTo>
                    <a:pt x="2512093" y="609345"/>
                  </a:lnTo>
                  <a:lnTo>
                    <a:pt x="2531633" y="596184"/>
                  </a:lnTo>
                  <a:lnTo>
                    <a:pt x="2544816" y="576661"/>
                  </a:lnTo>
                  <a:lnTo>
                    <a:pt x="2549652" y="552754"/>
                  </a:lnTo>
                  <a:lnTo>
                    <a:pt x="2549652" y="61468"/>
                  </a:lnTo>
                  <a:lnTo>
                    <a:pt x="2544816" y="37558"/>
                  </a:lnTo>
                  <a:lnTo>
                    <a:pt x="2531633" y="18018"/>
                  </a:lnTo>
                  <a:lnTo>
                    <a:pt x="2512093" y="4835"/>
                  </a:lnTo>
                  <a:lnTo>
                    <a:pt x="2488184" y="0"/>
                  </a:lnTo>
                  <a:close/>
                </a:path>
              </a:pathLst>
            </a:custGeom>
            <a:solidFill>
              <a:srgbClr val="4F81BC"/>
            </a:solidFill>
          </p:spPr>
          <p:txBody>
            <a:bodyPr wrap="square" lIns="0" tIns="0" rIns="0" bIns="0" rtlCol="0"/>
            <a:lstStyle/>
            <a:p>
              <a:endParaRPr/>
            </a:p>
          </p:txBody>
        </p:sp>
        <p:sp>
          <p:nvSpPr>
            <p:cNvPr id="11" name="object 11"/>
            <p:cNvSpPr/>
            <p:nvPr/>
          </p:nvSpPr>
          <p:spPr>
            <a:xfrm>
              <a:off x="1858518" y="5485638"/>
              <a:ext cx="2550160" cy="614680"/>
            </a:xfrm>
            <a:custGeom>
              <a:avLst/>
              <a:gdLst/>
              <a:ahLst/>
              <a:cxnLst/>
              <a:rect l="l" t="t" r="r" b="b"/>
              <a:pathLst>
                <a:path w="2550160" h="614679">
                  <a:moveTo>
                    <a:pt x="0" y="61468"/>
                  </a:moveTo>
                  <a:lnTo>
                    <a:pt x="4826" y="37558"/>
                  </a:lnTo>
                  <a:lnTo>
                    <a:pt x="17987" y="18018"/>
                  </a:lnTo>
                  <a:lnTo>
                    <a:pt x="37510" y="4835"/>
                  </a:lnTo>
                  <a:lnTo>
                    <a:pt x="61417" y="0"/>
                  </a:lnTo>
                  <a:lnTo>
                    <a:pt x="2488184" y="0"/>
                  </a:lnTo>
                  <a:lnTo>
                    <a:pt x="2512093" y="4835"/>
                  </a:lnTo>
                  <a:lnTo>
                    <a:pt x="2531633" y="18018"/>
                  </a:lnTo>
                  <a:lnTo>
                    <a:pt x="2544816" y="37558"/>
                  </a:lnTo>
                  <a:lnTo>
                    <a:pt x="2549652" y="61468"/>
                  </a:lnTo>
                  <a:lnTo>
                    <a:pt x="2549652" y="552754"/>
                  </a:lnTo>
                  <a:lnTo>
                    <a:pt x="2544816" y="576661"/>
                  </a:lnTo>
                  <a:lnTo>
                    <a:pt x="2531633" y="596184"/>
                  </a:lnTo>
                  <a:lnTo>
                    <a:pt x="2512093" y="609345"/>
                  </a:lnTo>
                  <a:lnTo>
                    <a:pt x="2488184" y="614172"/>
                  </a:lnTo>
                  <a:lnTo>
                    <a:pt x="61417" y="614172"/>
                  </a:lnTo>
                  <a:lnTo>
                    <a:pt x="37510" y="609345"/>
                  </a:lnTo>
                  <a:lnTo>
                    <a:pt x="17987" y="596184"/>
                  </a:lnTo>
                  <a:lnTo>
                    <a:pt x="4826" y="576661"/>
                  </a:lnTo>
                  <a:lnTo>
                    <a:pt x="0" y="552754"/>
                  </a:lnTo>
                  <a:lnTo>
                    <a:pt x="0" y="61468"/>
                  </a:lnTo>
                  <a:close/>
                </a:path>
              </a:pathLst>
            </a:custGeom>
            <a:ln w="25908">
              <a:solidFill>
                <a:srgbClr val="FFFFFF"/>
              </a:solidFill>
            </a:ln>
          </p:spPr>
          <p:txBody>
            <a:bodyPr wrap="square" lIns="0" tIns="0" rIns="0" bIns="0" rtlCol="0"/>
            <a:lstStyle/>
            <a:p>
              <a:endParaRPr/>
            </a:p>
          </p:txBody>
        </p:sp>
        <p:sp>
          <p:nvSpPr>
            <p:cNvPr id="12" name="object 12"/>
            <p:cNvSpPr/>
            <p:nvPr/>
          </p:nvSpPr>
          <p:spPr>
            <a:xfrm>
              <a:off x="4748783" y="1124711"/>
              <a:ext cx="2766060" cy="3907790"/>
            </a:xfrm>
            <a:custGeom>
              <a:avLst/>
              <a:gdLst/>
              <a:ahLst/>
              <a:cxnLst/>
              <a:rect l="l" t="t" r="r" b="b"/>
              <a:pathLst>
                <a:path w="2766060" h="3907790">
                  <a:moveTo>
                    <a:pt x="2489454" y="0"/>
                  </a:moveTo>
                  <a:lnTo>
                    <a:pt x="276606" y="0"/>
                  </a:lnTo>
                  <a:lnTo>
                    <a:pt x="226881" y="4455"/>
                  </a:lnTo>
                  <a:lnTo>
                    <a:pt x="180082" y="17303"/>
                  </a:lnTo>
                  <a:lnTo>
                    <a:pt x="136990" y="37761"/>
                  </a:lnTo>
                  <a:lnTo>
                    <a:pt x="98385" y="65049"/>
                  </a:lnTo>
                  <a:lnTo>
                    <a:pt x="65049" y="98385"/>
                  </a:lnTo>
                  <a:lnTo>
                    <a:pt x="37761" y="136990"/>
                  </a:lnTo>
                  <a:lnTo>
                    <a:pt x="17303" y="180082"/>
                  </a:lnTo>
                  <a:lnTo>
                    <a:pt x="4455" y="226881"/>
                  </a:lnTo>
                  <a:lnTo>
                    <a:pt x="0" y="276606"/>
                  </a:lnTo>
                  <a:lnTo>
                    <a:pt x="0" y="3630929"/>
                  </a:lnTo>
                  <a:lnTo>
                    <a:pt x="4455" y="3680654"/>
                  </a:lnTo>
                  <a:lnTo>
                    <a:pt x="17303" y="3727453"/>
                  </a:lnTo>
                  <a:lnTo>
                    <a:pt x="37761" y="3770545"/>
                  </a:lnTo>
                  <a:lnTo>
                    <a:pt x="65049" y="3809150"/>
                  </a:lnTo>
                  <a:lnTo>
                    <a:pt x="98385" y="3842486"/>
                  </a:lnTo>
                  <a:lnTo>
                    <a:pt x="136990" y="3869774"/>
                  </a:lnTo>
                  <a:lnTo>
                    <a:pt x="180082" y="3890232"/>
                  </a:lnTo>
                  <a:lnTo>
                    <a:pt x="226881" y="3903080"/>
                  </a:lnTo>
                  <a:lnTo>
                    <a:pt x="276606" y="3907536"/>
                  </a:lnTo>
                  <a:lnTo>
                    <a:pt x="2489454" y="3907536"/>
                  </a:lnTo>
                  <a:lnTo>
                    <a:pt x="2539178" y="3903080"/>
                  </a:lnTo>
                  <a:lnTo>
                    <a:pt x="2585977" y="3890232"/>
                  </a:lnTo>
                  <a:lnTo>
                    <a:pt x="2629069" y="3869774"/>
                  </a:lnTo>
                  <a:lnTo>
                    <a:pt x="2667674" y="3842486"/>
                  </a:lnTo>
                  <a:lnTo>
                    <a:pt x="2701010" y="3809150"/>
                  </a:lnTo>
                  <a:lnTo>
                    <a:pt x="2728298" y="3770545"/>
                  </a:lnTo>
                  <a:lnTo>
                    <a:pt x="2748756" y="3727453"/>
                  </a:lnTo>
                  <a:lnTo>
                    <a:pt x="2761604" y="3680654"/>
                  </a:lnTo>
                  <a:lnTo>
                    <a:pt x="2766060" y="3630929"/>
                  </a:lnTo>
                  <a:lnTo>
                    <a:pt x="2766060" y="276605"/>
                  </a:lnTo>
                  <a:lnTo>
                    <a:pt x="2761604" y="226881"/>
                  </a:lnTo>
                  <a:lnTo>
                    <a:pt x="2748756" y="180082"/>
                  </a:lnTo>
                  <a:lnTo>
                    <a:pt x="2728298" y="136990"/>
                  </a:lnTo>
                  <a:lnTo>
                    <a:pt x="2701010" y="98385"/>
                  </a:lnTo>
                  <a:lnTo>
                    <a:pt x="2667674" y="65049"/>
                  </a:lnTo>
                  <a:lnTo>
                    <a:pt x="2629069" y="37761"/>
                  </a:lnTo>
                  <a:lnTo>
                    <a:pt x="2585977" y="17303"/>
                  </a:lnTo>
                  <a:lnTo>
                    <a:pt x="2539178" y="4455"/>
                  </a:lnTo>
                  <a:lnTo>
                    <a:pt x="2489454" y="0"/>
                  </a:lnTo>
                  <a:close/>
                </a:path>
              </a:pathLst>
            </a:custGeom>
            <a:solidFill>
              <a:srgbClr val="D0D7E8"/>
            </a:solidFill>
          </p:spPr>
          <p:txBody>
            <a:bodyPr wrap="square" lIns="0" tIns="0" rIns="0" bIns="0" rtlCol="0"/>
            <a:lstStyle/>
            <a:p>
              <a:endParaRPr/>
            </a:p>
          </p:txBody>
        </p:sp>
        <p:sp>
          <p:nvSpPr>
            <p:cNvPr id="13" name="object 13"/>
            <p:cNvSpPr/>
            <p:nvPr/>
          </p:nvSpPr>
          <p:spPr>
            <a:xfrm>
              <a:off x="7722108" y="1173481"/>
              <a:ext cx="2766060" cy="3004185"/>
            </a:xfrm>
            <a:custGeom>
              <a:avLst/>
              <a:gdLst/>
              <a:ahLst/>
              <a:cxnLst/>
              <a:rect l="l" t="t" r="r" b="b"/>
              <a:pathLst>
                <a:path w="2766059" h="3004185">
                  <a:moveTo>
                    <a:pt x="2489453" y="0"/>
                  </a:moveTo>
                  <a:lnTo>
                    <a:pt x="276605" y="0"/>
                  </a:lnTo>
                  <a:lnTo>
                    <a:pt x="226881" y="4455"/>
                  </a:lnTo>
                  <a:lnTo>
                    <a:pt x="180082" y="17303"/>
                  </a:lnTo>
                  <a:lnTo>
                    <a:pt x="136990" y="37761"/>
                  </a:lnTo>
                  <a:lnTo>
                    <a:pt x="98385" y="65049"/>
                  </a:lnTo>
                  <a:lnTo>
                    <a:pt x="65049" y="98385"/>
                  </a:lnTo>
                  <a:lnTo>
                    <a:pt x="37761" y="136990"/>
                  </a:lnTo>
                  <a:lnTo>
                    <a:pt x="17303" y="180082"/>
                  </a:lnTo>
                  <a:lnTo>
                    <a:pt x="4455" y="226881"/>
                  </a:lnTo>
                  <a:lnTo>
                    <a:pt x="0" y="276606"/>
                  </a:lnTo>
                  <a:lnTo>
                    <a:pt x="0" y="2727198"/>
                  </a:lnTo>
                  <a:lnTo>
                    <a:pt x="4455" y="2776922"/>
                  </a:lnTo>
                  <a:lnTo>
                    <a:pt x="17303" y="2823721"/>
                  </a:lnTo>
                  <a:lnTo>
                    <a:pt x="37761" y="2866813"/>
                  </a:lnTo>
                  <a:lnTo>
                    <a:pt x="65049" y="2905418"/>
                  </a:lnTo>
                  <a:lnTo>
                    <a:pt x="98385" y="2938754"/>
                  </a:lnTo>
                  <a:lnTo>
                    <a:pt x="136990" y="2966042"/>
                  </a:lnTo>
                  <a:lnTo>
                    <a:pt x="180082" y="2986500"/>
                  </a:lnTo>
                  <a:lnTo>
                    <a:pt x="226881" y="2999348"/>
                  </a:lnTo>
                  <a:lnTo>
                    <a:pt x="276605" y="3003804"/>
                  </a:lnTo>
                  <a:lnTo>
                    <a:pt x="2489453" y="3003804"/>
                  </a:lnTo>
                  <a:lnTo>
                    <a:pt x="2539178" y="2999348"/>
                  </a:lnTo>
                  <a:lnTo>
                    <a:pt x="2585977" y="2986500"/>
                  </a:lnTo>
                  <a:lnTo>
                    <a:pt x="2629069" y="2966042"/>
                  </a:lnTo>
                  <a:lnTo>
                    <a:pt x="2667674" y="2938754"/>
                  </a:lnTo>
                  <a:lnTo>
                    <a:pt x="2701010" y="2905418"/>
                  </a:lnTo>
                  <a:lnTo>
                    <a:pt x="2728298" y="2866813"/>
                  </a:lnTo>
                  <a:lnTo>
                    <a:pt x="2748756" y="2823721"/>
                  </a:lnTo>
                  <a:lnTo>
                    <a:pt x="2761604" y="2776922"/>
                  </a:lnTo>
                  <a:lnTo>
                    <a:pt x="2766060" y="2727198"/>
                  </a:lnTo>
                  <a:lnTo>
                    <a:pt x="2766060" y="276606"/>
                  </a:lnTo>
                  <a:lnTo>
                    <a:pt x="2761604" y="226881"/>
                  </a:lnTo>
                  <a:lnTo>
                    <a:pt x="2748756" y="180082"/>
                  </a:lnTo>
                  <a:lnTo>
                    <a:pt x="2728298" y="136990"/>
                  </a:lnTo>
                  <a:lnTo>
                    <a:pt x="2701010" y="98385"/>
                  </a:lnTo>
                  <a:lnTo>
                    <a:pt x="2667674" y="65049"/>
                  </a:lnTo>
                  <a:lnTo>
                    <a:pt x="2629069" y="37761"/>
                  </a:lnTo>
                  <a:lnTo>
                    <a:pt x="2585977" y="17303"/>
                  </a:lnTo>
                  <a:lnTo>
                    <a:pt x="2539178" y="4455"/>
                  </a:lnTo>
                  <a:lnTo>
                    <a:pt x="2489453" y="0"/>
                  </a:lnTo>
                  <a:close/>
                </a:path>
              </a:pathLst>
            </a:custGeom>
            <a:solidFill>
              <a:srgbClr val="D0D7E8"/>
            </a:solidFill>
          </p:spPr>
          <p:txBody>
            <a:bodyPr wrap="square" lIns="0" tIns="0" rIns="0" bIns="0" rtlCol="0"/>
            <a:lstStyle/>
            <a:p>
              <a:endParaRPr/>
            </a:p>
          </p:txBody>
        </p:sp>
        <p:sp>
          <p:nvSpPr>
            <p:cNvPr id="14" name="object 14"/>
            <p:cNvSpPr txBox="1"/>
            <p:nvPr/>
          </p:nvSpPr>
          <p:spPr>
            <a:xfrm>
              <a:off x="2599132" y="1147317"/>
              <a:ext cx="945515" cy="497840"/>
            </a:xfrm>
            <a:prstGeom prst="rect">
              <a:avLst/>
            </a:prstGeom>
          </p:spPr>
          <p:txBody>
            <a:bodyPr vert="horz" wrap="square" lIns="0" tIns="12065" rIns="0" bIns="0" rtlCol="0">
              <a:spAutoFit/>
            </a:bodyPr>
            <a:lstStyle/>
            <a:p>
              <a:pPr marL="12700">
                <a:spcBef>
                  <a:spcPts val="95"/>
                </a:spcBef>
              </a:pPr>
              <a:r>
                <a:rPr sz="3100" spc="-30" dirty="0">
                  <a:latin typeface="Calibri" panose="020F0502020204030204"/>
                  <a:cs typeface="Calibri" panose="020F0502020204030204"/>
                </a:rPr>
                <a:t>R</a:t>
              </a:r>
              <a:r>
                <a:rPr sz="3100" spc="-35" dirty="0">
                  <a:latin typeface="Calibri" panose="020F0502020204030204"/>
                  <a:cs typeface="Calibri" panose="020F0502020204030204"/>
                </a:rPr>
                <a:t>W</a:t>
              </a:r>
              <a:r>
                <a:rPr sz="3100" spc="-10" dirty="0">
                  <a:latin typeface="Calibri" panose="020F0502020204030204"/>
                  <a:cs typeface="Calibri" panose="020F0502020204030204"/>
                </a:rPr>
                <a:t>Cs</a:t>
              </a:r>
              <a:endParaRPr sz="3100">
                <a:latin typeface="Calibri" panose="020F0502020204030204"/>
                <a:cs typeface="Calibri" panose="020F0502020204030204"/>
              </a:endParaRPr>
            </a:p>
          </p:txBody>
        </p:sp>
        <p:sp>
          <p:nvSpPr>
            <p:cNvPr id="15" name="object 15"/>
            <p:cNvSpPr/>
            <p:nvPr/>
          </p:nvSpPr>
          <p:spPr>
            <a:xfrm>
              <a:off x="4804409" y="2743961"/>
              <a:ext cx="2673350" cy="1026160"/>
            </a:xfrm>
            <a:custGeom>
              <a:avLst/>
              <a:gdLst/>
              <a:ahLst/>
              <a:cxnLst/>
              <a:rect l="l" t="t" r="r" b="b"/>
              <a:pathLst>
                <a:path w="2673350" h="1026160">
                  <a:moveTo>
                    <a:pt x="2570479" y="0"/>
                  </a:moveTo>
                  <a:lnTo>
                    <a:pt x="102615" y="0"/>
                  </a:lnTo>
                  <a:lnTo>
                    <a:pt x="62686" y="8068"/>
                  </a:lnTo>
                  <a:lnTo>
                    <a:pt x="30067" y="30067"/>
                  </a:lnTo>
                  <a:lnTo>
                    <a:pt x="8068" y="62686"/>
                  </a:lnTo>
                  <a:lnTo>
                    <a:pt x="0" y="102615"/>
                  </a:lnTo>
                  <a:lnTo>
                    <a:pt x="0" y="923036"/>
                  </a:lnTo>
                  <a:lnTo>
                    <a:pt x="8068" y="962965"/>
                  </a:lnTo>
                  <a:lnTo>
                    <a:pt x="30067" y="995584"/>
                  </a:lnTo>
                  <a:lnTo>
                    <a:pt x="62686" y="1017583"/>
                  </a:lnTo>
                  <a:lnTo>
                    <a:pt x="102615" y="1025651"/>
                  </a:lnTo>
                  <a:lnTo>
                    <a:pt x="2570479" y="1025651"/>
                  </a:lnTo>
                  <a:lnTo>
                    <a:pt x="2610409" y="1017583"/>
                  </a:lnTo>
                  <a:lnTo>
                    <a:pt x="2643028" y="995584"/>
                  </a:lnTo>
                  <a:lnTo>
                    <a:pt x="2665027" y="962965"/>
                  </a:lnTo>
                  <a:lnTo>
                    <a:pt x="2673095" y="923036"/>
                  </a:lnTo>
                  <a:lnTo>
                    <a:pt x="2673095" y="102615"/>
                  </a:lnTo>
                  <a:lnTo>
                    <a:pt x="2665027" y="62686"/>
                  </a:lnTo>
                  <a:lnTo>
                    <a:pt x="2643028" y="30067"/>
                  </a:lnTo>
                  <a:lnTo>
                    <a:pt x="2610409" y="8068"/>
                  </a:lnTo>
                  <a:lnTo>
                    <a:pt x="2570479" y="0"/>
                  </a:lnTo>
                  <a:close/>
                </a:path>
              </a:pathLst>
            </a:custGeom>
            <a:solidFill>
              <a:srgbClr val="4F81BC"/>
            </a:solidFill>
          </p:spPr>
          <p:txBody>
            <a:bodyPr wrap="square" lIns="0" tIns="0" rIns="0" bIns="0" rtlCol="0"/>
            <a:lstStyle/>
            <a:p>
              <a:endParaRPr/>
            </a:p>
          </p:txBody>
        </p:sp>
        <p:sp>
          <p:nvSpPr>
            <p:cNvPr id="16" name="object 16"/>
            <p:cNvSpPr/>
            <p:nvPr/>
          </p:nvSpPr>
          <p:spPr>
            <a:xfrm>
              <a:off x="4804409" y="2743961"/>
              <a:ext cx="2673350" cy="1026160"/>
            </a:xfrm>
            <a:custGeom>
              <a:avLst/>
              <a:gdLst/>
              <a:ahLst/>
              <a:cxnLst/>
              <a:rect l="l" t="t" r="r" b="b"/>
              <a:pathLst>
                <a:path w="2673350" h="1026160">
                  <a:moveTo>
                    <a:pt x="0" y="102615"/>
                  </a:moveTo>
                  <a:lnTo>
                    <a:pt x="8068" y="62686"/>
                  </a:lnTo>
                  <a:lnTo>
                    <a:pt x="30067" y="30067"/>
                  </a:lnTo>
                  <a:lnTo>
                    <a:pt x="62686" y="8068"/>
                  </a:lnTo>
                  <a:lnTo>
                    <a:pt x="102615" y="0"/>
                  </a:lnTo>
                  <a:lnTo>
                    <a:pt x="2570479" y="0"/>
                  </a:lnTo>
                  <a:lnTo>
                    <a:pt x="2610409" y="8068"/>
                  </a:lnTo>
                  <a:lnTo>
                    <a:pt x="2643028" y="30067"/>
                  </a:lnTo>
                  <a:lnTo>
                    <a:pt x="2665027" y="62686"/>
                  </a:lnTo>
                  <a:lnTo>
                    <a:pt x="2673095" y="102615"/>
                  </a:lnTo>
                  <a:lnTo>
                    <a:pt x="2673095" y="923036"/>
                  </a:lnTo>
                  <a:lnTo>
                    <a:pt x="2665027" y="962965"/>
                  </a:lnTo>
                  <a:lnTo>
                    <a:pt x="2643028" y="995584"/>
                  </a:lnTo>
                  <a:lnTo>
                    <a:pt x="2610409" y="1017583"/>
                  </a:lnTo>
                  <a:lnTo>
                    <a:pt x="2570479" y="1025651"/>
                  </a:lnTo>
                  <a:lnTo>
                    <a:pt x="102615" y="1025651"/>
                  </a:lnTo>
                  <a:lnTo>
                    <a:pt x="62686" y="1017583"/>
                  </a:lnTo>
                  <a:lnTo>
                    <a:pt x="30067" y="995584"/>
                  </a:lnTo>
                  <a:lnTo>
                    <a:pt x="8068" y="962965"/>
                  </a:lnTo>
                  <a:lnTo>
                    <a:pt x="0" y="923036"/>
                  </a:lnTo>
                  <a:lnTo>
                    <a:pt x="0" y="102615"/>
                  </a:lnTo>
                  <a:close/>
                </a:path>
              </a:pathLst>
            </a:custGeom>
            <a:ln w="25908">
              <a:solidFill>
                <a:srgbClr val="FFFFFF"/>
              </a:solidFill>
            </a:ln>
          </p:spPr>
          <p:txBody>
            <a:bodyPr wrap="square" lIns="0" tIns="0" rIns="0" bIns="0" rtlCol="0"/>
            <a:lstStyle/>
            <a:p>
              <a:endParaRPr/>
            </a:p>
          </p:txBody>
        </p:sp>
        <p:sp>
          <p:nvSpPr>
            <p:cNvPr id="17" name="object 17"/>
            <p:cNvSpPr txBox="1"/>
            <p:nvPr/>
          </p:nvSpPr>
          <p:spPr>
            <a:xfrm>
              <a:off x="4863465" y="2986862"/>
              <a:ext cx="2266950" cy="547370"/>
            </a:xfrm>
            <a:prstGeom prst="rect">
              <a:avLst/>
            </a:prstGeom>
          </p:spPr>
          <p:txBody>
            <a:bodyPr vert="horz" wrap="square" lIns="0" tIns="12700" rIns="0" bIns="0" rtlCol="0">
              <a:spAutoFit/>
            </a:bodyPr>
            <a:lstStyle/>
            <a:p>
              <a:pPr marL="12700">
                <a:lnSpc>
                  <a:spcPts val="2055"/>
                </a:lnSpc>
                <a:spcBef>
                  <a:spcPts val="100"/>
                </a:spcBef>
              </a:pPr>
              <a:r>
                <a:rPr b="1" spc="-5" dirty="0">
                  <a:solidFill>
                    <a:srgbClr val="FFFFFF"/>
                  </a:solidFill>
                  <a:latin typeface="Calibri" panose="020F0502020204030204"/>
                  <a:cs typeface="Calibri" panose="020F0502020204030204"/>
                </a:rPr>
                <a:t>Propose </a:t>
              </a:r>
              <a:r>
                <a:rPr b="1" spc="-10" dirty="0">
                  <a:solidFill>
                    <a:srgbClr val="FFFFFF"/>
                  </a:solidFill>
                  <a:latin typeface="Calibri" panose="020F0502020204030204"/>
                  <a:cs typeface="Calibri" panose="020F0502020204030204"/>
                </a:rPr>
                <a:t>resolve</a:t>
              </a:r>
              <a:r>
                <a:rPr b="1" spc="-105" dirty="0">
                  <a:solidFill>
                    <a:srgbClr val="FFFFFF"/>
                  </a:solidFill>
                  <a:latin typeface="Calibri" panose="020F0502020204030204"/>
                  <a:cs typeface="Calibri" panose="020F0502020204030204"/>
                </a:rPr>
                <a:t> </a:t>
              </a:r>
              <a:r>
                <a:rPr b="1" dirty="0">
                  <a:solidFill>
                    <a:srgbClr val="FFFFFF"/>
                  </a:solidFill>
                  <a:latin typeface="Calibri" panose="020F0502020204030204"/>
                  <a:cs typeface="Calibri" panose="020F0502020204030204"/>
                </a:rPr>
                <a:t>actions</a:t>
              </a:r>
              <a:endParaRPr>
                <a:latin typeface="Calibri" panose="020F0502020204030204"/>
                <a:cs typeface="Calibri" panose="020F0502020204030204"/>
              </a:endParaRPr>
            </a:p>
            <a:p>
              <a:pPr marL="12700">
                <a:lnSpc>
                  <a:spcPts val="2055"/>
                </a:lnSpc>
              </a:pPr>
              <a:r>
                <a:rPr b="1" spc="-5" dirty="0">
                  <a:solidFill>
                    <a:srgbClr val="FFFFFF"/>
                  </a:solidFill>
                  <a:latin typeface="Calibri" panose="020F0502020204030204"/>
                  <a:cs typeface="Calibri" panose="020F0502020204030204"/>
                </a:rPr>
                <a:t>through</a:t>
              </a:r>
              <a:r>
                <a:rPr b="1" spc="-45" dirty="0">
                  <a:solidFill>
                    <a:srgbClr val="FFFFFF"/>
                  </a:solidFill>
                  <a:latin typeface="Calibri" panose="020F0502020204030204"/>
                  <a:cs typeface="Calibri" panose="020F0502020204030204"/>
                </a:rPr>
                <a:t> </a:t>
              </a:r>
              <a:r>
                <a:rPr b="1" spc="-5" dirty="0">
                  <a:solidFill>
                    <a:srgbClr val="FFFFFF"/>
                  </a:solidFill>
                  <a:latin typeface="Calibri" panose="020F0502020204030204"/>
                  <a:cs typeface="Calibri" panose="020F0502020204030204"/>
                </a:rPr>
                <a:t>comments</a:t>
              </a:r>
              <a:endParaRPr>
                <a:latin typeface="Calibri" panose="020F0502020204030204"/>
                <a:cs typeface="Calibri" panose="020F0502020204030204"/>
              </a:endParaRPr>
            </a:p>
          </p:txBody>
        </p:sp>
        <p:sp>
          <p:nvSpPr>
            <p:cNvPr id="18" name="object 18"/>
            <p:cNvSpPr/>
            <p:nvPr/>
          </p:nvSpPr>
          <p:spPr>
            <a:xfrm>
              <a:off x="7765541" y="1882901"/>
              <a:ext cx="2665730" cy="607060"/>
            </a:xfrm>
            <a:custGeom>
              <a:avLst/>
              <a:gdLst/>
              <a:ahLst/>
              <a:cxnLst/>
              <a:rect l="l" t="t" r="r" b="b"/>
              <a:pathLst>
                <a:path w="2665729" h="607060">
                  <a:moveTo>
                    <a:pt x="2604769" y="0"/>
                  </a:moveTo>
                  <a:lnTo>
                    <a:pt x="60706" y="0"/>
                  </a:lnTo>
                  <a:lnTo>
                    <a:pt x="37076" y="4770"/>
                  </a:lnTo>
                  <a:lnTo>
                    <a:pt x="17779" y="17780"/>
                  </a:lnTo>
                  <a:lnTo>
                    <a:pt x="4770" y="37076"/>
                  </a:lnTo>
                  <a:lnTo>
                    <a:pt x="0" y="60706"/>
                  </a:lnTo>
                  <a:lnTo>
                    <a:pt x="0" y="545846"/>
                  </a:lnTo>
                  <a:lnTo>
                    <a:pt x="4770" y="569475"/>
                  </a:lnTo>
                  <a:lnTo>
                    <a:pt x="17779" y="588771"/>
                  </a:lnTo>
                  <a:lnTo>
                    <a:pt x="37076" y="601781"/>
                  </a:lnTo>
                  <a:lnTo>
                    <a:pt x="60706" y="606551"/>
                  </a:lnTo>
                  <a:lnTo>
                    <a:pt x="2604769" y="606551"/>
                  </a:lnTo>
                  <a:lnTo>
                    <a:pt x="2628399" y="601781"/>
                  </a:lnTo>
                  <a:lnTo>
                    <a:pt x="2647696" y="588771"/>
                  </a:lnTo>
                  <a:lnTo>
                    <a:pt x="2660705" y="569475"/>
                  </a:lnTo>
                  <a:lnTo>
                    <a:pt x="2665476" y="545846"/>
                  </a:lnTo>
                  <a:lnTo>
                    <a:pt x="2665476" y="60706"/>
                  </a:lnTo>
                  <a:lnTo>
                    <a:pt x="2660705" y="37076"/>
                  </a:lnTo>
                  <a:lnTo>
                    <a:pt x="2647696" y="17780"/>
                  </a:lnTo>
                  <a:lnTo>
                    <a:pt x="2628399" y="4770"/>
                  </a:lnTo>
                  <a:lnTo>
                    <a:pt x="2604769" y="0"/>
                  </a:lnTo>
                  <a:close/>
                </a:path>
              </a:pathLst>
            </a:custGeom>
            <a:solidFill>
              <a:srgbClr val="4F81BC"/>
            </a:solidFill>
          </p:spPr>
          <p:txBody>
            <a:bodyPr wrap="square" lIns="0" tIns="0" rIns="0" bIns="0" rtlCol="0"/>
            <a:lstStyle/>
            <a:p>
              <a:endParaRPr/>
            </a:p>
          </p:txBody>
        </p:sp>
        <p:sp>
          <p:nvSpPr>
            <p:cNvPr id="19" name="object 19"/>
            <p:cNvSpPr/>
            <p:nvPr/>
          </p:nvSpPr>
          <p:spPr>
            <a:xfrm>
              <a:off x="7765541" y="1882901"/>
              <a:ext cx="2665730" cy="607060"/>
            </a:xfrm>
            <a:custGeom>
              <a:avLst/>
              <a:gdLst/>
              <a:ahLst/>
              <a:cxnLst/>
              <a:rect l="l" t="t" r="r" b="b"/>
              <a:pathLst>
                <a:path w="2665729" h="607060">
                  <a:moveTo>
                    <a:pt x="0" y="60706"/>
                  </a:moveTo>
                  <a:lnTo>
                    <a:pt x="4770" y="37076"/>
                  </a:lnTo>
                  <a:lnTo>
                    <a:pt x="17780" y="17779"/>
                  </a:lnTo>
                  <a:lnTo>
                    <a:pt x="37076" y="4770"/>
                  </a:lnTo>
                  <a:lnTo>
                    <a:pt x="60706" y="0"/>
                  </a:lnTo>
                  <a:lnTo>
                    <a:pt x="2604769" y="0"/>
                  </a:lnTo>
                  <a:lnTo>
                    <a:pt x="2628399" y="4770"/>
                  </a:lnTo>
                  <a:lnTo>
                    <a:pt x="2647696" y="17780"/>
                  </a:lnTo>
                  <a:lnTo>
                    <a:pt x="2660705" y="37076"/>
                  </a:lnTo>
                  <a:lnTo>
                    <a:pt x="2665476" y="60706"/>
                  </a:lnTo>
                  <a:lnTo>
                    <a:pt x="2665476" y="545846"/>
                  </a:lnTo>
                  <a:lnTo>
                    <a:pt x="2660705" y="569475"/>
                  </a:lnTo>
                  <a:lnTo>
                    <a:pt x="2647696" y="588771"/>
                  </a:lnTo>
                  <a:lnTo>
                    <a:pt x="2628399" y="601781"/>
                  </a:lnTo>
                  <a:lnTo>
                    <a:pt x="2604769" y="606551"/>
                  </a:lnTo>
                  <a:lnTo>
                    <a:pt x="60706" y="606551"/>
                  </a:lnTo>
                  <a:lnTo>
                    <a:pt x="37076" y="601781"/>
                  </a:lnTo>
                  <a:lnTo>
                    <a:pt x="17779" y="588771"/>
                  </a:lnTo>
                  <a:lnTo>
                    <a:pt x="4770" y="569475"/>
                  </a:lnTo>
                  <a:lnTo>
                    <a:pt x="0" y="545846"/>
                  </a:lnTo>
                  <a:lnTo>
                    <a:pt x="0" y="60706"/>
                  </a:lnTo>
                  <a:close/>
                </a:path>
              </a:pathLst>
            </a:custGeom>
            <a:ln w="25908">
              <a:solidFill>
                <a:srgbClr val="FFFFFF"/>
              </a:solidFill>
            </a:ln>
          </p:spPr>
          <p:txBody>
            <a:bodyPr wrap="square" lIns="0" tIns="0" rIns="0" bIns="0" rtlCol="0"/>
            <a:lstStyle/>
            <a:p>
              <a:endParaRPr/>
            </a:p>
          </p:txBody>
        </p:sp>
        <p:sp>
          <p:nvSpPr>
            <p:cNvPr id="20" name="object 20"/>
            <p:cNvSpPr txBox="1"/>
            <p:nvPr/>
          </p:nvSpPr>
          <p:spPr>
            <a:xfrm>
              <a:off x="7854823" y="2043431"/>
              <a:ext cx="1716405" cy="330835"/>
            </a:xfrm>
            <a:prstGeom prst="rect">
              <a:avLst/>
            </a:prstGeom>
          </p:spPr>
          <p:txBody>
            <a:bodyPr vert="horz" wrap="square" lIns="0" tIns="13335" rIns="0" bIns="0" rtlCol="0">
              <a:spAutoFit/>
            </a:bodyPr>
            <a:lstStyle/>
            <a:p>
              <a:pPr marL="12700">
                <a:spcBef>
                  <a:spcPts val="105"/>
                </a:spcBef>
              </a:pPr>
              <a:r>
                <a:rPr sz="2000" b="1" dirty="0">
                  <a:solidFill>
                    <a:srgbClr val="FFFFFF"/>
                  </a:solidFill>
                  <a:latin typeface="Calibri" panose="020F0502020204030204"/>
                  <a:cs typeface="Calibri" panose="020F0502020204030204"/>
                </a:rPr>
                <a:t>Issue </a:t>
              </a:r>
              <a:r>
                <a:rPr sz="2000" b="1" spc="-5" dirty="0">
                  <a:solidFill>
                    <a:srgbClr val="FFFFFF"/>
                  </a:solidFill>
                  <a:latin typeface="Calibri" panose="020F0502020204030204"/>
                  <a:cs typeface="Calibri" panose="020F0502020204030204"/>
                </a:rPr>
                <a:t>new</a:t>
              </a:r>
              <a:r>
                <a:rPr sz="2000" b="1" spc="-75" dirty="0">
                  <a:solidFill>
                    <a:srgbClr val="FFFFFF"/>
                  </a:solidFill>
                  <a:latin typeface="Calibri" panose="020F0502020204030204"/>
                  <a:cs typeface="Calibri" panose="020F0502020204030204"/>
                </a:rPr>
                <a:t> </a:t>
              </a:r>
              <a:r>
                <a:rPr sz="2000" b="1" spc="-15" dirty="0">
                  <a:solidFill>
                    <a:srgbClr val="FFFFFF"/>
                  </a:solidFill>
                  <a:latin typeface="Calibri" panose="020F0502020204030204"/>
                  <a:cs typeface="Calibri" panose="020F0502020204030204"/>
                </a:rPr>
                <a:t>ticket</a:t>
              </a:r>
              <a:endParaRPr sz="2000">
                <a:latin typeface="Calibri" panose="020F0502020204030204"/>
                <a:cs typeface="Calibri" panose="020F0502020204030204"/>
              </a:endParaRPr>
            </a:p>
          </p:txBody>
        </p:sp>
        <p:sp>
          <p:nvSpPr>
            <p:cNvPr id="21" name="object 21"/>
            <p:cNvSpPr txBox="1"/>
            <p:nvPr/>
          </p:nvSpPr>
          <p:spPr>
            <a:xfrm>
              <a:off x="5067047" y="1298906"/>
              <a:ext cx="2078355" cy="391795"/>
            </a:xfrm>
            <a:prstGeom prst="rect">
              <a:avLst/>
            </a:prstGeom>
          </p:spPr>
          <p:txBody>
            <a:bodyPr vert="horz" wrap="square" lIns="0" tIns="12700" rIns="0" bIns="0" rtlCol="0">
              <a:spAutoFit/>
            </a:bodyPr>
            <a:lstStyle/>
            <a:p>
              <a:pPr marL="12700">
                <a:spcBef>
                  <a:spcPts val="100"/>
                </a:spcBef>
              </a:pPr>
              <a:r>
                <a:rPr sz="2400" spc="-10" dirty="0">
                  <a:latin typeface="Calibri" panose="020F0502020204030204"/>
                  <a:cs typeface="Calibri" panose="020F0502020204030204"/>
                </a:rPr>
                <a:t>NFPs</a:t>
              </a:r>
              <a:r>
                <a:rPr sz="2400" spc="-75" dirty="0">
                  <a:latin typeface="Calibri" panose="020F0502020204030204"/>
                  <a:cs typeface="Calibri" panose="020F0502020204030204"/>
                </a:rPr>
                <a:t> </a:t>
              </a:r>
              <a:r>
                <a:rPr sz="2400" spc="-5" dirty="0">
                  <a:latin typeface="Calibri" panose="020F0502020204030204"/>
                  <a:cs typeface="Calibri" panose="020F0502020204030204"/>
                </a:rPr>
                <a:t>(Members)</a:t>
              </a:r>
              <a:endParaRPr sz="2400">
                <a:latin typeface="Calibri" panose="020F0502020204030204"/>
                <a:cs typeface="Calibri" panose="020F0502020204030204"/>
              </a:endParaRPr>
            </a:p>
          </p:txBody>
        </p:sp>
        <p:sp>
          <p:nvSpPr>
            <p:cNvPr id="22" name="object 22"/>
            <p:cNvSpPr txBox="1"/>
            <p:nvPr/>
          </p:nvSpPr>
          <p:spPr>
            <a:xfrm>
              <a:off x="8380857" y="1116330"/>
              <a:ext cx="1415415" cy="757555"/>
            </a:xfrm>
            <a:prstGeom prst="rect">
              <a:avLst/>
            </a:prstGeom>
          </p:spPr>
          <p:txBody>
            <a:bodyPr vert="horz" wrap="square" lIns="0" tIns="12700" rIns="0" bIns="0" rtlCol="0">
              <a:spAutoFit/>
            </a:bodyPr>
            <a:lstStyle/>
            <a:p>
              <a:pPr marL="233045" marR="5080" indent="-220980">
                <a:spcBef>
                  <a:spcPts val="100"/>
                </a:spcBef>
              </a:pPr>
              <a:r>
                <a:rPr sz="2400" dirty="0">
                  <a:latin typeface="Calibri" panose="020F0502020204030204"/>
                  <a:cs typeface="Calibri" panose="020F0502020204030204"/>
                </a:rPr>
                <a:t>Moni</a:t>
              </a:r>
              <a:r>
                <a:rPr sz="2400" spc="-30" dirty="0">
                  <a:latin typeface="Calibri" panose="020F0502020204030204"/>
                  <a:cs typeface="Calibri" panose="020F0502020204030204"/>
                </a:rPr>
                <a:t>t</a:t>
              </a:r>
              <a:r>
                <a:rPr sz="2400" spc="-5" dirty="0">
                  <a:latin typeface="Calibri" panose="020F0502020204030204"/>
                  <a:cs typeface="Calibri" panose="020F0502020204030204"/>
                </a:rPr>
                <a:t>oring  </a:t>
              </a:r>
              <a:r>
                <a:rPr sz="2400" spc="-10" dirty="0">
                  <a:latin typeface="Calibri" panose="020F0502020204030204"/>
                  <a:cs typeface="Calibri" panose="020F0502020204030204"/>
                </a:rPr>
                <a:t>Centres</a:t>
              </a:r>
              <a:endParaRPr sz="2400">
                <a:latin typeface="Calibri" panose="020F0502020204030204"/>
                <a:cs typeface="Calibri" panose="020F0502020204030204"/>
              </a:endParaRPr>
            </a:p>
          </p:txBody>
        </p:sp>
        <p:sp>
          <p:nvSpPr>
            <p:cNvPr id="23" name="object 23"/>
            <p:cNvSpPr/>
            <p:nvPr/>
          </p:nvSpPr>
          <p:spPr>
            <a:xfrm>
              <a:off x="4781550" y="3804665"/>
              <a:ext cx="2674620" cy="1071880"/>
            </a:xfrm>
            <a:custGeom>
              <a:avLst/>
              <a:gdLst/>
              <a:ahLst/>
              <a:cxnLst/>
              <a:rect l="l" t="t" r="r" b="b"/>
              <a:pathLst>
                <a:path w="2674620" h="1071879">
                  <a:moveTo>
                    <a:pt x="2567432" y="0"/>
                  </a:moveTo>
                  <a:lnTo>
                    <a:pt x="107187" y="0"/>
                  </a:lnTo>
                  <a:lnTo>
                    <a:pt x="65472" y="8425"/>
                  </a:lnTo>
                  <a:lnTo>
                    <a:pt x="31400" y="31400"/>
                  </a:lnTo>
                  <a:lnTo>
                    <a:pt x="8425" y="65472"/>
                  </a:lnTo>
                  <a:lnTo>
                    <a:pt x="0" y="107187"/>
                  </a:lnTo>
                  <a:lnTo>
                    <a:pt x="0" y="964183"/>
                  </a:lnTo>
                  <a:lnTo>
                    <a:pt x="8425" y="1005899"/>
                  </a:lnTo>
                  <a:lnTo>
                    <a:pt x="31400" y="1039971"/>
                  </a:lnTo>
                  <a:lnTo>
                    <a:pt x="65472" y="1062946"/>
                  </a:lnTo>
                  <a:lnTo>
                    <a:pt x="107187" y="1071371"/>
                  </a:lnTo>
                  <a:lnTo>
                    <a:pt x="2567432" y="1071371"/>
                  </a:lnTo>
                  <a:lnTo>
                    <a:pt x="2609147" y="1062946"/>
                  </a:lnTo>
                  <a:lnTo>
                    <a:pt x="2643219" y="1039971"/>
                  </a:lnTo>
                  <a:lnTo>
                    <a:pt x="2666194" y="1005899"/>
                  </a:lnTo>
                  <a:lnTo>
                    <a:pt x="2674620" y="964183"/>
                  </a:lnTo>
                  <a:lnTo>
                    <a:pt x="2674620" y="107187"/>
                  </a:lnTo>
                  <a:lnTo>
                    <a:pt x="2666194" y="65472"/>
                  </a:lnTo>
                  <a:lnTo>
                    <a:pt x="2643219" y="31400"/>
                  </a:lnTo>
                  <a:lnTo>
                    <a:pt x="2609147" y="8425"/>
                  </a:lnTo>
                  <a:lnTo>
                    <a:pt x="2567432" y="0"/>
                  </a:lnTo>
                  <a:close/>
                </a:path>
              </a:pathLst>
            </a:custGeom>
            <a:solidFill>
              <a:srgbClr val="4F81BC"/>
            </a:solidFill>
          </p:spPr>
          <p:txBody>
            <a:bodyPr wrap="square" lIns="0" tIns="0" rIns="0" bIns="0" rtlCol="0"/>
            <a:lstStyle/>
            <a:p>
              <a:endParaRPr/>
            </a:p>
          </p:txBody>
        </p:sp>
        <p:sp>
          <p:nvSpPr>
            <p:cNvPr id="24" name="object 24"/>
            <p:cNvSpPr/>
            <p:nvPr/>
          </p:nvSpPr>
          <p:spPr>
            <a:xfrm>
              <a:off x="4781550" y="3804665"/>
              <a:ext cx="2674620" cy="1071880"/>
            </a:xfrm>
            <a:custGeom>
              <a:avLst/>
              <a:gdLst/>
              <a:ahLst/>
              <a:cxnLst/>
              <a:rect l="l" t="t" r="r" b="b"/>
              <a:pathLst>
                <a:path w="2674620" h="1071879">
                  <a:moveTo>
                    <a:pt x="0" y="107187"/>
                  </a:moveTo>
                  <a:lnTo>
                    <a:pt x="8425" y="65472"/>
                  </a:lnTo>
                  <a:lnTo>
                    <a:pt x="31400" y="31400"/>
                  </a:lnTo>
                  <a:lnTo>
                    <a:pt x="65472" y="8425"/>
                  </a:lnTo>
                  <a:lnTo>
                    <a:pt x="107187" y="0"/>
                  </a:lnTo>
                  <a:lnTo>
                    <a:pt x="2567432" y="0"/>
                  </a:lnTo>
                  <a:lnTo>
                    <a:pt x="2609147" y="8425"/>
                  </a:lnTo>
                  <a:lnTo>
                    <a:pt x="2643219" y="31400"/>
                  </a:lnTo>
                  <a:lnTo>
                    <a:pt x="2666194" y="65472"/>
                  </a:lnTo>
                  <a:lnTo>
                    <a:pt x="2674620" y="107187"/>
                  </a:lnTo>
                  <a:lnTo>
                    <a:pt x="2674620" y="964183"/>
                  </a:lnTo>
                  <a:lnTo>
                    <a:pt x="2666194" y="1005899"/>
                  </a:lnTo>
                  <a:lnTo>
                    <a:pt x="2643219" y="1039971"/>
                  </a:lnTo>
                  <a:lnTo>
                    <a:pt x="2609147" y="1062946"/>
                  </a:lnTo>
                  <a:lnTo>
                    <a:pt x="2567432" y="1071371"/>
                  </a:lnTo>
                  <a:lnTo>
                    <a:pt x="107187" y="1071371"/>
                  </a:lnTo>
                  <a:lnTo>
                    <a:pt x="65472" y="1062946"/>
                  </a:lnTo>
                  <a:lnTo>
                    <a:pt x="31400" y="1039971"/>
                  </a:lnTo>
                  <a:lnTo>
                    <a:pt x="8425" y="1005899"/>
                  </a:lnTo>
                  <a:lnTo>
                    <a:pt x="0" y="964183"/>
                  </a:lnTo>
                  <a:lnTo>
                    <a:pt x="0" y="107187"/>
                  </a:lnTo>
                  <a:close/>
                </a:path>
              </a:pathLst>
            </a:custGeom>
            <a:ln w="25908">
              <a:solidFill>
                <a:srgbClr val="FFFFFF"/>
              </a:solidFill>
            </a:ln>
          </p:spPr>
          <p:txBody>
            <a:bodyPr wrap="square" lIns="0" tIns="0" rIns="0" bIns="0" rtlCol="0"/>
            <a:lstStyle/>
            <a:p>
              <a:endParaRPr/>
            </a:p>
          </p:txBody>
        </p:sp>
        <p:sp>
          <p:nvSpPr>
            <p:cNvPr id="25" name="object 25"/>
            <p:cNvSpPr txBox="1"/>
            <p:nvPr/>
          </p:nvSpPr>
          <p:spPr>
            <a:xfrm>
              <a:off x="4851653" y="4005529"/>
              <a:ext cx="2536190" cy="605790"/>
            </a:xfrm>
            <a:prstGeom prst="rect">
              <a:avLst/>
            </a:prstGeom>
          </p:spPr>
          <p:txBody>
            <a:bodyPr vert="horz" wrap="square" lIns="0" tIns="13335" rIns="0" bIns="0" rtlCol="0">
              <a:spAutoFit/>
            </a:bodyPr>
            <a:lstStyle/>
            <a:p>
              <a:pPr marL="12700">
                <a:lnSpc>
                  <a:spcPts val="2280"/>
                </a:lnSpc>
                <a:spcBef>
                  <a:spcPts val="105"/>
                </a:spcBef>
                <a:tabLst>
                  <a:tab pos="574675" algn="l"/>
                  <a:tab pos="1814195" algn="l"/>
                  <a:tab pos="2169160" algn="l"/>
                </a:tabLst>
              </a:pPr>
              <a:r>
                <a:rPr sz="2000" b="1" dirty="0">
                  <a:solidFill>
                    <a:srgbClr val="FFFFFF"/>
                  </a:solidFill>
                  <a:latin typeface="Calibri" panose="020F0502020204030204"/>
                  <a:cs typeface="Calibri" panose="020F0502020204030204"/>
                </a:rPr>
                <a:t>Add	</a:t>
              </a:r>
              <a:r>
                <a:rPr sz="2000" b="1" spc="-15" dirty="0">
                  <a:solidFill>
                    <a:srgbClr val="FFFFFF"/>
                  </a:solidFill>
                  <a:latin typeface="Calibri" panose="020F0502020204030204"/>
                  <a:cs typeface="Calibri" panose="020F0502020204030204"/>
                </a:rPr>
                <a:t>com</a:t>
              </a:r>
              <a:r>
                <a:rPr sz="2000" b="1" spc="-5" dirty="0">
                  <a:solidFill>
                    <a:srgbClr val="FFFFFF"/>
                  </a:solidFill>
                  <a:latin typeface="Calibri" panose="020F0502020204030204"/>
                  <a:cs typeface="Calibri" panose="020F0502020204030204"/>
                </a:rPr>
                <a:t>me</a:t>
              </a:r>
              <a:r>
                <a:rPr sz="2000" b="1" spc="-25" dirty="0">
                  <a:solidFill>
                    <a:srgbClr val="FFFFFF"/>
                  </a:solidFill>
                  <a:latin typeface="Calibri" panose="020F0502020204030204"/>
                  <a:cs typeface="Calibri" panose="020F0502020204030204"/>
                </a:rPr>
                <a:t>n</a:t>
              </a:r>
              <a:r>
                <a:rPr sz="2000" b="1" dirty="0">
                  <a:solidFill>
                    <a:srgbClr val="FFFFFF"/>
                  </a:solidFill>
                  <a:latin typeface="Calibri" panose="020F0502020204030204"/>
                  <a:cs typeface="Calibri" panose="020F0502020204030204"/>
                </a:rPr>
                <a:t>ts	</a:t>
              </a:r>
              <a:r>
                <a:rPr sz="2000" b="1" spc="-25" dirty="0">
                  <a:solidFill>
                    <a:srgbClr val="FFFFFF"/>
                  </a:solidFill>
                  <a:latin typeface="Calibri" panose="020F0502020204030204"/>
                  <a:cs typeface="Calibri" panose="020F0502020204030204"/>
                </a:rPr>
                <a:t>t</a:t>
              </a:r>
              <a:r>
                <a:rPr sz="2000" b="1" dirty="0">
                  <a:solidFill>
                    <a:srgbClr val="FFFFFF"/>
                  </a:solidFill>
                  <a:latin typeface="Calibri" panose="020F0502020204030204"/>
                  <a:cs typeface="Calibri" panose="020F0502020204030204"/>
                </a:rPr>
                <a:t>o	the</a:t>
              </a:r>
              <a:endParaRPr sz="2000">
                <a:latin typeface="Calibri" panose="020F0502020204030204"/>
                <a:cs typeface="Calibri" panose="020F0502020204030204"/>
              </a:endParaRPr>
            </a:p>
            <a:p>
              <a:pPr marL="12700">
                <a:lnSpc>
                  <a:spcPts val="2280"/>
                </a:lnSpc>
              </a:pPr>
              <a:r>
                <a:rPr sz="2000" b="1" spc="-10" dirty="0">
                  <a:solidFill>
                    <a:srgbClr val="FFFFFF"/>
                  </a:solidFill>
                  <a:latin typeface="Calibri" panose="020F0502020204030204"/>
                  <a:cs typeface="Calibri" panose="020F0502020204030204"/>
                </a:rPr>
                <a:t>ticket, </a:t>
              </a:r>
              <a:r>
                <a:rPr sz="2000" b="1" spc="-5" dirty="0">
                  <a:solidFill>
                    <a:srgbClr val="FFFFFF"/>
                  </a:solidFill>
                  <a:latin typeface="Calibri" panose="020F0502020204030204"/>
                  <a:cs typeface="Calibri" panose="020F0502020204030204"/>
                </a:rPr>
                <a:t>as</a:t>
              </a:r>
              <a:r>
                <a:rPr sz="2000" b="1" spc="-20" dirty="0">
                  <a:solidFill>
                    <a:srgbClr val="FFFFFF"/>
                  </a:solidFill>
                  <a:latin typeface="Calibri" panose="020F0502020204030204"/>
                  <a:cs typeface="Calibri" panose="020F0502020204030204"/>
                </a:rPr>
                <a:t> </a:t>
              </a:r>
              <a:r>
                <a:rPr sz="2000" b="1" dirty="0">
                  <a:solidFill>
                    <a:srgbClr val="FFFFFF"/>
                  </a:solidFill>
                  <a:latin typeface="Calibri" panose="020F0502020204030204"/>
                  <a:cs typeface="Calibri" panose="020F0502020204030204"/>
                </a:rPr>
                <a:t>necessary</a:t>
              </a:r>
              <a:endParaRPr sz="2000">
                <a:latin typeface="Calibri" panose="020F0502020204030204"/>
                <a:cs typeface="Calibri" panose="020F0502020204030204"/>
              </a:endParaRPr>
            </a:p>
          </p:txBody>
        </p:sp>
        <p:sp>
          <p:nvSpPr>
            <p:cNvPr id="26" name="object 26"/>
            <p:cNvSpPr/>
            <p:nvPr/>
          </p:nvSpPr>
          <p:spPr>
            <a:xfrm>
              <a:off x="7773161" y="2641854"/>
              <a:ext cx="2694940" cy="1163320"/>
            </a:xfrm>
            <a:custGeom>
              <a:avLst/>
              <a:gdLst/>
              <a:ahLst/>
              <a:cxnLst/>
              <a:rect l="l" t="t" r="r" b="b"/>
              <a:pathLst>
                <a:path w="2694940" h="1163320">
                  <a:moveTo>
                    <a:pt x="2578099" y="0"/>
                  </a:moveTo>
                  <a:lnTo>
                    <a:pt x="116332" y="0"/>
                  </a:lnTo>
                  <a:lnTo>
                    <a:pt x="71044" y="9140"/>
                  </a:lnTo>
                  <a:lnTo>
                    <a:pt x="34067" y="34067"/>
                  </a:lnTo>
                  <a:lnTo>
                    <a:pt x="9140" y="71044"/>
                  </a:lnTo>
                  <a:lnTo>
                    <a:pt x="0" y="116332"/>
                  </a:lnTo>
                  <a:lnTo>
                    <a:pt x="0" y="1046480"/>
                  </a:lnTo>
                  <a:lnTo>
                    <a:pt x="9140" y="1091767"/>
                  </a:lnTo>
                  <a:lnTo>
                    <a:pt x="34067" y="1128744"/>
                  </a:lnTo>
                  <a:lnTo>
                    <a:pt x="71044" y="1153671"/>
                  </a:lnTo>
                  <a:lnTo>
                    <a:pt x="116332" y="1162812"/>
                  </a:lnTo>
                  <a:lnTo>
                    <a:pt x="2578099" y="1162812"/>
                  </a:lnTo>
                  <a:lnTo>
                    <a:pt x="2623387" y="1153671"/>
                  </a:lnTo>
                  <a:lnTo>
                    <a:pt x="2660364" y="1128744"/>
                  </a:lnTo>
                  <a:lnTo>
                    <a:pt x="2685291" y="1091767"/>
                  </a:lnTo>
                  <a:lnTo>
                    <a:pt x="2694432" y="1046480"/>
                  </a:lnTo>
                  <a:lnTo>
                    <a:pt x="2694432" y="116332"/>
                  </a:lnTo>
                  <a:lnTo>
                    <a:pt x="2685291" y="71044"/>
                  </a:lnTo>
                  <a:lnTo>
                    <a:pt x="2660364" y="34067"/>
                  </a:lnTo>
                  <a:lnTo>
                    <a:pt x="2623387" y="9140"/>
                  </a:lnTo>
                  <a:lnTo>
                    <a:pt x="2578099" y="0"/>
                  </a:lnTo>
                  <a:close/>
                </a:path>
              </a:pathLst>
            </a:custGeom>
            <a:solidFill>
              <a:srgbClr val="4F81BC"/>
            </a:solidFill>
          </p:spPr>
          <p:txBody>
            <a:bodyPr wrap="square" lIns="0" tIns="0" rIns="0" bIns="0" rtlCol="0"/>
            <a:lstStyle/>
            <a:p>
              <a:endParaRPr/>
            </a:p>
          </p:txBody>
        </p:sp>
        <p:sp>
          <p:nvSpPr>
            <p:cNvPr id="27" name="object 27"/>
            <p:cNvSpPr/>
            <p:nvPr/>
          </p:nvSpPr>
          <p:spPr>
            <a:xfrm>
              <a:off x="7773161" y="2641854"/>
              <a:ext cx="2694940" cy="1163320"/>
            </a:xfrm>
            <a:custGeom>
              <a:avLst/>
              <a:gdLst/>
              <a:ahLst/>
              <a:cxnLst/>
              <a:rect l="l" t="t" r="r" b="b"/>
              <a:pathLst>
                <a:path w="2694940" h="1163320">
                  <a:moveTo>
                    <a:pt x="0" y="116332"/>
                  </a:moveTo>
                  <a:lnTo>
                    <a:pt x="9140" y="71044"/>
                  </a:lnTo>
                  <a:lnTo>
                    <a:pt x="34067" y="34067"/>
                  </a:lnTo>
                  <a:lnTo>
                    <a:pt x="71044" y="9140"/>
                  </a:lnTo>
                  <a:lnTo>
                    <a:pt x="116332" y="0"/>
                  </a:lnTo>
                  <a:lnTo>
                    <a:pt x="2578099" y="0"/>
                  </a:lnTo>
                  <a:lnTo>
                    <a:pt x="2623387" y="9140"/>
                  </a:lnTo>
                  <a:lnTo>
                    <a:pt x="2660364" y="34067"/>
                  </a:lnTo>
                  <a:lnTo>
                    <a:pt x="2685291" y="71044"/>
                  </a:lnTo>
                  <a:lnTo>
                    <a:pt x="2694432" y="116332"/>
                  </a:lnTo>
                  <a:lnTo>
                    <a:pt x="2694432" y="1046480"/>
                  </a:lnTo>
                  <a:lnTo>
                    <a:pt x="2685291" y="1091767"/>
                  </a:lnTo>
                  <a:lnTo>
                    <a:pt x="2660364" y="1128744"/>
                  </a:lnTo>
                  <a:lnTo>
                    <a:pt x="2623387" y="1153671"/>
                  </a:lnTo>
                  <a:lnTo>
                    <a:pt x="2578099" y="1162812"/>
                  </a:lnTo>
                  <a:lnTo>
                    <a:pt x="116332" y="1162812"/>
                  </a:lnTo>
                  <a:lnTo>
                    <a:pt x="71044" y="1153671"/>
                  </a:lnTo>
                  <a:lnTo>
                    <a:pt x="34067" y="1128744"/>
                  </a:lnTo>
                  <a:lnTo>
                    <a:pt x="9140" y="1091767"/>
                  </a:lnTo>
                  <a:lnTo>
                    <a:pt x="0" y="1046480"/>
                  </a:lnTo>
                  <a:lnTo>
                    <a:pt x="0" y="116332"/>
                  </a:lnTo>
                  <a:close/>
                </a:path>
              </a:pathLst>
            </a:custGeom>
            <a:ln w="25908">
              <a:solidFill>
                <a:srgbClr val="FFFFFF"/>
              </a:solidFill>
            </a:ln>
          </p:spPr>
          <p:txBody>
            <a:bodyPr wrap="square" lIns="0" tIns="0" rIns="0" bIns="0" rtlCol="0"/>
            <a:lstStyle/>
            <a:p>
              <a:endParaRPr/>
            </a:p>
          </p:txBody>
        </p:sp>
        <p:sp>
          <p:nvSpPr>
            <p:cNvPr id="28" name="object 28"/>
            <p:cNvSpPr txBox="1"/>
            <p:nvPr/>
          </p:nvSpPr>
          <p:spPr>
            <a:xfrm>
              <a:off x="7843521" y="2888437"/>
              <a:ext cx="2555875" cy="605790"/>
            </a:xfrm>
            <a:prstGeom prst="rect">
              <a:avLst/>
            </a:prstGeom>
          </p:spPr>
          <p:txBody>
            <a:bodyPr vert="horz" wrap="square" lIns="0" tIns="13335" rIns="0" bIns="0" rtlCol="0">
              <a:spAutoFit/>
            </a:bodyPr>
            <a:lstStyle/>
            <a:p>
              <a:pPr marL="12700">
                <a:lnSpc>
                  <a:spcPts val="2280"/>
                </a:lnSpc>
                <a:spcBef>
                  <a:spcPts val="105"/>
                </a:spcBef>
                <a:tabLst>
                  <a:tab pos="581025" algn="l"/>
                  <a:tab pos="1827530" algn="l"/>
                  <a:tab pos="2188845" algn="l"/>
                </a:tabLst>
              </a:pPr>
              <a:r>
                <a:rPr sz="2000" b="1" dirty="0">
                  <a:solidFill>
                    <a:srgbClr val="FFFFFF"/>
                  </a:solidFill>
                  <a:latin typeface="Calibri" panose="020F0502020204030204"/>
                  <a:cs typeface="Calibri" panose="020F0502020204030204"/>
                </a:rPr>
                <a:t>Add	</a:t>
              </a:r>
              <a:r>
                <a:rPr sz="2000" b="1" spc="-15" dirty="0">
                  <a:solidFill>
                    <a:srgbClr val="FFFFFF"/>
                  </a:solidFill>
                  <a:latin typeface="Calibri" panose="020F0502020204030204"/>
                  <a:cs typeface="Calibri" panose="020F0502020204030204"/>
                </a:rPr>
                <a:t>co</a:t>
              </a:r>
              <a:r>
                <a:rPr sz="2000" b="1" spc="-5" dirty="0">
                  <a:solidFill>
                    <a:srgbClr val="FFFFFF"/>
                  </a:solidFill>
                  <a:latin typeface="Calibri" panose="020F0502020204030204"/>
                  <a:cs typeface="Calibri" panose="020F0502020204030204"/>
                </a:rPr>
                <a:t>mme</a:t>
              </a:r>
              <a:r>
                <a:rPr sz="2000" b="1" spc="-35" dirty="0">
                  <a:solidFill>
                    <a:srgbClr val="FFFFFF"/>
                  </a:solidFill>
                  <a:latin typeface="Calibri" panose="020F0502020204030204"/>
                  <a:cs typeface="Calibri" panose="020F0502020204030204"/>
                </a:rPr>
                <a:t>n</a:t>
              </a:r>
              <a:r>
                <a:rPr sz="2000" b="1" dirty="0">
                  <a:solidFill>
                    <a:srgbClr val="FFFFFF"/>
                  </a:solidFill>
                  <a:latin typeface="Calibri" panose="020F0502020204030204"/>
                  <a:cs typeface="Calibri" panose="020F0502020204030204"/>
                </a:rPr>
                <a:t>ts	</a:t>
              </a:r>
              <a:r>
                <a:rPr sz="2000" b="1" spc="-40" dirty="0">
                  <a:solidFill>
                    <a:srgbClr val="FFFFFF"/>
                  </a:solidFill>
                  <a:latin typeface="Calibri" panose="020F0502020204030204"/>
                  <a:cs typeface="Calibri" panose="020F0502020204030204"/>
                </a:rPr>
                <a:t>t</a:t>
              </a:r>
              <a:r>
                <a:rPr sz="2000" b="1" dirty="0">
                  <a:solidFill>
                    <a:srgbClr val="FFFFFF"/>
                  </a:solidFill>
                  <a:latin typeface="Calibri" panose="020F0502020204030204"/>
                  <a:cs typeface="Calibri" panose="020F0502020204030204"/>
                </a:rPr>
                <a:t>o	the</a:t>
              </a:r>
              <a:endParaRPr sz="2000">
                <a:latin typeface="Calibri" panose="020F0502020204030204"/>
                <a:cs typeface="Calibri" panose="020F0502020204030204"/>
              </a:endParaRPr>
            </a:p>
            <a:p>
              <a:pPr marL="12700">
                <a:lnSpc>
                  <a:spcPts val="2280"/>
                </a:lnSpc>
              </a:pPr>
              <a:r>
                <a:rPr sz="2000" b="1" spc="-10" dirty="0">
                  <a:solidFill>
                    <a:srgbClr val="FFFFFF"/>
                  </a:solidFill>
                  <a:latin typeface="Calibri" panose="020F0502020204030204"/>
                  <a:cs typeface="Calibri" panose="020F0502020204030204"/>
                </a:rPr>
                <a:t>ticket, </a:t>
              </a:r>
              <a:r>
                <a:rPr sz="2000" b="1" spc="-5" dirty="0">
                  <a:solidFill>
                    <a:srgbClr val="FFFFFF"/>
                  </a:solidFill>
                  <a:latin typeface="Calibri" panose="020F0502020204030204"/>
                  <a:cs typeface="Calibri" panose="020F0502020204030204"/>
                </a:rPr>
                <a:t>as</a:t>
              </a:r>
              <a:r>
                <a:rPr sz="2000" b="1" spc="-25" dirty="0">
                  <a:solidFill>
                    <a:srgbClr val="FFFFFF"/>
                  </a:solidFill>
                  <a:latin typeface="Calibri" panose="020F0502020204030204"/>
                  <a:cs typeface="Calibri" panose="020F0502020204030204"/>
                </a:rPr>
                <a:t> </a:t>
              </a:r>
              <a:r>
                <a:rPr sz="2000" b="1" dirty="0">
                  <a:solidFill>
                    <a:srgbClr val="FFFFFF"/>
                  </a:solidFill>
                  <a:latin typeface="Calibri" panose="020F0502020204030204"/>
                  <a:cs typeface="Calibri" panose="020F0502020204030204"/>
                </a:rPr>
                <a:t>necessary</a:t>
              </a:r>
              <a:endParaRPr sz="2000">
                <a:latin typeface="Calibri" panose="020F0502020204030204"/>
                <a:cs typeface="Calibri" panose="020F0502020204030204"/>
              </a:endParaRPr>
            </a:p>
          </p:txBody>
        </p:sp>
        <p:sp>
          <p:nvSpPr>
            <p:cNvPr id="29" name="object 29"/>
            <p:cNvSpPr/>
            <p:nvPr/>
          </p:nvSpPr>
          <p:spPr>
            <a:xfrm>
              <a:off x="1838707" y="4729735"/>
              <a:ext cx="2525395" cy="649605"/>
            </a:xfrm>
            <a:custGeom>
              <a:avLst/>
              <a:gdLst/>
              <a:ahLst/>
              <a:cxnLst/>
              <a:rect l="l" t="t" r="r" b="b"/>
              <a:pathLst>
                <a:path w="2525395" h="649604">
                  <a:moveTo>
                    <a:pt x="2460371" y="0"/>
                  </a:moveTo>
                  <a:lnTo>
                    <a:pt x="64922" y="0"/>
                  </a:lnTo>
                  <a:lnTo>
                    <a:pt x="39653" y="5103"/>
                  </a:lnTo>
                  <a:lnTo>
                    <a:pt x="19016" y="19018"/>
                  </a:lnTo>
                  <a:lnTo>
                    <a:pt x="5102" y="39647"/>
                  </a:lnTo>
                  <a:lnTo>
                    <a:pt x="0" y="64897"/>
                  </a:lnTo>
                  <a:lnTo>
                    <a:pt x="0" y="584327"/>
                  </a:lnTo>
                  <a:lnTo>
                    <a:pt x="5102" y="609576"/>
                  </a:lnTo>
                  <a:lnTo>
                    <a:pt x="19016" y="630205"/>
                  </a:lnTo>
                  <a:lnTo>
                    <a:pt x="39653" y="644120"/>
                  </a:lnTo>
                  <a:lnTo>
                    <a:pt x="64922" y="649224"/>
                  </a:lnTo>
                  <a:lnTo>
                    <a:pt x="2460371" y="649224"/>
                  </a:lnTo>
                  <a:lnTo>
                    <a:pt x="2485620" y="644120"/>
                  </a:lnTo>
                  <a:lnTo>
                    <a:pt x="2506249" y="630205"/>
                  </a:lnTo>
                  <a:lnTo>
                    <a:pt x="2520164" y="609576"/>
                  </a:lnTo>
                  <a:lnTo>
                    <a:pt x="2525268" y="584327"/>
                  </a:lnTo>
                  <a:lnTo>
                    <a:pt x="2525268" y="64897"/>
                  </a:lnTo>
                  <a:lnTo>
                    <a:pt x="2520164" y="39647"/>
                  </a:lnTo>
                  <a:lnTo>
                    <a:pt x="2506249" y="19018"/>
                  </a:lnTo>
                  <a:lnTo>
                    <a:pt x="2485620" y="5103"/>
                  </a:lnTo>
                  <a:lnTo>
                    <a:pt x="2460371" y="0"/>
                  </a:lnTo>
                  <a:close/>
                </a:path>
              </a:pathLst>
            </a:custGeom>
            <a:solidFill>
              <a:srgbClr val="4F81BC"/>
            </a:solidFill>
          </p:spPr>
          <p:txBody>
            <a:bodyPr wrap="square" lIns="0" tIns="0" rIns="0" bIns="0" rtlCol="0"/>
            <a:lstStyle/>
            <a:p>
              <a:endParaRPr/>
            </a:p>
          </p:txBody>
        </p:sp>
        <p:sp>
          <p:nvSpPr>
            <p:cNvPr id="30" name="object 30"/>
            <p:cNvSpPr/>
            <p:nvPr/>
          </p:nvSpPr>
          <p:spPr>
            <a:xfrm>
              <a:off x="1838707" y="4729735"/>
              <a:ext cx="2525395" cy="649605"/>
            </a:xfrm>
            <a:custGeom>
              <a:avLst/>
              <a:gdLst/>
              <a:ahLst/>
              <a:cxnLst/>
              <a:rect l="l" t="t" r="r" b="b"/>
              <a:pathLst>
                <a:path w="2525395" h="649604">
                  <a:moveTo>
                    <a:pt x="0" y="64897"/>
                  </a:moveTo>
                  <a:lnTo>
                    <a:pt x="5102" y="39647"/>
                  </a:lnTo>
                  <a:lnTo>
                    <a:pt x="19016" y="19018"/>
                  </a:lnTo>
                  <a:lnTo>
                    <a:pt x="39653" y="5103"/>
                  </a:lnTo>
                  <a:lnTo>
                    <a:pt x="64922" y="0"/>
                  </a:lnTo>
                  <a:lnTo>
                    <a:pt x="2460371" y="0"/>
                  </a:lnTo>
                  <a:lnTo>
                    <a:pt x="2485620" y="5103"/>
                  </a:lnTo>
                  <a:lnTo>
                    <a:pt x="2506249" y="19018"/>
                  </a:lnTo>
                  <a:lnTo>
                    <a:pt x="2520164" y="39647"/>
                  </a:lnTo>
                  <a:lnTo>
                    <a:pt x="2525268" y="64897"/>
                  </a:lnTo>
                  <a:lnTo>
                    <a:pt x="2525268" y="584327"/>
                  </a:lnTo>
                  <a:lnTo>
                    <a:pt x="2520164" y="609576"/>
                  </a:lnTo>
                  <a:lnTo>
                    <a:pt x="2506249" y="630205"/>
                  </a:lnTo>
                  <a:lnTo>
                    <a:pt x="2485620" y="644120"/>
                  </a:lnTo>
                  <a:lnTo>
                    <a:pt x="2460371" y="649224"/>
                  </a:lnTo>
                  <a:lnTo>
                    <a:pt x="64922" y="649224"/>
                  </a:lnTo>
                  <a:lnTo>
                    <a:pt x="39653" y="644120"/>
                  </a:lnTo>
                  <a:lnTo>
                    <a:pt x="19016" y="630205"/>
                  </a:lnTo>
                  <a:lnTo>
                    <a:pt x="5102" y="609576"/>
                  </a:lnTo>
                  <a:lnTo>
                    <a:pt x="0" y="584327"/>
                  </a:lnTo>
                  <a:lnTo>
                    <a:pt x="0" y="64897"/>
                  </a:lnTo>
                  <a:close/>
                </a:path>
              </a:pathLst>
            </a:custGeom>
            <a:ln w="25907">
              <a:solidFill>
                <a:srgbClr val="FFFFFF"/>
              </a:solidFill>
            </a:ln>
          </p:spPr>
          <p:txBody>
            <a:bodyPr wrap="square" lIns="0" tIns="0" rIns="0" bIns="0" rtlCol="0"/>
            <a:lstStyle/>
            <a:p>
              <a:endParaRPr/>
            </a:p>
          </p:txBody>
        </p:sp>
        <p:sp>
          <p:nvSpPr>
            <p:cNvPr id="31" name="object 31"/>
            <p:cNvSpPr txBox="1"/>
            <p:nvPr/>
          </p:nvSpPr>
          <p:spPr>
            <a:xfrm>
              <a:off x="1906626" y="4850130"/>
              <a:ext cx="2393315" cy="1077595"/>
            </a:xfrm>
            <a:prstGeom prst="rect">
              <a:avLst/>
            </a:prstGeom>
          </p:spPr>
          <p:txBody>
            <a:bodyPr vert="horz" wrap="square" lIns="0" tIns="12700" rIns="0" bIns="0" rtlCol="0">
              <a:spAutoFit/>
            </a:bodyPr>
            <a:lstStyle/>
            <a:p>
              <a:pPr marL="12700">
                <a:spcBef>
                  <a:spcPts val="100"/>
                </a:spcBef>
              </a:pPr>
              <a:r>
                <a:rPr sz="2000" b="1" spc="-5" dirty="0">
                  <a:solidFill>
                    <a:srgbClr val="FFFFFF"/>
                  </a:solidFill>
                  <a:latin typeface="Calibri" panose="020F0502020204030204"/>
                  <a:cs typeface="Calibri" panose="020F0502020204030204"/>
                </a:rPr>
                <a:t>Close</a:t>
              </a:r>
              <a:r>
                <a:rPr sz="2000" b="1" spc="-10" dirty="0">
                  <a:solidFill>
                    <a:srgbClr val="FFFFFF"/>
                  </a:solidFill>
                  <a:latin typeface="Calibri" panose="020F0502020204030204"/>
                  <a:cs typeface="Calibri" panose="020F0502020204030204"/>
                </a:rPr>
                <a:t> </a:t>
              </a:r>
              <a:r>
                <a:rPr sz="2000" b="1" spc="-15" dirty="0">
                  <a:solidFill>
                    <a:srgbClr val="FFFFFF"/>
                  </a:solidFill>
                  <a:latin typeface="Calibri" panose="020F0502020204030204"/>
                  <a:cs typeface="Calibri" panose="020F0502020204030204"/>
                </a:rPr>
                <a:t>ticket</a:t>
              </a:r>
              <a:endParaRPr sz="2000" dirty="0">
                <a:latin typeface="Calibri" panose="020F0502020204030204"/>
                <a:cs typeface="Calibri" panose="020F0502020204030204"/>
              </a:endParaRPr>
            </a:p>
            <a:p>
              <a:pPr>
                <a:spcBef>
                  <a:spcPts val="60"/>
                </a:spcBef>
              </a:pPr>
              <a:endParaRPr sz="2800" dirty="0">
                <a:latin typeface="Calibri" panose="020F0502020204030204"/>
                <a:cs typeface="Calibri" panose="020F0502020204030204"/>
              </a:endParaRPr>
            </a:p>
            <a:p>
              <a:pPr marL="20320"/>
              <a:r>
                <a:rPr sz="2000" b="1" spc="-5" dirty="0">
                  <a:solidFill>
                    <a:srgbClr val="FFFFFF"/>
                  </a:solidFill>
                  <a:latin typeface="Calibri" panose="020F0502020204030204"/>
                  <a:cs typeface="Calibri" panose="020F0502020204030204"/>
                </a:rPr>
                <a:t>Reopen </a:t>
              </a:r>
              <a:r>
                <a:rPr sz="2000" b="1" dirty="0">
                  <a:solidFill>
                    <a:srgbClr val="FFFFFF"/>
                  </a:solidFill>
                  <a:latin typeface="Calibri" panose="020F0502020204030204"/>
                  <a:cs typeface="Calibri" panose="020F0502020204030204"/>
                </a:rPr>
                <a:t>a </a:t>
              </a:r>
              <a:r>
                <a:rPr sz="2000" b="1" spc="-5" dirty="0">
                  <a:solidFill>
                    <a:srgbClr val="FFFFFF"/>
                  </a:solidFill>
                  <a:latin typeface="Calibri" panose="020F0502020204030204"/>
                  <a:cs typeface="Calibri" panose="020F0502020204030204"/>
                </a:rPr>
                <a:t>closed</a:t>
              </a:r>
              <a:r>
                <a:rPr sz="2000" b="1" spc="-80" dirty="0">
                  <a:solidFill>
                    <a:srgbClr val="FFFFFF"/>
                  </a:solidFill>
                  <a:latin typeface="Calibri" panose="020F0502020204030204"/>
                  <a:cs typeface="Calibri" panose="020F0502020204030204"/>
                </a:rPr>
                <a:t> </a:t>
              </a:r>
              <a:r>
                <a:rPr sz="2000" b="1" spc="-15" dirty="0">
                  <a:solidFill>
                    <a:srgbClr val="FFFFFF"/>
                  </a:solidFill>
                  <a:latin typeface="Calibri" panose="020F0502020204030204"/>
                  <a:cs typeface="Calibri" panose="020F0502020204030204"/>
                </a:rPr>
                <a:t>ticket</a:t>
              </a:r>
              <a:endParaRPr sz="2000" dirty="0">
                <a:latin typeface="Calibri" panose="020F0502020204030204"/>
                <a:cs typeface="Calibri" panose="020F0502020204030204"/>
              </a:endParaRPr>
            </a:p>
          </p:txBody>
        </p:sp>
        <p:sp>
          <p:nvSpPr>
            <p:cNvPr id="32" name="object 32"/>
            <p:cNvSpPr/>
            <p:nvPr/>
          </p:nvSpPr>
          <p:spPr>
            <a:xfrm>
              <a:off x="4804410" y="1913382"/>
              <a:ext cx="2662555" cy="576580"/>
            </a:xfrm>
            <a:custGeom>
              <a:avLst/>
              <a:gdLst/>
              <a:ahLst/>
              <a:cxnLst/>
              <a:rect l="l" t="t" r="r" b="b"/>
              <a:pathLst>
                <a:path w="2662554" h="576580">
                  <a:moveTo>
                    <a:pt x="2604769" y="0"/>
                  </a:moveTo>
                  <a:lnTo>
                    <a:pt x="57657" y="0"/>
                  </a:lnTo>
                  <a:lnTo>
                    <a:pt x="35200" y="4526"/>
                  </a:lnTo>
                  <a:lnTo>
                    <a:pt x="16875" y="16875"/>
                  </a:lnTo>
                  <a:lnTo>
                    <a:pt x="4526" y="35200"/>
                  </a:lnTo>
                  <a:lnTo>
                    <a:pt x="0" y="57657"/>
                  </a:lnTo>
                  <a:lnTo>
                    <a:pt x="0" y="518413"/>
                  </a:lnTo>
                  <a:lnTo>
                    <a:pt x="4526" y="540871"/>
                  </a:lnTo>
                  <a:lnTo>
                    <a:pt x="16875" y="559196"/>
                  </a:lnTo>
                  <a:lnTo>
                    <a:pt x="35200" y="571545"/>
                  </a:lnTo>
                  <a:lnTo>
                    <a:pt x="57657" y="576071"/>
                  </a:lnTo>
                  <a:lnTo>
                    <a:pt x="2604769" y="576071"/>
                  </a:lnTo>
                  <a:lnTo>
                    <a:pt x="2627227" y="571545"/>
                  </a:lnTo>
                  <a:lnTo>
                    <a:pt x="2645552" y="559196"/>
                  </a:lnTo>
                  <a:lnTo>
                    <a:pt x="2657901" y="540871"/>
                  </a:lnTo>
                  <a:lnTo>
                    <a:pt x="2662428" y="518413"/>
                  </a:lnTo>
                  <a:lnTo>
                    <a:pt x="2662428" y="57657"/>
                  </a:lnTo>
                  <a:lnTo>
                    <a:pt x="2657901" y="35200"/>
                  </a:lnTo>
                  <a:lnTo>
                    <a:pt x="2645552" y="16875"/>
                  </a:lnTo>
                  <a:lnTo>
                    <a:pt x="2627227" y="4526"/>
                  </a:lnTo>
                  <a:lnTo>
                    <a:pt x="2604769" y="0"/>
                  </a:lnTo>
                  <a:close/>
                </a:path>
              </a:pathLst>
            </a:custGeom>
            <a:solidFill>
              <a:srgbClr val="4F81BC"/>
            </a:solidFill>
          </p:spPr>
          <p:txBody>
            <a:bodyPr wrap="square" lIns="0" tIns="0" rIns="0" bIns="0" rtlCol="0"/>
            <a:lstStyle/>
            <a:p>
              <a:endParaRPr/>
            </a:p>
          </p:txBody>
        </p:sp>
        <p:sp>
          <p:nvSpPr>
            <p:cNvPr id="33" name="object 33"/>
            <p:cNvSpPr/>
            <p:nvPr/>
          </p:nvSpPr>
          <p:spPr>
            <a:xfrm>
              <a:off x="4804410" y="1913382"/>
              <a:ext cx="2662555" cy="576580"/>
            </a:xfrm>
            <a:custGeom>
              <a:avLst/>
              <a:gdLst/>
              <a:ahLst/>
              <a:cxnLst/>
              <a:rect l="l" t="t" r="r" b="b"/>
              <a:pathLst>
                <a:path w="2662554" h="576580">
                  <a:moveTo>
                    <a:pt x="0" y="57657"/>
                  </a:moveTo>
                  <a:lnTo>
                    <a:pt x="4526" y="35200"/>
                  </a:lnTo>
                  <a:lnTo>
                    <a:pt x="16875" y="16875"/>
                  </a:lnTo>
                  <a:lnTo>
                    <a:pt x="35200" y="4526"/>
                  </a:lnTo>
                  <a:lnTo>
                    <a:pt x="57657" y="0"/>
                  </a:lnTo>
                  <a:lnTo>
                    <a:pt x="2604769" y="0"/>
                  </a:lnTo>
                  <a:lnTo>
                    <a:pt x="2627227" y="4526"/>
                  </a:lnTo>
                  <a:lnTo>
                    <a:pt x="2645552" y="16875"/>
                  </a:lnTo>
                  <a:lnTo>
                    <a:pt x="2657901" y="35200"/>
                  </a:lnTo>
                  <a:lnTo>
                    <a:pt x="2662428" y="57657"/>
                  </a:lnTo>
                  <a:lnTo>
                    <a:pt x="2662428" y="518413"/>
                  </a:lnTo>
                  <a:lnTo>
                    <a:pt x="2657901" y="540871"/>
                  </a:lnTo>
                  <a:lnTo>
                    <a:pt x="2645552" y="559196"/>
                  </a:lnTo>
                  <a:lnTo>
                    <a:pt x="2627227" y="571545"/>
                  </a:lnTo>
                  <a:lnTo>
                    <a:pt x="2604769" y="576071"/>
                  </a:lnTo>
                  <a:lnTo>
                    <a:pt x="57657" y="576071"/>
                  </a:lnTo>
                  <a:lnTo>
                    <a:pt x="35200" y="571545"/>
                  </a:lnTo>
                  <a:lnTo>
                    <a:pt x="16875" y="559196"/>
                  </a:lnTo>
                  <a:lnTo>
                    <a:pt x="4526" y="540871"/>
                  </a:lnTo>
                  <a:lnTo>
                    <a:pt x="0" y="518413"/>
                  </a:lnTo>
                  <a:lnTo>
                    <a:pt x="0" y="57657"/>
                  </a:lnTo>
                  <a:close/>
                </a:path>
              </a:pathLst>
            </a:custGeom>
            <a:ln w="25908">
              <a:solidFill>
                <a:srgbClr val="FFFFFF"/>
              </a:solidFill>
            </a:ln>
          </p:spPr>
          <p:txBody>
            <a:bodyPr wrap="square" lIns="0" tIns="0" rIns="0" bIns="0" rtlCol="0"/>
            <a:lstStyle/>
            <a:p>
              <a:endParaRPr/>
            </a:p>
          </p:txBody>
        </p:sp>
        <p:sp>
          <p:nvSpPr>
            <p:cNvPr id="34" name="object 34"/>
            <p:cNvSpPr txBox="1"/>
            <p:nvPr/>
          </p:nvSpPr>
          <p:spPr>
            <a:xfrm>
              <a:off x="4863211" y="2043177"/>
              <a:ext cx="1716405" cy="330835"/>
            </a:xfrm>
            <a:prstGeom prst="rect">
              <a:avLst/>
            </a:prstGeom>
          </p:spPr>
          <p:txBody>
            <a:bodyPr vert="horz" wrap="square" lIns="0" tIns="13335" rIns="0" bIns="0" rtlCol="0">
              <a:spAutoFit/>
            </a:bodyPr>
            <a:lstStyle/>
            <a:p>
              <a:pPr marL="12700">
                <a:spcBef>
                  <a:spcPts val="105"/>
                </a:spcBef>
              </a:pPr>
              <a:r>
                <a:rPr sz="2000" b="1" dirty="0">
                  <a:solidFill>
                    <a:srgbClr val="FFFFFF"/>
                  </a:solidFill>
                  <a:latin typeface="Calibri" panose="020F0502020204030204"/>
                  <a:cs typeface="Calibri" panose="020F0502020204030204"/>
                </a:rPr>
                <a:t>Issue </a:t>
              </a:r>
              <a:r>
                <a:rPr sz="2000" b="1" spc="-5" dirty="0">
                  <a:solidFill>
                    <a:srgbClr val="FFFFFF"/>
                  </a:solidFill>
                  <a:latin typeface="Calibri" panose="020F0502020204030204"/>
                  <a:cs typeface="Calibri" panose="020F0502020204030204"/>
                </a:rPr>
                <a:t>new</a:t>
              </a:r>
              <a:r>
                <a:rPr sz="2000" b="1" spc="-65" dirty="0">
                  <a:solidFill>
                    <a:srgbClr val="FFFFFF"/>
                  </a:solidFill>
                  <a:latin typeface="Calibri" panose="020F0502020204030204"/>
                  <a:cs typeface="Calibri" panose="020F0502020204030204"/>
                </a:rPr>
                <a:t> </a:t>
              </a:r>
              <a:r>
                <a:rPr sz="2000" b="1" spc="-15" dirty="0">
                  <a:solidFill>
                    <a:srgbClr val="FFFFFF"/>
                  </a:solidFill>
                  <a:latin typeface="Calibri" panose="020F0502020204030204"/>
                  <a:cs typeface="Calibri" panose="020F0502020204030204"/>
                </a:rPr>
                <a:t>ticket</a:t>
              </a:r>
              <a:endParaRPr sz="2000">
                <a:latin typeface="Calibri" panose="020F0502020204030204"/>
                <a:cs typeface="Calibri" panose="020F0502020204030204"/>
              </a:endParaRPr>
            </a:p>
          </p:txBody>
        </p:sp>
        <p:sp>
          <p:nvSpPr>
            <p:cNvPr id="35" name="矩形 34"/>
            <p:cNvSpPr/>
            <p:nvPr/>
          </p:nvSpPr>
          <p:spPr>
            <a:xfrm>
              <a:off x="1775458" y="1840074"/>
              <a:ext cx="8712709" cy="708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884864" y="2645194"/>
              <a:ext cx="2218213" cy="70805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240800" y="1850439"/>
            <a:ext cx="2912687" cy="646331"/>
          </a:xfrm>
          <a:prstGeom prst="rect">
            <a:avLst/>
          </a:prstGeom>
          <a:ln w="19050">
            <a:solidFill>
              <a:srgbClr val="FF0000"/>
            </a:solidFill>
          </a:ln>
        </p:spPr>
        <p:txBody>
          <a:bodyPr wrap="square">
            <a:spAutoFit/>
          </a:bodyPr>
          <a:lstStyle/>
          <a:p>
            <a:r>
              <a:rPr lang="en-US" altLang="zh-CN" dirty="0"/>
              <a:t>Each role could issue a new ticket.</a:t>
            </a:r>
            <a:endParaRPr lang="zh-CN" altLang="en-US" dirty="0"/>
          </a:p>
        </p:txBody>
      </p:sp>
      <p:sp>
        <p:nvSpPr>
          <p:cNvPr id="39" name="矩形 38"/>
          <p:cNvSpPr/>
          <p:nvPr/>
        </p:nvSpPr>
        <p:spPr>
          <a:xfrm>
            <a:off x="216696" y="3746675"/>
            <a:ext cx="2993562" cy="923330"/>
          </a:xfrm>
          <a:prstGeom prst="rect">
            <a:avLst/>
          </a:prstGeom>
          <a:ln w="19050">
            <a:solidFill>
              <a:srgbClr val="00B050"/>
            </a:solidFill>
          </a:ln>
        </p:spPr>
        <p:txBody>
          <a:bodyPr wrap="square">
            <a:spAutoFit/>
          </a:bodyPr>
          <a:lstStyle/>
          <a:p>
            <a:r>
              <a:rPr lang="en-US" altLang="zh-CN" dirty="0" smtClean="0"/>
              <a:t>Only </a:t>
            </a:r>
            <a:r>
              <a:rPr lang="en-US" altLang="zh-CN" dirty="0" err="1" smtClean="0"/>
              <a:t>RWCs</a:t>
            </a:r>
            <a:r>
              <a:rPr lang="en-US" altLang="zh-CN" dirty="0" smtClean="0"/>
              <a:t> could raise the ticket into incident and close the ticket.</a:t>
            </a:r>
            <a:endParaRPr lang="zh-CN" altLang="en-US" dirty="0"/>
          </a:p>
        </p:txBody>
      </p:sp>
      <p:sp>
        <p:nvSpPr>
          <p:cNvPr id="40" name="矩形 39"/>
          <p:cNvSpPr/>
          <p:nvPr/>
        </p:nvSpPr>
        <p:spPr>
          <a:xfrm>
            <a:off x="3395399" y="4648911"/>
            <a:ext cx="2218213" cy="70805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198438" y="4174482"/>
            <a:ext cx="2993562" cy="646331"/>
          </a:xfrm>
          <a:prstGeom prst="rect">
            <a:avLst/>
          </a:prstGeom>
          <a:ln w="19050">
            <a:solidFill>
              <a:srgbClr val="7030A0"/>
            </a:solidFill>
          </a:ln>
        </p:spPr>
        <p:txBody>
          <a:bodyPr wrap="square">
            <a:spAutoFit/>
          </a:bodyPr>
          <a:lstStyle/>
          <a:p>
            <a:r>
              <a:rPr lang="en-US" altLang="zh-CN" dirty="0" err="1" smtClean="0"/>
              <a:t>NFPs</a:t>
            </a:r>
            <a:r>
              <a:rPr lang="en-US" altLang="zh-CN" dirty="0" smtClean="0"/>
              <a:t> and MCs need to follow up the ticket. </a:t>
            </a:r>
            <a:endParaRPr lang="zh-CN" altLang="en-US" dirty="0"/>
          </a:p>
        </p:txBody>
      </p:sp>
      <p:sp>
        <p:nvSpPr>
          <p:cNvPr id="42" name="矩形 41"/>
          <p:cNvSpPr/>
          <p:nvPr/>
        </p:nvSpPr>
        <p:spPr>
          <a:xfrm>
            <a:off x="6351855" y="3892829"/>
            <a:ext cx="2583434" cy="70805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388190" y="2802733"/>
            <a:ext cx="2583434" cy="70805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229" y="5239079"/>
            <a:ext cx="5860378" cy="148387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401638" y="95028"/>
            <a:ext cx="10095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dirty="0" smtClean="0"/>
              <a:t>IMS for </a:t>
            </a:r>
            <a:r>
              <a:rPr lang="en-US" altLang="zh-CN" dirty="0" err="1" smtClean="0"/>
              <a:t>RWCs</a:t>
            </a:r>
            <a:r>
              <a:rPr lang="en-US" altLang="zh-CN" dirty="0" smtClean="0"/>
              <a:t> workflow</a:t>
            </a:r>
            <a:endParaRPr lang="zh-CN" altLang="en-US" dirty="0"/>
          </a:p>
        </p:txBody>
      </p:sp>
      <p:sp>
        <p:nvSpPr>
          <p:cNvPr id="3" name="矩形 2"/>
          <p:cNvSpPr/>
          <p:nvPr/>
        </p:nvSpPr>
        <p:spPr>
          <a:xfrm>
            <a:off x="6292831" y="267451"/>
            <a:ext cx="5257620" cy="923330"/>
          </a:xfrm>
          <a:prstGeom prst="rect">
            <a:avLst/>
          </a:prstGeom>
        </p:spPr>
        <p:txBody>
          <a:bodyPr wrap="square">
            <a:spAutoFit/>
          </a:bodyPr>
          <a:lstStyle/>
          <a:p>
            <a:r>
              <a:rPr lang="en-US" altLang="zh-CN" dirty="0" smtClean="0">
                <a:solidFill>
                  <a:srgbClr val="FF0000"/>
                </a:solidFill>
              </a:rPr>
              <a:t>More details on user guide:</a:t>
            </a:r>
          </a:p>
          <a:p>
            <a:r>
              <a:rPr lang="en-US" altLang="zh-CN" dirty="0" smtClean="0">
                <a:solidFill>
                  <a:srgbClr val="0070C0"/>
                </a:solidFill>
              </a:rPr>
              <a:t>https</a:t>
            </a:r>
            <a:r>
              <a:rPr lang="en-US" altLang="zh-CN" dirty="0">
                <a:solidFill>
                  <a:srgbClr val="0070C0"/>
                </a:solidFill>
              </a:rPr>
              <a:t>://</a:t>
            </a:r>
            <a:r>
              <a:rPr lang="en-US" altLang="zh-CN" dirty="0" err="1">
                <a:solidFill>
                  <a:srgbClr val="0070C0"/>
                </a:solidFill>
              </a:rPr>
              <a:t>library.wmo.int</a:t>
            </a:r>
            <a:r>
              <a:rPr lang="en-US" altLang="zh-CN" dirty="0">
                <a:solidFill>
                  <a:srgbClr val="0070C0"/>
                </a:solidFill>
              </a:rPr>
              <a:t>/</a:t>
            </a:r>
            <a:r>
              <a:rPr lang="en-US" altLang="zh-CN" dirty="0" err="1">
                <a:solidFill>
                  <a:srgbClr val="0070C0"/>
                </a:solidFill>
              </a:rPr>
              <a:t>index.php?lvl</a:t>
            </a:r>
            <a:r>
              <a:rPr lang="en-US" altLang="zh-CN" dirty="0">
                <a:solidFill>
                  <a:srgbClr val="0070C0"/>
                </a:solidFill>
              </a:rPr>
              <a:t>=</a:t>
            </a:r>
            <a:r>
              <a:rPr lang="en-US" altLang="zh-CN" dirty="0" err="1">
                <a:solidFill>
                  <a:srgbClr val="0070C0"/>
                </a:solidFill>
              </a:rPr>
              <a:t>notice_display&amp;id</a:t>
            </a:r>
            <a:r>
              <a:rPr lang="en-US" altLang="zh-CN" dirty="0">
                <a:solidFill>
                  <a:srgbClr val="0070C0"/>
                </a:solidFill>
              </a:rPr>
              <a:t>=21892#.</a:t>
            </a:r>
            <a:r>
              <a:rPr lang="en-US" altLang="zh-CN" dirty="0" err="1">
                <a:solidFill>
                  <a:srgbClr val="0070C0"/>
                </a:solidFill>
              </a:rPr>
              <a:t>Yd_qePnd6Bm</a:t>
            </a:r>
            <a:endParaRPr lang="en-US" altLang="zh-CN" dirty="0">
              <a:solidFill>
                <a:srgbClr val="0070C0"/>
              </a:solidFill>
            </a:endParaRPr>
          </a:p>
        </p:txBody>
      </p:sp>
      <p:sp>
        <p:nvSpPr>
          <p:cNvPr id="6" name="文本框 5"/>
          <p:cNvSpPr txBox="1"/>
          <p:nvPr/>
        </p:nvSpPr>
        <p:spPr>
          <a:xfrm>
            <a:off x="3346181" y="1210182"/>
            <a:ext cx="1626235" cy="368300"/>
          </a:xfrm>
          <a:prstGeom prst="rect">
            <a:avLst/>
          </a:prstGeom>
          <a:noFill/>
        </p:spPr>
        <p:txBody>
          <a:bodyPr wrap="square" rtlCol="0">
            <a:spAutoFit/>
          </a:bodyPr>
          <a:lstStyle/>
          <a:p>
            <a:r>
              <a:rPr lang="en-US" altLang="zh-CN" dirty="0">
                <a:solidFill>
                  <a:srgbClr val="FF0000"/>
                </a:solidFill>
              </a:rPr>
              <a:t>ticket</a:t>
            </a:r>
          </a:p>
        </p:txBody>
      </p:sp>
      <p:grpSp>
        <p:nvGrpSpPr>
          <p:cNvPr id="8" name="组合 7"/>
          <p:cNvGrpSpPr/>
          <p:nvPr/>
        </p:nvGrpSpPr>
        <p:grpSpPr>
          <a:xfrm>
            <a:off x="1448702" y="1486671"/>
            <a:ext cx="8850489" cy="5371329"/>
            <a:chOff x="1594103" y="693419"/>
            <a:chExt cx="9026652" cy="5972999"/>
          </a:xfrm>
        </p:grpSpPr>
        <p:sp>
          <p:nvSpPr>
            <p:cNvPr id="9" name="object 3"/>
            <p:cNvSpPr/>
            <p:nvPr/>
          </p:nvSpPr>
          <p:spPr>
            <a:xfrm>
              <a:off x="2561844" y="693419"/>
              <a:ext cx="7094220" cy="5548884"/>
            </a:xfrm>
            <a:prstGeom prst="rect">
              <a:avLst/>
            </a:prstGeom>
            <a:blipFill>
              <a:blip r:embed="rId3" cstate="print"/>
              <a:stretch>
                <a:fillRect/>
              </a:stretch>
            </a:blipFill>
          </p:spPr>
          <p:txBody>
            <a:bodyPr wrap="square" lIns="0" tIns="0" rIns="0" bIns="0" rtlCol="0"/>
            <a:lstStyle/>
            <a:p>
              <a:endParaRPr sz="1400"/>
            </a:p>
          </p:txBody>
        </p:sp>
        <p:sp>
          <p:nvSpPr>
            <p:cNvPr id="10" name="object 4"/>
            <p:cNvSpPr/>
            <p:nvPr/>
          </p:nvSpPr>
          <p:spPr>
            <a:xfrm>
              <a:off x="1594103" y="879335"/>
              <a:ext cx="4151376" cy="934224"/>
            </a:xfrm>
            <a:prstGeom prst="rect">
              <a:avLst/>
            </a:prstGeom>
            <a:blipFill>
              <a:blip r:embed="rId4" cstate="print"/>
              <a:stretch>
                <a:fillRect/>
              </a:stretch>
            </a:blipFill>
          </p:spPr>
          <p:txBody>
            <a:bodyPr wrap="square" lIns="0" tIns="0" rIns="0" bIns="0" rtlCol="0"/>
            <a:lstStyle/>
            <a:p>
              <a:endParaRPr sz="1400"/>
            </a:p>
          </p:txBody>
        </p:sp>
        <p:sp>
          <p:nvSpPr>
            <p:cNvPr id="12" name="object 6"/>
            <p:cNvSpPr/>
            <p:nvPr/>
          </p:nvSpPr>
          <p:spPr>
            <a:xfrm>
              <a:off x="1641347" y="903731"/>
              <a:ext cx="4061460" cy="844550"/>
            </a:xfrm>
            <a:custGeom>
              <a:avLst/>
              <a:gdLst/>
              <a:ahLst/>
              <a:cxnLst/>
              <a:rect l="l" t="t" r="r" b="b"/>
              <a:pathLst>
                <a:path w="4061460" h="844550">
                  <a:moveTo>
                    <a:pt x="0" y="0"/>
                  </a:moveTo>
                  <a:lnTo>
                    <a:pt x="2034032" y="0"/>
                  </a:lnTo>
                  <a:lnTo>
                    <a:pt x="2905760" y="0"/>
                  </a:lnTo>
                  <a:lnTo>
                    <a:pt x="3486912" y="0"/>
                  </a:lnTo>
                  <a:lnTo>
                    <a:pt x="3486912" y="492505"/>
                  </a:lnTo>
                  <a:lnTo>
                    <a:pt x="4061460" y="816355"/>
                  </a:lnTo>
                  <a:lnTo>
                    <a:pt x="3486912" y="703579"/>
                  </a:lnTo>
                  <a:lnTo>
                    <a:pt x="3486912" y="844295"/>
                  </a:lnTo>
                  <a:lnTo>
                    <a:pt x="2905760" y="844295"/>
                  </a:lnTo>
                  <a:lnTo>
                    <a:pt x="2034032" y="844295"/>
                  </a:lnTo>
                  <a:lnTo>
                    <a:pt x="0" y="844295"/>
                  </a:lnTo>
                  <a:lnTo>
                    <a:pt x="0" y="703579"/>
                  </a:lnTo>
                  <a:lnTo>
                    <a:pt x="0" y="492505"/>
                  </a:lnTo>
                  <a:lnTo>
                    <a:pt x="0" y="0"/>
                  </a:lnTo>
                  <a:close/>
                </a:path>
              </a:pathLst>
            </a:custGeom>
            <a:ln w="9144">
              <a:solidFill>
                <a:srgbClr val="497DBA"/>
              </a:solidFill>
            </a:ln>
          </p:spPr>
          <p:txBody>
            <a:bodyPr wrap="square" lIns="0" tIns="0" rIns="0" bIns="0" rtlCol="0"/>
            <a:lstStyle/>
            <a:p>
              <a:endParaRPr sz="1400"/>
            </a:p>
          </p:txBody>
        </p:sp>
        <p:sp>
          <p:nvSpPr>
            <p:cNvPr id="13" name="object 7"/>
            <p:cNvSpPr txBox="1"/>
            <p:nvPr/>
          </p:nvSpPr>
          <p:spPr>
            <a:xfrm>
              <a:off x="1870049" y="974977"/>
              <a:ext cx="3053716" cy="766956"/>
            </a:xfrm>
            <a:prstGeom prst="rect">
              <a:avLst/>
            </a:prstGeom>
          </p:spPr>
          <p:txBody>
            <a:bodyPr vert="horz" wrap="square" lIns="0" tIns="12065" rIns="0" bIns="0" rtlCol="0">
              <a:spAutoFit/>
            </a:bodyPr>
            <a:lstStyle/>
            <a:p>
              <a:pPr marL="187960" indent="-175260">
                <a:spcBef>
                  <a:spcPts val="95"/>
                </a:spcBef>
                <a:buFont typeface="Arial"/>
                <a:buChar char="•"/>
                <a:tabLst>
                  <a:tab pos="187960" algn="l"/>
                </a:tabLst>
              </a:pPr>
              <a:r>
                <a:rPr sz="1400" spc="-5" dirty="0">
                  <a:solidFill>
                    <a:srgbClr val="000099"/>
                  </a:solidFill>
                  <a:latin typeface="Calibri"/>
                  <a:cs typeface="Calibri"/>
                </a:rPr>
                <a:t>All </a:t>
              </a:r>
              <a:r>
                <a:rPr sz="1400" spc="-15" dirty="0">
                  <a:solidFill>
                    <a:srgbClr val="000099"/>
                  </a:solidFill>
                  <a:latin typeface="Calibri"/>
                  <a:cs typeface="Calibri"/>
                </a:rPr>
                <a:t>users </a:t>
              </a:r>
              <a:r>
                <a:rPr sz="1400" spc="-10" dirty="0">
                  <a:solidFill>
                    <a:srgbClr val="000099"/>
                  </a:solidFill>
                  <a:latin typeface="Calibri"/>
                  <a:cs typeface="Calibri"/>
                </a:rPr>
                <a:t>can open </a:t>
              </a:r>
              <a:r>
                <a:rPr sz="1400" spc="-5" dirty="0">
                  <a:solidFill>
                    <a:srgbClr val="000099"/>
                  </a:solidFill>
                  <a:latin typeface="Calibri"/>
                  <a:cs typeface="Calibri"/>
                </a:rPr>
                <a:t>a </a:t>
              </a:r>
              <a:r>
                <a:rPr sz="1400" spc="-10" dirty="0">
                  <a:solidFill>
                    <a:srgbClr val="000099"/>
                  </a:solidFill>
                  <a:latin typeface="Calibri"/>
                  <a:cs typeface="Calibri"/>
                </a:rPr>
                <a:t>new</a:t>
              </a:r>
              <a:r>
                <a:rPr sz="1400" spc="50" dirty="0">
                  <a:solidFill>
                    <a:srgbClr val="000099"/>
                  </a:solidFill>
                  <a:latin typeface="Calibri"/>
                  <a:cs typeface="Calibri"/>
                </a:rPr>
                <a:t> </a:t>
              </a:r>
              <a:r>
                <a:rPr sz="1400" spc="-15" dirty="0">
                  <a:solidFill>
                    <a:srgbClr val="000099"/>
                  </a:solidFill>
                  <a:latin typeface="Calibri"/>
                  <a:cs typeface="Calibri"/>
                </a:rPr>
                <a:t>ticket</a:t>
              </a:r>
              <a:endParaRPr sz="1400" dirty="0">
                <a:latin typeface="Calibri"/>
                <a:cs typeface="Calibri"/>
              </a:endParaRPr>
            </a:p>
            <a:p>
              <a:pPr marL="187960" marR="5080" indent="-175260">
                <a:buFont typeface="Arial"/>
                <a:buChar char="•"/>
                <a:tabLst>
                  <a:tab pos="187960" algn="l"/>
                </a:tabLst>
              </a:pPr>
              <a:r>
                <a:rPr sz="1400" spc="-15" dirty="0">
                  <a:solidFill>
                    <a:srgbClr val="000099"/>
                  </a:solidFill>
                  <a:latin typeface="Calibri"/>
                  <a:cs typeface="Calibri"/>
                </a:rPr>
                <a:t>RWC </a:t>
              </a:r>
              <a:r>
                <a:rPr sz="1400" dirty="0">
                  <a:solidFill>
                    <a:srgbClr val="000099"/>
                  </a:solidFill>
                  <a:latin typeface="Calibri"/>
                  <a:cs typeface="Calibri"/>
                </a:rPr>
                <a:t>is </a:t>
              </a:r>
              <a:r>
                <a:rPr sz="1400" spc="-10" dirty="0">
                  <a:solidFill>
                    <a:srgbClr val="000099"/>
                  </a:solidFill>
                  <a:latin typeface="Calibri"/>
                  <a:cs typeface="Calibri"/>
                </a:rPr>
                <a:t>repsonsible to evaluate the  issue</a:t>
              </a:r>
              <a:endParaRPr sz="1400" dirty="0">
                <a:latin typeface="Calibri"/>
                <a:cs typeface="Calibri"/>
              </a:endParaRPr>
            </a:p>
          </p:txBody>
        </p:sp>
        <p:sp>
          <p:nvSpPr>
            <p:cNvPr id="14" name="object 8"/>
            <p:cNvSpPr/>
            <p:nvPr/>
          </p:nvSpPr>
          <p:spPr>
            <a:xfrm>
              <a:off x="1594103" y="1981200"/>
              <a:ext cx="4099560" cy="1379220"/>
            </a:xfrm>
            <a:prstGeom prst="rect">
              <a:avLst/>
            </a:prstGeom>
            <a:blipFill>
              <a:blip r:embed="rId5" cstate="print"/>
              <a:stretch>
                <a:fillRect/>
              </a:stretch>
            </a:blipFill>
          </p:spPr>
          <p:txBody>
            <a:bodyPr wrap="square" lIns="0" tIns="0" rIns="0" bIns="0" rtlCol="0"/>
            <a:lstStyle/>
            <a:p>
              <a:endParaRPr sz="1400"/>
            </a:p>
          </p:txBody>
        </p:sp>
        <p:sp>
          <p:nvSpPr>
            <p:cNvPr id="16" name="object 10"/>
            <p:cNvSpPr/>
            <p:nvPr/>
          </p:nvSpPr>
          <p:spPr>
            <a:xfrm>
              <a:off x="1641347" y="2005584"/>
              <a:ext cx="4009390" cy="1289685"/>
            </a:xfrm>
            <a:custGeom>
              <a:avLst/>
              <a:gdLst/>
              <a:ahLst/>
              <a:cxnLst/>
              <a:rect l="l" t="t" r="r" b="b"/>
              <a:pathLst>
                <a:path w="4009390" h="1289685">
                  <a:moveTo>
                    <a:pt x="0" y="0"/>
                  </a:moveTo>
                  <a:lnTo>
                    <a:pt x="2034032" y="0"/>
                  </a:lnTo>
                  <a:lnTo>
                    <a:pt x="2905760" y="0"/>
                  </a:lnTo>
                  <a:lnTo>
                    <a:pt x="3486912" y="0"/>
                  </a:lnTo>
                  <a:lnTo>
                    <a:pt x="3486912" y="752093"/>
                  </a:lnTo>
                  <a:lnTo>
                    <a:pt x="4009390" y="660653"/>
                  </a:lnTo>
                  <a:lnTo>
                    <a:pt x="3486912" y="1074419"/>
                  </a:lnTo>
                  <a:lnTo>
                    <a:pt x="3486912" y="1289303"/>
                  </a:lnTo>
                  <a:lnTo>
                    <a:pt x="2905760" y="1289303"/>
                  </a:lnTo>
                  <a:lnTo>
                    <a:pt x="2034032" y="1289303"/>
                  </a:lnTo>
                  <a:lnTo>
                    <a:pt x="0" y="1289303"/>
                  </a:lnTo>
                  <a:lnTo>
                    <a:pt x="0" y="1074419"/>
                  </a:lnTo>
                  <a:lnTo>
                    <a:pt x="0" y="752093"/>
                  </a:lnTo>
                  <a:lnTo>
                    <a:pt x="0" y="0"/>
                  </a:lnTo>
                  <a:close/>
                </a:path>
              </a:pathLst>
            </a:custGeom>
            <a:ln w="9143">
              <a:solidFill>
                <a:srgbClr val="497DBA"/>
              </a:solidFill>
            </a:ln>
          </p:spPr>
          <p:txBody>
            <a:bodyPr wrap="square" lIns="0" tIns="0" rIns="0" bIns="0" rtlCol="0"/>
            <a:lstStyle/>
            <a:p>
              <a:endParaRPr sz="1400"/>
            </a:p>
          </p:txBody>
        </p:sp>
        <p:sp>
          <p:nvSpPr>
            <p:cNvPr id="17" name="object 11"/>
            <p:cNvSpPr txBox="1"/>
            <p:nvPr/>
          </p:nvSpPr>
          <p:spPr>
            <a:xfrm>
              <a:off x="1648692" y="2015573"/>
              <a:ext cx="3539262" cy="1268800"/>
            </a:xfrm>
            <a:prstGeom prst="rect">
              <a:avLst/>
            </a:prstGeom>
          </p:spPr>
          <p:txBody>
            <a:bodyPr vert="horz" wrap="square" lIns="0" tIns="12065" rIns="0" bIns="0" rtlCol="0">
              <a:spAutoFit/>
            </a:bodyPr>
            <a:lstStyle/>
            <a:p>
              <a:pPr marL="187960" marR="5080" indent="-175260">
                <a:spcBef>
                  <a:spcPts val="95"/>
                </a:spcBef>
                <a:buFont typeface="Arial"/>
                <a:buChar char="•"/>
                <a:tabLst>
                  <a:tab pos="187960" algn="l"/>
                </a:tabLst>
              </a:pPr>
              <a:r>
                <a:rPr sz="1400" spc="-15" dirty="0">
                  <a:solidFill>
                    <a:srgbClr val="000099"/>
                  </a:solidFill>
                  <a:latin typeface="Calibri"/>
                  <a:cs typeface="Calibri"/>
                </a:rPr>
                <a:t>RWC converts </a:t>
              </a:r>
              <a:r>
                <a:rPr sz="1400" spc="-5" dirty="0">
                  <a:solidFill>
                    <a:srgbClr val="000099"/>
                  </a:solidFill>
                  <a:latin typeface="Calibri"/>
                  <a:cs typeface="Calibri"/>
                </a:rPr>
                <a:t>the issue </a:t>
              </a:r>
              <a:r>
                <a:rPr sz="1400" spc="-10" dirty="0">
                  <a:solidFill>
                    <a:srgbClr val="000099"/>
                  </a:solidFill>
                  <a:latin typeface="Calibri"/>
                  <a:cs typeface="Calibri"/>
                </a:rPr>
                <a:t>into incident  </a:t>
              </a:r>
              <a:r>
                <a:rPr sz="1400" dirty="0">
                  <a:solidFill>
                    <a:srgbClr val="000099"/>
                  </a:solidFill>
                  <a:latin typeface="Calibri"/>
                  <a:cs typeface="Calibri"/>
                </a:rPr>
                <a:t>if it is </a:t>
              </a:r>
              <a:r>
                <a:rPr sz="1400" spc="-10" dirty="0">
                  <a:solidFill>
                    <a:srgbClr val="000099"/>
                  </a:solidFill>
                  <a:latin typeface="Calibri"/>
                  <a:cs typeface="Calibri"/>
                </a:rPr>
                <a:t>deemed serious</a:t>
              </a:r>
              <a:r>
                <a:rPr sz="1400" spc="25" dirty="0">
                  <a:solidFill>
                    <a:srgbClr val="000099"/>
                  </a:solidFill>
                  <a:latin typeface="Calibri"/>
                  <a:cs typeface="Calibri"/>
                </a:rPr>
                <a:t> </a:t>
              </a:r>
              <a:r>
                <a:rPr sz="1400" spc="-5" dirty="0">
                  <a:solidFill>
                    <a:srgbClr val="000099"/>
                  </a:solidFill>
                  <a:latin typeface="Calibri"/>
                  <a:cs typeface="Calibri"/>
                </a:rPr>
                <a:t>enough</a:t>
              </a:r>
              <a:endParaRPr sz="1400" dirty="0">
                <a:latin typeface="Calibri"/>
                <a:cs typeface="Calibri"/>
              </a:endParaRPr>
            </a:p>
            <a:p>
              <a:pPr marL="187960" marR="226695" indent="-175260">
                <a:buFont typeface="Arial"/>
                <a:buChar char="•"/>
                <a:tabLst>
                  <a:tab pos="187960" algn="l"/>
                </a:tabLst>
              </a:pPr>
              <a:r>
                <a:rPr sz="1400" spc="-15" dirty="0">
                  <a:solidFill>
                    <a:srgbClr val="000099"/>
                  </a:solidFill>
                  <a:latin typeface="Calibri"/>
                  <a:cs typeface="Calibri"/>
                </a:rPr>
                <a:t>RWC </a:t>
              </a:r>
              <a:r>
                <a:rPr sz="1400" spc="-5" dirty="0">
                  <a:solidFill>
                    <a:srgbClr val="000099"/>
                  </a:solidFill>
                  <a:latin typeface="Calibri"/>
                  <a:cs typeface="Calibri"/>
                </a:rPr>
                <a:t>assigns the </a:t>
              </a:r>
              <a:r>
                <a:rPr sz="1400" spc="-15" dirty="0">
                  <a:solidFill>
                    <a:srgbClr val="000099"/>
                  </a:solidFill>
                  <a:latin typeface="Calibri"/>
                  <a:cs typeface="Calibri"/>
                </a:rPr>
                <a:t>ticket </a:t>
              </a:r>
              <a:r>
                <a:rPr sz="1400" spc="-5" dirty="0">
                  <a:solidFill>
                    <a:srgbClr val="000099"/>
                  </a:solidFill>
                  <a:latin typeface="Calibri"/>
                  <a:cs typeface="Calibri"/>
                </a:rPr>
                <a:t>to </a:t>
              </a:r>
              <a:r>
                <a:rPr sz="1400" spc="-15" dirty="0">
                  <a:solidFill>
                    <a:srgbClr val="000099"/>
                  </a:solidFill>
                  <a:latin typeface="Calibri"/>
                  <a:cs typeface="Calibri"/>
                </a:rPr>
                <a:t>relevant  </a:t>
              </a:r>
              <a:r>
                <a:rPr sz="1400" spc="-5" dirty="0">
                  <a:solidFill>
                    <a:srgbClr val="000099"/>
                  </a:solidFill>
                  <a:latin typeface="Calibri"/>
                  <a:cs typeface="Calibri"/>
                </a:rPr>
                <a:t>WDQMS</a:t>
              </a:r>
              <a:r>
                <a:rPr sz="1400" spc="15" dirty="0">
                  <a:solidFill>
                    <a:srgbClr val="000099"/>
                  </a:solidFill>
                  <a:latin typeface="Calibri"/>
                  <a:cs typeface="Calibri"/>
                </a:rPr>
                <a:t> </a:t>
              </a:r>
              <a:r>
                <a:rPr sz="1400" spc="-5" dirty="0">
                  <a:solidFill>
                    <a:srgbClr val="000099"/>
                  </a:solidFill>
                  <a:latin typeface="Calibri"/>
                  <a:cs typeface="Calibri"/>
                </a:rPr>
                <a:t>NFP</a:t>
              </a:r>
              <a:endParaRPr sz="1400" dirty="0">
                <a:latin typeface="Calibri"/>
                <a:cs typeface="Calibri"/>
              </a:endParaRPr>
            </a:p>
            <a:p>
              <a:pPr marL="187960" indent="-175260">
                <a:buFont typeface="Arial"/>
                <a:buChar char="•"/>
                <a:tabLst>
                  <a:tab pos="187960" algn="l"/>
                </a:tabLst>
              </a:pPr>
              <a:r>
                <a:rPr sz="1400" spc="-5" dirty="0">
                  <a:solidFill>
                    <a:srgbClr val="000099"/>
                  </a:solidFill>
                  <a:latin typeface="Calibri"/>
                  <a:cs typeface="Calibri"/>
                </a:rPr>
                <a:t>WDQMS NFP </a:t>
              </a:r>
              <a:r>
                <a:rPr sz="1400" spc="-10" dirty="0">
                  <a:solidFill>
                    <a:srgbClr val="000099"/>
                  </a:solidFill>
                  <a:latin typeface="Calibri"/>
                  <a:cs typeface="Calibri"/>
                </a:rPr>
                <a:t>receives</a:t>
              </a:r>
              <a:r>
                <a:rPr sz="1400" spc="40" dirty="0">
                  <a:solidFill>
                    <a:srgbClr val="000099"/>
                  </a:solidFill>
                  <a:latin typeface="Calibri"/>
                  <a:cs typeface="Calibri"/>
                </a:rPr>
                <a:t> </a:t>
              </a:r>
              <a:r>
                <a:rPr sz="1400" spc="-10" dirty="0">
                  <a:solidFill>
                    <a:srgbClr val="000099"/>
                  </a:solidFill>
                  <a:latin typeface="Calibri"/>
                  <a:cs typeface="Calibri"/>
                </a:rPr>
                <a:t>notifcation</a:t>
              </a:r>
              <a:endParaRPr sz="1400" dirty="0">
                <a:latin typeface="Calibri"/>
                <a:cs typeface="Calibri"/>
              </a:endParaRPr>
            </a:p>
          </p:txBody>
        </p:sp>
        <p:sp>
          <p:nvSpPr>
            <p:cNvPr id="18" name="object 12"/>
            <p:cNvSpPr/>
            <p:nvPr/>
          </p:nvSpPr>
          <p:spPr>
            <a:xfrm>
              <a:off x="6201155" y="879347"/>
              <a:ext cx="3989832" cy="2628900"/>
            </a:xfrm>
            <a:prstGeom prst="rect">
              <a:avLst/>
            </a:prstGeom>
            <a:blipFill>
              <a:blip r:embed="rId6" cstate="print"/>
              <a:stretch>
                <a:fillRect/>
              </a:stretch>
            </a:blipFill>
          </p:spPr>
          <p:txBody>
            <a:bodyPr wrap="square" lIns="0" tIns="0" rIns="0" bIns="0" rtlCol="0"/>
            <a:lstStyle/>
            <a:p>
              <a:endParaRPr sz="1400"/>
            </a:p>
          </p:txBody>
        </p:sp>
        <p:sp>
          <p:nvSpPr>
            <p:cNvPr id="20" name="object 14"/>
            <p:cNvSpPr/>
            <p:nvPr/>
          </p:nvSpPr>
          <p:spPr>
            <a:xfrm>
              <a:off x="6248400" y="903732"/>
              <a:ext cx="3900170" cy="2540000"/>
            </a:xfrm>
            <a:custGeom>
              <a:avLst/>
              <a:gdLst/>
              <a:ahLst/>
              <a:cxnLst/>
              <a:rect l="l" t="t" r="r" b="b"/>
              <a:pathLst>
                <a:path w="3900170" h="2540000">
                  <a:moveTo>
                    <a:pt x="662939" y="0"/>
                  </a:moveTo>
                  <a:lnTo>
                    <a:pt x="1202436" y="0"/>
                  </a:lnTo>
                  <a:lnTo>
                    <a:pt x="2011679" y="0"/>
                  </a:lnTo>
                  <a:lnTo>
                    <a:pt x="3899916" y="0"/>
                  </a:lnTo>
                  <a:lnTo>
                    <a:pt x="3899916" y="624077"/>
                  </a:lnTo>
                  <a:lnTo>
                    <a:pt x="3899916" y="891539"/>
                  </a:lnTo>
                  <a:lnTo>
                    <a:pt x="3899916" y="1069847"/>
                  </a:lnTo>
                  <a:lnTo>
                    <a:pt x="2011679" y="1069847"/>
                  </a:lnTo>
                  <a:lnTo>
                    <a:pt x="0" y="2539491"/>
                  </a:lnTo>
                  <a:lnTo>
                    <a:pt x="1202436" y="1069847"/>
                  </a:lnTo>
                  <a:lnTo>
                    <a:pt x="662939" y="1069847"/>
                  </a:lnTo>
                  <a:lnTo>
                    <a:pt x="662939" y="891539"/>
                  </a:lnTo>
                  <a:lnTo>
                    <a:pt x="662939" y="624077"/>
                  </a:lnTo>
                  <a:lnTo>
                    <a:pt x="662939" y="0"/>
                  </a:lnTo>
                  <a:close/>
                </a:path>
              </a:pathLst>
            </a:custGeom>
            <a:ln w="9143">
              <a:solidFill>
                <a:srgbClr val="497DBA"/>
              </a:solidFill>
            </a:ln>
          </p:spPr>
          <p:txBody>
            <a:bodyPr wrap="square" lIns="0" tIns="0" rIns="0" bIns="0" rtlCol="0"/>
            <a:lstStyle/>
            <a:p>
              <a:endParaRPr sz="1400"/>
            </a:p>
          </p:txBody>
        </p:sp>
        <p:sp>
          <p:nvSpPr>
            <p:cNvPr id="21" name="object 15"/>
            <p:cNvSpPr txBox="1"/>
            <p:nvPr/>
          </p:nvSpPr>
          <p:spPr>
            <a:xfrm>
              <a:off x="6925309" y="965607"/>
              <a:ext cx="3286886" cy="1017877"/>
            </a:xfrm>
            <a:prstGeom prst="rect">
              <a:avLst/>
            </a:prstGeom>
          </p:spPr>
          <p:txBody>
            <a:bodyPr vert="horz" wrap="square" lIns="0" tIns="12065" rIns="0" bIns="0" rtlCol="0">
              <a:spAutoFit/>
            </a:bodyPr>
            <a:lstStyle/>
            <a:p>
              <a:pPr marL="187325" marR="146050" indent="-175260">
                <a:spcBef>
                  <a:spcPts val="95"/>
                </a:spcBef>
                <a:buFont typeface="Arial"/>
                <a:buChar char="•"/>
                <a:tabLst>
                  <a:tab pos="187960" algn="l"/>
                </a:tabLst>
              </a:pPr>
              <a:r>
                <a:rPr sz="1400" spc="-5" dirty="0">
                  <a:solidFill>
                    <a:srgbClr val="003399"/>
                  </a:solidFill>
                  <a:latin typeface="Calibri"/>
                  <a:cs typeface="Calibri"/>
                </a:rPr>
                <a:t>WDQMS </a:t>
              </a:r>
              <a:r>
                <a:rPr sz="1400" spc="-10" dirty="0">
                  <a:solidFill>
                    <a:srgbClr val="003399"/>
                  </a:solidFill>
                  <a:latin typeface="Calibri"/>
                  <a:cs typeface="Calibri"/>
                </a:rPr>
                <a:t>NFPs acknowledges the  </a:t>
              </a:r>
              <a:r>
                <a:rPr sz="1400" spc="-15" dirty="0">
                  <a:solidFill>
                    <a:srgbClr val="003399"/>
                  </a:solidFill>
                  <a:latin typeface="Calibri"/>
                  <a:cs typeface="Calibri"/>
                </a:rPr>
                <a:t>ticket</a:t>
              </a:r>
              <a:endParaRPr sz="1400" dirty="0">
                <a:latin typeface="Calibri"/>
                <a:cs typeface="Calibri"/>
              </a:endParaRPr>
            </a:p>
            <a:p>
              <a:pPr marL="187325" marR="5080" indent="-175260">
                <a:buFont typeface="Arial"/>
                <a:buChar char="•"/>
                <a:tabLst>
                  <a:tab pos="187960" algn="l"/>
                </a:tabLst>
              </a:pPr>
              <a:r>
                <a:rPr sz="1400" spc="-15" dirty="0">
                  <a:solidFill>
                    <a:srgbClr val="003399"/>
                  </a:solidFill>
                  <a:latin typeface="Calibri"/>
                  <a:cs typeface="Calibri"/>
                </a:rPr>
                <a:t>RWC </a:t>
              </a:r>
              <a:r>
                <a:rPr sz="1400" spc="-10" dirty="0">
                  <a:solidFill>
                    <a:srgbClr val="003399"/>
                  </a:solidFill>
                  <a:latin typeface="Calibri"/>
                  <a:cs typeface="Calibri"/>
                </a:rPr>
                <a:t>updates </a:t>
              </a:r>
              <a:r>
                <a:rPr sz="1400" spc="-5" dirty="0">
                  <a:solidFill>
                    <a:srgbClr val="003399"/>
                  </a:solidFill>
                  <a:latin typeface="Calibri"/>
                  <a:cs typeface="Calibri"/>
                </a:rPr>
                <a:t>the </a:t>
              </a:r>
              <a:r>
                <a:rPr sz="1400" spc="-15" dirty="0">
                  <a:solidFill>
                    <a:srgbClr val="003399"/>
                  </a:solidFill>
                  <a:latin typeface="Calibri"/>
                  <a:cs typeface="Calibri"/>
                </a:rPr>
                <a:t>ticket </a:t>
              </a:r>
              <a:r>
                <a:rPr sz="1400" spc="-10" dirty="0">
                  <a:solidFill>
                    <a:srgbClr val="003399"/>
                  </a:solidFill>
                  <a:latin typeface="Calibri"/>
                  <a:cs typeface="Calibri"/>
                </a:rPr>
                <a:t>into </a:t>
              </a:r>
              <a:r>
                <a:rPr sz="1400" spc="-5" dirty="0">
                  <a:solidFill>
                    <a:srgbClr val="003399"/>
                  </a:solidFill>
                  <a:latin typeface="Calibri"/>
                  <a:cs typeface="Calibri"/>
                </a:rPr>
                <a:t>under  </a:t>
              </a:r>
              <a:r>
                <a:rPr sz="1400" spc="-15" dirty="0">
                  <a:solidFill>
                    <a:srgbClr val="003399"/>
                  </a:solidFill>
                  <a:latin typeface="Calibri"/>
                  <a:cs typeface="Calibri"/>
                </a:rPr>
                <a:t>investigation</a:t>
              </a:r>
              <a:endParaRPr sz="1400" dirty="0">
                <a:latin typeface="Calibri"/>
                <a:cs typeface="Calibri"/>
              </a:endParaRPr>
            </a:p>
          </p:txBody>
        </p:sp>
        <p:sp>
          <p:nvSpPr>
            <p:cNvPr id="22" name="object 16"/>
            <p:cNvSpPr/>
            <p:nvPr/>
          </p:nvSpPr>
          <p:spPr>
            <a:xfrm>
              <a:off x="6877812" y="2845307"/>
              <a:ext cx="3742943" cy="2375916"/>
            </a:xfrm>
            <a:prstGeom prst="rect">
              <a:avLst/>
            </a:prstGeom>
            <a:blipFill>
              <a:blip r:embed="rId7" cstate="print"/>
              <a:stretch>
                <a:fillRect/>
              </a:stretch>
            </a:blipFill>
          </p:spPr>
          <p:txBody>
            <a:bodyPr wrap="square" lIns="0" tIns="0" rIns="0" bIns="0" rtlCol="0"/>
            <a:lstStyle/>
            <a:p>
              <a:endParaRPr sz="1400"/>
            </a:p>
          </p:txBody>
        </p:sp>
        <p:sp>
          <p:nvSpPr>
            <p:cNvPr id="24" name="object 18"/>
            <p:cNvSpPr/>
            <p:nvPr/>
          </p:nvSpPr>
          <p:spPr>
            <a:xfrm>
              <a:off x="6925309" y="2869692"/>
              <a:ext cx="3653154" cy="2286000"/>
            </a:xfrm>
            <a:custGeom>
              <a:avLst/>
              <a:gdLst/>
              <a:ahLst/>
              <a:cxnLst/>
              <a:rect l="l" t="t" r="r" b="b"/>
              <a:pathLst>
                <a:path w="3653154" h="2286000">
                  <a:moveTo>
                    <a:pt x="289305" y="0"/>
                  </a:moveTo>
                  <a:lnTo>
                    <a:pt x="849884" y="0"/>
                  </a:lnTo>
                  <a:lnTo>
                    <a:pt x="1690750" y="0"/>
                  </a:lnTo>
                  <a:lnTo>
                    <a:pt x="3652773" y="0"/>
                  </a:lnTo>
                  <a:lnTo>
                    <a:pt x="3652773" y="1333500"/>
                  </a:lnTo>
                  <a:lnTo>
                    <a:pt x="3652773" y="1905000"/>
                  </a:lnTo>
                  <a:lnTo>
                    <a:pt x="3652773" y="2286000"/>
                  </a:lnTo>
                  <a:lnTo>
                    <a:pt x="1690750" y="2286000"/>
                  </a:lnTo>
                  <a:lnTo>
                    <a:pt x="849884" y="2286000"/>
                  </a:lnTo>
                  <a:lnTo>
                    <a:pt x="289305" y="2286000"/>
                  </a:lnTo>
                  <a:lnTo>
                    <a:pt x="289305" y="1905000"/>
                  </a:lnTo>
                  <a:lnTo>
                    <a:pt x="0" y="1931670"/>
                  </a:lnTo>
                  <a:lnTo>
                    <a:pt x="289305" y="1333500"/>
                  </a:lnTo>
                  <a:lnTo>
                    <a:pt x="289305" y="0"/>
                  </a:lnTo>
                  <a:close/>
                </a:path>
              </a:pathLst>
            </a:custGeom>
            <a:ln w="9144">
              <a:solidFill>
                <a:srgbClr val="497DBA"/>
              </a:solidFill>
            </a:ln>
          </p:spPr>
          <p:txBody>
            <a:bodyPr wrap="square" lIns="0" tIns="0" rIns="0" bIns="0" rtlCol="0"/>
            <a:lstStyle/>
            <a:p>
              <a:endParaRPr sz="1400"/>
            </a:p>
          </p:txBody>
        </p:sp>
        <p:sp>
          <p:nvSpPr>
            <p:cNvPr id="25" name="object 19"/>
            <p:cNvSpPr txBox="1"/>
            <p:nvPr/>
          </p:nvSpPr>
          <p:spPr>
            <a:xfrm>
              <a:off x="7302499" y="2935629"/>
              <a:ext cx="3175000" cy="2272488"/>
            </a:xfrm>
            <a:prstGeom prst="rect">
              <a:avLst/>
            </a:prstGeom>
          </p:spPr>
          <p:txBody>
            <a:bodyPr vert="horz" wrap="square" lIns="0" tIns="12065" rIns="0" bIns="0" rtlCol="0">
              <a:spAutoFit/>
            </a:bodyPr>
            <a:lstStyle/>
            <a:p>
              <a:pPr marL="187960" indent="-175895">
                <a:spcBef>
                  <a:spcPts val="95"/>
                </a:spcBef>
                <a:buFont typeface="Arial"/>
                <a:buChar char="•"/>
                <a:tabLst>
                  <a:tab pos="188595" algn="l"/>
                </a:tabLst>
              </a:pPr>
              <a:r>
                <a:rPr sz="1400" spc="-10" dirty="0">
                  <a:solidFill>
                    <a:srgbClr val="003399"/>
                  </a:solidFill>
                  <a:latin typeface="Calibri"/>
                  <a:cs typeface="Calibri"/>
                </a:rPr>
                <a:t>WDQMS </a:t>
              </a:r>
              <a:r>
                <a:rPr sz="1400" spc="-5" dirty="0">
                  <a:solidFill>
                    <a:srgbClr val="003399"/>
                  </a:solidFill>
                  <a:latin typeface="Calibri"/>
                  <a:cs typeface="Calibri"/>
                </a:rPr>
                <a:t>NFP </a:t>
              </a:r>
              <a:r>
                <a:rPr sz="1400" spc="-10" dirty="0">
                  <a:solidFill>
                    <a:srgbClr val="003399"/>
                  </a:solidFill>
                  <a:latin typeface="Calibri"/>
                  <a:cs typeface="Calibri"/>
                </a:rPr>
                <a:t>proposes </a:t>
              </a:r>
              <a:r>
                <a:rPr sz="1400" spc="-5" dirty="0">
                  <a:solidFill>
                    <a:srgbClr val="003399"/>
                  </a:solidFill>
                  <a:latin typeface="Calibri"/>
                  <a:cs typeface="Calibri"/>
                </a:rPr>
                <a:t>action</a:t>
              </a:r>
              <a:r>
                <a:rPr sz="1400" spc="40" dirty="0">
                  <a:solidFill>
                    <a:srgbClr val="003399"/>
                  </a:solidFill>
                  <a:latin typeface="Calibri"/>
                  <a:cs typeface="Calibri"/>
                </a:rPr>
                <a:t> </a:t>
              </a:r>
              <a:r>
                <a:rPr sz="1400" spc="-5" dirty="0">
                  <a:solidFill>
                    <a:srgbClr val="003399"/>
                  </a:solidFill>
                  <a:latin typeface="Calibri"/>
                  <a:cs typeface="Calibri"/>
                </a:rPr>
                <a:t>plan</a:t>
              </a:r>
              <a:endParaRPr sz="1400" dirty="0">
                <a:latin typeface="Calibri"/>
                <a:cs typeface="Calibri"/>
              </a:endParaRPr>
            </a:p>
            <a:p>
              <a:pPr marL="187960">
                <a:spcBef>
                  <a:spcPts val="5"/>
                </a:spcBef>
              </a:pPr>
              <a:r>
                <a:rPr sz="1400" spc="-10" dirty="0">
                  <a:solidFill>
                    <a:srgbClr val="003399"/>
                  </a:solidFill>
                  <a:latin typeface="Calibri"/>
                  <a:cs typeface="Calibri"/>
                </a:rPr>
                <a:t>to solve </a:t>
              </a:r>
              <a:r>
                <a:rPr sz="1400" spc="-5" dirty="0">
                  <a:solidFill>
                    <a:srgbClr val="003399"/>
                  </a:solidFill>
                  <a:latin typeface="Calibri"/>
                  <a:cs typeface="Calibri"/>
                </a:rPr>
                <a:t>the</a:t>
              </a:r>
              <a:r>
                <a:rPr sz="1400" spc="20" dirty="0">
                  <a:solidFill>
                    <a:srgbClr val="003399"/>
                  </a:solidFill>
                  <a:latin typeface="Calibri"/>
                  <a:cs typeface="Calibri"/>
                </a:rPr>
                <a:t> </a:t>
              </a:r>
              <a:r>
                <a:rPr sz="1400" spc="-5" dirty="0">
                  <a:solidFill>
                    <a:srgbClr val="003399"/>
                  </a:solidFill>
                  <a:latin typeface="Calibri"/>
                  <a:cs typeface="Calibri"/>
                </a:rPr>
                <a:t>incidents</a:t>
              </a:r>
              <a:endParaRPr sz="1400" dirty="0">
                <a:latin typeface="Calibri"/>
                <a:cs typeface="Calibri"/>
              </a:endParaRPr>
            </a:p>
            <a:p>
              <a:pPr marL="187960" marR="144780" indent="-175895">
                <a:buFont typeface="Arial"/>
                <a:buChar char="•"/>
                <a:tabLst>
                  <a:tab pos="188595" algn="l"/>
                </a:tabLst>
              </a:pPr>
              <a:r>
                <a:rPr sz="1400" spc="-15" dirty="0">
                  <a:solidFill>
                    <a:srgbClr val="003399"/>
                  </a:solidFill>
                  <a:latin typeface="Calibri"/>
                  <a:cs typeface="Calibri"/>
                </a:rPr>
                <a:t>RWC </a:t>
              </a:r>
              <a:r>
                <a:rPr sz="1400" spc="-10" dirty="0">
                  <a:solidFill>
                    <a:srgbClr val="003399"/>
                  </a:solidFill>
                  <a:latin typeface="Calibri"/>
                  <a:cs typeface="Calibri"/>
                </a:rPr>
                <a:t>updates </a:t>
              </a:r>
              <a:r>
                <a:rPr sz="1400" spc="-5" dirty="0">
                  <a:solidFill>
                    <a:srgbClr val="003399"/>
                  </a:solidFill>
                  <a:latin typeface="Calibri"/>
                  <a:cs typeface="Calibri"/>
                </a:rPr>
                <a:t>the </a:t>
              </a:r>
              <a:r>
                <a:rPr sz="1400" spc="-15" dirty="0">
                  <a:solidFill>
                    <a:srgbClr val="003399"/>
                  </a:solidFill>
                  <a:latin typeface="Calibri"/>
                  <a:cs typeface="Calibri"/>
                </a:rPr>
                <a:t>ticket </a:t>
              </a:r>
              <a:r>
                <a:rPr sz="1400" spc="-10" dirty="0">
                  <a:solidFill>
                    <a:srgbClr val="003399"/>
                  </a:solidFill>
                  <a:latin typeface="Calibri"/>
                  <a:cs typeface="Calibri"/>
                </a:rPr>
                <a:t>into </a:t>
              </a:r>
              <a:r>
                <a:rPr sz="1400" spc="-5" dirty="0">
                  <a:solidFill>
                    <a:srgbClr val="003399"/>
                  </a:solidFill>
                  <a:latin typeface="Calibri"/>
                  <a:cs typeface="Calibri"/>
                </a:rPr>
                <a:t>under  </a:t>
              </a:r>
              <a:r>
                <a:rPr sz="1400" spc="-15" dirty="0">
                  <a:solidFill>
                    <a:srgbClr val="003399"/>
                  </a:solidFill>
                  <a:latin typeface="Calibri"/>
                  <a:cs typeface="Calibri"/>
                </a:rPr>
                <a:t>investigation</a:t>
              </a:r>
              <a:endParaRPr sz="1400" dirty="0">
                <a:latin typeface="Calibri"/>
                <a:cs typeface="Calibri"/>
              </a:endParaRPr>
            </a:p>
            <a:p>
              <a:pPr marL="187960" marR="5080" indent="-175895">
                <a:buFont typeface="Arial"/>
                <a:buChar char="•"/>
                <a:tabLst>
                  <a:tab pos="188595" algn="l"/>
                </a:tabLst>
              </a:pPr>
              <a:r>
                <a:rPr sz="1400" spc="-10" dirty="0">
                  <a:solidFill>
                    <a:srgbClr val="003399"/>
                  </a:solidFill>
                  <a:latin typeface="Calibri"/>
                  <a:cs typeface="Calibri"/>
                </a:rPr>
                <a:t>During </a:t>
              </a:r>
              <a:r>
                <a:rPr sz="1400" spc="-5" dirty="0">
                  <a:solidFill>
                    <a:srgbClr val="003399"/>
                  </a:solidFill>
                  <a:latin typeface="Calibri"/>
                  <a:cs typeface="Calibri"/>
                </a:rPr>
                <a:t>this </a:t>
              </a:r>
              <a:r>
                <a:rPr sz="1400" spc="-10" dirty="0">
                  <a:solidFill>
                    <a:srgbClr val="003399"/>
                  </a:solidFill>
                  <a:latin typeface="Calibri"/>
                  <a:cs typeface="Calibri"/>
                </a:rPr>
                <a:t>process, </a:t>
              </a:r>
              <a:r>
                <a:rPr sz="1400" spc="-5" dirty="0">
                  <a:solidFill>
                    <a:srgbClr val="003399"/>
                  </a:solidFill>
                  <a:latin typeface="Calibri"/>
                  <a:cs typeface="Calibri"/>
                </a:rPr>
                <a:t>WDQMS NFP  </a:t>
              </a:r>
              <a:r>
                <a:rPr sz="1400" spc="-15" dirty="0">
                  <a:solidFill>
                    <a:srgbClr val="003399"/>
                  </a:solidFill>
                  <a:latin typeface="Calibri"/>
                  <a:cs typeface="Calibri"/>
                </a:rPr>
                <a:t>may </a:t>
              </a:r>
              <a:r>
                <a:rPr sz="1400" spc="-10" dirty="0">
                  <a:solidFill>
                    <a:srgbClr val="003399"/>
                  </a:solidFill>
                  <a:latin typeface="Calibri"/>
                  <a:cs typeface="Calibri"/>
                </a:rPr>
                <a:t>need to provide some  comments to </a:t>
              </a:r>
              <a:r>
                <a:rPr sz="1400" spc="-5" dirty="0">
                  <a:solidFill>
                    <a:srgbClr val="003399"/>
                  </a:solidFill>
                  <a:latin typeface="Calibri"/>
                  <a:cs typeface="Calibri"/>
                </a:rPr>
                <a:t>the </a:t>
              </a:r>
              <a:r>
                <a:rPr sz="1400" spc="-15" dirty="0">
                  <a:solidFill>
                    <a:srgbClr val="003399"/>
                  </a:solidFill>
                  <a:latin typeface="Calibri"/>
                  <a:cs typeface="Calibri"/>
                </a:rPr>
                <a:t>ticket </a:t>
              </a:r>
              <a:r>
                <a:rPr sz="1400" spc="-5" dirty="0">
                  <a:solidFill>
                    <a:srgbClr val="003399"/>
                  </a:solidFill>
                  <a:latin typeface="Calibri"/>
                  <a:cs typeface="Calibri"/>
                </a:rPr>
                <a:t>or </a:t>
              </a:r>
              <a:r>
                <a:rPr sz="1400" spc="-15" dirty="0">
                  <a:solidFill>
                    <a:srgbClr val="003399"/>
                  </a:solidFill>
                  <a:latin typeface="Calibri"/>
                  <a:cs typeface="Calibri"/>
                </a:rPr>
                <a:t>RWC may  </a:t>
              </a:r>
              <a:r>
                <a:rPr sz="1400" spc="-10" dirty="0">
                  <a:solidFill>
                    <a:srgbClr val="003399"/>
                  </a:solidFill>
                  <a:latin typeface="Calibri"/>
                  <a:cs typeface="Calibri"/>
                </a:rPr>
                <a:t>need to request update </a:t>
              </a:r>
              <a:r>
                <a:rPr sz="1400" spc="-15" dirty="0">
                  <a:solidFill>
                    <a:srgbClr val="003399"/>
                  </a:solidFill>
                  <a:latin typeface="Calibri"/>
                  <a:cs typeface="Calibri"/>
                </a:rPr>
                <a:t>from  </a:t>
              </a:r>
              <a:r>
                <a:rPr sz="1400" spc="-5" dirty="0">
                  <a:solidFill>
                    <a:srgbClr val="003399"/>
                  </a:solidFill>
                  <a:latin typeface="Calibri"/>
                  <a:cs typeface="Calibri"/>
                </a:rPr>
                <a:t>WDQMS</a:t>
              </a:r>
              <a:r>
                <a:rPr sz="1400" spc="15" dirty="0">
                  <a:solidFill>
                    <a:srgbClr val="003399"/>
                  </a:solidFill>
                  <a:latin typeface="Calibri"/>
                  <a:cs typeface="Calibri"/>
                </a:rPr>
                <a:t> </a:t>
              </a:r>
              <a:r>
                <a:rPr sz="1400" spc="-5" dirty="0">
                  <a:solidFill>
                    <a:srgbClr val="003399"/>
                  </a:solidFill>
                  <a:latin typeface="Calibri"/>
                  <a:cs typeface="Calibri"/>
                </a:rPr>
                <a:t>NFP</a:t>
              </a:r>
              <a:endParaRPr sz="1400" dirty="0">
                <a:latin typeface="Calibri"/>
                <a:cs typeface="Calibri"/>
              </a:endParaRPr>
            </a:p>
          </p:txBody>
        </p:sp>
        <p:sp>
          <p:nvSpPr>
            <p:cNvPr id="26" name="object 20"/>
            <p:cNvSpPr/>
            <p:nvPr/>
          </p:nvSpPr>
          <p:spPr>
            <a:xfrm>
              <a:off x="1594103" y="3980688"/>
              <a:ext cx="4567428" cy="1778508"/>
            </a:xfrm>
            <a:prstGeom prst="rect">
              <a:avLst/>
            </a:prstGeom>
            <a:blipFill>
              <a:blip r:embed="rId8" cstate="print"/>
              <a:stretch>
                <a:fillRect/>
              </a:stretch>
            </a:blipFill>
          </p:spPr>
          <p:txBody>
            <a:bodyPr wrap="square" lIns="0" tIns="0" rIns="0" bIns="0" rtlCol="0"/>
            <a:lstStyle/>
            <a:p>
              <a:endParaRPr sz="1400"/>
            </a:p>
          </p:txBody>
        </p:sp>
        <p:sp>
          <p:nvSpPr>
            <p:cNvPr id="28" name="object 22"/>
            <p:cNvSpPr/>
            <p:nvPr/>
          </p:nvSpPr>
          <p:spPr>
            <a:xfrm>
              <a:off x="1641348" y="4005071"/>
              <a:ext cx="4477385" cy="1688464"/>
            </a:xfrm>
            <a:custGeom>
              <a:avLst/>
              <a:gdLst/>
              <a:ahLst/>
              <a:cxnLst/>
              <a:rect l="l" t="t" r="r" b="b"/>
              <a:pathLst>
                <a:path w="4477385" h="1688464">
                  <a:moveTo>
                    <a:pt x="0" y="0"/>
                  </a:moveTo>
                  <a:lnTo>
                    <a:pt x="2175383" y="0"/>
                  </a:lnTo>
                  <a:lnTo>
                    <a:pt x="3107690" y="0"/>
                  </a:lnTo>
                  <a:lnTo>
                    <a:pt x="3729228" y="0"/>
                  </a:lnTo>
                  <a:lnTo>
                    <a:pt x="3729228" y="816990"/>
                  </a:lnTo>
                  <a:lnTo>
                    <a:pt x="3729228" y="1167129"/>
                  </a:lnTo>
                  <a:lnTo>
                    <a:pt x="3729228" y="1400555"/>
                  </a:lnTo>
                  <a:lnTo>
                    <a:pt x="3107690" y="1400555"/>
                  </a:lnTo>
                  <a:lnTo>
                    <a:pt x="4477385" y="1687906"/>
                  </a:lnTo>
                  <a:lnTo>
                    <a:pt x="2175383" y="1400555"/>
                  </a:lnTo>
                  <a:lnTo>
                    <a:pt x="0" y="1400555"/>
                  </a:lnTo>
                  <a:lnTo>
                    <a:pt x="0" y="1167129"/>
                  </a:lnTo>
                  <a:lnTo>
                    <a:pt x="0" y="816990"/>
                  </a:lnTo>
                  <a:lnTo>
                    <a:pt x="0" y="0"/>
                  </a:lnTo>
                  <a:close/>
                </a:path>
              </a:pathLst>
            </a:custGeom>
            <a:ln w="9143">
              <a:solidFill>
                <a:srgbClr val="497DBA"/>
              </a:solidFill>
            </a:ln>
          </p:spPr>
          <p:txBody>
            <a:bodyPr wrap="square" lIns="0" tIns="0" rIns="0" bIns="0" rtlCol="0"/>
            <a:lstStyle/>
            <a:p>
              <a:endParaRPr sz="1400"/>
            </a:p>
          </p:txBody>
        </p:sp>
        <p:sp>
          <p:nvSpPr>
            <p:cNvPr id="29" name="object 23"/>
            <p:cNvSpPr txBox="1"/>
            <p:nvPr/>
          </p:nvSpPr>
          <p:spPr>
            <a:xfrm>
              <a:off x="1707521" y="4040792"/>
              <a:ext cx="3421602" cy="1268800"/>
            </a:xfrm>
            <a:prstGeom prst="rect">
              <a:avLst/>
            </a:prstGeom>
          </p:spPr>
          <p:txBody>
            <a:bodyPr vert="horz" wrap="square" lIns="0" tIns="12065" rIns="0" bIns="0" rtlCol="0">
              <a:spAutoFit/>
            </a:bodyPr>
            <a:lstStyle/>
            <a:p>
              <a:pPr marL="187960" marR="88900" indent="-175260" algn="just">
                <a:spcBef>
                  <a:spcPts val="95"/>
                </a:spcBef>
                <a:buFont typeface="Arial"/>
                <a:buChar char="•"/>
                <a:tabLst>
                  <a:tab pos="187960" algn="l"/>
                </a:tabLst>
              </a:pPr>
              <a:r>
                <a:rPr sz="1400" spc="-5" dirty="0">
                  <a:solidFill>
                    <a:srgbClr val="003399"/>
                  </a:solidFill>
                  <a:latin typeface="Calibri"/>
                  <a:cs typeface="Calibri"/>
                </a:rPr>
                <a:t>WDQMS NFP </a:t>
              </a:r>
              <a:r>
                <a:rPr sz="1400" spc="-15" dirty="0">
                  <a:solidFill>
                    <a:srgbClr val="003399"/>
                  </a:solidFill>
                  <a:latin typeface="Calibri"/>
                  <a:cs typeface="Calibri"/>
                </a:rPr>
                <a:t>informs </a:t>
              </a:r>
              <a:r>
                <a:rPr sz="1400" spc="-5" dirty="0">
                  <a:solidFill>
                    <a:srgbClr val="003399"/>
                  </a:solidFill>
                  <a:latin typeface="Calibri"/>
                  <a:cs typeface="Calibri"/>
                </a:rPr>
                <a:t>the </a:t>
              </a:r>
              <a:r>
                <a:rPr sz="1400" spc="-20" dirty="0">
                  <a:solidFill>
                    <a:srgbClr val="003399"/>
                  </a:solidFill>
                  <a:latin typeface="Calibri"/>
                  <a:cs typeface="Calibri"/>
                </a:rPr>
                <a:t>RWC </a:t>
              </a:r>
              <a:r>
                <a:rPr sz="1400" spc="-5" dirty="0">
                  <a:solidFill>
                    <a:srgbClr val="003399"/>
                  </a:solidFill>
                  <a:latin typeface="Calibri"/>
                  <a:cs typeface="Calibri"/>
                </a:rPr>
                <a:t>if </a:t>
              </a:r>
              <a:r>
                <a:rPr sz="1400" spc="-10" dirty="0">
                  <a:solidFill>
                    <a:srgbClr val="003399"/>
                  </a:solidFill>
                  <a:latin typeface="Calibri"/>
                  <a:cs typeface="Calibri"/>
                </a:rPr>
                <a:t>the  incident </a:t>
              </a:r>
              <a:r>
                <a:rPr sz="1400" spc="-5" dirty="0">
                  <a:solidFill>
                    <a:srgbClr val="003399"/>
                  </a:solidFill>
                  <a:latin typeface="Calibri"/>
                  <a:cs typeface="Calibri"/>
                </a:rPr>
                <a:t>has </a:t>
              </a:r>
              <a:r>
                <a:rPr sz="1400" spc="-10" dirty="0">
                  <a:solidFill>
                    <a:srgbClr val="003399"/>
                  </a:solidFill>
                  <a:latin typeface="Calibri"/>
                  <a:cs typeface="Calibri"/>
                </a:rPr>
                <a:t>been</a:t>
              </a:r>
              <a:r>
                <a:rPr sz="1400" dirty="0">
                  <a:solidFill>
                    <a:srgbClr val="003399"/>
                  </a:solidFill>
                  <a:latin typeface="Calibri"/>
                  <a:cs typeface="Calibri"/>
                </a:rPr>
                <a:t> </a:t>
              </a:r>
              <a:r>
                <a:rPr sz="1400" spc="-10" dirty="0">
                  <a:solidFill>
                    <a:srgbClr val="003399"/>
                  </a:solidFill>
                  <a:latin typeface="Calibri"/>
                  <a:cs typeface="Calibri"/>
                </a:rPr>
                <a:t>rectified</a:t>
              </a:r>
              <a:endParaRPr sz="1400" dirty="0">
                <a:latin typeface="Calibri"/>
                <a:cs typeface="Calibri"/>
              </a:endParaRPr>
            </a:p>
            <a:p>
              <a:pPr marL="187960" marR="5080" indent="-175260" algn="just">
                <a:buFont typeface="Arial"/>
                <a:buChar char="•"/>
                <a:tabLst>
                  <a:tab pos="187960" algn="l"/>
                </a:tabLst>
              </a:pPr>
              <a:r>
                <a:rPr sz="1400" spc="-15" dirty="0">
                  <a:solidFill>
                    <a:srgbClr val="003399"/>
                  </a:solidFill>
                  <a:latin typeface="Calibri"/>
                  <a:cs typeface="Calibri"/>
                </a:rPr>
                <a:t>RWC </a:t>
              </a:r>
              <a:r>
                <a:rPr sz="1400" dirty="0">
                  <a:solidFill>
                    <a:srgbClr val="003399"/>
                  </a:solidFill>
                  <a:latin typeface="Calibri"/>
                  <a:cs typeface="Calibri"/>
                </a:rPr>
                <a:t>will </a:t>
              </a:r>
              <a:r>
                <a:rPr sz="1400" spc="-5" dirty="0">
                  <a:solidFill>
                    <a:srgbClr val="003399"/>
                  </a:solidFill>
                  <a:latin typeface="Calibri"/>
                  <a:cs typeface="Calibri"/>
                </a:rPr>
                <a:t>check whether the incident  </a:t>
              </a:r>
              <a:r>
                <a:rPr sz="1400" spc="-15" dirty="0">
                  <a:solidFill>
                    <a:srgbClr val="003399"/>
                  </a:solidFill>
                  <a:latin typeface="Calibri"/>
                  <a:cs typeface="Calibri"/>
                </a:rPr>
                <a:t>ticket </a:t>
              </a:r>
              <a:r>
                <a:rPr sz="1400" spc="-10" dirty="0">
                  <a:solidFill>
                    <a:srgbClr val="003399"/>
                  </a:solidFill>
                  <a:latin typeface="Calibri"/>
                  <a:cs typeface="Calibri"/>
                </a:rPr>
                <a:t>can </a:t>
              </a:r>
              <a:r>
                <a:rPr sz="1400" spc="-5" dirty="0">
                  <a:solidFill>
                    <a:srgbClr val="003399"/>
                  </a:solidFill>
                  <a:latin typeface="Calibri"/>
                  <a:cs typeface="Calibri"/>
                </a:rPr>
                <a:t>be closed or has </a:t>
              </a:r>
              <a:r>
                <a:rPr sz="1400" spc="-10" dirty="0">
                  <a:solidFill>
                    <a:srgbClr val="003399"/>
                  </a:solidFill>
                  <a:latin typeface="Calibri"/>
                  <a:cs typeface="Calibri"/>
                </a:rPr>
                <a:t>to </a:t>
              </a:r>
              <a:r>
                <a:rPr sz="1400" spc="-5" dirty="0">
                  <a:solidFill>
                    <a:srgbClr val="003399"/>
                  </a:solidFill>
                  <a:latin typeface="Calibri"/>
                  <a:cs typeface="Calibri"/>
                </a:rPr>
                <a:t>be </a:t>
              </a:r>
              <a:r>
                <a:rPr sz="1400" spc="-25" dirty="0">
                  <a:solidFill>
                    <a:srgbClr val="003399"/>
                  </a:solidFill>
                  <a:latin typeface="Calibri"/>
                  <a:cs typeface="Calibri"/>
                </a:rPr>
                <a:t>kept  </a:t>
              </a:r>
              <a:r>
                <a:rPr sz="1400" spc="-10" dirty="0">
                  <a:solidFill>
                    <a:srgbClr val="003399"/>
                  </a:solidFill>
                  <a:latin typeface="Calibri"/>
                  <a:cs typeface="Calibri"/>
                </a:rPr>
                <a:t>open due to ongoing</a:t>
              </a:r>
              <a:r>
                <a:rPr sz="1400" spc="15" dirty="0">
                  <a:solidFill>
                    <a:srgbClr val="003399"/>
                  </a:solidFill>
                  <a:latin typeface="Calibri"/>
                  <a:cs typeface="Calibri"/>
                </a:rPr>
                <a:t> </a:t>
              </a:r>
              <a:r>
                <a:rPr sz="1400" spc="-5" dirty="0">
                  <a:solidFill>
                    <a:srgbClr val="003399"/>
                  </a:solidFill>
                  <a:latin typeface="Calibri"/>
                  <a:cs typeface="Calibri"/>
                </a:rPr>
                <a:t>non-compliance</a:t>
              </a:r>
              <a:endParaRPr sz="1400" dirty="0">
                <a:latin typeface="Calibri"/>
                <a:cs typeface="Calibri"/>
              </a:endParaRPr>
            </a:p>
          </p:txBody>
        </p:sp>
        <p:sp>
          <p:nvSpPr>
            <p:cNvPr id="30" name="object 24"/>
            <p:cNvSpPr txBox="1"/>
            <p:nvPr/>
          </p:nvSpPr>
          <p:spPr>
            <a:xfrm>
              <a:off x="10003535" y="6465216"/>
              <a:ext cx="153670" cy="201202"/>
            </a:xfrm>
            <a:prstGeom prst="rect">
              <a:avLst/>
            </a:prstGeom>
          </p:spPr>
          <p:txBody>
            <a:bodyPr vert="horz" wrap="square" lIns="0" tIns="0" rIns="0" bIns="0" rtlCol="0">
              <a:spAutoFit/>
            </a:bodyPr>
            <a:lstStyle/>
            <a:p>
              <a:pPr marL="38100">
                <a:lnSpc>
                  <a:spcPts val="1240"/>
                </a:lnSpc>
              </a:pPr>
              <a:endParaRPr sz="1050" dirty="0">
                <a:latin typeface="Calibri"/>
                <a:cs typeface="Calibri"/>
              </a:endParaRPr>
            </a:p>
          </p:txBody>
        </p:sp>
      </p:grpSp>
      <p:sp>
        <p:nvSpPr>
          <p:cNvPr id="7" name="文本框 6"/>
          <p:cNvSpPr txBox="1"/>
          <p:nvPr/>
        </p:nvSpPr>
        <p:spPr>
          <a:xfrm>
            <a:off x="5419459" y="2549619"/>
            <a:ext cx="1626235" cy="521970"/>
          </a:xfrm>
          <a:prstGeom prst="rect">
            <a:avLst/>
          </a:prstGeom>
          <a:noFill/>
        </p:spPr>
        <p:txBody>
          <a:bodyPr wrap="square" rtlCol="0">
            <a:spAutoFit/>
          </a:bodyPr>
          <a:lstStyle/>
          <a:p>
            <a:r>
              <a:rPr lang="en-US" altLang="zh-CN" sz="1400" dirty="0">
                <a:solidFill>
                  <a:srgbClr val="FF0000"/>
                </a:solidFill>
              </a:rPr>
              <a:t>nominate an assignee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846" y="110631"/>
            <a:ext cx="10095690" cy="1325563"/>
          </a:xfrm>
        </p:spPr>
        <p:txBody>
          <a:bodyPr/>
          <a:lstStyle/>
          <a:p>
            <a:r>
              <a:rPr lang="en-US" altLang="zh-CN" dirty="0" smtClean="0"/>
              <a:t>IMS-Create Issue</a:t>
            </a:r>
            <a:endParaRPr lang="zh-CN" altLang="en-US" dirty="0"/>
          </a:p>
        </p:txBody>
      </p:sp>
      <p:pic>
        <p:nvPicPr>
          <p:cNvPr id="5" name="图片 4"/>
          <p:cNvPicPr>
            <a:picLocks noChangeAspect="1"/>
          </p:cNvPicPr>
          <p:nvPr/>
        </p:nvPicPr>
        <p:blipFill>
          <a:blip r:embed="rId3"/>
          <a:stretch>
            <a:fillRect/>
          </a:stretch>
        </p:blipFill>
        <p:spPr>
          <a:xfrm>
            <a:off x="235891" y="1436194"/>
            <a:ext cx="7582557" cy="4054191"/>
          </a:xfrm>
          <a:prstGeom prst="rect">
            <a:avLst/>
          </a:prstGeom>
        </p:spPr>
      </p:pic>
      <p:pic>
        <p:nvPicPr>
          <p:cNvPr id="3" name="图片 2"/>
          <p:cNvPicPr>
            <a:picLocks noChangeAspect="1"/>
          </p:cNvPicPr>
          <p:nvPr/>
        </p:nvPicPr>
        <p:blipFill>
          <a:blip r:embed="rId4"/>
          <a:stretch>
            <a:fillRect/>
          </a:stretch>
        </p:blipFill>
        <p:spPr>
          <a:xfrm>
            <a:off x="7270575" y="560470"/>
            <a:ext cx="4785601" cy="5428052"/>
          </a:xfrm>
          <a:prstGeom prst="rect">
            <a:avLst/>
          </a:prstGeom>
          <a:ln w="28575">
            <a:solidFill>
              <a:srgbClr val="00B050"/>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endParaRPr lang="zh-CN" altLang="en-US" dirty="0"/>
          </a:p>
        </p:txBody>
      </p:sp>
      <p:pic>
        <p:nvPicPr>
          <p:cNvPr id="4" name="图片 3"/>
          <p:cNvPicPr>
            <a:picLocks noChangeAspect="1"/>
          </p:cNvPicPr>
          <p:nvPr/>
        </p:nvPicPr>
        <p:blipFill>
          <a:blip r:embed="rId3"/>
          <a:stretch>
            <a:fillRect/>
          </a:stretch>
        </p:blipFill>
        <p:spPr>
          <a:xfrm>
            <a:off x="344939" y="772694"/>
            <a:ext cx="11557684" cy="5266144"/>
          </a:xfrm>
          <a:prstGeom prst="rect">
            <a:avLst/>
          </a:prstGeom>
        </p:spPr>
      </p:pic>
      <p:sp>
        <p:nvSpPr>
          <p:cNvPr id="6" name="标题 1"/>
          <p:cNvSpPr txBox="1"/>
          <p:nvPr/>
        </p:nvSpPr>
        <p:spPr>
          <a:xfrm>
            <a:off x="3242810" y="4518011"/>
            <a:ext cx="5150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2000" dirty="0" err="1" smtClean="0">
                <a:solidFill>
                  <a:srgbClr val="92D050"/>
                </a:solidFill>
              </a:rPr>
              <a:t>RWC</a:t>
            </a:r>
            <a:r>
              <a:rPr lang="en-US" altLang="zh-CN" sz="2000" dirty="0" smtClean="0">
                <a:solidFill>
                  <a:srgbClr val="92D050"/>
                </a:solidFill>
              </a:rPr>
              <a:t> and </a:t>
            </a:r>
            <a:r>
              <a:rPr lang="en-US" altLang="zh-CN" sz="2000" dirty="0" err="1" smtClean="0">
                <a:solidFill>
                  <a:srgbClr val="92D050"/>
                </a:solidFill>
              </a:rPr>
              <a:t>WDQMS</a:t>
            </a:r>
            <a:r>
              <a:rPr lang="en-US" altLang="zh-CN" sz="2000" dirty="0" smtClean="0">
                <a:solidFill>
                  <a:srgbClr val="92D050"/>
                </a:solidFill>
              </a:rPr>
              <a:t> </a:t>
            </a:r>
            <a:r>
              <a:rPr lang="en-US" altLang="zh-CN" sz="2000" dirty="0" err="1" smtClean="0">
                <a:solidFill>
                  <a:srgbClr val="92D050"/>
                </a:solidFill>
              </a:rPr>
              <a:t>NFP</a:t>
            </a:r>
            <a:r>
              <a:rPr lang="en-US" altLang="zh-CN" sz="2000" dirty="0" smtClean="0">
                <a:solidFill>
                  <a:srgbClr val="92D050"/>
                </a:solidFill>
              </a:rPr>
              <a:t> could add comments to communicate.</a:t>
            </a:r>
            <a:endParaRPr lang="zh-CN" altLang="en-US" sz="2000" dirty="0">
              <a:solidFill>
                <a:srgbClr val="92D050"/>
              </a:solidFill>
            </a:endParaRPr>
          </a:p>
        </p:txBody>
      </p:sp>
      <p:pic>
        <p:nvPicPr>
          <p:cNvPr id="5" name="图片 4"/>
          <p:cNvPicPr>
            <a:picLocks noChangeAspect="1"/>
          </p:cNvPicPr>
          <p:nvPr/>
        </p:nvPicPr>
        <p:blipFill>
          <a:blip r:embed="rId4"/>
          <a:stretch>
            <a:fillRect/>
          </a:stretch>
        </p:blipFill>
        <p:spPr>
          <a:xfrm>
            <a:off x="8013418" y="3959629"/>
            <a:ext cx="3974545" cy="2626432"/>
          </a:xfrm>
          <a:prstGeom prst="rect">
            <a:avLst/>
          </a:prstGeom>
          <a:ln>
            <a:solidFill>
              <a:schemeClr val="accent6"/>
            </a:solidFill>
          </a:ln>
        </p:spPr>
      </p:pic>
      <p:sp>
        <p:nvSpPr>
          <p:cNvPr id="2" name="右箭头 1"/>
          <p:cNvSpPr/>
          <p:nvPr/>
        </p:nvSpPr>
        <p:spPr>
          <a:xfrm>
            <a:off x="1467556" y="4996686"/>
            <a:ext cx="1775254" cy="1841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右箭头 6"/>
          <p:cNvSpPr/>
          <p:nvPr/>
        </p:nvSpPr>
        <p:spPr>
          <a:xfrm>
            <a:off x="7079371" y="5272845"/>
            <a:ext cx="877038" cy="2248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3"/>
          <p:cNvSpPr txBox="1"/>
          <p:nvPr>
            <p:custDataLst>
              <p:tags r:id="rId1"/>
            </p:custDataLst>
          </p:nvPr>
        </p:nvSpPr>
        <p:spPr>
          <a:xfrm>
            <a:off x="1241805" y="5601239"/>
            <a:ext cx="872168" cy="461665"/>
          </a:xfrm>
          <a:prstGeom prst="rect">
            <a:avLst/>
          </a:prstGeom>
          <a:noFill/>
        </p:spPr>
        <p:txBody>
          <a:bodyPr wrap="square" rtlCol="0">
            <a:spAutoFit/>
          </a:bodyPr>
          <a:lstStyle/>
          <a:p>
            <a:r>
              <a:rPr 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20</a:t>
            </a:r>
            <a:r>
              <a:rPr lang="en-US" alt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17</a:t>
            </a:r>
          </a:p>
        </p:txBody>
      </p:sp>
      <p:sp>
        <p:nvSpPr>
          <p:cNvPr id="5" name="TextBox 24"/>
          <p:cNvSpPr txBox="1"/>
          <p:nvPr>
            <p:custDataLst>
              <p:tags r:id="rId2"/>
            </p:custDataLst>
          </p:nvPr>
        </p:nvSpPr>
        <p:spPr>
          <a:xfrm>
            <a:off x="1242222" y="4581480"/>
            <a:ext cx="872168" cy="461665"/>
          </a:xfrm>
          <a:prstGeom prst="rect">
            <a:avLst/>
          </a:prstGeom>
          <a:noFill/>
        </p:spPr>
        <p:txBody>
          <a:bodyPr wrap="square" rtlCol="0">
            <a:spAutoFit/>
          </a:bodyPr>
          <a:lstStyle/>
          <a:p>
            <a:r>
              <a:rPr 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20</a:t>
            </a:r>
            <a:r>
              <a:rPr lang="en-US" alt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18</a:t>
            </a:r>
          </a:p>
        </p:txBody>
      </p:sp>
      <p:sp>
        <p:nvSpPr>
          <p:cNvPr id="6" name="TextBox 25"/>
          <p:cNvSpPr txBox="1"/>
          <p:nvPr>
            <p:custDataLst>
              <p:tags r:id="rId3"/>
            </p:custDataLst>
          </p:nvPr>
        </p:nvSpPr>
        <p:spPr>
          <a:xfrm>
            <a:off x="1241806" y="3560646"/>
            <a:ext cx="872168" cy="461665"/>
          </a:xfrm>
          <a:prstGeom prst="rect">
            <a:avLst/>
          </a:prstGeom>
          <a:noFill/>
        </p:spPr>
        <p:txBody>
          <a:bodyPr wrap="square" rtlCol="0">
            <a:spAutoFit/>
          </a:bodyPr>
          <a:lstStyle/>
          <a:p>
            <a:r>
              <a:rPr 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20</a:t>
            </a:r>
            <a:r>
              <a:rPr lang="en-US" altLang="id-ID"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19</a:t>
            </a:r>
          </a:p>
        </p:txBody>
      </p:sp>
      <p:sp>
        <p:nvSpPr>
          <p:cNvPr id="7" name="TextBox 37"/>
          <p:cNvSpPr txBox="1"/>
          <p:nvPr>
            <p:custDataLst>
              <p:tags r:id="rId4"/>
            </p:custDataLst>
          </p:nvPr>
        </p:nvSpPr>
        <p:spPr>
          <a:xfrm>
            <a:off x="2113920" y="5601335"/>
            <a:ext cx="6964771" cy="508000"/>
          </a:xfrm>
          <a:prstGeom prst="rect">
            <a:avLst/>
          </a:prstGeom>
          <a:noFill/>
        </p:spPr>
        <p:txBody>
          <a:bodyPr wrap="square" tIns="0" rtlCol="0">
            <a:scene3d>
              <a:camera prst="orthographicFront"/>
              <a:lightRig rig="threePt" dir="t"/>
            </a:scene3d>
          </a:bodyPr>
          <a:lstStyle/>
          <a:p>
            <a:pPr marL="0" lvl="2" algn="just">
              <a:lnSpc>
                <a:spcPct val="120000"/>
              </a:lnSpc>
            </a:pPr>
            <a:r>
              <a:rPr lang="en-US" altLang="zh-CN"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Applied to establish </a:t>
            </a:r>
            <a:r>
              <a:rPr lang="en-US" altLang="zh-CN" sz="2800" dirty="0" err="1"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RWC</a:t>
            </a:r>
            <a:r>
              <a:rPr lang="en-US" altLang="zh-CN"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-Beijing.</a:t>
            </a:r>
            <a:endParaRPr lang="en-US" altLang="zh-CN"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endParaRPr>
          </a:p>
          <a:p>
            <a:pPr marL="0" lvl="2" algn="just">
              <a:lnSpc>
                <a:spcPct val="120000"/>
              </a:lnSpc>
            </a:pPr>
            <a:endParaRPr lang="en-US" altLang="zh-CN" sz="2800" spc="150" dirty="0">
              <a:solidFill>
                <a:schemeClr val="accent1"/>
              </a:solidFill>
              <a:effectLst>
                <a:outerShdw blurRad="38100" dist="25400" dir="5400000" algn="ctr" rotWithShape="0">
                  <a:srgbClr val="6E747A">
                    <a:alpha val="43000"/>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sp>
        <p:nvSpPr>
          <p:cNvPr id="9" name="TextBox 72"/>
          <p:cNvSpPr txBox="1"/>
          <p:nvPr>
            <p:custDataLst>
              <p:tags r:id="rId5"/>
            </p:custDataLst>
          </p:nvPr>
        </p:nvSpPr>
        <p:spPr>
          <a:xfrm>
            <a:off x="2113920" y="4759928"/>
            <a:ext cx="6805930" cy="508000"/>
          </a:xfrm>
          <a:prstGeom prst="rect">
            <a:avLst/>
          </a:prstGeom>
          <a:noFill/>
        </p:spPr>
        <p:txBody>
          <a:bodyPr wrap="square" tIns="0" rtlCol="0">
            <a:scene3d>
              <a:camera prst="orthographicFront"/>
              <a:lightRig rig="threePt" dir="t"/>
            </a:scene3d>
          </a:bodyPr>
          <a:lstStyle/>
          <a:p>
            <a:pPr marL="0" lvl="2" indent="0" algn="just">
              <a:lnSpc>
                <a:spcPts val="2100"/>
              </a:lnSpc>
              <a:spcAft>
                <a:spcPts val="1200"/>
              </a:spcAft>
              <a:buClrTx/>
              <a:buSzTx/>
              <a:buFontTx/>
              <a:buNone/>
            </a:pPr>
            <a:r>
              <a:rPr lang="en-US" sz="2800" dirty="0" err="1">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RWC</a:t>
            </a:r>
            <a:r>
              <a:rPr lang="en-US"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-Beijing started the pilot </a:t>
            </a:r>
            <a:r>
              <a:rPr lang="en-US"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operation</a:t>
            </a:r>
            <a:r>
              <a:rPr lang="en-US"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a:t>
            </a:r>
            <a:endParaRPr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endParaRPr>
          </a:p>
        </p:txBody>
      </p:sp>
      <p:sp>
        <p:nvSpPr>
          <p:cNvPr id="10" name="标题 7"/>
          <p:cNvSpPr>
            <a:spLocks noGrp="1"/>
          </p:cNvSpPr>
          <p:nvPr>
            <p:ph type="title"/>
          </p:nvPr>
        </p:nvSpPr>
        <p:spPr>
          <a:xfrm>
            <a:off x="1013315" y="120362"/>
            <a:ext cx="10315230" cy="993782"/>
          </a:xfrm>
        </p:spPr>
        <p:txBody>
          <a:bodyPr>
            <a:normAutofit/>
          </a:bodyPr>
          <a:lstStyle/>
          <a:p>
            <a:pPr algn="ctr"/>
            <a:r>
              <a:rPr lang="en-US" altLang="zh-CN" sz="4400" dirty="0">
                <a:solidFill>
                  <a:srgbClr val="0070C0"/>
                </a:solidFill>
                <a:latin typeface="Calibri" panose="020F0502020204030204" pitchFamily="34" charset="0"/>
                <a:cs typeface="Calibri" panose="020F0502020204030204" pitchFamily="34" charset="0"/>
              </a:rPr>
              <a:t>Milestones of RWC-Beijing</a:t>
            </a:r>
            <a:endParaRPr lang="zh-CN" altLang="en-US" sz="4400" dirty="0">
              <a:solidFill>
                <a:srgbClr val="0070C0"/>
              </a:solidFill>
              <a:latin typeface="Calibri" panose="020F0502020204030204" pitchFamily="34" charset="0"/>
              <a:cs typeface="Calibri" panose="020F0502020204030204" pitchFamily="34" charset="0"/>
            </a:endParaRPr>
          </a:p>
        </p:txBody>
      </p:sp>
      <p:sp>
        <p:nvSpPr>
          <p:cNvPr id="11" name="上箭头 1"/>
          <p:cNvSpPr/>
          <p:nvPr/>
        </p:nvSpPr>
        <p:spPr>
          <a:xfrm>
            <a:off x="653421" y="995045"/>
            <a:ext cx="652780" cy="50139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3200" b="1">
              <a:latin typeface="Calibri" panose="020F0502020204030204" pitchFamily="34" charset="0"/>
              <a:cs typeface="Calibri" panose="020F0502020204030204" pitchFamily="34" charset="0"/>
            </a:endParaRPr>
          </a:p>
        </p:txBody>
      </p:sp>
      <p:sp>
        <p:nvSpPr>
          <p:cNvPr id="12" name="TextBox 25"/>
          <p:cNvSpPr txBox="1"/>
          <p:nvPr>
            <p:custDataLst>
              <p:tags r:id="rId6"/>
            </p:custDataLst>
          </p:nvPr>
        </p:nvSpPr>
        <p:spPr>
          <a:xfrm>
            <a:off x="1241806" y="2488131"/>
            <a:ext cx="872168" cy="461665"/>
          </a:xfrm>
          <a:prstGeom prst="rect">
            <a:avLst/>
          </a:prstGeom>
          <a:noFill/>
        </p:spPr>
        <p:txBody>
          <a:bodyPr wrap="square" rtlCol="0">
            <a:spAutoFit/>
          </a:bodyPr>
          <a:lstStyle/>
          <a:p>
            <a:r>
              <a:rPr lang="en-US"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2020</a:t>
            </a:r>
          </a:p>
        </p:txBody>
      </p:sp>
      <p:sp>
        <p:nvSpPr>
          <p:cNvPr id="13" name="TextBox 25"/>
          <p:cNvSpPr txBox="1"/>
          <p:nvPr>
            <p:custDataLst>
              <p:tags r:id="rId7"/>
            </p:custDataLst>
          </p:nvPr>
        </p:nvSpPr>
        <p:spPr>
          <a:xfrm>
            <a:off x="1241806" y="1565476"/>
            <a:ext cx="872168" cy="461665"/>
          </a:xfrm>
          <a:prstGeom prst="rect">
            <a:avLst/>
          </a:prstGeom>
          <a:noFill/>
        </p:spPr>
        <p:txBody>
          <a:bodyPr wrap="square" rtlCol="0">
            <a:spAutoFit/>
          </a:bodyPr>
          <a:lstStyle/>
          <a:p>
            <a:r>
              <a:rPr lang="en-US" sz="2400" b="1" dirty="0">
                <a:solidFill>
                  <a:srgbClr val="000000">
                    <a:lumMod val="65000"/>
                    <a:lumOff val="35000"/>
                  </a:srgbClr>
                </a:solidFill>
                <a:latin typeface="Calibri" panose="020F0502020204030204" pitchFamily="34" charset="0"/>
                <a:ea typeface="微软雅黑" panose="020B0503020204020204" pitchFamily="34" charset="-122"/>
                <a:cs typeface="Calibri" panose="020F0502020204030204" pitchFamily="34" charset="0"/>
              </a:rPr>
              <a:t>2021</a:t>
            </a:r>
          </a:p>
        </p:txBody>
      </p:sp>
      <p:sp>
        <p:nvSpPr>
          <p:cNvPr id="14" name="TextBox 72"/>
          <p:cNvSpPr txBox="1"/>
          <p:nvPr>
            <p:custDataLst>
              <p:tags r:id="rId8"/>
            </p:custDataLst>
          </p:nvPr>
        </p:nvSpPr>
        <p:spPr>
          <a:xfrm>
            <a:off x="2113920" y="2698883"/>
            <a:ext cx="9522914" cy="638133"/>
          </a:xfrm>
          <a:prstGeom prst="rect">
            <a:avLst/>
          </a:prstGeom>
          <a:noFill/>
        </p:spPr>
        <p:txBody>
          <a:bodyPr wrap="square" tIns="0" rtlCol="0">
            <a:scene3d>
              <a:camera prst="orthographicFront"/>
              <a:lightRig rig="threePt" dir="t"/>
            </a:scene3d>
          </a:bodyPr>
          <a:lstStyle/>
          <a:p>
            <a:pPr marL="0" lvl="2" indent="0" algn="just">
              <a:lnSpc>
                <a:spcPts val="2100"/>
              </a:lnSpc>
              <a:spcAft>
                <a:spcPts val="1200"/>
              </a:spcAft>
              <a:buClrTx/>
              <a:buSzTx/>
              <a:buFontTx/>
              <a:buNone/>
            </a:pPr>
            <a:r>
              <a:rPr lang="en-US" altLang="zh-CN"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Transition from </a:t>
            </a:r>
            <a:r>
              <a:rPr lang="en-US" altLang="zh-CN"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pilot phase </a:t>
            </a:r>
            <a:r>
              <a:rPr lang="en-US" altLang="zh-CN"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to operational </a:t>
            </a:r>
            <a:r>
              <a:rPr lang="en-US" altLang="zh-CN"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phase</a:t>
            </a:r>
            <a:r>
              <a:rPr lang="zh-CN" altLang="en-US" sz="20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a:t>
            </a:r>
            <a:endParaRPr lang="zh-CN" altLang="en-US" sz="1600" spc="15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15" name="文本框 14"/>
          <p:cNvSpPr txBox="1"/>
          <p:nvPr/>
        </p:nvSpPr>
        <p:spPr>
          <a:xfrm>
            <a:off x="2113920" y="1392512"/>
            <a:ext cx="8967743" cy="954107"/>
          </a:xfrm>
          <a:prstGeom prst="rect">
            <a:avLst/>
          </a:prstGeom>
          <a:noFill/>
        </p:spPr>
        <p:txBody>
          <a:bodyPr wrap="square" rtlCol="0">
            <a:spAutoFit/>
          </a:bodyPr>
          <a:lstStyle/>
          <a:p>
            <a:r>
              <a:rPr lang="en-US" altLang="zh-CN" sz="2800" dirty="0" err="1" smtClean="0">
                <a:solidFill>
                  <a:srgbClr val="FF0000"/>
                </a:solidFill>
                <a:latin typeface="Calibri" panose="020F0502020204030204" pitchFamily="34" charset="0"/>
              </a:rPr>
              <a:t>RWC</a:t>
            </a:r>
            <a:r>
              <a:rPr lang="en-US" altLang="zh-CN" sz="2800" dirty="0" smtClean="0">
                <a:solidFill>
                  <a:srgbClr val="FF0000"/>
                </a:solidFill>
                <a:latin typeface="Calibri" panose="020F0502020204030204" pitchFamily="34" charset="0"/>
              </a:rPr>
              <a:t>-Beijing </a:t>
            </a:r>
            <a:r>
              <a:rPr lang="en-US" altLang="zh-CN" sz="2800" dirty="0">
                <a:solidFill>
                  <a:srgbClr val="FF0000"/>
                </a:solidFill>
                <a:latin typeface="Calibri" panose="020F0502020204030204" pitchFamily="34" charset="0"/>
              </a:rPr>
              <a:t>was recognized as one of the first operational </a:t>
            </a:r>
            <a:r>
              <a:rPr lang="en-US" altLang="zh-CN" sz="2800" dirty="0" err="1">
                <a:solidFill>
                  <a:srgbClr val="FF0000"/>
                </a:solidFill>
                <a:latin typeface="Calibri" panose="020F0502020204030204" pitchFamily="34" charset="0"/>
              </a:rPr>
              <a:t>RWCs</a:t>
            </a:r>
            <a:r>
              <a:rPr lang="en-US" altLang="zh-CN" sz="2800" dirty="0">
                <a:solidFill>
                  <a:srgbClr val="FF0000"/>
                </a:solidFill>
                <a:latin typeface="Calibri" panose="020F0502020204030204" pitchFamily="34" charset="0"/>
              </a:rPr>
              <a:t> in the world.</a:t>
            </a:r>
            <a:endParaRPr lang="zh-CN" altLang="en-US" sz="2800" dirty="0">
              <a:solidFill>
                <a:srgbClr val="FF0000"/>
              </a:solidFill>
              <a:latin typeface="Calibri" panose="020F0502020204030204" pitchFamily="34" charset="0"/>
            </a:endParaRPr>
          </a:p>
        </p:txBody>
      </p:sp>
      <p:sp>
        <p:nvSpPr>
          <p:cNvPr id="17" name="TextBox 72"/>
          <p:cNvSpPr txBox="1"/>
          <p:nvPr>
            <p:custDataLst>
              <p:tags r:id="rId9"/>
            </p:custDataLst>
          </p:nvPr>
        </p:nvSpPr>
        <p:spPr>
          <a:xfrm>
            <a:off x="2113919" y="3722316"/>
            <a:ext cx="7463217" cy="478443"/>
          </a:xfrm>
          <a:prstGeom prst="rect">
            <a:avLst/>
          </a:prstGeom>
          <a:noFill/>
        </p:spPr>
        <p:txBody>
          <a:bodyPr wrap="square" tIns="0" rtlCol="0">
            <a:scene3d>
              <a:camera prst="orthographicFront"/>
              <a:lightRig rig="threePt" dir="t"/>
            </a:scene3d>
          </a:bodyPr>
          <a:lstStyle/>
          <a:p>
            <a:pPr marL="0" lvl="2" indent="0" algn="just">
              <a:lnSpc>
                <a:spcPts val="2100"/>
              </a:lnSpc>
              <a:spcAft>
                <a:spcPts val="1200"/>
              </a:spcAft>
              <a:buClrTx/>
              <a:buSzTx/>
              <a:buFontTx/>
              <a:buNone/>
            </a:pPr>
            <a:r>
              <a:rPr lang="en-US" sz="2800" dirty="0" err="1">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RWC</a:t>
            </a:r>
            <a:r>
              <a:rPr lang="en-US"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-Beijing </a:t>
            </a:r>
            <a:r>
              <a:rPr lang="en-US"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upgraded </a:t>
            </a:r>
            <a:r>
              <a:rPr lang="en-US"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of </a:t>
            </a:r>
            <a:r>
              <a:rPr lang="en-US" sz="2800" dirty="0" smtClean="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rPr>
              <a:t>operation capability.</a:t>
            </a:r>
            <a:endParaRPr sz="2800" dirty="0">
              <a:solidFill>
                <a:schemeClr val="accent1"/>
              </a:solidFill>
              <a:effectLst>
                <a:outerShdw blurRad="38100" dist="25400" dir="5400000" algn="ctr" rotWithShape="0">
                  <a:srgbClr val="6E747A">
                    <a:alpha val="43000"/>
                  </a:srgbClr>
                </a:outerShdw>
              </a:effectLst>
              <a:highlight>
                <a:srgbClr val="FFFF00"/>
              </a:highlight>
              <a:latin typeface="Calibri" panose="020F0502020204030204" pitchFamily="34" charset="0"/>
              <a:cs typeface="Calibri" panose="020F0502020204030204" pitchFamily="34" charset="0"/>
              <a:sym typeface="+mn-ea"/>
            </a:endParaRPr>
          </a:p>
        </p:txBody>
      </p:sp>
      <p:pic>
        <p:nvPicPr>
          <p:cNvPr id="2" name="图片 1"/>
          <p:cNvPicPr>
            <a:picLocks noChangeAspect="1"/>
          </p:cNvPicPr>
          <p:nvPr/>
        </p:nvPicPr>
        <p:blipFill>
          <a:blip r:embed="rId12" cstate="screen"/>
          <a:stretch>
            <a:fillRect/>
          </a:stretch>
        </p:blipFill>
        <p:spPr>
          <a:xfrm>
            <a:off x="8176674" y="4200759"/>
            <a:ext cx="3419472" cy="242987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74743" y="848730"/>
            <a:ext cx="3498073" cy="400110"/>
          </a:xfrm>
          <a:prstGeom prst="rect">
            <a:avLst/>
          </a:prstGeom>
        </p:spPr>
        <p:txBody>
          <a:bodyPr wrap="none">
            <a:spAutoFit/>
          </a:bodyPr>
          <a:lstStyle/>
          <a:p>
            <a:r>
              <a:rPr lang="en-US" altLang="zh-CN" sz="2000" dirty="0"/>
              <a:t>Example: Successful case</a:t>
            </a:r>
            <a:endParaRPr lang="zh-CN" altLang="en-US" sz="2000" dirty="0"/>
          </a:p>
        </p:txBody>
      </p:sp>
      <p:graphicFrame>
        <p:nvGraphicFramePr>
          <p:cNvPr id="5" name="表格 4"/>
          <p:cNvGraphicFramePr>
            <a:graphicFrameLocks noGrp="1"/>
          </p:cNvGraphicFramePr>
          <p:nvPr>
            <p:custDataLst>
              <p:tags r:id="rId1"/>
            </p:custDataLst>
          </p:nvPr>
        </p:nvGraphicFramePr>
        <p:xfrm>
          <a:off x="309880" y="1744980"/>
          <a:ext cx="7463155" cy="3532505"/>
        </p:xfrm>
        <a:graphic>
          <a:graphicData uri="http://schemas.openxmlformats.org/drawingml/2006/table">
            <a:tbl>
              <a:tblPr>
                <a:tableStyleId>{5C22544A-7EE6-4342-B048-85BDC9FD1C3A}</a:tableStyleId>
              </a:tblPr>
              <a:tblGrid>
                <a:gridCol w="534035">
                  <a:extLst>
                    <a:ext uri="{9D8B030D-6E8A-4147-A177-3AD203B41FA5}">
                      <a16:colId xmlns:a16="http://schemas.microsoft.com/office/drawing/2014/main" val="20000"/>
                    </a:ext>
                  </a:extLst>
                </a:gridCol>
                <a:gridCol w="789940">
                  <a:extLst>
                    <a:ext uri="{9D8B030D-6E8A-4147-A177-3AD203B41FA5}">
                      <a16:colId xmlns:a16="http://schemas.microsoft.com/office/drawing/2014/main" val="20001"/>
                    </a:ext>
                  </a:extLst>
                </a:gridCol>
                <a:gridCol w="2433955">
                  <a:extLst>
                    <a:ext uri="{9D8B030D-6E8A-4147-A177-3AD203B41FA5}">
                      <a16:colId xmlns:a16="http://schemas.microsoft.com/office/drawing/2014/main" val="20002"/>
                    </a:ext>
                  </a:extLst>
                </a:gridCol>
                <a:gridCol w="866775">
                  <a:extLst>
                    <a:ext uri="{9D8B030D-6E8A-4147-A177-3AD203B41FA5}">
                      <a16:colId xmlns:a16="http://schemas.microsoft.com/office/drawing/2014/main" val="20003"/>
                    </a:ext>
                  </a:extLst>
                </a:gridCol>
                <a:gridCol w="613410">
                  <a:extLst>
                    <a:ext uri="{9D8B030D-6E8A-4147-A177-3AD203B41FA5}">
                      <a16:colId xmlns:a16="http://schemas.microsoft.com/office/drawing/2014/main" val="20004"/>
                    </a:ext>
                  </a:extLst>
                </a:gridCol>
                <a:gridCol w="2225040">
                  <a:extLst>
                    <a:ext uri="{9D8B030D-6E8A-4147-A177-3AD203B41FA5}">
                      <a16:colId xmlns:a16="http://schemas.microsoft.com/office/drawing/2014/main" val="20005"/>
                    </a:ext>
                  </a:extLst>
                </a:gridCol>
              </a:tblGrid>
              <a:tr h="814070">
                <a:tc>
                  <a:txBody>
                    <a:bodyPr/>
                    <a:lstStyle/>
                    <a:p>
                      <a:pPr algn="ctr" fontAlgn="ctr"/>
                      <a:r>
                        <a:rPr lang="en-US" sz="1050" u="none" strike="noStrike">
                          <a:effectLst/>
                        </a:rPr>
                        <a:t>No.</a:t>
                      </a:r>
                      <a:endParaRPr lang="en-US" sz="1050" b="1"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Date of issue raised</a:t>
                      </a:r>
                      <a:endParaRPr lang="en-US" sz="1050" b="1"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dirty="0" err="1">
                          <a:effectLst/>
                        </a:rPr>
                        <a:t>Staion</a:t>
                      </a:r>
                      <a:r>
                        <a:rPr lang="en-US" sz="1050" u="none" strike="noStrike" dirty="0">
                          <a:effectLst/>
                        </a:rPr>
                        <a:t> Name/</a:t>
                      </a:r>
                      <a:r>
                        <a:rPr lang="en-US" sz="1050" u="none" strike="noStrike" dirty="0" err="1">
                          <a:effectLst/>
                        </a:rPr>
                        <a:t>WIGOS</a:t>
                      </a:r>
                      <a:r>
                        <a:rPr lang="en-US" sz="1050" u="none" strike="noStrike" dirty="0">
                          <a:effectLst/>
                        </a:rPr>
                        <a:t> ID</a:t>
                      </a:r>
                      <a:endParaRPr lang="en-US" sz="1050" b="1" i="0" u="none" strike="noStrike" dirty="0">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Performance category</a:t>
                      </a:r>
                      <a:endParaRPr lang="en-US" sz="1050" b="1"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Member</a:t>
                      </a:r>
                      <a:endParaRPr lang="en-US" sz="1050" b="1"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Updated station status</a:t>
                      </a:r>
                      <a:endParaRPr lang="en-US" sz="1050" b="1" i="0" u="none" strike="noStrike">
                        <a:solidFill>
                          <a:srgbClr val="000000"/>
                        </a:solidFill>
                        <a:effectLst/>
                        <a:latin typeface="宋体" panose="02010600030101010101" pitchFamily="2" charset="-122"/>
                      </a:endParaRPr>
                    </a:p>
                  </a:txBody>
                  <a:tcPr marL="6824" marR="6824" marT="6824" marB="0" anchor="ctr"/>
                </a:tc>
                <a:extLst>
                  <a:ext uri="{0D108BD9-81ED-4DB2-BD59-A6C34878D82A}">
                    <a16:rowId xmlns:a16="http://schemas.microsoft.com/office/drawing/2014/main" val="10000"/>
                  </a:ext>
                </a:extLst>
              </a:tr>
              <a:tr h="906145">
                <a:tc>
                  <a:txBody>
                    <a:bodyPr/>
                    <a:lstStyle/>
                    <a:p>
                      <a:pPr algn="l" fontAlgn="ctr"/>
                      <a:r>
                        <a:rPr lang="en-US" sz="1050" u="none" strike="noStrike">
                          <a:effectLst/>
                        </a:rPr>
                        <a:t>RWC-188</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24/Aug/2021</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SHIMLA(0-20000-0-42083)/TEHRI(0-20000-0-42114)</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Surface Quality</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India</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The latitude, longitude and altitude of the stations in OSCAR/Surface was was rectified. </a:t>
                      </a:r>
                      <a:endParaRPr lang="en-US" sz="1050" b="0" i="0" u="none" strike="noStrike">
                        <a:solidFill>
                          <a:srgbClr val="000000"/>
                        </a:solidFill>
                        <a:effectLst/>
                        <a:latin typeface="宋体" panose="02010600030101010101" pitchFamily="2" charset="-122"/>
                      </a:endParaRPr>
                    </a:p>
                  </a:txBody>
                  <a:tcPr marL="6824" marR="6824" marT="6824" marB="0" anchor="ctr"/>
                </a:tc>
                <a:extLst>
                  <a:ext uri="{0D108BD9-81ED-4DB2-BD59-A6C34878D82A}">
                    <a16:rowId xmlns:a16="http://schemas.microsoft.com/office/drawing/2014/main" val="10001"/>
                  </a:ext>
                </a:extLst>
              </a:tr>
              <a:tr h="906145">
                <a:tc>
                  <a:txBody>
                    <a:bodyPr/>
                    <a:lstStyle/>
                    <a:p>
                      <a:pPr algn="l" fontAlgn="ctr"/>
                      <a:r>
                        <a:rPr lang="en-US" sz="1050" u="none" strike="noStrike">
                          <a:effectLst/>
                        </a:rPr>
                        <a:t>RWC-189</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24/Aug/2021</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DIPAYAL(0-20000-0-44406)/JUMLA(0-20000-0-44424)</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Surface Quality</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Nepal</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The latitude, longitude and altitude of the stations in OSCAR/Surface was was rectified. </a:t>
                      </a:r>
                      <a:endParaRPr lang="en-US" sz="1050" b="0" i="0" u="none" strike="noStrike">
                        <a:solidFill>
                          <a:srgbClr val="000000"/>
                        </a:solidFill>
                        <a:effectLst/>
                        <a:latin typeface="宋体" panose="02010600030101010101" pitchFamily="2" charset="-122"/>
                      </a:endParaRPr>
                    </a:p>
                  </a:txBody>
                  <a:tcPr marL="6824" marR="6824" marT="6824" marB="0" anchor="ctr"/>
                </a:tc>
                <a:extLst>
                  <a:ext uri="{0D108BD9-81ED-4DB2-BD59-A6C34878D82A}">
                    <a16:rowId xmlns:a16="http://schemas.microsoft.com/office/drawing/2014/main" val="10002"/>
                  </a:ext>
                </a:extLst>
              </a:tr>
              <a:tr h="906145">
                <a:tc>
                  <a:txBody>
                    <a:bodyPr/>
                    <a:lstStyle/>
                    <a:p>
                      <a:pPr algn="l" fontAlgn="ctr"/>
                      <a:r>
                        <a:rPr lang="en-US" sz="1050" u="none" strike="noStrike">
                          <a:effectLst/>
                        </a:rPr>
                        <a:t>RWC-199</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13/Sep/2021</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dirty="0">
                          <a:effectLst/>
                        </a:rPr>
                        <a:t>DANG(0-20000-0-44429)</a:t>
                      </a:r>
                      <a:endParaRPr lang="en-US" sz="1050" b="0" i="0" u="none" strike="noStrike" dirty="0">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a:effectLst/>
                        </a:rPr>
                        <a:t>Surface Quality</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ctr" fontAlgn="ctr"/>
                      <a:r>
                        <a:rPr lang="en-US" sz="1050" u="none" strike="noStrike">
                          <a:effectLst/>
                        </a:rPr>
                        <a:t>Nepal</a:t>
                      </a:r>
                      <a:endParaRPr lang="en-US" sz="1050" b="0" i="0" u="none" strike="noStrike">
                        <a:solidFill>
                          <a:srgbClr val="000000"/>
                        </a:solidFill>
                        <a:effectLst/>
                        <a:latin typeface="宋体" panose="02010600030101010101" pitchFamily="2" charset="-122"/>
                      </a:endParaRPr>
                    </a:p>
                  </a:txBody>
                  <a:tcPr marL="6824" marR="6824" marT="6824" marB="0" anchor="ctr"/>
                </a:tc>
                <a:tc>
                  <a:txBody>
                    <a:bodyPr/>
                    <a:lstStyle/>
                    <a:p>
                      <a:pPr algn="l" fontAlgn="ctr"/>
                      <a:r>
                        <a:rPr lang="en-US" sz="1050" u="none" strike="noStrike" dirty="0">
                          <a:effectLst/>
                        </a:rPr>
                        <a:t>The latitude, longitude and altitude of the stations in OSCAR/Surface was </a:t>
                      </a:r>
                      <a:r>
                        <a:rPr lang="en-US" sz="1050" u="none" strike="noStrike" dirty="0" err="1">
                          <a:effectLst/>
                        </a:rPr>
                        <a:t>was</a:t>
                      </a:r>
                      <a:r>
                        <a:rPr lang="en-US" sz="1050" u="none" strike="noStrike" dirty="0">
                          <a:effectLst/>
                        </a:rPr>
                        <a:t> rectified. </a:t>
                      </a:r>
                      <a:endParaRPr lang="en-US" sz="1050" b="0" i="0" u="none" strike="noStrike" dirty="0">
                        <a:solidFill>
                          <a:srgbClr val="000000"/>
                        </a:solidFill>
                        <a:effectLst/>
                        <a:latin typeface="宋体" panose="02010600030101010101" pitchFamily="2" charset="-122"/>
                      </a:endParaRPr>
                    </a:p>
                  </a:txBody>
                  <a:tcPr marL="6824" marR="6824" marT="6824" marB="0" anchor="ctr"/>
                </a:tc>
                <a:extLst>
                  <a:ext uri="{0D108BD9-81ED-4DB2-BD59-A6C34878D82A}">
                    <a16:rowId xmlns:a16="http://schemas.microsoft.com/office/drawing/2014/main" val="10003"/>
                  </a:ext>
                </a:extLst>
              </a:tr>
            </a:tbl>
          </a:graphicData>
        </a:graphic>
      </p:graphicFrame>
      <p:pic>
        <p:nvPicPr>
          <p:cNvPr id="2" name="图片 1"/>
          <p:cNvPicPr>
            <a:picLocks noChangeAspect="1"/>
          </p:cNvPicPr>
          <p:nvPr/>
        </p:nvPicPr>
        <p:blipFill>
          <a:blip r:embed="rId4"/>
          <a:stretch>
            <a:fillRect/>
          </a:stretch>
        </p:blipFill>
        <p:spPr>
          <a:xfrm>
            <a:off x="7872730" y="1814195"/>
            <a:ext cx="3918585" cy="3533140"/>
          </a:xfrm>
          <a:prstGeom prst="rect">
            <a:avLst/>
          </a:prstGeom>
          <a:ln>
            <a:solidFill>
              <a:schemeClr val="accent1"/>
            </a:solidFill>
          </a:ln>
        </p:spPr>
      </p:pic>
      <p:sp>
        <p:nvSpPr>
          <p:cNvPr id="35" name="矩形 34"/>
          <p:cNvSpPr/>
          <p:nvPr/>
        </p:nvSpPr>
        <p:spPr>
          <a:xfrm>
            <a:off x="9229090" y="4532630"/>
            <a:ext cx="1136650" cy="362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240093" y="-227097"/>
            <a:ext cx="10095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3200" dirty="0" smtClean="0"/>
              <a:t>Closed(Resolved)-Quality</a:t>
            </a:r>
          </a:p>
        </p:txBody>
      </p:sp>
      <p:pic>
        <p:nvPicPr>
          <p:cNvPr id="10" name="图片 9"/>
          <p:cNvPicPr>
            <a:picLocks noChangeAspect="1"/>
          </p:cNvPicPr>
          <p:nvPr/>
        </p:nvPicPr>
        <p:blipFill>
          <a:blip r:embed="rId3"/>
          <a:stretch>
            <a:fillRect/>
          </a:stretch>
        </p:blipFill>
        <p:spPr>
          <a:xfrm>
            <a:off x="457356" y="1411111"/>
            <a:ext cx="5222426" cy="2783860"/>
          </a:xfrm>
          <a:prstGeom prst="rect">
            <a:avLst/>
          </a:prstGeom>
          <a:ln>
            <a:solidFill>
              <a:schemeClr val="accent1"/>
            </a:solidFill>
          </a:ln>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17" y="4004008"/>
            <a:ext cx="5026504" cy="2684573"/>
          </a:xfrm>
          <a:prstGeom prst="rect">
            <a:avLst/>
          </a:prstGeom>
          <a:ln>
            <a:solidFill>
              <a:schemeClr val="accent1"/>
            </a:solidFill>
          </a:ln>
        </p:spPr>
      </p:pic>
      <p:sp>
        <p:nvSpPr>
          <p:cNvPr id="13" name="标题 1"/>
          <p:cNvSpPr txBox="1"/>
          <p:nvPr/>
        </p:nvSpPr>
        <p:spPr>
          <a:xfrm>
            <a:off x="1307242" y="820722"/>
            <a:ext cx="3150021" cy="62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mn-ea"/>
                <a:ea typeface="+mn-ea"/>
                <a:cs typeface="+mj-cs"/>
              </a:defRPr>
            </a:lvl1pPr>
          </a:lstStyle>
          <a:p>
            <a:r>
              <a:rPr lang="en-US" altLang="zh-CN" sz="2800" dirty="0" err="1" smtClean="0">
                <a:solidFill>
                  <a:schemeClr val="accent1"/>
                </a:solidFill>
              </a:rPr>
              <a:t>RWC</a:t>
            </a:r>
            <a:r>
              <a:rPr lang="en-US" altLang="zh-CN" sz="3200" dirty="0" smtClean="0">
                <a:solidFill>
                  <a:schemeClr val="accent1"/>
                </a:solidFill>
              </a:rPr>
              <a:t>-</a:t>
            </a:r>
            <a:r>
              <a:rPr lang="en-US" altLang="zh-CN" sz="2800" dirty="0" smtClean="0">
                <a:solidFill>
                  <a:schemeClr val="accent1"/>
                </a:solidFill>
              </a:rPr>
              <a:t>188</a:t>
            </a:r>
          </a:p>
        </p:txBody>
      </p:sp>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727" y="99910"/>
            <a:ext cx="5426205" cy="3624748"/>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890" y="3249930"/>
            <a:ext cx="5169535" cy="2684145"/>
          </a:xfrm>
          <a:prstGeom prst="rect">
            <a:avLst/>
          </a:prstGeom>
        </p:spPr>
      </p:pic>
      <p:sp>
        <p:nvSpPr>
          <p:cNvPr id="2" name="文本框 1"/>
          <p:cNvSpPr txBox="1"/>
          <p:nvPr/>
        </p:nvSpPr>
        <p:spPr>
          <a:xfrm>
            <a:off x="457200" y="5161915"/>
            <a:ext cx="786130" cy="368300"/>
          </a:xfrm>
          <a:prstGeom prst="rect">
            <a:avLst/>
          </a:prstGeom>
          <a:noFill/>
        </p:spPr>
        <p:txBody>
          <a:bodyPr wrap="square" rtlCol="0">
            <a:spAutoFit/>
          </a:bodyPr>
          <a:lstStyle/>
          <a:p>
            <a:r>
              <a:rPr lang="en-US" altLang="zh-CN">
                <a:solidFill>
                  <a:srgbClr val="FF0000"/>
                </a:solidFill>
              </a:rPr>
              <a:t>After</a:t>
            </a:r>
          </a:p>
        </p:txBody>
      </p:sp>
      <p:sp>
        <p:nvSpPr>
          <p:cNvPr id="3" name="文本框 2"/>
          <p:cNvSpPr txBox="1"/>
          <p:nvPr/>
        </p:nvSpPr>
        <p:spPr>
          <a:xfrm>
            <a:off x="8709660" y="220980"/>
            <a:ext cx="1626235" cy="368300"/>
          </a:xfrm>
          <a:prstGeom prst="rect">
            <a:avLst/>
          </a:prstGeom>
          <a:noFill/>
        </p:spPr>
        <p:txBody>
          <a:bodyPr wrap="square" rtlCol="0">
            <a:spAutoFit/>
          </a:bodyPr>
          <a:lstStyle/>
          <a:p>
            <a:r>
              <a:rPr lang="en-US" altLang="zh-CN">
                <a:solidFill>
                  <a:srgbClr val="FF0000"/>
                </a:solidFill>
              </a:rPr>
              <a:t>Comments</a:t>
            </a:r>
          </a:p>
        </p:txBody>
      </p:sp>
      <p:sp>
        <p:nvSpPr>
          <p:cNvPr id="4" name="文本框 3"/>
          <p:cNvSpPr txBox="1"/>
          <p:nvPr/>
        </p:nvSpPr>
        <p:spPr>
          <a:xfrm>
            <a:off x="8515985" y="4700270"/>
            <a:ext cx="3799840" cy="829945"/>
          </a:xfrm>
          <a:prstGeom prst="rect">
            <a:avLst/>
          </a:prstGeom>
          <a:noFill/>
        </p:spPr>
        <p:txBody>
          <a:bodyPr wrap="square" rtlCol="0">
            <a:spAutoFit/>
          </a:bodyPr>
          <a:lstStyle/>
          <a:p>
            <a:r>
              <a:rPr lang="en-US" altLang="zh-CN" sz="1600">
                <a:solidFill>
                  <a:srgbClr val="FF0000"/>
                </a:solidFill>
              </a:rPr>
              <a:t>A good example of quick finding, positive communication and quick solution!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69" y="1457300"/>
            <a:ext cx="5618031" cy="2783860"/>
          </a:xfrm>
          <a:prstGeom prst="rect">
            <a:avLst/>
          </a:prstGeom>
          <a:ln>
            <a:solidFill>
              <a:schemeClr val="accent1"/>
            </a:solidFill>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411" y="4071741"/>
            <a:ext cx="5369146" cy="2684573"/>
          </a:xfrm>
          <a:prstGeom prst="rect">
            <a:avLst/>
          </a:prstGeom>
          <a:ln>
            <a:solidFill>
              <a:schemeClr val="accent1"/>
            </a:solidFill>
          </a:ln>
        </p:spPr>
      </p:pic>
      <p:sp>
        <p:nvSpPr>
          <p:cNvPr id="12" name="标题 1"/>
          <p:cNvSpPr txBox="1"/>
          <p:nvPr/>
        </p:nvSpPr>
        <p:spPr>
          <a:xfrm>
            <a:off x="1903075" y="853555"/>
            <a:ext cx="3150021" cy="62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mn-ea"/>
                <a:ea typeface="+mn-ea"/>
                <a:cs typeface="+mj-cs"/>
              </a:defRPr>
            </a:lvl1pPr>
          </a:lstStyle>
          <a:p>
            <a:r>
              <a:rPr lang="en-US" altLang="zh-CN" sz="3200" dirty="0" err="1" smtClean="0">
                <a:solidFill>
                  <a:schemeClr val="accent1"/>
                </a:solidFill>
              </a:rPr>
              <a:t>RWC</a:t>
            </a:r>
            <a:r>
              <a:rPr lang="en-US" altLang="zh-CN" sz="3200" dirty="0" smtClean="0">
                <a:solidFill>
                  <a:schemeClr val="accent1"/>
                </a:solidFill>
              </a:rPr>
              <a:t>-189</a:t>
            </a:r>
            <a:endParaRPr lang="zh-CN" altLang="en-US" sz="3200" dirty="0">
              <a:solidFill>
                <a:schemeClr val="accent1"/>
              </a:solidFill>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4836" y="564444"/>
            <a:ext cx="4880833" cy="3287986"/>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586" y="3852430"/>
            <a:ext cx="5111083" cy="2440096"/>
          </a:xfrm>
          <a:prstGeom prst="rect">
            <a:avLst/>
          </a:prstGeom>
        </p:spPr>
      </p:pic>
      <p:sp>
        <p:nvSpPr>
          <p:cNvPr id="2" name="文本框 1"/>
          <p:cNvSpPr txBox="1"/>
          <p:nvPr/>
        </p:nvSpPr>
        <p:spPr>
          <a:xfrm>
            <a:off x="457200" y="5161915"/>
            <a:ext cx="786130" cy="368300"/>
          </a:xfrm>
          <a:prstGeom prst="rect">
            <a:avLst/>
          </a:prstGeom>
          <a:noFill/>
        </p:spPr>
        <p:txBody>
          <a:bodyPr wrap="square" rtlCol="0">
            <a:spAutoFit/>
          </a:bodyPr>
          <a:lstStyle/>
          <a:p>
            <a:r>
              <a:rPr lang="en-US" altLang="zh-CN">
                <a:solidFill>
                  <a:srgbClr val="FF0000"/>
                </a:solidFill>
              </a:rPr>
              <a:t>After</a:t>
            </a:r>
          </a:p>
        </p:txBody>
      </p:sp>
      <p:sp>
        <p:nvSpPr>
          <p:cNvPr id="3" name="文本框 2"/>
          <p:cNvSpPr txBox="1"/>
          <p:nvPr/>
        </p:nvSpPr>
        <p:spPr>
          <a:xfrm>
            <a:off x="8709660" y="220980"/>
            <a:ext cx="1626235" cy="368300"/>
          </a:xfrm>
          <a:prstGeom prst="rect">
            <a:avLst/>
          </a:prstGeom>
          <a:noFill/>
        </p:spPr>
        <p:txBody>
          <a:bodyPr wrap="square" rtlCol="0">
            <a:spAutoFit/>
          </a:bodyPr>
          <a:lstStyle/>
          <a:p>
            <a:r>
              <a:rPr lang="en-US" altLang="zh-CN">
                <a:solidFill>
                  <a:srgbClr val="FF0000"/>
                </a:solidFill>
              </a:rPr>
              <a:t>Comments</a:t>
            </a:r>
          </a:p>
        </p:txBody>
      </p:sp>
      <p:sp>
        <p:nvSpPr>
          <p:cNvPr id="4" name="文本框 3"/>
          <p:cNvSpPr txBox="1"/>
          <p:nvPr/>
        </p:nvSpPr>
        <p:spPr>
          <a:xfrm>
            <a:off x="8524240" y="4904105"/>
            <a:ext cx="3799840" cy="337185"/>
          </a:xfrm>
          <a:prstGeom prst="rect">
            <a:avLst/>
          </a:prstGeom>
          <a:noFill/>
        </p:spPr>
        <p:txBody>
          <a:bodyPr wrap="square" rtlCol="0">
            <a:spAutoFit/>
          </a:bodyPr>
          <a:lstStyle/>
          <a:p>
            <a:r>
              <a:rPr lang="en-US" altLang="zh-CN" sz="1600">
                <a:solidFill>
                  <a:srgbClr val="FF0000"/>
                </a:solidFill>
              </a:rPr>
              <a:t>The fastest closed ticket so far!</a:t>
            </a:r>
          </a:p>
        </p:txBody>
      </p:sp>
      <p:sp>
        <p:nvSpPr>
          <p:cNvPr id="5" name="标题 1"/>
          <p:cNvSpPr txBox="1"/>
          <p:nvPr/>
        </p:nvSpPr>
        <p:spPr>
          <a:xfrm>
            <a:off x="240093" y="-227097"/>
            <a:ext cx="10095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lumMod val="75000"/>
                  </a:schemeClr>
                </a:solidFill>
                <a:latin typeface="+mn-ea"/>
                <a:ea typeface="+mn-ea"/>
                <a:cs typeface="+mj-cs"/>
              </a:defRPr>
            </a:lvl1pPr>
          </a:lstStyle>
          <a:p>
            <a:r>
              <a:rPr lang="en-US" altLang="zh-CN" sz="3200" dirty="0" smtClean="0"/>
              <a:t>Closed(Resolved)-Quality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942" y="0"/>
            <a:ext cx="10095690" cy="1325563"/>
          </a:xfrm>
        </p:spPr>
        <p:txBody>
          <a:bodyPr/>
          <a:lstStyle/>
          <a:p>
            <a:r>
              <a:rPr lang="en-US" altLang="zh-CN" sz="3200" dirty="0" smtClean="0"/>
              <a:t>Closed</a:t>
            </a:r>
            <a:r>
              <a:rPr lang="en-US" altLang="zh-CN" sz="3200" dirty="0" smtClean="0">
                <a:sym typeface="+mn-ea"/>
              </a:rPr>
              <a:t>(Resolved)</a:t>
            </a:r>
            <a:r>
              <a:rPr lang="en-US" altLang="zh-CN" sz="3200" dirty="0" smtClean="0"/>
              <a:t>-Availability</a:t>
            </a:r>
          </a:p>
        </p:txBody>
      </p:sp>
      <p:sp>
        <p:nvSpPr>
          <p:cNvPr id="3" name="标题 1"/>
          <p:cNvSpPr txBox="1"/>
          <p:nvPr/>
        </p:nvSpPr>
        <p:spPr>
          <a:xfrm>
            <a:off x="1613606" y="1279801"/>
            <a:ext cx="3150021" cy="62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mn-ea"/>
                <a:ea typeface="+mn-ea"/>
                <a:cs typeface="+mj-cs"/>
              </a:defRPr>
            </a:lvl1pPr>
          </a:lstStyle>
          <a:p>
            <a:r>
              <a:rPr lang="en-US" altLang="zh-CN" sz="2800" dirty="0" err="1" smtClean="0">
                <a:solidFill>
                  <a:schemeClr val="accent1"/>
                </a:solidFill>
              </a:rPr>
              <a:t>RWC</a:t>
            </a:r>
            <a:r>
              <a:rPr lang="en-US" altLang="zh-CN" sz="2800" dirty="0" smtClean="0">
                <a:solidFill>
                  <a:schemeClr val="accent1"/>
                </a:solidFill>
              </a:rPr>
              <a:t>-153</a:t>
            </a:r>
          </a:p>
        </p:txBody>
      </p:sp>
      <p:pic>
        <p:nvPicPr>
          <p:cNvPr id="4" name="图片 1"/>
          <p:cNvPicPr>
            <a:picLocks noChangeAspect="1"/>
          </p:cNvPicPr>
          <p:nvPr/>
        </p:nvPicPr>
        <p:blipFill>
          <a:blip r:embed="rId3" cstate="screen"/>
          <a:stretch>
            <a:fillRect/>
          </a:stretch>
        </p:blipFill>
        <p:spPr>
          <a:xfrm>
            <a:off x="3126947" y="2011164"/>
            <a:ext cx="2844022" cy="1666977"/>
          </a:xfrm>
          <a:prstGeom prst="rect">
            <a:avLst/>
          </a:prstGeom>
          <a:noFill/>
          <a:ln w="9525">
            <a:noFill/>
          </a:ln>
        </p:spPr>
      </p:pic>
      <p:pic>
        <p:nvPicPr>
          <p:cNvPr id="5" name="图片 2"/>
          <p:cNvPicPr>
            <a:picLocks noChangeAspect="1"/>
          </p:cNvPicPr>
          <p:nvPr/>
        </p:nvPicPr>
        <p:blipFill>
          <a:blip r:embed="rId4" cstate="screen"/>
          <a:stretch>
            <a:fillRect/>
          </a:stretch>
        </p:blipFill>
        <p:spPr>
          <a:xfrm>
            <a:off x="3126947" y="3861902"/>
            <a:ext cx="2844023" cy="1829078"/>
          </a:xfrm>
          <a:prstGeom prst="rect">
            <a:avLst/>
          </a:prstGeom>
          <a:noFill/>
          <a:ln w="9525">
            <a:noFill/>
          </a:ln>
        </p:spPr>
      </p:pic>
      <p:pic>
        <p:nvPicPr>
          <p:cNvPr id="6" name="图片 3"/>
          <p:cNvPicPr>
            <a:picLocks noChangeAspect="1"/>
          </p:cNvPicPr>
          <p:nvPr/>
        </p:nvPicPr>
        <p:blipFill>
          <a:blip r:embed="rId5"/>
          <a:stretch>
            <a:fillRect/>
          </a:stretch>
        </p:blipFill>
        <p:spPr>
          <a:xfrm>
            <a:off x="191206" y="2011164"/>
            <a:ext cx="2922653" cy="1666977"/>
          </a:xfrm>
          <a:prstGeom prst="rect">
            <a:avLst/>
          </a:prstGeom>
          <a:noFill/>
          <a:ln w="9525">
            <a:noFill/>
          </a:ln>
        </p:spPr>
      </p:pic>
      <p:pic>
        <p:nvPicPr>
          <p:cNvPr id="7" name="图片 4"/>
          <p:cNvPicPr>
            <a:picLocks noChangeAspect="1"/>
          </p:cNvPicPr>
          <p:nvPr/>
        </p:nvPicPr>
        <p:blipFill>
          <a:blip r:embed="rId6" cstate="screen"/>
          <a:stretch>
            <a:fillRect/>
          </a:stretch>
        </p:blipFill>
        <p:spPr>
          <a:xfrm>
            <a:off x="191207" y="3861902"/>
            <a:ext cx="2922654" cy="1829078"/>
          </a:xfrm>
          <a:prstGeom prst="rect">
            <a:avLst/>
          </a:prstGeom>
          <a:noFill/>
          <a:ln w="9525">
            <a:noFill/>
          </a:ln>
        </p:spPr>
      </p:pic>
      <p:pic>
        <p:nvPicPr>
          <p:cNvPr id="9" name="内容占位符 3"/>
          <p:cNvPicPr>
            <a:picLocks noChangeAspect="1"/>
          </p:cNvPicPr>
          <p:nvPr/>
        </p:nvPicPr>
        <p:blipFill>
          <a:blip r:embed="rId7"/>
          <a:stretch>
            <a:fillRect/>
          </a:stretch>
        </p:blipFill>
        <p:spPr>
          <a:xfrm>
            <a:off x="9607902" y="1451419"/>
            <a:ext cx="3013075" cy="2019259"/>
          </a:xfrm>
        </p:spPr>
      </p:pic>
      <p:pic>
        <p:nvPicPr>
          <p:cNvPr id="10" name="图片 4"/>
          <p:cNvPicPr>
            <a:picLocks noChangeAspect="1"/>
          </p:cNvPicPr>
          <p:nvPr/>
        </p:nvPicPr>
        <p:blipFill>
          <a:blip r:embed="rId8" cstate="screen"/>
          <a:stretch>
            <a:fillRect/>
          </a:stretch>
        </p:blipFill>
        <p:spPr>
          <a:xfrm>
            <a:off x="9295024" y="3953450"/>
            <a:ext cx="2724376" cy="1912672"/>
          </a:xfrm>
          <a:prstGeom prst="rect">
            <a:avLst/>
          </a:prstGeom>
          <a:noFill/>
          <a:ln w="9525">
            <a:noFill/>
          </a:ln>
        </p:spPr>
      </p:pic>
      <p:pic>
        <p:nvPicPr>
          <p:cNvPr id="11" name="图片 5"/>
          <p:cNvPicPr>
            <a:picLocks noChangeAspect="1"/>
          </p:cNvPicPr>
          <p:nvPr/>
        </p:nvPicPr>
        <p:blipFill>
          <a:blip r:embed="rId9" cstate="screen"/>
          <a:stretch>
            <a:fillRect/>
          </a:stretch>
        </p:blipFill>
        <p:spPr>
          <a:xfrm>
            <a:off x="6418819" y="2028337"/>
            <a:ext cx="2843161" cy="1825782"/>
          </a:xfrm>
          <a:prstGeom prst="rect">
            <a:avLst/>
          </a:prstGeom>
          <a:noFill/>
          <a:ln w="9525">
            <a:noFill/>
          </a:ln>
        </p:spPr>
      </p:pic>
      <p:pic>
        <p:nvPicPr>
          <p:cNvPr id="12" name="图片 6"/>
          <p:cNvPicPr>
            <a:picLocks noChangeAspect="1"/>
          </p:cNvPicPr>
          <p:nvPr/>
        </p:nvPicPr>
        <p:blipFill>
          <a:blip r:embed="rId10" cstate="screen"/>
          <a:stretch>
            <a:fillRect/>
          </a:stretch>
        </p:blipFill>
        <p:spPr>
          <a:xfrm>
            <a:off x="6451863" y="3861902"/>
            <a:ext cx="2843161" cy="1910472"/>
          </a:xfrm>
          <a:prstGeom prst="rect">
            <a:avLst/>
          </a:prstGeom>
          <a:noFill/>
          <a:ln w="9525">
            <a:noFill/>
          </a:ln>
        </p:spPr>
      </p:pic>
      <p:pic>
        <p:nvPicPr>
          <p:cNvPr id="13" name="内容占位符 3"/>
          <p:cNvPicPr>
            <a:picLocks noGrp="1" noChangeAspect="1"/>
          </p:cNvPicPr>
          <p:nvPr/>
        </p:nvPicPr>
        <p:blipFill>
          <a:blip r:embed="rId7"/>
          <a:stretch>
            <a:fillRect/>
          </a:stretch>
        </p:blipFill>
        <p:spPr>
          <a:xfrm>
            <a:off x="9295024" y="2028337"/>
            <a:ext cx="2724376" cy="1825783"/>
          </a:xfrm>
          <a:prstGeom prst="rect">
            <a:avLst/>
          </a:prstGeom>
          <a:noFill/>
          <a:ln w="9525">
            <a:noFill/>
          </a:ln>
        </p:spPr>
      </p:pic>
      <p:sp>
        <p:nvSpPr>
          <p:cNvPr id="14" name="标题 1"/>
          <p:cNvSpPr txBox="1"/>
          <p:nvPr/>
        </p:nvSpPr>
        <p:spPr>
          <a:xfrm>
            <a:off x="7840399" y="1292872"/>
            <a:ext cx="3150021" cy="62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mn-ea"/>
                <a:ea typeface="+mn-ea"/>
                <a:cs typeface="+mj-cs"/>
              </a:defRPr>
            </a:lvl1pPr>
          </a:lstStyle>
          <a:p>
            <a:r>
              <a:rPr lang="en-US" altLang="zh-CN" sz="2800" dirty="0" err="1" smtClean="0">
                <a:solidFill>
                  <a:schemeClr val="accent1"/>
                </a:solidFill>
              </a:rPr>
              <a:t>RWC</a:t>
            </a:r>
            <a:r>
              <a:rPr lang="en-US" altLang="zh-CN" sz="2800" dirty="0" smtClean="0">
                <a:solidFill>
                  <a:schemeClr val="accent1"/>
                </a:solidFill>
              </a:rPr>
              <a:t>-170</a:t>
            </a:r>
          </a:p>
        </p:txBody>
      </p:sp>
      <p:sp>
        <p:nvSpPr>
          <p:cNvPr id="8" name="文本框 7"/>
          <p:cNvSpPr txBox="1"/>
          <p:nvPr/>
        </p:nvSpPr>
        <p:spPr>
          <a:xfrm>
            <a:off x="4300220" y="5772150"/>
            <a:ext cx="786130" cy="368300"/>
          </a:xfrm>
          <a:prstGeom prst="rect">
            <a:avLst/>
          </a:prstGeom>
          <a:noFill/>
        </p:spPr>
        <p:txBody>
          <a:bodyPr wrap="square" rtlCol="0">
            <a:spAutoFit/>
          </a:bodyPr>
          <a:lstStyle/>
          <a:p>
            <a:r>
              <a:rPr lang="en-US" altLang="zh-CN">
                <a:solidFill>
                  <a:srgbClr val="FF0000"/>
                </a:solidFill>
              </a:rPr>
              <a:t>After</a:t>
            </a:r>
          </a:p>
        </p:txBody>
      </p:sp>
      <p:sp>
        <p:nvSpPr>
          <p:cNvPr id="15" name="文本框 14"/>
          <p:cNvSpPr txBox="1"/>
          <p:nvPr/>
        </p:nvSpPr>
        <p:spPr>
          <a:xfrm>
            <a:off x="10404475" y="5690870"/>
            <a:ext cx="786130" cy="368300"/>
          </a:xfrm>
          <a:prstGeom prst="rect">
            <a:avLst/>
          </a:prstGeom>
          <a:noFill/>
        </p:spPr>
        <p:txBody>
          <a:bodyPr wrap="square" rtlCol="0">
            <a:spAutoFit/>
          </a:bodyPr>
          <a:lstStyle/>
          <a:p>
            <a:r>
              <a:rPr lang="en-US" altLang="zh-CN">
                <a:solidFill>
                  <a:srgbClr val="FF0000"/>
                </a:solidFill>
              </a:rPr>
              <a:t>After</a:t>
            </a:r>
          </a:p>
        </p:txBody>
      </p:sp>
      <p:sp>
        <p:nvSpPr>
          <p:cNvPr id="16" name="文本框 15"/>
          <p:cNvSpPr txBox="1"/>
          <p:nvPr/>
        </p:nvSpPr>
        <p:spPr>
          <a:xfrm>
            <a:off x="1157605" y="5772150"/>
            <a:ext cx="990600" cy="368300"/>
          </a:xfrm>
          <a:prstGeom prst="rect">
            <a:avLst/>
          </a:prstGeom>
          <a:noFill/>
        </p:spPr>
        <p:txBody>
          <a:bodyPr wrap="square" rtlCol="0">
            <a:spAutoFit/>
          </a:bodyPr>
          <a:lstStyle/>
          <a:p>
            <a:r>
              <a:rPr lang="en-US" altLang="zh-CN">
                <a:solidFill>
                  <a:srgbClr val="FF0000"/>
                </a:solidFill>
              </a:rPr>
              <a:t>Before</a:t>
            </a:r>
          </a:p>
        </p:txBody>
      </p:sp>
      <p:sp>
        <p:nvSpPr>
          <p:cNvPr id="17" name="文本框 16"/>
          <p:cNvSpPr txBox="1"/>
          <p:nvPr/>
        </p:nvSpPr>
        <p:spPr>
          <a:xfrm>
            <a:off x="7478395" y="5780405"/>
            <a:ext cx="990600" cy="368300"/>
          </a:xfrm>
          <a:prstGeom prst="rect">
            <a:avLst/>
          </a:prstGeom>
          <a:noFill/>
        </p:spPr>
        <p:txBody>
          <a:bodyPr wrap="square" rtlCol="0">
            <a:spAutoFit/>
          </a:bodyPr>
          <a:lstStyle/>
          <a:p>
            <a:r>
              <a:rPr lang="en-US" altLang="zh-CN">
                <a:solidFill>
                  <a:srgbClr val="FF0000"/>
                </a:solidFill>
              </a:rPr>
              <a:t>Before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endParaRPr lang="zh-CN" altLang="en-US"/>
          </a:p>
        </p:txBody>
      </p:sp>
      <p:sp>
        <p:nvSpPr>
          <p:cNvPr id="4" name="矩形 3"/>
          <p:cNvSpPr/>
          <p:nvPr/>
        </p:nvSpPr>
        <p:spPr>
          <a:xfrm>
            <a:off x="4482292" y="445556"/>
            <a:ext cx="3227165" cy="400110"/>
          </a:xfrm>
          <a:prstGeom prst="rect">
            <a:avLst/>
          </a:prstGeom>
        </p:spPr>
        <p:txBody>
          <a:bodyPr wrap="none">
            <a:spAutoFit/>
          </a:bodyPr>
          <a:lstStyle/>
          <a:p>
            <a:r>
              <a:rPr lang="en-US" altLang="zh-CN" sz="2000" dirty="0"/>
              <a:t>Example: </a:t>
            </a:r>
            <a:r>
              <a:rPr lang="en-US" altLang="zh-CN" sz="2000" dirty="0" smtClean="0"/>
              <a:t>Ongoing </a:t>
            </a:r>
            <a:r>
              <a:rPr lang="en-US" altLang="zh-CN" sz="2000" dirty="0"/>
              <a:t>case</a:t>
            </a:r>
            <a:endParaRPr lang="zh-CN" altLang="en-US" sz="2000" dirty="0"/>
          </a:p>
        </p:txBody>
      </p:sp>
      <p:graphicFrame>
        <p:nvGraphicFramePr>
          <p:cNvPr id="6" name="表格 5"/>
          <p:cNvGraphicFramePr>
            <a:graphicFrameLocks noGrp="1"/>
          </p:cNvGraphicFramePr>
          <p:nvPr>
            <p:custDataLst>
              <p:tags r:id="rId1"/>
            </p:custDataLst>
          </p:nvPr>
        </p:nvGraphicFramePr>
        <p:xfrm>
          <a:off x="220980" y="984885"/>
          <a:ext cx="7741285" cy="5324475"/>
        </p:xfrm>
        <a:graphic>
          <a:graphicData uri="http://schemas.openxmlformats.org/drawingml/2006/table">
            <a:tbl>
              <a:tblPr>
                <a:tableStyleId>{5C22544A-7EE6-4342-B048-85BDC9FD1C3A}</a:tableStyleId>
              </a:tblPr>
              <a:tblGrid>
                <a:gridCol w="537210">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gridCol w="147764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gridCol w="3452495">
                  <a:extLst>
                    <a:ext uri="{9D8B030D-6E8A-4147-A177-3AD203B41FA5}">
                      <a16:colId xmlns:a16="http://schemas.microsoft.com/office/drawing/2014/main" val="20004"/>
                    </a:ext>
                  </a:extLst>
                </a:gridCol>
                <a:gridCol w="777875">
                  <a:extLst>
                    <a:ext uri="{9D8B030D-6E8A-4147-A177-3AD203B41FA5}">
                      <a16:colId xmlns:a16="http://schemas.microsoft.com/office/drawing/2014/main" val="20005"/>
                    </a:ext>
                  </a:extLst>
                </a:gridCol>
              </a:tblGrid>
              <a:tr h="547370">
                <a:tc>
                  <a:txBody>
                    <a:bodyPr/>
                    <a:lstStyle/>
                    <a:p>
                      <a:pPr algn="ctr" fontAlgn="ctr"/>
                      <a:r>
                        <a:rPr lang="en-US" sz="900" b="1" u="none" strike="noStrike" dirty="0">
                          <a:effectLst/>
                        </a:rPr>
                        <a:t>No.</a:t>
                      </a:r>
                      <a:endParaRPr lang="en-US" sz="900" b="1" i="0" u="none" strike="noStrike" dirty="0">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b="1" u="none" strike="noStrike">
                          <a:effectLst/>
                        </a:rPr>
                        <a:t>Date of issue raised</a:t>
                      </a:r>
                      <a:endParaRPr lang="en-US" sz="900" b="1"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b="1" u="none" strike="noStrike">
                          <a:effectLst/>
                        </a:rPr>
                        <a:t>Staion Name/WIGOS ID</a:t>
                      </a:r>
                      <a:endParaRPr lang="en-US" sz="900" b="1"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b="1" u="none" strike="noStrike">
                          <a:effectLst/>
                        </a:rPr>
                        <a:t>Performance category</a:t>
                      </a:r>
                      <a:endParaRPr lang="en-US" sz="900" b="1"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b="1" u="none" strike="noStrike">
                          <a:effectLst/>
                        </a:rPr>
                        <a:t>Remarks</a:t>
                      </a:r>
                      <a:endParaRPr lang="en-US" sz="900" b="1"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b="1" u="none" strike="noStrike" dirty="0">
                          <a:effectLst/>
                        </a:rPr>
                        <a:t>IMS Status</a:t>
                      </a:r>
                      <a:endParaRPr lang="en-US" sz="900" b="1" i="0" u="none" strike="noStrike" dirty="0">
                        <a:solidFill>
                          <a:srgbClr val="00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0"/>
                  </a:ext>
                </a:extLst>
              </a:tr>
              <a:tr h="497840">
                <a:tc>
                  <a:txBody>
                    <a:bodyPr/>
                    <a:lstStyle/>
                    <a:p>
                      <a:pPr algn="l" fontAlgn="ctr"/>
                      <a:r>
                        <a:rPr lang="en-US" sz="900" u="none" strike="noStrike">
                          <a:effectLst/>
                        </a:rPr>
                        <a:t>RWC-146</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15/Jul/2021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altLang="zh-CN" sz="900" u="none" strike="noStrike">
                          <a:effectLst/>
                        </a:rPr>
                        <a:t>42704/43353/42916/42832/42638</a:t>
                      </a:r>
                      <a:endParaRPr lang="en-US" altLang="zh-CN"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effectLst/>
                        </a:rPr>
                        <a:t>Surface Availability</a:t>
                      </a:r>
                      <a:endParaRPr lang="en-US" sz="900" b="0" i="0" u="none" strike="noStrike" dirty="0">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These stations (42704/43353/42916/42832/42638) show yellow dot in WDQMS, which means they don't match in OSCAR/Surface.</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 Under Investigation</a:t>
                      </a:r>
                      <a:endParaRPr lang="en-US" sz="900" b="0" i="0" u="none" strike="noStrike">
                        <a:solidFill>
                          <a:srgbClr val="00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1"/>
                  </a:ext>
                </a:extLst>
              </a:tr>
              <a:tr h="1198880">
                <a:tc>
                  <a:txBody>
                    <a:bodyPr/>
                    <a:lstStyle/>
                    <a:p>
                      <a:pPr algn="l" fontAlgn="ctr"/>
                      <a:r>
                        <a:rPr lang="en-US" sz="900" u="none" strike="noStrike">
                          <a:effectLst/>
                        </a:rPr>
                        <a:t>RWC-151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20/Jul/2021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err="1">
                          <a:effectLst/>
                        </a:rPr>
                        <a:t>Jolfa</a:t>
                      </a:r>
                      <a:r>
                        <a:rPr lang="en-US" sz="900" u="none" strike="noStrike" dirty="0">
                          <a:effectLst/>
                        </a:rPr>
                        <a:t>(0-364-0-40702)/</a:t>
                      </a:r>
                      <a:r>
                        <a:rPr lang="en-US" sz="900" u="none" strike="noStrike" dirty="0" err="1">
                          <a:effectLst/>
                        </a:rPr>
                        <a:t>Astara</a:t>
                      </a:r>
                      <a:r>
                        <a:rPr lang="en-US" sz="900" u="none" strike="noStrike" dirty="0">
                          <a:effectLst/>
                        </a:rPr>
                        <a:t>(0-364-0-40709)/</a:t>
                      </a:r>
                      <a:r>
                        <a:rPr lang="en-US" sz="900" u="none" strike="noStrike" dirty="0" err="1">
                          <a:effectLst/>
                        </a:rPr>
                        <a:t>Kalibar</a:t>
                      </a:r>
                      <a:r>
                        <a:rPr lang="en-US" sz="900" u="none" strike="noStrike" dirty="0">
                          <a:effectLst/>
                        </a:rPr>
                        <a:t>(0-364-0-40711</a:t>
                      </a:r>
                      <a:r>
                        <a:rPr lang="en-US" sz="900" u="none" strike="noStrike" dirty="0" smtClean="0">
                          <a:effectLst/>
                        </a:rPr>
                        <a:t>)/ etc.</a:t>
                      </a:r>
                      <a:r>
                        <a:rPr lang="en-US" sz="900" u="none" strike="noStrike" baseline="0" dirty="0" smtClean="0">
                          <a:effectLst/>
                        </a:rPr>
                        <a:t> </a:t>
                      </a:r>
                      <a:endParaRPr lang="en-US" sz="900" b="0" i="0" u="none" strike="noStrike" baseline="0" dirty="0" smtClean="0">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Surface Availability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These stations show black dots in WDQMS(see the appendix for detail),which means no data has been received in period.Please check whether these stations are running and uploading data normally.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solidFill>
                            <a:srgbClr val="FF0000"/>
                          </a:solidFill>
                          <a:effectLst/>
                        </a:rPr>
                        <a:t>No Response</a:t>
                      </a:r>
                      <a:endParaRPr lang="en-US" sz="900" b="0" i="0" u="none" strike="noStrike" dirty="0">
                        <a:solidFill>
                          <a:srgbClr val="FF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2"/>
                  </a:ext>
                </a:extLst>
              </a:tr>
              <a:tr h="695960">
                <a:tc>
                  <a:txBody>
                    <a:bodyPr/>
                    <a:lstStyle/>
                    <a:p>
                      <a:pPr algn="l" fontAlgn="ctr"/>
                      <a:r>
                        <a:rPr lang="en-US" sz="900" u="none" strike="noStrike">
                          <a:effectLst/>
                        </a:rPr>
                        <a:t>RWC-165</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24/Jul/2021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BANDARABBASS(0-20000-0-40875)</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Upper-air Availability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This station(40875) shows black dot in WDQMS, which means no data has been received in period(12 June-12 July). Please check whether this station is running and uploading data normally.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solidFill>
                            <a:srgbClr val="FF0000"/>
                          </a:solidFill>
                          <a:effectLst/>
                        </a:rPr>
                        <a:t>No Response</a:t>
                      </a:r>
                      <a:endParaRPr lang="en-US" sz="900" b="0" i="0" u="none" strike="noStrike" dirty="0">
                        <a:solidFill>
                          <a:srgbClr val="FF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3"/>
                  </a:ext>
                </a:extLst>
              </a:tr>
              <a:tr h="992505">
                <a:tc>
                  <a:txBody>
                    <a:bodyPr/>
                    <a:lstStyle/>
                    <a:p>
                      <a:pPr algn="l" fontAlgn="ctr"/>
                      <a:r>
                        <a:rPr lang="en-US" sz="900" u="none" strike="noStrike">
                          <a:effectLst/>
                        </a:rPr>
                        <a:t>RWC-173</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24/Jul/2021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US" sz="900" u="none" strike="noStrike" dirty="0">
                          <a:effectLst/>
                        </a:rPr>
                        <a:t>HAFRAL-BATIN(0-20000-0-40377)/KHAYBER(0-20000-0-40410</a:t>
                      </a:r>
                      <a:r>
                        <a:rPr lang="en-US" sz="900" u="none" strike="noStrike" dirty="0" smtClean="0">
                          <a:effectLst/>
                        </a:rPr>
                        <a:t>)/</a:t>
                      </a:r>
                      <a:r>
                        <a:rPr lang="en-US" altLang="zh-CN" sz="900" u="none" strike="noStrike" dirty="0" smtClean="0">
                          <a:effectLst/>
                        </a:rPr>
                        <a:t>etc.</a:t>
                      </a:r>
                      <a:r>
                        <a:rPr lang="en-US" altLang="zh-CN" sz="900" u="none" strike="noStrike" baseline="0" dirty="0" smtClean="0">
                          <a:effectLst/>
                        </a:rPr>
                        <a:t> </a:t>
                      </a:r>
                      <a:endParaRPr lang="en-US" altLang="zh-CN" sz="900" b="0" i="0" u="none" strike="noStrike" baseline="0" dirty="0" smtClean="0">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effectLst/>
                        </a:rPr>
                        <a:t>Surface Availability</a:t>
                      </a:r>
                      <a:endParaRPr lang="en-US" sz="900" b="0" i="0" u="none" strike="noStrike" dirty="0">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These stations show black dots in WDQMS (see the appendix for details), which means no data has been received in period. Please check whether these stations are running and uploading data normally.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solidFill>
                            <a:schemeClr val="accent2">
                              <a:lumMod val="75000"/>
                            </a:schemeClr>
                          </a:solidFill>
                          <a:effectLst/>
                        </a:rPr>
                        <a:t>Couldn't Raise an Incident</a:t>
                      </a:r>
                      <a:endParaRPr lang="en-US" sz="900" b="0" i="0" u="none" strike="noStrike" dirty="0">
                        <a:solidFill>
                          <a:schemeClr val="accent2">
                            <a:lumMod val="75000"/>
                          </a:schemeClr>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4"/>
                  </a:ext>
                </a:extLst>
              </a:tr>
              <a:tr h="696595">
                <a:tc>
                  <a:txBody>
                    <a:bodyPr/>
                    <a:lstStyle/>
                    <a:p>
                      <a:pPr algn="l" fontAlgn="ctr"/>
                      <a:r>
                        <a:rPr lang="en-US" sz="900" u="none" strike="noStrike">
                          <a:effectLst/>
                        </a:rPr>
                        <a:t>RWC-192</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01/Sep/2021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TRINCOMALEE(0-20000-0-43418)/BADULLA(0-20000-0-43479)</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Surface Quality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The latitude, longitude or altitude of the station in OSCAR/Surface is possibly incorrect. </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 Under Investigation</a:t>
                      </a:r>
                      <a:endParaRPr lang="en-US" sz="900" b="0" i="0" u="none" strike="noStrike">
                        <a:solidFill>
                          <a:srgbClr val="00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5"/>
                  </a:ext>
                </a:extLst>
              </a:tr>
              <a:tr h="695325">
                <a:tc>
                  <a:txBody>
                    <a:bodyPr/>
                    <a:lstStyle/>
                    <a:p>
                      <a:pPr algn="ctr" fontAlgn="ctr"/>
                      <a:r>
                        <a:rPr lang="en-US" sz="900" u="none" strike="noStrike">
                          <a:effectLst/>
                        </a:rPr>
                        <a:t>RWC-193</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ctr" fontAlgn="ctr"/>
                      <a:r>
                        <a:rPr lang="en-US" sz="900" u="none" strike="noStrike">
                          <a:effectLst/>
                        </a:rPr>
                        <a:t>01/Sep/2021</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 FASA(0-20000-0-40859)</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Surface Quality</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a:effectLst/>
                        </a:rPr>
                        <a:t>The latitude, longitude or altitude of the station in OSCAR/Surface is possibly incorrect. </a:t>
                      </a:r>
                      <a:endParaRPr lang="en-US" sz="900" b="0" i="0" u="none" strike="noStrike">
                        <a:solidFill>
                          <a:srgbClr val="000000"/>
                        </a:solidFill>
                        <a:effectLst/>
                        <a:latin typeface="宋体" panose="02010600030101010101" pitchFamily="2" charset="-122"/>
                      </a:endParaRPr>
                    </a:p>
                  </a:txBody>
                  <a:tcPr marL="4967" marR="4967" marT="4967" marB="0" anchor="ctr"/>
                </a:tc>
                <a:tc>
                  <a:txBody>
                    <a:bodyPr/>
                    <a:lstStyle/>
                    <a:p>
                      <a:pPr algn="l" fontAlgn="ctr"/>
                      <a:r>
                        <a:rPr lang="en-US" sz="900" u="none" strike="noStrike" dirty="0">
                          <a:solidFill>
                            <a:srgbClr val="FF0000"/>
                          </a:solidFill>
                          <a:effectLst/>
                        </a:rPr>
                        <a:t>No Response</a:t>
                      </a:r>
                      <a:endParaRPr lang="en-US" sz="900" b="0" i="0" u="none" strike="noStrike" dirty="0">
                        <a:solidFill>
                          <a:srgbClr val="FF0000"/>
                        </a:solidFill>
                        <a:effectLst/>
                        <a:latin typeface="宋体" panose="02010600030101010101" pitchFamily="2" charset="-122"/>
                      </a:endParaRPr>
                    </a:p>
                  </a:txBody>
                  <a:tcPr marL="4967" marR="4967" marT="4967" marB="0" anchor="ctr"/>
                </a:tc>
                <a:extLst>
                  <a:ext uri="{0D108BD9-81ED-4DB2-BD59-A6C34878D82A}">
                    <a16:rowId xmlns:a16="http://schemas.microsoft.com/office/drawing/2014/main" val="10006"/>
                  </a:ext>
                </a:extLst>
              </a:tr>
            </a:tbl>
          </a:graphicData>
        </a:graphic>
      </p:graphicFrame>
      <p:sp>
        <p:nvSpPr>
          <p:cNvPr id="35" name="矩形 34"/>
          <p:cNvSpPr/>
          <p:nvPr/>
        </p:nvSpPr>
        <p:spPr>
          <a:xfrm>
            <a:off x="7098665" y="1564640"/>
            <a:ext cx="946150" cy="5346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stretch>
            <a:fillRect/>
          </a:stretch>
        </p:blipFill>
        <p:spPr>
          <a:xfrm>
            <a:off x="8374380" y="1740535"/>
            <a:ext cx="3745865" cy="3377565"/>
          </a:xfrm>
          <a:prstGeom prst="rect">
            <a:avLst/>
          </a:prstGeom>
          <a:ln>
            <a:solidFill>
              <a:schemeClr val="accent1"/>
            </a:solidFill>
          </a:ln>
        </p:spPr>
      </p:pic>
      <p:sp>
        <p:nvSpPr>
          <p:cNvPr id="5" name="矩形 4"/>
          <p:cNvSpPr/>
          <p:nvPr/>
        </p:nvSpPr>
        <p:spPr>
          <a:xfrm>
            <a:off x="7098665" y="5025390"/>
            <a:ext cx="946150" cy="5346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56450" y="2410460"/>
            <a:ext cx="946150" cy="5346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rot="2220000">
            <a:off x="8311515" y="1997075"/>
            <a:ext cx="215900" cy="130175"/>
          </a:xfrm>
          <a:prstGeom prs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rot="20040000">
            <a:off x="8230870" y="5158740"/>
            <a:ext cx="215900" cy="130175"/>
          </a:xfrm>
          <a:prstGeom prs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632315" y="3103245"/>
            <a:ext cx="1360805" cy="534670"/>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156450" y="3295015"/>
            <a:ext cx="946150" cy="5346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98665" y="5680710"/>
            <a:ext cx="946150" cy="5346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156450" y="4160520"/>
            <a:ext cx="946150" cy="53467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p:nvPr/>
        </p:nvSpPr>
        <p:spPr>
          <a:xfrm>
            <a:off x="5830006" y="4510046"/>
            <a:ext cx="3150021" cy="62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mn-ea"/>
                <a:ea typeface="+mn-ea"/>
                <a:cs typeface="+mj-cs"/>
              </a:defRPr>
            </a:lvl1pPr>
          </a:lstStyle>
          <a:p>
            <a:endParaRPr lang="en-US" altLang="zh-CN" sz="1800" dirty="0" smtClean="0">
              <a:solidFill>
                <a:schemeClr val="accent2"/>
              </a:solidFill>
            </a:endParaRPr>
          </a:p>
        </p:txBody>
      </p:sp>
      <p:pic>
        <p:nvPicPr>
          <p:cNvPr id="15" name="图片 14"/>
          <p:cNvPicPr>
            <a:picLocks noChangeAspect="1"/>
          </p:cNvPicPr>
          <p:nvPr/>
        </p:nvPicPr>
        <p:blipFill>
          <a:blip r:embed="rId5"/>
          <a:stretch>
            <a:fillRect/>
          </a:stretch>
        </p:blipFill>
        <p:spPr>
          <a:xfrm>
            <a:off x="6878955" y="4723765"/>
            <a:ext cx="1495425" cy="180975"/>
          </a:xfrm>
          <a:prstGeom prst="rect">
            <a:avLst/>
          </a:prstGeom>
        </p:spPr>
      </p:pic>
      <p:sp>
        <p:nvSpPr>
          <p:cNvPr id="16" name="文本框 15"/>
          <p:cNvSpPr txBox="1"/>
          <p:nvPr/>
        </p:nvSpPr>
        <p:spPr>
          <a:xfrm>
            <a:off x="8876665" y="1842135"/>
            <a:ext cx="1626235" cy="337185"/>
          </a:xfrm>
          <a:prstGeom prst="rect">
            <a:avLst/>
          </a:prstGeom>
          <a:noFill/>
        </p:spPr>
        <p:txBody>
          <a:bodyPr wrap="square" rtlCol="0">
            <a:spAutoFit/>
          </a:bodyPr>
          <a:lstStyle/>
          <a:p>
            <a:r>
              <a:rPr lang="en-US" altLang="zh-CN" sz="1600">
                <a:solidFill>
                  <a:srgbClr val="FF0000"/>
                </a:solidFill>
              </a:rPr>
              <a:t>ticket</a:t>
            </a:r>
          </a:p>
        </p:txBody>
      </p:sp>
      <p:sp>
        <p:nvSpPr>
          <p:cNvPr id="17" name="文本框 16"/>
          <p:cNvSpPr txBox="1"/>
          <p:nvPr/>
        </p:nvSpPr>
        <p:spPr>
          <a:xfrm>
            <a:off x="8814435" y="2447290"/>
            <a:ext cx="1626235" cy="460375"/>
          </a:xfrm>
          <a:prstGeom prst="rect">
            <a:avLst/>
          </a:prstGeom>
          <a:noFill/>
        </p:spPr>
        <p:txBody>
          <a:bodyPr wrap="square" rtlCol="0">
            <a:spAutoFit/>
          </a:bodyPr>
          <a:lstStyle/>
          <a:p>
            <a:r>
              <a:rPr lang="en-US" altLang="zh-CN" sz="1200">
                <a:solidFill>
                  <a:srgbClr val="FF0000"/>
                </a:solidFill>
              </a:rPr>
              <a:t>nominate an assignee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4178" y="-117848"/>
            <a:ext cx="10095690" cy="1325563"/>
          </a:xfrm>
        </p:spPr>
        <p:txBody>
          <a:bodyPr/>
          <a:lstStyle/>
          <a:p>
            <a:pPr algn="ctr"/>
            <a:r>
              <a:rPr lang="en-US" altLang="zh-CN" dirty="0">
                <a:solidFill>
                  <a:schemeClr val="accent1"/>
                </a:solidFill>
                <a:latin typeface="Calibri" panose="020F0502020204030204" pitchFamily="34" charset="0"/>
                <a:cs typeface="Calibri" panose="020F0502020204030204" pitchFamily="34" charset="0"/>
              </a:rPr>
              <a:t>RA II Monitoring &amp; </a:t>
            </a:r>
            <a:r>
              <a:rPr lang="en-US" altLang="zh-CN" dirty="0" smtClean="0">
                <a:solidFill>
                  <a:schemeClr val="accent1"/>
                </a:solidFill>
                <a:latin typeface="Calibri" panose="020F0502020204030204" pitchFamily="34" charset="0"/>
                <a:cs typeface="Calibri" panose="020F0502020204030204" pitchFamily="34" charset="0"/>
              </a:rPr>
              <a:t>Analysis System</a:t>
            </a:r>
            <a:endParaRPr lang="en-US" altLang="zh-CN" dirty="0">
              <a:solidFill>
                <a:schemeClr val="accent1"/>
              </a:solidFill>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1274614" y="1071772"/>
            <a:ext cx="9434817" cy="4150996"/>
          </a:xfrm>
          <a:prstGeom prst="rect">
            <a:avLst/>
          </a:prstGeom>
        </p:spPr>
      </p:pic>
      <p:sp>
        <p:nvSpPr>
          <p:cNvPr id="3" name="矩形 2"/>
          <p:cNvSpPr/>
          <p:nvPr/>
        </p:nvSpPr>
        <p:spPr>
          <a:xfrm>
            <a:off x="372533" y="5403389"/>
            <a:ext cx="10227068" cy="1200329"/>
          </a:xfrm>
          <a:prstGeom prst="rect">
            <a:avLst/>
          </a:prstGeom>
        </p:spPr>
        <p:txBody>
          <a:bodyPr wrap="square">
            <a:spAutoFit/>
          </a:bodyPr>
          <a:lstStyle/>
          <a:p>
            <a:pPr marL="285750" indent="-285750">
              <a:buFont typeface="Wingdings" panose="05000000000000000000" pitchFamily="2" charset="2"/>
              <a:buChar char="u"/>
            </a:pPr>
            <a:r>
              <a:rPr lang="en-US" altLang="zh-CN" dirty="0">
                <a:solidFill>
                  <a:schemeClr val="accent1"/>
                </a:solidFill>
              </a:rPr>
              <a:t>Based on criteria developed by </a:t>
            </a:r>
            <a:r>
              <a:rPr lang="en-US" altLang="zh-CN" dirty="0" err="1" smtClean="0">
                <a:solidFill>
                  <a:schemeClr val="accent1"/>
                </a:solidFill>
              </a:rPr>
              <a:t>WMO</a:t>
            </a:r>
            <a:r>
              <a:rPr lang="en-US" altLang="zh-CN" dirty="0" smtClean="0">
                <a:solidFill>
                  <a:schemeClr val="accent1"/>
                </a:solidFill>
              </a:rPr>
              <a:t>.</a:t>
            </a:r>
          </a:p>
          <a:p>
            <a:pPr marL="285750" indent="-285750">
              <a:buFont typeface="Wingdings" panose="05000000000000000000" pitchFamily="2" charset="2"/>
              <a:buChar char="u"/>
            </a:pPr>
            <a:r>
              <a:rPr lang="en-US" altLang="zh-CN" dirty="0">
                <a:solidFill>
                  <a:schemeClr val="accent1"/>
                </a:solidFill>
              </a:rPr>
              <a:t>A</a:t>
            </a:r>
            <a:r>
              <a:rPr lang="en-US" altLang="zh-CN" dirty="0" smtClean="0">
                <a:solidFill>
                  <a:schemeClr val="accent1"/>
                </a:solidFill>
              </a:rPr>
              <a:t>utomatically </a:t>
            </a:r>
            <a:r>
              <a:rPr lang="en-US" altLang="zh-CN" dirty="0">
                <a:solidFill>
                  <a:schemeClr val="accent1"/>
                </a:solidFill>
              </a:rPr>
              <a:t>output a list of abnormal </a:t>
            </a:r>
            <a:r>
              <a:rPr lang="en-US" altLang="zh-CN" dirty="0" smtClean="0">
                <a:solidFill>
                  <a:schemeClr val="accent1"/>
                </a:solidFill>
              </a:rPr>
              <a:t>stations.</a:t>
            </a:r>
          </a:p>
          <a:p>
            <a:pPr marL="285750" indent="-285750">
              <a:buFont typeface="Wingdings" panose="05000000000000000000" pitchFamily="2" charset="2"/>
              <a:buChar char="u"/>
            </a:pPr>
            <a:r>
              <a:rPr lang="en-US" altLang="zh-CN" dirty="0">
                <a:solidFill>
                  <a:schemeClr val="accent1"/>
                </a:solidFill>
              </a:rPr>
              <a:t>B</a:t>
            </a:r>
            <a:r>
              <a:rPr lang="en-US" altLang="zh-CN" dirty="0" smtClean="0">
                <a:solidFill>
                  <a:schemeClr val="accent1"/>
                </a:solidFill>
              </a:rPr>
              <a:t>y </a:t>
            </a:r>
            <a:r>
              <a:rPr lang="en-US" altLang="zh-CN" dirty="0">
                <a:solidFill>
                  <a:schemeClr val="accent1"/>
                </a:solidFill>
              </a:rPr>
              <a:t>comparing </a:t>
            </a:r>
            <a:r>
              <a:rPr lang="en-US" altLang="zh-CN" dirty="0" err="1">
                <a:solidFill>
                  <a:schemeClr val="accent1"/>
                </a:solidFill>
              </a:rPr>
              <a:t>WDQMS</a:t>
            </a:r>
            <a:r>
              <a:rPr lang="en-US" altLang="zh-CN" dirty="0">
                <a:solidFill>
                  <a:schemeClr val="accent1"/>
                </a:solidFill>
              </a:rPr>
              <a:t> and CMA data acquisition from </a:t>
            </a:r>
            <a:r>
              <a:rPr lang="en-US" altLang="zh-CN" dirty="0" smtClean="0">
                <a:solidFill>
                  <a:schemeClr val="accent1"/>
                </a:solidFill>
              </a:rPr>
              <a:t>GTS.</a:t>
            </a:r>
          </a:p>
          <a:p>
            <a:pPr marL="285750" indent="-285750">
              <a:buFont typeface="Wingdings" panose="05000000000000000000" pitchFamily="2" charset="2"/>
              <a:buChar char="u"/>
            </a:pPr>
            <a:r>
              <a:rPr lang="en-US" altLang="zh-CN" dirty="0" smtClean="0">
                <a:solidFill>
                  <a:schemeClr val="accent1"/>
                </a:solidFill>
              </a:rPr>
              <a:t>Filter </a:t>
            </a:r>
            <a:r>
              <a:rPr lang="en-US" altLang="zh-CN" dirty="0">
                <a:solidFill>
                  <a:schemeClr val="accent1"/>
                </a:solidFill>
              </a:rPr>
              <a:t>out the stations </a:t>
            </a:r>
            <a:r>
              <a:rPr lang="en-US" altLang="zh-CN" dirty="0" smtClean="0">
                <a:solidFill>
                  <a:schemeClr val="accent1"/>
                </a:solidFill>
              </a:rPr>
              <a:t>- need </a:t>
            </a:r>
            <a:r>
              <a:rPr lang="en-US" altLang="zh-CN" dirty="0">
                <a:solidFill>
                  <a:schemeClr val="accent1"/>
                </a:solidFill>
              </a:rPr>
              <a:t>to be managed in IMS and issue the tickets in IMS.</a:t>
            </a:r>
            <a:endParaRPr lang="zh-CN" altLang="en-US" dirty="0">
              <a:solidFill>
                <a:schemeClr val="accent1"/>
              </a:solidFill>
            </a:endParaRPr>
          </a:p>
        </p:txBody>
      </p:sp>
      <p:pic>
        <p:nvPicPr>
          <p:cNvPr id="5" name="图片 4"/>
          <p:cNvPicPr>
            <a:picLocks noChangeAspect="1"/>
          </p:cNvPicPr>
          <p:nvPr/>
        </p:nvPicPr>
        <p:blipFill>
          <a:blip r:embed="rId4"/>
          <a:stretch>
            <a:fillRect/>
          </a:stretch>
        </p:blipFill>
        <p:spPr>
          <a:xfrm>
            <a:off x="1798320" y="1980565"/>
            <a:ext cx="438150" cy="24765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50867" y="579930"/>
            <a:ext cx="10303329" cy="2523768"/>
          </a:xfrm>
          <a:prstGeom prst="rect">
            <a:avLst/>
          </a:prstGeom>
          <a:noFill/>
        </p:spPr>
        <p:txBody>
          <a:bodyPr wrap="square" rtlCol="0">
            <a:spAutoFit/>
          </a:bodyPr>
          <a:lstStyle/>
          <a:p>
            <a:pPr algn="ctr"/>
            <a:r>
              <a:rPr lang="zh-CN" altLang="en-US" sz="6000" b="1" dirty="0">
                <a:solidFill>
                  <a:srgbClr val="FFC000"/>
                </a:solidFill>
                <a:latin typeface="华文仿宋" panose="02010600040101010101" charset="-122"/>
                <a:ea typeface="华文仿宋" panose="02010600040101010101" charset="-122"/>
              </a:rPr>
              <a:t>T</a:t>
            </a:r>
            <a:r>
              <a:rPr lang="en-US" altLang="zh-CN" sz="6000" b="1" dirty="0" smtClean="0">
                <a:solidFill>
                  <a:srgbClr val="FFC000"/>
                </a:solidFill>
                <a:latin typeface="华文仿宋" panose="02010600040101010101" charset="-122"/>
                <a:ea typeface="华文仿宋" panose="02010600040101010101" charset="-122"/>
              </a:rPr>
              <a:t>HANKS</a:t>
            </a:r>
          </a:p>
          <a:p>
            <a:pPr algn="ctr"/>
            <a:r>
              <a:rPr lang="en-US" altLang="zh-CN" sz="4400" b="1" dirty="0" smtClean="0">
                <a:solidFill>
                  <a:srgbClr val="FFC000"/>
                </a:solidFill>
                <a:latin typeface="Vijaya" panose="020B0604020202020204" pitchFamily="34" charset="0"/>
                <a:ea typeface="华文行楷" panose="02010800040101010101" pitchFamily="2" charset="-122"/>
                <a:cs typeface="Vijaya" panose="020B0604020202020204" pitchFamily="34" charset="0"/>
              </a:rPr>
              <a:t>Please contact </a:t>
            </a:r>
            <a:r>
              <a:rPr lang="en-US" altLang="zh-CN" sz="4400" b="1" dirty="0">
                <a:solidFill>
                  <a:srgbClr val="FFC000"/>
                </a:solidFill>
                <a:latin typeface="Vijaya" panose="020B0604020202020204" pitchFamily="34" charset="0"/>
                <a:ea typeface="华文行楷" panose="02010800040101010101" pitchFamily="2" charset="-122"/>
                <a:cs typeface="Vijaya" panose="020B0604020202020204" pitchFamily="34" charset="0"/>
              </a:rPr>
              <a:t>us at any time.</a:t>
            </a:r>
          </a:p>
          <a:p>
            <a:pPr algn="ctr"/>
            <a:endParaRPr lang="zh-CN" altLang="en-US" sz="5400" b="1" dirty="0">
              <a:solidFill>
                <a:srgbClr val="FFC000"/>
              </a:solidFill>
              <a:latin typeface="华文行楷" panose="02010800040101010101" pitchFamily="2" charset="-122"/>
              <a:ea typeface="华文行楷" panose="02010800040101010101" pitchFamily="2" charset="-122"/>
            </a:endParaRPr>
          </a:p>
        </p:txBody>
      </p:sp>
      <p:pic>
        <p:nvPicPr>
          <p:cNvPr id="3" name="图片 2"/>
          <p:cNvPicPr>
            <a:picLocks noChangeAspect="1"/>
          </p:cNvPicPr>
          <p:nvPr/>
        </p:nvPicPr>
        <p:blipFill>
          <a:blip r:embed="rId5" cstate="screen"/>
          <a:stretch>
            <a:fillRect/>
          </a:stretch>
        </p:blipFill>
        <p:spPr>
          <a:xfrm>
            <a:off x="2297577" y="4993964"/>
            <a:ext cx="774604" cy="747151"/>
          </a:xfrm>
          <a:prstGeom prst="rect">
            <a:avLst/>
          </a:prstGeom>
        </p:spPr>
      </p:pic>
      <p:sp>
        <p:nvSpPr>
          <p:cNvPr id="4" name="文本框 3"/>
          <p:cNvSpPr txBox="1"/>
          <p:nvPr/>
        </p:nvSpPr>
        <p:spPr>
          <a:xfrm>
            <a:off x="2418862" y="4993964"/>
            <a:ext cx="7609907" cy="1292662"/>
          </a:xfrm>
          <a:prstGeom prst="rect">
            <a:avLst/>
          </a:prstGeom>
          <a:noFill/>
        </p:spPr>
        <p:txBody>
          <a:bodyPr wrap="square">
            <a:spAutoFit/>
          </a:bodyPr>
          <a:lstStyle/>
          <a:p>
            <a:pPr algn="ctr"/>
            <a:r>
              <a:rPr lang="en-US" altLang="zh-CN" sz="1800" dirty="0" smtClean="0">
                <a:solidFill>
                  <a:srgbClr val="FFC000"/>
                </a:solidFill>
              </a:rPr>
              <a:t>Regional </a:t>
            </a:r>
            <a:r>
              <a:rPr lang="en-US" altLang="zh-CN" sz="1800" dirty="0" err="1">
                <a:solidFill>
                  <a:srgbClr val="FFC000"/>
                </a:solidFill>
              </a:rPr>
              <a:t>WIGOS</a:t>
            </a:r>
            <a:r>
              <a:rPr lang="en-US" altLang="zh-CN" sz="1800" dirty="0">
                <a:solidFill>
                  <a:srgbClr val="FFC000"/>
                </a:solidFill>
              </a:rPr>
              <a:t> </a:t>
            </a:r>
            <a:r>
              <a:rPr lang="en-US" altLang="zh-CN" sz="1800" dirty="0" smtClean="0">
                <a:solidFill>
                  <a:srgbClr val="FFC000"/>
                </a:solidFill>
              </a:rPr>
              <a:t>Centre, Beijing (</a:t>
            </a:r>
            <a:r>
              <a:rPr lang="en-US" altLang="zh-CN" sz="1800" dirty="0" err="1" smtClean="0">
                <a:solidFill>
                  <a:srgbClr val="FFC000"/>
                </a:solidFill>
              </a:rPr>
              <a:t>RWC</a:t>
            </a:r>
            <a:r>
              <a:rPr lang="en-US" altLang="zh-CN" sz="1800" dirty="0" smtClean="0">
                <a:solidFill>
                  <a:srgbClr val="FFC000"/>
                </a:solidFill>
              </a:rPr>
              <a:t>-Beijing</a:t>
            </a:r>
            <a:r>
              <a:rPr lang="en-US" altLang="zh-CN" sz="1800" dirty="0">
                <a:solidFill>
                  <a:srgbClr val="FFC000"/>
                </a:solidFill>
              </a:rPr>
              <a:t>)</a:t>
            </a:r>
          </a:p>
          <a:p>
            <a:pPr algn="ctr"/>
            <a:r>
              <a:rPr lang="en-US" altLang="zh-CN" dirty="0" smtClean="0">
                <a:solidFill>
                  <a:srgbClr val="FFC000"/>
                </a:solidFill>
              </a:rPr>
              <a:t>Meteorological </a:t>
            </a:r>
            <a:r>
              <a:rPr lang="en-US" altLang="zh-CN" dirty="0">
                <a:solidFill>
                  <a:srgbClr val="FFC000"/>
                </a:solidFill>
              </a:rPr>
              <a:t>Observation </a:t>
            </a:r>
            <a:r>
              <a:rPr lang="en-US" altLang="zh-CN" dirty="0" smtClean="0">
                <a:solidFill>
                  <a:srgbClr val="FFC000"/>
                </a:solidFill>
              </a:rPr>
              <a:t>Centre </a:t>
            </a:r>
            <a:r>
              <a:rPr lang="en-US" altLang="zh-CN" dirty="0">
                <a:solidFill>
                  <a:srgbClr val="FFC000"/>
                </a:solidFill>
              </a:rPr>
              <a:t>of CMA </a:t>
            </a:r>
          </a:p>
          <a:p>
            <a:pPr algn="ctr"/>
            <a:endParaRPr lang="en-US" altLang="zh-CN" dirty="0" smtClean="0">
              <a:solidFill>
                <a:srgbClr val="FFC000"/>
              </a:solidFill>
            </a:endParaRPr>
          </a:p>
          <a:p>
            <a:pPr algn="ctr"/>
            <a:r>
              <a:rPr lang="en-US" altLang="zh-CN" sz="2400" b="1" dirty="0" err="1" smtClean="0">
                <a:solidFill>
                  <a:srgbClr val="FFC000"/>
                </a:solidFill>
              </a:rPr>
              <a:t>rwc-bj@cma.gov.cn</a:t>
            </a:r>
            <a:endParaRPr lang="zh-CN" altLang="en-US" sz="2400" b="1" dirty="0">
              <a:solidFill>
                <a:srgbClr val="FFC000"/>
              </a:solidFill>
            </a:endParaRPr>
          </a:p>
        </p:txBody>
      </p:sp>
      <p:sp>
        <p:nvSpPr>
          <p:cNvPr id="5" name="文本框 4"/>
          <p:cNvSpPr txBox="1"/>
          <p:nvPr/>
        </p:nvSpPr>
        <p:spPr>
          <a:xfrm>
            <a:off x="2505351" y="2409785"/>
            <a:ext cx="7194358" cy="2061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err="1">
                <a:ln>
                  <a:noFill/>
                </a:ln>
                <a:solidFill>
                  <a:prstClr val="white"/>
                </a:solidFill>
                <a:effectLst/>
                <a:uLnTx/>
                <a:uFillTx/>
                <a:latin typeface="Verdana" panose="020B0604030504040204"/>
                <a:ea typeface="微软雅黑" panose="020B0503020204020204" pitchFamily="34" charset="-122"/>
                <a:cs typeface="+mn-cs"/>
              </a:rPr>
              <a:t>Reference:WMO</a:t>
            </a:r>
            <a:r>
              <a:rPr kumimoji="0" lang="en-US" altLang="zh-CN" sz="1600" b="0" i="0" u="none" strike="noStrike" kern="1200" cap="none" spc="0" normalizeH="0" baseline="0" noProof="0" dirty="0">
                <a:ln>
                  <a:noFill/>
                </a:ln>
                <a:solidFill>
                  <a:prstClr val="white"/>
                </a:solidFill>
                <a:effectLst/>
                <a:uLnTx/>
                <a:uFillTx/>
                <a:latin typeface="Verdana" panose="020B0604030504040204"/>
                <a:ea typeface="微软雅黑" panose="020B0503020204020204" pitchFamily="34" charset="-122"/>
                <a:cs typeface="+mn-cs"/>
              </a:rPr>
              <a:t> training materials</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rPr>
              <a:t>https</a:t>
            </a:r>
            <a:r>
              <a:rPr kumimoji="0" lang="en-US" altLang="zh-CN" sz="1600" b="0" i="0" u="none" strike="noStrike" kern="1200" cap="none" spc="0" normalizeH="0" baseline="0" noProof="0" dirty="0">
                <a:ln>
                  <a:noFill/>
                </a:ln>
                <a:solidFill>
                  <a:prstClr val="white"/>
                </a:solidFill>
                <a:effectLst/>
                <a:uLnTx/>
                <a:uFillTx/>
                <a:latin typeface="Verdana" panose="020B0604030504040204"/>
                <a:ea typeface="微软雅黑" panose="020B0503020204020204" pitchFamily="34" charset="-122"/>
                <a:cs typeface="+mn-cs"/>
              </a:rPr>
              <a:t>://</a:t>
            </a:r>
            <a:r>
              <a:rPr kumimoji="0" lang="en-US" altLang="zh-CN" sz="1600" b="0" i="0" u="none" strike="noStrike" kern="1200" cap="none" spc="0" normalizeH="0" baseline="0" noProof="0" dirty="0" err="1" smtClean="0">
                <a:ln>
                  <a:noFill/>
                </a:ln>
                <a:solidFill>
                  <a:prstClr val="white"/>
                </a:solidFill>
                <a:effectLst/>
                <a:uLnTx/>
                <a:uFillTx/>
                <a:latin typeface="Verdana" panose="020B0604030504040204"/>
                <a:ea typeface="微软雅黑" panose="020B0503020204020204" pitchFamily="34" charset="-122"/>
                <a:cs typeface="+mn-cs"/>
              </a:rPr>
              <a:t>etrp.wmo.int</a:t>
            </a:r>
            <a:r>
              <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rPr>
              <a:t>/course/</a:t>
            </a:r>
            <a:r>
              <a:rPr kumimoji="0" lang="en-US" altLang="zh-CN" sz="1600" b="0" i="0" u="none" strike="noStrike" kern="1200" cap="none" spc="0" normalizeH="0" baseline="0" noProof="0" dirty="0" err="1" smtClean="0">
                <a:ln>
                  <a:noFill/>
                </a:ln>
                <a:solidFill>
                  <a:prstClr val="white"/>
                </a:solidFill>
                <a:effectLst/>
                <a:uLnTx/>
                <a:uFillTx/>
                <a:latin typeface="Verdana" panose="020B0604030504040204"/>
                <a:ea typeface="微软雅黑" panose="020B0503020204020204" pitchFamily="34" charset="-122"/>
                <a:cs typeface="+mn-cs"/>
              </a:rPr>
              <a:t>view.php?id</a:t>
            </a:r>
            <a:r>
              <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rPr>
              <a:t>=146</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rPr>
              <a:t>Regional Association II: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smtClean="0">
                <a:ln>
                  <a:noFill/>
                </a:ln>
                <a:solidFill>
                  <a:prstClr val="white"/>
                </a:solidFill>
                <a:effectLst/>
                <a:uLnTx/>
                <a:uFillTx/>
                <a:latin typeface="Verdana" panose="020B0604030504040204"/>
                <a:ea typeface="微软雅黑" panose="020B0503020204020204" pitchFamily="34" charset="-122"/>
                <a:cs typeface="+mn-cs"/>
              </a:rPr>
              <a:t>https://community.wmo.int/governance/Regional-Association/RA-II</a:t>
            </a:r>
          </a:p>
          <a:p>
            <a:pPr lvl="0" algn="ctr">
              <a:defRPr/>
            </a:pPr>
            <a:endParaRPr lang="en-US" altLang="zh-CN" sz="1600" dirty="0" smtClean="0">
              <a:solidFill>
                <a:prstClr val="white"/>
              </a:solidFill>
            </a:endParaRPr>
          </a:p>
          <a:p>
            <a:pPr lvl="0" algn="ctr">
              <a:defRPr/>
            </a:pPr>
            <a:r>
              <a:rPr lang="en-US" altLang="zh-CN" sz="1600" dirty="0" err="1" smtClean="0">
                <a:solidFill>
                  <a:prstClr val="white"/>
                </a:solidFill>
              </a:rPr>
              <a:t>WMO</a:t>
            </a:r>
            <a:r>
              <a:rPr lang="en-US" altLang="zh-CN" sz="1600" dirty="0" smtClean="0">
                <a:solidFill>
                  <a:prstClr val="white"/>
                </a:solidFill>
              </a:rPr>
              <a:t> Language </a:t>
            </a:r>
            <a:r>
              <a:rPr lang="en-US" altLang="zh-CN" sz="1600" dirty="0">
                <a:solidFill>
                  <a:prstClr val="white"/>
                </a:solidFill>
              </a:rPr>
              <a:t>resources </a:t>
            </a:r>
            <a:r>
              <a:rPr lang="en-US" altLang="zh-CN" sz="1600" dirty="0" smtClean="0">
                <a:solidFill>
                  <a:prstClr val="white"/>
                </a:solidFill>
              </a:rPr>
              <a:t>https</a:t>
            </a:r>
            <a:r>
              <a:rPr lang="en-US" altLang="zh-CN" sz="1600" dirty="0">
                <a:solidFill>
                  <a:prstClr val="white"/>
                </a:solidFill>
              </a:rPr>
              <a:t>://</a:t>
            </a:r>
            <a:r>
              <a:rPr lang="en-US" altLang="zh-CN" sz="1600" dirty="0" err="1">
                <a:solidFill>
                  <a:prstClr val="white"/>
                </a:solidFill>
              </a:rPr>
              <a:t>public.wmo.int</a:t>
            </a:r>
            <a:r>
              <a:rPr lang="en-US" altLang="zh-CN" sz="1600" dirty="0">
                <a:solidFill>
                  <a:prstClr val="white"/>
                </a:solidFill>
              </a:rPr>
              <a:t>/</a:t>
            </a:r>
            <a:r>
              <a:rPr lang="en-US" altLang="zh-CN" sz="1600" dirty="0" err="1">
                <a:solidFill>
                  <a:prstClr val="white"/>
                </a:solidFill>
              </a:rPr>
              <a:t>en</a:t>
            </a:r>
            <a:r>
              <a:rPr lang="en-US" altLang="zh-CN" sz="1600" dirty="0">
                <a:solidFill>
                  <a:prstClr val="white"/>
                </a:solidFill>
              </a:rPr>
              <a:t>/resources/</a:t>
            </a:r>
            <a:r>
              <a:rPr lang="en-US" altLang="zh-CN" sz="1600" dirty="0" err="1">
                <a:solidFill>
                  <a:prstClr val="white"/>
                </a:solidFill>
              </a:rPr>
              <a:t>meteoterm</a:t>
            </a:r>
            <a:endParaRPr kumimoji="0" lang="en-US" altLang="zh-CN" sz="1600" b="0" i="0" u="none" strike="noStrike" kern="1200" cap="none" spc="0" normalizeH="0" baseline="0" noProof="0" dirty="0" err="1">
              <a:ln>
                <a:noFill/>
              </a:ln>
              <a:solidFill>
                <a:prstClr val="white"/>
              </a:solidFill>
              <a:effectLst/>
              <a:uLnTx/>
              <a:uFillTx/>
              <a:latin typeface="Verdana" panose="020B0604030504040204"/>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3383" y="918783"/>
            <a:ext cx="10470777" cy="1200329"/>
          </a:xfrm>
          <a:prstGeom prst="rect">
            <a:avLst/>
          </a:prstGeom>
        </p:spPr>
        <p:txBody>
          <a:bodyPr wrap="square">
            <a:spAutoFit/>
          </a:bodyPr>
          <a:lstStyle/>
          <a:p>
            <a:r>
              <a:rPr lang="en-US" altLang="zh-CN" sz="2400" dirty="0">
                <a:solidFill>
                  <a:srgbClr val="FF0000"/>
                </a:solidFill>
                <a:latin typeface="Calibri" panose="020F0502020204030204" pitchFamily="34" charset="0"/>
                <a:cs typeface="Calibri" panose="020F0502020204030204" pitchFamily="34" charset="0"/>
              </a:rPr>
              <a:t>Regional coordination, guidance, oversight and support</a:t>
            </a:r>
            <a:r>
              <a:rPr lang="en-US" altLang="zh-CN" sz="2400" dirty="0">
                <a:latin typeface="Calibri" panose="020F0502020204030204" pitchFamily="34" charset="0"/>
                <a:cs typeface="Calibri" panose="020F0502020204030204" pitchFamily="34" charset="0"/>
              </a:rPr>
              <a:t> of WIGOS implementation and operational activities at the regional and national levels (day-to-day level of activities). </a:t>
            </a:r>
            <a:endParaRPr lang="zh-CN" altLang="en-US" sz="2400" dirty="0">
              <a:latin typeface="Calibri" panose="020F0502020204030204" pitchFamily="34" charset="0"/>
              <a:cs typeface="Calibri" panose="020F0502020204030204" pitchFamily="34" charset="0"/>
            </a:endParaRPr>
          </a:p>
        </p:txBody>
      </p:sp>
      <p:sp>
        <p:nvSpPr>
          <p:cNvPr id="11" name="文本框 10"/>
          <p:cNvSpPr txBox="1"/>
          <p:nvPr/>
        </p:nvSpPr>
        <p:spPr>
          <a:xfrm>
            <a:off x="2851309" y="309933"/>
            <a:ext cx="6094926" cy="769441"/>
          </a:xfrm>
          <a:prstGeom prst="rect">
            <a:avLst/>
          </a:prstGeom>
          <a:noFill/>
        </p:spPr>
        <p:txBody>
          <a:bodyPr wrap="square">
            <a:spAutoFit/>
          </a:bodyPr>
          <a:lstStyle/>
          <a:p>
            <a:pPr algn="ctr"/>
            <a:r>
              <a:rPr lang="en-US" altLang="zh-CN" sz="4400" b="1" dirty="0">
                <a:solidFill>
                  <a:srgbClr val="0070C0"/>
                </a:solidFill>
                <a:latin typeface="Calibri" panose="020F0502020204030204" pitchFamily="34" charset="0"/>
                <a:cs typeface="Calibri" panose="020F0502020204030204" pitchFamily="34" charset="0"/>
              </a:rPr>
              <a:t>Functions </a:t>
            </a:r>
          </a:p>
        </p:txBody>
      </p:sp>
      <p:sp>
        <p:nvSpPr>
          <p:cNvPr id="13" name="文本框 12"/>
          <p:cNvSpPr txBox="1"/>
          <p:nvPr/>
        </p:nvSpPr>
        <p:spPr>
          <a:xfrm>
            <a:off x="1034624" y="5803242"/>
            <a:ext cx="9450495" cy="523220"/>
          </a:xfrm>
          <a:prstGeom prst="rect">
            <a:avLst/>
          </a:prstGeom>
          <a:noFill/>
        </p:spPr>
        <p:txBody>
          <a:bodyPr wrap="square">
            <a:spAutoFit/>
          </a:bodyPr>
          <a:lstStyle/>
          <a:p>
            <a:pPr marL="0" indent="0" algn="ctr">
              <a:buNone/>
            </a:pPr>
            <a:r>
              <a:rPr lang="en-US" altLang="ja-JP" sz="2800" b="1" dirty="0" err="1">
                <a:solidFill>
                  <a:srgbClr val="00B050"/>
                </a:solidFill>
                <a:latin typeface="Calibri" panose="020F0502020204030204" pitchFamily="34" charset="0"/>
                <a:cs typeface="Calibri" panose="020F0502020204030204" pitchFamily="34" charset="0"/>
              </a:rPr>
              <a:t>RWC</a:t>
            </a:r>
            <a:r>
              <a:rPr lang="en-US" altLang="ja-JP" sz="2800" b="1" dirty="0">
                <a:solidFill>
                  <a:srgbClr val="00B050"/>
                </a:solidFill>
                <a:latin typeface="Calibri" panose="020F0502020204030204" pitchFamily="34" charset="0"/>
                <a:cs typeface="Calibri" panose="020F0502020204030204" pitchFamily="34" charset="0"/>
              </a:rPr>
              <a:t>-B</a:t>
            </a:r>
            <a:r>
              <a:rPr lang="en-US" altLang="zh-CN" sz="2800" b="1" dirty="0">
                <a:solidFill>
                  <a:srgbClr val="00B050"/>
                </a:solidFill>
                <a:latin typeface="Calibri" panose="020F0502020204030204" pitchFamily="34" charset="0"/>
                <a:cs typeface="Calibri" panose="020F0502020204030204" pitchFamily="34" charset="0"/>
              </a:rPr>
              <a:t>eijing</a:t>
            </a:r>
            <a:r>
              <a:rPr lang="en-US" altLang="ja-JP" sz="2800" b="1" dirty="0">
                <a:solidFill>
                  <a:srgbClr val="00B050"/>
                </a:solidFill>
                <a:latin typeface="Calibri" panose="020F0502020204030204" pitchFamily="34" charset="0"/>
                <a:cs typeface="Calibri" panose="020F0502020204030204" pitchFamily="34" charset="0"/>
              </a:rPr>
              <a:t> </a:t>
            </a:r>
            <a:r>
              <a:rPr lang="en-US" altLang="ja-JP" sz="2800" b="1" dirty="0" smtClean="0">
                <a:solidFill>
                  <a:srgbClr val="00B050"/>
                </a:solidFill>
                <a:latin typeface="Calibri" panose="020F0502020204030204" pitchFamily="34" charset="0"/>
                <a:cs typeface="Calibri" panose="020F0502020204030204" pitchFamily="34" charset="0"/>
              </a:rPr>
              <a:t>covers </a:t>
            </a:r>
            <a:r>
              <a:rPr lang="en-US" altLang="ja-JP" sz="2800" b="1" dirty="0">
                <a:solidFill>
                  <a:srgbClr val="00B050"/>
                </a:solidFill>
                <a:latin typeface="Calibri" panose="020F0502020204030204" pitchFamily="34" charset="0"/>
                <a:cs typeface="Calibri" panose="020F0502020204030204" pitchFamily="34" charset="0"/>
              </a:rPr>
              <a:t>both mandatory and optional functions</a:t>
            </a:r>
          </a:p>
        </p:txBody>
      </p:sp>
      <p:sp>
        <p:nvSpPr>
          <p:cNvPr id="6" name="矩形 5"/>
          <p:cNvSpPr/>
          <p:nvPr/>
        </p:nvSpPr>
        <p:spPr>
          <a:xfrm>
            <a:off x="1034624" y="2220712"/>
            <a:ext cx="9896326" cy="3170099"/>
          </a:xfrm>
          <a:prstGeom prst="rect">
            <a:avLst/>
          </a:prstGeom>
          <a:ln w="19050">
            <a:solidFill>
              <a:srgbClr val="FF0000"/>
            </a:solidFill>
          </a:ln>
        </p:spPr>
        <p:txBody>
          <a:bodyPr wrap="square">
            <a:spAutoFit/>
          </a:bodyPr>
          <a:lstStyle/>
          <a:p>
            <a:r>
              <a:rPr lang="en-US" altLang="zh-CN" sz="2000" b="1" dirty="0">
                <a:solidFill>
                  <a:srgbClr val="FF0000"/>
                </a:solidFill>
                <a:highlight>
                  <a:srgbClr val="FFFF00"/>
                </a:highlight>
                <a:latin typeface="Calibri" panose="020F0502020204030204" pitchFamily="34" charset="0"/>
                <a:cs typeface="Calibri" panose="020F0502020204030204" pitchFamily="34" charset="0"/>
              </a:rPr>
              <a:t>Mandatory Functions </a:t>
            </a:r>
          </a:p>
          <a:p>
            <a:r>
              <a:rPr lang="en-US" altLang="zh-CN" sz="2000" b="1" dirty="0">
                <a:solidFill>
                  <a:srgbClr val="FF0000"/>
                </a:solidFill>
                <a:latin typeface="Calibri" panose="020F0502020204030204" pitchFamily="34" charset="0"/>
                <a:cs typeface="Calibri" panose="020F0502020204030204" pitchFamily="34" charset="0"/>
              </a:rPr>
              <a:t>1. Regional WIGOS metadata management </a:t>
            </a:r>
            <a:r>
              <a:rPr lang="en-US" altLang="zh-CN" sz="2000" dirty="0">
                <a:latin typeface="Calibri" panose="020F0502020204030204" pitchFamily="34" charset="0"/>
                <a:cs typeface="Calibri" panose="020F0502020204030204" pitchFamily="34" charset="0"/>
              </a:rPr>
              <a:t>(work with data providers to facilitate </a:t>
            </a:r>
            <a:r>
              <a:rPr lang="en-US" altLang="zh-CN" sz="2000" dirty="0" smtClean="0">
                <a:latin typeface="Calibri" panose="020F0502020204030204" pitchFamily="34" charset="0"/>
                <a:cs typeface="Calibri" panose="020F0502020204030204" pitchFamily="34" charset="0"/>
              </a:rPr>
              <a:t>collection, </a:t>
            </a:r>
            <a:r>
              <a:rPr lang="en-US" altLang="zh-CN" sz="2000" dirty="0">
                <a:latin typeface="Calibri" panose="020F0502020204030204" pitchFamily="34" charset="0"/>
                <a:cs typeface="Calibri" panose="020F0502020204030204" pitchFamily="34" charset="0"/>
              </a:rPr>
              <a:t>updating and </a:t>
            </a:r>
            <a:r>
              <a:rPr lang="en-US" altLang="zh-CN" sz="2000" dirty="0" smtClean="0">
                <a:latin typeface="Calibri" panose="020F0502020204030204" pitchFamily="34" charset="0"/>
                <a:cs typeface="Calibri" panose="020F0502020204030204" pitchFamily="34" charset="0"/>
              </a:rPr>
              <a:t>provision of quality </a:t>
            </a:r>
            <a:r>
              <a:rPr lang="en-US" altLang="zh-CN" sz="2000" dirty="0">
                <a:latin typeface="Calibri" panose="020F0502020204030204" pitchFamily="34" charset="0"/>
                <a:cs typeface="Calibri" panose="020F0502020204030204" pitchFamily="34" charset="0"/>
              </a:rPr>
              <a:t>control </a:t>
            </a:r>
            <a:r>
              <a:rPr lang="en-US" altLang="zh-CN" sz="2000" dirty="0" smtClean="0">
                <a:latin typeface="Calibri" panose="020F0502020204030204" pitchFamily="34" charset="0"/>
                <a:cs typeface="Calibri" panose="020F0502020204030204" pitchFamily="34" charset="0"/>
              </a:rPr>
              <a:t>for </a:t>
            </a:r>
            <a:r>
              <a:rPr lang="en-US" altLang="zh-CN" sz="2000" dirty="0">
                <a:latin typeface="Calibri" panose="020F0502020204030204" pitchFamily="34" charset="0"/>
                <a:cs typeface="Calibri" panose="020F0502020204030204" pitchFamily="34" charset="0"/>
              </a:rPr>
              <a:t>WIGOS metadata in OSCAR/Surface); </a:t>
            </a:r>
          </a:p>
          <a:p>
            <a:r>
              <a:rPr lang="en-US" altLang="zh-CN" sz="2000" b="1" dirty="0">
                <a:solidFill>
                  <a:srgbClr val="FF0000"/>
                </a:solidFill>
                <a:latin typeface="Calibri" panose="020F0502020204030204" pitchFamily="34" charset="0"/>
                <a:cs typeface="Calibri" panose="020F0502020204030204" pitchFamily="34" charset="0"/>
              </a:rPr>
              <a:t>2. Regional WIGOS performance monitoring and incident management</a:t>
            </a:r>
            <a:r>
              <a:rPr lang="en-US" altLang="zh-CN" sz="2000" dirty="0">
                <a:latin typeface="Calibri" panose="020F0502020204030204" pitchFamily="34" charset="0"/>
                <a:cs typeface="Calibri" panose="020F0502020204030204" pitchFamily="34" charset="0"/>
              </a:rPr>
              <a:t> (WIGOS Data Quality Monitoring </a:t>
            </a:r>
            <a:r>
              <a:rPr lang="en-US" altLang="zh-CN" sz="2000" dirty="0" err="1" smtClean="0">
                <a:latin typeface="Calibri" panose="020F0502020204030204" pitchFamily="34" charset="0"/>
                <a:cs typeface="Calibri" panose="020F0502020204030204" pitchFamily="34" charset="0"/>
              </a:rPr>
              <a:t>System;WDQMS</a:t>
            </a:r>
            <a:r>
              <a:rPr lang="en-US" altLang="zh-CN" sz="2000" dirty="0" smtClean="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and follow-up with data providers </a:t>
            </a:r>
            <a:r>
              <a:rPr lang="en-US" altLang="zh-CN" sz="2000" dirty="0" smtClean="0">
                <a:latin typeface="Calibri" panose="020F0502020204030204" pitchFamily="34" charset="0"/>
                <a:cs typeface="Calibri" panose="020F0502020204030204" pitchFamily="34" charset="0"/>
              </a:rPr>
              <a:t>on availability/quality </a:t>
            </a:r>
            <a:r>
              <a:rPr lang="en-US" altLang="zh-CN" sz="2000" dirty="0">
                <a:latin typeface="Calibri" panose="020F0502020204030204" pitchFamily="34" charset="0"/>
                <a:cs typeface="Calibri" panose="020F0502020204030204" pitchFamily="34" charset="0"/>
              </a:rPr>
              <a:t>issues. </a:t>
            </a:r>
            <a:endParaRPr lang="en-US" altLang="zh-CN" sz="2000" dirty="0" smtClean="0">
              <a:latin typeface="Calibri" panose="020F0502020204030204" pitchFamily="34" charset="0"/>
              <a:cs typeface="Calibri" panose="020F0502020204030204" pitchFamily="34" charset="0"/>
            </a:endParaRPr>
          </a:p>
          <a:p>
            <a:endParaRPr lang="en-US" altLang="zh-CN" sz="2000" b="1" dirty="0" smtClean="0">
              <a:solidFill>
                <a:srgbClr val="FF0000"/>
              </a:solidFill>
              <a:highlight>
                <a:srgbClr val="FFFF00"/>
              </a:highlight>
              <a:latin typeface="Calibri" panose="020F0502020204030204" pitchFamily="34" charset="0"/>
              <a:cs typeface="Calibri" panose="020F0502020204030204" pitchFamily="34" charset="0"/>
            </a:endParaRPr>
          </a:p>
          <a:p>
            <a:r>
              <a:rPr lang="en-US" altLang="zh-CN" sz="2000" b="1" dirty="0" smtClean="0">
                <a:solidFill>
                  <a:srgbClr val="FF0000"/>
                </a:solidFill>
                <a:highlight>
                  <a:srgbClr val="FFFF00"/>
                </a:highlight>
                <a:latin typeface="Calibri" panose="020F0502020204030204" pitchFamily="34" charset="0"/>
                <a:cs typeface="Calibri" panose="020F0502020204030204" pitchFamily="34" charset="0"/>
              </a:rPr>
              <a:t>Optional </a:t>
            </a:r>
            <a:r>
              <a:rPr lang="en-US" altLang="zh-CN" sz="2000" b="1" dirty="0">
                <a:solidFill>
                  <a:srgbClr val="FF0000"/>
                </a:solidFill>
                <a:highlight>
                  <a:srgbClr val="FFFF00"/>
                </a:highlight>
                <a:latin typeface="Calibri" panose="020F0502020204030204" pitchFamily="34" charset="0"/>
                <a:cs typeface="Calibri" panose="020F0502020204030204" pitchFamily="34" charset="0"/>
              </a:rPr>
              <a:t>Functions </a:t>
            </a:r>
          </a:p>
          <a:p>
            <a:r>
              <a:rPr lang="en-US" altLang="zh-CN" sz="2000" dirty="0">
                <a:latin typeface="Calibri" panose="020F0502020204030204" pitchFamily="34" charset="0"/>
                <a:cs typeface="Calibri" panose="020F0502020204030204" pitchFamily="34" charset="0"/>
              </a:rPr>
              <a:t>(a) assistance with the coordination of regional/sub-regional and national </a:t>
            </a:r>
            <a:r>
              <a:rPr lang="en-US" altLang="zh-CN" sz="2000" dirty="0" err="1">
                <a:latin typeface="Calibri" panose="020F0502020204030204" pitchFamily="34" charset="0"/>
                <a:cs typeface="Calibri" panose="020F0502020204030204" pitchFamily="34" charset="0"/>
              </a:rPr>
              <a:t>WIGOS</a:t>
            </a:r>
            <a:r>
              <a:rPr lang="en-US" altLang="zh-CN" sz="2000" dirty="0">
                <a:latin typeface="Calibri" panose="020F0502020204030204" pitchFamily="34" charset="0"/>
                <a:cs typeface="Calibri" panose="020F0502020204030204" pitchFamily="34" charset="0"/>
              </a:rPr>
              <a:t> projects; </a:t>
            </a:r>
          </a:p>
          <a:p>
            <a:r>
              <a:rPr lang="en-US" altLang="zh-CN" sz="2000" dirty="0">
                <a:latin typeface="Calibri" panose="020F0502020204030204" pitchFamily="34" charset="0"/>
                <a:cs typeface="Calibri" panose="020F0502020204030204" pitchFamily="34" charset="0"/>
              </a:rPr>
              <a:t>(b) assistance with regional and national observing network management; </a:t>
            </a:r>
          </a:p>
          <a:p>
            <a:r>
              <a:rPr lang="en-US" altLang="zh-CN" sz="2000" dirty="0">
                <a:latin typeface="Calibri" panose="020F0502020204030204" pitchFamily="34" charset="0"/>
                <a:cs typeface="Calibri" panose="020F0502020204030204" pitchFamily="34" charset="0"/>
              </a:rPr>
              <a:t>(c) support for regional capacity development activities. </a:t>
            </a:r>
            <a:endParaRPr lang="zh-CN" altLang="en-US" sz="2000" dirty="0">
              <a:latin typeface="Calibri" panose="020F0502020204030204" pitchFamily="34" charset="0"/>
              <a:cs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47749" y="0"/>
            <a:ext cx="10096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a:lstStyle>
          <a:p>
            <a:pPr algn="ctr"/>
            <a:r>
              <a:rPr lang="en-US" altLang="zh-CN" b="1">
                <a:solidFill>
                  <a:schemeClr val="accent1"/>
                </a:solidFill>
                <a:latin typeface="Calibri" panose="020F0502020204030204" pitchFamily="34" charset="0"/>
                <a:cs typeface="Calibri" panose="020F0502020204030204" pitchFamily="34" charset="0"/>
              </a:rPr>
              <a:t>Basic &amp; Technical Infrastructure</a:t>
            </a:r>
            <a:endParaRPr lang="en-US" altLang="zh-CN" b="1" dirty="0">
              <a:solidFill>
                <a:schemeClr val="accent1"/>
              </a:solidFill>
              <a:latin typeface="Calibri" panose="020F0502020204030204" pitchFamily="34" charset="0"/>
              <a:cs typeface="Calibri" panose="020F0502020204030204" pitchFamily="34" charset="0"/>
            </a:endParaRPr>
          </a:p>
        </p:txBody>
      </p:sp>
      <p:sp>
        <p:nvSpPr>
          <p:cNvPr id="5" name="文本框 4"/>
          <p:cNvSpPr txBox="1"/>
          <p:nvPr/>
        </p:nvSpPr>
        <p:spPr>
          <a:xfrm>
            <a:off x="857733" y="1056619"/>
            <a:ext cx="11334267" cy="3416320"/>
          </a:xfrm>
          <a:prstGeom prst="rect">
            <a:avLst/>
          </a:prstGeom>
          <a:noFill/>
        </p:spPr>
        <p:txBody>
          <a:bodyPr wrap="square" rtlCol="0">
            <a:spAutoFit/>
          </a:bodyPr>
          <a:lstStyle/>
          <a:p>
            <a:pPr marL="0" marR="0" lvl="0" indent="457200" algn="l" defTabSz="914400" rtl="0" eaLnBrk="1" fontAlgn="base" latinLnBrk="0" hangingPunct="1">
              <a:spcBef>
                <a:spcPct val="0"/>
              </a:spcBef>
              <a:spcAft>
                <a:spcPct val="0"/>
              </a:spcAft>
              <a:buClrTx/>
              <a:buSzTx/>
              <a:buFontTx/>
              <a:buNone/>
              <a:defRPr/>
            </a:pPr>
            <a:r>
              <a:rPr lang="en-US" altLang="zh-CN" sz="2800" b="1" dirty="0">
                <a:solidFill>
                  <a:srgbClr val="FF0000"/>
                </a:solidFill>
                <a:latin typeface="Calibri" panose="020F0502020204030204" pitchFamily="34" charset="0"/>
                <a:cs typeface="Calibri" panose="020F0502020204030204" pitchFamily="34" charset="0"/>
                <a:sym typeface="+mn-ea"/>
              </a:rPr>
              <a:t>National Meteorological Observation </a:t>
            </a:r>
            <a:r>
              <a:rPr lang="en-US" altLang="zh-CN" sz="2800" b="1" dirty="0" smtClean="0">
                <a:solidFill>
                  <a:srgbClr val="FF0000"/>
                </a:solidFill>
                <a:latin typeface="Calibri" panose="020F0502020204030204" pitchFamily="34" charset="0"/>
                <a:cs typeface="Calibri" panose="020F0502020204030204" pitchFamily="34" charset="0"/>
                <a:sym typeface="+mn-ea"/>
              </a:rPr>
              <a:t>Operation </a:t>
            </a:r>
            <a:r>
              <a:rPr lang="en-US" altLang="zh-CN" sz="2800" b="1" dirty="0">
                <a:solidFill>
                  <a:srgbClr val="FF0000"/>
                </a:solidFill>
                <a:latin typeface="Calibri" panose="020F0502020204030204" pitchFamily="34" charset="0"/>
                <a:cs typeface="Calibri" panose="020F0502020204030204" pitchFamily="34" charset="0"/>
                <a:sym typeface="+mn-ea"/>
              </a:rPr>
              <a:t>Platform </a:t>
            </a:r>
          </a:p>
          <a:p>
            <a:pPr marL="541655" indent="-271780" fontAlgn="base">
              <a:spcBef>
                <a:spcPct val="0"/>
              </a:spcBef>
              <a:spcAft>
                <a:spcPct val="0"/>
              </a:spcAft>
              <a:buFont typeface="Arial" panose="020B0604020202020204" pitchFamily="34" charset="0"/>
              <a:buChar char="•"/>
              <a:defRPr/>
            </a:pPr>
            <a:r>
              <a:rPr lang="en-US" altLang="zh-CN" sz="2800" dirty="0">
                <a:solidFill>
                  <a:srgbClr val="0070C0"/>
                </a:solidFill>
                <a:latin typeface="Calibri" panose="020F0502020204030204" pitchFamily="34" charset="0"/>
                <a:cs typeface="Calibri" panose="020F0502020204030204" pitchFamily="34" charset="0"/>
                <a:sym typeface="+mn-ea"/>
              </a:rPr>
              <a:t>7 * 24 duty tasks</a:t>
            </a:r>
          </a:p>
          <a:p>
            <a:pPr marL="541655" indent="-271780" fontAlgn="base">
              <a:spcBef>
                <a:spcPct val="0"/>
              </a:spcBef>
              <a:spcAft>
                <a:spcPct val="0"/>
              </a:spcAft>
              <a:buFont typeface="Arial" panose="020B0604020202020204" pitchFamily="34" charset="0"/>
              <a:buChar char="•"/>
              <a:defRPr/>
            </a:pPr>
            <a:r>
              <a:rPr lang="en-US" altLang="zh-CN" sz="2800" dirty="0">
                <a:solidFill>
                  <a:srgbClr val="0070C0"/>
                </a:solidFill>
                <a:latin typeface="Calibri" panose="020F0502020204030204" pitchFamily="34" charset="0"/>
                <a:cs typeface="Calibri" panose="020F0502020204030204" pitchFamily="34" charset="0"/>
                <a:sym typeface="+mn-ea"/>
              </a:rPr>
              <a:t>Monitor data quality in real time</a:t>
            </a:r>
          </a:p>
          <a:p>
            <a:pPr marL="541655" indent="-271780" fontAlgn="base">
              <a:spcBef>
                <a:spcPct val="0"/>
              </a:spcBef>
              <a:spcAft>
                <a:spcPct val="0"/>
              </a:spcAft>
              <a:buFont typeface="Arial" panose="020B0604020202020204" pitchFamily="34" charset="0"/>
              <a:buChar char="•"/>
              <a:defRPr/>
            </a:pPr>
            <a:r>
              <a:rPr lang="en-US" altLang="zh-CN" sz="2800" dirty="0">
                <a:solidFill>
                  <a:srgbClr val="0070C0"/>
                </a:solidFill>
                <a:latin typeface="Calibri" panose="020F0502020204030204" pitchFamily="34" charset="0"/>
                <a:cs typeface="Calibri" panose="020F0502020204030204" pitchFamily="34" charset="0"/>
                <a:sym typeface="+mn-ea"/>
              </a:rPr>
              <a:t>Quickly find and solve </a:t>
            </a:r>
            <a:r>
              <a:rPr lang="en-US" altLang="zh-CN" sz="2800" dirty="0" smtClean="0">
                <a:solidFill>
                  <a:srgbClr val="0070C0"/>
                </a:solidFill>
                <a:latin typeface="Calibri" panose="020F0502020204030204" pitchFamily="34" charset="0"/>
                <a:cs typeface="Calibri" panose="020F0502020204030204" pitchFamily="34" charset="0"/>
                <a:sym typeface="+mn-ea"/>
              </a:rPr>
              <a:t>problems</a:t>
            </a:r>
          </a:p>
          <a:p>
            <a:pPr marL="541655" indent="-271780" fontAlgn="base">
              <a:spcBef>
                <a:spcPct val="0"/>
              </a:spcBef>
              <a:spcAft>
                <a:spcPct val="0"/>
              </a:spcAft>
              <a:buFont typeface="Arial" panose="020B0604020202020204" pitchFamily="34" charset="0"/>
              <a:buChar char="•"/>
              <a:defRPr/>
            </a:pPr>
            <a:r>
              <a:rPr lang="en-US" altLang="zh-CN" sz="2800" dirty="0">
                <a:solidFill>
                  <a:srgbClr val="0070C0"/>
                </a:solidFill>
                <a:latin typeface="Calibri" panose="020F0502020204030204" pitchFamily="34" charset="0"/>
                <a:cs typeface="Calibri" panose="020F0502020204030204" pitchFamily="34" charset="0"/>
                <a:sym typeface="+mn-ea"/>
              </a:rPr>
              <a:t>A</a:t>
            </a:r>
            <a:r>
              <a:rPr lang="en-US" altLang="zh-CN" sz="2800" dirty="0" smtClean="0">
                <a:solidFill>
                  <a:srgbClr val="0070C0"/>
                </a:solidFill>
                <a:latin typeface="Calibri" panose="020F0502020204030204" pitchFamily="34" charset="0"/>
                <a:cs typeface="Calibri" panose="020F0502020204030204" pitchFamily="34" charset="0"/>
                <a:sym typeface="+mn-ea"/>
              </a:rPr>
              <a:t>dequate</a:t>
            </a:r>
            <a:r>
              <a:rPr lang="en-US" altLang="zh-CN" sz="2800" dirty="0">
                <a:solidFill>
                  <a:srgbClr val="0070C0"/>
                </a:solidFill>
                <a:latin typeface="Calibri" panose="020F0502020204030204" pitchFamily="34" charset="0"/>
                <a:cs typeface="Calibri" panose="020F0502020204030204" pitchFamily="34" charset="0"/>
                <a:sym typeface="+mn-ea"/>
              </a:rPr>
              <a:t>, secure, </a:t>
            </a:r>
            <a:r>
              <a:rPr lang="en-US" altLang="zh-CN" sz="2800" dirty="0" smtClean="0">
                <a:solidFill>
                  <a:srgbClr val="0070C0"/>
                </a:solidFill>
                <a:latin typeface="Calibri" panose="020F0502020204030204" pitchFamily="34" charset="0"/>
                <a:cs typeface="Calibri" panose="020F0502020204030204" pitchFamily="34" charset="0"/>
                <a:sym typeface="+mn-ea"/>
              </a:rPr>
              <a:t>fully-equipped</a:t>
            </a:r>
          </a:p>
          <a:p>
            <a:pPr marL="541655" indent="-271780" fontAlgn="base">
              <a:spcBef>
                <a:spcPct val="0"/>
              </a:spcBef>
              <a:spcAft>
                <a:spcPct val="0"/>
              </a:spcAft>
              <a:buFont typeface="Arial" panose="020B0604020202020204" pitchFamily="34" charset="0"/>
              <a:buChar char="•"/>
              <a:defRPr/>
            </a:pPr>
            <a:r>
              <a:rPr lang="en-US" altLang="zh-CN" sz="2800" dirty="0">
                <a:solidFill>
                  <a:srgbClr val="0070C0"/>
                </a:solidFill>
                <a:latin typeface="Calibri" panose="020F0502020204030204" pitchFamily="34" charset="0"/>
                <a:cs typeface="Calibri" panose="020F0502020204030204" pitchFamily="34" charset="0"/>
                <a:sym typeface="+mn-ea"/>
              </a:rPr>
              <a:t>adequate information technology facilities and </a:t>
            </a:r>
            <a:r>
              <a:rPr lang="en-US" altLang="zh-CN" sz="2800" dirty="0" smtClean="0">
                <a:solidFill>
                  <a:srgbClr val="0070C0"/>
                </a:solidFill>
                <a:latin typeface="Calibri" panose="020F0502020204030204" pitchFamily="34" charset="0"/>
                <a:cs typeface="Calibri" panose="020F0502020204030204" pitchFamily="34" charset="0"/>
                <a:sym typeface="+mn-ea"/>
              </a:rPr>
              <a:t>infrastructure</a:t>
            </a:r>
          </a:p>
          <a:p>
            <a:pPr marL="541655" indent="-271780" fontAlgn="base">
              <a:spcBef>
                <a:spcPct val="0"/>
              </a:spcBef>
              <a:spcAft>
                <a:spcPct val="0"/>
              </a:spcAft>
              <a:buFont typeface="Arial" panose="020B0604020202020204" pitchFamily="34" charset="0"/>
              <a:buChar char="•"/>
              <a:defRPr/>
            </a:pPr>
            <a:r>
              <a:rPr lang="en-US" altLang="zh-CN" sz="2800" dirty="0" smtClean="0">
                <a:solidFill>
                  <a:srgbClr val="0070C0"/>
                </a:solidFill>
                <a:latin typeface="Calibri" panose="020F0502020204030204" pitchFamily="34" charset="0"/>
                <a:cs typeface="Calibri" panose="020F0502020204030204" pitchFamily="34" charset="0"/>
                <a:sym typeface="+mn-ea"/>
              </a:rPr>
              <a:t>Powerful </a:t>
            </a:r>
            <a:r>
              <a:rPr lang="en-US" altLang="zh-CN" sz="2800" dirty="0">
                <a:solidFill>
                  <a:srgbClr val="0070C0"/>
                </a:solidFill>
                <a:latin typeface="Calibri" panose="020F0502020204030204" pitchFamily="34" charset="0"/>
                <a:cs typeface="Calibri" panose="020F0502020204030204" pitchFamily="34" charset="0"/>
                <a:sym typeface="+mn-ea"/>
              </a:rPr>
              <a:t>processing ability and storage</a:t>
            </a:r>
          </a:p>
          <a:p>
            <a:endParaRPr lang="en-US" altLang="zh-CN" sz="2000"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rotWithShape="1">
          <a:blip r:embed="rId3" cstate="screen"/>
          <a:srcRect/>
          <a:stretch>
            <a:fillRect/>
          </a:stretch>
        </p:blipFill>
        <p:spPr>
          <a:xfrm rot="16200000">
            <a:off x="3106185" y="1321126"/>
            <a:ext cx="2204495" cy="8416862"/>
          </a:xfrm>
          <a:prstGeom prst="rect">
            <a:avLst/>
          </a:prstGeom>
        </p:spPr>
      </p:pic>
      <p:pic>
        <p:nvPicPr>
          <p:cNvPr id="7" name="图片 6"/>
          <p:cNvPicPr>
            <a:picLocks noChangeAspect="1"/>
          </p:cNvPicPr>
          <p:nvPr/>
        </p:nvPicPr>
        <p:blipFill>
          <a:blip r:embed="rId4" cstate="screen"/>
          <a:stretch>
            <a:fillRect/>
          </a:stretch>
        </p:blipFill>
        <p:spPr>
          <a:xfrm>
            <a:off x="7878934" y="3375660"/>
            <a:ext cx="4605020" cy="36652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p:cNvSpPr/>
          <p:nvPr/>
        </p:nvSpPr>
        <p:spPr>
          <a:xfrm>
            <a:off x="9225945" y="3632973"/>
            <a:ext cx="2770957" cy="29903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ctr"/>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p:txBody>
      </p:sp>
      <p:sp>
        <p:nvSpPr>
          <p:cNvPr id="5" name="圆角矩形 18"/>
          <p:cNvSpPr/>
          <p:nvPr/>
        </p:nvSpPr>
        <p:spPr>
          <a:xfrm>
            <a:off x="5212080" y="1420006"/>
            <a:ext cx="3860800" cy="16723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lvl="2" algn="l"/>
            <a:endParaRPr lang="en-US" altLang="zh-CN"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ctr"/>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p:txBody>
      </p:sp>
      <p:sp>
        <p:nvSpPr>
          <p:cNvPr id="6" name="矩形 14"/>
          <p:cNvSpPr/>
          <p:nvPr/>
        </p:nvSpPr>
        <p:spPr>
          <a:xfrm>
            <a:off x="323215" y="-762635"/>
            <a:ext cx="11545570" cy="1022350"/>
          </a:xfrm>
          <a:prstGeom prst="rect">
            <a:avLst/>
          </a:prstGeom>
          <a:noFill/>
          <a:ln w="9525">
            <a:noFill/>
          </a:ln>
        </p:spPr>
        <p:txBody>
          <a:bodyPr wrap="square">
            <a:spAutoFit/>
          </a:bodyPr>
          <a:lstStyle/>
          <a:p>
            <a:pPr marL="989330" lvl="2" indent="-361950" algn="just" eaLnBrk="1" hangingPunct="1">
              <a:lnSpc>
                <a:spcPts val="2100"/>
              </a:lnSpc>
              <a:spcAft>
                <a:spcPts val="1200"/>
              </a:spcAft>
              <a:buFont typeface="Wingdings" panose="05000000000000000000" pitchFamily="2" charset="2"/>
              <a:buChar char="Ø"/>
            </a:pPr>
            <a:endParaRPr sz="1600" dirty="0">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endParaRPr>
          </a:p>
          <a:p>
            <a:pPr marL="989330" lvl="2" indent="-361950" eaLnBrk="1" hangingPunct="1">
              <a:lnSpc>
                <a:spcPct val="150000"/>
              </a:lnSpc>
              <a:buFont typeface="Wingdings" panose="05000000000000000000" pitchFamily="2" charset="2"/>
              <a:buChar char="Ø"/>
            </a:pPr>
            <a:endParaRPr lang="en-US" altLang="zh-CN" sz="2200" dirty="0">
              <a:solidFill>
                <a:srgbClr val="1D1D1D"/>
              </a:solidFill>
              <a:latin typeface="微软雅黑" panose="020B0503020204020204" pitchFamily="34" charset="-122"/>
              <a:ea typeface="微软雅黑" panose="020B0503020204020204" pitchFamily="34" charset="-122"/>
            </a:endParaRPr>
          </a:p>
        </p:txBody>
      </p:sp>
      <p:sp>
        <p:nvSpPr>
          <p:cNvPr id="7" name="圆角矩形 3"/>
          <p:cNvSpPr/>
          <p:nvPr/>
        </p:nvSpPr>
        <p:spPr>
          <a:xfrm>
            <a:off x="1047750" y="2124024"/>
            <a:ext cx="2385060" cy="5340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effectLst>
                  <a:outerShdw blurRad="38100" dist="19050" dir="2700000" algn="tl" rotWithShape="0">
                    <a:schemeClr val="dk1">
                      <a:alpha val="40000"/>
                    </a:schemeClr>
                  </a:outerShdw>
                </a:effectLst>
                <a:latin typeface="Calibri" panose="020F0502020204030204" pitchFamily="34" charset="0"/>
                <a:ea typeface="华文楷体" panose="02010600040101010101" charset="-122"/>
                <a:cs typeface="Calibri" panose="020F0502020204030204" pitchFamily="34" charset="0"/>
                <a:sym typeface="+mn-ea"/>
              </a:rPr>
              <a:t>CMA</a:t>
            </a:r>
            <a:endParaRPr lang="en-US" altLang="zh-CN" sz="2400" b="1" dirty="0">
              <a:solidFill>
                <a:schemeClr val="tx1"/>
              </a:solidFill>
              <a:effectLst>
                <a:outerShdw blurRad="38100" dist="19050" dir="2700000" algn="tl" rotWithShape="0">
                  <a:schemeClr val="dk1">
                    <a:alpha val="40000"/>
                  </a:schemeClr>
                </a:outerShdw>
              </a:effectLst>
              <a:latin typeface="Calibri" panose="020F0502020204030204" pitchFamily="34" charset="0"/>
              <a:ea typeface="华文楷体" panose="02010600040101010101" charset="-122"/>
              <a:cs typeface="Calibri" panose="020F0502020204030204" pitchFamily="34" charset="0"/>
              <a:sym typeface="+mn-ea"/>
            </a:endParaRPr>
          </a:p>
        </p:txBody>
      </p:sp>
      <p:sp>
        <p:nvSpPr>
          <p:cNvPr id="8" name="圆角矩形 4"/>
          <p:cNvSpPr/>
          <p:nvPr/>
        </p:nvSpPr>
        <p:spPr>
          <a:xfrm>
            <a:off x="1200150" y="3823264"/>
            <a:ext cx="2160270" cy="615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lvl="2" algn="ctr"/>
            <a:r>
              <a:rPr lang="en-US" sz="2400" b="1" dirty="0" err="1" smtClean="0">
                <a:solidFill>
                  <a:schemeClr val="accent6"/>
                </a:solidFill>
                <a:effectLst>
                  <a:outerShdw blurRad="38100" dist="19050" dir="2700000" algn="tl" rotWithShape="0">
                    <a:schemeClr val="dk1">
                      <a:alpha val="40000"/>
                    </a:schemeClr>
                  </a:outerShdw>
                </a:effectLst>
                <a:latin typeface="Calibri" panose="020F0502020204030204" pitchFamily="34" charset="0"/>
                <a:ea typeface="华文楷体" panose="02010600040101010101" charset="-122"/>
                <a:cs typeface="Calibri" panose="020F0502020204030204" pitchFamily="34" charset="0"/>
                <a:sym typeface="+mn-ea"/>
              </a:rPr>
              <a:t>MOC</a:t>
            </a:r>
            <a:r>
              <a:rPr lang="en-US" sz="2400" b="1" dirty="0" smtClean="0">
                <a:solidFill>
                  <a:schemeClr val="accent6"/>
                </a:solidFill>
                <a:effectLst>
                  <a:outerShdw blurRad="38100" dist="19050" dir="2700000" algn="tl" rotWithShape="0">
                    <a:schemeClr val="dk1">
                      <a:alpha val="40000"/>
                    </a:schemeClr>
                  </a:outerShdw>
                </a:effectLst>
                <a:latin typeface="Calibri" panose="020F0502020204030204" pitchFamily="34" charset="0"/>
                <a:ea typeface="华文楷体" panose="02010600040101010101" charset="-122"/>
                <a:cs typeface="Calibri" panose="020F0502020204030204" pitchFamily="34" charset="0"/>
                <a:sym typeface="+mn-ea"/>
              </a:rPr>
              <a:t> of CMA</a:t>
            </a:r>
            <a:endParaRPr lang="en-US" sz="2400" b="1" dirty="0">
              <a:solidFill>
                <a:schemeClr val="accent6"/>
              </a:solidFill>
              <a:effectLst>
                <a:outerShdw blurRad="38100" dist="19050" dir="2700000" algn="tl" rotWithShape="0">
                  <a:schemeClr val="dk1">
                    <a:alpha val="40000"/>
                  </a:schemeClr>
                </a:outerShdw>
              </a:effectLst>
              <a:latin typeface="Calibri" panose="020F0502020204030204" pitchFamily="34" charset="0"/>
              <a:ea typeface="华文楷体" panose="02010600040101010101" charset="-122"/>
              <a:cs typeface="Calibri" panose="020F0502020204030204" pitchFamily="34" charset="0"/>
              <a:sym typeface="+mn-ea"/>
            </a:endParaRPr>
          </a:p>
        </p:txBody>
      </p:sp>
      <p:sp>
        <p:nvSpPr>
          <p:cNvPr id="9" name="圆角矩形 5"/>
          <p:cNvSpPr/>
          <p:nvPr/>
        </p:nvSpPr>
        <p:spPr>
          <a:xfrm>
            <a:off x="370204" y="5110429"/>
            <a:ext cx="4001770" cy="929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altLang="zh-CN" sz="1600" b="1" dirty="0" err="1" smtClean="0">
                <a:solidFill>
                  <a:schemeClr val="tx1"/>
                </a:solidFill>
                <a:ea typeface="Cambria Math" panose="02040503050406030204" pitchFamily="18" charset="0"/>
              </a:rPr>
              <a:t>GISC</a:t>
            </a:r>
            <a:r>
              <a:rPr lang="en-US" altLang="zh-CN" sz="1600" b="1" dirty="0" smtClean="0">
                <a:solidFill>
                  <a:schemeClr val="tx1"/>
                </a:solidFill>
                <a:ea typeface="Cambria Math" panose="02040503050406030204" pitchFamily="18" charset="0"/>
              </a:rPr>
              <a:t>, </a:t>
            </a:r>
            <a:r>
              <a:rPr lang="en-US" altLang="zh-CN" sz="1600" b="1" dirty="0">
                <a:solidFill>
                  <a:schemeClr val="tx1"/>
                </a:solidFill>
                <a:ea typeface="Cambria Math" panose="02040503050406030204" pitchFamily="18" charset="0"/>
                <a:sym typeface="+mn-ea"/>
              </a:rPr>
              <a:t>WMC, </a:t>
            </a:r>
            <a:r>
              <a:rPr lang="en-US" altLang="zh-CN" sz="1600" b="1" dirty="0" err="1" smtClean="0">
                <a:solidFill>
                  <a:schemeClr val="tx1"/>
                </a:solidFill>
                <a:ea typeface="Cambria Math" panose="02040503050406030204" pitchFamily="18" charset="0"/>
                <a:sym typeface="+mn-ea"/>
              </a:rPr>
              <a:t>RIC</a:t>
            </a:r>
            <a:r>
              <a:rPr lang="en-US" altLang="zh-CN" sz="1600" b="1" dirty="0" smtClean="0">
                <a:solidFill>
                  <a:schemeClr val="tx1"/>
                </a:solidFill>
                <a:ea typeface="Cambria Math" panose="02040503050406030204" pitchFamily="18" charset="0"/>
                <a:sym typeface="+mn-ea"/>
              </a:rPr>
              <a:t>, </a:t>
            </a:r>
            <a:r>
              <a:rPr lang="en-US" altLang="zh-CN" sz="1600" b="1" dirty="0" err="1" smtClean="0">
                <a:solidFill>
                  <a:schemeClr val="tx1"/>
                </a:solidFill>
                <a:ea typeface="Cambria Math" panose="02040503050406030204" pitchFamily="18" charset="0"/>
                <a:sym typeface="+mn-ea"/>
              </a:rPr>
              <a:t>RCC</a:t>
            </a:r>
            <a:r>
              <a:rPr lang="en-US" altLang="zh-CN" sz="1600" b="1" dirty="0" smtClean="0">
                <a:solidFill>
                  <a:schemeClr val="tx1"/>
                </a:solidFill>
                <a:ea typeface="Cambria Math" panose="02040503050406030204" pitchFamily="18" charset="0"/>
                <a:sym typeface="+mn-ea"/>
              </a:rPr>
              <a:t>, </a:t>
            </a:r>
            <a:r>
              <a:rPr lang="en-US" altLang="zh-CN" sz="1600" b="1" dirty="0" err="1" smtClean="0">
                <a:solidFill>
                  <a:schemeClr val="tx1"/>
                </a:solidFill>
                <a:ea typeface="Cambria Math" panose="02040503050406030204" pitchFamily="18" charset="0"/>
                <a:sym typeface="+mn-ea"/>
              </a:rPr>
              <a:t>RTC</a:t>
            </a:r>
            <a:endParaRPr lang="en-US" altLang="zh-CN" sz="1600" b="1" dirty="0">
              <a:solidFill>
                <a:schemeClr val="tx1"/>
              </a:solidFill>
              <a:ea typeface="Cambria Math" panose="02040503050406030204" pitchFamily="18" charset="0"/>
              <a:sym typeface="+mn-ea"/>
            </a:endParaRPr>
          </a:p>
          <a:p>
            <a:pPr marL="0" lvl="2" algn="ctr"/>
            <a:r>
              <a:rPr lang="en-US" altLang="zh-CN" sz="1600" b="1" dirty="0">
                <a:solidFill>
                  <a:schemeClr val="tx1"/>
                </a:solidFill>
                <a:ea typeface="Cambria Math" panose="02040503050406030204" pitchFamily="18" charset="0"/>
                <a:sym typeface="+mn-ea"/>
              </a:rPr>
              <a:t>……</a:t>
            </a:r>
          </a:p>
        </p:txBody>
      </p:sp>
      <p:cxnSp>
        <p:nvCxnSpPr>
          <p:cNvPr id="10" name="直接箭头连接符 9"/>
          <p:cNvCxnSpPr/>
          <p:nvPr/>
        </p:nvCxnSpPr>
        <p:spPr>
          <a:xfrm flipH="1">
            <a:off x="2235835" y="3117799"/>
            <a:ext cx="3175" cy="558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2244725" y="4608144"/>
            <a:ext cx="0" cy="472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371090" y="3092399"/>
            <a:ext cx="2018030" cy="583565"/>
          </a:xfrm>
          <a:prstGeom prst="rect">
            <a:avLst/>
          </a:prstGeom>
          <a:noFill/>
        </p:spPr>
        <p:txBody>
          <a:bodyPr wrap="square" rtlCol="0">
            <a:spAutoFit/>
            <a:scene3d>
              <a:camera prst="orthographicFront"/>
              <a:lightRig rig="threePt" dir="t"/>
            </a:scene3d>
          </a:bodyPr>
          <a:lstStyle/>
          <a:p>
            <a:pPr lvl="0" algn="l">
              <a:buClrTx/>
              <a:buSzTx/>
              <a:buFontTx/>
            </a:pPr>
            <a:r>
              <a:rPr lang="en-US" altLang="zh-CN" sz="1600">
                <a:solidFill>
                  <a:schemeClr val="accent1"/>
                </a:solidFill>
                <a:effectLst>
                  <a:outerShdw blurRad="38100" dist="25400" dir="5400000" algn="ctr" rotWithShape="0">
                    <a:srgbClr val="6E747A">
                      <a:alpha val="43000"/>
                    </a:srgbClr>
                  </a:outerShdw>
                </a:effectLst>
                <a:sym typeface="+mn-ea"/>
              </a:rPr>
              <a:t>M</a:t>
            </a:r>
            <a:r>
              <a:rPr lang="zh-CN" altLang="en-US" sz="1600">
                <a:solidFill>
                  <a:schemeClr val="accent1"/>
                </a:solidFill>
                <a:effectLst>
                  <a:outerShdw blurRad="38100" dist="25400" dir="5400000" algn="ctr" rotWithShape="0">
                    <a:srgbClr val="6E747A">
                      <a:alpha val="43000"/>
                    </a:srgbClr>
                  </a:outerShdw>
                </a:effectLst>
                <a:sym typeface="+mn-ea"/>
              </a:rPr>
              <a:t>anagement</a:t>
            </a:r>
          </a:p>
          <a:p>
            <a:pPr lvl="0" algn="l">
              <a:buClrTx/>
              <a:buSzTx/>
              <a:buFontTx/>
            </a:pPr>
            <a:endParaRPr lang="zh-CN" altLang="en-US" sz="1600">
              <a:solidFill>
                <a:schemeClr val="accent1"/>
              </a:solidFill>
              <a:effectLst>
                <a:outerShdw blurRad="38100" dist="25400" dir="5400000" algn="ctr" rotWithShape="0">
                  <a:srgbClr val="6E747A">
                    <a:alpha val="43000"/>
                  </a:srgbClr>
                </a:outerShdw>
              </a:effectLst>
              <a:sym typeface="+mn-ea"/>
            </a:endParaRPr>
          </a:p>
        </p:txBody>
      </p:sp>
      <p:sp>
        <p:nvSpPr>
          <p:cNvPr id="13" name="文本框 12"/>
          <p:cNvSpPr txBox="1"/>
          <p:nvPr/>
        </p:nvSpPr>
        <p:spPr>
          <a:xfrm>
            <a:off x="886733" y="6129584"/>
            <a:ext cx="2858682" cy="523220"/>
          </a:xfrm>
          <a:prstGeom prst="rect">
            <a:avLst/>
          </a:prstGeom>
          <a:noFill/>
        </p:spPr>
        <p:txBody>
          <a:bodyPr wrap="square" rtlCol="0">
            <a:spAutoFit/>
            <a:scene3d>
              <a:camera prst="orthographicFront"/>
              <a:lightRig rig="threePt" dir="t"/>
            </a:scene3d>
          </a:bodyPr>
          <a:lstStyle>
            <a:defPPr>
              <a:defRPr lang="zh-CN"/>
            </a:defPPr>
            <a:lvl1pPr lvl="0" algn="ctr">
              <a:buClrTx/>
              <a:buSzTx/>
              <a:buFontTx/>
              <a:defRPr sz="2400" b="1">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r>
              <a:rPr lang="en-US" altLang="zh-CN" sz="2800" i="0" dirty="0">
                <a:effectLst/>
              </a:rPr>
              <a:t>Collaboration</a:t>
            </a:r>
            <a:endParaRPr lang="zh-CN" altLang="en-US" sz="2800" dirty="0"/>
          </a:p>
        </p:txBody>
      </p:sp>
      <p:cxnSp>
        <p:nvCxnSpPr>
          <p:cNvPr id="14" name="直接箭头连接符 13"/>
          <p:cNvCxnSpPr/>
          <p:nvPr/>
        </p:nvCxnSpPr>
        <p:spPr>
          <a:xfrm>
            <a:off x="3576955" y="4284929"/>
            <a:ext cx="1026795"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477954" y="3975684"/>
            <a:ext cx="1414780" cy="583565"/>
          </a:xfrm>
          <a:prstGeom prst="rect">
            <a:avLst/>
          </a:prstGeom>
          <a:noFill/>
        </p:spPr>
        <p:txBody>
          <a:bodyPr wrap="square" rtlCol="0">
            <a:spAutoFit/>
            <a:scene3d>
              <a:camera prst="orthographicFront"/>
              <a:lightRig rig="threePt" dir="t"/>
            </a:scene3d>
          </a:bodyPr>
          <a:lstStyle/>
          <a:p>
            <a:pPr algn="ctr"/>
            <a:r>
              <a:rPr lang="en-US" altLang="zh-CN" sz="1600" dirty="0">
                <a:solidFill>
                  <a:schemeClr val="accent1"/>
                </a:solidFill>
                <a:effectLst>
                  <a:outerShdw blurRad="38100" dist="25400" dir="5400000" algn="ctr" rotWithShape="0">
                    <a:srgbClr val="6E747A">
                      <a:alpha val="43000"/>
                    </a:srgbClr>
                  </a:outerShdw>
                </a:effectLst>
              </a:rPr>
              <a:t>O</a:t>
            </a:r>
            <a:r>
              <a:rPr lang="zh-CN" altLang="en-US" sz="1600" dirty="0">
                <a:solidFill>
                  <a:schemeClr val="accent1"/>
                </a:solidFill>
                <a:effectLst>
                  <a:outerShdw blurRad="38100" dist="25400" dir="5400000" algn="ctr" rotWithShape="0">
                    <a:srgbClr val="6E747A">
                      <a:alpha val="43000"/>
                    </a:srgbClr>
                  </a:outerShdw>
                </a:effectLst>
              </a:rPr>
              <a:t>peration </a:t>
            </a:r>
            <a:r>
              <a:rPr lang="en-US" altLang="zh-CN" sz="1600" dirty="0">
                <a:solidFill>
                  <a:schemeClr val="accent1"/>
                </a:solidFill>
                <a:effectLst>
                  <a:outerShdw blurRad="38100" dist="25400" dir="5400000" algn="ctr" rotWithShape="0">
                    <a:srgbClr val="6E747A">
                      <a:alpha val="43000"/>
                    </a:srgbClr>
                  </a:outerShdw>
                </a:effectLst>
              </a:rPr>
              <a:t>O</a:t>
            </a:r>
            <a:r>
              <a:rPr lang="zh-CN" altLang="en-US" sz="1600" dirty="0">
                <a:solidFill>
                  <a:schemeClr val="accent1"/>
                </a:solidFill>
                <a:effectLst>
                  <a:outerShdw blurRad="38100" dist="25400" dir="5400000" algn="ctr" rotWithShape="0">
                    <a:srgbClr val="6E747A">
                      <a:alpha val="43000"/>
                    </a:srgbClr>
                  </a:outerShdw>
                </a:effectLst>
              </a:rPr>
              <a:t>ffice</a:t>
            </a:r>
          </a:p>
        </p:txBody>
      </p:sp>
      <p:sp>
        <p:nvSpPr>
          <p:cNvPr id="16" name="圆角矩形 13"/>
          <p:cNvSpPr/>
          <p:nvPr/>
        </p:nvSpPr>
        <p:spPr>
          <a:xfrm>
            <a:off x="4895005" y="3632974"/>
            <a:ext cx="3181350" cy="29903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en-US" altLang="zh-CN"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l"/>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a:p>
            <a:pPr marL="0" lvl="2" algn="ctr"/>
            <a:endParaRPr lang="zh-CN" altLang="en-US" sz="1600" dirty="0">
              <a:solidFill>
                <a:schemeClr val="accent1"/>
              </a:solidFill>
              <a:effectLst>
                <a:outerShdw blurRad="38100" dist="25400" dir="5400000" algn="ctr" rotWithShape="0">
                  <a:srgbClr val="6E747A">
                    <a:alpha val="43000"/>
                  </a:srgbClr>
                </a:outerShdw>
              </a:effectLst>
              <a:latin typeface="华文宋体" panose="02010600040101010101" charset="-122"/>
              <a:ea typeface="华文宋体" panose="02010600040101010101" charset="-122"/>
              <a:cs typeface="华文宋体" panose="02010600040101010101" charset="-122"/>
            </a:endParaRPr>
          </a:p>
        </p:txBody>
      </p:sp>
      <p:sp>
        <p:nvSpPr>
          <p:cNvPr id="17" name="标题 1"/>
          <p:cNvSpPr txBox="1"/>
          <p:nvPr/>
        </p:nvSpPr>
        <p:spPr>
          <a:xfrm>
            <a:off x="140677" y="16587"/>
            <a:ext cx="1154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n-ea"/>
                <a:ea typeface="+mn-ea"/>
                <a:cs typeface="+mj-cs"/>
              </a:defRPr>
            </a:lvl1pPr>
          </a:lstStyle>
          <a:p>
            <a:pPr algn="ctr"/>
            <a:r>
              <a:rPr lang="en-US" altLang="zh-CN" b="1">
                <a:solidFill>
                  <a:schemeClr val="accent1"/>
                </a:solidFill>
                <a:latin typeface="Calibri" panose="020F0502020204030204" pitchFamily="34" charset="0"/>
                <a:cs typeface="Calibri" panose="020F0502020204030204" pitchFamily="34" charset="0"/>
              </a:rPr>
              <a:t>Human Resources &amp; </a:t>
            </a:r>
            <a:r>
              <a:rPr lang="zh-CN" altLang="en-US" b="1">
                <a:solidFill>
                  <a:schemeClr val="accent1"/>
                </a:solidFill>
                <a:latin typeface="Calibri" panose="020F0502020204030204" pitchFamily="34" charset="0"/>
                <a:cs typeface="Calibri" panose="020F0502020204030204" pitchFamily="34" charset="0"/>
              </a:rPr>
              <a:t>Operating </a:t>
            </a:r>
            <a:r>
              <a:rPr lang="en-US" altLang="zh-CN" b="1">
                <a:solidFill>
                  <a:schemeClr val="accent1"/>
                </a:solidFill>
                <a:latin typeface="Calibri" panose="020F0502020204030204" pitchFamily="34" charset="0"/>
                <a:cs typeface="Calibri" panose="020F0502020204030204" pitchFamily="34" charset="0"/>
              </a:rPr>
              <a:t>M</a:t>
            </a:r>
            <a:r>
              <a:rPr lang="zh-CN" altLang="en-US" b="1">
                <a:solidFill>
                  <a:schemeClr val="accent1"/>
                </a:solidFill>
                <a:latin typeface="Calibri" panose="020F0502020204030204" pitchFamily="34" charset="0"/>
                <a:cs typeface="Calibri" panose="020F0502020204030204" pitchFamily="34" charset="0"/>
              </a:rPr>
              <a:t>echanism</a:t>
            </a:r>
            <a:endParaRPr lang="zh-CN" altLang="en-US" b="1" dirty="0">
              <a:solidFill>
                <a:schemeClr val="accent1"/>
              </a:solidFill>
              <a:latin typeface="Calibri" panose="020F0502020204030204" pitchFamily="34" charset="0"/>
              <a:cs typeface="Calibri" panose="020F0502020204030204" pitchFamily="34" charset="0"/>
            </a:endParaRPr>
          </a:p>
        </p:txBody>
      </p:sp>
      <p:sp>
        <p:nvSpPr>
          <p:cNvPr id="18" name="文本框 17"/>
          <p:cNvSpPr txBox="1"/>
          <p:nvPr/>
        </p:nvSpPr>
        <p:spPr>
          <a:xfrm>
            <a:off x="5630793" y="3555118"/>
            <a:ext cx="1709772" cy="461665"/>
          </a:xfrm>
          <a:prstGeom prst="rect">
            <a:avLst/>
          </a:prstGeom>
          <a:noFill/>
        </p:spPr>
        <p:txBody>
          <a:bodyPr wrap="square" rtlCol="0">
            <a:spAutoFit/>
            <a:scene3d>
              <a:camera prst="orthographicFront"/>
              <a:lightRig rig="threePt" dir="t"/>
            </a:scene3d>
          </a:bodyPr>
          <a:lstStyle/>
          <a:p>
            <a:pPr lvl="0" algn="ctr">
              <a:buClrTx/>
              <a:buSzTx/>
              <a:buFontTx/>
            </a:pPr>
            <a:r>
              <a:rPr lang="en-US" altLang="zh-CN" sz="2400" b="1" dirty="0">
                <a:solidFill>
                  <a:srgbClr val="FF0000"/>
                </a:solidFill>
                <a:latin typeface="Calibri" panose="020F0502020204030204" pitchFamily="34" charset="0"/>
                <a:cs typeface="Calibri" panose="020F0502020204030204" pitchFamily="34" charset="0"/>
                <a:sym typeface="+mn-ea"/>
              </a:rPr>
              <a:t>Specialists</a:t>
            </a:r>
          </a:p>
        </p:txBody>
      </p:sp>
      <p:sp>
        <p:nvSpPr>
          <p:cNvPr id="19" name="文本框 18"/>
          <p:cNvSpPr txBox="1"/>
          <p:nvPr/>
        </p:nvSpPr>
        <p:spPr>
          <a:xfrm>
            <a:off x="8552537" y="3823264"/>
            <a:ext cx="3639463" cy="461665"/>
          </a:xfrm>
          <a:prstGeom prst="rect">
            <a:avLst/>
          </a:prstGeom>
          <a:noFill/>
        </p:spPr>
        <p:txBody>
          <a:bodyPr wrap="square" rtlCol="0">
            <a:spAutoFit/>
            <a:scene3d>
              <a:camera prst="orthographicFront"/>
              <a:lightRig rig="threePt" dir="t"/>
            </a:scene3d>
          </a:bodyPr>
          <a:lstStyle>
            <a:defPPr>
              <a:defRPr lang="zh-CN"/>
            </a:defPPr>
            <a:lvl1pPr lvl="0" algn="ctr">
              <a:buClrTx/>
              <a:buSzTx/>
              <a:buFontTx/>
              <a:defRPr sz="2400" b="1">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pPr lvl="2"/>
            <a:r>
              <a:rPr lang="en-US" altLang="zh-CN" sz="2400" b="1" dirty="0">
                <a:solidFill>
                  <a:srgbClr val="FF0000"/>
                </a:solidFill>
                <a:latin typeface="Calibri" panose="020F0502020204030204" pitchFamily="34" charset="0"/>
                <a:cs typeface="Calibri" panose="020F0502020204030204" pitchFamily="34" charset="0"/>
                <a:sym typeface="+mn-ea"/>
              </a:rPr>
              <a:t>Real-time on Duty</a:t>
            </a:r>
            <a:endParaRPr lang="zh-CN" altLang="en-US" sz="2400" b="1" dirty="0">
              <a:solidFill>
                <a:srgbClr val="FF0000"/>
              </a:solidFill>
              <a:latin typeface="Calibri" panose="020F0502020204030204" pitchFamily="34" charset="0"/>
              <a:cs typeface="Calibri" panose="020F0502020204030204" pitchFamily="34" charset="0"/>
            </a:endParaRPr>
          </a:p>
        </p:txBody>
      </p:sp>
      <p:sp>
        <p:nvSpPr>
          <p:cNvPr id="20" name="文本框 19"/>
          <p:cNvSpPr txBox="1"/>
          <p:nvPr/>
        </p:nvSpPr>
        <p:spPr>
          <a:xfrm>
            <a:off x="921090" y="1471671"/>
            <a:ext cx="2629489" cy="523220"/>
          </a:xfrm>
          <a:prstGeom prst="rect">
            <a:avLst/>
          </a:prstGeom>
          <a:noFill/>
        </p:spPr>
        <p:txBody>
          <a:bodyPr wrap="square" rtlCol="0">
            <a:spAutoFit/>
            <a:scene3d>
              <a:camera prst="orthographicFront"/>
              <a:lightRig rig="threePt" dir="t"/>
            </a:scene3d>
          </a:bodyPr>
          <a:lstStyle>
            <a:defPPr>
              <a:defRPr lang="zh-CN"/>
            </a:defPPr>
            <a:lvl1pPr lvl="0" algn="ctr">
              <a:buClrTx/>
              <a:buSzTx/>
              <a:buFontTx/>
              <a:defRPr sz="2400" b="1">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r>
              <a:rPr lang="en-US" altLang="zh-CN" sz="2800" dirty="0">
                <a:sym typeface="+mn-ea"/>
              </a:rPr>
              <a:t> </a:t>
            </a:r>
            <a:r>
              <a:rPr lang="en-US" altLang="zh-CN" sz="2800" dirty="0">
                <a:effectLst/>
                <a:sym typeface="+mn-ea"/>
              </a:rPr>
              <a:t>Management</a:t>
            </a:r>
          </a:p>
        </p:txBody>
      </p:sp>
      <p:cxnSp>
        <p:nvCxnSpPr>
          <p:cNvPr id="21" name="直接箭头连接符 20"/>
          <p:cNvCxnSpPr/>
          <p:nvPr/>
        </p:nvCxnSpPr>
        <p:spPr>
          <a:xfrm>
            <a:off x="3576955" y="2389454"/>
            <a:ext cx="1026795"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382010" y="2074494"/>
            <a:ext cx="1539240" cy="583565"/>
          </a:xfrm>
          <a:prstGeom prst="rect">
            <a:avLst/>
          </a:prstGeom>
          <a:noFill/>
        </p:spPr>
        <p:txBody>
          <a:bodyPr wrap="square" rtlCol="0">
            <a:spAutoFit/>
            <a:scene3d>
              <a:camera prst="orthographicFront"/>
              <a:lightRig rig="threePt" dir="t"/>
            </a:scene3d>
          </a:bodyPr>
          <a:lstStyle/>
          <a:p>
            <a:pPr lvl="0" algn="ctr">
              <a:buClrTx/>
              <a:buSzTx/>
              <a:buFontTx/>
            </a:pPr>
            <a:r>
              <a:rPr lang="en-US" altLang="zh-CN" sz="1600" dirty="0">
                <a:solidFill>
                  <a:schemeClr val="accent1"/>
                </a:solidFill>
                <a:effectLst>
                  <a:outerShdw blurRad="38100" dist="25400" dir="5400000" algn="ctr" rotWithShape="0">
                    <a:srgbClr val="6E747A">
                      <a:alpha val="43000"/>
                    </a:srgbClr>
                  </a:outerShdw>
                </a:effectLst>
                <a:sym typeface="+mn-ea"/>
              </a:rPr>
              <a:t>Management Team</a:t>
            </a:r>
          </a:p>
        </p:txBody>
      </p:sp>
      <p:sp>
        <p:nvSpPr>
          <p:cNvPr id="23" name="文本框 22"/>
          <p:cNvSpPr txBox="1"/>
          <p:nvPr/>
        </p:nvSpPr>
        <p:spPr>
          <a:xfrm>
            <a:off x="8035195" y="4052515"/>
            <a:ext cx="1414780" cy="583565"/>
          </a:xfrm>
          <a:prstGeom prst="rect">
            <a:avLst/>
          </a:prstGeom>
          <a:noFill/>
        </p:spPr>
        <p:txBody>
          <a:bodyPr wrap="square" rtlCol="0">
            <a:spAutoFit/>
            <a:scene3d>
              <a:camera prst="orthographicFront"/>
              <a:lightRig rig="threePt" dir="t"/>
            </a:scene3d>
          </a:bodyPr>
          <a:lstStyle/>
          <a:p>
            <a:r>
              <a:rPr lang="en-US" altLang="zh-CN" sz="1600" dirty="0">
                <a:solidFill>
                  <a:schemeClr val="accent1"/>
                </a:solidFill>
                <a:effectLst>
                  <a:outerShdw blurRad="38100" dist="25400" dir="5400000" algn="ctr" rotWithShape="0">
                    <a:srgbClr val="6E747A">
                      <a:alpha val="43000"/>
                    </a:srgbClr>
                  </a:outerShdw>
                </a:effectLst>
              </a:rPr>
              <a:t>O</a:t>
            </a:r>
            <a:r>
              <a:rPr lang="zh-CN" altLang="en-US" sz="1600" dirty="0">
                <a:solidFill>
                  <a:schemeClr val="accent1"/>
                </a:solidFill>
                <a:effectLst>
                  <a:outerShdw blurRad="38100" dist="25400" dir="5400000" algn="ctr" rotWithShape="0">
                    <a:srgbClr val="6E747A">
                      <a:alpha val="43000"/>
                    </a:srgbClr>
                  </a:outerShdw>
                </a:effectLst>
              </a:rPr>
              <a:t>peration </a:t>
            </a:r>
            <a:r>
              <a:rPr lang="en-US" altLang="zh-CN" sz="1600" dirty="0">
                <a:solidFill>
                  <a:schemeClr val="accent1"/>
                </a:solidFill>
                <a:effectLst>
                  <a:outerShdw blurRad="38100" dist="25400" dir="5400000" algn="ctr" rotWithShape="0">
                    <a:srgbClr val="6E747A">
                      <a:alpha val="43000"/>
                    </a:srgbClr>
                  </a:outerShdw>
                </a:effectLst>
              </a:rPr>
              <a:t>O</a:t>
            </a:r>
            <a:r>
              <a:rPr lang="zh-CN" altLang="en-US" sz="1600" dirty="0">
                <a:solidFill>
                  <a:schemeClr val="accent1"/>
                </a:solidFill>
                <a:effectLst>
                  <a:outerShdw blurRad="38100" dist="25400" dir="5400000" algn="ctr" rotWithShape="0">
                    <a:srgbClr val="6E747A">
                      <a:alpha val="43000"/>
                    </a:srgbClr>
                  </a:outerShdw>
                </a:effectLst>
              </a:rPr>
              <a:t>ffice</a:t>
            </a:r>
          </a:p>
        </p:txBody>
      </p:sp>
      <p:cxnSp>
        <p:nvCxnSpPr>
          <p:cNvPr id="24" name="直接箭头连接符 23"/>
          <p:cNvCxnSpPr/>
          <p:nvPr/>
        </p:nvCxnSpPr>
        <p:spPr>
          <a:xfrm>
            <a:off x="8183429" y="4344297"/>
            <a:ext cx="1026795"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5" name="表格 24"/>
          <p:cNvGraphicFramePr/>
          <p:nvPr>
            <p:custDataLst>
              <p:tags r:id="rId1"/>
            </p:custDataLst>
          </p:nvPr>
        </p:nvGraphicFramePr>
        <p:xfrm>
          <a:off x="5426710" y="1994891"/>
          <a:ext cx="1671321" cy="663167"/>
        </p:xfrm>
        <a:graphic>
          <a:graphicData uri="http://schemas.openxmlformats.org/drawingml/2006/table">
            <a:tbl>
              <a:tblPr firstRow="1" bandRow="1">
                <a:tableStyleId>{5C22544A-7EE6-4342-B048-85BDC9FD1C3A}</a:tableStyleId>
              </a:tblPr>
              <a:tblGrid>
                <a:gridCol w="1671321">
                  <a:extLst>
                    <a:ext uri="{9D8B030D-6E8A-4147-A177-3AD203B41FA5}">
                      <a16:colId xmlns:a16="http://schemas.microsoft.com/office/drawing/2014/main" val="20000"/>
                    </a:ext>
                  </a:extLst>
                </a:gridCol>
              </a:tblGrid>
              <a:tr h="663167">
                <a:tc>
                  <a:txBody>
                    <a:bodyPr/>
                    <a:lstStyle/>
                    <a:p>
                      <a:pPr indent="0" algn="ctr">
                        <a:buNone/>
                      </a:pPr>
                      <a:r>
                        <a:rPr lang="en-US" altLang="zh-CN" sz="1600" b="1" dirty="0">
                          <a:solidFill>
                            <a:srgbClr val="FF0000"/>
                          </a:solidFill>
                          <a:latin typeface="Arial" panose="020B0604020202020204" pitchFamily="34" charset="0"/>
                          <a:ea typeface="宋体" panose="02010600030101010101" pitchFamily="2" charset="-122"/>
                        </a:rPr>
                        <a:t>Technical </a:t>
                      </a:r>
                    </a:p>
                    <a:p>
                      <a:pPr indent="0" algn="ctr">
                        <a:buNone/>
                      </a:pPr>
                      <a:r>
                        <a:rPr lang="en-US" altLang="zh-CN" sz="1600" b="1" dirty="0">
                          <a:solidFill>
                            <a:srgbClr val="FF0000"/>
                          </a:solidFill>
                          <a:latin typeface="Arial" panose="020B0604020202020204" pitchFamily="34" charset="0"/>
                          <a:ea typeface="宋体" panose="02010600030101010101" pitchFamily="2" charset="-122"/>
                        </a:rPr>
                        <a:t>Management</a:t>
                      </a: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6" name="表格 25"/>
          <p:cNvGraphicFramePr/>
          <p:nvPr>
            <p:custDataLst>
              <p:tags r:id="rId2"/>
            </p:custDataLst>
          </p:nvPr>
        </p:nvGraphicFramePr>
        <p:xfrm>
          <a:off x="5885473" y="4169923"/>
          <a:ext cx="1283970" cy="2338996"/>
        </p:xfrm>
        <a:graphic>
          <a:graphicData uri="http://schemas.openxmlformats.org/drawingml/2006/table">
            <a:tbl>
              <a:tblPr firstRow="1" bandRow="1">
                <a:tableStyleId>{5C22544A-7EE6-4342-B048-85BDC9FD1C3A}</a:tableStyleId>
              </a:tblPr>
              <a:tblGrid>
                <a:gridCol w="1283970">
                  <a:extLst>
                    <a:ext uri="{9D8B030D-6E8A-4147-A177-3AD203B41FA5}">
                      <a16:colId xmlns:a16="http://schemas.microsoft.com/office/drawing/2014/main" val="20000"/>
                    </a:ext>
                  </a:extLst>
                </a:gridCol>
              </a:tblGrid>
              <a:tr h="263525">
                <a:tc>
                  <a:txBody>
                    <a:bodyPr/>
                    <a:lstStyle/>
                    <a:p>
                      <a:pPr algn="ctr">
                        <a:buClrTx/>
                        <a:buSzTx/>
                        <a:buFontTx/>
                        <a:buNone/>
                      </a:pPr>
                      <a:r>
                        <a:rPr lang="zh-CN" sz="1200" b="1" dirty="0">
                          <a:solidFill>
                            <a:srgbClr val="000000"/>
                          </a:solidFill>
                          <a:latin typeface="Arial" panose="020B0604020202020204" pitchFamily="34" charset="0"/>
                          <a:ea typeface="宋体" panose="02010600030101010101" pitchFamily="2" charset="-122"/>
                        </a:rPr>
                        <a:t> OSCAR</a:t>
                      </a:r>
                      <a:r>
                        <a:rPr lang="en-US" altLang="zh-CN" sz="1200" b="1" dirty="0">
                          <a:solidFill>
                            <a:srgbClr val="000000"/>
                          </a:solidFill>
                          <a:latin typeface="Arial" panose="020B0604020202020204" pitchFamily="34" charset="0"/>
                          <a:ea typeface="宋体" panose="02010600030101010101" pitchFamily="2" charset="-122"/>
                        </a:rPr>
                        <a:t>/Surface</a:t>
                      </a:r>
                      <a:endParaRPr lang="zh-CN" sz="1200" b="1" dirty="0">
                        <a:solidFill>
                          <a:srgbClr val="000000"/>
                        </a:solidFill>
                        <a:latin typeface="Arial" panose="020B0604020202020204" pitchFamily="34" charset="0"/>
                        <a:ea typeface="宋体" panose="02010600030101010101" pitchFamily="2" charset="-122"/>
                      </a:endParaRP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685">
                <a:tc>
                  <a:txBody>
                    <a:bodyPr/>
                    <a:lstStyle/>
                    <a:p>
                      <a:pPr algn="ctr">
                        <a:buClrTx/>
                        <a:buSzTx/>
                        <a:buFontTx/>
                        <a:buNone/>
                      </a:pPr>
                      <a:r>
                        <a:rPr lang="zh-CN" sz="1200" b="1" dirty="0">
                          <a:solidFill>
                            <a:srgbClr val="000000"/>
                          </a:solidFill>
                          <a:latin typeface="Arial" panose="020B0604020202020204" pitchFamily="34" charset="0"/>
                          <a:ea typeface="宋体" panose="02010600030101010101" pitchFamily="2" charset="-122"/>
                        </a:rPr>
                        <a:t>RRR</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3685">
                <a:tc>
                  <a:txBody>
                    <a:bodyPr/>
                    <a:lstStyle/>
                    <a:p>
                      <a:pPr indent="0" algn="ctr">
                        <a:buNone/>
                      </a:pPr>
                      <a:r>
                        <a:rPr lang="en-US" altLang="zh-CN" sz="1200" b="1" dirty="0">
                          <a:solidFill>
                            <a:srgbClr val="000000"/>
                          </a:solidFill>
                          <a:latin typeface="Arial" panose="020B0604020202020204" pitchFamily="34" charset="0"/>
                          <a:ea typeface="宋体" panose="02010600030101010101" pitchFamily="2" charset="-122"/>
                        </a:rPr>
                        <a:t>Quality Evaluation</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3685">
                <a:tc>
                  <a:txBody>
                    <a:bodyPr/>
                    <a:lstStyle/>
                    <a:p>
                      <a:pPr indent="0" algn="ctr">
                        <a:buNone/>
                      </a:pPr>
                      <a:r>
                        <a:rPr lang="zh-CN" sz="1200" b="1" dirty="0">
                          <a:solidFill>
                            <a:srgbClr val="000000"/>
                          </a:solidFill>
                          <a:latin typeface="Arial" panose="020B0604020202020204" pitchFamily="34" charset="0"/>
                          <a:ea typeface="宋体" panose="02010600030101010101" pitchFamily="2" charset="-122"/>
                        </a:rPr>
                        <a:t>AMDAR</a:t>
                      </a:r>
                      <a:endParaRPr lang="zh-CN" altLang="en-US" sz="1200" b="1" dirty="0">
                        <a:solidFill>
                          <a:srgbClr val="000000"/>
                        </a:solidFill>
                        <a:latin typeface="Arial" panose="020B0604020202020204" pitchFamily="34" charset="0"/>
                        <a:ea typeface="宋体" panose="02010600030101010101" pitchFamily="2" charset="-122"/>
                      </a:endParaRP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3685">
                <a:tc>
                  <a:txBody>
                    <a:bodyPr/>
                    <a:lstStyle/>
                    <a:p>
                      <a:pPr indent="0" algn="ctr">
                        <a:buNone/>
                      </a:pPr>
                      <a:r>
                        <a:rPr lang="en-US" altLang="zh-CN" sz="1200" b="1" dirty="0">
                          <a:solidFill>
                            <a:srgbClr val="000000"/>
                          </a:solidFill>
                          <a:latin typeface="Arial" panose="020B0604020202020204" pitchFamily="34" charset="0"/>
                          <a:ea typeface="宋体" panose="02010600030101010101" pitchFamily="2" charset="-122"/>
                          <a:sym typeface="+mn-ea"/>
                        </a:rPr>
                        <a:t>Radiosonde</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673">
                <a:tc>
                  <a:txBody>
                    <a:bodyPr/>
                    <a:lstStyle/>
                    <a:p>
                      <a:pPr indent="0" algn="ctr">
                        <a:buNone/>
                      </a:pPr>
                      <a:r>
                        <a:rPr lang="en-US" altLang="zh-CN" sz="1200" b="1" dirty="0" smtClean="0">
                          <a:solidFill>
                            <a:srgbClr val="000000"/>
                          </a:solidFill>
                          <a:latin typeface="Arial" panose="020B0604020202020204" pitchFamily="34" charset="0"/>
                          <a:ea typeface="宋体" panose="02010600030101010101" pitchFamily="2" charset="-122"/>
                          <a:sym typeface="+mn-ea"/>
                        </a:rPr>
                        <a:t>Land-Surface</a:t>
                      </a:r>
                      <a:endParaRPr lang="en-US" altLang="zh-CN" sz="1200" b="1" dirty="0">
                        <a:solidFill>
                          <a:srgbClr val="000000"/>
                        </a:solidFill>
                        <a:latin typeface="Arial" panose="020B0604020202020204" pitchFamily="34" charset="0"/>
                        <a:ea typeface="宋体" panose="02010600030101010101" pitchFamily="2" charset="-122"/>
                        <a:sym typeface="+mn-ea"/>
                      </a:endParaRP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367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sz="1200" b="1" kern="1200" dirty="0">
                          <a:solidFill>
                            <a:srgbClr val="000000"/>
                          </a:solidFill>
                          <a:latin typeface="Arial" panose="020B0604020202020204" pitchFamily="34" charset="0"/>
                          <a:ea typeface="宋体" panose="02010600030101010101" pitchFamily="2" charset="-122"/>
                          <a:cs typeface="+mn-cs"/>
                        </a:rPr>
                        <a:t>RIC Beijing</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2890">
                <a:tc>
                  <a:txBody>
                    <a:bodyPr/>
                    <a:lstStyle/>
                    <a:p>
                      <a:pPr indent="0" algn="ctr">
                        <a:buNone/>
                      </a:pPr>
                      <a:r>
                        <a:rPr lang="en-US" altLang="zh-CN" sz="1200" b="1" dirty="0">
                          <a:solidFill>
                            <a:srgbClr val="000000"/>
                          </a:solidFill>
                          <a:latin typeface="Arial" panose="020B0604020202020204" pitchFamily="34" charset="0"/>
                          <a:ea typeface="宋体" panose="02010600030101010101" pitchFamily="2" charset="-122"/>
                        </a:rPr>
                        <a:t>Ocean</a:t>
                      </a:r>
                    </a:p>
                  </a:txBody>
                  <a:tcPr marL="12700" marR="12700" marT="127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27" name="表格 26"/>
          <p:cNvGraphicFramePr/>
          <p:nvPr>
            <p:custDataLst>
              <p:tags r:id="rId3"/>
            </p:custDataLst>
          </p:nvPr>
        </p:nvGraphicFramePr>
        <p:xfrm>
          <a:off x="7255511" y="1994891"/>
          <a:ext cx="1659890" cy="663167"/>
        </p:xfrm>
        <a:graphic>
          <a:graphicData uri="http://schemas.openxmlformats.org/drawingml/2006/table">
            <a:tbl>
              <a:tblPr firstRow="1" bandRow="1">
                <a:tableStyleId>{5C22544A-7EE6-4342-B048-85BDC9FD1C3A}</a:tableStyleId>
              </a:tblPr>
              <a:tblGrid>
                <a:gridCol w="1659890">
                  <a:extLst>
                    <a:ext uri="{9D8B030D-6E8A-4147-A177-3AD203B41FA5}">
                      <a16:colId xmlns:a16="http://schemas.microsoft.com/office/drawing/2014/main" val="20000"/>
                    </a:ext>
                  </a:extLst>
                </a:gridCol>
              </a:tblGrid>
              <a:tr h="663167">
                <a:tc>
                  <a:txBody>
                    <a:bodyPr/>
                    <a:lstStyle/>
                    <a:p>
                      <a:pPr indent="0" algn="ctr">
                        <a:buNone/>
                      </a:pPr>
                      <a:r>
                        <a:rPr lang="en-US" altLang="zh-CN" sz="1600" b="1" dirty="0">
                          <a:solidFill>
                            <a:srgbClr val="FF0000"/>
                          </a:solidFill>
                          <a:latin typeface="Arial" panose="020B0604020202020204" pitchFamily="34" charset="0"/>
                          <a:ea typeface="宋体" panose="02010600030101010101" pitchFamily="2" charset="-122"/>
                        </a:rPr>
                        <a:t>Foreign Affairs Management</a:t>
                      </a: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 name="表格 27"/>
          <p:cNvGraphicFramePr/>
          <p:nvPr>
            <p:custDataLst>
              <p:tags r:id="rId4"/>
            </p:custDataLst>
          </p:nvPr>
        </p:nvGraphicFramePr>
        <p:xfrm>
          <a:off x="9414510" y="4411207"/>
          <a:ext cx="2412365" cy="1665244"/>
        </p:xfrm>
        <a:graphic>
          <a:graphicData uri="http://schemas.openxmlformats.org/drawingml/2006/table">
            <a:tbl>
              <a:tblPr firstRow="1" bandRow="1">
                <a:tableStyleId>{5C22544A-7EE6-4342-B048-85BDC9FD1C3A}</a:tableStyleId>
              </a:tblPr>
              <a:tblGrid>
                <a:gridCol w="1346835">
                  <a:extLst>
                    <a:ext uri="{9D8B030D-6E8A-4147-A177-3AD203B41FA5}">
                      <a16:colId xmlns:a16="http://schemas.microsoft.com/office/drawing/2014/main" val="20000"/>
                    </a:ext>
                  </a:extLst>
                </a:gridCol>
                <a:gridCol w="1065530">
                  <a:extLst>
                    <a:ext uri="{9D8B030D-6E8A-4147-A177-3AD203B41FA5}">
                      <a16:colId xmlns:a16="http://schemas.microsoft.com/office/drawing/2014/main" val="20001"/>
                    </a:ext>
                  </a:extLst>
                </a:gridCol>
              </a:tblGrid>
              <a:tr h="300578">
                <a:tc>
                  <a:txBody>
                    <a:bodyPr/>
                    <a:lstStyle/>
                    <a:p>
                      <a:pPr indent="0" algn="ctr">
                        <a:buNone/>
                      </a:pPr>
                      <a:r>
                        <a:rPr lang="en-US" altLang="zh-CN" sz="1200" b="1" kern="1200" dirty="0">
                          <a:solidFill>
                            <a:srgbClr val="000000"/>
                          </a:solidFill>
                          <a:latin typeface="Arial" panose="020B0604020202020204" pitchFamily="34" charset="0"/>
                          <a:ea typeface="宋体" panose="02010600030101010101" pitchFamily="2" charset="-122"/>
                          <a:cs typeface="+mn-cs"/>
                        </a:rPr>
                        <a:t>Responsibility</a:t>
                      </a: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200" b="1" kern="1200" dirty="0">
                          <a:solidFill>
                            <a:srgbClr val="000000"/>
                          </a:solidFill>
                          <a:latin typeface="Arial" panose="020B0604020202020204" pitchFamily="34" charset="0"/>
                          <a:ea typeface="宋体" panose="02010600030101010101" pitchFamily="2" charset="-122"/>
                          <a:cs typeface="+mn-cs"/>
                        </a:rPr>
                        <a:t>Number</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882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kern="1200" dirty="0">
                          <a:solidFill>
                            <a:srgbClr val="000000"/>
                          </a:solidFill>
                          <a:latin typeface="Arial" panose="020B0604020202020204" pitchFamily="34" charset="0"/>
                          <a:ea typeface="宋体" panose="02010600030101010101" pitchFamily="2" charset="-122"/>
                          <a:cs typeface="+mn-cs"/>
                        </a:rPr>
                        <a:t>The chief on duty</a:t>
                      </a: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en-US" altLang="zh-CN" sz="1200" b="0" kern="1200" dirty="0">
                          <a:solidFill>
                            <a:srgbClr val="000000"/>
                          </a:solidFill>
                          <a:latin typeface="Arial" panose="020B0604020202020204" pitchFamily="34" charset="0"/>
                          <a:ea typeface="宋体" panose="02010600030101010101" pitchFamily="2" charset="-122"/>
                          <a:cs typeface="+mn-cs"/>
                        </a:rPr>
                        <a:t>12</a:t>
                      </a:r>
                      <a:endParaRPr lang="zh-CN" altLang="en-US" sz="12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783">
                <a:tc>
                  <a:txBody>
                    <a:bodyPr/>
                    <a:lstStyle/>
                    <a:p>
                      <a:pPr indent="0" algn="ctr">
                        <a:buNone/>
                      </a:pPr>
                      <a:r>
                        <a:rPr lang="en-US" altLang="en-US" sz="1200" b="0" kern="1200" dirty="0">
                          <a:solidFill>
                            <a:srgbClr val="000000"/>
                          </a:solidFill>
                          <a:latin typeface="Arial" panose="020B0604020202020204" pitchFamily="34" charset="0"/>
                          <a:ea typeface="宋体" panose="02010600030101010101" pitchFamily="2" charset="-122"/>
                          <a:cs typeface="+mn-cs"/>
                        </a:rPr>
                        <a:t>Staff on duty</a:t>
                      </a: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buClrTx/>
                        <a:buSzTx/>
                        <a:buFontTx/>
                        <a:buNone/>
                      </a:pPr>
                      <a:r>
                        <a:rPr lang="en-US" altLang="zh-CN" sz="1200" b="0" kern="1200" dirty="0">
                          <a:solidFill>
                            <a:srgbClr val="000000"/>
                          </a:solidFill>
                          <a:latin typeface="Arial" panose="020B0604020202020204" pitchFamily="34" charset="0"/>
                          <a:ea typeface="宋体" panose="02010600030101010101" pitchFamily="2" charset="-122"/>
                          <a:cs typeface="+mn-cs"/>
                        </a:rPr>
                        <a:t>22</a:t>
                      </a:r>
                      <a:endParaRPr lang="zh-CN" altLang="en-US" sz="12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57">
                <a:tc>
                  <a:txBody>
                    <a:bodyPr/>
                    <a:lstStyle/>
                    <a:p>
                      <a:pPr indent="0" algn="ctr">
                        <a:buNone/>
                      </a:pPr>
                      <a:r>
                        <a:rPr lang="en-US" altLang="zh-CN" sz="1200" b="0" kern="1200" dirty="0">
                          <a:solidFill>
                            <a:srgbClr val="000000"/>
                          </a:solidFill>
                          <a:latin typeface="Arial" panose="020B0604020202020204" pitchFamily="34" charset="0"/>
                          <a:ea typeface="宋体" panose="02010600030101010101" pitchFamily="2" charset="-122"/>
                          <a:cs typeface="+mn-cs"/>
                        </a:rPr>
                        <a:t>Staff on </a:t>
                      </a:r>
                      <a:r>
                        <a:rPr lang="zh-CN" altLang="en-US" sz="1200" b="0" kern="1200" dirty="0">
                          <a:solidFill>
                            <a:srgbClr val="000000"/>
                          </a:solidFill>
                          <a:latin typeface="Arial" panose="020B0604020202020204" pitchFamily="34" charset="0"/>
                          <a:ea typeface="宋体" panose="02010600030101010101" pitchFamily="2" charset="-122"/>
                          <a:cs typeface="+mn-cs"/>
                        </a:rPr>
                        <a:t>guarantee for operation and maintenance</a:t>
                      </a:r>
                    </a:p>
                  </a:txBody>
                  <a:tcPr marL="12700" marR="12700" marT="12700" anchor="b">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200" b="0" kern="1200" dirty="0">
                          <a:solidFill>
                            <a:srgbClr val="000000"/>
                          </a:solidFill>
                          <a:latin typeface="Arial" panose="020B0604020202020204" pitchFamily="34" charset="0"/>
                          <a:ea typeface="宋体" panose="02010600030101010101" pitchFamily="2" charset="-122"/>
                          <a:cs typeface="+mn-cs"/>
                        </a:rPr>
                        <a:t>3</a:t>
                      </a:r>
                    </a:p>
                  </a:txBody>
                  <a:tcPr marL="12700" marR="12700" marT="12700" anchor="b">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535229" y="1466636"/>
            <a:ext cx="3971137" cy="2017500"/>
          </a:xfrm>
          <a:prstGeom prst="rect">
            <a:avLst/>
          </a:prstGeom>
        </p:spPr>
      </p:pic>
      <p:sp>
        <p:nvSpPr>
          <p:cNvPr id="11" name="文本框 10"/>
          <p:cNvSpPr txBox="1"/>
          <p:nvPr/>
        </p:nvSpPr>
        <p:spPr>
          <a:xfrm>
            <a:off x="418866" y="358917"/>
            <a:ext cx="11189615" cy="701731"/>
          </a:xfrm>
          <a:prstGeom prst="rect">
            <a:avLst/>
          </a:prstGeom>
          <a:noFill/>
        </p:spPr>
        <p:txBody>
          <a:bodyPr wrap="square">
            <a:spAutoFit/>
          </a:bodyPr>
          <a:lstStyle/>
          <a:p>
            <a:pPr algn="ctr">
              <a:lnSpc>
                <a:spcPct val="90000"/>
              </a:lnSpc>
              <a:spcBef>
                <a:spcPct val="0"/>
              </a:spcBef>
            </a:pPr>
            <a:r>
              <a:rPr lang="en-US" altLang="zh-CN" sz="4400" b="1" dirty="0" smtClean="0">
                <a:solidFill>
                  <a:schemeClr val="accent1"/>
                </a:solidFill>
                <a:latin typeface="Calibri" panose="020F0502020204030204" pitchFamily="34" charset="0"/>
                <a:cs typeface="Calibri" panose="020F0502020204030204" pitchFamily="34" charset="0"/>
              </a:rPr>
              <a:t>RA II Monitoring </a:t>
            </a:r>
            <a:r>
              <a:rPr lang="en-US" altLang="zh-CN" sz="4400" b="1" dirty="0">
                <a:solidFill>
                  <a:schemeClr val="accent1"/>
                </a:solidFill>
                <a:latin typeface="Calibri" panose="020F0502020204030204" pitchFamily="34" charset="0"/>
                <a:cs typeface="Calibri" panose="020F0502020204030204" pitchFamily="34" charset="0"/>
              </a:rPr>
              <a:t>&amp; </a:t>
            </a:r>
            <a:r>
              <a:rPr lang="en-US" altLang="zh-CN" sz="4400" b="1" dirty="0" smtClean="0">
                <a:solidFill>
                  <a:schemeClr val="accent1"/>
                </a:solidFill>
                <a:latin typeface="Calibri" panose="020F0502020204030204" pitchFamily="34" charset="0"/>
                <a:cs typeface="Calibri" panose="020F0502020204030204" pitchFamily="34" charset="0"/>
              </a:rPr>
              <a:t>Analysis</a:t>
            </a:r>
            <a:endParaRPr lang="en-US" altLang="zh-CN" sz="4400" b="1" dirty="0">
              <a:solidFill>
                <a:schemeClr val="accent1"/>
              </a:solidFill>
              <a:latin typeface="Calibri" panose="020F0502020204030204" pitchFamily="34" charset="0"/>
              <a:cs typeface="Calibri" panose="020F0502020204030204" pitchFamily="34" charset="0"/>
            </a:endParaRPr>
          </a:p>
        </p:txBody>
      </p:sp>
      <p:pic>
        <p:nvPicPr>
          <p:cNvPr id="10" name="图片 9"/>
          <p:cNvPicPr>
            <a:picLocks noChangeAspect="1"/>
          </p:cNvPicPr>
          <p:nvPr/>
        </p:nvPicPr>
        <p:blipFill>
          <a:blip r:embed="rId4"/>
          <a:stretch>
            <a:fillRect/>
          </a:stretch>
        </p:blipFill>
        <p:spPr>
          <a:xfrm>
            <a:off x="433953" y="4137789"/>
            <a:ext cx="4072413" cy="2031346"/>
          </a:xfrm>
          <a:prstGeom prst="rect">
            <a:avLst/>
          </a:prstGeom>
        </p:spPr>
      </p:pic>
      <p:sp>
        <p:nvSpPr>
          <p:cNvPr id="14" name="文本框 13"/>
          <p:cNvSpPr txBox="1"/>
          <p:nvPr/>
        </p:nvSpPr>
        <p:spPr>
          <a:xfrm>
            <a:off x="4795273" y="3484136"/>
            <a:ext cx="1832021" cy="584775"/>
          </a:xfrm>
          <a:prstGeom prst="rect">
            <a:avLst/>
          </a:prstGeom>
          <a:noFill/>
        </p:spPr>
        <p:txBody>
          <a:bodyPr wrap="square" rtlCol="0">
            <a:spAutoFit/>
          </a:bodyPr>
          <a:lstStyle/>
          <a:p>
            <a:pPr algn="ctr"/>
            <a:r>
              <a:rPr lang="en-US" altLang="zh-CN" sz="1600" b="1" dirty="0">
                <a:solidFill>
                  <a:srgbClr val="0070C0"/>
                </a:solidFill>
                <a:latin typeface="Calibri" panose="020F0502020204030204" pitchFamily="34" charset="0"/>
                <a:ea typeface="微软雅黑" panose="020B0503020204020204" pitchFamily="34" charset="-122"/>
                <a:cs typeface="Calibri" panose="020F0502020204030204" pitchFamily="34" charset="0"/>
                <a:sym typeface="+mn-ea"/>
              </a:rPr>
              <a:t>Land Surface Report</a:t>
            </a:r>
          </a:p>
        </p:txBody>
      </p:sp>
      <p:sp>
        <p:nvSpPr>
          <p:cNvPr id="16" name="文本框 15"/>
          <p:cNvSpPr txBox="1"/>
          <p:nvPr/>
        </p:nvSpPr>
        <p:spPr>
          <a:xfrm>
            <a:off x="4795273" y="6221655"/>
            <a:ext cx="1928910" cy="338554"/>
          </a:xfrm>
          <a:prstGeom prst="rect">
            <a:avLst/>
          </a:prstGeom>
          <a:noFill/>
        </p:spPr>
        <p:txBody>
          <a:bodyPr wrap="square" rtlCol="0">
            <a:spAutoFit/>
          </a:bodyPr>
          <a:lstStyle/>
          <a:p>
            <a:pPr algn="ctr"/>
            <a:r>
              <a:rPr lang="en-US" altLang="zh-CN" sz="1600" b="1" dirty="0">
                <a:solidFill>
                  <a:srgbClr val="0070C0"/>
                </a:solidFill>
                <a:latin typeface="Calibri" panose="020F0502020204030204" pitchFamily="34" charset="0"/>
                <a:ea typeface="微软雅黑" panose="020B0503020204020204" pitchFamily="34" charset="-122"/>
                <a:cs typeface="Calibri" panose="020F0502020204030204" pitchFamily="34" charset="0"/>
                <a:sym typeface="+mn-ea"/>
              </a:rPr>
              <a:t>Radiosonde Report</a:t>
            </a:r>
            <a:endParaRPr lang="zh-CN" altLang="en-US" sz="1600" b="1" dirty="0">
              <a:solidFill>
                <a:srgbClr val="0070C0"/>
              </a:solidFill>
              <a:latin typeface="Calibri" panose="020F0502020204030204" pitchFamily="34" charset="0"/>
              <a:ea typeface="微软雅黑" panose="020B0503020204020204" pitchFamily="34" charset="-122"/>
              <a:cs typeface="Calibri" panose="020F0502020204030204" pitchFamily="34" charset="0"/>
              <a:sym typeface="+mn-ea"/>
            </a:endParaRPr>
          </a:p>
        </p:txBody>
      </p:sp>
      <p:pic>
        <p:nvPicPr>
          <p:cNvPr id="23" name="图片 22"/>
          <p:cNvPicPr>
            <a:picLocks noChangeAspect="1"/>
          </p:cNvPicPr>
          <p:nvPr/>
        </p:nvPicPr>
        <p:blipFill>
          <a:blip r:embed="rId5" cstate="screen"/>
          <a:stretch>
            <a:fillRect/>
          </a:stretch>
        </p:blipFill>
        <p:spPr>
          <a:xfrm>
            <a:off x="4841123" y="4121431"/>
            <a:ext cx="1766701" cy="2047704"/>
          </a:xfrm>
          <a:prstGeom prst="rect">
            <a:avLst/>
          </a:prstGeom>
          <a:ln>
            <a:solidFill>
              <a:schemeClr val="tx1"/>
            </a:solidFill>
          </a:ln>
        </p:spPr>
      </p:pic>
      <p:pic>
        <p:nvPicPr>
          <p:cNvPr id="24" name="图片 23"/>
          <p:cNvPicPr>
            <a:picLocks noChangeAspect="1"/>
          </p:cNvPicPr>
          <p:nvPr/>
        </p:nvPicPr>
        <p:blipFill>
          <a:blip r:embed="rId6" cstate="screen"/>
          <a:stretch>
            <a:fillRect/>
          </a:stretch>
        </p:blipFill>
        <p:spPr>
          <a:xfrm>
            <a:off x="4850180" y="1466636"/>
            <a:ext cx="1722209" cy="2017500"/>
          </a:xfrm>
          <a:prstGeom prst="rect">
            <a:avLst/>
          </a:prstGeom>
          <a:ln>
            <a:solidFill>
              <a:schemeClr val="tx1"/>
            </a:solidFill>
          </a:ln>
        </p:spPr>
      </p:pic>
      <p:sp>
        <p:nvSpPr>
          <p:cNvPr id="26" name="圆角矩形 10"/>
          <p:cNvSpPr/>
          <p:nvPr/>
        </p:nvSpPr>
        <p:spPr>
          <a:xfrm>
            <a:off x="6916201" y="3631423"/>
            <a:ext cx="5013960" cy="2405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800" b="1" dirty="0" smtClean="0">
                <a:latin typeface="Calibri" panose="020F0502020204030204" pitchFamily="34" charset="0"/>
                <a:cs typeface="Calibri" panose="020F0502020204030204" pitchFamily="34" charset="0"/>
                <a:sym typeface="+mn-ea"/>
              </a:rPr>
              <a:t>Website</a:t>
            </a:r>
            <a:endParaRPr lang="en-US" altLang="zh-CN" sz="2800" b="1" dirty="0">
              <a:latin typeface="Calibri" panose="020F0502020204030204" pitchFamily="34" charset="0"/>
              <a:cs typeface="Calibri" panose="020F0502020204030204" pitchFamily="34" charset="0"/>
              <a:sym typeface="+mn-ea"/>
            </a:endParaRPr>
          </a:p>
          <a:p>
            <a:r>
              <a:rPr lang="en-US" altLang="zh-CN" sz="2000" b="1" dirty="0">
                <a:solidFill>
                  <a:srgbClr val="0070C0"/>
                </a:solidFill>
                <a:latin typeface="Calibri" panose="020F0502020204030204" pitchFamily="34" charset="0"/>
                <a:cs typeface="Calibri" panose="020F0502020204030204" pitchFamily="34" charset="0"/>
                <a:sym typeface="+mn-ea"/>
                <a:hlinkClick r:id="rId7"/>
              </a:rPr>
              <a:t>http://</a:t>
            </a:r>
            <a:r>
              <a:rPr lang="en-US" altLang="zh-CN" sz="2000" b="1" dirty="0" err="1" smtClean="0">
                <a:solidFill>
                  <a:srgbClr val="0070C0"/>
                </a:solidFill>
                <a:latin typeface="Calibri" panose="020F0502020204030204" pitchFamily="34" charset="0"/>
                <a:cs typeface="Calibri" panose="020F0502020204030204" pitchFamily="34" charset="0"/>
                <a:sym typeface="+mn-ea"/>
                <a:hlinkClick r:id="rId7"/>
              </a:rPr>
              <a:t>www.wmcbj.net</a:t>
            </a:r>
            <a:r>
              <a:rPr lang="en-US" altLang="zh-CN" sz="2000" b="1" dirty="0" smtClean="0">
                <a:solidFill>
                  <a:srgbClr val="0070C0"/>
                </a:solidFill>
                <a:latin typeface="Calibri" panose="020F0502020204030204" pitchFamily="34" charset="0"/>
                <a:cs typeface="Calibri" panose="020F0502020204030204" pitchFamily="34" charset="0"/>
                <a:sym typeface="+mn-ea"/>
                <a:hlinkClick r:id="rId7"/>
              </a:rPr>
              <a:t>/publish/</a:t>
            </a:r>
            <a:r>
              <a:rPr lang="en-US" altLang="zh-CN" sz="2000" b="1" dirty="0" err="1" smtClean="0">
                <a:solidFill>
                  <a:srgbClr val="0070C0"/>
                </a:solidFill>
                <a:latin typeface="Calibri" panose="020F0502020204030204" pitchFamily="34" charset="0"/>
                <a:cs typeface="Calibri" panose="020F0502020204030204" pitchFamily="34" charset="0"/>
                <a:sym typeface="+mn-ea"/>
                <a:hlinkClick r:id="rId7"/>
              </a:rPr>
              <a:t>cms</a:t>
            </a:r>
            <a:r>
              <a:rPr lang="en-US" altLang="zh-CN" sz="2000" b="1" dirty="0" smtClean="0">
                <a:solidFill>
                  <a:srgbClr val="0070C0"/>
                </a:solidFill>
                <a:latin typeface="Calibri" panose="020F0502020204030204" pitchFamily="34" charset="0"/>
                <a:cs typeface="Calibri" panose="020F0502020204030204" pitchFamily="34" charset="0"/>
                <a:sym typeface="+mn-ea"/>
                <a:hlinkClick r:id="rId7"/>
              </a:rPr>
              <a:t>/documents/</a:t>
            </a:r>
            <a:r>
              <a:rPr lang="en-US" altLang="zh-CN" sz="2000" b="1" dirty="0" err="1" smtClean="0">
                <a:solidFill>
                  <a:srgbClr val="0070C0"/>
                </a:solidFill>
                <a:latin typeface="Calibri" panose="020F0502020204030204" pitchFamily="34" charset="0"/>
                <a:cs typeface="Calibri" panose="020F0502020204030204" pitchFamily="34" charset="0"/>
                <a:sym typeface="+mn-ea"/>
                <a:hlinkClick r:id="rId7"/>
              </a:rPr>
              <a:t>index.html</a:t>
            </a:r>
            <a:r>
              <a:rPr lang="en-US" altLang="zh-CN" sz="2000" b="1" dirty="0" smtClean="0">
                <a:solidFill>
                  <a:srgbClr val="0070C0"/>
                </a:solidFill>
                <a:latin typeface="Calibri" panose="020F0502020204030204" pitchFamily="34" charset="0"/>
                <a:cs typeface="Calibri" panose="020F0502020204030204" pitchFamily="34" charset="0"/>
                <a:sym typeface="+mn-ea"/>
              </a:rPr>
              <a:t>)</a:t>
            </a:r>
          </a:p>
          <a:p>
            <a:endParaRPr lang="en-US" altLang="zh-CN" sz="2000" b="1" dirty="0" smtClean="0">
              <a:solidFill>
                <a:srgbClr val="0070C0"/>
              </a:solidFill>
              <a:latin typeface="Calibri" panose="020F0502020204030204" pitchFamily="34" charset="0"/>
              <a:cs typeface="Calibri" panose="020F0502020204030204" pitchFamily="34" charset="0"/>
              <a:sym typeface="+mn-ea"/>
            </a:endParaRPr>
          </a:p>
          <a:p>
            <a:r>
              <a:rPr lang="en-US" altLang="zh-CN" sz="2400" b="1" dirty="0" smtClean="0">
                <a:solidFill>
                  <a:schemeClr val="tx1"/>
                </a:solidFill>
                <a:latin typeface="Calibri" panose="020F0502020204030204" pitchFamily="34" charset="0"/>
                <a:ea typeface="华文楷体" panose="02010600040101010101" charset="-122"/>
                <a:cs typeface="Calibri" panose="020F0502020204030204" pitchFamily="34" charset="0"/>
                <a:sym typeface="+mn-ea"/>
              </a:rPr>
              <a:t>Email </a:t>
            </a:r>
            <a:r>
              <a:rPr lang="en-US" altLang="zh-CN" sz="2400" b="1" dirty="0">
                <a:solidFill>
                  <a:schemeClr val="tx1"/>
                </a:solidFill>
                <a:latin typeface="Calibri" panose="020F0502020204030204" pitchFamily="34" charset="0"/>
                <a:ea typeface="华文楷体" panose="02010600040101010101" charset="-122"/>
                <a:cs typeface="Calibri" panose="020F0502020204030204" pitchFamily="34" charset="0"/>
                <a:sym typeface="+mn-ea"/>
              </a:rPr>
              <a:t>the </a:t>
            </a:r>
            <a:r>
              <a:rPr lang="en-US" altLang="zh-CN" sz="2400" b="1" dirty="0">
                <a:solidFill>
                  <a:schemeClr val="tx1"/>
                </a:solidFill>
                <a:latin typeface="Calibri" panose="020F0502020204030204" pitchFamily="34" charset="0"/>
                <a:ea typeface="华文楷体" panose="02010600040101010101" charset="-122"/>
                <a:cs typeface="Calibri" panose="020F0502020204030204" pitchFamily="34" charset="0"/>
              </a:rPr>
              <a:t>RA II National Focal Points</a:t>
            </a:r>
          </a:p>
          <a:p>
            <a:r>
              <a:rPr lang="en-US" altLang="zh-CN" sz="2000" b="1" dirty="0" err="1">
                <a:solidFill>
                  <a:srgbClr val="0070C0"/>
                </a:solidFill>
                <a:latin typeface="Calibri" panose="020F0502020204030204" pitchFamily="34" charset="0"/>
                <a:cs typeface="Calibri" panose="020F0502020204030204" pitchFamily="34" charset="0"/>
              </a:rPr>
              <a:t>rwc-bj@cma.gov.cn</a:t>
            </a:r>
            <a:endParaRPr lang="en-US" altLang="zh-CN" sz="2000" b="1" dirty="0">
              <a:solidFill>
                <a:srgbClr val="0070C0"/>
              </a:solidFill>
              <a:latin typeface="Calibri" panose="020F0502020204030204" pitchFamily="34" charset="0"/>
              <a:cs typeface="Calibri" panose="020F0502020204030204" pitchFamily="34" charset="0"/>
            </a:endParaRPr>
          </a:p>
          <a:p>
            <a:endParaRPr lang="en-US" altLang="zh-CN" sz="2000" b="1" dirty="0">
              <a:solidFill>
                <a:srgbClr val="0070C0"/>
              </a:solidFill>
              <a:latin typeface="Calibri" panose="020F0502020204030204" pitchFamily="34" charset="0"/>
              <a:cs typeface="Calibri" panose="020F0502020204030204" pitchFamily="34" charset="0"/>
              <a:sym typeface="+mn-ea"/>
            </a:endParaRPr>
          </a:p>
        </p:txBody>
      </p:sp>
      <p:pic>
        <p:nvPicPr>
          <p:cNvPr id="27" name="图片 26"/>
          <p:cNvPicPr>
            <a:picLocks noChangeAspect="1"/>
          </p:cNvPicPr>
          <p:nvPr/>
        </p:nvPicPr>
        <p:blipFill>
          <a:blip r:embed="rId8" cstate="screen"/>
          <a:stretch>
            <a:fillRect/>
          </a:stretch>
        </p:blipFill>
        <p:spPr>
          <a:xfrm>
            <a:off x="6916203" y="1871196"/>
            <a:ext cx="5071458" cy="1456044"/>
          </a:xfrm>
          <a:prstGeom prst="rect">
            <a:avLst/>
          </a:prstGeom>
          <a:ln w="12700">
            <a:solidFill>
              <a:schemeClr val="accent1">
                <a:shade val="50000"/>
              </a:schemeClr>
            </a:solidFill>
          </a:ln>
        </p:spPr>
      </p:pic>
      <p:sp>
        <p:nvSpPr>
          <p:cNvPr id="20" name="文本框 19"/>
          <p:cNvSpPr txBox="1"/>
          <p:nvPr/>
        </p:nvSpPr>
        <p:spPr>
          <a:xfrm>
            <a:off x="-3124649" y="3520792"/>
            <a:ext cx="11189615" cy="369332"/>
          </a:xfrm>
          <a:prstGeom prst="rect">
            <a:avLst/>
          </a:prstGeom>
          <a:noFill/>
        </p:spPr>
        <p:txBody>
          <a:bodyPr wrap="square">
            <a:spAutoFit/>
          </a:bodyPr>
          <a:lstStyle/>
          <a:p>
            <a:pPr algn="ctr">
              <a:lnSpc>
                <a:spcPct val="90000"/>
              </a:lnSpc>
              <a:spcBef>
                <a:spcPct val="0"/>
              </a:spcBef>
            </a:pPr>
            <a:r>
              <a:rPr lang="en-US" altLang="zh-CN" sz="2000" b="1" dirty="0" smtClean="0">
                <a:solidFill>
                  <a:schemeClr val="accent1"/>
                </a:solidFill>
                <a:latin typeface="Calibri" panose="020F0502020204030204" pitchFamily="34" charset="0"/>
                <a:cs typeface="Calibri" panose="020F0502020204030204" pitchFamily="34" charset="0"/>
              </a:rPr>
              <a:t>RA II Monitoring </a:t>
            </a:r>
            <a:r>
              <a:rPr lang="en-US" altLang="zh-CN" sz="2000" b="1" dirty="0">
                <a:solidFill>
                  <a:schemeClr val="accent1"/>
                </a:solidFill>
                <a:latin typeface="Calibri" panose="020F0502020204030204" pitchFamily="34" charset="0"/>
                <a:cs typeface="Calibri" panose="020F0502020204030204" pitchFamily="34" charset="0"/>
              </a:rPr>
              <a:t>&amp; </a:t>
            </a:r>
            <a:r>
              <a:rPr lang="en-US" altLang="zh-CN" sz="2000" b="1" dirty="0" smtClean="0">
                <a:solidFill>
                  <a:schemeClr val="accent1"/>
                </a:solidFill>
                <a:latin typeface="Calibri" panose="020F0502020204030204" pitchFamily="34" charset="0"/>
                <a:cs typeface="Calibri" panose="020F0502020204030204" pitchFamily="34" charset="0"/>
              </a:rPr>
              <a:t>Analysis System</a:t>
            </a:r>
            <a:endParaRPr lang="en-US" altLang="zh-CN" sz="2000" b="1" dirty="0">
              <a:solidFill>
                <a:schemeClr val="accent1"/>
              </a:solidFill>
              <a:latin typeface="Calibri" panose="020F0502020204030204" pitchFamily="34" charset="0"/>
              <a:cs typeface="Calibri" panose="020F0502020204030204" pitchFamily="34" charset="0"/>
            </a:endParaRPr>
          </a:p>
        </p:txBody>
      </p:sp>
      <p:sp>
        <p:nvSpPr>
          <p:cNvPr id="21" name="文本框 20"/>
          <p:cNvSpPr txBox="1"/>
          <p:nvPr/>
        </p:nvSpPr>
        <p:spPr>
          <a:xfrm>
            <a:off x="-3124650" y="6215776"/>
            <a:ext cx="11189615" cy="369332"/>
          </a:xfrm>
          <a:prstGeom prst="rect">
            <a:avLst/>
          </a:prstGeom>
          <a:noFill/>
        </p:spPr>
        <p:txBody>
          <a:bodyPr wrap="square">
            <a:spAutoFit/>
          </a:bodyPr>
          <a:lstStyle/>
          <a:p>
            <a:pPr algn="ctr">
              <a:lnSpc>
                <a:spcPct val="90000"/>
              </a:lnSpc>
              <a:spcBef>
                <a:spcPct val="0"/>
              </a:spcBef>
            </a:pPr>
            <a:r>
              <a:rPr lang="en-US" altLang="zh-CN" sz="2000" b="1" dirty="0" smtClean="0">
                <a:solidFill>
                  <a:schemeClr val="accent1"/>
                </a:solidFill>
                <a:latin typeface="Calibri" panose="020F0502020204030204" pitchFamily="34" charset="0"/>
                <a:cs typeface="Calibri" panose="020F0502020204030204" pitchFamily="34" charset="0"/>
              </a:rPr>
              <a:t>Metadata Management System</a:t>
            </a:r>
            <a:endParaRPr lang="en-US" altLang="zh-CN" sz="2000" b="1" dirty="0">
              <a:solidFill>
                <a:schemeClr val="accent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486291" y="129122"/>
            <a:ext cx="8099425" cy="818933"/>
          </a:xfrm>
          <a:prstGeom prst="rect">
            <a:avLst/>
          </a:prstGeom>
          <a:noFill/>
          <a:ln w="9525">
            <a:noFill/>
          </a:ln>
        </p:spPr>
        <p:txBody>
          <a:bodyPr lIns="101600" tIns="38100" rIns="76200" bIns="38100" anchor="ctr"/>
          <a:lstStyle/>
          <a:p>
            <a:pPr marL="0" lvl="2" indent="0" algn="just">
              <a:lnSpc>
                <a:spcPts val="2100"/>
              </a:lnSpc>
              <a:spcAft>
                <a:spcPts val="1200"/>
              </a:spcAft>
              <a:buClrTx/>
              <a:buSzTx/>
              <a:buFontTx/>
              <a:buNone/>
            </a:pPr>
            <a:endParaRPr lang="zh-CN" altLang="en-US" sz="240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7" name="矩形 6"/>
          <p:cNvSpPr/>
          <p:nvPr/>
        </p:nvSpPr>
        <p:spPr>
          <a:xfrm>
            <a:off x="9330288" y="3543357"/>
            <a:ext cx="2011827" cy="323771"/>
          </a:xfrm>
          <a:prstGeom prst="rect">
            <a:avLst/>
          </a:prstGeom>
          <a:solidFill>
            <a:schemeClr val="bg1"/>
          </a:solidFill>
        </p:spPr>
        <p:txBody>
          <a:bodyPr wrap="none" lIns="76800" tIns="38400" rIns="76800" bIns="384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srgbClr val="0070C0"/>
                </a:solidFill>
                <a:effectLst/>
                <a:uLnTx/>
                <a:uFillTx/>
                <a:latin typeface="Calibri" panose="020F0502020204030204" pitchFamily="34" charset="0"/>
                <a:ea typeface="微软雅黑" panose="020B0503020204020204" pitchFamily="34" charset="-122"/>
                <a:cs typeface="Calibri" panose="020F0502020204030204" pitchFamily="34" charset="0"/>
              </a:rPr>
              <a:t>Land Surface stations  </a:t>
            </a:r>
          </a:p>
        </p:txBody>
      </p:sp>
      <p:pic>
        <p:nvPicPr>
          <p:cNvPr id="9" name="图片 4"/>
          <p:cNvPicPr>
            <a:picLocks noChangeAspect="1"/>
          </p:cNvPicPr>
          <p:nvPr/>
        </p:nvPicPr>
        <p:blipFill>
          <a:blip r:embed="rId3" cstate="screen"/>
          <a:srcRect/>
          <a:stretch>
            <a:fillRect/>
          </a:stretch>
        </p:blipFill>
        <p:spPr>
          <a:xfrm>
            <a:off x="9019479" y="1483602"/>
            <a:ext cx="2633345" cy="2094230"/>
          </a:xfrm>
          <a:prstGeom prst="rect">
            <a:avLst/>
          </a:prstGeom>
          <a:solidFill>
            <a:schemeClr val="bg1"/>
          </a:solidFill>
          <a:ln w="9525">
            <a:noFill/>
          </a:ln>
        </p:spPr>
      </p:pic>
      <p:pic>
        <p:nvPicPr>
          <p:cNvPr id="11" name="图片 37"/>
          <p:cNvPicPr>
            <a:picLocks noChangeAspect="1"/>
          </p:cNvPicPr>
          <p:nvPr/>
        </p:nvPicPr>
        <p:blipFill>
          <a:blip r:embed="rId4" cstate="screen"/>
          <a:stretch>
            <a:fillRect/>
          </a:stretch>
        </p:blipFill>
        <p:spPr>
          <a:xfrm>
            <a:off x="8713409" y="3941042"/>
            <a:ext cx="2939415" cy="2229858"/>
          </a:xfrm>
          <a:prstGeom prst="rect">
            <a:avLst/>
          </a:prstGeom>
          <a:solidFill>
            <a:schemeClr val="bg1"/>
          </a:solidFill>
          <a:ln w="9525">
            <a:noFill/>
          </a:ln>
        </p:spPr>
      </p:pic>
      <p:sp>
        <p:nvSpPr>
          <p:cNvPr id="13" name="矩形 12"/>
          <p:cNvSpPr/>
          <p:nvPr/>
        </p:nvSpPr>
        <p:spPr>
          <a:xfrm>
            <a:off x="9109649" y="6170900"/>
            <a:ext cx="2543175" cy="323771"/>
          </a:xfrm>
          <a:prstGeom prst="rect">
            <a:avLst/>
          </a:prstGeom>
          <a:solidFill>
            <a:schemeClr val="bg1"/>
          </a:solidFill>
        </p:spPr>
        <p:txBody>
          <a:bodyPr wrap="square" lIns="76800" tIns="38400" rIns="76800" bIns="384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srgbClr val="0070C0"/>
                </a:solidFill>
                <a:effectLst/>
                <a:uLnTx/>
                <a:uFillTx/>
                <a:latin typeface="Calibri" panose="020F0502020204030204" pitchFamily="34" charset="0"/>
                <a:ea typeface="微软雅黑" panose="020B0503020204020204" pitchFamily="34" charset="-122"/>
                <a:cs typeface="Calibri" panose="020F0502020204030204" pitchFamily="34" charset="0"/>
              </a:rPr>
              <a:t>Radiosonde stations </a:t>
            </a:r>
          </a:p>
        </p:txBody>
      </p:sp>
      <p:sp>
        <p:nvSpPr>
          <p:cNvPr id="15" name="矩形 14"/>
          <p:cNvSpPr/>
          <p:nvPr/>
        </p:nvSpPr>
        <p:spPr>
          <a:xfrm>
            <a:off x="554655" y="363329"/>
            <a:ext cx="11358671" cy="646331"/>
          </a:xfrm>
          <a:prstGeom prst="rect">
            <a:avLst/>
          </a:prstGeom>
        </p:spPr>
        <p:txBody>
          <a:bodyPr wrap="square">
            <a:spAutoFit/>
            <a:scene3d>
              <a:camera prst="orthographicFront"/>
              <a:lightRig rig="threePt" dir="t"/>
            </a:scene3d>
          </a:bodyPr>
          <a:lstStyle/>
          <a:p>
            <a:pPr>
              <a:lnSpc>
                <a:spcPct val="90000"/>
              </a:lnSpc>
              <a:spcBef>
                <a:spcPct val="0"/>
              </a:spcBef>
            </a:pPr>
            <a:r>
              <a:rPr lang="en-US" altLang="zh-CN" sz="4000" b="1" dirty="0">
                <a:solidFill>
                  <a:schemeClr val="accent1"/>
                </a:solidFill>
                <a:latin typeface="Calibri" panose="020F0502020204030204" pitchFamily="34" charset="0"/>
                <a:cs typeface="Calibri" panose="020F0502020204030204" pitchFamily="34" charset="0"/>
                <a:sym typeface="+mn-ea"/>
              </a:rPr>
              <a:t>Data Quality Monitoring and Evaluation </a:t>
            </a:r>
            <a:r>
              <a:rPr lang="en-US" altLang="zh-CN" sz="4000" b="1" dirty="0" smtClean="0">
                <a:solidFill>
                  <a:schemeClr val="accent1"/>
                </a:solidFill>
                <a:latin typeface="Calibri" panose="020F0502020204030204" pitchFamily="34" charset="0"/>
                <a:cs typeface="Calibri" panose="020F0502020204030204" pitchFamily="34" charset="0"/>
                <a:sym typeface="+mn-ea"/>
              </a:rPr>
              <a:t>Technology</a:t>
            </a:r>
            <a:endParaRPr lang="en-US" sz="4000" b="1" spc="200" dirty="0">
              <a:solidFill>
                <a:schemeClr val="accent1"/>
              </a:solidFill>
              <a:latin typeface="Calibri" panose="020F0502020204030204" pitchFamily="34" charset="0"/>
              <a:ea typeface="微软雅黑" panose="020B0503020204020204" pitchFamily="34" charset="-122"/>
              <a:cs typeface="Calibri" panose="020F0502020204030204" pitchFamily="34" charset="0"/>
              <a:sym typeface="+mn-ea"/>
            </a:endParaRPr>
          </a:p>
        </p:txBody>
      </p:sp>
      <p:sp>
        <p:nvSpPr>
          <p:cNvPr id="17" name="文本框 16"/>
          <p:cNvSpPr txBox="1"/>
          <p:nvPr/>
        </p:nvSpPr>
        <p:spPr>
          <a:xfrm>
            <a:off x="486291" y="1824373"/>
            <a:ext cx="7750214" cy="1569660"/>
          </a:xfrm>
          <a:prstGeom prst="rect">
            <a:avLst/>
          </a:prstGeom>
          <a:noFill/>
        </p:spPr>
        <p:txBody>
          <a:bodyPr wrap="square" rtlCol="0">
            <a:spAutoFit/>
          </a:bodyPr>
          <a:lstStyle/>
          <a:p>
            <a:r>
              <a:rPr lang="en-US" altLang="zh-CN" sz="2400" dirty="0">
                <a:solidFill>
                  <a:srgbClr val="FF0000"/>
                </a:solidFill>
                <a:latin typeface="Calibri" panose="020F0502020204030204" pitchFamily="34" charset="0"/>
                <a:cs typeface="Calibri" panose="020F0502020204030204" pitchFamily="34" charset="0"/>
              </a:rPr>
              <a:t>Land Surface</a:t>
            </a:r>
          </a:p>
          <a:p>
            <a:r>
              <a:rPr lang="en-US" altLang="zh-CN" sz="2400" dirty="0">
                <a:solidFill>
                  <a:schemeClr val="accent1"/>
                </a:solidFill>
                <a:latin typeface="Calibri" panose="020F0502020204030204" pitchFamily="34" charset="0"/>
                <a:cs typeface="Calibri" panose="020F0502020204030204" pitchFamily="34" charset="0"/>
              </a:rPr>
              <a:t>Station number</a:t>
            </a:r>
            <a:r>
              <a:rPr lang="zh-CN" altLang="en-US" sz="2400" dirty="0" smtClean="0">
                <a:solidFill>
                  <a:schemeClr val="accent1"/>
                </a:solidFill>
                <a:latin typeface="Calibri" panose="020F0502020204030204" pitchFamily="34" charset="0"/>
                <a:cs typeface="Calibri" panose="020F0502020204030204" pitchFamily="34" charset="0"/>
              </a:rPr>
              <a:t>：</a:t>
            </a:r>
            <a:r>
              <a:rPr lang="en-US" altLang="zh-CN" sz="2400" dirty="0" smtClean="0">
                <a:latin typeface="Calibri" panose="020F0502020204030204" pitchFamily="34" charset="0"/>
                <a:ea typeface="Verdana" panose="020B0604030504040204" pitchFamily="34" charset="0"/>
                <a:cs typeface="Calibri" panose="020F0502020204030204" pitchFamily="34" charset="0"/>
              </a:rPr>
              <a:t>3000+</a:t>
            </a:r>
            <a:endParaRPr lang="en-US" altLang="zh-CN" sz="2400" dirty="0">
              <a:latin typeface="Calibri" panose="020F0502020204030204" pitchFamily="34" charset="0"/>
              <a:ea typeface="Verdana" panose="020B0604030504040204" pitchFamily="34" charset="0"/>
              <a:cs typeface="Calibri" panose="020F0502020204030204" pitchFamily="34" charset="0"/>
            </a:endParaRPr>
          </a:p>
          <a:p>
            <a:r>
              <a:rPr lang="en-US" altLang="zh-CN" sz="2400" dirty="0">
                <a:solidFill>
                  <a:schemeClr val="accent1"/>
                </a:solidFill>
                <a:latin typeface="Calibri" panose="020F0502020204030204" pitchFamily="34" charset="0"/>
                <a:cs typeface="Calibri" panose="020F0502020204030204" pitchFamily="34" charset="0"/>
              </a:rPr>
              <a:t>T</a:t>
            </a:r>
            <a:r>
              <a:rPr lang="zh-CN" altLang="en-US" sz="2400" dirty="0">
                <a:solidFill>
                  <a:schemeClr val="accent1"/>
                </a:solidFill>
                <a:latin typeface="Calibri" panose="020F0502020204030204" pitchFamily="34" charset="0"/>
                <a:cs typeface="Calibri" panose="020F0502020204030204" pitchFamily="34" charset="0"/>
              </a:rPr>
              <a:t>imes：</a:t>
            </a:r>
            <a:r>
              <a:rPr lang="en-US" altLang="zh-CN" sz="2400" dirty="0">
                <a:solidFill>
                  <a:schemeClr val="tx1"/>
                </a:solidFill>
                <a:latin typeface="Calibri" panose="020F0502020204030204" pitchFamily="34" charset="0"/>
                <a:cs typeface="Calibri" panose="020F0502020204030204" pitchFamily="34" charset="0"/>
              </a:rPr>
              <a:t>00</a:t>
            </a:r>
            <a:r>
              <a:rPr lang="zh-CN" altLang="en-US" sz="2400" dirty="0">
                <a:solidFill>
                  <a:schemeClr val="tx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cs typeface="Calibri" panose="020F0502020204030204" pitchFamily="34" charset="0"/>
              </a:rPr>
              <a:t>06</a:t>
            </a:r>
            <a:r>
              <a:rPr lang="zh-CN" altLang="en-US" sz="2400" dirty="0">
                <a:solidFill>
                  <a:schemeClr val="tx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cs typeface="Calibri" panose="020F0502020204030204" pitchFamily="34" charset="0"/>
              </a:rPr>
              <a:t>12</a:t>
            </a:r>
            <a:r>
              <a:rPr lang="zh-CN" altLang="en-US" sz="2400" dirty="0">
                <a:solidFill>
                  <a:schemeClr val="tx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cs typeface="Calibri" panose="020F0502020204030204" pitchFamily="34" charset="0"/>
              </a:rPr>
              <a:t>18</a:t>
            </a:r>
          </a:p>
          <a:p>
            <a:r>
              <a:rPr lang="en-US" altLang="zh-CN" sz="2400" dirty="0">
                <a:solidFill>
                  <a:schemeClr val="accent1"/>
                </a:solidFill>
                <a:latin typeface="Calibri" panose="020F0502020204030204" pitchFamily="34" charset="0"/>
                <a:cs typeface="Calibri" panose="020F0502020204030204" pitchFamily="34" charset="0"/>
              </a:rPr>
              <a:t>Elements</a:t>
            </a:r>
            <a:r>
              <a:rPr lang="zh-CN" altLang="en-US" sz="2400" dirty="0">
                <a:solidFill>
                  <a:schemeClr val="accent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cs typeface="Calibri" panose="020F0502020204030204" pitchFamily="34" charset="0"/>
              </a:rPr>
              <a:t>M</a:t>
            </a:r>
            <a:r>
              <a:rPr lang="zh-CN" altLang="en-US" sz="2400" dirty="0">
                <a:solidFill>
                  <a:schemeClr val="tx1"/>
                </a:solidFill>
                <a:latin typeface="Calibri" panose="020F0502020204030204" pitchFamily="34" charset="0"/>
                <a:cs typeface="Calibri" panose="020F0502020204030204" pitchFamily="34" charset="0"/>
              </a:rPr>
              <a:t>ean sea level pressure、</a:t>
            </a:r>
            <a:r>
              <a:rPr lang="en-US" altLang="zh-CN" sz="2400" dirty="0">
                <a:solidFill>
                  <a:schemeClr val="tx1"/>
                </a:solidFill>
                <a:latin typeface="Calibri" panose="020F0502020204030204" pitchFamily="34" charset="0"/>
                <a:cs typeface="Calibri" panose="020F0502020204030204" pitchFamily="34" charset="0"/>
              </a:rPr>
              <a:t>G</a:t>
            </a:r>
            <a:r>
              <a:rPr lang="zh-CN" altLang="en-US" sz="2400" dirty="0">
                <a:solidFill>
                  <a:schemeClr val="tx1"/>
                </a:solidFill>
                <a:latin typeface="Calibri" panose="020F0502020204030204" pitchFamily="34" charset="0"/>
                <a:cs typeface="Calibri" panose="020F0502020204030204" pitchFamily="34" charset="0"/>
              </a:rPr>
              <a:t>eopotential height</a:t>
            </a:r>
          </a:p>
        </p:txBody>
      </p:sp>
      <p:sp>
        <p:nvSpPr>
          <p:cNvPr id="19" name="文本框 18"/>
          <p:cNvSpPr txBox="1"/>
          <p:nvPr/>
        </p:nvSpPr>
        <p:spPr>
          <a:xfrm>
            <a:off x="486291" y="3308048"/>
            <a:ext cx="8532301" cy="2492990"/>
          </a:xfrm>
          <a:prstGeom prst="rect">
            <a:avLst/>
          </a:prstGeom>
          <a:noFill/>
        </p:spPr>
        <p:txBody>
          <a:bodyPr wrap="square" rtlCol="0">
            <a:spAutoFit/>
          </a:bodyPr>
          <a:lstStyle/>
          <a:p>
            <a:pPr>
              <a:lnSpc>
                <a:spcPct val="150000"/>
              </a:lnSpc>
            </a:pPr>
            <a:r>
              <a:rPr lang="en-US" sz="2400" dirty="0">
                <a:solidFill>
                  <a:srgbClr val="FF0000"/>
                </a:solidFill>
                <a:latin typeface="Calibri" panose="020F0502020204030204" pitchFamily="34" charset="0"/>
                <a:ea typeface="Verdana" panose="020B0604030504040204" pitchFamily="34" charset="0"/>
                <a:cs typeface="Calibri" panose="020F0502020204030204" pitchFamily="34" charset="0"/>
                <a:sym typeface="+mn-ea"/>
              </a:rPr>
              <a:t>R</a:t>
            </a:r>
            <a:r>
              <a:rPr sz="2400" dirty="0">
                <a:solidFill>
                  <a:srgbClr val="FF0000"/>
                </a:solidFill>
                <a:latin typeface="Calibri" panose="020F0502020204030204" pitchFamily="34" charset="0"/>
                <a:ea typeface="Verdana" panose="020B0604030504040204" pitchFamily="34" charset="0"/>
                <a:cs typeface="Calibri" panose="020F0502020204030204" pitchFamily="34" charset="0"/>
                <a:sym typeface="+mn-ea"/>
              </a:rPr>
              <a:t>adiosonde</a:t>
            </a:r>
          </a:p>
          <a:p>
            <a:r>
              <a:rPr lang="en-US" altLang="zh-CN" sz="2400" dirty="0">
                <a:solidFill>
                  <a:schemeClr val="accent1"/>
                </a:solidFill>
                <a:latin typeface="Calibri" panose="020F0502020204030204" pitchFamily="34" charset="0"/>
                <a:ea typeface="Verdana" panose="020B0604030504040204" pitchFamily="34" charset="0"/>
                <a:cs typeface="Calibri" panose="020F0502020204030204" pitchFamily="34" charset="0"/>
              </a:rPr>
              <a:t>Station number</a:t>
            </a:r>
            <a:r>
              <a:rPr lang="zh-CN" altLang="en-US" sz="2400" dirty="0" smtClean="0">
                <a:solidFill>
                  <a:schemeClr val="accent1"/>
                </a:solidFill>
                <a:latin typeface="Calibri" panose="020F0502020204030204" pitchFamily="34" charset="0"/>
                <a:cs typeface="Calibri" panose="020F0502020204030204" pitchFamily="34" charset="0"/>
              </a:rPr>
              <a:t>：</a:t>
            </a:r>
            <a:r>
              <a:rPr lang="en-US" altLang="zh-CN" sz="2400" dirty="0" smtClean="0">
                <a:latin typeface="Calibri" panose="020F0502020204030204" pitchFamily="34" charset="0"/>
                <a:ea typeface="Verdana" panose="020B0604030504040204" pitchFamily="34" charset="0"/>
                <a:cs typeface="Calibri" panose="020F0502020204030204" pitchFamily="34" charset="0"/>
              </a:rPr>
              <a:t>289</a:t>
            </a:r>
            <a:endParaRPr lang="en-US" altLang="zh-CN" sz="2400" dirty="0">
              <a:latin typeface="Calibri" panose="020F0502020204030204" pitchFamily="34" charset="0"/>
              <a:ea typeface="Verdana" panose="020B0604030504040204" pitchFamily="34" charset="0"/>
              <a:cs typeface="Calibri" panose="020F0502020204030204" pitchFamily="34" charset="0"/>
            </a:endParaRPr>
          </a:p>
          <a:p>
            <a:r>
              <a:rPr lang="en-US" altLang="zh-CN" sz="2400" dirty="0">
                <a:solidFill>
                  <a:schemeClr val="accent1"/>
                </a:solidFill>
                <a:latin typeface="Calibri" panose="020F0502020204030204" pitchFamily="34" charset="0"/>
                <a:ea typeface="Verdana" panose="020B0604030504040204" pitchFamily="34" charset="0"/>
                <a:cs typeface="Calibri" panose="020F0502020204030204" pitchFamily="34" charset="0"/>
              </a:rPr>
              <a:t>T</a:t>
            </a:r>
            <a:r>
              <a:rPr lang="zh-CN" altLang="en-US" sz="2400" dirty="0">
                <a:solidFill>
                  <a:schemeClr val="accent1"/>
                </a:solidFill>
                <a:latin typeface="Calibri" panose="020F0502020204030204" pitchFamily="34" charset="0"/>
                <a:cs typeface="Calibri" panose="020F0502020204030204" pitchFamily="34" charset="0"/>
              </a:rPr>
              <a:t>imes：</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rPr>
              <a:t>00</a:t>
            </a:r>
            <a:r>
              <a:rPr lang="zh-CN" altLang="en-US" sz="2400" dirty="0">
                <a:solidFill>
                  <a:schemeClr val="tx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rPr>
              <a:t>12</a:t>
            </a:r>
            <a:r>
              <a:rPr lang="zh-CN" altLang="en-US" sz="2400" dirty="0">
                <a:solidFill>
                  <a:schemeClr val="tx1"/>
                </a:solidFill>
                <a:latin typeface="Calibri" panose="020F0502020204030204" pitchFamily="34" charset="0"/>
                <a:cs typeface="Calibri" panose="020F0502020204030204" pitchFamily="34" charset="0"/>
              </a:rPr>
              <a:t>（</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rPr>
              <a:t>UTC</a:t>
            </a:r>
            <a:r>
              <a:rPr lang="zh-CN" altLang="en-US" sz="2400" dirty="0">
                <a:solidFill>
                  <a:schemeClr val="tx1"/>
                </a:solidFill>
                <a:latin typeface="Calibri" panose="020F0502020204030204" pitchFamily="34" charset="0"/>
                <a:cs typeface="Calibri" panose="020F0502020204030204" pitchFamily="34" charset="0"/>
              </a:rPr>
              <a:t>）</a:t>
            </a:r>
            <a:endPar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r>
              <a:rPr lang="en-US" altLang="zh-CN" sz="2400" dirty="0">
                <a:solidFill>
                  <a:schemeClr val="accent1"/>
                </a:solidFill>
                <a:latin typeface="Calibri" panose="020F0502020204030204" pitchFamily="34" charset="0"/>
                <a:ea typeface="Verdana" panose="020B0604030504040204" pitchFamily="34" charset="0"/>
                <a:cs typeface="Calibri" panose="020F0502020204030204" pitchFamily="34" charset="0"/>
                <a:sym typeface="+mn-ea"/>
              </a:rPr>
              <a:t>Elements &amp; levels</a:t>
            </a:r>
            <a:r>
              <a:rPr lang="zh-CN" altLang="en-US" sz="2400" dirty="0">
                <a:solidFill>
                  <a:schemeClr val="accent1"/>
                </a:solidFill>
                <a:latin typeface="Calibri" panose="020F0502020204030204" pitchFamily="34" charset="0"/>
                <a:cs typeface="Calibri" panose="020F0502020204030204" pitchFamily="34" charset="0"/>
              </a:rPr>
              <a:t>：</a:t>
            </a:r>
            <a:r>
              <a:rPr lang="en-US" altLang="zh-CN" sz="2400" dirty="0">
                <a:latin typeface="Calibri" panose="020F0502020204030204" pitchFamily="34" charset="0"/>
                <a:ea typeface="Verdana" panose="020B0604030504040204" pitchFamily="34" charset="0"/>
                <a:cs typeface="Calibri" panose="020F0502020204030204" pitchFamily="34" charset="0"/>
              </a:rPr>
              <a:t>G</a:t>
            </a:r>
            <a:r>
              <a:rPr lang="zh-CN" altLang="en-US" sz="2400" dirty="0">
                <a:latin typeface="Calibri" panose="020F0502020204030204" pitchFamily="34" charset="0"/>
                <a:cs typeface="Calibri" panose="020F0502020204030204" pitchFamily="34" charset="0"/>
              </a:rPr>
              <a:t>eopotential height </a:t>
            </a:r>
            <a:r>
              <a:rPr lang="en-US" altLang="zh-CN" sz="2400" dirty="0">
                <a:latin typeface="Calibri" panose="020F0502020204030204" pitchFamily="34" charset="0"/>
                <a:ea typeface="Verdana" panose="020B0604030504040204" pitchFamily="34" charset="0"/>
                <a:cs typeface="Calibri" panose="020F0502020204030204" pitchFamily="34" charset="0"/>
              </a:rPr>
              <a:t>14 levels</a:t>
            </a:r>
          </a:p>
          <a:p>
            <a:pPr indent="2332355"/>
            <a:r>
              <a:rPr lang="en-US" altLang="zh-CN" sz="2400" dirty="0">
                <a:latin typeface="Calibri" panose="020F0502020204030204" pitchFamily="34" charset="0"/>
                <a:ea typeface="Verdana" panose="020B0604030504040204" pitchFamily="34" charset="0"/>
                <a:cs typeface="Calibri" panose="020F0502020204030204" pitchFamily="34" charset="0"/>
              </a:rPr>
              <a:t>  Wind direction </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rPr>
              <a:t>6 </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sym typeface="+mn-ea"/>
              </a:rPr>
              <a:t>levels</a:t>
            </a:r>
            <a:endPar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indent="2332355"/>
            <a:r>
              <a:rPr lang="en-US" altLang="zh-CN" sz="2400" dirty="0">
                <a:latin typeface="Calibri" panose="020F0502020204030204" pitchFamily="34" charset="0"/>
                <a:ea typeface="Verdana" panose="020B0604030504040204" pitchFamily="34" charset="0"/>
                <a:cs typeface="Calibri" panose="020F0502020204030204" pitchFamily="34" charset="0"/>
              </a:rPr>
              <a:t>  Vector wind </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rPr>
              <a:t>11</a:t>
            </a:r>
            <a:r>
              <a:rPr lang="zh-CN" altLang="en-US" sz="2400" dirty="0">
                <a:solidFill>
                  <a:schemeClr val="tx1"/>
                </a:solidFill>
                <a:latin typeface="Calibri" panose="020F0502020204030204" pitchFamily="34" charset="0"/>
                <a:cs typeface="Calibri" panose="020F0502020204030204" pitchFamily="34" charset="0"/>
              </a:rPr>
              <a:t> </a:t>
            </a:r>
            <a:r>
              <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sym typeface="+mn-ea"/>
              </a:rPr>
              <a:t>levels</a:t>
            </a:r>
            <a:endParaRPr lang="en-US" altLang="zh-CN" sz="2400" dirty="0">
              <a:solidFill>
                <a:schemeClr val="tx1"/>
              </a:solidFill>
              <a:latin typeface="Calibri" panose="020F0502020204030204" pitchFamily="34" charset="0"/>
              <a:ea typeface="Verdana" panose="020B0604030504040204" pitchFamily="34" charset="0"/>
              <a:cs typeface="Calibri" panose="020F0502020204030204" pitchFamily="34" charset="0"/>
            </a:endParaRPr>
          </a:p>
        </p:txBody>
      </p:sp>
      <p:sp>
        <p:nvSpPr>
          <p:cNvPr id="21" name="文本框 20"/>
          <p:cNvSpPr txBox="1"/>
          <p:nvPr/>
        </p:nvSpPr>
        <p:spPr>
          <a:xfrm>
            <a:off x="554655" y="1246459"/>
            <a:ext cx="6097088" cy="369332"/>
          </a:xfrm>
          <a:prstGeom prst="rect">
            <a:avLst/>
          </a:prstGeom>
          <a:noFill/>
        </p:spPr>
        <p:txBody>
          <a:bodyPr wrap="square">
            <a:spAutoFit/>
          </a:bodyPr>
          <a:lstStyle/>
          <a:p>
            <a:r>
              <a:rPr lang="en-US" altLang="zh-CN" b="1" dirty="0" smtClean="0">
                <a:solidFill>
                  <a:srgbClr val="FF0000"/>
                </a:solidFill>
                <a:sym typeface="+mn-ea"/>
              </a:rPr>
              <a:t>CMA</a:t>
            </a:r>
            <a:r>
              <a:rPr lang="en-US" altLang="zh-CN" b="1" dirty="0" smtClean="0">
                <a:solidFill>
                  <a:srgbClr val="FF0000"/>
                </a:solidFill>
                <a:effectLst/>
                <a:sym typeface="+mn-ea"/>
              </a:rPr>
              <a:t> </a:t>
            </a:r>
            <a:r>
              <a:rPr lang="en-US" altLang="zh-CN" b="1" dirty="0">
                <a:solidFill>
                  <a:srgbClr val="FF0000"/>
                </a:solidFill>
                <a:sym typeface="+mn-ea"/>
              </a:rPr>
              <a:t>numerical weather </a:t>
            </a:r>
            <a:r>
              <a:rPr lang="en-US" altLang="zh-CN" b="1" dirty="0" smtClean="0">
                <a:solidFill>
                  <a:srgbClr val="FF0000"/>
                </a:solidFill>
                <a:sym typeface="+mn-ea"/>
              </a:rPr>
              <a:t>forecast </a:t>
            </a:r>
            <a:endParaRPr lang="zh-CN" altLang="en-US" b="1" dirty="0">
              <a:solidFill>
                <a:srgbClr val="FF0000"/>
              </a:solidFill>
            </a:endParaRPr>
          </a:p>
        </p:txBody>
      </p:sp>
      <p:sp>
        <p:nvSpPr>
          <p:cNvPr id="23" name="文本框 22"/>
          <p:cNvSpPr txBox="1"/>
          <p:nvPr/>
        </p:nvSpPr>
        <p:spPr>
          <a:xfrm>
            <a:off x="539176" y="6170900"/>
            <a:ext cx="7993653" cy="369332"/>
          </a:xfrm>
          <a:prstGeom prst="rect">
            <a:avLst/>
          </a:prstGeom>
          <a:noFill/>
        </p:spPr>
        <p:txBody>
          <a:bodyPr wrap="square">
            <a:spAutoFit/>
          </a:bodyPr>
          <a:lstStyle/>
          <a:p>
            <a:r>
              <a:rPr lang="en-US" altLang="zh-CN" b="1" dirty="0">
                <a:solidFill>
                  <a:srgbClr val="FF0000"/>
                </a:solidFill>
              </a:rPr>
              <a:t>Combined with </a:t>
            </a:r>
            <a:r>
              <a:rPr lang="en-US" altLang="zh-CN" b="1" dirty="0" smtClean="0">
                <a:solidFill>
                  <a:srgbClr val="FF0000"/>
                </a:solidFill>
              </a:rPr>
              <a:t>results </a:t>
            </a:r>
            <a:r>
              <a:rPr lang="en-US" altLang="zh-CN" b="1" dirty="0">
                <a:solidFill>
                  <a:srgbClr val="FF0000"/>
                </a:solidFill>
              </a:rPr>
              <a:t>from </a:t>
            </a:r>
            <a:r>
              <a:rPr lang="zh-CN" altLang="en-US" b="1" dirty="0">
                <a:solidFill>
                  <a:srgbClr val="FF0000"/>
                </a:solidFill>
              </a:rPr>
              <a:t>https://wdqms.wmo.int/</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84_2*m_h_i*1_1_3"/>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2455126f-51c3-4a28-908a-5d4c0d31f933}"/>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2455126f-51c3-4a28-908a-5d4c0d31f933}"/>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2455126f-51c3-4a28-908a-5d4c0d31f933}"/>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2455126f-51c3-4a28-908a-5d4c0d31f933}"/>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3d9566bd-b058-4f2a-b1f9-0c43bedb765c}"/>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bfd65983-7d1b-4c27-a2ca-5d9ee62a080d}"/>
  <p:tag name="TABLE_ENDDRAG_ORIGIN_RECT" val="587*278"/>
  <p:tag name="TABLE_ENDDRAG_RECT" val="24*137*587*278"/>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73e5f847-dd4f-442e-8d83-58179f79b31f}"/>
  <p:tag name="TABLE_ENDDRAG_ORIGIN_RECT" val="609*419"/>
  <p:tag name="TABLE_ENDDRAG_RECT" val="17*77*609*419"/>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4_2*m_h_i*1_2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4_2*m_h_i*1_3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4_2*m_h_f*1_1_1"/>
  <p:tag name="KSO_WM_TEMPLATE_CATEGORY" val="diagram"/>
  <p:tag name="KSO_WM_TEMPLATE_INDEX" val="20200184"/>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4_2*m_h_f*1_3_1"/>
  <p:tag name="KSO_WM_TEMPLATE_CATEGORY" val="diagram"/>
  <p:tag name="KSO_WM_TEMPLATE_INDEX" val="20200184"/>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4_2*m_h_i*1_3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4_2*m_h_i*1_3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4_2*m_h_f*1_3_1"/>
  <p:tag name="KSO_WM_TEMPLATE_CATEGORY" val="diagram"/>
  <p:tag name="KSO_WM_TEMPLATE_INDEX" val="20200184"/>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4_2*m_h_f*1_3_1"/>
  <p:tag name="KSO_WM_TEMPLATE_CATEGORY" val="diagram"/>
  <p:tag name="KSO_WM_TEMPLATE_INDEX" val="20200184"/>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113</TotalTime>
  <Words>2494</Words>
  <Application>Microsoft Office PowerPoint</Application>
  <PresentationFormat>宽屏</PresentationFormat>
  <Paragraphs>597</Paragraphs>
  <Slides>46</Slides>
  <Notes>46</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46</vt:i4>
      </vt:variant>
    </vt:vector>
  </HeadingPairs>
  <TitlesOfParts>
    <vt:vector size="66" baseType="lpstr">
      <vt:lpstr>ＭＳ ゴシック</vt:lpstr>
      <vt:lpstr>Open Sans Light</vt:lpstr>
      <vt:lpstr>等线</vt:lpstr>
      <vt:lpstr>华文仿宋</vt:lpstr>
      <vt:lpstr>华文行楷</vt:lpstr>
      <vt:lpstr>华文楷体</vt:lpstr>
      <vt:lpstr>华文宋体</vt:lpstr>
      <vt:lpstr>宋体</vt:lpstr>
      <vt:lpstr>微软雅黑</vt:lpstr>
      <vt:lpstr>Andalus</vt:lpstr>
      <vt:lpstr>Arial</vt:lpstr>
      <vt:lpstr>Calibri</vt:lpstr>
      <vt:lpstr>Calibri Light</vt:lpstr>
      <vt:lpstr>Cambria Math</vt:lpstr>
      <vt:lpstr>Times New Roman</vt:lpstr>
      <vt:lpstr>Verdana</vt:lpstr>
      <vt:lpstr>Vijaya</vt:lpstr>
      <vt:lpstr>Wingdings</vt:lpstr>
      <vt:lpstr>2_Office 主题​​</vt:lpstr>
      <vt:lpstr>1_Office 主题</vt:lpstr>
      <vt:lpstr>Activities &amp; Operations of Regional WIGOS Centre(Beijing) (RWC-Beijing)</vt:lpstr>
      <vt:lpstr>PowerPoint 演示文稿</vt:lpstr>
      <vt:lpstr>PowerPoint 演示文稿</vt:lpstr>
      <vt:lpstr>Milestones of RWC-Beijing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685 candidates, from 74 Members, including RA I， II， III， IV， V， VI . More than 400 trainees (60% of the total numbers) have completed the main courses.    </vt:lpstr>
      <vt:lpstr>PowerPoint 演示文稿</vt:lpstr>
      <vt:lpstr>PowerPoint 演示文稿</vt:lpstr>
      <vt:lpstr>PowerPoint 演示文稿</vt:lpstr>
      <vt:lpstr>PowerPoint 演示文稿</vt:lpstr>
      <vt:lpstr>Incident Management System  (IMS)</vt:lpstr>
      <vt:lpstr>RA II-MG 16  30 March 2021 Regional Association II – Regional WIGOS Centre Concept  by RWC-Tokyo and RWC-Beijing</vt:lpstr>
      <vt:lpstr>PowerPoint 演示文稿</vt:lpstr>
      <vt:lpstr>PowerPoint 演示文稿</vt:lpstr>
      <vt:lpstr>PowerPoint 演示文稿</vt:lpstr>
      <vt:lpstr>WIGOS Data Quality Monitoring System  (WDQMS)  </vt:lpstr>
      <vt:lpstr>Meteorological observations and their quality</vt:lpstr>
      <vt:lpstr>International data exchange essential for WDQMS</vt:lpstr>
      <vt:lpstr>The WDQMS process</vt:lpstr>
      <vt:lpstr>WDQMS web tool: Landing Page</vt:lpstr>
      <vt:lpstr>OSCAR/Surface</vt:lpstr>
      <vt:lpstr>Members shall share metadata …</vt:lpstr>
      <vt:lpstr>10 WIGOS metadata categories</vt:lpstr>
      <vt:lpstr>OSCAR/Surface website</vt:lpstr>
      <vt:lpstr>OSCAR quick access &amp; reports</vt:lpstr>
      <vt:lpstr>OSCAR/Surface Station Report</vt:lpstr>
      <vt:lpstr>Incident Management System  </vt:lpstr>
      <vt:lpstr>National Focal Point on WIGOS, OSCAR/Surface, WDQMS   </vt:lpstr>
      <vt:lpstr>Users role</vt:lpstr>
      <vt:lpstr>PowerPoint 演示文稿</vt:lpstr>
      <vt:lpstr>IMS-Create Issue</vt:lpstr>
      <vt:lpstr>PowerPoint 演示文稿</vt:lpstr>
      <vt:lpstr>PowerPoint 演示文稿</vt:lpstr>
      <vt:lpstr>PowerPoint 演示文稿</vt:lpstr>
      <vt:lpstr>PowerPoint 演示文稿</vt:lpstr>
      <vt:lpstr>Closed(Resolved)-Availability</vt:lpstr>
      <vt:lpstr>PowerPoint 演示文稿</vt:lpstr>
      <vt:lpstr>RA II Monitoring &amp; Analysis System</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增强探测核心技术，推进全球监测业务</dc:title>
  <dc:creator>000</dc:creator>
  <cp:lastModifiedBy>林雪娇</cp:lastModifiedBy>
  <cp:revision>920</cp:revision>
  <cp:lastPrinted>2020-09-17T04:06:00Z</cp:lastPrinted>
  <dcterms:created xsi:type="dcterms:W3CDTF">2019-05-07T13:25:00Z</dcterms:created>
  <dcterms:modified xsi:type="dcterms:W3CDTF">2022-01-17T09:31:16Z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C7BA95F1E17D46C592C27CF2169F07F8</vt:lpwstr>
  </property>
</Properties>
</file>