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9" r:id="rId1"/>
  </p:sldMasterIdLst>
  <p:sldIdLst>
    <p:sldId id="256" r:id="rId2"/>
    <p:sldId id="257" r:id="rId3"/>
    <p:sldId id="258" r:id="rId4"/>
    <p:sldId id="259" r:id="rId5"/>
    <p:sldId id="264" r:id="rId6"/>
    <p:sldId id="265" r:id="rId7"/>
    <p:sldId id="263" r:id="rId8"/>
    <p:sldId id="260" r:id="rId9"/>
    <p:sldId id="261"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50"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0057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D8A92E-5FF9-8143-81B3-CCB531513398}"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4916877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D8A92E-5FF9-8143-81B3-CCB531513398}"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22088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CD8A92E-5FF9-8143-81B3-CCB531513398}" type="datetimeFigureOut">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6922458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CD8A92E-5FF9-8143-81B3-CCB531513398}" type="datetimeFigureOut">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119435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CD8A92E-5FF9-8143-81B3-CCB531513398}" type="datetimeFigureOut">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2236430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79199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1811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0640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55BA285-9698-1B45-8319-D90A8C63F150}"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6446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45751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smtClean="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64440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smtClean="0"/>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7333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smtClean="0"/>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4915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1CFCDFD-B4CF-A241-8D71-E814B10BEAF4}" type="datetimeFigureOut">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250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6A7B589-FD4B-7E46-869A-CBADC5FC564E}" type="datetimeFigureOut">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88890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CD8A92E-5FF9-8143-81B3-CCB531513398}" type="datetimeFigureOut">
              <a:rPr lang="en-US" smtClean="0"/>
              <a:t>12/2/2021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574784983"/>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317EBE3-FF86-4DA1-BC9A-331F7F214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13"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re 1">
            <a:extLst>
              <a:ext uri="{FF2B5EF4-FFF2-40B4-BE49-F238E27FC236}">
                <a16:creationId xmlns:a16="http://schemas.microsoft.com/office/drawing/2014/main" id="{E79E96E0-C12B-4CF5-8365-8CF61E448015}"/>
              </a:ext>
            </a:extLst>
          </p:cNvPr>
          <p:cNvSpPr>
            <a:spLocks noGrp="1"/>
          </p:cNvSpPr>
          <p:nvPr>
            <p:ph type="ctrTitle"/>
          </p:nvPr>
        </p:nvSpPr>
        <p:spPr>
          <a:xfrm>
            <a:off x="1304103" y="1318591"/>
            <a:ext cx="5800929" cy="4220820"/>
          </a:xfrm>
        </p:spPr>
        <p:txBody>
          <a:bodyPr anchor="ctr">
            <a:normAutofit/>
          </a:bodyPr>
          <a:lstStyle/>
          <a:p>
            <a:pPr algn="r">
              <a:lnSpc>
                <a:spcPct val="90000"/>
              </a:lnSpc>
            </a:pPr>
            <a:r>
              <a:rPr lang="fr-CA" sz="5600" dirty="0">
                <a:solidFill>
                  <a:schemeClr val="tx2">
                    <a:lumMod val="75000"/>
                  </a:schemeClr>
                </a:solidFill>
              </a:rPr>
              <a:t>SYMET-14</a:t>
            </a:r>
            <a:br>
              <a:rPr lang="fr-CA" sz="5600" dirty="0">
                <a:solidFill>
                  <a:schemeClr val="tx2">
                    <a:lumMod val="75000"/>
                  </a:schemeClr>
                </a:solidFill>
              </a:rPr>
            </a:br>
            <a:r>
              <a:rPr lang="fr-CA" sz="5600" dirty="0" err="1">
                <a:solidFill>
                  <a:schemeClr val="tx2">
                    <a:lumMod val="75000"/>
                  </a:schemeClr>
                </a:solidFill>
              </a:rPr>
              <a:t>Regional</a:t>
            </a:r>
            <a:r>
              <a:rPr lang="fr-CA" sz="5600" dirty="0">
                <a:solidFill>
                  <a:schemeClr val="tx2">
                    <a:lumMod val="75000"/>
                  </a:schemeClr>
                </a:solidFill>
              </a:rPr>
              <a:t> </a:t>
            </a:r>
            <a:r>
              <a:rPr lang="fr-CA" sz="5600" dirty="0" err="1">
                <a:solidFill>
                  <a:schemeClr val="tx2">
                    <a:lumMod val="75000"/>
                  </a:schemeClr>
                </a:solidFill>
              </a:rPr>
              <a:t>Working</a:t>
            </a:r>
            <a:r>
              <a:rPr lang="fr-CA" sz="5600" dirty="0">
                <a:solidFill>
                  <a:schemeClr val="tx2">
                    <a:lumMod val="75000"/>
                  </a:schemeClr>
                </a:solidFill>
              </a:rPr>
              <a:t> Group</a:t>
            </a:r>
            <a:br>
              <a:rPr lang="fr-CA" sz="5600" dirty="0">
                <a:solidFill>
                  <a:schemeClr val="tx2">
                    <a:lumMod val="75000"/>
                  </a:schemeClr>
                </a:solidFill>
              </a:rPr>
            </a:br>
            <a:r>
              <a:rPr lang="fr-CA" sz="5600" dirty="0">
                <a:solidFill>
                  <a:schemeClr val="tx2">
                    <a:lumMod val="75000"/>
                  </a:schemeClr>
                </a:solidFill>
              </a:rPr>
              <a:t>RA-IV (English)</a:t>
            </a:r>
            <a:endParaRPr lang="en-CA" sz="5600" dirty="0">
              <a:solidFill>
                <a:schemeClr val="tx2">
                  <a:lumMod val="75000"/>
                </a:schemeClr>
              </a:solidFill>
            </a:endParaRPr>
          </a:p>
        </p:txBody>
      </p:sp>
      <p:sp>
        <p:nvSpPr>
          <p:cNvPr id="3" name="Sous-titre 2">
            <a:extLst>
              <a:ext uri="{FF2B5EF4-FFF2-40B4-BE49-F238E27FC236}">
                <a16:creationId xmlns:a16="http://schemas.microsoft.com/office/drawing/2014/main" id="{6D743F7F-2735-42B1-907A-A9B670EEF504}"/>
              </a:ext>
            </a:extLst>
          </p:cNvPr>
          <p:cNvSpPr>
            <a:spLocks noGrp="1"/>
          </p:cNvSpPr>
          <p:nvPr>
            <p:ph type="subTitle" idx="1"/>
          </p:nvPr>
        </p:nvSpPr>
        <p:spPr>
          <a:xfrm>
            <a:off x="7855048" y="1871831"/>
            <a:ext cx="3323024" cy="3199806"/>
          </a:xfrm>
        </p:spPr>
        <p:txBody>
          <a:bodyPr anchor="ctr">
            <a:normAutofit/>
          </a:bodyPr>
          <a:lstStyle/>
          <a:p>
            <a:r>
              <a:rPr lang="fr-CA" dirty="0" err="1">
                <a:solidFill>
                  <a:schemeClr val="tx2">
                    <a:lumMod val="75000"/>
                  </a:schemeClr>
                </a:solidFill>
              </a:rPr>
              <a:t>Summary</a:t>
            </a:r>
            <a:r>
              <a:rPr lang="fr-CA" dirty="0">
                <a:solidFill>
                  <a:schemeClr val="tx2">
                    <a:lumMod val="75000"/>
                  </a:schemeClr>
                </a:solidFill>
              </a:rPr>
              <a:t> of Discussion and </a:t>
            </a:r>
          </a:p>
          <a:p>
            <a:r>
              <a:rPr lang="fr-CA" dirty="0" err="1">
                <a:solidFill>
                  <a:schemeClr val="tx2">
                    <a:lumMod val="75000"/>
                  </a:schemeClr>
                </a:solidFill>
              </a:rPr>
              <a:t>Recommended</a:t>
            </a:r>
            <a:r>
              <a:rPr lang="fr-CA" dirty="0">
                <a:solidFill>
                  <a:schemeClr val="tx2">
                    <a:lumMod val="75000"/>
                  </a:schemeClr>
                </a:solidFill>
              </a:rPr>
              <a:t> Actions</a:t>
            </a:r>
          </a:p>
          <a:p>
            <a:endParaRPr lang="fr-CA" dirty="0">
              <a:solidFill>
                <a:schemeClr val="tx2">
                  <a:lumMod val="75000"/>
                </a:schemeClr>
              </a:solidFill>
            </a:endParaRPr>
          </a:p>
          <a:p>
            <a:endParaRPr lang="fr-CA" dirty="0">
              <a:solidFill>
                <a:schemeClr val="tx2">
                  <a:lumMod val="75000"/>
                </a:schemeClr>
              </a:solidFill>
            </a:endParaRPr>
          </a:p>
          <a:p>
            <a:r>
              <a:rPr lang="fr-CA" dirty="0" err="1">
                <a:solidFill>
                  <a:schemeClr val="tx2">
                    <a:lumMod val="75000"/>
                  </a:schemeClr>
                </a:solidFill>
              </a:rPr>
              <a:t>November</a:t>
            </a:r>
            <a:r>
              <a:rPr lang="fr-CA" dirty="0">
                <a:solidFill>
                  <a:schemeClr val="tx2">
                    <a:lumMod val="75000"/>
                  </a:schemeClr>
                </a:solidFill>
              </a:rPr>
              <a:t> 24, 2021</a:t>
            </a:r>
          </a:p>
          <a:p>
            <a:r>
              <a:rPr lang="fr-CA" dirty="0">
                <a:solidFill>
                  <a:schemeClr val="tx2">
                    <a:lumMod val="75000"/>
                  </a:schemeClr>
                </a:solidFill>
              </a:rPr>
              <a:t>Virtual Session</a:t>
            </a:r>
            <a:endParaRPr lang="en-CA" dirty="0">
              <a:solidFill>
                <a:schemeClr val="tx2">
                  <a:lumMod val="75000"/>
                </a:schemeClr>
              </a:solidFill>
            </a:endParaRPr>
          </a:p>
        </p:txBody>
      </p:sp>
      <p:cxnSp>
        <p:nvCxnSpPr>
          <p:cNvPr id="26" name="Straight Connector 25">
            <a:extLst>
              <a:ext uri="{FF2B5EF4-FFF2-40B4-BE49-F238E27FC236}">
                <a16:creationId xmlns:a16="http://schemas.microsoft.com/office/drawing/2014/main" id="{34D43EC1-35FA-4FC3-8526-F655CEB09D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58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B19B6C-1B23-4371-9C52-7DF1585E7C22}"/>
              </a:ext>
            </a:extLst>
          </p:cNvPr>
          <p:cNvSpPr>
            <a:spLocks noGrp="1"/>
          </p:cNvSpPr>
          <p:nvPr>
            <p:ph type="title"/>
          </p:nvPr>
        </p:nvSpPr>
        <p:spPr/>
        <p:txBody>
          <a:bodyPr>
            <a:normAutofit/>
          </a:bodyPr>
          <a:lstStyle/>
          <a:p>
            <a:r>
              <a:rPr lang="fr-CA" dirty="0"/>
              <a:t>Suggestion </a:t>
            </a:r>
            <a:r>
              <a:rPr lang="fr-CA" dirty="0" err="1"/>
              <a:t>regarding</a:t>
            </a:r>
            <a:r>
              <a:rPr lang="fr-CA" dirty="0"/>
              <a:t> follow up to SYMET</a:t>
            </a:r>
            <a:endParaRPr lang="en-CA" dirty="0"/>
          </a:p>
        </p:txBody>
      </p:sp>
      <p:sp>
        <p:nvSpPr>
          <p:cNvPr id="3" name="Espace réservé du contenu 2">
            <a:extLst>
              <a:ext uri="{FF2B5EF4-FFF2-40B4-BE49-F238E27FC236}">
                <a16:creationId xmlns:a16="http://schemas.microsoft.com/office/drawing/2014/main" id="{0141B69E-FDEA-46E5-9FE6-3EEF9AA2850C}"/>
              </a:ext>
            </a:extLst>
          </p:cNvPr>
          <p:cNvSpPr>
            <a:spLocks noGrp="1"/>
          </p:cNvSpPr>
          <p:nvPr>
            <p:ph idx="1"/>
          </p:nvPr>
        </p:nvSpPr>
        <p:spPr/>
        <p:txBody>
          <a:bodyPr>
            <a:normAutofit fontScale="92500" lnSpcReduction="10000"/>
          </a:bodyPr>
          <a:lstStyle/>
          <a:p>
            <a:endParaRPr lang="en-GB" sz="18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u="sng" dirty="0">
                <a:solidFill>
                  <a:srgbClr val="000000"/>
                </a:solidFill>
                <a:effectLst/>
                <a:ea typeface="Times New Roman" panose="02020603050405020304" pitchFamily="18" charset="0"/>
                <a:cs typeface="Times New Roman" panose="02020603050405020304" pitchFamily="18" charset="0"/>
              </a:rPr>
              <a:t>Item:</a:t>
            </a:r>
            <a:r>
              <a:rPr lang="en-GB" sz="1800" dirty="0">
                <a:solidFill>
                  <a:srgbClr val="000000"/>
                </a:solidFill>
                <a:effectLst/>
                <a:ea typeface="Times New Roman" panose="02020603050405020304" pitchFamily="18" charset="0"/>
                <a:cs typeface="Times New Roman" panose="02020603050405020304" pitchFamily="18" charset="0"/>
              </a:rPr>
              <a:t> </a:t>
            </a:r>
            <a:r>
              <a:rPr lang="en-GB" dirty="0">
                <a:solidFill>
                  <a:srgbClr val="000000"/>
                </a:solidFill>
                <a:ea typeface="Times New Roman" panose="02020603050405020304" pitchFamily="18" charset="0"/>
                <a:cs typeface="Times New Roman" panose="02020603050405020304" pitchFamily="18" charset="0"/>
              </a:rPr>
              <a:t>T</a:t>
            </a:r>
            <a:r>
              <a:rPr lang="en-GB" sz="1800" dirty="0">
                <a:solidFill>
                  <a:srgbClr val="000000"/>
                </a:solidFill>
                <a:effectLst/>
                <a:ea typeface="Times New Roman" panose="02020603050405020304" pitchFamily="18" charset="0"/>
              </a:rPr>
              <a:t>he water, weather and climate community will need to address many challenges regarding the evolution of its infrastructure, services and policies</a:t>
            </a:r>
          </a:p>
          <a:p>
            <a:endParaRPr lang="en-GB" dirty="0">
              <a:solidFill>
                <a:srgbClr val="000000"/>
              </a:solidFill>
              <a:ea typeface="Calibri" panose="020F0502020204030204" pitchFamily="34" charset="0"/>
              <a:cs typeface="Times New Roman" panose="02020603050405020304" pitchFamily="18" charset="0"/>
            </a:endParaRPr>
          </a:p>
          <a:p>
            <a:pPr indent="457200"/>
            <a:r>
              <a:rPr lang="en-GB" sz="1800" dirty="0">
                <a:solidFill>
                  <a:srgbClr val="000000"/>
                </a:solidFill>
                <a:effectLst/>
                <a:ea typeface="Times New Roman" panose="02020603050405020304" pitchFamily="18" charset="0"/>
                <a:cs typeface="Times New Roman" panose="02020603050405020304" pitchFamily="18" charset="0"/>
              </a:rPr>
              <a:t>Suggestion: an interim update on the progress made since SYMET-14 could be considered before the next SYMET (document, short online session?). This would enable the following:</a:t>
            </a:r>
          </a:p>
          <a:p>
            <a:pPr lvl="1" indent="-342900">
              <a:buFont typeface="Arial" panose="020B0604020202020204" pitchFamily="34" charset="0"/>
              <a:buChar char="-"/>
            </a:pPr>
            <a:r>
              <a:rPr lang="en-GB" dirty="0">
                <a:solidFill>
                  <a:srgbClr val="000000"/>
                </a:solidFill>
                <a:effectLst/>
                <a:ea typeface="Times New Roman" panose="02020603050405020304" pitchFamily="18" charset="0"/>
                <a:cs typeface="Times New Roman" panose="02020603050405020304" pitchFamily="18" charset="0"/>
              </a:rPr>
              <a:t>Follow up on recommendations from SYMET-14.</a:t>
            </a:r>
            <a:endParaRPr lang="en-CA" dirty="0">
              <a:effectLst/>
              <a:ea typeface="Times New Roman" panose="02020603050405020304" pitchFamily="18" charset="0"/>
              <a:cs typeface="Times New Roman" panose="02020603050405020304" pitchFamily="18" charset="0"/>
            </a:endParaRPr>
          </a:p>
          <a:p>
            <a:pPr lvl="1" indent="-342900">
              <a:buFont typeface="Arial" panose="020B0604020202020204" pitchFamily="34" charset="0"/>
              <a:buChar char="-"/>
            </a:pPr>
            <a:r>
              <a:rPr lang="en-GB" dirty="0">
                <a:solidFill>
                  <a:srgbClr val="000000"/>
                </a:solidFill>
                <a:effectLst/>
                <a:ea typeface="Times New Roman" panose="02020603050405020304" pitchFamily="18" charset="0"/>
                <a:cs typeface="Times New Roman" panose="02020603050405020304" pitchFamily="18" charset="0"/>
              </a:rPr>
              <a:t>Demonstrate the high-level commitment to education and training.</a:t>
            </a:r>
            <a:endParaRPr lang="en-CA" dirty="0">
              <a:effectLst/>
              <a:ea typeface="Times New Roman" panose="02020603050405020304" pitchFamily="18" charset="0"/>
              <a:cs typeface="Times New Roman" panose="02020603050405020304" pitchFamily="18" charset="0"/>
            </a:endParaRPr>
          </a:p>
          <a:p>
            <a:pPr lvl="1" indent="-342900">
              <a:buFont typeface="Arial" panose="020B0604020202020204" pitchFamily="34" charset="0"/>
              <a:buChar char="-"/>
            </a:pPr>
            <a:r>
              <a:rPr lang="en-GB" dirty="0">
                <a:solidFill>
                  <a:srgbClr val="000000"/>
                </a:solidFill>
                <a:effectLst/>
                <a:ea typeface="Times New Roman" panose="02020603050405020304" pitchFamily="18" charset="0"/>
                <a:cs typeface="Times New Roman" panose="02020603050405020304" pitchFamily="18" charset="0"/>
              </a:rPr>
              <a:t>Support and foster continued collaboration within the ETR community and programs, the exchange of relevant information and the promotion of ETR practices and resources</a:t>
            </a:r>
            <a:endParaRPr lang="en-CA" dirty="0">
              <a:effectLst/>
              <a:ea typeface="Times New Roman" panose="02020603050405020304" pitchFamily="18" charset="0"/>
              <a:cs typeface="Times New Roman" panose="02020603050405020304" pitchFamily="18" charset="0"/>
            </a:endParaRPr>
          </a:p>
          <a:p>
            <a:pPr lvl="1" indent="457200"/>
            <a:endParaRPr lang="en-CA" dirty="0">
              <a:effectLst/>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435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9CE19-02F6-4B61-9F1B-4F7E4D1FA985}"/>
              </a:ext>
            </a:extLst>
          </p:cNvPr>
          <p:cNvSpPr>
            <a:spLocks noGrp="1"/>
          </p:cNvSpPr>
          <p:nvPr>
            <p:ph type="title"/>
          </p:nvPr>
        </p:nvSpPr>
        <p:spPr/>
        <p:txBody>
          <a:bodyPr/>
          <a:lstStyle/>
          <a:p>
            <a:r>
              <a:rPr lang="fr-CA" dirty="0" err="1"/>
              <a:t>Contributors</a:t>
            </a:r>
            <a:endParaRPr lang="en-CA" dirty="0"/>
          </a:p>
        </p:txBody>
      </p:sp>
      <p:sp>
        <p:nvSpPr>
          <p:cNvPr id="3" name="Espace réservé du contenu 2">
            <a:extLst>
              <a:ext uri="{FF2B5EF4-FFF2-40B4-BE49-F238E27FC236}">
                <a16:creationId xmlns:a16="http://schemas.microsoft.com/office/drawing/2014/main" id="{A9061B82-CB3F-48F9-BD0F-0C7E7F213163}"/>
              </a:ext>
            </a:extLst>
          </p:cNvPr>
          <p:cNvSpPr>
            <a:spLocks noGrp="1"/>
          </p:cNvSpPr>
          <p:nvPr>
            <p:ph idx="1"/>
          </p:nvPr>
        </p:nvSpPr>
        <p:spPr/>
        <p:txBody>
          <a:bodyPr/>
          <a:lstStyle/>
          <a:p>
            <a:r>
              <a:rPr lang="fr-CA" dirty="0"/>
              <a:t>Kathy-Ann </a:t>
            </a:r>
            <a:r>
              <a:rPr lang="fr-CA" dirty="0" err="1"/>
              <a:t>Ceasar</a:t>
            </a:r>
            <a:r>
              <a:rPr lang="fr-CA" dirty="0"/>
              <a:t>, CIMH</a:t>
            </a:r>
          </a:p>
          <a:p>
            <a:r>
              <a:rPr lang="fr-CA" dirty="0"/>
              <a:t>Bernie </a:t>
            </a:r>
            <a:r>
              <a:rPr lang="fr-CA" dirty="0" err="1"/>
              <a:t>Connell</a:t>
            </a:r>
            <a:r>
              <a:rPr lang="fr-CA" dirty="0"/>
              <a:t>, Colorado State </a:t>
            </a:r>
            <a:r>
              <a:rPr lang="fr-CA" dirty="0" err="1"/>
              <a:t>University</a:t>
            </a:r>
            <a:r>
              <a:rPr lang="fr-CA" dirty="0">
                <a:latin typeface="Century Gothic" panose="020B0502020202020204" pitchFamily="34" charset="0"/>
              </a:rPr>
              <a:t>, </a:t>
            </a:r>
            <a:r>
              <a:rPr lang="en-CA" sz="1800" dirty="0">
                <a:solidFill>
                  <a:srgbClr val="000000"/>
                </a:solidFill>
                <a:effectLst/>
                <a:latin typeface="Century Gothic" panose="020B0502020202020204" pitchFamily="34" charset="0"/>
                <a:ea typeface="Times New Roman" panose="02020603050405020304" pitchFamily="18" charset="0"/>
              </a:rPr>
              <a:t>CIRA/CSU and </a:t>
            </a:r>
            <a:r>
              <a:rPr lang="en-CA" sz="1800" dirty="0" err="1">
                <a:solidFill>
                  <a:srgbClr val="000000"/>
                </a:solidFill>
                <a:effectLst/>
                <a:latin typeface="Century Gothic" panose="020B0502020202020204" pitchFamily="34" charset="0"/>
                <a:ea typeface="Times New Roman" panose="02020603050405020304" pitchFamily="18" charset="0"/>
              </a:rPr>
              <a:t>VLab</a:t>
            </a:r>
            <a:r>
              <a:rPr lang="en-CA" sz="1800" dirty="0">
                <a:solidFill>
                  <a:srgbClr val="000000"/>
                </a:solidFill>
                <a:effectLst/>
                <a:latin typeface="Century Gothic" panose="020B0502020202020204" pitchFamily="34" charset="0"/>
                <a:ea typeface="Times New Roman" panose="02020603050405020304" pitchFamily="18" charset="0"/>
              </a:rPr>
              <a:t> Co-Chair </a:t>
            </a:r>
            <a:endParaRPr lang="fr-CA" dirty="0">
              <a:latin typeface="Century Gothic" panose="020B0502020202020204" pitchFamily="34" charset="0"/>
            </a:endParaRPr>
          </a:p>
          <a:p>
            <a:r>
              <a:rPr lang="fr-CA" dirty="0"/>
              <a:t>John Ogren, NOAA-NWS</a:t>
            </a:r>
          </a:p>
          <a:p>
            <a:r>
              <a:rPr lang="fr-CA" dirty="0"/>
              <a:t>Jim Poole, NOAA-NWS</a:t>
            </a:r>
          </a:p>
          <a:p>
            <a:r>
              <a:rPr lang="fr-CA" dirty="0"/>
              <a:t>Jennifer Milton, rep. INFCOM on the CDP, </a:t>
            </a:r>
            <a:r>
              <a:rPr lang="fr-CA" dirty="0" err="1"/>
              <a:t>retired</a:t>
            </a:r>
            <a:r>
              <a:rPr lang="fr-CA" dirty="0"/>
              <a:t> </a:t>
            </a:r>
            <a:r>
              <a:rPr lang="fr-CA" dirty="0" err="1"/>
              <a:t>from</a:t>
            </a:r>
            <a:r>
              <a:rPr lang="fr-CA" dirty="0"/>
              <a:t> MSC</a:t>
            </a:r>
            <a:endParaRPr lang="en-CA" dirty="0"/>
          </a:p>
        </p:txBody>
      </p:sp>
    </p:spTree>
    <p:extLst>
      <p:ext uri="{BB962C8B-B14F-4D97-AF65-F5344CB8AC3E}">
        <p14:creationId xmlns:p14="http://schemas.microsoft.com/office/powerpoint/2010/main" val="307046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EF3BED-829F-4F5D-BA15-F26D8699311E}"/>
              </a:ext>
            </a:extLst>
          </p:cNvPr>
          <p:cNvSpPr>
            <a:spLocks noGrp="1"/>
          </p:cNvSpPr>
          <p:nvPr>
            <p:ph type="title"/>
          </p:nvPr>
        </p:nvSpPr>
        <p:spPr/>
        <p:txBody>
          <a:bodyPr/>
          <a:lstStyle/>
          <a:p>
            <a:r>
              <a:rPr lang="fr-CA" dirty="0" err="1"/>
              <a:t>Themes</a:t>
            </a:r>
            <a:endParaRPr lang="en-CA" dirty="0"/>
          </a:p>
        </p:txBody>
      </p:sp>
      <p:sp>
        <p:nvSpPr>
          <p:cNvPr id="3" name="Espace réservé du contenu 2">
            <a:extLst>
              <a:ext uri="{FF2B5EF4-FFF2-40B4-BE49-F238E27FC236}">
                <a16:creationId xmlns:a16="http://schemas.microsoft.com/office/drawing/2014/main" id="{FF42546C-7E72-48AC-BE9D-3FCADD17FCB9}"/>
              </a:ext>
            </a:extLst>
          </p:cNvPr>
          <p:cNvSpPr>
            <a:spLocks noGrp="1"/>
          </p:cNvSpPr>
          <p:nvPr>
            <p:ph idx="1"/>
          </p:nvPr>
        </p:nvSpPr>
        <p:spPr/>
        <p:txBody>
          <a:bodyPr/>
          <a:lstStyle/>
          <a:p>
            <a:r>
              <a:rPr lang="fr-CA" dirty="0" err="1"/>
              <a:t>Regional</a:t>
            </a:r>
            <a:r>
              <a:rPr lang="fr-CA" dirty="0"/>
              <a:t> </a:t>
            </a:r>
            <a:r>
              <a:rPr lang="fr-CA" dirty="0" err="1"/>
              <a:t>needs</a:t>
            </a:r>
            <a:r>
              <a:rPr lang="fr-CA" dirty="0"/>
              <a:t> for </a:t>
            </a:r>
            <a:r>
              <a:rPr lang="fr-CA" dirty="0" err="1"/>
              <a:t>professional</a:t>
            </a:r>
            <a:r>
              <a:rPr lang="fr-CA" dirty="0"/>
              <a:t> </a:t>
            </a:r>
            <a:r>
              <a:rPr lang="fr-CA" dirty="0" err="1"/>
              <a:t>development</a:t>
            </a:r>
            <a:r>
              <a:rPr lang="fr-CA" dirty="0"/>
              <a:t> of personnel</a:t>
            </a:r>
          </a:p>
          <a:p>
            <a:r>
              <a:rPr lang="fr-CA" dirty="0"/>
              <a:t>Content area expertise gaps </a:t>
            </a:r>
            <a:r>
              <a:rPr lang="fr-CA" dirty="0" err="1"/>
              <a:t>within</a:t>
            </a:r>
            <a:r>
              <a:rPr lang="fr-CA" dirty="0"/>
              <a:t> </a:t>
            </a:r>
            <a:r>
              <a:rPr lang="fr-CA" dirty="0" err="1"/>
              <a:t>education</a:t>
            </a:r>
            <a:r>
              <a:rPr lang="fr-CA" dirty="0"/>
              <a:t> and training staff</a:t>
            </a:r>
          </a:p>
          <a:p>
            <a:r>
              <a:rPr lang="fr-CA" dirty="0" err="1"/>
              <a:t>Pedagogical</a:t>
            </a:r>
            <a:r>
              <a:rPr lang="fr-CA" dirty="0"/>
              <a:t> </a:t>
            </a:r>
            <a:r>
              <a:rPr lang="fr-CA" dirty="0" err="1"/>
              <a:t>Approaches</a:t>
            </a:r>
            <a:endParaRPr lang="fr-CA" dirty="0"/>
          </a:p>
          <a:p>
            <a:endParaRPr lang="fr-CA" dirty="0"/>
          </a:p>
          <a:p>
            <a:endParaRPr lang="fr-CA" dirty="0"/>
          </a:p>
          <a:p>
            <a:pPr marL="0" indent="0">
              <a:buNone/>
            </a:pPr>
            <a:r>
              <a:rPr lang="fr-CA" dirty="0" err="1"/>
              <a:t>Caveats</a:t>
            </a:r>
            <a:r>
              <a:rPr lang="fr-CA" dirty="0"/>
              <a:t>:</a:t>
            </a:r>
          </a:p>
          <a:p>
            <a:pPr>
              <a:buFontTx/>
              <a:buChar char="-"/>
            </a:pPr>
            <a:r>
              <a:rPr lang="fr-CA" dirty="0"/>
              <a:t>WG </a:t>
            </a:r>
            <a:r>
              <a:rPr lang="fr-CA" dirty="0" err="1"/>
              <a:t>composed</a:t>
            </a:r>
            <a:r>
              <a:rPr lang="fr-CA" dirty="0"/>
              <a:t> of a </a:t>
            </a:r>
            <a:r>
              <a:rPr lang="fr-CA" dirty="0" err="1"/>
              <a:t>small</a:t>
            </a:r>
            <a:r>
              <a:rPr lang="fr-CA" dirty="0"/>
              <a:t> </a:t>
            </a:r>
            <a:r>
              <a:rPr lang="fr-CA" dirty="0" err="1"/>
              <a:t>subset</a:t>
            </a:r>
            <a:r>
              <a:rPr lang="fr-CA" dirty="0"/>
              <a:t> of countries/organisations</a:t>
            </a:r>
          </a:p>
          <a:p>
            <a:pPr>
              <a:buFontTx/>
              <a:buChar char="-"/>
            </a:pPr>
            <a:r>
              <a:rPr lang="fr-CA" dirty="0"/>
              <a:t>Challenges, </a:t>
            </a:r>
            <a:r>
              <a:rPr lang="fr-CA" dirty="0" err="1"/>
              <a:t>opportunities</a:t>
            </a:r>
            <a:r>
              <a:rPr lang="fr-CA" dirty="0"/>
              <a:t> and </a:t>
            </a:r>
            <a:r>
              <a:rPr lang="fr-CA" dirty="0" err="1"/>
              <a:t>proposed</a:t>
            </a:r>
            <a:r>
              <a:rPr lang="fr-CA" dirty="0"/>
              <a:t> </a:t>
            </a:r>
            <a:r>
              <a:rPr lang="fr-CA" dirty="0" err="1"/>
              <a:t>recommendations</a:t>
            </a:r>
            <a:r>
              <a:rPr lang="fr-CA" dirty="0"/>
              <a:t> </a:t>
            </a:r>
            <a:r>
              <a:rPr lang="fr-CA" dirty="0" err="1"/>
              <a:t>discussed</a:t>
            </a:r>
            <a:r>
              <a:rPr lang="fr-CA" dirty="0"/>
              <a:t> </a:t>
            </a:r>
            <a:r>
              <a:rPr lang="fr-CA" dirty="0" err="1"/>
              <a:t>is</a:t>
            </a:r>
            <a:r>
              <a:rPr lang="fr-CA" dirty="0"/>
              <a:t> </a:t>
            </a:r>
            <a:r>
              <a:rPr lang="fr-CA" dirty="0" err="1"/>
              <a:t>only</a:t>
            </a:r>
            <a:r>
              <a:rPr lang="fr-CA" dirty="0"/>
              <a:t> part of the </a:t>
            </a:r>
            <a:r>
              <a:rPr lang="fr-CA" dirty="0" err="1"/>
              <a:t>picture</a:t>
            </a:r>
            <a:endParaRPr lang="fr-CA" dirty="0"/>
          </a:p>
          <a:p>
            <a:pPr marL="0" indent="0">
              <a:buNone/>
            </a:pPr>
            <a:endParaRPr lang="fr-CA" dirty="0"/>
          </a:p>
          <a:p>
            <a:pPr>
              <a:buFontTx/>
              <a:buChar char="-"/>
            </a:pPr>
            <a:endParaRPr lang="fr-CA" dirty="0"/>
          </a:p>
          <a:p>
            <a:endParaRPr lang="en-CA" dirty="0"/>
          </a:p>
        </p:txBody>
      </p:sp>
    </p:spTree>
    <p:extLst>
      <p:ext uri="{BB962C8B-B14F-4D97-AF65-F5344CB8AC3E}">
        <p14:creationId xmlns:p14="http://schemas.microsoft.com/office/powerpoint/2010/main" val="116233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1933A0-896A-47E8-9732-D796272B2B23}"/>
              </a:ext>
            </a:extLst>
          </p:cNvPr>
          <p:cNvSpPr>
            <a:spLocks noGrp="1"/>
          </p:cNvSpPr>
          <p:nvPr>
            <p:ph type="title"/>
          </p:nvPr>
        </p:nvSpPr>
        <p:spPr/>
        <p:txBody>
          <a:bodyPr>
            <a:normAutofit fontScale="90000"/>
          </a:bodyPr>
          <a:lstStyle/>
          <a:p>
            <a:r>
              <a:rPr lang="fr-CA" dirty="0" err="1"/>
              <a:t>Transitioning</a:t>
            </a:r>
            <a:r>
              <a:rPr lang="fr-CA" dirty="0"/>
              <a:t> to new technologies, </a:t>
            </a:r>
            <a:r>
              <a:rPr lang="fr-CA" dirty="0" err="1"/>
              <a:t>approaches</a:t>
            </a:r>
            <a:r>
              <a:rPr lang="fr-CA" dirty="0"/>
              <a:t> and practices in </a:t>
            </a:r>
            <a:r>
              <a:rPr lang="fr-CA" dirty="0" err="1"/>
              <a:t>forecasting</a:t>
            </a:r>
            <a:r>
              <a:rPr lang="fr-CA" dirty="0"/>
              <a:t> </a:t>
            </a:r>
            <a:r>
              <a:rPr lang="fr-CA" dirty="0" err="1"/>
              <a:t>while</a:t>
            </a:r>
            <a:r>
              <a:rPr lang="fr-CA" dirty="0"/>
              <a:t> training new personnel</a:t>
            </a:r>
            <a:endParaRPr lang="en-CA" dirty="0"/>
          </a:p>
        </p:txBody>
      </p:sp>
      <p:sp>
        <p:nvSpPr>
          <p:cNvPr id="3" name="Espace réservé du contenu 2">
            <a:extLst>
              <a:ext uri="{FF2B5EF4-FFF2-40B4-BE49-F238E27FC236}">
                <a16:creationId xmlns:a16="http://schemas.microsoft.com/office/drawing/2014/main" id="{4610BC3F-C34D-4765-A688-BE7174D3FF6C}"/>
              </a:ext>
            </a:extLst>
          </p:cNvPr>
          <p:cNvSpPr>
            <a:spLocks noGrp="1"/>
          </p:cNvSpPr>
          <p:nvPr>
            <p:ph idx="1"/>
          </p:nvPr>
        </p:nvSpPr>
        <p:spPr/>
        <p:txBody>
          <a:bodyPr>
            <a:normAutofit/>
          </a:bodyPr>
          <a:lstStyle/>
          <a:p>
            <a:pPr marL="457200"/>
            <a:endParaRPr lang="en-GB" sz="1800" b="1" u="sng"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a:r>
              <a:rPr lang="en-GB" sz="1800" b="1" u="sng"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Item</a:t>
            </a:r>
            <a:r>
              <a:rPr lang="en-GB"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Cultural or individual idiosyncrasies may limit the adoption of new practices </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457200"/>
            <a:endParaRPr lang="en-GB" sz="18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a:r>
              <a:rPr lang="en-GB" sz="18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Recommended Action 1:</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857250" lvl="1"/>
            <a:r>
              <a:rPr lang="en-GB"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The adoption of new technologies within the workflow of personnel should be supported by dynamic training which could also include the opportunities for the trainee to further share the acquired knowledge and developed competencies with others, as per train the trainer activities. </a:t>
            </a:r>
            <a:endParaRPr lang="en-CA"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181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1933A0-896A-47E8-9732-D796272B2B23}"/>
              </a:ext>
            </a:extLst>
          </p:cNvPr>
          <p:cNvSpPr>
            <a:spLocks noGrp="1"/>
          </p:cNvSpPr>
          <p:nvPr>
            <p:ph type="title"/>
          </p:nvPr>
        </p:nvSpPr>
        <p:spPr/>
        <p:txBody>
          <a:bodyPr>
            <a:normAutofit fontScale="90000"/>
          </a:bodyPr>
          <a:lstStyle/>
          <a:p>
            <a:r>
              <a:rPr lang="fr-CA" dirty="0" err="1"/>
              <a:t>Transitioning</a:t>
            </a:r>
            <a:r>
              <a:rPr lang="fr-CA" dirty="0"/>
              <a:t> to new technologies, </a:t>
            </a:r>
            <a:r>
              <a:rPr lang="fr-CA" dirty="0" err="1"/>
              <a:t>approaches</a:t>
            </a:r>
            <a:r>
              <a:rPr lang="fr-CA" dirty="0"/>
              <a:t> and practices in </a:t>
            </a:r>
            <a:r>
              <a:rPr lang="fr-CA" dirty="0" err="1"/>
              <a:t>forecasting</a:t>
            </a:r>
            <a:r>
              <a:rPr lang="fr-CA" dirty="0"/>
              <a:t> </a:t>
            </a:r>
            <a:r>
              <a:rPr lang="fr-CA" dirty="0" err="1"/>
              <a:t>while</a:t>
            </a:r>
            <a:r>
              <a:rPr lang="fr-CA" dirty="0"/>
              <a:t> training new personnel</a:t>
            </a:r>
            <a:endParaRPr lang="en-CA" dirty="0"/>
          </a:p>
        </p:txBody>
      </p:sp>
      <p:sp>
        <p:nvSpPr>
          <p:cNvPr id="3" name="Espace réservé du contenu 2">
            <a:extLst>
              <a:ext uri="{FF2B5EF4-FFF2-40B4-BE49-F238E27FC236}">
                <a16:creationId xmlns:a16="http://schemas.microsoft.com/office/drawing/2014/main" id="{4610BC3F-C34D-4765-A688-BE7174D3FF6C}"/>
              </a:ext>
            </a:extLst>
          </p:cNvPr>
          <p:cNvSpPr>
            <a:spLocks noGrp="1"/>
          </p:cNvSpPr>
          <p:nvPr>
            <p:ph idx="1"/>
          </p:nvPr>
        </p:nvSpPr>
        <p:spPr/>
        <p:txBody>
          <a:bodyPr>
            <a:normAutofit/>
          </a:bodyPr>
          <a:lstStyle/>
          <a:p>
            <a:pPr marL="457200"/>
            <a:endParaRPr lang="en-GB" sz="1800" b="1" u="sng"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a:r>
              <a:rPr lang="en-GB" sz="1800" b="1" u="sng"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Item</a:t>
            </a:r>
            <a:r>
              <a:rPr lang="en-GB"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Technology available but not accessible or easily integrated</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457200"/>
            <a:endParaRPr lang="en-GB" sz="18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a:r>
              <a:rPr lang="en-GB" sz="18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Recommended Action 2:</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857250" lvl="1"/>
            <a:r>
              <a:rPr lang="en-GB"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Opportunities to using cloud technology for other and more diverse training should be considered and include support in its use</a:t>
            </a:r>
          </a:p>
        </p:txBody>
      </p:sp>
    </p:spTree>
    <p:extLst>
      <p:ext uri="{BB962C8B-B14F-4D97-AF65-F5344CB8AC3E}">
        <p14:creationId xmlns:p14="http://schemas.microsoft.com/office/powerpoint/2010/main" val="263091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1933A0-896A-47E8-9732-D796272B2B23}"/>
              </a:ext>
            </a:extLst>
          </p:cNvPr>
          <p:cNvSpPr>
            <a:spLocks noGrp="1"/>
          </p:cNvSpPr>
          <p:nvPr>
            <p:ph type="title"/>
          </p:nvPr>
        </p:nvSpPr>
        <p:spPr/>
        <p:txBody>
          <a:bodyPr>
            <a:normAutofit fontScale="90000"/>
          </a:bodyPr>
          <a:lstStyle/>
          <a:p>
            <a:r>
              <a:rPr lang="fr-CA" dirty="0" err="1"/>
              <a:t>Transitioning</a:t>
            </a:r>
            <a:r>
              <a:rPr lang="fr-CA" dirty="0"/>
              <a:t> to new technologies, </a:t>
            </a:r>
            <a:r>
              <a:rPr lang="fr-CA" dirty="0" err="1"/>
              <a:t>approaches</a:t>
            </a:r>
            <a:r>
              <a:rPr lang="fr-CA" dirty="0"/>
              <a:t> and practices in </a:t>
            </a:r>
            <a:r>
              <a:rPr lang="fr-CA" dirty="0" err="1"/>
              <a:t>forecasting</a:t>
            </a:r>
            <a:r>
              <a:rPr lang="fr-CA" dirty="0"/>
              <a:t> </a:t>
            </a:r>
            <a:r>
              <a:rPr lang="fr-CA" dirty="0" err="1"/>
              <a:t>while</a:t>
            </a:r>
            <a:r>
              <a:rPr lang="fr-CA" dirty="0"/>
              <a:t> training new personnel</a:t>
            </a:r>
            <a:endParaRPr lang="en-CA" dirty="0"/>
          </a:p>
        </p:txBody>
      </p:sp>
      <p:sp>
        <p:nvSpPr>
          <p:cNvPr id="3" name="Espace réservé du contenu 2">
            <a:extLst>
              <a:ext uri="{FF2B5EF4-FFF2-40B4-BE49-F238E27FC236}">
                <a16:creationId xmlns:a16="http://schemas.microsoft.com/office/drawing/2014/main" id="{4610BC3F-C34D-4765-A688-BE7174D3FF6C}"/>
              </a:ext>
            </a:extLst>
          </p:cNvPr>
          <p:cNvSpPr>
            <a:spLocks noGrp="1"/>
          </p:cNvSpPr>
          <p:nvPr>
            <p:ph idx="1"/>
          </p:nvPr>
        </p:nvSpPr>
        <p:spPr/>
        <p:txBody>
          <a:bodyPr>
            <a:normAutofit/>
          </a:bodyPr>
          <a:lstStyle/>
          <a:p>
            <a:pPr marL="457200"/>
            <a:endParaRPr lang="en-GB" sz="1800" b="1" u="sng"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a:r>
              <a:rPr lang="en-GB" sz="1800" b="1" u="sng"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Item</a:t>
            </a:r>
            <a:r>
              <a:rPr lang="en-GB"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Impacts of retirements on the availability of expertise within NMHSs and the training community, in particular in the context of adopting an earth system approach</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457200"/>
            <a:endParaRPr lang="en-GB" sz="18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a:r>
              <a:rPr lang="en-GB" sz="18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Recommended Action 3:</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lvl="1"/>
            <a:r>
              <a:rPr lang="en-GB" dirty="0">
                <a:solidFill>
                  <a:srgbClr val="000000"/>
                </a:solidFill>
                <a:effectLst/>
                <a:latin typeface="Century Gothic" panose="020B0502020202020204" pitchFamily="34" charset="0"/>
                <a:ea typeface="Times New Roman" panose="02020603050405020304" pitchFamily="18" charset="0"/>
              </a:rPr>
              <a:t>This should be further assessed. Identifying and sharing current expertise in the ETR community and Technical/Scientific Subject Matters could be considered if not currently available (list of experts).</a:t>
            </a:r>
            <a:endParaRPr lang="en-CA"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874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2FB371-F8C7-493F-B9DB-13BB9254E8B4}"/>
              </a:ext>
            </a:extLst>
          </p:cNvPr>
          <p:cNvSpPr>
            <a:spLocks noGrp="1"/>
          </p:cNvSpPr>
          <p:nvPr>
            <p:ph type="title"/>
          </p:nvPr>
        </p:nvSpPr>
        <p:spPr/>
        <p:txBody>
          <a:bodyPr/>
          <a:lstStyle/>
          <a:p>
            <a:r>
              <a:rPr lang="fr-CA" dirty="0" err="1"/>
              <a:t>Resources</a:t>
            </a:r>
            <a:r>
              <a:rPr lang="fr-CA" dirty="0"/>
              <a:t> </a:t>
            </a:r>
            <a:r>
              <a:rPr lang="fr-CA" dirty="0" err="1"/>
              <a:t>supporting</a:t>
            </a:r>
            <a:r>
              <a:rPr lang="fr-CA" dirty="0"/>
              <a:t> training</a:t>
            </a:r>
            <a:endParaRPr lang="en-CA" dirty="0"/>
          </a:p>
        </p:txBody>
      </p:sp>
      <p:sp>
        <p:nvSpPr>
          <p:cNvPr id="3" name="Espace réservé du contenu 2">
            <a:extLst>
              <a:ext uri="{FF2B5EF4-FFF2-40B4-BE49-F238E27FC236}">
                <a16:creationId xmlns:a16="http://schemas.microsoft.com/office/drawing/2014/main" id="{B0D7D6CC-A6B2-4DB4-BA97-0298DA88B774}"/>
              </a:ext>
            </a:extLst>
          </p:cNvPr>
          <p:cNvSpPr>
            <a:spLocks noGrp="1"/>
          </p:cNvSpPr>
          <p:nvPr>
            <p:ph idx="1"/>
          </p:nvPr>
        </p:nvSpPr>
        <p:spPr/>
        <p:txBody>
          <a:bodyPr/>
          <a:lstStyle/>
          <a:p>
            <a:endParaRPr lang="en-GB" sz="18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u="sng"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Item</a:t>
            </a:r>
            <a:r>
              <a:rPr lang="en-GB"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Knowing what resources are readily available to support training</a:t>
            </a:r>
          </a:p>
          <a:p>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457200"/>
            <a:r>
              <a:rPr lang="en-GB" sz="18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Recommended Action 4:</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857250" lvl="1"/>
            <a:r>
              <a:rPr lang="en-GB"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Increase the promotion of in-house/regional activities within regional forums (ex: Regional meetings and through ETR Focal points and Capacity development Focal points) in addition to that of the WMO Global Campus.</a:t>
            </a:r>
            <a:endParaRPr lang="en-CA"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5131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E67B80-825E-4D15-A015-F8803136B833}"/>
              </a:ext>
            </a:extLst>
          </p:cNvPr>
          <p:cNvSpPr>
            <a:spLocks noGrp="1"/>
          </p:cNvSpPr>
          <p:nvPr>
            <p:ph type="title"/>
          </p:nvPr>
        </p:nvSpPr>
        <p:spPr/>
        <p:txBody>
          <a:bodyPr/>
          <a:lstStyle/>
          <a:p>
            <a:r>
              <a:rPr lang="fr-CA" dirty="0" err="1"/>
              <a:t>Competency</a:t>
            </a:r>
            <a:r>
              <a:rPr lang="fr-CA" dirty="0"/>
              <a:t> </a:t>
            </a:r>
            <a:r>
              <a:rPr lang="fr-CA" dirty="0" err="1"/>
              <a:t>Frameworks</a:t>
            </a:r>
            <a:endParaRPr lang="en-CA" dirty="0"/>
          </a:p>
        </p:txBody>
      </p:sp>
      <p:sp>
        <p:nvSpPr>
          <p:cNvPr id="3" name="Espace réservé du contenu 2">
            <a:extLst>
              <a:ext uri="{FF2B5EF4-FFF2-40B4-BE49-F238E27FC236}">
                <a16:creationId xmlns:a16="http://schemas.microsoft.com/office/drawing/2014/main" id="{8B113A6B-7D07-4FE9-99F9-803F7A1DBB17}"/>
              </a:ext>
            </a:extLst>
          </p:cNvPr>
          <p:cNvSpPr>
            <a:spLocks noGrp="1"/>
          </p:cNvSpPr>
          <p:nvPr>
            <p:ph idx="1"/>
          </p:nvPr>
        </p:nvSpPr>
        <p:spPr/>
        <p:txBody>
          <a:bodyPr/>
          <a:lstStyle/>
          <a:p>
            <a:pPr marL="457200"/>
            <a:endParaRPr lang="en-GB" sz="18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GB" sz="1800" b="1" u="sng" dirty="0">
                <a:solidFill>
                  <a:srgbClr val="000000"/>
                </a:solidFill>
                <a:effectLst/>
                <a:ea typeface="Times New Roman" panose="02020603050405020304" pitchFamily="18" charset="0"/>
                <a:cs typeface="Times New Roman" panose="02020603050405020304" pitchFamily="18" charset="0"/>
              </a:rPr>
              <a:t>Item:</a:t>
            </a:r>
            <a:r>
              <a:rPr lang="en-GB" sz="1800" dirty="0">
                <a:solidFill>
                  <a:srgbClr val="000000"/>
                </a:solidFill>
                <a:effectLst/>
                <a:ea typeface="Times New Roman" panose="02020603050405020304" pitchFamily="18" charset="0"/>
                <a:cs typeface="Times New Roman" panose="02020603050405020304" pitchFamily="18" charset="0"/>
              </a:rPr>
              <a:t> Guidance linking competencies with training opportunities, development and assessments</a:t>
            </a:r>
          </a:p>
          <a:p>
            <a:pPr marL="457200"/>
            <a:endParaRPr lang="en-GB" sz="1800" dirty="0">
              <a:solidFill>
                <a:srgbClr val="000000"/>
              </a:solidFill>
              <a:effectLst/>
              <a:ea typeface="Times New Roman" panose="02020603050405020304" pitchFamily="18" charset="0"/>
              <a:cs typeface="Times New Roman" panose="02020603050405020304" pitchFamily="18" charset="0"/>
            </a:endParaRPr>
          </a:p>
          <a:p>
            <a:pPr marL="457200"/>
            <a:r>
              <a:rPr lang="en-GB" sz="1800" b="1" dirty="0">
                <a:solidFill>
                  <a:srgbClr val="000000"/>
                </a:solidFill>
                <a:effectLst/>
                <a:ea typeface="Times New Roman" panose="02020603050405020304" pitchFamily="18" charset="0"/>
                <a:cs typeface="Times New Roman" panose="02020603050405020304" pitchFamily="18" charset="0"/>
              </a:rPr>
              <a:t>Recommended Action 5:</a:t>
            </a:r>
            <a:endParaRPr lang="en-CA" sz="1800" dirty="0">
              <a:effectLst/>
              <a:ea typeface="Calibri" panose="020F0502020204030204" pitchFamily="34" charset="0"/>
              <a:cs typeface="Times New Roman" panose="02020603050405020304" pitchFamily="18" charset="0"/>
            </a:endParaRPr>
          </a:p>
          <a:p>
            <a:pPr marL="857250" lvl="1"/>
            <a:r>
              <a:rPr lang="en-GB" dirty="0">
                <a:solidFill>
                  <a:srgbClr val="000000"/>
                </a:solidFill>
                <a:effectLst/>
                <a:ea typeface="Times New Roman" panose="02020603050405020304" pitchFamily="18" charset="0"/>
                <a:cs typeface="Times New Roman" panose="02020603050405020304" pitchFamily="18" charset="0"/>
              </a:rPr>
              <a:t>It would be beneficial if the Competency Frameworks include or refer to toolkits that include training and reference material (such as WMO-1205, 1209 and training available through the Global Campus, RTCs or Technical Commissions) and ways to assess training.</a:t>
            </a:r>
            <a:endParaRPr lang="en-CA" dirty="0">
              <a:effectLst/>
              <a:ea typeface="Calibri" panose="020F0502020204030204" pitchFamily="34" charset="0"/>
              <a:cs typeface="Times New Roman" panose="02020603050405020304" pitchFamily="18" charset="0"/>
            </a:endParaRPr>
          </a:p>
          <a:p>
            <a:pPr marL="457200"/>
            <a:endParaRPr lang="en-CA" dirty="0"/>
          </a:p>
        </p:txBody>
      </p:sp>
    </p:spTree>
    <p:extLst>
      <p:ext uri="{BB962C8B-B14F-4D97-AF65-F5344CB8AC3E}">
        <p14:creationId xmlns:p14="http://schemas.microsoft.com/office/powerpoint/2010/main" val="309627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B19B6C-1B23-4371-9C52-7DF1585E7C22}"/>
              </a:ext>
            </a:extLst>
          </p:cNvPr>
          <p:cNvSpPr>
            <a:spLocks noGrp="1"/>
          </p:cNvSpPr>
          <p:nvPr>
            <p:ph type="title"/>
          </p:nvPr>
        </p:nvSpPr>
        <p:spPr/>
        <p:txBody>
          <a:bodyPr>
            <a:normAutofit fontScale="90000"/>
          </a:bodyPr>
          <a:lstStyle/>
          <a:p>
            <a:r>
              <a:rPr lang="fr-CA" dirty="0" err="1"/>
              <a:t>Lessons</a:t>
            </a:r>
            <a:r>
              <a:rPr lang="fr-CA" dirty="0"/>
              <a:t> </a:t>
            </a:r>
            <a:r>
              <a:rPr lang="fr-CA" dirty="0" err="1"/>
              <a:t>learned</a:t>
            </a:r>
            <a:r>
              <a:rPr lang="fr-CA" dirty="0"/>
              <a:t> in the </a:t>
            </a:r>
            <a:r>
              <a:rPr lang="fr-CA" dirty="0" err="1"/>
              <a:t>delivery</a:t>
            </a:r>
            <a:r>
              <a:rPr lang="fr-CA" dirty="0"/>
              <a:t> of training as a </a:t>
            </a:r>
            <a:r>
              <a:rPr lang="fr-CA" dirty="0" err="1"/>
              <a:t>result</a:t>
            </a:r>
            <a:r>
              <a:rPr lang="fr-CA" dirty="0"/>
              <a:t> of the COVID-19 </a:t>
            </a:r>
            <a:r>
              <a:rPr lang="fr-CA" dirty="0" err="1"/>
              <a:t>Pandemic</a:t>
            </a:r>
            <a:endParaRPr lang="en-CA" dirty="0"/>
          </a:p>
        </p:txBody>
      </p:sp>
      <p:sp>
        <p:nvSpPr>
          <p:cNvPr id="3" name="Espace réservé du contenu 2">
            <a:extLst>
              <a:ext uri="{FF2B5EF4-FFF2-40B4-BE49-F238E27FC236}">
                <a16:creationId xmlns:a16="http://schemas.microsoft.com/office/drawing/2014/main" id="{0141B69E-FDEA-46E5-9FE6-3EEF9AA2850C}"/>
              </a:ext>
            </a:extLst>
          </p:cNvPr>
          <p:cNvSpPr>
            <a:spLocks noGrp="1"/>
          </p:cNvSpPr>
          <p:nvPr>
            <p:ph idx="1"/>
          </p:nvPr>
        </p:nvSpPr>
        <p:spPr/>
        <p:txBody>
          <a:bodyPr/>
          <a:lstStyle/>
          <a:p>
            <a:endParaRPr lang="en-GB" sz="18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u="sng" dirty="0">
                <a:solidFill>
                  <a:srgbClr val="000000"/>
                </a:solidFill>
                <a:effectLst/>
                <a:ea typeface="Times New Roman" panose="02020603050405020304" pitchFamily="18" charset="0"/>
                <a:cs typeface="Times New Roman" panose="02020603050405020304" pitchFamily="18" charset="0"/>
              </a:rPr>
              <a:t>Item:</a:t>
            </a:r>
            <a:r>
              <a:rPr lang="en-GB" sz="1800" dirty="0">
                <a:solidFill>
                  <a:srgbClr val="000000"/>
                </a:solidFill>
                <a:effectLst/>
                <a:ea typeface="Times New Roman" panose="02020603050405020304" pitchFamily="18" charset="0"/>
                <a:cs typeface="Times New Roman" panose="02020603050405020304" pitchFamily="18" charset="0"/>
              </a:rPr>
              <a:t> Facilitating online and blended learning</a:t>
            </a:r>
          </a:p>
          <a:p>
            <a:endParaRPr lang="en-GB" dirty="0">
              <a:solidFill>
                <a:srgbClr val="000000"/>
              </a:solidFill>
              <a:ea typeface="Calibri" panose="020F0502020204030204" pitchFamily="34" charset="0"/>
              <a:cs typeface="Times New Roman" panose="02020603050405020304" pitchFamily="18" charset="0"/>
            </a:endParaRPr>
          </a:p>
          <a:p>
            <a:pPr marL="457200"/>
            <a:r>
              <a:rPr lang="en-GB" sz="1800" b="1" dirty="0">
                <a:solidFill>
                  <a:srgbClr val="000000"/>
                </a:solidFill>
                <a:effectLst/>
                <a:ea typeface="Times New Roman" panose="02020603050405020304" pitchFamily="18" charset="0"/>
                <a:cs typeface="Times New Roman" panose="02020603050405020304" pitchFamily="18" charset="0"/>
              </a:rPr>
              <a:t>Recommended Action 6: </a:t>
            </a:r>
            <a:endParaRPr lang="en-CA" sz="1800" dirty="0">
              <a:effectLst/>
              <a:ea typeface="Calibri" panose="020F0502020204030204" pitchFamily="34" charset="0"/>
              <a:cs typeface="Times New Roman" panose="02020603050405020304" pitchFamily="18" charset="0"/>
            </a:endParaRPr>
          </a:p>
          <a:p>
            <a:pPr marL="857250" lvl="1"/>
            <a:r>
              <a:rPr lang="en-GB" dirty="0">
                <a:solidFill>
                  <a:srgbClr val="000000"/>
                </a:solidFill>
                <a:effectLst/>
                <a:ea typeface="Times New Roman" panose="02020603050405020304" pitchFamily="18" charset="0"/>
                <a:cs typeface="Times New Roman" panose="02020603050405020304" pitchFamily="18" charset="0"/>
              </a:rPr>
              <a:t>Lessons learned during the last many months identified through </a:t>
            </a:r>
            <a:r>
              <a:rPr lang="en-GB" dirty="0" err="1">
                <a:solidFill>
                  <a:srgbClr val="000000"/>
                </a:solidFill>
                <a:effectLst/>
                <a:ea typeface="Times New Roman" panose="02020603050405020304" pitchFamily="18" charset="0"/>
                <a:cs typeface="Times New Roman" panose="02020603050405020304" pitchFamily="18" charset="0"/>
              </a:rPr>
              <a:t>CALMet</a:t>
            </a:r>
            <a:r>
              <a:rPr lang="en-GB" dirty="0">
                <a:solidFill>
                  <a:srgbClr val="000000"/>
                </a:solidFill>
                <a:effectLst/>
                <a:ea typeface="Times New Roman" panose="02020603050405020304" pitchFamily="18" charset="0"/>
                <a:cs typeface="Times New Roman" panose="02020603050405020304" pitchFamily="18" charset="0"/>
              </a:rPr>
              <a:t> (and potentially other efforts) and innovative practices in training delivery could be increasingly shared and promoted within the ETR Community at both the regional and international levels and other stakeholders developing and delivering training.</a:t>
            </a:r>
            <a:endParaRPr lang="en-CA" dirty="0">
              <a:effectLst/>
              <a:ea typeface="Calibri" panose="020F0502020204030204" pitchFamily="34" charset="0"/>
              <a:cs typeface="Times New Roman" panose="02020603050405020304" pitchFamily="18" charset="0"/>
            </a:endParaRPr>
          </a:p>
          <a:p>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74438003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81</TotalTime>
  <Words>599</Words>
  <Application>Microsoft Office PowerPoint</Application>
  <PresentationFormat>Grand écran</PresentationFormat>
  <Paragraphs>67</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Century Gothic</vt:lpstr>
      <vt:lpstr>Wingdings 3</vt:lpstr>
      <vt:lpstr>Brin</vt:lpstr>
      <vt:lpstr>SYMET-14 Regional Working Group RA-IV (English)</vt:lpstr>
      <vt:lpstr>Contributors</vt:lpstr>
      <vt:lpstr>Themes</vt:lpstr>
      <vt:lpstr>Transitioning to new technologies, approaches and practices in forecasting while training new personnel</vt:lpstr>
      <vt:lpstr>Transitioning to new technologies, approaches and practices in forecasting while training new personnel</vt:lpstr>
      <vt:lpstr>Transitioning to new technologies, approaches and practices in forecasting while training new personnel</vt:lpstr>
      <vt:lpstr>Resources supporting training</vt:lpstr>
      <vt:lpstr>Competency Frameworks</vt:lpstr>
      <vt:lpstr>Lessons learned in the delivery of training as a result of the COVID-19 Pandemic</vt:lpstr>
      <vt:lpstr>Suggestion regarding follow up to SYMET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SYMET-14 Regional Working Group RA-IV (English)</dc:title>
  <dc:creator>jennifer milton</dc:creator>
  <cp:lastModifiedBy>jennifer milton</cp:lastModifiedBy>
  <cp:revision>3</cp:revision>
  <dcterms:created xsi:type="dcterms:W3CDTF">2021-11-24T11:29:32Z</dcterms:created>
  <dcterms:modified xsi:type="dcterms:W3CDTF">2021-12-02T17:38:09Z</dcterms:modified>
</cp:coreProperties>
</file>