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0" autoAdjust="0"/>
    <p:restoredTop sz="94660"/>
  </p:normalViewPr>
  <p:slideViewPr>
    <p:cSldViewPr snapToGrid="0">
      <p:cViewPr varScale="1">
        <p:scale>
          <a:sx n="99" d="100"/>
          <a:sy n="99" d="100"/>
        </p:scale>
        <p:origin x="184"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11/24/21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11/24/21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11/24/21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11/24/21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11/24/21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11/24/21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dirty="0"/>
              <a:t>11/24/21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11/24/21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11/24/21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11/24/21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11/24/21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955345"/>
            <a:ext cx="12192000" cy="1636159"/>
          </a:xfrm>
        </p:spPr>
        <p:txBody>
          <a:bodyPr>
            <a:normAutofit/>
          </a:bodyPr>
          <a:lstStyle/>
          <a:p>
            <a:r>
              <a:rPr lang="en-US" b="1" dirty="0"/>
              <a:t>Regional Working Group Discussions</a:t>
            </a:r>
            <a:br>
              <a:rPr lang="en-US" b="1" dirty="0"/>
            </a:br>
            <a:r>
              <a:rPr lang="en-US" b="1" dirty="0"/>
              <a:t>RA-VI and II (Russian) </a:t>
            </a:r>
          </a:p>
        </p:txBody>
      </p:sp>
      <p:sp>
        <p:nvSpPr>
          <p:cNvPr id="3" name="Rectangle 8"/>
          <p:cNvSpPr>
            <a:spLocks noGrp="1" noChangeArrowheads="1"/>
          </p:cNvSpPr>
          <p:nvPr>
            <p:ph type="subTitle" idx="1"/>
          </p:nvPr>
        </p:nvSpPr>
        <p:spPr>
          <a:xfrm>
            <a:off x="0" y="2883303"/>
            <a:ext cx="7410734" cy="2671336"/>
          </a:xfrm>
        </p:spPr>
        <p:txBody>
          <a:bodyPr>
            <a:normAutofit fontScale="92500" lnSpcReduction="20000"/>
          </a:bodyPr>
          <a:lstStyle/>
          <a:p>
            <a:pPr algn="r" eaLnBrk="1" hangingPunct="1">
              <a:spcBef>
                <a:spcPct val="0"/>
              </a:spcBef>
            </a:pPr>
            <a:r>
              <a:rPr lang="en-US" altLang="ru-RU" sz="2600" b="1" dirty="0">
                <a:solidFill>
                  <a:schemeClr val="tx1"/>
                </a:solidFill>
              </a:rPr>
              <a:t>Chair: </a:t>
            </a:r>
            <a:r>
              <a:rPr lang="en-US" altLang="ru-RU" sz="2600" b="1" dirty="0" err="1">
                <a:solidFill>
                  <a:schemeClr val="tx1"/>
                </a:solidFill>
              </a:rPr>
              <a:t>Dr</a:t>
            </a:r>
            <a:r>
              <a:rPr lang="en-US" altLang="ru-RU" sz="2600" b="1" dirty="0">
                <a:solidFill>
                  <a:schemeClr val="tx1"/>
                </a:solidFill>
              </a:rPr>
              <a:t> Anna </a:t>
            </a:r>
            <a:r>
              <a:rPr lang="en-US" altLang="ru-RU" sz="2600" b="1" dirty="0" err="1">
                <a:solidFill>
                  <a:schemeClr val="tx1"/>
                </a:solidFill>
              </a:rPr>
              <a:t>Timofeeva</a:t>
            </a:r>
            <a:r>
              <a:rPr lang="en-US" altLang="ru-RU" sz="2600" b="1" dirty="0">
                <a:solidFill>
                  <a:schemeClr val="tx1"/>
                </a:solidFill>
              </a:rPr>
              <a:t>,</a:t>
            </a:r>
          </a:p>
          <a:p>
            <a:pPr algn="r" eaLnBrk="1" hangingPunct="1">
              <a:spcBef>
                <a:spcPct val="0"/>
              </a:spcBef>
            </a:pPr>
            <a:r>
              <a:rPr lang="en-US" altLang="ru-RU" sz="2600" b="1" dirty="0">
                <a:solidFill>
                  <a:schemeClr val="tx1"/>
                </a:solidFill>
              </a:rPr>
              <a:t>EC Capacity Development Panel,</a:t>
            </a:r>
            <a:endParaRPr lang="ru-RU" altLang="ru-RU" sz="2600" b="1" dirty="0">
              <a:solidFill>
                <a:schemeClr val="tx1"/>
              </a:solidFill>
            </a:endParaRPr>
          </a:p>
          <a:p>
            <a:pPr algn="r" eaLnBrk="1" hangingPunct="1">
              <a:spcBef>
                <a:spcPct val="0"/>
              </a:spcBef>
            </a:pPr>
            <a:r>
              <a:rPr lang="en-US" altLang="ru-RU" sz="2600" b="1" dirty="0">
                <a:solidFill>
                  <a:schemeClr val="tx1"/>
                </a:solidFill>
              </a:rPr>
              <a:t>Director, Institute for Continuous Education, RSHU</a:t>
            </a:r>
            <a:endParaRPr lang="ru-RU" altLang="ru-RU" sz="2600" b="1" dirty="0">
              <a:solidFill>
                <a:schemeClr val="tx1"/>
              </a:solidFill>
            </a:endParaRPr>
          </a:p>
          <a:p>
            <a:pPr algn="r" eaLnBrk="1" hangingPunct="1">
              <a:spcBef>
                <a:spcPct val="0"/>
              </a:spcBef>
            </a:pPr>
            <a:r>
              <a:rPr lang="en-US" altLang="ru-RU" sz="2600" b="1" dirty="0">
                <a:solidFill>
                  <a:schemeClr val="tx1"/>
                </a:solidFill>
              </a:rPr>
              <a:t>Rapporteur: prof </a:t>
            </a:r>
            <a:r>
              <a:rPr lang="en-US" altLang="ru-RU" sz="2600" b="1" u="sng" dirty="0">
                <a:solidFill>
                  <a:schemeClr val="tx1"/>
                </a:solidFill>
              </a:rPr>
              <a:t>Sergiy </a:t>
            </a:r>
            <a:r>
              <a:rPr lang="en-US" altLang="ru-RU" sz="2600" b="1" u="sng" dirty="0" err="1">
                <a:solidFill>
                  <a:schemeClr val="tx1"/>
                </a:solidFill>
              </a:rPr>
              <a:t>stepanenko</a:t>
            </a:r>
            <a:r>
              <a:rPr lang="en-US" altLang="ru-RU" sz="2600" b="1" dirty="0">
                <a:solidFill>
                  <a:schemeClr val="tx1"/>
                </a:solidFill>
              </a:rPr>
              <a:t>,</a:t>
            </a:r>
          </a:p>
          <a:p>
            <a:pPr algn="r" eaLnBrk="1" hangingPunct="1">
              <a:spcBef>
                <a:spcPct val="0"/>
              </a:spcBef>
            </a:pPr>
            <a:r>
              <a:rPr lang="en-US" altLang="ru-RU" sz="2600" b="1" dirty="0">
                <a:solidFill>
                  <a:schemeClr val="tx1"/>
                </a:solidFill>
              </a:rPr>
              <a:t>Rector, </a:t>
            </a:r>
            <a:r>
              <a:rPr lang="en-US" altLang="ru-RU" sz="2600" b="1" dirty="0" err="1">
                <a:solidFill>
                  <a:schemeClr val="tx1"/>
                </a:solidFill>
              </a:rPr>
              <a:t>osenU</a:t>
            </a:r>
            <a:r>
              <a:rPr lang="en-US" altLang="ru-RU" sz="2600" b="1" dirty="0">
                <a:solidFill>
                  <a:schemeClr val="tx1"/>
                </a:solidFill>
              </a:rPr>
              <a:t>/head, </a:t>
            </a:r>
            <a:r>
              <a:rPr lang="en-US" altLang="ru-RU" sz="2600" b="1" dirty="0" err="1">
                <a:solidFill>
                  <a:schemeClr val="tx1"/>
                </a:solidFill>
              </a:rPr>
              <a:t>ujmhs</a:t>
            </a:r>
            <a:endParaRPr lang="en-US" altLang="ru-RU" sz="2600" b="1" dirty="0">
              <a:solidFill>
                <a:schemeClr val="tx1"/>
              </a:solidFill>
            </a:endParaRPr>
          </a:p>
          <a:p>
            <a:pPr algn="r" eaLnBrk="1" hangingPunct="1">
              <a:spcBef>
                <a:spcPct val="0"/>
              </a:spcBef>
            </a:pPr>
            <a:r>
              <a:rPr lang="en-US" altLang="ru-RU" sz="2600" b="1" dirty="0" err="1">
                <a:solidFill>
                  <a:schemeClr val="tx1"/>
                </a:solidFill>
              </a:rPr>
              <a:t>ukraine</a:t>
            </a:r>
            <a:endParaRPr lang="ru-RU" altLang="ru-RU" sz="2600" b="1" dirty="0">
              <a:solidFill>
                <a:schemeClr val="tx1"/>
              </a:solidFill>
            </a:endParaRPr>
          </a:p>
          <a:p>
            <a:pPr algn="r" eaLnBrk="1" hangingPunct="1">
              <a:spcBef>
                <a:spcPct val="0"/>
              </a:spcBef>
            </a:pPr>
            <a:endParaRPr lang="ru-RU" altLang="ru-RU" sz="2000" b="0" dirty="0"/>
          </a:p>
          <a:p>
            <a:pPr algn="r" eaLnBrk="1" hangingPunct="1">
              <a:spcBef>
                <a:spcPct val="0"/>
              </a:spcBef>
            </a:pPr>
            <a:endParaRPr lang="ru-RU" altLang="ru-RU" sz="1400" b="0" dirty="0"/>
          </a:p>
        </p:txBody>
      </p:sp>
      <p:sp>
        <p:nvSpPr>
          <p:cNvPr id="4" name="Text Box 10"/>
          <p:cNvSpPr txBox="1">
            <a:spLocks noChangeArrowheads="1"/>
          </p:cNvSpPr>
          <p:nvPr/>
        </p:nvSpPr>
        <p:spPr bwMode="auto">
          <a:xfrm>
            <a:off x="-163772" y="6211887"/>
            <a:ext cx="5972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rgbClr val="376092"/>
                </a:solidFill>
                <a:latin typeface="Arial" panose="020B0604020202020204" pitchFamily="34" charset="0"/>
              </a:defRPr>
            </a:lvl1pPr>
            <a:lvl2pPr marL="742950" indent="-285750">
              <a:spcBef>
                <a:spcPct val="20000"/>
              </a:spcBef>
              <a:buChar char="–"/>
              <a:defRPr sz="2800" b="1">
                <a:solidFill>
                  <a:srgbClr val="376092"/>
                </a:solidFill>
                <a:latin typeface="Arial" panose="020B0604020202020204" pitchFamily="34" charset="0"/>
              </a:defRPr>
            </a:lvl2pPr>
            <a:lvl3pPr marL="1143000" indent="-228600">
              <a:spcBef>
                <a:spcPct val="20000"/>
              </a:spcBef>
              <a:buChar char="•"/>
              <a:defRPr sz="2400" b="1">
                <a:solidFill>
                  <a:srgbClr val="376092"/>
                </a:solidFill>
                <a:latin typeface="Arial" panose="020B0604020202020204" pitchFamily="34" charset="0"/>
              </a:defRPr>
            </a:lvl3pPr>
            <a:lvl4pPr marL="1600200" indent="-228600">
              <a:spcBef>
                <a:spcPct val="20000"/>
              </a:spcBef>
              <a:buChar char="–"/>
              <a:defRPr sz="2000" b="1">
                <a:solidFill>
                  <a:srgbClr val="376092"/>
                </a:solidFill>
                <a:latin typeface="Arial" panose="020B0604020202020204" pitchFamily="34" charset="0"/>
              </a:defRPr>
            </a:lvl4pPr>
            <a:lvl5pPr marL="2057400" indent="-228600">
              <a:spcBef>
                <a:spcPct val="20000"/>
              </a:spcBef>
              <a:buChar char="»"/>
              <a:defRPr sz="2000" b="1">
                <a:solidFill>
                  <a:srgbClr val="376092"/>
                </a:solidFill>
                <a:latin typeface="Arial" panose="020B0604020202020204" pitchFamily="34" charset="0"/>
              </a:defRPr>
            </a:lvl5pPr>
            <a:lvl6pPr marL="2514600" indent="-228600" eaLnBrk="0" fontAlgn="base" hangingPunct="0">
              <a:spcBef>
                <a:spcPct val="20000"/>
              </a:spcBef>
              <a:spcAft>
                <a:spcPct val="0"/>
              </a:spcAft>
              <a:buChar char="»"/>
              <a:defRPr sz="2000" b="1">
                <a:solidFill>
                  <a:srgbClr val="376092"/>
                </a:solidFill>
                <a:latin typeface="Arial" panose="020B0604020202020204" pitchFamily="34" charset="0"/>
              </a:defRPr>
            </a:lvl6pPr>
            <a:lvl7pPr marL="2971800" indent="-228600" eaLnBrk="0" fontAlgn="base" hangingPunct="0">
              <a:spcBef>
                <a:spcPct val="20000"/>
              </a:spcBef>
              <a:spcAft>
                <a:spcPct val="0"/>
              </a:spcAft>
              <a:buChar char="»"/>
              <a:defRPr sz="2000" b="1">
                <a:solidFill>
                  <a:srgbClr val="376092"/>
                </a:solidFill>
                <a:latin typeface="Arial" panose="020B0604020202020204" pitchFamily="34" charset="0"/>
              </a:defRPr>
            </a:lvl7pPr>
            <a:lvl8pPr marL="3429000" indent="-228600" eaLnBrk="0" fontAlgn="base" hangingPunct="0">
              <a:spcBef>
                <a:spcPct val="20000"/>
              </a:spcBef>
              <a:spcAft>
                <a:spcPct val="0"/>
              </a:spcAft>
              <a:buChar char="»"/>
              <a:defRPr sz="2000" b="1">
                <a:solidFill>
                  <a:srgbClr val="376092"/>
                </a:solidFill>
                <a:latin typeface="Arial" panose="020B0604020202020204" pitchFamily="34" charset="0"/>
              </a:defRPr>
            </a:lvl8pPr>
            <a:lvl9pPr marL="3886200" indent="-228600" eaLnBrk="0" fontAlgn="base" hangingPunct="0">
              <a:spcBef>
                <a:spcPct val="20000"/>
              </a:spcBef>
              <a:spcAft>
                <a:spcPct val="0"/>
              </a:spcAft>
              <a:buChar char="»"/>
              <a:defRPr sz="2000" b="1">
                <a:solidFill>
                  <a:srgbClr val="376092"/>
                </a:solidFill>
                <a:latin typeface="Arial" panose="020B0604020202020204" pitchFamily="34" charset="0"/>
              </a:defRPr>
            </a:lvl9pPr>
          </a:lstStyle>
          <a:p>
            <a:pPr algn="ctr">
              <a:spcBef>
                <a:spcPct val="0"/>
              </a:spcBef>
              <a:buFontTx/>
              <a:buNone/>
            </a:pPr>
            <a:r>
              <a:rPr lang="en-US" altLang="ru-RU" sz="1800" dirty="0">
                <a:solidFill>
                  <a:srgbClr val="0070C0"/>
                </a:solidFill>
              </a:rPr>
              <a:t>14th WMO Symposium on Education and Training</a:t>
            </a:r>
          </a:p>
          <a:p>
            <a:pPr algn="ctr">
              <a:spcBef>
                <a:spcPct val="0"/>
              </a:spcBef>
              <a:buFontTx/>
              <a:buNone/>
            </a:pPr>
            <a:r>
              <a:rPr lang="en-US" altLang="ru-RU" sz="1800" dirty="0">
                <a:solidFill>
                  <a:srgbClr val="0070C0"/>
                </a:solidFill>
              </a:rPr>
              <a:t>22-25  November 2021, online</a:t>
            </a:r>
          </a:p>
        </p:txBody>
      </p:sp>
    </p:spTree>
    <p:extLst>
      <p:ext uri="{BB962C8B-B14F-4D97-AF65-F5344CB8AC3E}">
        <p14:creationId xmlns:p14="http://schemas.microsoft.com/office/powerpoint/2010/main" val="381314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00251" y="1311706"/>
            <a:ext cx="5663820" cy="378043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a:solidFill>
                  <a:srgbClr val="003366"/>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3200" b="1">
                <a:solidFill>
                  <a:srgbClr val="003366"/>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3200" b="1">
                <a:solidFill>
                  <a:srgbClr val="003366"/>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3200" b="1">
                <a:solidFill>
                  <a:srgbClr val="003366"/>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3200" b="1">
                <a:solidFill>
                  <a:srgbClr val="003366"/>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3200" b="1">
                <a:solidFill>
                  <a:srgbClr val="003366"/>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3200" b="1">
                <a:solidFill>
                  <a:srgbClr val="003366"/>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3200" b="1">
                <a:solidFill>
                  <a:srgbClr val="003366"/>
                </a:solidFill>
                <a:effectLst>
                  <a:outerShdw blurRad="38100" dist="38100" dir="2700000" algn="tl">
                    <a:srgbClr val="C0C0C0"/>
                  </a:outerShdw>
                </a:effectLst>
                <a:latin typeface="Arial" charset="0"/>
                <a:cs typeface="Arial" charset="0"/>
              </a:defRPr>
            </a:lvl9pPr>
          </a:lstStyle>
          <a:p>
            <a:pPr eaLnBrk="1" hangingPunct="1">
              <a:defRPr/>
            </a:pPr>
            <a:r>
              <a:rPr lang="en-US" sz="6600" kern="0" dirty="0">
                <a:solidFill>
                  <a:srgbClr val="7030A0"/>
                </a:solidFill>
              </a:rPr>
              <a:t>Thank you for your attention!</a:t>
            </a:r>
            <a:endParaRPr lang="ru-RU" sz="6600" kern="0" dirty="0">
              <a:solidFill>
                <a:srgbClr val="7030A0"/>
              </a:solidFill>
            </a:endParaRPr>
          </a:p>
        </p:txBody>
      </p:sp>
      <p:sp>
        <p:nvSpPr>
          <p:cNvPr id="3" name="Rectangle 2"/>
          <p:cNvSpPr txBox="1">
            <a:spLocks noChangeArrowheads="1"/>
          </p:cNvSpPr>
          <p:nvPr/>
        </p:nvSpPr>
        <p:spPr bwMode="auto">
          <a:xfrm>
            <a:off x="6989147" y="5119432"/>
            <a:ext cx="5202853" cy="1260996"/>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a:solidFill>
                  <a:srgbClr val="003366"/>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3200" b="1">
                <a:solidFill>
                  <a:srgbClr val="003366"/>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3200" b="1">
                <a:solidFill>
                  <a:srgbClr val="003366"/>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3200" b="1">
                <a:solidFill>
                  <a:srgbClr val="003366"/>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3200" b="1">
                <a:solidFill>
                  <a:srgbClr val="003366"/>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3200" b="1">
                <a:solidFill>
                  <a:srgbClr val="003366"/>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3200" b="1">
                <a:solidFill>
                  <a:srgbClr val="003366"/>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3200" b="1">
                <a:solidFill>
                  <a:srgbClr val="003366"/>
                </a:solidFill>
                <a:effectLst>
                  <a:outerShdw blurRad="38100" dist="38100" dir="2700000" algn="tl">
                    <a:srgbClr val="C0C0C0"/>
                  </a:outerShdw>
                </a:effectLst>
                <a:latin typeface="Arial" charset="0"/>
                <a:cs typeface="Arial" charset="0"/>
              </a:defRPr>
            </a:lvl9pPr>
          </a:lstStyle>
          <a:p>
            <a:pPr eaLnBrk="1" hangingPunct="1">
              <a:defRPr/>
            </a:pPr>
            <a:r>
              <a:rPr lang="en-US" sz="3600" kern="0" dirty="0">
                <a:solidFill>
                  <a:schemeClr val="tx1"/>
                </a:solidFill>
              </a:rPr>
              <a:t>Sergiy Stepanenko</a:t>
            </a:r>
            <a:endParaRPr lang="en-US" kern="0" dirty="0">
              <a:solidFill>
                <a:schemeClr val="tx1"/>
              </a:solidFill>
            </a:endParaRPr>
          </a:p>
          <a:p>
            <a:pPr eaLnBrk="1" hangingPunct="1">
              <a:defRPr/>
            </a:pPr>
            <a:r>
              <a:rPr lang="en-US" kern="0" dirty="0">
                <a:solidFill>
                  <a:srgbClr val="0070C0"/>
                </a:solidFill>
              </a:rPr>
              <a:t>stepanenko@odeku.edu.ua </a:t>
            </a:r>
            <a:endParaRPr lang="ru-RU" kern="0" dirty="0">
              <a:solidFill>
                <a:srgbClr val="0070C0"/>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9147" y="450376"/>
            <a:ext cx="4818944" cy="4669056"/>
          </a:xfrm>
          <a:prstGeom prst="rect">
            <a:avLst/>
          </a:prstGeom>
        </p:spPr>
      </p:pic>
    </p:spTree>
    <p:extLst>
      <p:ext uri="{BB962C8B-B14F-4D97-AF65-F5344CB8AC3E}">
        <p14:creationId xmlns:p14="http://schemas.microsoft.com/office/powerpoint/2010/main" val="3422969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0305" y="1712891"/>
            <a:ext cx="11861441" cy="3416320"/>
          </a:xfrm>
          <a:prstGeom prst="rect">
            <a:avLst/>
          </a:prstGeom>
        </p:spPr>
        <p:txBody>
          <a:bodyPr wrap="square">
            <a:spAutoFit/>
          </a:bodyPr>
          <a:lstStyle/>
          <a:p>
            <a:r>
              <a:rPr lang="en-US" sz="3600" b="1" dirty="0">
                <a:effectLst>
                  <a:outerShdw blurRad="38100" dist="38100" dir="2700000" algn="tl">
                    <a:srgbClr val="000000">
                      <a:alpha val="43137"/>
                    </a:srgbClr>
                  </a:outerShdw>
                </a:effectLst>
              </a:rPr>
              <a:t>Improving meteorological and hydrological services requires developing the skills of NMHS personnel to transform meteorological and hydrological data (forecast model outputs, reanalysis data, including in situ data, remote sensing) into meteorological and hydrological products and services.</a:t>
            </a:r>
            <a:endParaRPr lang="ru-RU" sz="3600" b="1" dirty="0">
              <a:effectLst>
                <a:outerShdw blurRad="38100" dist="38100" dir="2700000" algn="tl">
                  <a:srgbClr val="000000">
                    <a:alpha val="43137"/>
                  </a:srgbClr>
                </a:outerShdw>
              </a:effectLst>
            </a:endParaRPr>
          </a:p>
        </p:txBody>
      </p:sp>
      <p:sp>
        <p:nvSpPr>
          <p:cNvPr id="3" name="TextBox 2"/>
          <p:cNvSpPr txBox="1"/>
          <p:nvPr/>
        </p:nvSpPr>
        <p:spPr>
          <a:xfrm>
            <a:off x="3763736" y="473529"/>
            <a:ext cx="4260397" cy="769441"/>
          </a:xfrm>
          <a:prstGeom prst="rect">
            <a:avLst/>
          </a:prstGeom>
          <a:noFill/>
        </p:spPr>
        <p:txBody>
          <a:bodyPr wrap="none" rtlCol="0">
            <a:spAutoFit/>
          </a:bodyPr>
          <a:lstStyle/>
          <a:p>
            <a:r>
              <a:rPr lang="en-US" sz="4400" b="1" dirty="0">
                <a:solidFill>
                  <a:srgbClr val="C00000"/>
                </a:solidFill>
              </a:rPr>
              <a:t>Recommendation</a:t>
            </a:r>
            <a:endParaRPr lang="ru-RU" sz="4400" b="1" dirty="0">
              <a:solidFill>
                <a:srgbClr val="C00000"/>
              </a:solidFill>
            </a:endParaRPr>
          </a:p>
        </p:txBody>
      </p:sp>
    </p:spTree>
    <p:extLst>
      <p:ext uri="{BB962C8B-B14F-4D97-AF65-F5344CB8AC3E}">
        <p14:creationId xmlns:p14="http://schemas.microsoft.com/office/powerpoint/2010/main" val="1826958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44893"/>
            <a:ext cx="12192000" cy="5998437"/>
          </a:xfrm>
          <a:prstGeom prst="rect">
            <a:avLst/>
          </a:prstGeom>
        </p:spPr>
        <p:txBody>
          <a:bodyPr wrap="square">
            <a:spAutoFit/>
          </a:bodyPr>
          <a:lstStyle/>
          <a:p>
            <a:pPr>
              <a:lnSpc>
                <a:spcPct val="107000"/>
              </a:lnSpc>
              <a:spcAft>
                <a:spcPts val="800"/>
              </a:spcAft>
            </a:pPr>
            <a:r>
              <a:rPr lang="en-US" sz="3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Such services require, as part of the NMHS, at least:</a:t>
            </a:r>
          </a:p>
          <a:p>
            <a:pPr marL="457200" indent="-457200">
              <a:lnSpc>
                <a:spcPct val="107000"/>
              </a:lnSpc>
              <a:spcAft>
                <a:spcPts val="800"/>
              </a:spcAft>
              <a:buFontTx/>
              <a:buChar char="-"/>
            </a:pPr>
            <a:r>
              <a:rPr lang="en-US" sz="3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professional forecasters with their own competencies, which are well known and regulated, including by WMO documents</a:t>
            </a:r>
          </a:p>
          <a:p>
            <a:pPr marL="457200" indent="-457200">
              <a:lnSpc>
                <a:spcPct val="107000"/>
              </a:lnSpc>
              <a:spcAft>
                <a:spcPts val="800"/>
              </a:spcAft>
              <a:buFontTx/>
              <a:buChar char="-"/>
            </a:pPr>
            <a:r>
              <a:rPr lang="en-US" sz="3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specialists in information technologies, technologies of information transmission systems</a:t>
            </a:r>
          </a:p>
          <a:p>
            <a:pPr marL="457200" indent="-457200">
              <a:lnSpc>
                <a:spcPct val="107000"/>
              </a:lnSpc>
              <a:spcAft>
                <a:spcPts val="800"/>
              </a:spcAft>
              <a:buFontTx/>
              <a:buChar char="-"/>
            </a:pPr>
            <a:r>
              <a:rPr lang="en-US" sz="3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as well as professionals who are directly involved in the provision of meteorological and hydrological services to sectors of the economy, municipalities and the population (communicators and administrators) with their specific professional and “soft” competencies.</a:t>
            </a:r>
            <a:endParaRPr lang="ru-RU" sz="3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3763736" y="0"/>
            <a:ext cx="4260397" cy="769441"/>
          </a:xfrm>
          <a:prstGeom prst="rect">
            <a:avLst/>
          </a:prstGeom>
          <a:noFill/>
        </p:spPr>
        <p:txBody>
          <a:bodyPr wrap="none" rtlCol="0">
            <a:spAutoFit/>
          </a:bodyPr>
          <a:lstStyle/>
          <a:p>
            <a:r>
              <a:rPr lang="en-US" sz="4400" b="1" dirty="0">
                <a:solidFill>
                  <a:srgbClr val="C00000"/>
                </a:solidFill>
              </a:rPr>
              <a:t>Recommendation</a:t>
            </a:r>
            <a:endParaRPr lang="ru-RU" sz="4400" b="1" dirty="0">
              <a:solidFill>
                <a:srgbClr val="C00000"/>
              </a:solidFill>
            </a:endParaRPr>
          </a:p>
        </p:txBody>
      </p:sp>
    </p:spTree>
    <p:extLst>
      <p:ext uri="{BB962C8B-B14F-4D97-AF65-F5344CB8AC3E}">
        <p14:creationId xmlns:p14="http://schemas.microsoft.com/office/powerpoint/2010/main" val="2794842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10362"/>
            <a:ext cx="12192000" cy="5811976"/>
          </a:xfrm>
          <a:prstGeom prst="rect">
            <a:avLst/>
          </a:prstGeom>
        </p:spPr>
        <p:txBody>
          <a:bodyPr wrap="square">
            <a:spAutoFit/>
          </a:bodyPr>
          <a:lstStyle/>
          <a:p>
            <a:pPr>
              <a:lnSpc>
                <a:spcPct val="107000"/>
              </a:lnSpc>
              <a:spcAft>
                <a:spcPts val="800"/>
              </a:spcAft>
            </a:pPr>
            <a:r>
              <a:rPr lang="en-US" sz="3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This is practically a new multidisciplinary group of specialists in the hydrometeorological service, professionals who must have at least sufficient knowledge and skills in the field of:</a:t>
            </a:r>
          </a:p>
          <a:p>
            <a:pPr marL="360363" indent="-360363">
              <a:lnSpc>
                <a:spcPct val="107000"/>
              </a:lnSpc>
              <a:spcAft>
                <a:spcPts val="800"/>
              </a:spcAft>
              <a:buAutoNum type="arabicParenR"/>
            </a:pPr>
            <a:r>
              <a:rPr lang="en-US" sz="3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basic concepts of hydrology and meteorology,</a:t>
            </a:r>
          </a:p>
          <a:p>
            <a:pPr marL="360363" indent="-360363">
              <a:lnSpc>
                <a:spcPct val="107000"/>
              </a:lnSpc>
              <a:spcAft>
                <a:spcPts val="800"/>
              </a:spcAft>
              <a:buAutoNum type="arabicParenR"/>
            </a:pPr>
            <a:r>
              <a:rPr lang="en-US" sz="3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the impact of meteorological and hydrological phenomena on certain sectors of the economy and population groups, including their vulnerability associated with hazardous hydrological and meteorological phenomena</a:t>
            </a:r>
          </a:p>
          <a:p>
            <a:pPr marL="360363" indent="-360363">
              <a:lnSpc>
                <a:spcPct val="107000"/>
              </a:lnSpc>
              <a:spcAft>
                <a:spcPts val="800"/>
              </a:spcAft>
              <a:buAutoNum type="arabicParenR"/>
            </a:pPr>
            <a:r>
              <a:rPr lang="en-US" sz="3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management of natural risks associated with hazardous hydrological and meteorological events, including the definition and improvement of contingency plans</a:t>
            </a:r>
            <a:endParaRPr lang="ru-RU" sz="3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3551464" y="57150"/>
            <a:ext cx="4260397" cy="769441"/>
          </a:xfrm>
          <a:prstGeom prst="rect">
            <a:avLst/>
          </a:prstGeom>
          <a:noFill/>
        </p:spPr>
        <p:txBody>
          <a:bodyPr wrap="none" rtlCol="0">
            <a:spAutoFit/>
          </a:bodyPr>
          <a:lstStyle/>
          <a:p>
            <a:r>
              <a:rPr lang="en-US" sz="4400" b="1" dirty="0">
                <a:solidFill>
                  <a:srgbClr val="C00000"/>
                </a:solidFill>
              </a:rPr>
              <a:t>Recommendation</a:t>
            </a:r>
            <a:endParaRPr lang="ru-RU" sz="4400" b="1" dirty="0">
              <a:solidFill>
                <a:srgbClr val="C00000"/>
              </a:solidFill>
            </a:endParaRPr>
          </a:p>
        </p:txBody>
      </p:sp>
    </p:spTree>
    <p:extLst>
      <p:ext uri="{BB962C8B-B14F-4D97-AF65-F5344CB8AC3E}">
        <p14:creationId xmlns:p14="http://schemas.microsoft.com/office/powerpoint/2010/main" val="587433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396011"/>
            <a:ext cx="12191999" cy="5215402"/>
          </a:xfrm>
          <a:prstGeom prst="rect">
            <a:avLst/>
          </a:prstGeom>
        </p:spPr>
        <p:txBody>
          <a:bodyPr wrap="square">
            <a:spAutoFit/>
          </a:bodyPr>
          <a:lstStyle/>
          <a:p>
            <a:pPr>
              <a:lnSpc>
                <a:spcPct val="107000"/>
              </a:lnSpc>
              <a:spcAft>
                <a:spcPts val="800"/>
              </a:spcAft>
            </a:pPr>
            <a:r>
              <a:rPr lang="en-US" sz="3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3) creating specific hydrological and meteorological products that meet the needs of end users, transforming meteorological and hydrological data into meteorological and hydrological products and services, as well as mastering methodologies for determining the changing requirements of users, methods and technologies for providing services</a:t>
            </a:r>
          </a:p>
          <a:p>
            <a:pPr>
              <a:lnSpc>
                <a:spcPct val="107000"/>
              </a:lnSpc>
              <a:spcAft>
                <a:spcPts val="800"/>
              </a:spcAft>
            </a:pPr>
            <a:r>
              <a:rPr lang="en-US" sz="3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4) developing and delivering, in partnership with users, specific applications to facilitate the understanding and use of meteorological and hydrological products and services</a:t>
            </a:r>
          </a:p>
          <a:p>
            <a:pPr>
              <a:lnSpc>
                <a:spcPct val="107000"/>
              </a:lnSpc>
              <a:spcAft>
                <a:spcPts val="800"/>
              </a:spcAft>
            </a:pPr>
            <a:r>
              <a:rPr lang="en-US" sz="3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5) broad communication skills of working with end users and knowledge of social psychology.</a:t>
            </a:r>
            <a:endParaRPr lang="ru-RU" sz="3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3673929" y="244929"/>
            <a:ext cx="4260397" cy="769441"/>
          </a:xfrm>
          <a:prstGeom prst="rect">
            <a:avLst/>
          </a:prstGeom>
          <a:noFill/>
        </p:spPr>
        <p:txBody>
          <a:bodyPr wrap="none" rtlCol="0">
            <a:spAutoFit/>
          </a:bodyPr>
          <a:lstStyle/>
          <a:p>
            <a:r>
              <a:rPr lang="en-US" sz="4400" b="1" dirty="0">
                <a:solidFill>
                  <a:srgbClr val="C00000"/>
                </a:solidFill>
              </a:rPr>
              <a:t>Recommendation</a:t>
            </a:r>
            <a:endParaRPr lang="ru-RU" sz="4400" b="1" dirty="0">
              <a:solidFill>
                <a:srgbClr val="C00000"/>
              </a:solidFill>
            </a:endParaRPr>
          </a:p>
        </p:txBody>
      </p:sp>
    </p:spTree>
    <p:extLst>
      <p:ext uri="{BB962C8B-B14F-4D97-AF65-F5344CB8AC3E}">
        <p14:creationId xmlns:p14="http://schemas.microsoft.com/office/powerpoint/2010/main" val="2292651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7577" y="1366917"/>
            <a:ext cx="11934423" cy="4937249"/>
          </a:xfrm>
          <a:prstGeom prst="rect">
            <a:avLst/>
          </a:prstGeom>
        </p:spPr>
        <p:txBody>
          <a:bodyPr wrap="square">
            <a:spAutoFit/>
          </a:bodyPr>
          <a:lstStyle/>
          <a:p>
            <a:pPr>
              <a:lnSpc>
                <a:spcPct val="107000"/>
              </a:lnSpc>
              <a:spcAft>
                <a:spcPts val="800"/>
              </a:spcAft>
            </a:pPr>
            <a:r>
              <a:rPr lang="en-US" sz="36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It is assumed that training and advanced training of such specialists should be carried out within the framework of separate interdisciplinary educational programs "Provision of hydrological and </a:t>
            </a:r>
            <a:r>
              <a:rPr lang="en-US" sz="36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meteorological services"</a:t>
            </a:r>
            <a:r>
              <a:rPr lang="ru-RU" sz="36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en-US" sz="36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as well as through self-education in the WMO Global Campus system.</a:t>
            </a:r>
          </a:p>
          <a:p>
            <a:pPr>
              <a:lnSpc>
                <a:spcPct val="107000"/>
              </a:lnSpc>
              <a:spcAft>
                <a:spcPts val="800"/>
              </a:spcAft>
            </a:pPr>
            <a:r>
              <a:rPr lang="en-US" sz="36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It seems that this is an important component of the response of the meteorological education system to the challenges that humanity poses in the context of rapid changes.</a:t>
            </a:r>
            <a:endParaRPr lang="ru-RU" sz="36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3437165" y="228601"/>
            <a:ext cx="4260397" cy="769441"/>
          </a:xfrm>
          <a:prstGeom prst="rect">
            <a:avLst/>
          </a:prstGeom>
          <a:noFill/>
        </p:spPr>
        <p:txBody>
          <a:bodyPr wrap="none" rtlCol="0">
            <a:spAutoFit/>
          </a:bodyPr>
          <a:lstStyle/>
          <a:p>
            <a:r>
              <a:rPr lang="en-US" sz="4400" b="1" dirty="0">
                <a:solidFill>
                  <a:srgbClr val="C00000"/>
                </a:solidFill>
              </a:rPr>
              <a:t>Recommendation</a:t>
            </a:r>
            <a:endParaRPr lang="ru-RU" sz="4400" b="1" dirty="0">
              <a:solidFill>
                <a:srgbClr val="C00000"/>
              </a:solidFill>
            </a:endParaRPr>
          </a:p>
        </p:txBody>
      </p:sp>
    </p:spTree>
    <p:extLst>
      <p:ext uri="{BB962C8B-B14F-4D97-AF65-F5344CB8AC3E}">
        <p14:creationId xmlns:p14="http://schemas.microsoft.com/office/powerpoint/2010/main" val="3284068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2166" y="0"/>
            <a:ext cx="5741572" cy="769441"/>
          </a:xfrm>
          <a:prstGeom prst="rect">
            <a:avLst/>
          </a:prstGeom>
          <a:noFill/>
        </p:spPr>
        <p:txBody>
          <a:bodyPr wrap="none" rtlCol="0">
            <a:spAutoFit/>
          </a:bodyPr>
          <a:lstStyle/>
          <a:p>
            <a:r>
              <a:rPr lang="en-US" sz="4400" b="1" dirty="0">
                <a:solidFill>
                  <a:srgbClr val="C00000"/>
                </a:solidFill>
              </a:rPr>
              <a:t>Suggestions for Themes</a:t>
            </a:r>
            <a:endParaRPr lang="ru-RU" sz="4400" b="1" dirty="0">
              <a:solidFill>
                <a:srgbClr val="C00000"/>
              </a:solidFill>
            </a:endParaRPr>
          </a:p>
        </p:txBody>
      </p:sp>
      <p:sp>
        <p:nvSpPr>
          <p:cNvPr id="3" name="Прямоугольник 2"/>
          <p:cNvSpPr/>
          <p:nvPr/>
        </p:nvSpPr>
        <p:spPr>
          <a:xfrm>
            <a:off x="0" y="1161084"/>
            <a:ext cx="12192000" cy="1384995"/>
          </a:xfrm>
          <a:prstGeom prst="rect">
            <a:avLst/>
          </a:prstGeom>
        </p:spPr>
        <p:txBody>
          <a:bodyPr wrap="square">
            <a:spAutoFit/>
          </a:bodyPr>
          <a:lstStyle/>
          <a:p>
            <a:r>
              <a:rPr lang="en-US" sz="2800" b="1" dirty="0">
                <a:solidFill>
                  <a:srgbClr val="C00000"/>
                </a:solidFill>
                <a:latin typeface="-apple-system"/>
              </a:rPr>
              <a:t>Theme #2</a:t>
            </a:r>
            <a:r>
              <a:rPr lang="en-US" sz="2800" b="1" dirty="0">
                <a:solidFill>
                  <a:srgbClr val="212529"/>
                </a:solidFill>
                <a:latin typeface="-apple-system"/>
              </a:rPr>
              <a:t>:</a:t>
            </a:r>
            <a:r>
              <a:rPr lang="en-US" sz="2800" dirty="0">
                <a:solidFill>
                  <a:srgbClr val="212529"/>
                </a:solidFill>
                <a:latin typeface="-apple-system"/>
              </a:rPr>
              <a:t> </a:t>
            </a:r>
            <a:r>
              <a:rPr lang="en-US" sz="2800" i="1" dirty="0">
                <a:solidFill>
                  <a:srgbClr val="212529"/>
                </a:solidFill>
                <a:effectLst>
                  <a:outerShdw blurRad="38100" dist="38100" dir="2700000" algn="tl">
                    <a:srgbClr val="000000">
                      <a:alpha val="43137"/>
                    </a:srgbClr>
                  </a:outerShdw>
                </a:effectLst>
                <a:latin typeface="-apple-system"/>
              </a:rPr>
              <a:t>Newly proposed WMO ETR Education and Training Board</a:t>
            </a:r>
          </a:p>
          <a:p>
            <a:r>
              <a:rPr lang="en-US" sz="2800" dirty="0">
                <a:solidFill>
                  <a:srgbClr val="212529"/>
                </a:solidFill>
                <a:latin typeface="-apple-system"/>
              </a:rPr>
              <a:t>- </a:t>
            </a:r>
            <a:r>
              <a:rPr lang="en-US" sz="2800" dirty="0">
                <a:solidFill>
                  <a:srgbClr val="212529"/>
                </a:solidFill>
                <a:latin typeface="Arial Black" panose="020B0A04020102020204" pitchFamily="34" charset="0"/>
              </a:rPr>
              <a:t>Approve the establishment of the Board for the further development of the WMO Global Campus</a:t>
            </a:r>
            <a:endParaRPr lang="ru-RU" sz="2800" dirty="0">
              <a:latin typeface="Arial Black" panose="020B0A04020102020204" pitchFamily="34" charset="0"/>
            </a:endParaRPr>
          </a:p>
        </p:txBody>
      </p:sp>
      <p:sp>
        <p:nvSpPr>
          <p:cNvPr id="4" name="Прямоугольник 3"/>
          <p:cNvSpPr/>
          <p:nvPr/>
        </p:nvSpPr>
        <p:spPr>
          <a:xfrm>
            <a:off x="0" y="2623022"/>
            <a:ext cx="12192000" cy="1384995"/>
          </a:xfrm>
          <a:prstGeom prst="rect">
            <a:avLst/>
          </a:prstGeom>
        </p:spPr>
        <p:txBody>
          <a:bodyPr wrap="square">
            <a:spAutoFit/>
          </a:bodyPr>
          <a:lstStyle/>
          <a:p>
            <a:r>
              <a:rPr lang="en-US" sz="2800" b="1" dirty="0">
                <a:solidFill>
                  <a:srgbClr val="C00000"/>
                </a:solidFill>
                <a:latin typeface="-apple-system"/>
              </a:rPr>
              <a:t>Theme #3</a:t>
            </a:r>
            <a:r>
              <a:rPr lang="en-US" sz="2800" b="1" dirty="0">
                <a:solidFill>
                  <a:srgbClr val="212529"/>
                </a:solidFill>
                <a:latin typeface="-apple-system"/>
              </a:rPr>
              <a:t>:</a:t>
            </a:r>
            <a:r>
              <a:rPr lang="en-US" sz="2800" dirty="0">
                <a:solidFill>
                  <a:srgbClr val="212529"/>
                </a:solidFill>
                <a:latin typeface="-apple-system"/>
              </a:rPr>
              <a:t> </a:t>
            </a:r>
            <a:r>
              <a:rPr lang="en-US" sz="2800" i="1" dirty="0">
                <a:solidFill>
                  <a:srgbClr val="212529"/>
                </a:solidFill>
                <a:effectLst>
                  <a:outerShdw blurRad="38100" dist="38100" dir="2700000" algn="tl">
                    <a:srgbClr val="000000">
                      <a:alpha val="43137"/>
                    </a:srgbClr>
                  </a:outerShdw>
                </a:effectLst>
                <a:latin typeface="-apple-system"/>
              </a:rPr>
              <a:t>Micro-credentials and credit transfer, how could we proceed</a:t>
            </a:r>
          </a:p>
          <a:p>
            <a:r>
              <a:rPr lang="en-US" sz="2800" dirty="0">
                <a:solidFill>
                  <a:srgbClr val="212529"/>
                </a:solidFill>
                <a:latin typeface="-apple-system"/>
              </a:rPr>
              <a:t>- </a:t>
            </a:r>
            <a:r>
              <a:rPr lang="en-US" sz="2800" dirty="0">
                <a:solidFill>
                  <a:srgbClr val="212529"/>
                </a:solidFill>
                <a:latin typeface="Arial Black" panose="020B0A04020102020204" pitchFamily="34" charset="0"/>
              </a:rPr>
              <a:t>We support proposals for offsetting loans received in the system of non-formal and informal education</a:t>
            </a:r>
            <a:endParaRPr lang="ru-RU" sz="2800" dirty="0">
              <a:latin typeface="Arial Black" panose="020B0A04020102020204" pitchFamily="34" charset="0"/>
            </a:endParaRPr>
          </a:p>
        </p:txBody>
      </p:sp>
      <p:sp>
        <p:nvSpPr>
          <p:cNvPr id="5" name="Прямоугольник 4"/>
          <p:cNvSpPr/>
          <p:nvPr/>
        </p:nvSpPr>
        <p:spPr>
          <a:xfrm>
            <a:off x="0" y="4084960"/>
            <a:ext cx="12192000" cy="2677656"/>
          </a:xfrm>
          <a:prstGeom prst="rect">
            <a:avLst/>
          </a:prstGeom>
        </p:spPr>
        <p:txBody>
          <a:bodyPr wrap="square">
            <a:spAutoFit/>
          </a:bodyPr>
          <a:lstStyle/>
          <a:p>
            <a:r>
              <a:rPr lang="en-US" sz="2800" b="1" dirty="0">
                <a:solidFill>
                  <a:srgbClr val="C00000"/>
                </a:solidFill>
                <a:latin typeface="-apple-system"/>
              </a:rPr>
              <a:t>Theme #6</a:t>
            </a:r>
            <a:r>
              <a:rPr lang="en-US" sz="2800" b="1" dirty="0">
                <a:solidFill>
                  <a:srgbClr val="212529"/>
                </a:solidFill>
                <a:latin typeface="-apple-system"/>
              </a:rPr>
              <a:t>:</a:t>
            </a:r>
            <a:r>
              <a:rPr lang="en-US" sz="2800" dirty="0">
                <a:solidFill>
                  <a:srgbClr val="212529"/>
                </a:solidFill>
                <a:latin typeface="-apple-system"/>
              </a:rPr>
              <a:t> </a:t>
            </a:r>
            <a:r>
              <a:rPr lang="en-US" sz="2800" i="1" dirty="0">
                <a:solidFill>
                  <a:srgbClr val="212529"/>
                </a:solidFill>
                <a:effectLst>
                  <a:outerShdw blurRad="38100" dist="38100" dir="2700000" algn="tl">
                    <a:srgbClr val="000000">
                      <a:alpha val="43137"/>
                    </a:srgbClr>
                  </a:outerShdw>
                </a:effectLst>
                <a:latin typeface="-apple-system"/>
              </a:rPr>
              <a:t>Supporting the lifecycle of professionals: From the decision to enter the discipline, to continuous learning, to maintaining job satisfaction and competency</a:t>
            </a:r>
          </a:p>
          <a:p>
            <a:r>
              <a:rPr lang="en-US" sz="2800" dirty="0">
                <a:solidFill>
                  <a:srgbClr val="212529"/>
                </a:solidFill>
                <a:latin typeface="-apple-system"/>
              </a:rPr>
              <a:t>- </a:t>
            </a:r>
            <a:r>
              <a:rPr lang="en-US" sz="2800" dirty="0">
                <a:solidFill>
                  <a:srgbClr val="212529"/>
                </a:solidFill>
                <a:latin typeface="Arial Black" panose="020B0A04020102020204" pitchFamily="34" charset="0"/>
              </a:rPr>
              <a:t>Consider/promote implementation of the Work-Based Learning model approach for degree programmes developed jointly by NMHSs and universities</a:t>
            </a:r>
          </a:p>
        </p:txBody>
      </p:sp>
    </p:spTree>
    <p:extLst>
      <p:ext uri="{BB962C8B-B14F-4D97-AF65-F5344CB8AC3E}">
        <p14:creationId xmlns:p14="http://schemas.microsoft.com/office/powerpoint/2010/main" val="555733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2166" y="0"/>
            <a:ext cx="5741572" cy="769441"/>
          </a:xfrm>
          <a:prstGeom prst="rect">
            <a:avLst/>
          </a:prstGeom>
          <a:noFill/>
        </p:spPr>
        <p:txBody>
          <a:bodyPr wrap="none" rtlCol="0">
            <a:spAutoFit/>
          </a:bodyPr>
          <a:lstStyle/>
          <a:p>
            <a:r>
              <a:rPr lang="en-US" sz="4400" b="1" dirty="0">
                <a:solidFill>
                  <a:srgbClr val="C00000"/>
                </a:solidFill>
              </a:rPr>
              <a:t>Suggestions for Themes</a:t>
            </a:r>
            <a:endParaRPr lang="ru-RU" sz="4400" b="1" dirty="0">
              <a:solidFill>
                <a:srgbClr val="C00000"/>
              </a:solidFill>
            </a:endParaRPr>
          </a:p>
        </p:txBody>
      </p:sp>
      <p:sp>
        <p:nvSpPr>
          <p:cNvPr id="3" name="Прямоугольник 2"/>
          <p:cNvSpPr/>
          <p:nvPr/>
        </p:nvSpPr>
        <p:spPr>
          <a:xfrm>
            <a:off x="0" y="1050497"/>
            <a:ext cx="12192000" cy="3693319"/>
          </a:xfrm>
          <a:prstGeom prst="rect">
            <a:avLst/>
          </a:prstGeom>
        </p:spPr>
        <p:txBody>
          <a:bodyPr wrap="square">
            <a:spAutoFit/>
          </a:bodyPr>
          <a:lstStyle/>
          <a:p>
            <a:pPr>
              <a:spcAft>
                <a:spcPts val="1200"/>
              </a:spcAft>
            </a:pPr>
            <a:r>
              <a:rPr lang="en-US" sz="2800" b="1" dirty="0">
                <a:solidFill>
                  <a:srgbClr val="C00000"/>
                </a:solidFill>
                <a:latin typeface="-apple-system"/>
              </a:rPr>
              <a:t>Theme #7</a:t>
            </a:r>
            <a:r>
              <a:rPr lang="en-US" sz="2800" b="1" dirty="0">
                <a:solidFill>
                  <a:srgbClr val="212529"/>
                </a:solidFill>
                <a:latin typeface="-apple-system"/>
              </a:rPr>
              <a:t>:</a:t>
            </a:r>
            <a:r>
              <a:rPr lang="en-US" sz="2800" dirty="0">
                <a:solidFill>
                  <a:srgbClr val="212529"/>
                </a:solidFill>
                <a:latin typeface="-apple-system"/>
              </a:rPr>
              <a:t> </a:t>
            </a:r>
            <a:r>
              <a:rPr lang="en-US" sz="2800" i="1" dirty="0">
                <a:solidFill>
                  <a:srgbClr val="212529"/>
                </a:solidFill>
                <a:effectLst>
                  <a:outerShdw blurRad="38100" dist="38100" dir="2700000" algn="tl">
                    <a:srgbClr val="000000">
                      <a:alpha val="43137"/>
                    </a:srgbClr>
                  </a:outerShdw>
                </a:effectLst>
                <a:latin typeface="-apple-system"/>
              </a:rPr>
              <a:t>What are the content area expertise gaps within our academic teaching staff members? How do we identify and fill these? </a:t>
            </a:r>
          </a:p>
          <a:p>
            <a:r>
              <a:rPr lang="en-US" sz="2800" dirty="0">
                <a:solidFill>
                  <a:srgbClr val="212529"/>
                </a:solidFill>
                <a:latin typeface="Arial Black" panose="020B0A04020102020204" pitchFamily="34" charset="0"/>
              </a:rPr>
              <a:t>We believe that practice-oriented teaching at universities requires a deeper immersion of teachers in the operational work of the NHMS and scientific organizations - the organization of courses for teachers at the enterprises of the NHMS and scientific organizations becomes a need for their development and more effective training of students</a:t>
            </a:r>
            <a:endParaRPr lang="ru-RU" sz="2800" dirty="0">
              <a:latin typeface="Arial Black" panose="020B0A04020102020204" pitchFamily="34" charset="0"/>
            </a:endParaRPr>
          </a:p>
        </p:txBody>
      </p:sp>
      <p:sp>
        <p:nvSpPr>
          <p:cNvPr id="5" name="Прямоугольник 4"/>
          <p:cNvSpPr/>
          <p:nvPr/>
        </p:nvSpPr>
        <p:spPr>
          <a:xfrm>
            <a:off x="0" y="5019267"/>
            <a:ext cx="12192000" cy="954107"/>
          </a:xfrm>
          <a:prstGeom prst="rect">
            <a:avLst/>
          </a:prstGeom>
        </p:spPr>
        <p:txBody>
          <a:bodyPr wrap="square">
            <a:spAutoFit/>
          </a:bodyPr>
          <a:lstStyle/>
          <a:p>
            <a:r>
              <a:rPr lang="en-US" sz="2800" b="1" dirty="0">
                <a:solidFill>
                  <a:srgbClr val="C00000"/>
                </a:solidFill>
                <a:latin typeface="-apple-system"/>
              </a:rPr>
              <a:t>Theme #8</a:t>
            </a:r>
            <a:r>
              <a:rPr lang="en-US" sz="2800" b="1" dirty="0">
                <a:solidFill>
                  <a:srgbClr val="212529"/>
                </a:solidFill>
                <a:latin typeface="-apple-system"/>
              </a:rPr>
              <a:t>:</a:t>
            </a:r>
            <a:r>
              <a:rPr lang="en-US" sz="2800" dirty="0">
                <a:solidFill>
                  <a:srgbClr val="212529"/>
                </a:solidFill>
                <a:latin typeface="-apple-system"/>
              </a:rPr>
              <a:t> </a:t>
            </a:r>
            <a:r>
              <a:rPr lang="en-US" sz="2800" i="1" dirty="0">
                <a:solidFill>
                  <a:srgbClr val="212529"/>
                </a:solidFill>
                <a:effectLst>
                  <a:outerShdw blurRad="38100" dist="38100" dir="2700000" algn="tl">
                    <a:srgbClr val="000000">
                      <a:alpha val="43137"/>
                    </a:srgbClr>
                  </a:outerShdw>
                </a:effectLst>
                <a:latin typeface="-apple-system"/>
              </a:rPr>
              <a:t>Update to the WMO Capacity Development Strategy</a:t>
            </a:r>
          </a:p>
          <a:p>
            <a:r>
              <a:rPr lang="en-US" sz="2800" dirty="0">
                <a:solidFill>
                  <a:srgbClr val="212529"/>
                </a:solidFill>
                <a:latin typeface="-apple-system"/>
              </a:rPr>
              <a:t>- </a:t>
            </a:r>
            <a:r>
              <a:rPr lang="en-US" sz="2800" dirty="0">
                <a:solidFill>
                  <a:srgbClr val="212529"/>
                </a:solidFill>
                <a:latin typeface="Arial Black" panose="020B0A04020102020204" pitchFamily="34" charset="0"/>
              </a:rPr>
              <a:t>Approve capacity development strategy</a:t>
            </a:r>
          </a:p>
        </p:txBody>
      </p:sp>
    </p:spTree>
    <p:extLst>
      <p:ext uri="{BB962C8B-B14F-4D97-AF65-F5344CB8AC3E}">
        <p14:creationId xmlns:p14="http://schemas.microsoft.com/office/powerpoint/2010/main" val="810877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2166" y="0"/>
            <a:ext cx="5741572" cy="769441"/>
          </a:xfrm>
          <a:prstGeom prst="rect">
            <a:avLst/>
          </a:prstGeom>
          <a:noFill/>
        </p:spPr>
        <p:txBody>
          <a:bodyPr wrap="none" rtlCol="0">
            <a:spAutoFit/>
          </a:bodyPr>
          <a:lstStyle/>
          <a:p>
            <a:r>
              <a:rPr lang="en-US" sz="4400" b="1" dirty="0">
                <a:solidFill>
                  <a:srgbClr val="C00000"/>
                </a:solidFill>
              </a:rPr>
              <a:t>Suggestions for Themes</a:t>
            </a:r>
            <a:endParaRPr lang="ru-RU" sz="4400" b="1" dirty="0">
              <a:solidFill>
                <a:srgbClr val="C00000"/>
              </a:solidFill>
            </a:endParaRPr>
          </a:p>
        </p:txBody>
      </p:sp>
      <p:sp>
        <p:nvSpPr>
          <p:cNvPr id="3" name="Прямоугольник 2"/>
          <p:cNvSpPr/>
          <p:nvPr/>
        </p:nvSpPr>
        <p:spPr>
          <a:xfrm>
            <a:off x="0" y="1146032"/>
            <a:ext cx="12192000" cy="4985980"/>
          </a:xfrm>
          <a:prstGeom prst="rect">
            <a:avLst/>
          </a:prstGeom>
        </p:spPr>
        <p:txBody>
          <a:bodyPr wrap="square">
            <a:spAutoFit/>
          </a:bodyPr>
          <a:lstStyle/>
          <a:p>
            <a:pPr>
              <a:spcAft>
                <a:spcPts val="1200"/>
              </a:spcAft>
            </a:pPr>
            <a:r>
              <a:rPr lang="en-US" sz="2800" b="1" dirty="0">
                <a:solidFill>
                  <a:srgbClr val="212529"/>
                </a:solidFill>
                <a:latin typeface="-apple-system"/>
              </a:rPr>
              <a:t>Theme #9:</a:t>
            </a:r>
            <a:r>
              <a:rPr lang="en-US" sz="2800" dirty="0">
                <a:solidFill>
                  <a:srgbClr val="212529"/>
                </a:solidFill>
                <a:latin typeface="-apple-system"/>
              </a:rPr>
              <a:t> </a:t>
            </a:r>
            <a:r>
              <a:rPr lang="en-US" sz="2800" i="1" dirty="0">
                <a:solidFill>
                  <a:srgbClr val="212529"/>
                </a:solidFill>
                <a:effectLst>
                  <a:outerShdw blurRad="38100" dist="38100" dir="2700000" algn="tl">
                    <a:srgbClr val="000000">
                      <a:alpha val="43137"/>
                    </a:srgbClr>
                  </a:outerShdw>
                </a:effectLst>
                <a:latin typeface="-apple-system"/>
              </a:rPr>
              <a:t>How do we identify the critical regional needs for the professional development of operational staff? How do we ensure that appropriately qualified participants attend our training events? </a:t>
            </a:r>
          </a:p>
          <a:p>
            <a:r>
              <a:rPr lang="en-US" sz="2800" dirty="0">
                <a:solidFill>
                  <a:srgbClr val="212529"/>
                </a:solidFill>
                <a:latin typeface="Arial Black" panose="020B0A04020102020204" pitchFamily="34" charset="0"/>
              </a:rPr>
              <a:t>We propose to conduct, together with human resources services, a preliminary assessment of the state of the personnel potential of the NMHS in the region. For this purpose, we propose to conduct a qualified questioning and interviewing of NMHS employees on the topics of advanced training that are most relevant to them. And also more clearly formulate the requirements for the initial qualifications of students in a particular course</a:t>
            </a:r>
            <a:endParaRPr lang="ru-RU" sz="2800" dirty="0">
              <a:latin typeface="Arial Black" panose="020B0A04020102020204" pitchFamily="34" charset="0"/>
            </a:endParaRPr>
          </a:p>
        </p:txBody>
      </p:sp>
    </p:spTree>
    <p:extLst>
      <p:ext uri="{BB962C8B-B14F-4D97-AF65-F5344CB8AC3E}">
        <p14:creationId xmlns:p14="http://schemas.microsoft.com/office/powerpoint/2010/main" val="3583279899"/>
      </p:ext>
    </p:extLst>
  </p:cSld>
  <p:clrMapOvr>
    <a:masterClrMapping/>
  </p:clrMapOvr>
</p:sld>
</file>

<file path=ppt/theme/theme1.xml><?xml version="1.0" encoding="utf-8"?>
<a:theme xmlns:a="http://schemas.openxmlformats.org/drawingml/2006/main" name="Капля">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Капля</Template>
  <TotalTime>147</TotalTime>
  <Words>762</Words>
  <Application>Microsoft Macintosh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-apple-system</vt:lpstr>
      <vt:lpstr>Arial</vt:lpstr>
      <vt:lpstr>Arial Black</vt:lpstr>
      <vt:lpstr>Calibri</vt:lpstr>
      <vt:lpstr>Tw Cen MT</vt:lpstr>
      <vt:lpstr>Капля</vt:lpstr>
      <vt:lpstr>Regional Working Group Discussions RA-VI and II (Russian)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необходимость модернизации содержания образования с нацеленностью на потребности конечных потребителей гидрологической и метеорологической информации</dc:title>
  <dc:creator>Sergiy Stepanenko</dc:creator>
  <cp:lastModifiedBy>Patrick Parrish</cp:lastModifiedBy>
  <cp:revision>14</cp:revision>
  <dcterms:created xsi:type="dcterms:W3CDTF">2021-11-23T17:53:51Z</dcterms:created>
  <dcterms:modified xsi:type="dcterms:W3CDTF">2021-11-24T15:38:51Z</dcterms:modified>
</cp:coreProperties>
</file>