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60" r:id="rId5"/>
    <p:sldId id="257"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15" d="100"/>
          <a:sy n="115" d="100"/>
        </p:scale>
        <p:origin x="120" y="3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45218E-5D73-474B-A467-2E35E29A7115}"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85254-61DF-4EB4-B8AD-455A225B669A}" type="slidenum">
              <a:rPr lang="en-US" smtClean="0"/>
              <a:t>‹#›</a:t>
            </a:fld>
            <a:endParaRPr lang="en-US"/>
          </a:p>
        </p:txBody>
      </p:sp>
    </p:spTree>
    <p:extLst>
      <p:ext uri="{BB962C8B-B14F-4D97-AF65-F5344CB8AC3E}">
        <p14:creationId xmlns:p14="http://schemas.microsoft.com/office/powerpoint/2010/main" val="2734334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45218E-5D73-474B-A467-2E35E29A7115}"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85254-61DF-4EB4-B8AD-455A225B669A}" type="slidenum">
              <a:rPr lang="en-US" smtClean="0"/>
              <a:t>‹#›</a:t>
            </a:fld>
            <a:endParaRPr lang="en-US"/>
          </a:p>
        </p:txBody>
      </p:sp>
    </p:spTree>
    <p:extLst>
      <p:ext uri="{BB962C8B-B14F-4D97-AF65-F5344CB8AC3E}">
        <p14:creationId xmlns:p14="http://schemas.microsoft.com/office/powerpoint/2010/main" val="4229872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45218E-5D73-474B-A467-2E35E29A7115}"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85254-61DF-4EB4-B8AD-455A225B669A}" type="slidenum">
              <a:rPr lang="en-US" smtClean="0"/>
              <a:t>‹#›</a:t>
            </a:fld>
            <a:endParaRPr lang="en-US"/>
          </a:p>
        </p:txBody>
      </p:sp>
    </p:spTree>
    <p:extLst>
      <p:ext uri="{BB962C8B-B14F-4D97-AF65-F5344CB8AC3E}">
        <p14:creationId xmlns:p14="http://schemas.microsoft.com/office/powerpoint/2010/main" val="3809506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45218E-5D73-474B-A467-2E35E29A7115}"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85254-61DF-4EB4-B8AD-455A225B669A}" type="slidenum">
              <a:rPr lang="en-US" smtClean="0"/>
              <a:t>‹#›</a:t>
            </a:fld>
            <a:endParaRPr lang="en-US"/>
          </a:p>
        </p:txBody>
      </p:sp>
    </p:spTree>
    <p:extLst>
      <p:ext uri="{BB962C8B-B14F-4D97-AF65-F5344CB8AC3E}">
        <p14:creationId xmlns:p14="http://schemas.microsoft.com/office/powerpoint/2010/main" val="574053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045218E-5D73-474B-A467-2E35E29A7115}"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85254-61DF-4EB4-B8AD-455A225B669A}" type="slidenum">
              <a:rPr lang="en-US" smtClean="0"/>
              <a:t>‹#›</a:t>
            </a:fld>
            <a:endParaRPr lang="en-US"/>
          </a:p>
        </p:txBody>
      </p:sp>
    </p:spTree>
    <p:extLst>
      <p:ext uri="{BB962C8B-B14F-4D97-AF65-F5344CB8AC3E}">
        <p14:creationId xmlns:p14="http://schemas.microsoft.com/office/powerpoint/2010/main" val="2462646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45218E-5D73-474B-A467-2E35E29A7115}" type="datetimeFigureOut">
              <a:rPr lang="en-US" smtClean="0"/>
              <a:t>11/23/2021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C85254-61DF-4EB4-B8AD-455A225B669A}" type="slidenum">
              <a:rPr lang="en-US" smtClean="0"/>
              <a:t>‹#›</a:t>
            </a:fld>
            <a:endParaRPr lang="en-US"/>
          </a:p>
        </p:txBody>
      </p:sp>
    </p:spTree>
    <p:extLst>
      <p:ext uri="{BB962C8B-B14F-4D97-AF65-F5344CB8AC3E}">
        <p14:creationId xmlns:p14="http://schemas.microsoft.com/office/powerpoint/2010/main" val="607197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45218E-5D73-474B-A467-2E35E29A7115}" type="datetimeFigureOut">
              <a:rPr lang="en-US" smtClean="0"/>
              <a:t>11/23/2021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C85254-61DF-4EB4-B8AD-455A225B669A}" type="slidenum">
              <a:rPr lang="en-US" smtClean="0"/>
              <a:t>‹#›</a:t>
            </a:fld>
            <a:endParaRPr lang="en-US"/>
          </a:p>
        </p:txBody>
      </p:sp>
    </p:spTree>
    <p:extLst>
      <p:ext uri="{BB962C8B-B14F-4D97-AF65-F5344CB8AC3E}">
        <p14:creationId xmlns:p14="http://schemas.microsoft.com/office/powerpoint/2010/main" val="141183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45218E-5D73-474B-A467-2E35E29A7115}" type="datetimeFigureOut">
              <a:rPr lang="en-US" smtClean="0"/>
              <a:t>11/23/2021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C85254-61DF-4EB4-B8AD-455A225B669A}" type="slidenum">
              <a:rPr lang="en-US" smtClean="0"/>
              <a:t>‹#›</a:t>
            </a:fld>
            <a:endParaRPr lang="en-US"/>
          </a:p>
        </p:txBody>
      </p:sp>
    </p:spTree>
    <p:extLst>
      <p:ext uri="{BB962C8B-B14F-4D97-AF65-F5344CB8AC3E}">
        <p14:creationId xmlns:p14="http://schemas.microsoft.com/office/powerpoint/2010/main" val="3697172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45218E-5D73-474B-A467-2E35E29A7115}" type="datetimeFigureOut">
              <a:rPr lang="en-US" smtClean="0"/>
              <a:t>11/23/2021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C85254-61DF-4EB4-B8AD-455A225B669A}" type="slidenum">
              <a:rPr lang="en-US" smtClean="0"/>
              <a:t>‹#›</a:t>
            </a:fld>
            <a:endParaRPr lang="en-US"/>
          </a:p>
        </p:txBody>
      </p:sp>
    </p:spTree>
    <p:extLst>
      <p:ext uri="{BB962C8B-B14F-4D97-AF65-F5344CB8AC3E}">
        <p14:creationId xmlns:p14="http://schemas.microsoft.com/office/powerpoint/2010/main" val="4093692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45218E-5D73-474B-A467-2E35E29A7115}" type="datetimeFigureOut">
              <a:rPr lang="en-US" smtClean="0"/>
              <a:t>11/23/2021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C85254-61DF-4EB4-B8AD-455A225B669A}" type="slidenum">
              <a:rPr lang="en-US" smtClean="0"/>
              <a:t>‹#›</a:t>
            </a:fld>
            <a:endParaRPr lang="en-US"/>
          </a:p>
        </p:txBody>
      </p:sp>
    </p:spTree>
    <p:extLst>
      <p:ext uri="{BB962C8B-B14F-4D97-AF65-F5344CB8AC3E}">
        <p14:creationId xmlns:p14="http://schemas.microsoft.com/office/powerpoint/2010/main" val="276580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45218E-5D73-474B-A467-2E35E29A7115}" type="datetimeFigureOut">
              <a:rPr lang="en-US" smtClean="0"/>
              <a:t>11/23/2021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C85254-61DF-4EB4-B8AD-455A225B669A}" type="slidenum">
              <a:rPr lang="en-US" smtClean="0"/>
              <a:t>‹#›</a:t>
            </a:fld>
            <a:endParaRPr lang="en-US"/>
          </a:p>
        </p:txBody>
      </p:sp>
    </p:spTree>
    <p:extLst>
      <p:ext uri="{BB962C8B-B14F-4D97-AF65-F5344CB8AC3E}">
        <p14:creationId xmlns:p14="http://schemas.microsoft.com/office/powerpoint/2010/main" val="3732203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45218E-5D73-474B-A467-2E35E29A7115}" type="datetimeFigureOut">
              <a:rPr lang="en-US" smtClean="0"/>
              <a:t>11/23/2021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85254-61DF-4EB4-B8AD-455A225B669A}" type="slidenum">
              <a:rPr lang="en-US" smtClean="0"/>
              <a:t>‹#›</a:t>
            </a:fld>
            <a:endParaRPr lang="en-US"/>
          </a:p>
        </p:txBody>
      </p:sp>
    </p:spTree>
    <p:extLst>
      <p:ext uri="{BB962C8B-B14F-4D97-AF65-F5344CB8AC3E}">
        <p14:creationId xmlns:p14="http://schemas.microsoft.com/office/powerpoint/2010/main" val="1231204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SYMET 14</a:t>
            </a:r>
            <a:endParaRPr lang="en-US" dirty="0"/>
          </a:p>
        </p:txBody>
      </p:sp>
      <p:sp>
        <p:nvSpPr>
          <p:cNvPr id="3" name="Subtitle 2"/>
          <p:cNvSpPr>
            <a:spLocks noGrp="1"/>
          </p:cNvSpPr>
          <p:nvPr>
            <p:ph type="subTitle" idx="1"/>
          </p:nvPr>
        </p:nvSpPr>
        <p:spPr/>
        <p:txBody>
          <a:bodyPr/>
          <a:lstStyle/>
          <a:p>
            <a:r>
              <a:rPr lang="en-US" dirty="0" smtClean="0"/>
              <a:t>Working Group 8</a:t>
            </a:r>
          </a:p>
          <a:p>
            <a:r>
              <a:rPr lang="en-US" dirty="0" smtClean="0"/>
              <a:t>Capacity Development Strategy</a:t>
            </a:r>
          </a:p>
        </p:txBody>
      </p:sp>
    </p:spTree>
    <p:extLst>
      <p:ext uri="{BB962C8B-B14F-4D97-AF65-F5344CB8AC3E}">
        <p14:creationId xmlns:p14="http://schemas.microsoft.com/office/powerpoint/2010/main" val="1441292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pPr lvl="0"/>
            <a:r>
              <a:rPr lang="en-US" dirty="0"/>
              <a:t>Reinvention of the same training topics.  </a:t>
            </a:r>
          </a:p>
          <a:p>
            <a:pPr lvl="0"/>
            <a:r>
              <a:rPr lang="en-US" dirty="0"/>
              <a:t>Sorting through the numerous training opportunities and </a:t>
            </a:r>
            <a:r>
              <a:rPr lang="en-US" dirty="0" err="1"/>
              <a:t>programmes</a:t>
            </a:r>
            <a:r>
              <a:rPr lang="en-US" dirty="0"/>
              <a:t> for NMHS’s </a:t>
            </a:r>
          </a:p>
          <a:p>
            <a:pPr lvl="0"/>
            <a:r>
              <a:rPr lang="en-US" dirty="0"/>
              <a:t>Limited time for training</a:t>
            </a:r>
          </a:p>
          <a:p>
            <a:pPr lvl="0"/>
            <a:r>
              <a:rPr lang="en-US" dirty="0"/>
              <a:t>Technological requirements</a:t>
            </a:r>
          </a:p>
          <a:p>
            <a:pPr lvl="0"/>
            <a:r>
              <a:rPr lang="en-US" dirty="0"/>
              <a:t>Financial constraints</a:t>
            </a:r>
          </a:p>
          <a:p>
            <a:pPr lvl="0"/>
            <a:r>
              <a:rPr lang="en-US" dirty="0"/>
              <a:t>Emerging technologies and weather service (IDSS, Space Weather, Climate change)</a:t>
            </a:r>
          </a:p>
          <a:p>
            <a:endParaRPr lang="en-US" dirty="0"/>
          </a:p>
        </p:txBody>
      </p:sp>
    </p:spTree>
    <p:extLst>
      <p:ext uri="{BB962C8B-B14F-4D97-AF65-F5344CB8AC3E}">
        <p14:creationId xmlns:p14="http://schemas.microsoft.com/office/powerpoint/2010/main" val="1153242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Needs and potential </a:t>
            </a:r>
            <a:r>
              <a:rPr lang="en-US" b="1" dirty="0" smtClean="0"/>
              <a:t>solutions</a:t>
            </a:r>
            <a:endParaRPr lang="en-US" dirty="0"/>
          </a:p>
        </p:txBody>
      </p:sp>
      <p:sp>
        <p:nvSpPr>
          <p:cNvPr id="3" name="Content Placeholder 2"/>
          <p:cNvSpPr>
            <a:spLocks noGrp="1"/>
          </p:cNvSpPr>
          <p:nvPr>
            <p:ph idx="1"/>
          </p:nvPr>
        </p:nvSpPr>
        <p:spPr/>
        <p:txBody>
          <a:bodyPr>
            <a:normAutofit lnSpcReduction="10000"/>
          </a:bodyPr>
          <a:lstStyle/>
          <a:p>
            <a:pPr lvl="0"/>
            <a:r>
              <a:rPr lang="en-US" dirty="0"/>
              <a:t>Collaborative methods of training development and delivery to reduce repetitive development of similar training materials</a:t>
            </a:r>
          </a:p>
          <a:p>
            <a:pPr lvl="0"/>
            <a:r>
              <a:rPr lang="en-US" dirty="0"/>
              <a:t>Innovative and cost saving technologies for virtual training delivery </a:t>
            </a:r>
          </a:p>
          <a:p>
            <a:pPr lvl="0"/>
            <a:r>
              <a:rPr lang="en-US" dirty="0"/>
              <a:t>Build off of lessons learned from the pandemic.  Don’t go back to the way is was.</a:t>
            </a:r>
          </a:p>
          <a:p>
            <a:pPr lvl="0"/>
            <a:r>
              <a:rPr lang="en-US" dirty="0"/>
              <a:t>Develop effective online/virtual training programs that combine the positive aspects of distance learning with local hands-on training</a:t>
            </a:r>
          </a:p>
          <a:p>
            <a:pPr lvl="0"/>
            <a:r>
              <a:rPr lang="en-US" dirty="0"/>
              <a:t>Find balance between distance learning vs face to face or hands on training i.e. blended learning solutions</a:t>
            </a:r>
          </a:p>
          <a:p>
            <a:pPr lvl="0"/>
            <a:r>
              <a:rPr lang="en-US" dirty="0"/>
              <a:t>Seek out solutions for language translations of training materials</a:t>
            </a:r>
          </a:p>
          <a:p>
            <a:endParaRPr lang="en-US" dirty="0"/>
          </a:p>
        </p:txBody>
      </p:sp>
    </p:spTree>
    <p:extLst>
      <p:ext uri="{BB962C8B-B14F-4D97-AF65-F5344CB8AC3E}">
        <p14:creationId xmlns:p14="http://schemas.microsoft.com/office/powerpoint/2010/main" val="3923284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the WMO</a:t>
            </a:r>
            <a:endParaRPr lang="en-US" dirty="0"/>
          </a:p>
        </p:txBody>
      </p:sp>
      <p:sp>
        <p:nvSpPr>
          <p:cNvPr id="3" name="Content Placeholder 2"/>
          <p:cNvSpPr>
            <a:spLocks noGrp="1"/>
          </p:cNvSpPr>
          <p:nvPr>
            <p:ph idx="1"/>
          </p:nvPr>
        </p:nvSpPr>
        <p:spPr/>
        <p:txBody>
          <a:bodyPr/>
          <a:lstStyle/>
          <a:p>
            <a:pPr lvl="0"/>
            <a:r>
              <a:rPr lang="en-US" dirty="0"/>
              <a:t>Enable opportunities to collaborate and share. Help to link local and regional needs and institutions to provide solutions.</a:t>
            </a:r>
          </a:p>
          <a:p>
            <a:pPr lvl="0"/>
            <a:r>
              <a:rPr lang="en-US" dirty="0"/>
              <a:t>Provide the “global view” and to identify best practices and issues that NMHS’s are facing.</a:t>
            </a:r>
          </a:p>
          <a:p>
            <a:endParaRPr lang="en-US" dirty="0"/>
          </a:p>
        </p:txBody>
      </p:sp>
    </p:spTree>
    <p:extLst>
      <p:ext uri="{BB962C8B-B14F-4D97-AF65-F5344CB8AC3E}">
        <p14:creationId xmlns:p14="http://schemas.microsoft.com/office/powerpoint/2010/main" val="3889316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Actions:</a:t>
            </a:r>
            <a:endParaRPr lang="en-US" dirty="0"/>
          </a:p>
        </p:txBody>
      </p:sp>
      <p:sp>
        <p:nvSpPr>
          <p:cNvPr id="3" name="Content Placeholder 2"/>
          <p:cNvSpPr>
            <a:spLocks noGrp="1"/>
          </p:cNvSpPr>
          <p:nvPr>
            <p:ph idx="1"/>
          </p:nvPr>
        </p:nvSpPr>
        <p:spPr/>
        <p:txBody>
          <a:bodyPr>
            <a:normAutofit lnSpcReduction="10000"/>
          </a:bodyPr>
          <a:lstStyle/>
          <a:p>
            <a:pPr lvl="0"/>
            <a:r>
              <a:rPr lang="en-US" dirty="0"/>
              <a:t>Make the WMO Capacity Development Strategy more robust as it pertains to education and training.</a:t>
            </a:r>
          </a:p>
          <a:p>
            <a:pPr lvl="0"/>
            <a:r>
              <a:rPr lang="en-US" dirty="0"/>
              <a:t>Seek input from the RTC’s, Universities and member states to collect challenges, needs and roles and responsibilities in capacity </a:t>
            </a:r>
            <a:r>
              <a:rPr lang="en-US" dirty="0" smtClean="0"/>
              <a:t>development</a:t>
            </a:r>
            <a:endParaRPr lang="en-US" dirty="0"/>
          </a:p>
          <a:p>
            <a:pPr lvl="0"/>
            <a:r>
              <a:rPr lang="en-US" dirty="0"/>
              <a:t>Ensure the Capacity Development strategy be future looking and collaborative in nature to promote innovation in training development and delivery.</a:t>
            </a:r>
          </a:p>
          <a:p>
            <a:pPr lvl="0"/>
            <a:r>
              <a:rPr lang="en-US" dirty="0"/>
              <a:t>Emphasize the need to be inclusive of the numerous languages of the world.  Seek professional translators for the six official UN languages as well as make freely available to the RTC’s for further translation.</a:t>
            </a:r>
          </a:p>
          <a:p>
            <a:endParaRPr lang="en-US" dirty="0"/>
          </a:p>
        </p:txBody>
      </p:sp>
    </p:spTree>
    <p:extLst>
      <p:ext uri="{BB962C8B-B14F-4D97-AF65-F5344CB8AC3E}">
        <p14:creationId xmlns:p14="http://schemas.microsoft.com/office/powerpoint/2010/main" val="841832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828705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279</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SYMET 14</vt:lpstr>
      <vt:lpstr>Challenges</vt:lpstr>
      <vt:lpstr>Needs and potential solutions</vt:lpstr>
      <vt:lpstr>Role of the WMO</vt:lpstr>
      <vt:lpstr>Actions: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SYMET 14</dc:title>
  <dc:creator>John Ogren</dc:creator>
  <cp:lastModifiedBy>John Ogren</cp:lastModifiedBy>
  <cp:revision>2</cp:revision>
  <dcterms:created xsi:type="dcterms:W3CDTF">2021-11-23T15:31:30Z</dcterms:created>
  <dcterms:modified xsi:type="dcterms:W3CDTF">2021-11-23T19:55:42Z</dcterms:modified>
</cp:coreProperties>
</file>