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63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3EFA-3F0B-4D06-AD9F-4086A6331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04991-B278-4684-914E-9EAEF4C43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52468-4BAC-446E-8C76-4B8F8371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9A2C-B032-47A6-8CFB-2BF99C78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B262B-0744-4098-BAE5-669B5BC8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481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83DC-E8D8-4E80-8666-C0F84743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31818-8A68-4B0A-ACE7-C11DA1567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6014F-D1AC-4243-A1FC-DE739B69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25E61-977B-4B97-98A5-D974297F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8B51B-8793-4A09-B045-C41C09B2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61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8BA0F-2634-4CC3-8876-08EDB6513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DF105-D8A4-4653-8A86-2D96DFB95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BD942-074F-4E62-BB70-AED41A2F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D11B8-A1ED-44BB-8C21-FA451CF4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541AF-086C-4B6E-8F4A-ED576DAE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10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4F5C-4390-4DBB-A9F9-7416CB4E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E2ECA-2D99-4AA8-A9DC-913BAFEE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DB59F-19A9-4DCC-9733-48707E6D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A3D1-2098-4A4B-A30F-7B6DAEC6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096DD-BD24-4205-96EE-B509E3F3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891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FEC0-4749-4FB5-9BB3-FCD3FF625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629F5-51E7-40C0-96FD-D6A7D93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3DAE-0CCD-4D3A-A79B-75C6EC5B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13CC-5089-4A01-BC76-B7713865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E3070-D580-417B-A1DB-2941B8D3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117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F34E-0833-4093-811C-8BF639D0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9A1E-2219-4DB9-B3C7-3504BEC84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EECDC-F421-40D9-9414-84F8BB61B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BB03E-F6C9-4976-AD89-BEF672E8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E3497-9228-4F1A-A186-CA2B4C0C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29ACA-78F5-4C3A-961C-FBAB71E7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8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06D9-359C-4A57-90D9-4D61E0C3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684EA-8A12-4BC0-B412-A9D084A73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7C201-EE5B-44FC-8163-BB2E7A017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2E84B-0CCE-4BD5-ABA2-450093035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63523-1433-4855-97F0-E278778C0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356F8-79D7-4F4C-A4AC-29C07929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AD7D7-417F-47EF-871A-713E3F5E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33BDD5-2F10-4727-AC67-0CBDF14B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3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96A3F-E586-42A8-88D6-14F39704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18EF5-2CDC-4213-B2AB-E3CCC04C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0348B-4735-4753-B4CB-7AA70620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504FE-884A-4A5C-AAD6-9E2348D6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093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29CCB9-5856-4905-A104-68D63C36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6CA3C-452D-405D-B1B0-F3799F0C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55521-5902-42C5-A6AC-937A8259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11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669C-EFA2-4C35-80F5-87D26D3D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0D661-AF3C-42E1-8700-1B8C05A81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CA936-FCD4-4766-B178-4FADA1382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3AC4E-EBB1-4FA4-A6DA-CB41CB38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EBE62-BA4E-4EC7-B8E3-8C62E227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807F1-CCF0-446C-A65D-E46F550C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264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4328-9B6B-4D6B-A6BA-009DAFB2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D09AA-E145-4CE1-8B0B-6A7007E57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B75B0-1C9A-48CD-8F65-3196A4162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F13A7-E756-486E-AB4E-A3A906B8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08B3F-EF7B-4BAF-B1ED-6F1C2026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279FD-4678-4E58-BFE8-A230BD68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258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E7D88-6A79-4C91-9287-B91DDA408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88460-DD20-448E-98A8-96FF2F452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D578-E555-4DDE-A3BB-A1A4CE36F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3B68-422B-42B1-8948-73F2A2C62B68}" type="datetimeFigureOut">
              <a:rPr lang="en-ZA" smtClean="0"/>
              <a:t>2021/11/19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5858-4D8E-4F5E-BCB3-7921CD6F9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30681-AF26-4FC7-B114-5D0C0E0D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DFC3-300B-4B58-AD85-A8CF2B77A6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271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5773-3E51-4F31-B72A-0EAE5AE36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2914"/>
          </a:xfrm>
        </p:spPr>
        <p:txBody>
          <a:bodyPr/>
          <a:lstStyle/>
          <a:p>
            <a:r>
              <a:rPr lang="en-US" dirty="0"/>
              <a:t>South Africa – Partnerships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13AAE-3097-4007-AE98-C4AF5858A3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Innocent Mbokodo</a:t>
            </a:r>
          </a:p>
          <a:p>
            <a:r>
              <a:rPr lang="en-ZA" dirty="0" err="1"/>
              <a:t>Lebohang</a:t>
            </a:r>
            <a:r>
              <a:rPr lang="en-ZA" dirty="0"/>
              <a:t> </a:t>
            </a:r>
            <a:r>
              <a:rPr lang="en-ZA" dirty="0" err="1"/>
              <a:t>Melato</a:t>
            </a:r>
            <a:endParaRPr lang="en-ZA" dirty="0"/>
          </a:p>
          <a:p>
            <a:r>
              <a:rPr lang="en-ZA" dirty="0"/>
              <a:t>Lucky Dlamini</a:t>
            </a:r>
          </a:p>
          <a:p>
            <a:r>
              <a:rPr lang="en-ZA" dirty="0"/>
              <a:t>Sandile Ngwenya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234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E50E-FFA9-40A2-AFF5-394D646E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55" y="257891"/>
            <a:ext cx="10903945" cy="1325563"/>
          </a:xfrm>
        </p:spPr>
        <p:txBody>
          <a:bodyPr/>
          <a:lstStyle/>
          <a:p>
            <a:pPr algn="ctr"/>
            <a:r>
              <a:rPr lang="en-US" b="1" dirty="0"/>
              <a:t>Current Partnerships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E5EB6-69C2-4003-8F23-AAC8A07B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371600"/>
            <a:ext cx="11018520" cy="4805363"/>
          </a:xfrm>
        </p:spPr>
        <p:txBody>
          <a:bodyPr>
            <a:noAutofit/>
          </a:bodyPr>
          <a:lstStyle/>
          <a:p>
            <a:r>
              <a:rPr lang="en-US" sz="2400" b="1" dirty="0"/>
              <a:t>Nationally</a:t>
            </a:r>
          </a:p>
          <a:p>
            <a:r>
              <a:rPr lang="en-US" sz="2400" dirty="0"/>
              <a:t>SAWS has a dual mandate hence some partnerships are for commercial clients while other are just for public goods</a:t>
            </a:r>
          </a:p>
          <a:p>
            <a:r>
              <a:rPr lang="en-US" sz="2400" dirty="0"/>
              <a:t>Commercial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/>
              <a:t>Afrigis</a:t>
            </a:r>
            <a:r>
              <a:rPr lang="en-US" dirty="0"/>
              <a:t> - Google earth maps and development of SAWS Apps (e.g. </a:t>
            </a:r>
            <a:r>
              <a:rPr lang="en-US" dirty="0" err="1"/>
              <a:t>WeatherSmart</a:t>
            </a:r>
            <a:r>
              <a:rPr lang="en-US" dirty="0"/>
              <a:t> App)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Africa weather – Play a role in providing forecast data such as rainfall and temperature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Sabinet - Selling of Climate summary. They also get clients for SAWS and get commission for every product sold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Agricultural research Council (ARC) - Collaborating on specific projects, mostly on Agriculture.</a:t>
            </a:r>
          </a:p>
          <a:p>
            <a:endParaRPr lang="en-US" sz="24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56760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ED678-9A9D-4048-8096-A232A4B04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954"/>
            <a:ext cx="10515600" cy="5667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Non-commercial</a:t>
            </a:r>
            <a:r>
              <a:rPr lang="en-US" sz="2400" dirty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MoU with Universities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Water Research Commission (WRC)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Media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National Disaster Management Center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Internationally </a:t>
            </a:r>
            <a:endParaRPr lang="en-US" dirty="0"/>
          </a:p>
          <a:p>
            <a:pPr lvl="1"/>
            <a:r>
              <a:rPr lang="en-US" dirty="0"/>
              <a:t>Commonwealth Scientific and Industrial Research </a:t>
            </a:r>
            <a:r>
              <a:rPr lang="en-US" dirty="0" err="1"/>
              <a:t>Organisation</a:t>
            </a:r>
            <a:r>
              <a:rPr lang="en-US" dirty="0"/>
              <a:t> (CSIRO) – working together for the development of the Conformal Cubic Atmospheric Model (CCAM) development for climate predictions.</a:t>
            </a:r>
          </a:p>
          <a:p>
            <a:pPr lvl="1"/>
            <a:r>
              <a:rPr lang="en-US" dirty="0"/>
              <a:t>Working with the </a:t>
            </a:r>
            <a:r>
              <a:rPr lang="en-US" dirty="0" err="1"/>
              <a:t>Deutscher</a:t>
            </a:r>
            <a:r>
              <a:rPr lang="en-US" dirty="0"/>
              <a:t> </a:t>
            </a:r>
            <a:r>
              <a:rPr lang="en-US" dirty="0" err="1"/>
              <a:t>Wetterdienst</a:t>
            </a:r>
            <a:r>
              <a:rPr lang="en-US" dirty="0"/>
              <a:t> for managing data from a Voluntary Observing Ship Global Data Assembly </a:t>
            </a:r>
            <a:r>
              <a:rPr lang="en-US" dirty="0" err="1"/>
              <a:t>Centres</a:t>
            </a:r>
            <a:r>
              <a:rPr lang="en-US" dirty="0"/>
              <a:t> (VOS-GDAC)</a:t>
            </a:r>
          </a:p>
          <a:p>
            <a:pPr marL="457200" lvl="1" indent="0">
              <a:buNone/>
            </a:pPr>
            <a:endParaRPr lang="en-US" dirty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90516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CFDBD7-34E6-4864-B7B3-DE63C9D70179}"/>
              </a:ext>
            </a:extLst>
          </p:cNvPr>
          <p:cNvSpPr/>
          <p:nvPr/>
        </p:nvSpPr>
        <p:spPr>
          <a:xfrm>
            <a:off x="5353878" y="76862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SAWS</a:t>
            </a:r>
            <a:endParaRPr lang="en-ZA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EC3A326-80A3-495D-8C62-B4BCF4EC79EE}"/>
              </a:ext>
            </a:extLst>
          </p:cNvPr>
          <p:cNvCxnSpPr>
            <a:cxnSpLocks/>
          </p:cNvCxnSpPr>
          <p:nvPr/>
        </p:nvCxnSpPr>
        <p:spPr>
          <a:xfrm>
            <a:off x="5791200" y="1683026"/>
            <a:ext cx="0" cy="46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512B0A-09BF-4C41-BE47-C245704485EA}"/>
              </a:ext>
            </a:extLst>
          </p:cNvPr>
          <p:cNvSpPr/>
          <p:nvPr/>
        </p:nvSpPr>
        <p:spPr>
          <a:xfrm>
            <a:off x="208721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5677B5-3E19-4409-90D0-96D3CCE2C826}"/>
              </a:ext>
            </a:extLst>
          </p:cNvPr>
          <p:cNvSpPr/>
          <p:nvPr/>
        </p:nvSpPr>
        <p:spPr>
          <a:xfrm>
            <a:off x="2067339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A8C976-04A4-4B07-9868-F5278206A726}"/>
              </a:ext>
            </a:extLst>
          </p:cNvPr>
          <p:cNvSpPr/>
          <p:nvPr/>
        </p:nvSpPr>
        <p:spPr>
          <a:xfrm>
            <a:off x="4022034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Government departments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DAACA1-C34F-4B5A-98C7-ECBAA18A0201}"/>
              </a:ext>
            </a:extLst>
          </p:cNvPr>
          <p:cNvSpPr/>
          <p:nvPr/>
        </p:nvSpPr>
        <p:spPr>
          <a:xfrm>
            <a:off x="6036364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1E4B25-D580-40AE-8A75-334F1CF3D47E}"/>
              </a:ext>
            </a:extLst>
          </p:cNvPr>
          <p:cNvSpPr/>
          <p:nvPr/>
        </p:nvSpPr>
        <p:spPr>
          <a:xfrm>
            <a:off x="8030817" y="2696818"/>
            <a:ext cx="1789044" cy="69905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E126F8-6BDB-4C16-83DF-58F610C868DD}"/>
              </a:ext>
            </a:extLst>
          </p:cNvPr>
          <p:cNvSpPr/>
          <p:nvPr/>
        </p:nvSpPr>
        <p:spPr>
          <a:xfrm>
            <a:off x="10025270" y="2695162"/>
            <a:ext cx="1789044" cy="70070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AFE00F-6F4D-4CA3-A77B-B2DB76D89703}"/>
              </a:ext>
            </a:extLst>
          </p:cNvPr>
          <p:cNvSpPr/>
          <p:nvPr/>
        </p:nvSpPr>
        <p:spPr>
          <a:xfrm>
            <a:off x="364434" y="3537342"/>
            <a:ext cx="1616765" cy="9011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CSIR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1227CA-EAAA-45A0-84F1-59C9121937EE}"/>
              </a:ext>
            </a:extLst>
          </p:cNvPr>
          <p:cNvSpPr/>
          <p:nvPr/>
        </p:nvSpPr>
        <p:spPr>
          <a:xfrm>
            <a:off x="4022033" y="5531130"/>
            <a:ext cx="1928191" cy="9011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Environmental</a:t>
            </a:r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67F2D7-3C27-47D5-9159-C3F3BBFDE80A}"/>
              </a:ext>
            </a:extLst>
          </p:cNvPr>
          <p:cNvSpPr/>
          <p:nvPr/>
        </p:nvSpPr>
        <p:spPr>
          <a:xfrm>
            <a:off x="8116956" y="3606286"/>
            <a:ext cx="1616765" cy="877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500" dirty="0">
                <a:solidFill>
                  <a:schemeClr val="tx1"/>
                </a:solidFill>
              </a:rPr>
              <a:t>Working on fire (WOF)</a:t>
            </a:r>
          </a:p>
          <a:p>
            <a:pPr algn="ctr"/>
            <a:endParaRPr lang="en-ZA" sz="1500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8AA679F-F080-4564-A6A8-2BBD7D697CF5}"/>
              </a:ext>
            </a:extLst>
          </p:cNvPr>
          <p:cNvSpPr/>
          <p:nvPr/>
        </p:nvSpPr>
        <p:spPr>
          <a:xfrm>
            <a:off x="4108173" y="3560046"/>
            <a:ext cx="1616765" cy="842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Water and Sanitation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EF20D8-22F4-4DA2-89A5-74E9B2790EA5}"/>
              </a:ext>
            </a:extLst>
          </p:cNvPr>
          <p:cNvSpPr/>
          <p:nvPr/>
        </p:nvSpPr>
        <p:spPr>
          <a:xfrm>
            <a:off x="4081669" y="4502429"/>
            <a:ext cx="1643269" cy="9293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</a:rPr>
              <a:t>Agriculture</a:t>
            </a:r>
            <a:endParaRPr lang="en-ZA" sz="1700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9EB2DD-3F3F-4E4F-8CBD-D619B13C63CF}"/>
              </a:ext>
            </a:extLst>
          </p:cNvPr>
          <p:cNvSpPr/>
          <p:nvPr/>
        </p:nvSpPr>
        <p:spPr>
          <a:xfrm>
            <a:off x="9170503" y="4331481"/>
            <a:ext cx="2955236" cy="1893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</a:rPr>
              <a:t>Rese</a:t>
            </a:r>
            <a:r>
              <a:rPr lang="en-ZA" sz="1600" dirty="0">
                <a:solidFill>
                  <a:schemeClr val="tx1"/>
                </a:solidFill>
              </a:rPr>
              <a:t>arch departments under insurance companies e.g. Santam or Old Mutual</a:t>
            </a:r>
          </a:p>
          <a:p>
            <a:pPr algn="ctr"/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99DDFC-67FB-4BAE-8133-0AF204E4A3A6}"/>
              </a:ext>
            </a:extLst>
          </p:cNvPr>
          <p:cNvSpPr txBox="1"/>
          <p:nvPr/>
        </p:nvSpPr>
        <p:spPr>
          <a:xfrm>
            <a:off x="278296" y="2775216"/>
            <a:ext cx="17890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Scientific Research Institutions</a:t>
            </a:r>
          </a:p>
          <a:p>
            <a:pPr algn="ctr"/>
            <a:endParaRPr lang="en-ZA" sz="1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6C3A87-576C-4198-B0A8-EC76A73CA77B}"/>
              </a:ext>
            </a:extLst>
          </p:cNvPr>
          <p:cNvSpPr txBox="1"/>
          <p:nvPr/>
        </p:nvSpPr>
        <p:spPr>
          <a:xfrm>
            <a:off x="2272748" y="2923960"/>
            <a:ext cx="127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Universities</a:t>
            </a:r>
            <a:endParaRPr lang="en-Z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250886-CDBF-4BC0-B72D-99B35A8CDFE8}"/>
              </a:ext>
            </a:extLst>
          </p:cNvPr>
          <p:cNvSpPr txBox="1"/>
          <p:nvPr/>
        </p:nvSpPr>
        <p:spPr>
          <a:xfrm>
            <a:off x="10124661" y="2721355"/>
            <a:ext cx="16233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300" dirty="0"/>
              <a:t>Independent Research Consultants (Commercial clients)</a:t>
            </a:r>
          </a:p>
          <a:p>
            <a:endParaRPr lang="en-ZA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BC4330-A7EB-42AE-ABA1-FE9D17A8F5D3}"/>
              </a:ext>
            </a:extLst>
          </p:cNvPr>
          <p:cNvSpPr txBox="1"/>
          <p:nvPr/>
        </p:nvSpPr>
        <p:spPr>
          <a:xfrm>
            <a:off x="6351108" y="292396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</a:t>
            </a:r>
            <a:endParaRPr lang="en-Z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9DCFAB-5448-4165-91E6-8BF9889A3955}"/>
              </a:ext>
            </a:extLst>
          </p:cNvPr>
          <p:cNvSpPr txBox="1"/>
          <p:nvPr/>
        </p:nvSpPr>
        <p:spPr>
          <a:xfrm>
            <a:off x="8491902" y="290723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NGOs</a:t>
            </a:r>
            <a:endParaRPr lang="en-ZA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C2B081-DC37-4A57-974C-62B1260F4C70}"/>
              </a:ext>
            </a:extLst>
          </p:cNvPr>
          <p:cNvCxnSpPr>
            <a:cxnSpLocks/>
          </p:cNvCxnSpPr>
          <p:nvPr/>
        </p:nvCxnSpPr>
        <p:spPr>
          <a:xfrm>
            <a:off x="10820400" y="3395870"/>
            <a:ext cx="0" cy="935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943034-9E1E-453D-889E-60A6E6D646B3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4916556" y="3395870"/>
            <a:ext cx="0" cy="16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441035B-8646-43EE-BC36-CCF6F24C5C14}"/>
              </a:ext>
            </a:extLst>
          </p:cNvPr>
          <p:cNvCxnSpPr>
            <a:cxnSpLocks/>
          </p:cNvCxnSpPr>
          <p:nvPr/>
        </p:nvCxnSpPr>
        <p:spPr>
          <a:xfrm>
            <a:off x="8975033" y="3374584"/>
            <a:ext cx="1" cy="20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DB01A3DB-8626-4F88-973A-DBD86FE03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12" y="3377898"/>
            <a:ext cx="164606" cy="249958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A2A309-2D82-4BA4-B448-6268181CE521}"/>
              </a:ext>
            </a:extLst>
          </p:cNvPr>
          <p:cNvCxnSpPr/>
          <p:nvPr/>
        </p:nvCxnSpPr>
        <p:spPr>
          <a:xfrm>
            <a:off x="1084412" y="2146852"/>
            <a:ext cx="9735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3C687EB-11C1-4D50-9DDF-49FEF059A67D}"/>
              </a:ext>
            </a:extLst>
          </p:cNvPr>
          <p:cNvCxnSpPr>
            <a:endCxn id="6" idx="0"/>
          </p:cNvCxnSpPr>
          <p:nvPr/>
        </p:nvCxnSpPr>
        <p:spPr>
          <a:xfrm>
            <a:off x="1084412" y="2146852"/>
            <a:ext cx="18831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E62723E-E93A-4890-8EC5-D864B002B397}"/>
              </a:ext>
            </a:extLst>
          </p:cNvPr>
          <p:cNvCxnSpPr>
            <a:endCxn id="8" idx="0"/>
          </p:cNvCxnSpPr>
          <p:nvPr/>
        </p:nvCxnSpPr>
        <p:spPr>
          <a:xfrm>
            <a:off x="2961861" y="2146852"/>
            <a:ext cx="0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BFB49EC-0CA2-42A8-BC80-294E1B358B8D}"/>
              </a:ext>
            </a:extLst>
          </p:cNvPr>
          <p:cNvCxnSpPr/>
          <p:nvPr/>
        </p:nvCxnSpPr>
        <p:spPr>
          <a:xfrm>
            <a:off x="4986128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18068E2-2BFD-42A9-9C1E-7801A7317F75}"/>
              </a:ext>
            </a:extLst>
          </p:cNvPr>
          <p:cNvCxnSpPr>
            <a:endCxn id="10" idx="0"/>
          </p:cNvCxnSpPr>
          <p:nvPr/>
        </p:nvCxnSpPr>
        <p:spPr>
          <a:xfrm>
            <a:off x="6930886" y="2146852"/>
            <a:ext cx="0" cy="54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91ED85B-2738-4550-B00D-D6A795D3D429}"/>
              </a:ext>
            </a:extLst>
          </p:cNvPr>
          <p:cNvCxnSpPr/>
          <p:nvPr/>
        </p:nvCxnSpPr>
        <p:spPr>
          <a:xfrm>
            <a:off x="8759687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9CC39C5-D65C-4C5B-AB75-64FEEB1C40B0}"/>
              </a:ext>
            </a:extLst>
          </p:cNvPr>
          <p:cNvCxnSpPr/>
          <p:nvPr/>
        </p:nvCxnSpPr>
        <p:spPr>
          <a:xfrm>
            <a:off x="10820400" y="2146852"/>
            <a:ext cx="0" cy="548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2A9D8D-BFA8-4FDA-8E58-54A9EA7F1AF2}"/>
              </a:ext>
            </a:extLst>
          </p:cNvPr>
          <p:cNvSpPr txBox="1"/>
          <p:nvPr/>
        </p:nvSpPr>
        <p:spPr>
          <a:xfrm>
            <a:off x="1103243" y="768626"/>
            <a:ext cx="4139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Other partners we also work with (either for specific projects or in terms of </a:t>
            </a:r>
            <a:r>
              <a:rPr lang="en-ZA"/>
              <a:t>data collection </a:t>
            </a:r>
            <a:r>
              <a:rPr lang="en-ZA" dirty="0"/>
              <a:t>or assisting in climate information dissemination)</a:t>
            </a:r>
          </a:p>
        </p:txBody>
      </p:sp>
    </p:spTree>
    <p:extLst>
      <p:ext uri="{BB962C8B-B14F-4D97-AF65-F5344CB8AC3E}">
        <p14:creationId xmlns:p14="http://schemas.microsoft.com/office/powerpoint/2010/main" val="110790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E5EB6-69C2-4003-8F23-AAC8A07B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71"/>
            <a:ext cx="10515600" cy="5864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Challenges we face</a:t>
            </a:r>
            <a:endParaRPr lang="en-US" sz="2000" dirty="0"/>
          </a:p>
          <a:p>
            <a:pPr lvl="1"/>
            <a:r>
              <a:rPr lang="en-US" sz="2000" dirty="0"/>
              <a:t>Competition between partners for funding making it difficult to share everything with partners.</a:t>
            </a:r>
          </a:p>
          <a:p>
            <a:pPr lvl="1"/>
            <a:r>
              <a:rPr lang="en-US" sz="2000" dirty="0"/>
              <a:t>Infrastructure maintenance – We are the only one responsible for maintaining the infrastructure</a:t>
            </a:r>
          </a:p>
          <a:p>
            <a:pPr lvl="1"/>
            <a:r>
              <a:rPr lang="en-US" sz="2000" dirty="0"/>
              <a:t>Data sharing policy is strict- Makes it difficult for our partners to get data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To strengthen the partnerships, the following can be done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Strengthen MoU Agreement with our partners (e.g. Funding)</a:t>
            </a:r>
          </a:p>
          <a:p>
            <a:pPr lvl="1"/>
            <a:r>
              <a:rPr lang="en-US" sz="2000" dirty="0"/>
              <a:t>Involve Legal Service on drafting </a:t>
            </a:r>
            <a:r>
              <a:rPr lang="en-US" sz="2000" dirty="0" err="1"/>
              <a:t>MoUs</a:t>
            </a:r>
            <a:r>
              <a:rPr lang="en-US" sz="2000" dirty="0"/>
              <a:t> with our Partners on ways to maintain the infrastructure </a:t>
            </a:r>
          </a:p>
          <a:p>
            <a:pPr lvl="1"/>
            <a:r>
              <a:rPr lang="en-US" sz="2000" dirty="0"/>
              <a:t>Data sharing Policy – Be relaxed</a:t>
            </a:r>
          </a:p>
          <a:p>
            <a:pPr lvl="1"/>
            <a:r>
              <a:rPr lang="en-US" sz="2000" dirty="0"/>
              <a:t>Skill sharing with Universities we have </a:t>
            </a:r>
            <a:r>
              <a:rPr lang="en-US" sz="2000" dirty="0" err="1"/>
              <a:t>MoUs</a:t>
            </a:r>
            <a:r>
              <a:rPr lang="en-US" sz="2000" dirty="0"/>
              <a:t> with </a:t>
            </a:r>
          </a:p>
          <a:p>
            <a:pPr lvl="1"/>
            <a:r>
              <a:rPr lang="en-US" sz="2000" dirty="0"/>
              <a:t>Work with key person /people in institution for accountability</a:t>
            </a:r>
          </a:p>
          <a:p>
            <a:pPr lvl="1"/>
            <a:r>
              <a:rPr lang="en-US" sz="2000" dirty="0"/>
              <a:t>Have constant interaction with our partners for constant improvement of our products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74785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885619ACC66E40924F80AD72C29800" ma:contentTypeVersion="14" ma:contentTypeDescription="Create a new document." ma:contentTypeScope="" ma:versionID="acffcfef3a05e0f33b710a5682e572a5">
  <xsd:schema xmlns:xsd="http://www.w3.org/2001/XMLSchema" xmlns:xs="http://www.w3.org/2001/XMLSchema" xmlns:p="http://schemas.microsoft.com/office/2006/metadata/properties" xmlns:ns3="2f54b51d-d71f-4c68-89d6-b982f02021d6" xmlns:ns4="cef1e425-e03e-475d-8454-a492170812a5" targetNamespace="http://schemas.microsoft.com/office/2006/metadata/properties" ma:root="true" ma:fieldsID="a7f430f21f1d2693570fab810030349e" ns3:_="" ns4:_="">
    <xsd:import namespace="2f54b51d-d71f-4c68-89d6-b982f02021d6"/>
    <xsd:import namespace="cef1e425-e03e-475d-8454-a492170812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b51d-d71f-4c68-89d6-b982f0202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1e425-e03e-475d-8454-a4921708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9F6619-6C40-4283-9183-054D76242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4b51d-d71f-4c68-89d6-b982f02021d6"/>
    <ds:schemaRef ds:uri="cef1e425-e03e-475d-8454-a49217081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44B781-3959-45D9-B86F-ED30BC97F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E2483B-5C49-464F-A3C6-68414A89E500}">
  <ds:schemaRefs>
    <ds:schemaRef ds:uri="http://purl.org/dc/elements/1.1/"/>
    <ds:schemaRef ds:uri="http://www.w3.org/XML/1998/namespace"/>
    <ds:schemaRef ds:uri="cef1e425-e03e-475d-8454-a492170812a5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f54b51d-d71f-4c68-89d6-b982f02021d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353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South Africa – Partnerships</vt:lpstr>
      <vt:lpstr>Current Partnerships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Lebohang Melato</dc:creator>
  <cp:lastModifiedBy>Ilaria GALLO</cp:lastModifiedBy>
  <cp:revision>23</cp:revision>
  <dcterms:created xsi:type="dcterms:W3CDTF">2021-11-17T09:13:23Z</dcterms:created>
  <dcterms:modified xsi:type="dcterms:W3CDTF">2021-11-19T12:39:58Z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0x01010078885619ACC66E40924F80AD72C29800</vt:lpwstr>
  </property>
</Properties>
</file>