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6E95-6373-4366-AD70-AF23603803A6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46-9288-4C13-B85E-9A4DC829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09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6E95-6373-4366-AD70-AF23603803A6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46-9288-4C13-B85E-9A4DC829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196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6E95-6373-4366-AD70-AF23603803A6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46-9288-4C13-B85E-9A4DC829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913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6E95-6373-4366-AD70-AF23603803A6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46-9288-4C13-B85E-9A4DC829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300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6E95-6373-4366-AD70-AF23603803A6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46-9288-4C13-B85E-9A4DC829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28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6E95-6373-4366-AD70-AF23603803A6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46-9288-4C13-B85E-9A4DC829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54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6E95-6373-4366-AD70-AF23603803A6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46-9288-4C13-B85E-9A4DC829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288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6E95-6373-4366-AD70-AF23603803A6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46-9288-4C13-B85E-9A4DC829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775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6E95-6373-4366-AD70-AF23603803A6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46-9288-4C13-B85E-9A4DC829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929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6E95-6373-4366-AD70-AF23603803A6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46-9288-4C13-B85E-9A4DC829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412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46E95-6373-4366-AD70-AF23603803A6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46-9288-4C13-B85E-9A4DC829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09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46E95-6373-4366-AD70-AF23603803A6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8EE46-9288-4C13-B85E-9A4DC829B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015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/>
              <a:t>WMO Training Workshop - Integrating Climate Information for Adaptation (</a:t>
            </a:r>
            <a:r>
              <a:rPr lang="en-US" sz="2800" b="1" dirty="0" err="1"/>
              <a:t>ClimAdapt</a:t>
            </a:r>
            <a:r>
              <a:rPr lang="en-US" sz="2800" b="1" dirty="0"/>
              <a:t>): 8-19 </a:t>
            </a:r>
            <a:r>
              <a:rPr lang="en-US" sz="2800" b="1"/>
              <a:t>November </a:t>
            </a:r>
            <a:r>
              <a:rPr lang="en-US" sz="2800" b="1" smtClean="0"/>
              <a:t>2021-</a:t>
            </a:r>
            <a:br>
              <a:rPr lang="en-US" sz="2800" b="1" smtClean="0"/>
            </a:br>
            <a:r>
              <a:rPr lang="en-US" sz="2800" b="1" smtClean="0"/>
              <a:t>Assignment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/>
              <a:t/>
            </a:r>
            <a:br>
              <a:rPr lang="en-US" sz="2800"/>
            </a:br>
            <a:r>
              <a:rPr lang="en-US" sz="2800" smtClean="0"/>
              <a:t>Country: </a:t>
            </a:r>
            <a:r>
              <a:rPr lang="en-US" sz="2800" dirty="0" smtClean="0"/>
              <a:t>Iran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11613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/>
              <a:t>Ebrahim </a:t>
            </a:r>
            <a:r>
              <a:rPr lang="en-US" dirty="0" err="1"/>
              <a:t>Asadi</a:t>
            </a:r>
            <a:r>
              <a:rPr lang="en-US" dirty="0"/>
              <a:t> </a:t>
            </a:r>
            <a:r>
              <a:rPr lang="en-US" dirty="0" err="1"/>
              <a:t>Oskouei</a:t>
            </a:r>
            <a:r>
              <a:rPr lang="en-US" dirty="0"/>
              <a:t>, Farnaz </a:t>
            </a:r>
            <a:r>
              <a:rPr lang="en-US" dirty="0" err="1"/>
              <a:t>Pourasghar</a:t>
            </a:r>
            <a:r>
              <a:rPr lang="en-US" dirty="0"/>
              <a:t>, Yashar </a:t>
            </a:r>
            <a:r>
              <a:rPr lang="en-US" dirty="0" err="1"/>
              <a:t>Flamarzi</a:t>
            </a:r>
            <a:r>
              <a:rPr lang="en-US" dirty="0"/>
              <a:t>,</a:t>
            </a:r>
          </a:p>
          <a:p>
            <a:r>
              <a:rPr lang="en-US" dirty="0" err="1"/>
              <a:t>Morteza</a:t>
            </a:r>
            <a:r>
              <a:rPr lang="en-US" dirty="0"/>
              <a:t> </a:t>
            </a:r>
            <a:r>
              <a:rPr lang="en-US" dirty="0" err="1"/>
              <a:t>Pakdaman</a:t>
            </a:r>
            <a:r>
              <a:rPr lang="en-US" dirty="0"/>
              <a:t>, Zohreh Javanshiri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490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What capacity needs you have identified?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Increasing the amount of financial and human resources;</a:t>
            </a:r>
            <a:endParaRPr lang="fa-IR" dirty="0" smtClean="0"/>
          </a:p>
          <a:p>
            <a:r>
              <a:rPr lang="en-US" dirty="0" smtClean="0"/>
              <a:t>Improve integration or coordination of governance;</a:t>
            </a:r>
          </a:p>
          <a:p>
            <a:r>
              <a:rPr lang="en-US" dirty="0" smtClean="0"/>
              <a:t>Strengthening connections </a:t>
            </a:r>
            <a:r>
              <a:rPr lang="en-US" dirty="0"/>
              <a:t>with other relevant </a:t>
            </a:r>
            <a:r>
              <a:rPr lang="en-US" dirty="0" smtClean="0"/>
              <a:t>organizations ;</a:t>
            </a:r>
            <a:endParaRPr lang="en-US" dirty="0"/>
          </a:p>
          <a:p>
            <a:r>
              <a:rPr lang="en-US" dirty="0" smtClean="0"/>
              <a:t>Strengthening planning or Implementation;</a:t>
            </a:r>
          </a:p>
          <a:p>
            <a:r>
              <a:rPr lang="en-US" dirty="0" smtClean="0"/>
              <a:t>Providing tools for calculation of sector specific indices;  </a:t>
            </a:r>
            <a:endParaRPr lang="fa-IR" dirty="0" smtClean="0"/>
          </a:p>
          <a:p>
            <a:r>
              <a:rPr lang="en-US" dirty="0" smtClean="0"/>
              <a:t>Providing tools for monitoring adaptation effectiveness; </a:t>
            </a:r>
            <a:endParaRPr lang="en-US" dirty="0" smtClean="0"/>
          </a:p>
          <a:p>
            <a:r>
              <a:rPr lang="en-US" dirty="0"/>
              <a:t>Private sector support in developing the country's meteorological technical </a:t>
            </a:r>
            <a:r>
              <a:rPr lang="en-US" dirty="0" smtClean="0"/>
              <a:t>capacity;</a:t>
            </a:r>
            <a:endParaRPr lang="en-US" dirty="0"/>
          </a:p>
          <a:p>
            <a:endParaRPr lang="fa-IR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790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you can involves more people?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Lots of other </a:t>
            </a:r>
            <a:r>
              <a:rPr lang="en-US" dirty="0" smtClean="0"/>
              <a:t>governmental organizations, public and </a:t>
            </a:r>
            <a:r>
              <a:rPr lang="en-US" dirty="0"/>
              <a:t>private </a:t>
            </a:r>
            <a:r>
              <a:rPr lang="en-US" dirty="0" smtClean="0"/>
              <a:t>sectors  </a:t>
            </a:r>
            <a:r>
              <a:rPr lang="en-US" dirty="0"/>
              <a:t>could be involved, but the most important ones are</a:t>
            </a:r>
            <a:r>
              <a:rPr lang="en-US" dirty="0" smtClean="0"/>
              <a:t>:</a:t>
            </a:r>
          </a:p>
          <a:p>
            <a:pPr algn="just"/>
            <a:endParaRPr lang="en-US" dirty="0" smtClean="0"/>
          </a:p>
          <a:p>
            <a:pPr marL="0" indent="0" algn="just">
              <a:buNone/>
            </a:pPr>
            <a:r>
              <a:rPr lang="fa-IR" dirty="0" smtClean="0"/>
              <a:t> </a:t>
            </a:r>
            <a:r>
              <a:rPr lang="en-US" dirty="0"/>
              <a:t>Ministry of energy</a:t>
            </a:r>
            <a:r>
              <a:rPr lang="fa-IR" dirty="0"/>
              <a:t> </a:t>
            </a:r>
            <a:r>
              <a:rPr lang="en-US" dirty="0"/>
              <a:t>(responsible for monitoring and managing water resources</a:t>
            </a:r>
            <a:r>
              <a:rPr lang="en-US" dirty="0" smtClean="0"/>
              <a:t>), Ministry </a:t>
            </a:r>
            <a:r>
              <a:rPr lang="en-US" dirty="0" smtClean="0"/>
              <a:t>of agriculture, Department of Environment, Hydrological services, Ministry of Health; Farmers, Factories, Transportations, Municipalities; NGOs,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46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159" y="182880"/>
            <a:ext cx="9594302" cy="64545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42755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Action </a:t>
            </a:r>
            <a:r>
              <a:rPr lang="en-US" sz="3600" dirty="0"/>
              <a:t>planning to overcome those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7898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>
                <a:solidFill>
                  <a:srgbClr val="C00000"/>
                </a:solidFill>
              </a:rPr>
              <a:t>Step 1: Assessing the baseline on climate </a:t>
            </a:r>
            <a:r>
              <a:rPr lang="en-US" dirty="0" smtClean="0">
                <a:solidFill>
                  <a:srgbClr val="C00000"/>
                </a:solidFill>
              </a:rPr>
              <a:t>services</a:t>
            </a:r>
            <a:r>
              <a:rPr lang="fa-IR" dirty="0" smtClean="0">
                <a:solidFill>
                  <a:srgbClr val="C00000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fa-IR" dirty="0" smtClean="0"/>
              <a:t>              </a:t>
            </a:r>
            <a:r>
              <a:rPr lang="en-US" dirty="0" smtClean="0"/>
              <a:t>Identifying </a:t>
            </a:r>
            <a:r>
              <a:rPr lang="en-US" dirty="0"/>
              <a:t>Key stakeholders in climate </a:t>
            </a:r>
            <a:r>
              <a:rPr lang="en-US" dirty="0" smtClean="0"/>
              <a:t>services</a:t>
            </a:r>
            <a:endParaRPr lang="fa-IR" dirty="0" smtClean="0"/>
          </a:p>
          <a:p>
            <a:pPr marL="0" indent="0" algn="just">
              <a:buNone/>
            </a:pPr>
            <a:r>
              <a:rPr lang="fa-IR" dirty="0" smtClean="0"/>
              <a:t>              </a:t>
            </a:r>
            <a:r>
              <a:rPr lang="en-US" dirty="0" smtClean="0">
                <a:solidFill>
                  <a:srgbClr val="00B050"/>
                </a:solidFill>
              </a:rPr>
              <a:t>Analysis </a:t>
            </a:r>
            <a:r>
              <a:rPr lang="en-US" dirty="0">
                <a:solidFill>
                  <a:srgbClr val="00B050"/>
                </a:solidFill>
              </a:rPr>
              <a:t>of current user interface platforms</a:t>
            </a:r>
            <a:r>
              <a:rPr lang="en-US" dirty="0" smtClean="0">
                <a:solidFill>
                  <a:srgbClr val="00B050"/>
                </a:solidFill>
              </a:rPr>
              <a:t>,</a:t>
            </a:r>
            <a:r>
              <a:rPr lang="fa-IR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climate </a:t>
            </a:r>
            <a:r>
              <a:rPr lang="en-US" dirty="0">
                <a:solidFill>
                  <a:srgbClr val="00B050"/>
                </a:solidFill>
              </a:rPr>
              <a:t>services and </a:t>
            </a:r>
            <a:r>
              <a:rPr lang="en-US" dirty="0" smtClean="0">
                <a:solidFill>
                  <a:srgbClr val="00B050"/>
                </a:solidFill>
              </a:rPr>
              <a:t>gaps</a:t>
            </a:r>
            <a:endParaRPr lang="fa-IR" dirty="0" smtClean="0">
              <a:solidFill>
                <a:srgbClr val="00B050"/>
              </a:solidFill>
            </a:endParaRPr>
          </a:p>
          <a:p>
            <a:pPr algn="just"/>
            <a:r>
              <a:rPr lang="en-US" dirty="0" smtClean="0">
                <a:solidFill>
                  <a:srgbClr val="C00000"/>
                </a:solidFill>
              </a:rPr>
              <a:t>Step </a:t>
            </a:r>
            <a:r>
              <a:rPr lang="en-US" dirty="0">
                <a:solidFill>
                  <a:srgbClr val="C00000"/>
                </a:solidFill>
              </a:rPr>
              <a:t>2:</a:t>
            </a:r>
            <a:r>
              <a:rPr lang="en-US" dirty="0"/>
              <a:t> Organizing a national stakeholder consultation workshop on climate </a:t>
            </a:r>
            <a:r>
              <a:rPr lang="en-US" dirty="0" smtClean="0"/>
              <a:t>services</a:t>
            </a:r>
            <a:r>
              <a:rPr lang="fa-IR" dirty="0" smtClean="0"/>
              <a:t> </a:t>
            </a:r>
          </a:p>
          <a:p>
            <a:pPr marL="0" indent="0" algn="just">
              <a:buNone/>
            </a:pPr>
            <a:r>
              <a:rPr lang="fa-IR" dirty="0" smtClean="0"/>
              <a:t>                </a:t>
            </a:r>
            <a:r>
              <a:rPr lang="en-US" dirty="0" smtClean="0"/>
              <a:t>Set </a:t>
            </a:r>
            <a:r>
              <a:rPr lang="en-US" dirty="0"/>
              <a:t>the objectives of the national consultation </a:t>
            </a:r>
            <a:r>
              <a:rPr lang="en-US" dirty="0" smtClean="0"/>
              <a:t>workshop</a:t>
            </a:r>
            <a:endParaRPr lang="fa-IR" dirty="0" smtClean="0"/>
          </a:p>
          <a:p>
            <a:pPr marL="0" indent="0" algn="just">
              <a:buNone/>
            </a:pPr>
            <a:r>
              <a:rPr lang="fa-IR" dirty="0" smtClean="0"/>
              <a:t>                </a:t>
            </a:r>
            <a:r>
              <a:rPr lang="en-US" dirty="0" smtClean="0"/>
              <a:t>Running </a:t>
            </a:r>
            <a:r>
              <a:rPr lang="en-US" dirty="0"/>
              <a:t>the national consultation </a:t>
            </a:r>
            <a:r>
              <a:rPr lang="en-US" dirty="0" smtClean="0"/>
              <a:t>workshop</a:t>
            </a:r>
            <a:endParaRPr lang="fa-IR" dirty="0" smtClean="0"/>
          </a:p>
          <a:p>
            <a:pPr algn="just"/>
            <a:r>
              <a:rPr lang="en-US" dirty="0" smtClean="0">
                <a:solidFill>
                  <a:srgbClr val="C00000"/>
                </a:solidFill>
              </a:rPr>
              <a:t>Step </a:t>
            </a:r>
            <a:r>
              <a:rPr lang="en-US" dirty="0">
                <a:solidFill>
                  <a:srgbClr val="C00000"/>
                </a:solidFill>
              </a:rPr>
              <a:t>3:</a:t>
            </a:r>
            <a:r>
              <a:rPr lang="en-US" dirty="0"/>
              <a:t> Developing a national strategic plan and action plan for the National Framework for Climate </a:t>
            </a:r>
            <a:r>
              <a:rPr lang="en-US" dirty="0" smtClean="0"/>
              <a:t>Services</a:t>
            </a:r>
            <a:endParaRPr lang="fa-IR" dirty="0" smtClean="0"/>
          </a:p>
          <a:p>
            <a:pPr algn="just"/>
            <a:r>
              <a:rPr lang="en-US" dirty="0" smtClean="0">
                <a:solidFill>
                  <a:srgbClr val="C00000"/>
                </a:solidFill>
              </a:rPr>
              <a:t>Step </a:t>
            </a:r>
            <a:r>
              <a:rPr lang="en-US" dirty="0">
                <a:solidFill>
                  <a:srgbClr val="C00000"/>
                </a:solidFill>
              </a:rPr>
              <a:t>4:</a:t>
            </a:r>
            <a:r>
              <a:rPr lang="en-US" dirty="0"/>
              <a:t> Endorsing the national strategic plan and action plan for the National Framework for Climate </a:t>
            </a:r>
            <a:r>
              <a:rPr lang="en-US" dirty="0" smtClean="0"/>
              <a:t>Services</a:t>
            </a:r>
            <a:endParaRPr lang="fa-IR" dirty="0" smtClean="0"/>
          </a:p>
          <a:p>
            <a:pPr algn="just"/>
            <a:r>
              <a:rPr lang="en-US" dirty="0" smtClean="0">
                <a:solidFill>
                  <a:srgbClr val="C00000"/>
                </a:solidFill>
              </a:rPr>
              <a:t>Step </a:t>
            </a:r>
            <a:r>
              <a:rPr lang="en-US" dirty="0">
                <a:solidFill>
                  <a:srgbClr val="C00000"/>
                </a:solidFill>
              </a:rPr>
              <a:t>5:</a:t>
            </a:r>
            <a:r>
              <a:rPr lang="en-US" dirty="0"/>
              <a:t> Launching a National Framework for Climate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583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THREE PRIORITY ACTION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400" dirty="0"/>
              <a:t>IRIMO's flood forecast </a:t>
            </a:r>
            <a:r>
              <a:rPr lang="en-US" sz="4400" dirty="0" smtClean="0"/>
              <a:t>system ( Saving life and property)</a:t>
            </a:r>
            <a:endParaRPr lang="en-US" sz="4400" dirty="0"/>
          </a:p>
          <a:p>
            <a:r>
              <a:rPr lang="en-US" sz="4400" dirty="0" smtClean="0"/>
              <a:t>Drought </a:t>
            </a:r>
            <a:r>
              <a:rPr lang="en-US" sz="4400" dirty="0"/>
              <a:t>monitoring by </a:t>
            </a:r>
            <a:r>
              <a:rPr lang="en-US" sz="4400" dirty="0" smtClean="0"/>
              <a:t>NDWMC (Agriculture, water resources management, food security) </a:t>
            </a:r>
          </a:p>
          <a:p>
            <a:r>
              <a:rPr lang="en-US" sz="4400" dirty="0"/>
              <a:t>Seasonal climate </a:t>
            </a:r>
            <a:r>
              <a:rPr lang="en-US" sz="4400" dirty="0" smtClean="0"/>
              <a:t>forecast (Planning Agriculture and water </a:t>
            </a:r>
            <a:r>
              <a:rPr lang="en-US" sz="4400" dirty="0"/>
              <a:t>resources </a:t>
            </a:r>
            <a:r>
              <a:rPr lang="en-US" sz="4400" dirty="0" smtClean="0"/>
              <a:t>management strategies)</a:t>
            </a:r>
            <a:endParaRPr lang="en-US" sz="4400" dirty="0"/>
          </a:p>
          <a:p>
            <a:endParaRPr lang="en-US" sz="4400" dirty="0"/>
          </a:p>
          <a:p>
            <a:endParaRPr lang="en-US" sz="4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491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661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4571</TotalTime>
  <Words>290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 WMO Training Workshop - Integrating Climate Information for Adaptation (ClimAdapt): 8-19 November 2021- Assignment  Country: Iran</vt:lpstr>
      <vt:lpstr>What capacity needs you have identified?</vt:lpstr>
      <vt:lpstr>How you can involves more people?</vt:lpstr>
      <vt:lpstr>PowerPoint Presentation</vt:lpstr>
      <vt:lpstr>Action planning to overcome those challenges</vt:lpstr>
      <vt:lpstr>THREE PRIORITY ACTION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DAYA</dc:creator>
  <cp:lastModifiedBy>DAYA</cp:lastModifiedBy>
  <cp:revision>32</cp:revision>
  <dcterms:created xsi:type="dcterms:W3CDTF">2021-11-10T07:38:39Z</dcterms:created>
  <dcterms:modified xsi:type="dcterms:W3CDTF">2021-11-18T07:45:58Z</dcterms:modified>
</cp:coreProperties>
</file>