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9" r:id="rId6"/>
    <p:sldId id="266" r:id="rId7"/>
    <p:sldId id="260" r:id="rId8"/>
    <p:sldId id="261" r:id="rId9"/>
    <p:sldId id="262" r:id="rId10"/>
    <p:sldId id="263" r:id="rId11"/>
    <p:sldId id="264" r:id="rId12"/>
    <p:sldId id="267"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8297-BFAD-456B-8A86-DAD90896FE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34ECAB5-C34E-4B06-95DE-FEE729B76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A492B4C-74F9-405F-B6DB-1B7CA9B50BC1}"/>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5" name="Footer Placeholder 4">
            <a:extLst>
              <a:ext uri="{FF2B5EF4-FFF2-40B4-BE49-F238E27FC236}">
                <a16:creationId xmlns:a16="http://schemas.microsoft.com/office/drawing/2014/main" id="{1B6E0F95-50C5-4F0A-BB3F-2972921AB6A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67097F8-9308-4FD4-B8C2-40F1DC2DC614}"/>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388910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FBF9-4E87-464B-A3BF-65FCDB482E47}"/>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06C2611-EB6B-4B00-B928-3D9FD75006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6FD04E0-ABA8-4F72-A537-1B440EFD4F37}"/>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5" name="Footer Placeholder 4">
            <a:extLst>
              <a:ext uri="{FF2B5EF4-FFF2-40B4-BE49-F238E27FC236}">
                <a16:creationId xmlns:a16="http://schemas.microsoft.com/office/drawing/2014/main" id="{BB31D03F-ED0E-49AF-9362-B22A6CC01BE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E9414E1-4446-4C60-B036-D3F9C61C1811}"/>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392629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461AF0-10F3-42B7-BF0E-B4368894AA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551A804-F094-48FD-B957-F4E4234821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8F857DB-D1A7-4947-A892-047BCC309E20}"/>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5" name="Footer Placeholder 4">
            <a:extLst>
              <a:ext uri="{FF2B5EF4-FFF2-40B4-BE49-F238E27FC236}">
                <a16:creationId xmlns:a16="http://schemas.microsoft.com/office/drawing/2014/main" id="{8AE63ACE-F1B6-47E7-AD50-495CE2B1D9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F5FCC7C-5629-4042-BF27-83F7D1F93C53}"/>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24638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1763-9C7E-4AAE-8E3A-E62F85DD15F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CC56182-9F86-43AF-8954-2BED63A35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DEE2A7C-D0A7-4F48-833F-1CDF3A90DD76}"/>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5" name="Footer Placeholder 4">
            <a:extLst>
              <a:ext uri="{FF2B5EF4-FFF2-40B4-BE49-F238E27FC236}">
                <a16:creationId xmlns:a16="http://schemas.microsoft.com/office/drawing/2014/main" id="{B2EFED4A-059A-490C-9B79-D5D321A9A79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01D82A0-E49E-4D9B-8226-67DD8E7FC8C4}"/>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341343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FB50-933A-4B66-B12C-FFC371B083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EC4C8ED-A34E-4C62-BBDC-5ECD28AE83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DFC56-AF55-4CDC-B240-2E7D840A145A}"/>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5" name="Footer Placeholder 4">
            <a:extLst>
              <a:ext uri="{FF2B5EF4-FFF2-40B4-BE49-F238E27FC236}">
                <a16:creationId xmlns:a16="http://schemas.microsoft.com/office/drawing/2014/main" id="{A81BF426-03F3-4299-B46F-D47DDDDCFFF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33C289A-7068-47FE-90F9-5CD24ED40DDD}"/>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23334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A579-C686-49C8-B57F-B5FF7CCA002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A3DB717-B93D-47FC-932F-E136E92411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1ACA8B1-9672-4E25-AF9E-34F566CDA0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284F88B-93E9-482E-833C-39633F59CC4F}"/>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6" name="Footer Placeholder 5">
            <a:extLst>
              <a:ext uri="{FF2B5EF4-FFF2-40B4-BE49-F238E27FC236}">
                <a16:creationId xmlns:a16="http://schemas.microsoft.com/office/drawing/2014/main" id="{6F5B33CF-E4B1-4207-A3B5-E983DD45022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9B42785-92D7-4E78-B9C7-8C2825016F52}"/>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264177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DA5B-3C9A-4372-8EA0-100A5ACEE98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E79CB7A-ECD3-4283-81B4-F8DA9840FF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4E1B52-8827-4EF8-A502-23263048B6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F172754-EF58-4513-B03F-7E17F7627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B8294F-460A-4625-9F82-2257C87B5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1272771-70CB-4960-9504-58C82349E7DE}"/>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8" name="Footer Placeholder 7">
            <a:extLst>
              <a:ext uri="{FF2B5EF4-FFF2-40B4-BE49-F238E27FC236}">
                <a16:creationId xmlns:a16="http://schemas.microsoft.com/office/drawing/2014/main" id="{F7673920-28F8-454F-8045-A53F54EBAE2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E07F16A-794D-47A3-9EB0-89ED02865107}"/>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191993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B578-2F6D-43C4-B77B-72C6AA9C905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DC58D88-1C5E-4F3D-ACB1-B6E8557D2C91}"/>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4" name="Footer Placeholder 3">
            <a:extLst>
              <a:ext uri="{FF2B5EF4-FFF2-40B4-BE49-F238E27FC236}">
                <a16:creationId xmlns:a16="http://schemas.microsoft.com/office/drawing/2014/main" id="{BDF2D024-4864-453C-9D3A-5E021A2FB724}"/>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D5A78EC-3775-4CF5-996B-9F119C08FED8}"/>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350598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0693C-D7DC-43C4-AB05-FC27EB393BCF}"/>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3" name="Footer Placeholder 2">
            <a:extLst>
              <a:ext uri="{FF2B5EF4-FFF2-40B4-BE49-F238E27FC236}">
                <a16:creationId xmlns:a16="http://schemas.microsoft.com/office/drawing/2014/main" id="{4865FF91-14F0-4ED9-9C74-214999FB067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4A6E28E-1ADF-4BA2-A1A7-7273B887D17D}"/>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81058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AC10-1CE4-41D5-BFA0-1EBBC96B7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6067BBE-E117-4764-85AD-13A6EC043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B91218C-E466-4E1D-A831-A41D5B39A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0111E-A674-44BC-98F0-2E5D527CF0CB}"/>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6" name="Footer Placeholder 5">
            <a:extLst>
              <a:ext uri="{FF2B5EF4-FFF2-40B4-BE49-F238E27FC236}">
                <a16:creationId xmlns:a16="http://schemas.microsoft.com/office/drawing/2014/main" id="{B09179A8-201F-4802-B872-544B2D91249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6CF0CC2-1D96-41EF-8C07-64F27776C9E3}"/>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124892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3234-6530-4E5A-97C4-E5474D1E1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4A261D8A-5DC1-4327-ACA7-E59C89FB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D873489-D3D7-49E3-B560-0D7D8ACD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57C82-72DA-4F0D-9FF3-146D8443AA5F}"/>
              </a:ext>
            </a:extLst>
          </p:cNvPr>
          <p:cNvSpPr>
            <a:spLocks noGrp="1"/>
          </p:cNvSpPr>
          <p:nvPr>
            <p:ph type="dt" sz="half" idx="10"/>
          </p:nvPr>
        </p:nvSpPr>
        <p:spPr/>
        <p:txBody>
          <a:bodyPr/>
          <a:lstStyle/>
          <a:p>
            <a:fld id="{AFD75DE5-3947-4D53-825B-9F52F61708B9}" type="datetimeFigureOut">
              <a:rPr lang="en-ZA" smtClean="0"/>
              <a:t>2021/11/17</a:t>
            </a:fld>
            <a:endParaRPr lang="en-ZA"/>
          </a:p>
        </p:txBody>
      </p:sp>
      <p:sp>
        <p:nvSpPr>
          <p:cNvPr id="6" name="Footer Placeholder 5">
            <a:extLst>
              <a:ext uri="{FF2B5EF4-FFF2-40B4-BE49-F238E27FC236}">
                <a16:creationId xmlns:a16="http://schemas.microsoft.com/office/drawing/2014/main" id="{7102AE71-50FC-47C2-95E2-4E1F4A3C02F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D95B495-9357-4889-9A16-3CAF74BFB17C}"/>
              </a:ext>
            </a:extLst>
          </p:cNvPr>
          <p:cNvSpPr>
            <a:spLocks noGrp="1"/>
          </p:cNvSpPr>
          <p:nvPr>
            <p:ph type="sldNum" sz="quarter" idx="12"/>
          </p:nvPr>
        </p:nvSpPr>
        <p:spPr/>
        <p:txBody>
          <a:bodyPr/>
          <a:lstStyle/>
          <a:p>
            <a:fld id="{7AF17CF8-A4A1-49D0-867B-CE7058BA55BE}" type="slidenum">
              <a:rPr lang="en-ZA" smtClean="0"/>
              <a:t>‹#›</a:t>
            </a:fld>
            <a:endParaRPr lang="en-ZA"/>
          </a:p>
        </p:txBody>
      </p:sp>
    </p:spTree>
    <p:extLst>
      <p:ext uri="{BB962C8B-B14F-4D97-AF65-F5344CB8AC3E}">
        <p14:creationId xmlns:p14="http://schemas.microsoft.com/office/powerpoint/2010/main" val="137496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FA674-2939-4A94-BD2F-626FA3D76F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BA93767-A3F6-4CCA-829A-760D78833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5F6944-762B-4BE3-957F-77B9C31DC0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75DE5-3947-4D53-825B-9F52F61708B9}" type="datetimeFigureOut">
              <a:rPr lang="en-ZA" smtClean="0"/>
              <a:t>2021/11/17</a:t>
            </a:fld>
            <a:endParaRPr lang="en-ZA"/>
          </a:p>
        </p:txBody>
      </p:sp>
      <p:sp>
        <p:nvSpPr>
          <p:cNvPr id="5" name="Footer Placeholder 4">
            <a:extLst>
              <a:ext uri="{FF2B5EF4-FFF2-40B4-BE49-F238E27FC236}">
                <a16:creationId xmlns:a16="http://schemas.microsoft.com/office/drawing/2014/main" id="{EDA6C11E-0108-4C06-9AFB-EB8CA8FB2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DBF662BD-2D64-46DA-96EE-81EBD143F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7CF8-A4A1-49D0-867B-CE7058BA55BE}" type="slidenum">
              <a:rPr lang="en-ZA" smtClean="0"/>
              <a:t>‹#›</a:t>
            </a:fld>
            <a:endParaRPr lang="en-ZA"/>
          </a:p>
        </p:txBody>
      </p:sp>
    </p:spTree>
    <p:extLst>
      <p:ext uri="{BB962C8B-B14F-4D97-AF65-F5344CB8AC3E}">
        <p14:creationId xmlns:p14="http://schemas.microsoft.com/office/powerpoint/2010/main" val="2917144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9182-F255-4DC6-988D-FB8FBCE7548A}"/>
              </a:ext>
            </a:extLst>
          </p:cNvPr>
          <p:cNvSpPr>
            <a:spLocks noGrp="1"/>
          </p:cNvSpPr>
          <p:nvPr>
            <p:ph type="title"/>
          </p:nvPr>
        </p:nvSpPr>
        <p:spPr>
          <a:xfrm>
            <a:off x="838200" y="365125"/>
            <a:ext cx="10515600" cy="2071126"/>
          </a:xfrm>
        </p:spPr>
        <p:txBody>
          <a:bodyPr/>
          <a:lstStyle/>
          <a:p>
            <a:pPr algn="ctr"/>
            <a:r>
              <a:rPr lang="en-US" dirty="0"/>
              <a:t>South Africa </a:t>
            </a:r>
            <a:br>
              <a:rPr lang="en-US" dirty="0"/>
            </a:br>
            <a:r>
              <a:rPr lang="en-US" dirty="0"/>
              <a:t>Session 6</a:t>
            </a:r>
            <a:endParaRPr lang="en-ZA" dirty="0"/>
          </a:p>
        </p:txBody>
      </p:sp>
      <p:sp>
        <p:nvSpPr>
          <p:cNvPr id="5" name="Content Placeholder 4">
            <a:extLst>
              <a:ext uri="{FF2B5EF4-FFF2-40B4-BE49-F238E27FC236}">
                <a16:creationId xmlns:a16="http://schemas.microsoft.com/office/drawing/2014/main" id="{7D45BA75-A027-4464-A07A-8BD4CC8EB2DF}"/>
              </a:ext>
            </a:extLst>
          </p:cNvPr>
          <p:cNvSpPr>
            <a:spLocks noGrp="1"/>
          </p:cNvSpPr>
          <p:nvPr>
            <p:ph idx="1"/>
          </p:nvPr>
        </p:nvSpPr>
        <p:spPr>
          <a:xfrm>
            <a:off x="2365131" y="2542673"/>
            <a:ext cx="7461738" cy="2523120"/>
          </a:xfrm>
        </p:spPr>
        <p:txBody>
          <a:bodyPr/>
          <a:lstStyle/>
          <a:p>
            <a:pPr marL="0" indent="0" algn="ctr">
              <a:buNone/>
            </a:pPr>
            <a:r>
              <a:rPr lang="en-US" dirty="0"/>
              <a:t>Lucky Dlamini</a:t>
            </a:r>
          </a:p>
          <a:p>
            <a:pPr marL="0" indent="0" algn="ctr">
              <a:buNone/>
            </a:pPr>
            <a:r>
              <a:rPr lang="en-US" dirty="0"/>
              <a:t>Lebohang Melato</a:t>
            </a:r>
          </a:p>
          <a:p>
            <a:pPr marL="0" indent="0" algn="ctr">
              <a:buNone/>
            </a:pPr>
            <a:r>
              <a:rPr lang="en-US" dirty="0"/>
              <a:t>Sandile Ngwenya</a:t>
            </a:r>
          </a:p>
          <a:p>
            <a:pPr marL="0" indent="0" algn="ctr">
              <a:buNone/>
            </a:pPr>
            <a:r>
              <a:rPr lang="en-US" dirty="0"/>
              <a:t>Innocent Mbokodo</a:t>
            </a:r>
            <a:endParaRPr lang="en-ZA" dirty="0"/>
          </a:p>
          <a:p>
            <a:endParaRPr lang="en-ZA" dirty="0"/>
          </a:p>
        </p:txBody>
      </p:sp>
    </p:spTree>
    <p:extLst>
      <p:ext uri="{BB962C8B-B14F-4D97-AF65-F5344CB8AC3E}">
        <p14:creationId xmlns:p14="http://schemas.microsoft.com/office/powerpoint/2010/main" val="43768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1D1A-30CC-4D17-87D1-00C1DDFBDE09}"/>
              </a:ext>
            </a:extLst>
          </p:cNvPr>
          <p:cNvSpPr>
            <a:spLocks noGrp="1"/>
          </p:cNvSpPr>
          <p:nvPr>
            <p:ph type="title"/>
          </p:nvPr>
        </p:nvSpPr>
        <p:spPr/>
        <p:txBody>
          <a:bodyPr/>
          <a:lstStyle/>
          <a:p>
            <a:r>
              <a:rPr lang="en-US" dirty="0"/>
              <a:t>Products provided to the public</a:t>
            </a:r>
            <a:endParaRPr lang="en-ZA" dirty="0"/>
          </a:p>
        </p:txBody>
      </p:sp>
      <p:sp>
        <p:nvSpPr>
          <p:cNvPr id="3" name="Content Placeholder 2">
            <a:extLst>
              <a:ext uri="{FF2B5EF4-FFF2-40B4-BE49-F238E27FC236}">
                <a16:creationId xmlns:a16="http://schemas.microsoft.com/office/drawing/2014/main" id="{7B8588B4-5BD0-442A-A756-D9C433DE9D74}"/>
              </a:ext>
            </a:extLst>
          </p:cNvPr>
          <p:cNvSpPr>
            <a:spLocks noGrp="1"/>
          </p:cNvSpPr>
          <p:nvPr>
            <p:ph idx="1"/>
          </p:nvPr>
        </p:nvSpPr>
        <p:spPr/>
        <p:txBody>
          <a:bodyPr/>
          <a:lstStyle/>
          <a:p>
            <a:pPr marL="457200" indent="-457200" algn="just">
              <a:buFont typeface="Arial" panose="020B0604020202020204" pitchFamily="34" charset="0"/>
              <a:buChar char="•"/>
            </a:pPr>
            <a:r>
              <a:rPr lang="en-ZA" sz="2800" dirty="0">
                <a:latin typeface="Arial" panose="020B0604020202020204" pitchFamily="34" charset="0"/>
                <a:cs typeface="Arial" panose="020B0604020202020204" pitchFamily="34" charset="0"/>
              </a:rPr>
              <a:t>Caelum</a:t>
            </a:r>
          </a:p>
          <a:p>
            <a:pPr marL="914400" lvl="1" indent="-457200" algn="just"/>
            <a:r>
              <a:rPr lang="en-ZA" dirty="0">
                <a:latin typeface="Arial" panose="020B0604020202020204" pitchFamily="34" charset="0"/>
                <a:cs typeface="Arial" panose="020B0604020202020204" pitchFamily="34" charset="0"/>
              </a:rPr>
              <a:t>This report is where we recorded all reported weather events, impacts and locations .</a:t>
            </a:r>
          </a:p>
          <a:p>
            <a:pPr marL="914400" lvl="1" indent="-457200" algn="just"/>
            <a:r>
              <a:rPr lang="en-ZA" dirty="0">
                <a:latin typeface="Arial" panose="020B0604020202020204" pitchFamily="34" charset="0"/>
                <a:cs typeface="Arial" panose="020B0604020202020204" pitchFamily="34" charset="0"/>
              </a:rPr>
              <a:t>It is used to understand climate of South Africa and most dominant weather events and impacts at particular places. This helps decision makers (municipalities and governments) to make informed decisions.</a:t>
            </a:r>
          </a:p>
          <a:p>
            <a:pPr marL="914400" lvl="1" indent="-457200" algn="just"/>
            <a:r>
              <a:rPr lang="en-ZA" dirty="0">
                <a:latin typeface="Arial" panose="020B0604020202020204" pitchFamily="34" charset="0"/>
                <a:cs typeface="Arial" panose="020B0604020202020204" pitchFamily="34" charset="0"/>
              </a:rPr>
              <a:t>To conduct case studies</a:t>
            </a:r>
          </a:p>
          <a:p>
            <a:pPr marL="914400" lvl="1" indent="-457200" algn="just"/>
            <a:r>
              <a:rPr lang="en-ZA" dirty="0">
                <a:latin typeface="Arial" panose="020B0604020202020204" pitchFamily="34" charset="0"/>
                <a:cs typeface="Arial" panose="020B0604020202020204" pitchFamily="34" charset="0"/>
              </a:rPr>
              <a:t>To verify impact based forecast (warning and advises given prior)</a:t>
            </a:r>
          </a:p>
          <a:p>
            <a:pPr marL="914400" lvl="1" indent="-457200" algn="just"/>
            <a:r>
              <a:rPr lang="en-ZA" dirty="0">
                <a:latin typeface="Arial" panose="020B0604020202020204" pitchFamily="34" charset="0"/>
                <a:cs typeface="Arial" panose="020B0604020202020204" pitchFamily="34" charset="0"/>
              </a:rPr>
              <a:t>To be tailored based per sector</a:t>
            </a:r>
          </a:p>
          <a:p>
            <a:pPr marL="914400" lvl="1" indent="-457200" algn="just"/>
            <a:endParaRPr lang="en-ZA" dirty="0">
              <a:latin typeface="Arial" panose="020B0604020202020204" pitchFamily="34" charset="0"/>
              <a:cs typeface="Arial" panose="020B0604020202020204" pitchFamily="34" charset="0"/>
            </a:endParaRPr>
          </a:p>
          <a:p>
            <a:pPr lvl="1"/>
            <a:endParaRPr lang="en-ZA"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115027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79FE-45F4-42D0-B271-4DBDB8175B3E}"/>
              </a:ext>
            </a:extLst>
          </p:cNvPr>
          <p:cNvSpPr>
            <a:spLocks noGrp="1"/>
          </p:cNvSpPr>
          <p:nvPr>
            <p:ph type="title"/>
          </p:nvPr>
        </p:nvSpPr>
        <p:spPr/>
        <p:txBody>
          <a:bodyPr/>
          <a:lstStyle/>
          <a:p>
            <a:r>
              <a:rPr lang="en-US" dirty="0"/>
              <a:t>Products provided to the public</a:t>
            </a:r>
            <a:endParaRPr lang="en-ZA" dirty="0"/>
          </a:p>
        </p:txBody>
      </p:sp>
      <p:sp>
        <p:nvSpPr>
          <p:cNvPr id="3" name="Content Placeholder 2">
            <a:extLst>
              <a:ext uri="{FF2B5EF4-FFF2-40B4-BE49-F238E27FC236}">
                <a16:creationId xmlns:a16="http://schemas.microsoft.com/office/drawing/2014/main" id="{3BFE978B-2419-40DF-8D8E-ED69977B61B7}"/>
              </a:ext>
            </a:extLst>
          </p:cNvPr>
          <p:cNvSpPr>
            <a:spLocks noGrp="1"/>
          </p:cNvSpPr>
          <p:nvPr>
            <p:ph idx="1"/>
          </p:nvPr>
        </p:nvSpPr>
        <p:spPr>
          <a:xfrm>
            <a:off x="838200" y="1413164"/>
            <a:ext cx="10515600" cy="4763799"/>
          </a:xfrm>
        </p:spPr>
        <p:txBody>
          <a:bodyPr>
            <a:normAutofit/>
          </a:bodyPr>
          <a:lstStyle/>
          <a:p>
            <a:r>
              <a:rPr lang="en-US" dirty="0"/>
              <a:t>Lightning verification report</a:t>
            </a:r>
          </a:p>
          <a:p>
            <a:pPr lvl="1"/>
            <a:r>
              <a:rPr lang="en-US" dirty="0"/>
              <a:t>25 lightning detection stations all over the country.</a:t>
            </a:r>
          </a:p>
          <a:p>
            <a:pPr lvl="1"/>
            <a:r>
              <a:rPr lang="en-US" dirty="0"/>
              <a:t>FALLS </a:t>
            </a:r>
            <a:r>
              <a:rPr lang="en-US" dirty="0" err="1"/>
              <a:t>Viasala</a:t>
            </a:r>
            <a:r>
              <a:rPr lang="en-US" dirty="0"/>
              <a:t> software used to </a:t>
            </a:r>
            <a:r>
              <a:rPr lang="en-US" dirty="0" err="1"/>
              <a:t>analyse</a:t>
            </a:r>
            <a:r>
              <a:rPr lang="en-US" dirty="0"/>
              <a:t> the data.</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2"/>
            <a:endParaRPr lang="en-US" dirty="0"/>
          </a:p>
          <a:p>
            <a:pPr lvl="1"/>
            <a:endParaRPr lang="en-ZA" dirty="0"/>
          </a:p>
        </p:txBody>
      </p:sp>
      <p:pic>
        <p:nvPicPr>
          <p:cNvPr id="5" name="Picture 4" descr="Map&#10;&#10;Description automatically generated">
            <a:extLst>
              <a:ext uri="{FF2B5EF4-FFF2-40B4-BE49-F238E27FC236}">
                <a16:creationId xmlns:a16="http://schemas.microsoft.com/office/drawing/2014/main" id="{5F21D38F-40D5-4364-B6BB-6B8E86108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75" y="2738727"/>
            <a:ext cx="5360540" cy="3794883"/>
          </a:xfrm>
          <a:prstGeom prst="rect">
            <a:avLst/>
          </a:prstGeom>
        </p:spPr>
      </p:pic>
    </p:spTree>
    <p:extLst>
      <p:ext uri="{BB962C8B-B14F-4D97-AF65-F5344CB8AC3E}">
        <p14:creationId xmlns:p14="http://schemas.microsoft.com/office/powerpoint/2010/main" val="380762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F0F61-6064-4057-AD4D-553613617596}"/>
              </a:ext>
            </a:extLst>
          </p:cNvPr>
          <p:cNvSpPr>
            <a:spLocks noGrp="1"/>
          </p:cNvSpPr>
          <p:nvPr>
            <p:ph idx="1"/>
          </p:nvPr>
        </p:nvSpPr>
        <p:spPr>
          <a:xfrm>
            <a:off x="838200" y="365125"/>
            <a:ext cx="10515600" cy="5811838"/>
          </a:xfrm>
        </p:spPr>
        <p:txBody>
          <a:bodyPr>
            <a:normAutofit/>
          </a:bodyPr>
          <a:lstStyle/>
          <a:p>
            <a:r>
              <a:rPr lang="en-US" sz="2400" b="1" dirty="0"/>
              <a:t>Lightning verification report</a:t>
            </a:r>
          </a:p>
          <a:p>
            <a:pPr lvl="1"/>
            <a:r>
              <a:rPr lang="en-US" dirty="0"/>
              <a:t>Mostly requested by Insurance companies (e.g. Santam) to determine whether to pay their clients claim out.</a:t>
            </a:r>
          </a:p>
          <a:p>
            <a:pPr lvl="2"/>
            <a:r>
              <a:rPr lang="en-US" sz="2400" i="1" dirty="0"/>
              <a:t>Clients gave us feedback that our reports are too detailed and scientific and what they would really want is a report that says there was lightning or not, but what they fail to understand is that the information can be used by lightning specialist to further elaborate on whether the strike could have caused damage. This type of report is provided to clients who request and make payment for it.</a:t>
            </a:r>
          </a:p>
          <a:p>
            <a:pPr lvl="1"/>
            <a:r>
              <a:rPr lang="en-US" dirty="0"/>
              <a:t>Data can also to used to determine whether a building needs lightning protection instruments to be installed to prevent lightning damage. </a:t>
            </a:r>
          </a:p>
          <a:p>
            <a:endParaRPr lang="en-ZA" sz="2400" dirty="0"/>
          </a:p>
        </p:txBody>
      </p:sp>
      <p:sp>
        <p:nvSpPr>
          <p:cNvPr id="4" name="Title 3"/>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5035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790C8-79EF-4422-96C6-8BA0F4239386}"/>
              </a:ext>
            </a:extLst>
          </p:cNvPr>
          <p:cNvSpPr>
            <a:spLocks noGrp="1"/>
          </p:cNvSpPr>
          <p:nvPr>
            <p:ph type="title"/>
          </p:nvPr>
        </p:nvSpPr>
        <p:spPr>
          <a:xfrm>
            <a:off x="838200" y="365126"/>
            <a:ext cx="10515600" cy="739280"/>
          </a:xfrm>
        </p:spPr>
        <p:txBody>
          <a:bodyPr>
            <a:normAutofit/>
          </a:bodyPr>
          <a:lstStyle/>
          <a:p>
            <a:pPr algn="ctr"/>
            <a:r>
              <a:rPr lang="en-US" sz="3200" dirty="0"/>
              <a:t>Example of a lightning verification report with lightning</a:t>
            </a:r>
            <a:endParaRPr lang="en-ZA" sz="3200" dirty="0"/>
          </a:p>
        </p:txBody>
      </p:sp>
      <p:pic>
        <p:nvPicPr>
          <p:cNvPr id="4" name="Content Placeholder 3">
            <a:extLst>
              <a:ext uri="{FF2B5EF4-FFF2-40B4-BE49-F238E27FC236}">
                <a16:creationId xmlns:a16="http://schemas.microsoft.com/office/drawing/2014/main" id="{84397DC5-79D8-45AB-A861-59E0871E2D23}"/>
              </a:ext>
            </a:extLst>
          </p:cNvPr>
          <p:cNvPicPr>
            <a:picLocks noGrp="1" noChangeAspect="1"/>
          </p:cNvPicPr>
          <p:nvPr>
            <p:ph idx="1"/>
          </p:nvPr>
        </p:nvPicPr>
        <p:blipFill rotWithShape="1">
          <a:blip r:embed="rId2"/>
          <a:srcRect l="3045" t="17853" r="23704" b="47501"/>
          <a:stretch/>
        </p:blipFill>
        <p:spPr>
          <a:xfrm>
            <a:off x="592121" y="1336978"/>
            <a:ext cx="7415116" cy="1971748"/>
          </a:xfrm>
          <a:prstGeom prst="rect">
            <a:avLst/>
          </a:prstGeom>
        </p:spPr>
      </p:pic>
      <p:pic>
        <p:nvPicPr>
          <p:cNvPr id="5" name="Picture 4">
            <a:extLst>
              <a:ext uri="{FF2B5EF4-FFF2-40B4-BE49-F238E27FC236}">
                <a16:creationId xmlns:a16="http://schemas.microsoft.com/office/drawing/2014/main" id="{A76C6FB0-2C55-43FD-A8C5-CB8CC6F93143}"/>
              </a:ext>
            </a:extLst>
          </p:cNvPr>
          <p:cNvPicPr>
            <a:picLocks noChangeAspect="1"/>
          </p:cNvPicPr>
          <p:nvPr/>
        </p:nvPicPr>
        <p:blipFill>
          <a:blip r:embed="rId3"/>
          <a:stretch>
            <a:fillRect/>
          </a:stretch>
        </p:blipFill>
        <p:spPr>
          <a:xfrm>
            <a:off x="6096000" y="3308726"/>
            <a:ext cx="5245544" cy="2670021"/>
          </a:xfrm>
          <a:prstGeom prst="rect">
            <a:avLst/>
          </a:prstGeom>
        </p:spPr>
      </p:pic>
    </p:spTree>
    <p:extLst>
      <p:ext uri="{BB962C8B-B14F-4D97-AF65-F5344CB8AC3E}">
        <p14:creationId xmlns:p14="http://schemas.microsoft.com/office/powerpoint/2010/main" val="183194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790C8-79EF-4422-96C6-8BA0F4239386}"/>
              </a:ext>
            </a:extLst>
          </p:cNvPr>
          <p:cNvSpPr>
            <a:spLocks noGrp="1"/>
          </p:cNvSpPr>
          <p:nvPr>
            <p:ph type="title"/>
          </p:nvPr>
        </p:nvSpPr>
        <p:spPr/>
        <p:txBody>
          <a:bodyPr/>
          <a:lstStyle/>
          <a:p>
            <a:pPr algn="ctr"/>
            <a:r>
              <a:rPr lang="en-US" dirty="0"/>
              <a:t>Example of a lightning verification report without lightning</a:t>
            </a:r>
            <a:endParaRPr lang="en-ZA" dirty="0"/>
          </a:p>
        </p:txBody>
      </p:sp>
      <p:pic>
        <p:nvPicPr>
          <p:cNvPr id="8" name="Content Placeholder 7">
            <a:extLst>
              <a:ext uri="{FF2B5EF4-FFF2-40B4-BE49-F238E27FC236}">
                <a16:creationId xmlns:a16="http://schemas.microsoft.com/office/drawing/2014/main" id="{76122651-BB63-41AD-A68E-944ABBC9C14E}"/>
              </a:ext>
            </a:extLst>
          </p:cNvPr>
          <p:cNvPicPr>
            <a:picLocks noGrp="1" noChangeAspect="1"/>
          </p:cNvPicPr>
          <p:nvPr>
            <p:ph idx="1"/>
          </p:nvPr>
        </p:nvPicPr>
        <p:blipFill rotWithShape="1">
          <a:blip r:embed="rId2"/>
          <a:srcRect l="2136" t="15913" r="19524" b="5202"/>
          <a:stretch/>
        </p:blipFill>
        <p:spPr>
          <a:xfrm>
            <a:off x="2560716" y="1799203"/>
            <a:ext cx="7498080" cy="4244852"/>
          </a:xfrm>
        </p:spPr>
      </p:pic>
    </p:spTree>
    <p:extLst>
      <p:ext uri="{BB962C8B-B14F-4D97-AF65-F5344CB8AC3E}">
        <p14:creationId xmlns:p14="http://schemas.microsoft.com/office/powerpoint/2010/main" val="258502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5C91-B533-4F24-A78F-35415F60F8B2}"/>
              </a:ext>
            </a:extLst>
          </p:cNvPr>
          <p:cNvSpPr>
            <a:spLocks noGrp="1"/>
          </p:cNvSpPr>
          <p:nvPr>
            <p:ph type="title"/>
          </p:nvPr>
        </p:nvSpPr>
        <p:spPr/>
        <p:txBody>
          <a:bodyPr/>
          <a:lstStyle/>
          <a:p>
            <a:r>
              <a:rPr lang="en-US" dirty="0"/>
              <a:t>Products provided to the public</a:t>
            </a:r>
            <a:endParaRPr lang="en-ZA" dirty="0"/>
          </a:p>
        </p:txBody>
      </p:sp>
      <p:sp>
        <p:nvSpPr>
          <p:cNvPr id="3" name="Content Placeholder 2">
            <a:extLst>
              <a:ext uri="{FF2B5EF4-FFF2-40B4-BE49-F238E27FC236}">
                <a16:creationId xmlns:a16="http://schemas.microsoft.com/office/drawing/2014/main" id="{3EB1192A-05D4-4BE6-A845-07EA664F9B45}"/>
              </a:ext>
            </a:extLst>
          </p:cNvPr>
          <p:cNvSpPr>
            <a:spLocks noGrp="1"/>
          </p:cNvSpPr>
          <p:nvPr>
            <p:ph idx="1"/>
          </p:nvPr>
        </p:nvSpPr>
        <p:spPr/>
        <p:txBody>
          <a:bodyPr/>
          <a:lstStyle/>
          <a:p>
            <a:r>
              <a:rPr lang="en-US" dirty="0"/>
              <a:t>SA Police Service</a:t>
            </a:r>
          </a:p>
          <a:p>
            <a:pPr lvl="1"/>
            <a:r>
              <a:rPr lang="en-US" dirty="0"/>
              <a:t>They request rainfall data mainly to determine when a specific person was murdered. Due to heavy rainfall on the specific time when the body was found they might struggle to estimate the date of the incident as the body might have decomposed beyond recognition. So the rainfall data will be used to narrow down their time-line.</a:t>
            </a:r>
            <a:endParaRPr lang="en-ZA" dirty="0"/>
          </a:p>
          <a:p>
            <a:pPr lvl="1"/>
            <a:endParaRPr lang="en-ZA" dirty="0"/>
          </a:p>
          <a:p>
            <a:r>
              <a:rPr lang="en-ZA" dirty="0"/>
              <a:t>Construction </a:t>
            </a:r>
          </a:p>
          <a:p>
            <a:pPr lvl="1"/>
            <a:r>
              <a:rPr lang="en-ZA" dirty="0"/>
              <a:t>They also use this information to claim back the number of days it rained, thus affecting their construction schedule.</a:t>
            </a:r>
          </a:p>
          <a:p>
            <a:pPr marL="457200" lvl="1" indent="0">
              <a:buNone/>
            </a:pPr>
            <a:endParaRPr lang="en-US" dirty="0"/>
          </a:p>
        </p:txBody>
      </p:sp>
    </p:spTree>
    <p:extLst>
      <p:ext uri="{BB962C8B-B14F-4D97-AF65-F5344CB8AC3E}">
        <p14:creationId xmlns:p14="http://schemas.microsoft.com/office/powerpoint/2010/main" val="60256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FFCA-E14C-4C89-96C2-B2BF56100749}"/>
              </a:ext>
            </a:extLst>
          </p:cNvPr>
          <p:cNvSpPr>
            <a:spLocks noGrp="1"/>
          </p:cNvSpPr>
          <p:nvPr>
            <p:ph type="title"/>
          </p:nvPr>
        </p:nvSpPr>
        <p:spPr/>
        <p:txBody>
          <a:bodyPr/>
          <a:lstStyle/>
          <a:p>
            <a:r>
              <a:rPr lang="en-US" dirty="0"/>
              <a:t>Example of rainfall report</a:t>
            </a:r>
            <a:endParaRPr lang="en-ZA" dirty="0"/>
          </a:p>
        </p:txBody>
      </p:sp>
      <p:pic>
        <p:nvPicPr>
          <p:cNvPr id="5" name="Content Placeholder 4">
            <a:extLst>
              <a:ext uri="{FF2B5EF4-FFF2-40B4-BE49-F238E27FC236}">
                <a16:creationId xmlns:a16="http://schemas.microsoft.com/office/drawing/2014/main" id="{25EE65AC-4896-47E3-8CC1-ED88623B2974}"/>
              </a:ext>
            </a:extLst>
          </p:cNvPr>
          <p:cNvPicPr>
            <a:picLocks noGrp="1" noChangeAspect="1"/>
          </p:cNvPicPr>
          <p:nvPr>
            <p:ph idx="1"/>
          </p:nvPr>
        </p:nvPicPr>
        <p:blipFill rotWithShape="1">
          <a:blip r:embed="rId2"/>
          <a:srcRect t="2660" r="31371" b="7141"/>
          <a:stretch/>
        </p:blipFill>
        <p:spPr>
          <a:xfrm>
            <a:off x="469788" y="2201115"/>
            <a:ext cx="4992795" cy="3689350"/>
          </a:xfrm>
        </p:spPr>
      </p:pic>
      <p:pic>
        <p:nvPicPr>
          <p:cNvPr id="7" name="Picture 6">
            <a:extLst>
              <a:ext uri="{FF2B5EF4-FFF2-40B4-BE49-F238E27FC236}">
                <a16:creationId xmlns:a16="http://schemas.microsoft.com/office/drawing/2014/main" id="{59809987-2A9B-424C-83E6-9BB813772BFD}"/>
              </a:ext>
            </a:extLst>
          </p:cNvPr>
          <p:cNvPicPr>
            <a:picLocks noChangeAspect="1"/>
          </p:cNvPicPr>
          <p:nvPr/>
        </p:nvPicPr>
        <p:blipFill rotWithShape="1">
          <a:blip r:embed="rId3"/>
          <a:srcRect l="1961" t="42664" r="35154" b="7466"/>
          <a:stretch/>
        </p:blipFill>
        <p:spPr>
          <a:xfrm>
            <a:off x="5612374" y="2268671"/>
            <a:ext cx="6579625" cy="3249780"/>
          </a:xfrm>
          <a:prstGeom prst="rect">
            <a:avLst/>
          </a:prstGeom>
        </p:spPr>
      </p:pic>
      <p:sp>
        <p:nvSpPr>
          <p:cNvPr id="3" name="TextBox 2">
            <a:extLst>
              <a:ext uri="{FF2B5EF4-FFF2-40B4-BE49-F238E27FC236}">
                <a16:creationId xmlns:a16="http://schemas.microsoft.com/office/drawing/2014/main" id="{CDA12EDE-5D99-4315-AB1F-DC10B5CCD1B6}"/>
              </a:ext>
            </a:extLst>
          </p:cNvPr>
          <p:cNvSpPr txBox="1"/>
          <p:nvPr/>
        </p:nvSpPr>
        <p:spPr>
          <a:xfrm>
            <a:off x="2215034" y="1506022"/>
            <a:ext cx="6794681" cy="369332"/>
          </a:xfrm>
          <a:prstGeom prst="rect">
            <a:avLst/>
          </a:prstGeom>
          <a:noFill/>
        </p:spPr>
        <p:txBody>
          <a:bodyPr wrap="none" rtlCol="0">
            <a:spAutoFit/>
          </a:bodyPr>
          <a:lstStyle/>
          <a:p>
            <a:r>
              <a:rPr lang="en-US" dirty="0"/>
              <a:t>Clients are very happy with this report as it is exactly what they need.</a:t>
            </a:r>
            <a:endParaRPr lang="en-ZA" dirty="0"/>
          </a:p>
        </p:txBody>
      </p:sp>
    </p:spTree>
    <p:extLst>
      <p:ext uri="{BB962C8B-B14F-4D97-AF65-F5344CB8AC3E}">
        <p14:creationId xmlns:p14="http://schemas.microsoft.com/office/powerpoint/2010/main" val="106174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1D1A-30CC-4D17-87D1-00C1DDFBDE09}"/>
              </a:ext>
            </a:extLst>
          </p:cNvPr>
          <p:cNvSpPr>
            <a:spLocks noGrp="1"/>
          </p:cNvSpPr>
          <p:nvPr>
            <p:ph type="title"/>
          </p:nvPr>
        </p:nvSpPr>
        <p:spPr>
          <a:xfrm>
            <a:off x="838200" y="365125"/>
            <a:ext cx="10515600" cy="905535"/>
          </a:xfrm>
        </p:spPr>
        <p:txBody>
          <a:bodyPr/>
          <a:lstStyle/>
          <a:p>
            <a:r>
              <a:rPr lang="en-US" dirty="0"/>
              <a:t>Products provided to the public</a:t>
            </a:r>
            <a:endParaRPr lang="en-ZA" dirty="0"/>
          </a:p>
        </p:txBody>
      </p:sp>
      <p:sp>
        <p:nvSpPr>
          <p:cNvPr id="3" name="Content Placeholder 2">
            <a:extLst>
              <a:ext uri="{FF2B5EF4-FFF2-40B4-BE49-F238E27FC236}">
                <a16:creationId xmlns:a16="http://schemas.microsoft.com/office/drawing/2014/main" id="{7B8588B4-5BD0-442A-A756-D9C433DE9D74}"/>
              </a:ext>
            </a:extLst>
          </p:cNvPr>
          <p:cNvSpPr>
            <a:spLocks noGrp="1"/>
          </p:cNvSpPr>
          <p:nvPr>
            <p:ph idx="1"/>
          </p:nvPr>
        </p:nvSpPr>
        <p:spPr>
          <a:xfrm>
            <a:off x="838200" y="1270660"/>
            <a:ext cx="10515600" cy="4906303"/>
          </a:xfrm>
        </p:spPr>
        <p:txBody>
          <a:bodyPr/>
          <a:lstStyle/>
          <a:p>
            <a:r>
              <a:rPr lang="en-ZA" sz="2800" dirty="0">
                <a:latin typeface="Arial" panose="020B0604020202020204" pitchFamily="34" charset="0"/>
                <a:cs typeface="Arial" panose="020B0604020202020204" pitchFamily="34" charset="0"/>
              </a:rPr>
              <a:t>Climate summary</a:t>
            </a:r>
          </a:p>
          <a:p>
            <a:pPr lvl="1"/>
            <a:r>
              <a:rPr lang="en-ZA" dirty="0">
                <a:latin typeface="Arial" panose="020B0604020202020204" pitchFamily="34" charset="0"/>
                <a:cs typeface="Arial" panose="020B0604020202020204" pitchFamily="34" charset="0"/>
              </a:rPr>
              <a:t>Gives climate overview for the specific month issued</a:t>
            </a:r>
          </a:p>
          <a:p>
            <a:pPr lvl="1"/>
            <a:endParaRPr lang="en-ZA" dirty="0">
              <a:latin typeface="Arial" panose="020B0604020202020204" pitchFamily="34" charset="0"/>
              <a:cs typeface="Arial" panose="020B0604020202020204" pitchFamily="34" charset="0"/>
            </a:endParaRPr>
          </a:p>
          <a:p>
            <a:endParaRPr lang="en-ZA" dirty="0"/>
          </a:p>
        </p:txBody>
      </p:sp>
      <p:pic>
        <p:nvPicPr>
          <p:cNvPr id="5" name="Picture 4">
            <a:extLst>
              <a:ext uri="{FF2B5EF4-FFF2-40B4-BE49-F238E27FC236}">
                <a16:creationId xmlns:a16="http://schemas.microsoft.com/office/drawing/2014/main" id="{39D516A1-5978-43C1-96F0-5D39CF5B7591}"/>
              </a:ext>
            </a:extLst>
          </p:cNvPr>
          <p:cNvPicPr>
            <a:picLocks noChangeAspect="1"/>
          </p:cNvPicPr>
          <p:nvPr/>
        </p:nvPicPr>
        <p:blipFill rotWithShape="1">
          <a:blip r:embed="rId2"/>
          <a:srcRect l="5423" t="15984" r="25000" b="5302"/>
          <a:stretch/>
        </p:blipFill>
        <p:spPr>
          <a:xfrm>
            <a:off x="3026016" y="2355686"/>
            <a:ext cx="5672745" cy="3608215"/>
          </a:xfrm>
          <a:prstGeom prst="rect">
            <a:avLst/>
          </a:prstGeom>
        </p:spPr>
      </p:pic>
    </p:spTree>
    <p:extLst>
      <p:ext uri="{BB962C8B-B14F-4D97-AF65-F5344CB8AC3E}">
        <p14:creationId xmlns:p14="http://schemas.microsoft.com/office/powerpoint/2010/main" val="124199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15F3-23EF-4219-812B-BD19A23A8F83}"/>
              </a:ext>
            </a:extLst>
          </p:cNvPr>
          <p:cNvSpPr>
            <a:spLocks noGrp="1"/>
          </p:cNvSpPr>
          <p:nvPr>
            <p:ph type="ctrTitle"/>
          </p:nvPr>
        </p:nvSpPr>
        <p:spPr/>
        <p:txBody>
          <a:bodyPr>
            <a:normAutofit fontScale="90000"/>
          </a:bodyPr>
          <a:lstStyle/>
          <a:p>
            <a:r>
              <a:rPr lang="en-US" dirty="0"/>
              <a:t>Product provided to</a:t>
            </a:r>
            <a:br>
              <a:rPr lang="en-US" dirty="0"/>
            </a:br>
            <a:r>
              <a:rPr lang="en-US" dirty="0"/>
              <a:t>Agricultural Research Council, Universities, Libraries and Researchers </a:t>
            </a:r>
          </a:p>
        </p:txBody>
      </p:sp>
    </p:spTree>
    <p:extLst>
      <p:ext uri="{BB962C8B-B14F-4D97-AF65-F5344CB8AC3E}">
        <p14:creationId xmlns:p14="http://schemas.microsoft.com/office/powerpoint/2010/main" val="254895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885619ACC66E40924F80AD72C29800" ma:contentTypeVersion="13" ma:contentTypeDescription="Create a new document." ma:contentTypeScope="" ma:versionID="21dad5bac2533701c67ca2cf5acb481f">
  <xsd:schema xmlns:xsd="http://www.w3.org/2001/XMLSchema" xmlns:xs="http://www.w3.org/2001/XMLSchema" xmlns:p="http://schemas.microsoft.com/office/2006/metadata/properties" xmlns:ns3="2f54b51d-d71f-4c68-89d6-b982f02021d6" xmlns:ns4="cef1e425-e03e-475d-8454-a492170812a5" targetNamespace="http://schemas.microsoft.com/office/2006/metadata/properties" ma:root="true" ma:fieldsID="b9eff6fa9d13fd3d5b13d98290aef07d" ns3:_="" ns4:_="">
    <xsd:import namespace="2f54b51d-d71f-4c68-89d6-b982f02021d6"/>
    <xsd:import namespace="cef1e425-e03e-475d-8454-a492170812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4b51d-d71f-4c68-89d6-b982f0202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f1e425-e03e-475d-8454-a492170812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231E1A-865F-4457-9A64-01BB48E4F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4b51d-d71f-4c68-89d6-b982f02021d6"/>
    <ds:schemaRef ds:uri="cef1e425-e03e-475d-8454-a49217081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B712E9-55D4-4E82-A524-00707508DA88}">
  <ds:schemaRefs>
    <ds:schemaRef ds:uri="http://schemas.microsoft.com/sharepoint/v3/contenttype/forms"/>
  </ds:schemaRefs>
</ds:datastoreItem>
</file>

<file path=customXml/itemProps3.xml><?xml version="1.0" encoding="utf-8"?>
<ds:datastoreItem xmlns:ds="http://schemas.openxmlformats.org/officeDocument/2006/customXml" ds:itemID="{9027D411-BCFE-4B8B-B11C-B872DEE22D14}">
  <ds:schemaRefs>
    <ds:schemaRef ds:uri="http://schemas.microsoft.com/office/infopath/2007/PartnerControls"/>
    <ds:schemaRef ds:uri="cef1e425-e03e-475d-8454-a492170812a5"/>
    <ds:schemaRef ds:uri="http://purl.org/dc/term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2f54b51d-d71f-4c68-89d6-b982f02021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138</TotalTime>
  <Words>376</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South Africa  Session 6</vt:lpstr>
      <vt:lpstr>Products provided to the public</vt:lpstr>
      <vt:lpstr> </vt:lpstr>
      <vt:lpstr>Example of a lightning verification report with lightning</vt:lpstr>
      <vt:lpstr>Example of a lightning verification report without lightning</vt:lpstr>
      <vt:lpstr>Products provided to the public</vt:lpstr>
      <vt:lpstr>Example of rainfall report</vt:lpstr>
      <vt:lpstr>Products provided to the public</vt:lpstr>
      <vt:lpstr>Product provided to Agricultural Research Council, Universities, Libraries and Researchers </vt:lpstr>
      <vt:lpstr>Products provided to the public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Sandile Ngwenya</dc:creator>
  <cp:lastModifiedBy>Ilaria GALLO</cp:lastModifiedBy>
  <cp:revision>15</cp:revision>
  <dcterms:created xsi:type="dcterms:W3CDTF">2021-11-16T08:30:49Z</dcterms:created>
  <dcterms:modified xsi:type="dcterms:W3CDTF">2021-11-17T10:15:17Z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0x01010078885619ACC66E40924F80AD72C29800</vt:lpwstr>
  </property>
</Properties>
</file>