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57" r:id="rId6"/>
    <p:sldId id="259" r:id="rId7"/>
    <p:sldId id="256" r:id="rId8"/>
    <p:sldId id="258"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93822-7605-4781-951B-0D31F77E55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8466BCDE-D454-4194-AAE4-1DB398E465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2F630346-96AF-4669-AFA7-26F913D7C81C}"/>
              </a:ext>
            </a:extLst>
          </p:cNvPr>
          <p:cNvSpPr>
            <a:spLocks noGrp="1"/>
          </p:cNvSpPr>
          <p:nvPr>
            <p:ph type="dt" sz="half" idx="10"/>
          </p:nvPr>
        </p:nvSpPr>
        <p:spPr/>
        <p:txBody>
          <a:bodyPr/>
          <a:lstStyle/>
          <a:p>
            <a:fld id="{158D38BD-7FA3-4B6C-9EBE-763E3BB16D66}" type="datetimeFigureOut">
              <a:rPr lang="en-ZA" smtClean="0"/>
              <a:t>2021/11/12</a:t>
            </a:fld>
            <a:endParaRPr lang="en-ZA"/>
          </a:p>
        </p:txBody>
      </p:sp>
      <p:sp>
        <p:nvSpPr>
          <p:cNvPr id="5" name="Footer Placeholder 4">
            <a:extLst>
              <a:ext uri="{FF2B5EF4-FFF2-40B4-BE49-F238E27FC236}">
                <a16:creationId xmlns:a16="http://schemas.microsoft.com/office/drawing/2014/main" id="{AA0ECC6D-719D-4746-B827-8AF1968FF89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0C05FB3B-C9A4-40C9-9E15-341F104280A9}"/>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2503352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59A9F-AAF5-4FFB-822E-C9EF4E2DF7B4}"/>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62D760A5-84AD-4BD0-ABF5-E6C277E7E0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57FE33E-2CA1-48EA-9E74-A007C5D509ED}"/>
              </a:ext>
            </a:extLst>
          </p:cNvPr>
          <p:cNvSpPr>
            <a:spLocks noGrp="1"/>
          </p:cNvSpPr>
          <p:nvPr>
            <p:ph type="dt" sz="half" idx="10"/>
          </p:nvPr>
        </p:nvSpPr>
        <p:spPr/>
        <p:txBody>
          <a:bodyPr/>
          <a:lstStyle/>
          <a:p>
            <a:fld id="{158D38BD-7FA3-4B6C-9EBE-763E3BB16D66}" type="datetimeFigureOut">
              <a:rPr lang="en-ZA" smtClean="0"/>
              <a:t>2021/11/12</a:t>
            </a:fld>
            <a:endParaRPr lang="en-ZA"/>
          </a:p>
        </p:txBody>
      </p:sp>
      <p:sp>
        <p:nvSpPr>
          <p:cNvPr id="5" name="Footer Placeholder 4">
            <a:extLst>
              <a:ext uri="{FF2B5EF4-FFF2-40B4-BE49-F238E27FC236}">
                <a16:creationId xmlns:a16="http://schemas.microsoft.com/office/drawing/2014/main" id="{7D0D6BBA-AD68-4AD3-B7A0-B8CA690B0F0D}"/>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3863929F-0CC0-4877-B3AB-3B903F01B96C}"/>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1493029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0449E7-7C31-4054-8ED0-D3BDDEE8E6C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843AB599-33BB-4FD2-922E-1C276DB214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20E46B95-5AC1-4EA0-A4D2-15F5A36E921D}"/>
              </a:ext>
            </a:extLst>
          </p:cNvPr>
          <p:cNvSpPr>
            <a:spLocks noGrp="1"/>
          </p:cNvSpPr>
          <p:nvPr>
            <p:ph type="dt" sz="half" idx="10"/>
          </p:nvPr>
        </p:nvSpPr>
        <p:spPr/>
        <p:txBody>
          <a:bodyPr/>
          <a:lstStyle/>
          <a:p>
            <a:fld id="{158D38BD-7FA3-4B6C-9EBE-763E3BB16D66}" type="datetimeFigureOut">
              <a:rPr lang="en-ZA" smtClean="0"/>
              <a:t>2021/11/12</a:t>
            </a:fld>
            <a:endParaRPr lang="en-ZA"/>
          </a:p>
        </p:txBody>
      </p:sp>
      <p:sp>
        <p:nvSpPr>
          <p:cNvPr id="5" name="Footer Placeholder 4">
            <a:extLst>
              <a:ext uri="{FF2B5EF4-FFF2-40B4-BE49-F238E27FC236}">
                <a16:creationId xmlns:a16="http://schemas.microsoft.com/office/drawing/2014/main" id="{ED20493E-5102-4331-A134-A0302581A69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7A4FABA0-A403-4FEF-8390-C9298B11B66B}"/>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144477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F3E0A-B781-4069-A70B-D2D0C1FE64EB}"/>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0FEB94FC-F840-431E-B1BE-80666E1B84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AA35F2B3-29EE-45BF-BF0D-40DE0FFB54F9}"/>
              </a:ext>
            </a:extLst>
          </p:cNvPr>
          <p:cNvSpPr>
            <a:spLocks noGrp="1"/>
          </p:cNvSpPr>
          <p:nvPr>
            <p:ph type="dt" sz="half" idx="10"/>
          </p:nvPr>
        </p:nvSpPr>
        <p:spPr/>
        <p:txBody>
          <a:bodyPr/>
          <a:lstStyle/>
          <a:p>
            <a:fld id="{158D38BD-7FA3-4B6C-9EBE-763E3BB16D66}" type="datetimeFigureOut">
              <a:rPr lang="en-ZA" smtClean="0"/>
              <a:t>2021/11/12</a:t>
            </a:fld>
            <a:endParaRPr lang="en-ZA"/>
          </a:p>
        </p:txBody>
      </p:sp>
      <p:sp>
        <p:nvSpPr>
          <p:cNvPr id="5" name="Footer Placeholder 4">
            <a:extLst>
              <a:ext uri="{FF2B5EF4-FFF2-40B4-BE49-F238E27FC236}">
                <a16:creationId xmlns:a16="http://schemas.microsoft.com/office/drawing/2014/main" id="{02A7D2A7-73C3-4F17-BE00-E2357AF1496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9A0728C6-B077-4265-B7E8-9731F2F7EFCE}"/>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379549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BB3C6-D6A2-4324-A6C2-BE458B7E82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E0CD271E-7E49-42FA-B81B-9C45152C84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5DFB45-1255-47FE-85B5-5E3B834A3ACC}"/>
              </a:ext>
            </a:extLst>
          </p:cNvPr>
          <p:cNvSpPr>
            <a:spLocks noGrp="1"/>
          </p:cNvSpPr>
          <p:nvPr>
            <p:ph type="dt" sz="half" idx="10"/>
          </p:nvPr>
        </p:nvSpPr>
        <p:spPr/>
        <p:txBody>
          <a:bodyPr/>
          <a:lstStyle/>
          <a:p>
            <a:fld id="{158D38BD-7FA3-4B6C-9EBE-763E3BB16D66}" type="datetimeFigureOut">
              <a:rPr lang="en-ZA" smtClean="0"/>
              <a:t>2021/11/12</a:t>
            </a:fld>
            <a:endParaRPr lang="en-ZA"/>
          </a:p>
        </p:txBody>
      </p:sp>
      <p:sp>
        <p:nvSpPr>
          <p:cNvPr id="5" name="Footer Placeholder 4">
            <a:extLst>
              <a:ext uri="{FF2B5EF4-FFF2-40B4-BE49-F238E27FC236}">
                <a16:creationId xmlns:a16="http://schemas.microsoft.com/office/drawing/2014/main" id="{220FDB03-2808-4EA1-AD2F-06319E29170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B0FC4C99-C4F3-43FE-99DE-10EC81DF741A}"/>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3465896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1C09D-B656-4452-A6E4-AF84187C7367}"/>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F4252764-0347-4311-84DD-650376D2F2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6F6B52E6-6B30-4E3C-B0A1-04B36DF627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C3B74E2C-538A-447F-B30D-2936B46EE7DF}"/>
              </a:ext>
            </a:extLst>
          </p:cNvPr>
          <p:cNvSpPr>
            <a:spLocks noGrp="1"/>
          </p:cNvSpPr>
          <p:nvPr>
            <p:ph type="dt" sz="half" idx="10"/>
          </p:nvPr>
        </p:nvSpPr>
        <p:spPr/>
        <p:txBody>
          <a:bodyPr/>
          <a:lstStyle/>
          <a:p>
            <a:fld id="{158D38BD-7FA3-4B6C-9EBE-763E3BB16D66}" type="datetimeFigureOut">
              <a:rPr lang="en-ZA" smtClean="0"/>
              <a:t>2021/11/12</a:t>
            </a:fld>
            <a:endParaRPr lang="en-ZA"/>
          </a:p>
        </p:txBody>
      </p:sp>
      <p:sp>
        <p:nvSpPr>
          <p:cNvPr id="6" name="Footer Placeholder 5">
            <a:extLst>
              <a:ext uri="{FF2B5EF4-FFF2-40B4-BE49-F238E27FC236}">
                <a16:creationId xmlns:a16="http://schemas.microsoft.com/office/drawing/2014/main" id="{636AAEAE-CABE-4B00-884E-0DCBD61D41B2}"/>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EC1FD39F-BE42-4BF0-9875-A2FBE941C18B}"/>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455084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FF382-8E3F-416C-BA7E-9C920A2263C5}"/>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703CA7C7-486B-4C8C-998F-62BE4D4D25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DE800B-B5B2-41F9-8596-2323085FD2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AC6ABB6C-43E1-4A51-BB3E-DE4AF7B09A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972669-DC1C-4C6E-B067-F49E4FD87A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E934D34A-941B-494E-B6DF-953DB7E40DC5}"/>
              </a:ext>
            </a:extLst>
          </p:cNvPr>
          <p:cNvSpPr>
            <a:spLocks noGrp="1"/>
          </p:cNvSpPr>
          <p:nvPr>
            <p:ph type="dt" sz="half" idx="10"/>
          </p:nvPr>
        </p:nvSpPr>
        <p:spPr/>
        <p:txBody>
          <a:bodyPr/>
          <a:lstStyle/>
          <a:p>
            <a:fld id="{158D38BD-7FA3-4B6C-9EBE-763E3BB16D66}" type="datetimeFigureOut">
              <a:rPr lang="en-ZA" smtClean="0"/>
              <a:t>2021/11/12</a:t>
            </a:fld>
            <a:endParaRPr lang="en-ZA"/>
          </a:p>
        </p:txBody>
      </p:sp>
      <p:sp>
        <p:nvSpPr>
          <p:cNvPr id="8" name="Footer Placeholder 7">
            <a:extLst>
              <a:ext uri="{FF2B5EF4-FFF2-40B4-BE49-F238E27FC236}">
                <a16:creationId xmlns:a16="http://schemas.microsoft.com/office/drawing/2014/main" id="{0EA1CDE3-C678-45E7-BCC7-F1589F1FEA6D}"/>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26654A25-568E-405D-9A3A-ED5A93F306B0}"/>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4213973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7BC8-3CC4-445C-9F73-7DCD0ED24A2D}"/>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8718FCB8-EF5C-4BF1-893E-B8168B8F22A9}"/>
              </a:ext>
            </a:extLst>
          </p:cNvPr>
          <p:cNvSpPr>
            <a:spLocks noGrp="1"/>
          </p:cNvSpPr>
          <p:nvPr>
            <p:ph type="dt" sz="half" idx="10"/>
          </p:nvPr>
        </p:nvSpPr>
        <p:spPr/>
        <p:txBody>
          <a:bodyPr/>
          <a:lstStyle/>
          <a:p>
            <a:fld id="{158D38BD-7FA3-4B6C-9EBE-763E3BB16D66}" type="datetimeFigureOut">
              <a:rPr lang="en-ZA" smtClean="0"/>
              <a:t>2021/11/12</a:t>
            </a:fld>
            <a:endParaRPr lang="en-ZA"/>
          </a:p>
        </p:txBody>
      </p:sp>
      <p:sp>
        <p:nvSpPr>
          <p:cNvPr id="4" name="Footer Placeholder 3">
            <a:extLst>
              <a:ext uri="{FF2B5EF4-FFF2-40B4-BE49-F238E27FC236}">
                <a16:creationId xmlns:a16="http://schemas.microsoft.com/office/drawing/2014/main" id="{1DB77AD5-124A-4C09-9297-E2A22721D486}"/>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36B2674F-9E1F-4266-A5DE-C2352650115F}"/>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223505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72C049-E4E2-4C8D-AD84-237DBFC0637F}"/>
              </a:ext>
            </a:extLst>
          </p:cNvPr>
          <p:cNvSpPr>
            <a:spLocks noGrp="1"/>
          </p:cNvSpPr>
          <p:nvPr>
            <p:ph type="dt" sz="half" idx="10"/>
          </p:nvPr>
        </p:nvSpPr>
        <p:spPr/>
        <p:txBody>
          <a:bodyPr/>
          <a:lstStyle/>
          <a:p>
            <a:fld id="{158D38BD-7FA3-4B6C-9EBE-763E3BB16D66}" type="datetimeFigureOut">
              <a:rPr lang="en-ZA" smtClean="0"/>
              <a:t>2021/11/12</a:t>
            </a:fld>
            <a:endParaRPr lang="en-ZA"/>
          </a:p>
        </p:txBody>
      </p:sp>
      <p:sp>
        <p:nvSpPr>
          <p:cNvPr id="3" name="Footer Placeholder 2">
            <a:extLst>
              <a:ext uri="{FF2B5EF4-FFF2-40B4-BE49-F238E27FC236}">
                <a16:creationId xmlns:a16="http://schemas.microsoft.com/office/drawing/2014/main" id="{FA274709-1873-42D0-8F12-CBB93283A41A}"/>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799AFBED-3AD4-4F8B-AFD0-1FC441431884}"/>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2123608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F2BD7-EA0A-414F-813D-C4F7445640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94917AA0-0847-447E-AEC2-3BC50CCD8F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A4F20F29-17E0-4111-8016-98D0AE520D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DB9988-1C22-4DB8-9D6B-6946F8B0C297}"/>
              </a:ext>
            </a:extLst>
          </p:cNvPr>
          <p:cNvSpPr>
            <a:spLocks noGrp="1"/>
          </p:cNvSpPr>
          <p:nvPr>
            <p:ph type="dt" sz="half" idx="10"/>
          </p:nvPr>
        </p:nvSpPr>
        <p:spPr/>
        <p:txBody>
          <a:bodyPr/>
          <a:lstStyle/>
          <a:p>
            <a:fld id="{158D38BD-7FA3-4B6C-9EBE-763E3BB16D66}" type="datetimeFigureOut">
              <a:rPr lang="en-ZA" smtClean="0"/>
              <a:t>2021/11/12</a:t>
            </a:fld>
            <a:endParaRPr lang="en-ZA"/>
          </a:p>
        </p:txBody>
      </p:sp>
      <p:sp>
        <p:nvSpPr>
          <p:cNvPr id="6" name="Footer Placeholder 5">
            <a:extLst>
              <a:ext uri="{FF2B5EF4-FFF2-40B4-BE49-F238E27FC236}">
                <a16:creationId xmlns:a16="http://schemas.microsoft.com/office/drawing/2014/main" id="{8FD37404-4A3D-4C39-A85F-0A2C2B51E65F}"/>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2CF5C5C6-EDC5-43AC-AFA5-D8481E0D95BA}"/>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2358276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772D5-3A69-4020-BA0E-5D41CB6F0D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7A7511E2-F12A-4702-B071-F9D0A808A7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B1F5F92A-4A31-4072-BB7F-D32D2F6B8E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60BA8E-BBFF-4D2D-89DA-685E57605E4C}"/>
              </a:ext>
            </a:extLst>
          </p:cNvPr>
          <p:cNvSpPr>
            <a:spLocks noGrp="1"/>
          </p:cNvSpPr>
          <p:nvPr>
            <p:ph type="dt" sz="half" idx="10"/>
          </p:nvPr>
        </p:nvSpPr>
        <p:spPr/>
        <p:txBody>
          <a:bodyPr/>
          <a:lstStyle/>
          <a:p>
            <a:fld id="{158D38BD-7FA3-4B6C-9EBE-763E3BB16D66}" type="datetimeFigureOut">
              <a:rPr lang="en-ZA" smtClean="0"/>
              <a:t>2021/11/12</a:t>
            </a:fld>
            <a:endParaRPr lang="en-ZA"/>
          </a:p>
        </p:txBody>
      </p:sp>
      <p:sp>
        <p:nvSpPr>
          <p:cNvPr id="6" name="Footer Placeholder 5">
            <a:extLst>
              <a:ext uri="{FF2B5EF4-FFF2-40B4-BE49-F238E27FC236}">
                <a16:creationId xmlns:a16="http://schemas.microsoft.com/office/drawing/2014/main" id="{ABC1A3B0-DBFE-4D45-9A22-D9A0587AA379}"/>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D026423F-B97B-4A41-B02C-EF39CC519166}"/>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546418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72771E-8EDF-48EF-9C01-6DAB5CAB02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C0CB5C64-DF33-4152-92BE-B54F7D4789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4EECB40-7F4F-4E78-B0CE-A6B8929948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8D38BD-7FA3-4B6C-9EBE-763E3BB16D66}" type="datetimeFigureOut">
              <a:rPr lang="en-ZA" smtClean="0"/>
              <a:t>2021/11/12</a:t>
            </a:fld>
            <a:endParaRPr lang="en-ZA"/>
          </a:p>
        </p:txBody>
      </p:sp>
      <p:sp>
        <p:nvSpPr>
          <p:cNvPr id="5" name="Footer Placeholder 4">
            <a:extLst>
              <a:ext uri="{FF2B5EF4-FFF2-40B4-BE49-F238E27FC236}">
                <a16:creationId xmlns:a16="http://schemas.microsoft.com/office/drawing/2014/main" id="{B39A4CE3-0B9E-4DF8-9143-8FC1BCBC3A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E0816D0E-197C-464A-BDBF-7FB2DEE6F6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E4EF16-E7E6-4F41-B43D-2DBCE7674CC1}" type="slidenum">
              <a:rPr lang="en-ZA" smtClean="0"/>
              <a:t>‹#›</a:t>
            </a:fld>
            <a:endParaRPr lang="en-ZA"/>
          </a:p>
        </p:txBody>
      </p:sp>
    </p:spTree>
    <p:extLst>
      <p:ext uri="{BB962C8B-B14F-4D97-AF65-F5344CB8AC3E}">
        <p14:creationId xmlns:p14="http://schemas.microsoft.com/office/powerpoint/2010/main" val="3413151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30391-46CF-49CD-B67C-F44993D2AD73}"/>
              </a:ext>
            </a:extLst>
          </p:cNvPr>
          <p:cNvSpPr>
            <a:spLocks noGrp="1"/>
          </p:cNvSpPr>
          <p:nvPr>
            <p:ph type="ctrTitle"/>
          </p:nvPr>
        </p:nvSpPr>
        <p:spPr>
          <a:xfrm>
            <a:off x="1524000" y="1122363"/>
            <a:ext cx="9144000" cy="1170263"/>
          </a:xfrm>
        </p:spPr>
        <p:txBody>
          <a:bodyPr/>
          <a:lstStyle/>
          <a:p>
            <a:r>
              <a:rPr lang="en-US" dirty="0"/>
              <a:t>South Africa</a:t>
            </a:r>
            <a:endParaRPr lang="en-ZA" dirty="0"/>
          </a:p>
        </p:txBody>
      </p:sp>
      <p:sp>
        <p:nvSpPr>
          <p:cNvPr id="3" name="Subtitle 2">
            <a:extLst>
              <a:ext uri="{FF2B5EF4-FFF2-40B4-BE49-F238E27FC236}">
                <a16:creationId xmlns:a16="http://schemas.microsoft.com/office/drawing/2014/main" id="{AE2513DE-2196-4EBB-9160-939022A4AC05}"/>
              </a:ext>
            </a:extLst>
          </p:cNvPr>
          <p:cNvSpPr>
            <a:spLocks noGrp="1"/>
          </p:cNvSpPr>
          <p:nvPr>
            <p:ph type="subTitle" idx="1"/>
          </p:nvPr>
        </p:nvSpPr>
        <p:spPr>
          <a:xfrm>
            <a:off x="1524000" y="2782957"/>
            <a:ext cx="9144000" cy="2474843"/>
          </a:xfrm>
        </p:spPr>
        <p:txBody>
          <a:bodyPr/>
          <a:lstStyle/>
          <a:p>
            <a:r>
              <a:rPr lang="en-US" dirty="0"/>
              <a:t>Lucky Dlamini</a:t>
            </a:r>
          </a:p>
          <a:p>
            <a:r>
              <a:rPr lang="en-US" dirty="0"/>
              <a:t>Lebohang Melato</a:t>
            </a:r>
          </a:p>
          <a:p>
            <a:r>
              <a:rPr lang="en-US" dirty="0"/>
              <a:t>Sandile Ngwenya</a:t>
            </a:r>
          </a:p>
          <a:p>
            <a:r>
              <a:rPr lang="en-US" dirty="0"/>
              <a:t>Innocent Mbokodo</a:t>
            </a:r>
            <a:endParaRPr lang="en-ZA" dirty="0"/>
          </a:p>
        </p:txBody>
      </p:sp>
    </p:spTree>
    <p:extLst>
      <p:ext uri="{BB962C8B-B14F-4D97-AF65-F5344CB8AC3E}">
        <p14:creationId xmlns:p14="http://schemas.microsoft.com/office/powerpoint/2010/main" val="4053802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D1B86-D742-415E-9EEA-183FD67F7024}"/>
              </a:ext>
            </a:extLst>
          </p:cNvPr>
          <p:cNvSpPr>
            <a:spLocks noGrp="1"/>
          </p:cNvSpPr>
          <p:nvPr>
            <p:ph type="title"/>
          </p:nvPr>
        </p:nvSpPr>
        <p:spPr>
          <a:xfrm>
            <a:off x="838200" y="365125"/>
            <a:ext cx="10515600" cy="607459"/>
          </a:xfrm>
        </p:spPr>
        <p:txBody>
          <a:bodyPr>
            <a:normAutofit fontScale="90000"/>
          </a:bodyPr>
          <a:lstStyle/>
          <a:p>
            <a:pPr algn="ctr"/>
            <a:r>
              <a:rPr lang="en-US" dirty="0"/>
              <a:t>Session 2</a:t>
            </a:r>
            <a:endParaRPr lang="en-ZA" dirty="0"/>
          </a:p>
        </p:txBody>
      </p:sp>
      <p:sp>
        <p:nvSpPr>
          <p:cNvPr id="6" name="Content Placeholder 5">
            <a:extLst>
              <a:ext uri="{FF2B5EF4-FFF2-40B4-BE49-F238E27FC236}">
                <a16:creationId xmlns:a16="http://schemas.microsoft.com/office/drawing/2014/main" id="{16C2B964-A601-4EC1-B965-D401AFCAEFBA}"/>
              </a:ext>
            </a:extLst>
          </p:cNvPr>
          <p:cNvSpPr>
            <a:spLocks noGrp="1"/>
          </p:cNvSpPr>
          <p:nvPr>
            <p:ph idx="1"/>
          </p:nvPr>
        </p:nvSpPr>
        <p:spPr>
          <a:xfrm>
            <a:off x="745434" y="1179443"/>
            <a:ext cx="10515600" cy="4705973"/>
          </a:xfrm>
        </p:spPr>
        <p:txBody>
          <a:bodyPr>
            <a:normAutofit fontScale="85000" lnSpcReduction="10000"/>
          </a:bodyPr>
          <a:lstStyle/>
          <a:p>
            <a:pPr>
              <a:lnSpc>
                <a:spcPct val="170000"/>
              </a:lnSpc>
            </a:pPr>
            <a:r>
              <a:rPr lang="en-US" sz="2400" b="1" dirty="0"/>
              <a:t>Implications of climate change in South Africa</a:t>
            </a:r>
          </a:p>
          <a:p>
            <a:pPr lvl="1">
              <a:lnSpc>
                <a:spcPct val="170000"/>
              </a:lnSpc>
            </a:pPr>
            <a:r>
              <a:rPr lang="en-US" dirty="0"/>
              <a:t>Drought: Persistence of drought at the region between 10 and 22</a:t>
            </a:r>
            <a:r>
              <a:rPr lang="en-US" baseline="30000" dirty="0"/>
              <a:t>o</a:t>
            </a:r>
            <a:r>
              <a:rPr lang="en-US" dirty="0"/>
              <a:t>S (</a:t>
            </a:r>
            <a:r>
              <a:rPr lang="en-US" dirty="0" err="1"/>
              <a:t>i.e</a:t>
            </a:r>
            <a:r>
              <a:rPr lang="en-US" dirty="0"/>
              <a:t> drought corridor), thus affecting our agricultural yields.</a:t>
            </a:r>
          </a:p>
          <a:p>
            <a:pPr lvl="1">
              <a:lnSpc>
                <a:spcPct val="170000"/>
              </a:lnSpc>
            </a:pPr>
            <a:r>
              <a:rPr lang="en-US" dirty="0"/>
              <a:t>Floods: Trends of extreme rainfall due to climate change results in flash floods thus causing loss in animal life, property and crops. </a:t>
            </a:r>
          </a:p>
          <a:p>
            <a:pPr lvl="1">
              <a:lnSpc>
                <a:spcPct val="170000"/>
              </a:lnSpc>
            </a:pPr>
            <a:r>
              <a:rPr lang="en-US" dirty="0"/>
              <a:t>Heatwave: Predictions confirm that heatwaves are expected to be more frequent, last longer and be more intense  from the year climate till end. </a:t>
            </a:r>
          </a:p>
          <a:p>
            <a:pPr marL="1828800" lvl="4" indent="0">
              <a:lnSpc>
                <a:spcPct val="170000"/>
              </a:lnSpc>
              <a:buNone/>
            </a:pPr>
            <a:r>
              <a:rPr lang="en-US" sz="2400" dirty="0"/>
              <a:t>:High temp and humidity causes thermal discomfort to elders (&gt;65 years) and young children (0-5 years).</a:t>
            </a:r>
          </a:p>
        </p:txBody>
      </p:sp>
    </p:spTree>
    <p:extLst>
      <p:ext uri="{BB962C8B-B14F-4D97-AF65-F5344CB8AC3E}">
        <p14:creationId xmlns:p14="http://schemas.microsoft.com/office/powerpoint/2010/main" val="3645159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D1B86-D742-415E-9EEA-183FD67F7024}"/>
              </a:ext>
            </a:extLst>
          </p:cNvPr>
          <p:cNvSpPr>
            <a:spLocks noGrp="1"/>
          </p:cNvSpPr>
          <p:nvPr>
            <p:ph type="title"/>
          </p:nvPr>
        </p:nvSpPr>
        <p:spPr/>
        <p:txBody>
          <a:bodyPr/>
          <a:lstStyle/>
          <a:p>
            <a:pPr algn="ctr"/>
            <a:r>
              <a:rPr lang="en-US" dirty="0"/>
              <a:t>Session 2</a:t>
            </a:r>
            <a:endParaRPr lang="en-ZA" dirty="0"/>
          </a:p>
        </p:txBody>
      </p:sp>
      <p:sp>
        <p:nvSpPr>
          <p:cNvPr id="6" name="Content Placeholder 5">
            <a:extLst>
              <a:ext uri="{FF2B5EF4-FFF2-40B4-BE49-F238E27FC236}">
                <a16:creationId xmlns:a16="http://schemas.microsoft.com/office/drawing/2014/main" id="{16C2B964-A601-4EC1-B965-D401AFCAEFBA}"/>
              </a:ext>
            </a:extLst>
          </p:cNvPr>
          <p:cNvSpPr>
            <a:spLocks noGrp="1"/>
          </p:cNvSpPr>
          <p:nvPr>
            <p:ph idx="1"/>
          </p:nvPr>
        </p:nvSpPr>
        <p:spPr>
          <a:xfrm>
            <a:off x="745434" y="1534078"/>
            <a:ext cx="10515600" cy="4351338"/>
          </a:xfrm>
        </p:spPr>
        <p:txBody>
          <a:bodyPr>
            <a:normAutofit/>
          </a:bodyPr>
          <a:lstStyle/>
          <a:p>
            <a:pPr marL="0" indent="0">
              <a:lnSpc>
                <a:spcPct val="150000"/>
              </a:lnSpc>
              <a:buNone/>
            </a:pPr>
            <a:r>
              <a:rPr lang="en-US" b="1" dirty="0"/>
              <a:t>Important climate information</a:t>
            </a:r>
          </a:p>
          <a:p>
            <a:pPr lvl="1">
              <a:lnSpc>
                <a:spcPct val="150000"/>
              </a:lnSpc>
            </a:pPr>
            <a:r>
              <a:rPr lang="en-US" sz="2800" dirty="0"/>
              <a:t>Past, present and future trends of precipitation and temperature.</a:t>
            </a:r>
          </a:p>
          <a:p>
            <a:pPr marL="457200" lvl="1" indent="0">
              <a:lnSpc>
                <a:spcPct val="150000"/>
              </a:lnSpc>
              <a:buNone/>
            </a:pPr>
            <a:endParaRPr lang="en-US" sz="2800" dirty="0"/>
          </a:p>
          <a:p>
            <a:pPr marL="0" indent="0">
              <a:lnSpc>
                <a:spcPct val="150000"/>
              </a:lnSpc>
              <a:buNone/>
            </a:pPr>
            <a:r>
              <a:rPr lang="en-ZA" b="1" dirty="0"/>
              <a:t>Identify single most important information needed</a:t>
            </a:r>
          </a:p>
          <a:p>
            <a:pPr lvl="2">
              <a:lnSpc>
                <a:spcPct val="150000"/>
              </a:lnSpc>
            </a:pPr>
            <a:r>
              <a:rPr lang="en-ZA" sz="2800" dirty="0"/>
              <a:t>Capacity development: Both climate service providers and users.</a:t>
            </a:r>
          </a:p>
        </p:txBody>
      </p:sp>
    </p:spTree>
    <p:extLst>
      <p:ext uri="{BB962C8B-B14F-4D97-AF65-F5344CB8AC3E}">
        <p14:creationId xmlns:p14="http://schemas.microsoft.com/office/powerpoint/2010/main" val="81704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CEFF4DD-1375-4B17-9445-EA9DB64254E0}"/>
              </a:ext>
            </a:extLst>
          </p:cNvPr>
          <p:cNvSpPr/>
          <p:nvPr/>
        </p:nvSpPr>
        <p:spPr>
          <a:xfrm>
            <a:off x="1477617" y="1237714"/>
            <a:ext cx="9236765" cy="5196166"/>
          </a:xfrm>
          <a:prstGeom prst="rect">
            <a:avLst/>
          </a:prstGeom>
        </p:spPr>
        <p:txBody>
          <a:bodyPr wrap="square">
            <a:spAutoFit/>
          </a:bodyPr>
          <a:lstStyle/>
          <a:p>
            <a:pPr>
              <a:lnSpc>
                <a:spcPct val="150000"/>
              </a:lnSpc>
            </a:pPr>
            <a:r>
              <a:rPr lang="en-US" sz="2800" b="1" dirty="0"/>
              <a:t>Discuss what local technical capacity is</a:t>
            </a:r>
            <a:endParaRPr lang="en-ZA" sz="2800" b="1" dirty="0"/>
          </a:p>
          <a:p>
            <a:pPr marL="914400" lvl="1" indent="-457200">
              <a:lnSpc>
                <a:spcPct val="150000"/>
              </a:lnSpc>
              <a:buFont typeface="Arial" panose="020B0604020202020204" pitchFamily="34" charset="0"/>
              <a:buChar char="•"/>
            </a:pPr>
            <a:r>
              <a:rPr lang="en-US" sz="2800" dirty="0"/>
              <a:t>Good observational network but due to our electricity power </a:t>
            </a:r>
            <a:r>
              <a:rPr lang="en-US" sz="2800" dirty="0" err="1"/>
              <a:t>loadshedding</a:t>
            </a:r>
            <a:r>
              <a:rPr lang="en-US" sz="2800" dirty="0"/>
              <a:t> schedule we tend to lose data as most station aren’t are solar powered.</a:t>
            </a:r>
          </a:p>
          <a:p>
            <a:pPr marL="914400" lvl="1" indent="-457200">
              <a:lnSpc>
                <a:spcPct val="150000"/>
              </a:lnSpc>
              <a:buFont typeface="Arial" panose="020B0604020202020204" pitchFamily="34" charset="0"/>
              <a:buChar char="•"/>
            </a:pPr>
            <a:r>
              <a:rPr lang="en-US" sz="2800" dirty="0"/>
              <a:t>Monitoring evaluation tool to indicate that the public is using the publications/products and how useful is the </a:t>
            </a:r>
            <a:r>
              <a:rPr lang="en-US" sz="2800" dirty="0" err="1"/>
              <a:t>products.e.g</a:t>
            </a:r>
            <a:r>
              <a:rPr lang="en-US" sz="2800" dirty="0"/>
              <a:t> we have a dictionary in explains scientific weather/climate terms in our official languages.</a:t>
            </a:r>
          </a:p>
        </p:txBody>
      </p:sp>
      <p:sp>
        <p:nvSpPr>
          <p:cNvPr id="8" name="TextBox 7">
            <a:extLst>
              <a:ext uri="{FF2B5EF4-FFF2-40B4-BE49-F238E27FC236}">
                <a16:creationId xmlns:a16="http://schemas.microsoft.com/office/drawing/2014/main" id="{2630F62D-FADF-433C-A468-7D4FBAEFE63C}"/>
              </a:ext>
            </a:extLst>
          </p:cNvPr>
          <p:cNvSpPr txBox="1"/>
          <p:nvPr/>
        </p:nvSpPr>
        <p:spPr>
          <a:xfrm>
            <a:off x="3763617" y="424120"/>
            <a:ext cx="4306957" cy="769441"/>
          </a:xfrm>
          <a:prstGeom prst="rect">
            <a:avLst/>
          </a:prstGeom>
          <a:noFill/>
        </p:spPr>
        <p:txBody>
          <a:bodyPr wrap="square" rtlCol="0">
            <a:spAutoFit/>
          </a:bodyPr>
          <a:lstStyle/>
          <a:p>
            <a:pPr algn="ctr"/>
            <a:r>
              <a:rPr lang="en-US" sz="4400" dirty="0"/>
              <a:t>Session 3</a:t>
            </a:r>
          </a:p>
        </p:txBody>
      </p:sp>
    </p:spTree>
    <p:extLst>
      <p:ext uri="{BB962C8B-B14F-4D97-AF65-F5344CB8AC3E}">
        <p14:creationId xmlns:p14="http://schemas.microsoft.com/office/powerpoint/2010/main" val="3403114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8CAE3-1284-4B0A-8576-EFF92F5B829F}"/>
              </a:ext>
            </a:extLst>
          </p:cNvPr>
          <p:cNvSpPr>
            <a:spLocks noGrp="1"/>
          </p:cNvSpPr>
          <p:nvPr>
            <p:ph type="title"/>
          </p:nvPr>
        </p:nvSpPr>
        <p:spPr>
          <a:xfrm>
            <a:off x="838200" y="365125"/>
            <a:ext cx="10515600" cy="708301"/>
          </a:xfrm>
        </p:spPr>
        <p:txBody>
          <a:bodyPr/>
          <a:lstStyle/>
          <a:p>
            <a:pPr algn="ctr"/>
            <a:r>
              <a:rPr lang="en-US" dirty="0"/>
              <a:t>Session 3</a:t>
            </a:r>
            <a:endParaRPr lang="en-ZA" dirty="0"/>
          </a:p>
        </p:txBody>
      </p:sp>
      <p:sp>
        <p:nvSpPr>
          <p:cNvPr id="3" name="Content Placeholder 2">
            <a:extLst>
              <a:ext uri="{FF2B5EF4-FFF2-40B4-BE49-F238E27FC236}">
                <a16:creationId xmlns:a16="http://schemas.microsoft.com/office/drawing/2014/main" id="{E915F264-A265-48EC-A278-B57BF595CA26}"/>
              </a:ext>
            </a:extLst>
          </p:cNvPr>
          <p:cNvSpPr>
            <a:spLocks noGrp="1"/>
          </p:cNvSpPr>
          <p:nvPr>
            <p:ph idx="1"/>
          </p:nvPr>
        </p:nvSpPr>
        <p:spPr>
          <a:xfrm>
            <a:off x="838200" y="1073426"/>
            <a:ext cx="10515600" cy="5419449"/>
          </a:xfrm>
        </p:spPr>
        <p:txBody>
          <a:bodyPr>
            <a:noAutofit/>
          </a:bodyPr>
          <a:lstStyle/>
          <a:p>
            <a:pPr marL="0" indent="0">
              <a:lnSpc>
                <a:spcPct val="100000"/>
              </a:lnSpc>
              <a:buNone/>
            </a:pPr>
            <a:r>
              <a:rPr lang="en-US" b="1" dirty="0"/>
              <a:t>Decide what needs to be strengthened and what support is needed</a:t>
            </a:r>
            <a:r>
              <a:rPr lang="en-US" dirty="0"/>
              <a:t>.</a:t>
            </a:r>
          </a:p>
          <a:p>
            <a:pPr lvl="1">
              <a:lnSpc>
                <a:spcPct val="100000"/>
              </a:lnSpc>
            </a:pPr>
            <a:r>
              <a:rPr lang="en-US" sz="2800" dirty="0"/>
              <a:t>Human capacity and lack of skills to interpret some of our observation network e.g., radar system which we only get to use it to track the storm.</a:t>
            </a:r>
          </a:p>
          <a:p>
            <a:pPr lvl="1">
              <a:lnSpc>
                <a:spcPct val="100000"/>
              </a:lnSpc>
            </a:pPr>
            <a:r>
              <a:rPr lang="en-US" sz="2800" dirty="0"/>
              <a:t>Effects of </a:t>
            </a:r>
            <a:r>
              <a:rPr lang="en-US" sz="2800" dirty="0" err="1"/>
              <a:t>Covid</a:t>
            </a:r>
            <a:r>
              <a:rPr lang="en-US" sz="2800" dirty="0"/>
              <a:t> on our communication with clients:</a:t>
            </a:r>
          </a:p>
          <a:p>
            <a:pPr lvl="2">
              <a:lnSpc>
                <a:spcPct val="100000"/>
              </a:lnSpc>
            </a:pPr>
            <a:r>
              <a:rPr lang="en-US" sz="2800" dirty="0"/>
              <a:t>Our main source of communication with clients is telephonically and via email due to lockdown restrictions as we are currently working from home, our commercial clients are forced to contact us via email until we are officially back in the office. Clients prefer to discuss their enquiries face-to-face or telephonically as we get to explain our reports thoroughly making them confident to use our reports.</a:t>
            </a:r>
          </a:p>
          <a:p>
            <a:pPr marL="0" indent="0">
              <a:lnSpc>
                <a:spcPct val="100000"/>
              </a:lnSpc>
              <a:buNone/>
            </a:pPr>
            <a:endParaRPr lang="en-ZA" dirty="0"/>
          </a:p>
        </p:txBody>
      </p:sp>
    </p:spTree>
    <p:extLst>
      <p:ext uri="{BB962C8B-B14F-4D97-AF65-F5344CB8AC3E}">
        <p14:creationId xmlns:p14="http://schemas.microsoft.com/office/powerpoint/2010/main" val="3090305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8CAE3-1284-4B0A-8576-EFF92F5B829F}"/>
              </a:ext>
            </a:extLst>
          </p:cNvPr>
          <p:cNvSpPr>
            <a:spLocks noGrp="1"/>
          </p:cNvSpPr>
          <p:nvPr>
            <p:ph type="title"/>
          </p:nvPr>
        </p:nvSpPr>
        <p:spPr/>
        <p:txBody>
          <a:bodyPr/>
          <a:lstStyle/>
          <a:p>
            <a:pPr algn="ctr"/>
            <a:r>
              <a:rPr lang="en-US" dirty="0"/>
              <a:t>Session 3</a:t>
            </a:r>
            <a:endParaRPr lang="en-ZA" dirty="0"/>
          </a:p>
        </p:txBody>
      </p:sp>
      <p:sp>
        <p:nvSpPr>
          <p:cNvPr id="3" name="Content Placeholder 2">
            <a:extLst>
              <a:ext uri="{FF2B5EF4-FFF2-40B4-BE49-F238E27FC236}">
                <a16:creationId xmlns:a16="http://schemas.microsoft.com/office/drawing/2014/main" id="{E915F264-A265-48EC-A278-B57BF595CA26}"/>
              </a:ext>
            </a:extLst>
          </p:cNvPr>
          <p:cNvSpPr>
            <a:spLocks noGrp="1"/>
          </p:cNvSpPr>
          <p:nvPr>
            <p:ph idx="1"/>
          </p:nvPr>
        </p:nvSpPr>
        <p:spPr>
          <a:xfrm>
            <a:off x="838200" y="1507572"/>
            <a:ext cx="10515600" cy="4707697"/>
          </a:xfrm>
        </p:spPr>
        <p:txBody>
          <a:bodyPr>
            <a:noAutofit/>
          </a:bodyPr>
          <a:lstStyle/>
          <a:p>
            <a:pPr marL="0" indent="0">
              <a:lnSpc>
                <a:spcPct val="150000"/>
              </a:lnSpc>
              <a:buNone/>
            </a:pPr>
            <a:r>
              <a:rPr lang="en-US" b="1" dirty="0"/>
              <a:t>Decide what needs to be strengthened and what support is needed</a:t>
            </a:r>
            <a:r>
              <a:rPr lang="en-US" dirty="0"/>
              <a:t>.</a:t>
            </a:r>
          </a:p>
          <a:p>
            <a:pPr lvl="1">
              <a:lnSpc>
                <a:spcPct val="150000"/>
              </a:lnSpc>
            </a:pPr>
            <a:r>
              <a:rPr lang="en-US" sz="2800" dirty="0"/>
              <a:t>Gaps in datasets:</a:t>
            </a:r>
          </a:p>
          <a:p>
            <a:pPr lvl="2">
              <a:lnSpc>
                <a:spcPct val="150000"/>
              </a:lnSpc>
            </a:pPr>
            <a:r>
              <a:rPr lang="en-US" sz="2800" dirty="0"/>
              <a:t> Lack of data integration with other organization that might have the missing data. This is because their observatory network do not meet WMO standards, and they use different methods for their quality control measures which conflicts with our standards.</a:t>
            </a:r>
            <a:endParaRPr lang="en-ZA" sz="2800" dirty="0"/>
          </a:p>
          <a:p>
            <a:pPr>
              <a:lnSpc>
                <a:spcPct val="150000"/>
              </a:lnSpc>
            </a:pPr>
            <a:endParaRPr lang="en-ZA" dirty="0"/>
          </a:p>
        </p:txBody>
      </p:sp>
    </p:spTree>
    <p:extLst>
      <p:ext uri="{BB962C8B-B14F-4D97-AF65-F5344CB8AC3E}">
        <p14:creationId xmlns:p14="http://schemas.microsoft.com/office/powerpoint/2010/main" val="2354417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885619ACC66E40924F80AD72C29800" ma:contentTypeVersion="13" ma:contentTypeDescription="Create a new document." ma:contentTypeScope="" ma:versionID="21dad5bac2533701c67ca2cf5acb481f">
  <xsd:schema xmlns:xsd="http://www.w3.org/2001/XMLSchema" xmlns:xs="http://www.w3.org/2001/XMLSchema" xmlns:p="http://schemas.microsoft.com/office/2006/metadata/properties" xmlns:ns3="2f54b51d-d71f-4c68-89d6-b982f02021d6" xmlns:ns4="cef1e425-e03e-475d-8454-a492170812a5" targetNamespace="http://schemas.microsoft.com/office/2006/metadata/properties" ma:root="true" ma:fieldsID="b9eff6fa9d13fd3d5b13d98290aef07d" ns3:_="" ns4:_="">
    <xsd:import namespace="2f54b51d-d71f-4c68-89d6-b982f02021d6"/>
    <xsd:import namespace="cef1e425-e03e-475d-8454-a492170812a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54b51d-d71f-4c68-89d6-b982f02021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f1e425-e03e-475d-8454-a492170812a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D4AAD2-2D69-4B00-AE3E-2C33CC6ECE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54b51d-d71f-4c68-89d6-b982f02021d6"/>
    <ds:schemaRef ds:uri="cef1e425-e03e-475d-8454-a492170812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3BC7CE-EFAB-4A96-8BC6-51E36B4B98A9}">
  <ds:schemaRefs>
    <ds:schemaRef ds:uri="http://schemas.microsoft.com/sharepoint/v3/contenttype/forms"/>
  </ds:schemaRefs>
</ds:datastoreItem>
</file>

<file path=customXml/itemProps3.xml><?xml version="1.0" encoding="utf-8"?>
<ds:datastoreItem xmlns:ds="http://schemas.openxmlformats.org/officeDocument/2006/customXml" ds:itemID="{4A0EC497-5A3F-4A4D-95FE-60787FA2FC30}">
  <ds:schemaRefs>
    <ds:schemaRef ds:uri="http://www.w3.org/XML/1998/namespace"/>
    <ds:schemaRef ds:uri="http://schemas.microsoft.com/office/2006/documentManagement/types"/>
    <ds:schemaRef ds:uri="cef1e425-e03e-475d-8454-a492170812a5"/>
    <ds:schemaRef ds:uri="http://purl.org/dc/elements/1.1/"/>
    <ds:schemaRef ds:uri="http://purl.org/dc/terms/"/>
    <ds:schemaRef ds:uri="http://schemas.openxmlformats.org/package/2006/metadata/core-properties"/>
    <ds:schemaRef ds:uri="2f54b51d-d71f-4c68-89d6-b982f02021d6"/>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157</TotalTime>
  <Words>403</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South Africa</vt:lpstr>
      <vt:lpstr>Session 2</vt:lpstr>
      <vt:lpstr>Session 2</vt:lpstr>
      <vt:lpstr>PowerPoint Presentation</vt:lpstr>
      <vt:lpstr>Session 3</vt:lpstr>
      <vt:lpstr>Session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Lebohang Melato</dc:creator>
  <cp:lastModifiedBy>Ilaria GALLO</cp:lastModifiedBy>
  <cp:revision>25</cp:revision>
  <dcterms:created xsi:type="dcterms:W3CDTF">2021-11-10T09:29:40Z</dcterms:created>
  <dcterms:modified xsi:type="dcterms:W3CDTF">2021-11-12T13:55:44Z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0x01010078885619ACC66E40924F80AD72C29800</vt:lpwstr>
  </property>
</Properties>
</file>