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1"/>
  </p:notesMasterIdLst>
  <p:sldIdLst>
    <p:sldId id="256" r:id="rId5"/>
    <p:sldId id="262" r:id="rId6"/>
    <p:sldId id="399" r:id="rId7"/>
    <p:sldId id="400" r:id="rId8"/>
    <p:sldId id="413" r:id="rId9"/>
    <p:sldId id="414" r:id="rId10"/>
    <p:sldId id="415" r:id="rId11"/>
    <p:sldId id="418" r:id="rId12"/>
    <p:sldId id="419" r:id="rId13"/>
    <p:sldId id="420" r:id="rId14"/>
    <p:sldId id="421" r:id="rId15"/>
    <p:sldId id="422" r:id="rId16"/>
    <p:sldId id="417" r:id="rId17"/>
    <p:sldId id="423" r:id="rId18"/>
    <p:sldId id="411" r:id="rId19"/>
    <p:sldId id="412" r:id="rId2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s Filipe NUNES" initials="LFN" lastIdx="7" clrIdx="0">
    <p:extLst>
      <p:ext uri="{19B8F6BF-5375-455C-9EA6-DF929625EA0E}">
        <p15:presenceInfo xmlns:p15="http://schemas.microsoft.com/office/powerpoint/2012/main" userId="S::lfnunes@wmo.int::4aa28c8f-af2c-4a2b-9cfc-8cf541e572a6" providerId="AD"/>
      </p:ext>
    </p:extLst>
  </p:cmAuthor>
  <p:cmAuthor id="2" name="Zulkarnain" initials="Z" lastIdx="2" clrIdx="1">
    <p:extLst>
      <p:ext uri="{19B8F6BF-5375-455C-9EA6-DF929625EA0E}">
        <p15:presenceInfo xmlns:p15="http://schemas.microsoft.com/office/powerpoint/2012/main" userId="S::zulkarnain@wmo.int::5083becb-a57d-47aa-bc56-c8e14edc6f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CC00"/>
    <a:srgbClr val="F9FEB4"/>
    <a:srgbClr val="FFFF99"/>
    <a:srgbClr val="2B4C73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61115D-1009-451A-AE18-16D9AA27DCAE}" v="25" dt="2021-11-08T11:00:41.0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5597" autoAdjust="0"/>
  </p:normalViewPr>
  <p:slideViewPr>
    <p:cSldViewPr snapToGrid="0" snapToObjects="1">
      <p:cViewPr varScale="1">
        <p:scale>
          <a:sx n="67" d="100"/>
          <a:sy n="67" d="100"/>
        </p:scale>
        <p:origin x="116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Scheid" userId="8a947e3f-d8d9-4955-9c9f-ddd8c4db0670" providerId="ADAL" clId="{7C61115D-1009-451A-AE18-16D9AA27DCAE}"/>
    <pc:docChg chg="undo custSel addSld modSld">
      <pc:chgData name="Alexander Scheid" userId="8a947e3f-d8d9-4955-9c9f-ddd8c4db0670" providerId="ADAL" clId="{7C61115D-1009-451A-AE18-16D9AA27DCAE}" dt="2021-11-08T11:50:14.655" v="307" actId="20577"/>
      <pc:docMkLst>
        <pc:docMk/>
      </pc:docMkLst>
      <pc:sldChg chg="modSp">
        <pc:chgData name="Alexander Scheid" userId="8a947e3f-d8d9-4955-9c9f-ddd8c4db0670" providerId="ADAL" clId="{7C61115D-1009-451A-AE18-16D9AA27DCAE}" dt="2021-11-08T10:49:55.959" v="127" actId="27636"/>
        <pc:sldMkLst>
          <pc:docMk/>
          <pc:sldMk cId="517932232" sldId="262"/>
        </pc:sldMkLst>
        <pc:spChg chg="mod">
          <ac:chgData name="Alexander Scheid" userId="8a947e3f-d8d9-4955-9c9f-ddd8c4db0670" providerId="ADAL" clId="{7C61115D-1009-451A-AE18-16D9AA27DCAE}" dt="2021-11-08T10:49:55.959" v="127" actId="27636"/>
          <ac:spMkLst>
            <pc:docMk/>
            <pc:sldMk cId="517932232" sldId="262"/>
            <ac:spMk id="3" creationId="{BB9870DB-F5B3-4CBF-8AE5-CDE0C50BDE12}"/>
          </ac:spMkLst>
        </pc:spChg>
      </pc:sldChg>
      <pc:sldChg chg="modSp">
        <pc:chgData name="Alexander Scheid" userId="8a947e3f-d8d9-4955-9c9f-ddd8c4db0670" providerId="ADAL" clId="{7C61115D-1009-451A-AE18-16D9AA27DCAE}" dt="2021-11-08T08:18:11.956" v="3" actId="20577"/>
        <pc:sldMkLst>
          <pc:docMk/>
          <pc:sldMk cId="2845966337" sldId="399"/>
        </pc:sldMkLst>
        <pc:spChg chg="mod">
          <ac:chgData name="Alexander Scheid" userId="8a947e3f-d8d9-4955-9c9f-ddd8c4db0670" providerId="ADAL" clId="{7C61115D-1009-451A-AE18-16D9AA27DCAE}" dt="2021-11-08T08:18:11.956" v="3" actId="20577"/>
          <ac:spMkLst>
            <pc:docMk/>
            <pc:sldMk cId="2845966337" sldId="399"/>
            <ac:spMk id="2" creationId="{00000000-0000-0000-0000-000000000000}"/>
          </ac:spMkLst>
        </pc:spChg>
      </pc:sldChg>
      <pc:sldChg chg="addSp delSp modSp">
        <pc:chgData name="Alexander Scheid" userId="8a947e3f-d8d9-4955-9c9f-ddd8c4db0670" providerId="ADAL" clId="{7C61115D-1009-451A-AE18-16D9AA27DCAE}" dt="2021-11-08T11:50:14.655" v="307" actId="20577"/>
        <pc:sldMkLst>
          <pc:docMk/>
          <pc:sldMk cId="3164528928" sldId="400"/>
        </pc:sldMkLst>
        <pc:spChg chg="del mod">
          <ac:chgData name="Alexander Scheid" userId="8a947e3f-d8d9-4955-9c9f-ddd8c4db0670" providerId="ADAL" clId="{7C61115D-1009-451A-AE18-16D9AA27DCAE}" dt="2021-11-08T08:21:07.070" v="18" actId="478"/>
          <ac:spMkLst>
            <pc:docMk/>
            <pc:sldMk cId="3164528928" sldId="400"/>
            <ac:spMk id="2" creationId="{00000000-0000-0000-0000-000000000000}"/>
          </ac:spMkLst>
        </pc:spChg>
        <pc:spChg chg="mod ord">
          <ac:chgData name="Alexander Scheid" userId="8a947e3f-d8d9-4955-9c9f-ddd8c4db0670" providerId="ADAL" clId="{7C61115D-1009-451A-AE18-16D9AA27DCAE}" dt="2021-11-08T11:50:14.655" v="307" actId="20577"/>
          <ac:spMkLst>
            <pc:docMk/>
            <pc:sldMk cId="3164528928" sldId="400"/>
            <ac:spMk id="3" creationId="{00000000-0000-0000-0000-000000000000}"/>
          </ac:spMkLst>
        </pc:spChg>
        <pc:spChg chg="add mod">
          <ac:chgData name="Alexander Scheid" userId="8a947e3f-d8d9-4955-9c9f-ddd8c4db0670" providerId="ADAL" clId="{7C61115D-1009-451A-AE18-16D9AA27DCAE}" dt="2021-11-08T10:49:37.161" v="125" actId="20577"/>
          <ac:spMkLst>
            <pc:docMk/>
            <pc:sldMk cId="3164528928" sldId="400"/>
            <ac:spMk id="5" creationId="{3161E50D-B3F1-4E3B-8254-A05858D32352}"/>
          </ac:spMkLst>
        </pc:spChg>
        <pc:spChg chg="add del mod">
          <ac:chgData name="Alexander Scheid" userId="8a947e3f-d8d9-4955-9c9f-ddd8c4db0670" providerId="ADAL" clId="{7C61115D-1009-451A-AE18-16D9AA27DCAE}" dt="2021-11-08T08:21:40.283" v="45" actId="478"/>
          <ac:spMkLst>
            <pc:docMk/>
            <pc:sldMk cId="3164528928" sldId="400"/>
            <ac:spMk id="7" creationId="{AF605EE1-98BD-4169-8CF9-ECEA0CF4465F}"/>
          </ac:spMkLst>
        </pc:spChg>
      </pc:sldChg>
      <pc:sldChg chg="modSp">
        <pc:chgData name="Alexander Scheid" userId="8a947e3f-d8d9-4955-9c9f-ddd8c4db0670" providerId="ADAL" clId="{7C61115D-1009-451A-AE18-16D9AA27DCAE}" dt="2021-11-08T10:56:40.281" v="197" actId="255"/>
        <pc:sldMkLst>
          <pc:docMk/>
          <pc:sldMk cId="3311842883" sldId="411"/>
        </pc:sldMkLst>
        <pc:spChg chg="mod">
          <ac:chgData name="Alexander Scheid" userId="8a947e3f-d8d9-4955-9c9f-ddd8c4db0670" providerId="ADAL" clId="{7C61115D-1009-451A-AE18-16D9AA27DCAE}" dt="2021-11-08T10:56:40.281" v="197" actId="255"/>
          <ac:spMkLst>
            <pc:docMk/>
            <pc:sldMk cId="3311842883" sldId="411"/>
            <ac:spMk id="3" creationId="{00000000-0000-0000-0000-000000000000}"/>
          </ac:spMkLst>
        </pc:spChg>
      </pc:sldChg>
      <pc:sldChg chg="modSp">
        <pc:chgData name="Alexander Scheid" userId="8a947e3f-d8d9-4955-9c9f-ddd8c4db0670" providerId="ADAL" clId="{7C61115D-1009-451A-AE18-16D9AA27DCAE}" dt="2021-11-08T11:01:45.534" v="284" actId="20577"/>
        <pc:sldMkLst>
          <pc:docMk/>
          <pc:sldMk cId="1900093131" sldId="412"/>
        </pc:sldMkLst>
        <pc:spChg chg="mod">
          <ac:chgData name="Alexander Scheid" userId="8a947e3f-d8d9-4955-9c9f-ddd8c4db0670" providerId="ADAL" clId="{7C61115D-1009-451A-AE18-16D9AA27DCAE}" dt="2021-11-08T11:01:45.534" v="284" actId="20577"/>
          <ac:spMkLst>
            <pc:docMk/>
            <pc:sldMk cId="1900093131" sldId="412"/>
            <ac:spMk id="7" creationId="{00000000-0000-0000-0000-000000000000}"/>
          </ac:spMkLst>
        </pc:spChg>
      </pc:sldChg>
      <pc:sldChg chg="modSp">
        <pc:chgData name="Alexander Scheid" userId="8a947e3f-d8d9-4955-9c9f-ddd8c4db0670" providerId="ADAL" clId="{7C61115D-1009-451A-AE18-16D9AA27DCAE}" dt="2021-11-08T10:47:52.303" v="109" actId="20577"/>
        <pc:sldMkLst>
          <pc:docMk/>
          <pc:sldMk cId="2639828817" sldId="413"/>
        </pc:sldMkLst>
        <pc:spChg chg="mod">
          <ac:chgData name="Alexander Scheid" userId="8a947e3f-d8d9-4955-9c9f-ddd8c4db0670" providerId="ADAL" clId="{7C61115D-1009-451A-AE18-16D9AA27DCAE}" dt="2021-11-08T10:47:52.303" v="109" actId="20577"/>
          <ac:spMkLst>
            <pc:docMk/>
            <pc:sldMk cId="2639828817" sldId="413"/>
            <ac:spMk id="2" creationId="{00000000-0000-0000-0000-000000000000}"/>
          </ac:spMkLst>
        </pc:spChg>
      </pc:sldChg>
      <pc:sldChg chg="modSp">
        <pc:chgData name="Alexander Scheid" userId="8a947e3f-d8d9-4955-9c9f-ddd8c4db0670" providerId="ADAL" clId="{7C61115D-1009-451A-AE18-16D9AA27DCAE}" dt="2021-11-08T10:58:19.919" v="221" actId="1036"/>
        <pc:sldMkLst>
          <pc:docMk/>
          <pc:sldMk cId="74738912" sldId="414"/>
        </pc:sldMkLst>
        <pc:spChg chg="mod">
          <ac:chgData name="Alexander Scheid" userId="8a947e3f-d8d9-4955-9c9f-ddd8c4db0670" providerId="ADAL" clId="{7C61115D-1009-451A-AE18-16D9AA27DCAE}" dt="2021-11-08T10:47:57.496" v="110" actId="20577"/>
          <ac:spMkLst>
            <pc:docMk/>
            <pc:sldMk cId="74738912" sldId="414"/>
            <ac:spMk id="2" creationId="{00000000-0000-0000-0000-000000000000}"/>
          </ac:spMkLst>
        </pc:spChg>
        <pc:spChg chg="mod">
          <ac:chgData name="Alexander Scheid" userId="8a947e3f-d8d9-4955-9c9f-ddd8c4db0670" providerId="ADAL" clId="{7C61115D-1009-451A-AE18-16D9AA27DCAE}" dt="2021-11-08T10:57:51.577" v="199" actId="255"/>
          <ac:spMkLst>
            <pc:docMk/>
            <pc:sldMk cId="74738912" sldId="414"/>
            <ac:spMk id="7" creationId="{A73002A7-FC54-4A41-9FDF-69D36573B7B0}"/>
          </ac:spMkLst>
        </pc:spChg>
        <pc:spChg chg="mod">
          <ac:chgData name="Alexander Scheid" userId="8a947e3f-d8d9-4955-9c9f-ddd8c4db0670" providerId="ADAL" clId="{7C61115D-1009-451A-AE18-16D9AA27DCAE}" dt="2021-11-08T10:58:19.919" v="221" actId="1036"/>
          <ac:spMkLst>
            <pc:docMk/>
            <pc:sldMk cId="74738912" sldId="414"/>
            <ac:spMk id="8" creationId="{64A8EA70-6C94-4666-AEA6-15A5322D2A6D}"/>
          </ac:spMkLst>
        </pc:spChg>
        <pc:grpChg chg="mod">
          <ac:chgData name="Alexander Scheid" userId="8a947e3f-d8d9-4955-9c9f-ddd8c4db0670" providerId="ADAL" clId="{7C61115D-1009-451A-AE18-16D9AA27DCAE}" dt="2021-11-08T10:58:19.919" v="221" actId="1036"/>
          <ac:grpSpMkLst>
            <pc:docMk/>
            <pc:sldMk cId="74738912" sldId="414"/>
            <ac:grpSpMk id="10" creationId="{9C154ABA-24E5-44EC-8881-BC9B6CF9D7F2}"/>
          </ac:grpSpMkLst>
        </pc:grpChg>
      </pc:sldChg>
      <pc:sldChg chg="modSp">
        <pc:chgData name="Alexander Scheid" userId="8a947e3f-d8d9-4955-9c9f-ddd8c4db0670" providerId="ADAL" clId="{7C61115D-1009-451A-AE18-16D9AA27DCAE}" dt="2021-11-08T10:53:04.687" v="166" actId="20577"/>
        <pc:sldMkLst>
          <pc:docMk/>
          <pc:sldMk cId="1149632798" sldId="415"/>
        </pc:sldMkLst>
        <pc:spChg chg="mod">
          <ac:chgData name="Alexander Scheid" userId="8a947e3f-d8d9-4955-9c9f-ddd8c4db0670" providerId="ADAL" clId="{7C61115D-1009-451A-AE18-16D9AA27DCAE}" dt="2021-11-08T10:48:01.147" v="111" actId="20577"/>
          <ac:spMkLst>
            <pc:docMk/>
            <pc:sldMk cId="1149632798" sldId="415"/>
            <ac:spMk id="2" creationId="{00000000-0000-0000-0000-000000000000}"/>
          </ac:spMkLst>
        </pc:spChg>
        <pc:spChg chg="mod">
          <ac:chgData name="Alexander Scheid" userId="8a947e3f-d8d9-4955-9c9f-ddd8c4db0670" providerId="ADAL" clId="{7C61115D-1009-451A-AE18-16D9AA27DCAE}" dt="2021-11-08T10:53:04.687" v="166" actId="20577"/>
          <ac:spMkLst>
            <pc:docMk/>
            <pc:sldMk cId="1149632798" sldId="415"/>
            <ac:spMk id="6" creationId="{A4F8FA88-7942-40EB-9E23-E1308D03AA9C}"/>
          </ac:spMkLst>
        </pc:spChg>
      </pc:sldChg>
      <pc:sldChg chg="delSp modSp">
        <pc:chgData name="Alexander Scheid" userId="8a947e3f-d8d9-4955-9c9f-ddd8c4db0670" providerId="ADAL" clId="{7C61115D-1009-451A-AE18-16D9AA27DCAE}" dt="2021-11-08T11:01:27.023" v="281" actId="14"/>
        <pc:sldMkLst>
          <pc:docMk/>
          <pc:sldMk cId="211352277" sldId="417"/>
        </pc:sldMkLst>
        <pc:spChg chg="mod">
          <ac:chgData name="Alexander Scheid" userId="8a947e3f-d8d9-4955-9c9f-ddd8c4db0670" providerId="ADAL" clId="{7C61115D-1009-451A-AE18-16D9AA27DCAE}" dt="2021-11-08T11:01:27.023" v="281" actId="14"/>
          <ac:spMkLst>
            <pc:docMk/>
            <pc:sldMk cId="211352277" sldId="417"/>
            <ac:spMk id="3" creationId="{00000000-0000-0000-0000-000000000000}"/>
          </ac:spMkLst>
        </pc:spChg>
        <pc:picChg chg="del">
          <ac:chgData name="Alexander Scheid" userId="8a947e3f-d8d9-4955-9c9f-ddd8c4db0670" providerId="ADAL" clId="{7C61115D-1009-451A-AE18-16D9AA27DCAE}" dt="2021-11-08T10:55:31.434" v="188" actId="478"/>
          <ac:picMkLst>
            <pc:docMk/>
            <pc:sldMk cId="211352277" sldId="417"/>
            <ac:picMk id="6" creationId="{00000000-0000-0000-0000-000000000000}"/>
          </ac:picMkLst>
        </pc:picChg>
      </pc:sldChg>
      <pc:sldChg chg="modSp">
        <pc:chgData name="Alexander Scheid" userId="8a947e3f-d8d9-4955-9c9f-ddd8c4db0670" providerId="ADAL" clId="{7C61115D-1009-451A-AE18-16D9AA27DCAE}" dt="2021-11-08T10:57:20.465" v="198" actId="404"/>
        <pc:sldMkLst>
          <pc:docMk/>
          <pc:sldMk cId="2723888110" sldId="418"/>
        </pc:sldMkLst>
        <pc:spChg chg="mod">
          <ac:chgData name="Alexander Scheid" userId="8a947e3f-d8d9-4955-9c9f-ddd8c4db0670" providerId="ADAL" clId="{7C61115D-1009-451A-AE18-16D9AA27DCAE}" dt="2021-11-08T10:57:20.465" v="198" actId="404"/>
          <ac:spMkLst>
            <pc:docMk/>
            <pc:sldMk cId="2723888110" sldId="418"/>
            <ac:spMk id="3" creationId="{00000000-0000-0000-0000-000000000000}"/>
          </ac:spMkLst>
        </pc:spChg>
      </pc:sldChg>
      <pc:sldChg chg="modSp">
        <pc:chgData name="Alexander Scheid" userId="8a947e3f-d8d9-4955-9c9f-ddd8c4db0670" providerId="ADAL" clId="{7C61115D-1009-451A-AE18-16D9AA27DCAE}" dt="2021-11-08T11:00:17.998" v="267" actId="6549"/>
        <pc:sldMkLst>
          <pc:docMk/>
          <pc:sldMk cId="2780997630" sldId="421"/>
        </pc:sldMkLst>
        <pc:spChg chg="mod">
          <ac:chgData name="Alexander Scheid" userId="8a947e3f-d8d9-4955-9c9f-ddd8c4db0670" providerId="ADAL" clId="{7C61115D-1009-451A-AE18-16D9AA27DCAE}" dt="2021-11-08T11:00:17.998" v="267" actId="6549"/>
          <ac:spMkLst>
            <pc:docMk/>
            <pc:sldMk cId="2780997630" sldId="421"/>
            <ac:spMk id="3" creationId="{00000000-0000-0000-0000-000000000000}"/>
          </ac:spMkLst>
        </pc:spChg>
        <pc:picChg chg="mod">
          <ac:chgData name="Alexander Scheid" userId="8a947e3f-d8d9-4955-9c9f-ddd8c4db0670" providerId="ADAL" clId="{7C61115D-1009-451A-AE18-16D9AA27DCAE}" dt="2021-11-08T10:59:50.532" v="240" actId="1035"/>
          <ac:picMkLst>
            <pc:docMk/>
            <pc:sldMk cId="2780997630" sldId="421"/>
            <ac:picMk id="11" creationId="{00000000-0000-0000-0000-000000000000}"/>
          </ac:picMkLst>
        </pc:picChg>
        <pc:picChg chg="mod">
          <ac:chgData name="Alexander Scheid" userId="8a947e3f-d8d9-4955-9c9f-ddd8c4db0670" providerId="ADAL" clId="{7C61115D-1009-451A-AE18-16D9AA27DCAE}" dt="2021-11-08T10:59:53.414" v="258" actId="1035"/>
          <ac:picMkLst>
            <pc:docMk/>
            <pc:sldMk cId="2780997630" sldId="421"/>
            <ac:picMk id="13" creationId="{00000000-0000-0000-0000-000000000000}"/>
          </ac:picMkLst>
        </pc:picChg>
      </pc:sldChg>
      <pc:sldChg chg="modSp">
        <pc:chgData name="Alexander Scheid" userId="8a947e3f-d8d9-4955-9c9f-ddd8c4db0670" providerId="ADAL" clId="{7C61115D-1009-451A-AE18-16D9AA27DCAE}" dt="2021-11-08T11:00:41.101" v="271" actId="27636"/>
        <pc:sldMkLst>
          <pc:docMk/>
          <pc:sldMk cId="3356542908" sldId="422"/>
        </pc:sldMkLst>
        <pc:spChg chg="mod">
          <ac:chgData name="Alexander Scheid" userId="8a947e3f-d8d9-4955-9c9f-ddd8c4db0670" providerId="ADAL" clId="{7C61115D-1009-451A-AE18-16D9AA27DCAE}" dt="2021-11-08T11:00:41.101" v="271" actId="27636"/>
          <ac:spMkLst>
            <pc:docMk/>
            <pc:sldMk cId="3356542908" sldId="422"/>
            <ac:spMk id="3" creationId="{00000000-0000-0000-0000-000000000000}"/>
          </ac:spMkLst>
        </pc:spChg>
      </pc:sldChg>
      <pc:sldChg chg="modSp add">
        <pc:chgData name="Alexander Scheid" userId="8a947e3f-d8d9-4955-9c9f-ddd8c4db0670" providerId="ADAL" clId="{7C61115D-1009-451A-AE18-16D9AA27DCAE}" dt="2021-11-08T10:56:28.437" v="196" actId="1076"/>
        <pc:sldMkLst>
          <pc:docMk/>
          <pc:sldMk cId="3044892382" sldId="423"/>
        </pc:sldMkLst>
        <pc:spChg chg="mod">
          <ac:chgData name="Alexander Scheid" userId="8a947e3f-d8d9-4955-9c9f-ddd8c4db0670" providerId="ADAL" clId="{7C61115D-1009-451A-AE18-16D9AA27DCAE}" dt="2021-11-08T10:56:19.047" v="194" actId="255"/>
          <ac:spMkLst>
            <pc:docMk/>
            <pc:sldMk cId="3044892382" sldId="423"/>
            <ac:spMk id="3" creationId="{00000000-0000-0000-0000-000000000000}"/>
          </ac:spMkLst>
        </pc:spChg>
        <pc:picChg chg="mod">
          <ac:chgData name="Alexander Scheid" userId="8a947e3f-d8d9-4955-9c9f-ddd8c4db0670" providerId="ADAL" clId="{7C61115D-1009-451A-AE18-16D9AA27DCAE}" dt="2021-11-08T10:56:28.437" v="196" actId="1076"/>
          <ac:picMkLst>
            <pc:docMk/>
            <pc:sldMk cId="3044892382" sldId="423"/>
            <ac:picMk id="6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2C619D-49A1-43D3-A02C-742DF4F73657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6C61D-21BD-45CA-B920-B80C9B6DF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10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3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0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5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2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0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8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1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wmo-im/docs/blob/master/XML%20station%20representation%20in%20OSCAR.ipynb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scar.wmo.int/surface/rest/api/customReports/" TargetMode="External"/><Relationship Id="rId2" Type="http://schemas.openxmlformats.org/officeDocument/2006/relationships/hyperlink" Target="https://oscar.wmo.int/surface/rest/api/search/station?programAffiliation=Argo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trp.wmo.int/course/view.php?id=146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unity.wmo.int/activity-areas/wigo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mo2016_powerpoint_standard_v2-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16000" cy="6912000"/>
          </a:xfrm>
          <a:prstGeom prst="rect">
            <a:avLst/>
          </a:prstGeom>
        </p:spPr>
      </p:pic>
      <p:sp>
        <p:nvSpPr>
          <p:cNvPr id="7" name="Shape 231"/>
          <p:cNvSpPr txBox="1">
            <a:spLocks/>
          </p:cNvSpPr>
          <p:nvPr/>
        </p:nvSpPr>
        <p:spPr>
          <a:xfrm>
            <a:off x="145657" y="631179"/>
            <a:ext cx="9070343" cy="32691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4000" b="1" dirty="0">
                <a:solidFill>
                  <a:srgbClr val="000090"/>
                </a:solidFill>
              </a:rPr>
              <a:t>WIGOS Webinar #27</a:t>
            </a:r>
          </a:p>
          <a:p>
            <a:pPr>
              <a:lnSpc>
                <a:spcPct val="120000"/>
              </a:lnSpc>
            </a:pPr>
            <a:r>
              <a:rPr lang="pt-BR" sz="3000" b="1" dirty="0">
                <a:solidFill>
                  <a:srgbClr val="000090"/>
                </a:solidFill>
              </a:rPr>
              <a:t>OSCAR/Surface release 1.7.1</a:t>
            </a:r>
            <a:endParaRPr lang="en-US" sz="3200" b="1" dirty="0">
              <a:solidFill>
                <a:srgbClr val="000090"/>
              </a:solidFill>
            </a:endParaRPr>
          </a:p>
          <a:p>
            <a:pPr>
              <a:lnSpc>
                <a:spcPct val="120000"/>
              </a:lnSpc>
            </a:pPr>
            <a:endParaRPr lang="en-US" sz="3200" b="1" dirty="0">
              <a:solidFill>
                <a:srgbClr val="000090"/>
              </a:solidFill>
            </a:endParaRPr>
          </a:p>
          <a:p>
            <a:r>
              <a:rPr lang="en-US" sz="2800" dirty="0">
                <a:solidFill>
                  <a:srgbClr val="000090"/>
                </a:solidFill>
              </a:rPr>
              <a:t>WMO Secretariat &amp; </a:t>
            </a:r>
            <a:r>
              <a:rPr lang="en-US" sz="2800" dirty="0" err="1">
                <a:solidFill>
                  <a:srgbClr val="000090"/>
                </a:solidFill>
              </a:rPr>
              <a:t>MeteoSwiss</a:t>
            </a:r>
            <a:endParaRPr lang="en-US" sz="24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260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000" dirty="0">
                <a:solidFill>
                  <a:srgbClr val="000099"/>
                </a:solidFill>
              </a:rPr>
              <a:t>2. Changes for NFPs and MEs</a:t>
            </a:r>
            <a:br>
              <a:rPr lang="en-US" sz="3100" dirty="0">
                <a:solidFill>
                  <a:srgbClr val="000099"/>
                </a:solidFill>
              </a:rPr>
            </a:br>
            <a:r>
              <a:rPr lang="en-US" sz="3100" dirty="0">
                <a:solidFill>
                  <a:srgbClr val="000099"/>
                </a:solidFill>
              </a:rPr>
              <a:t>2.a. New option to edit station names </a:t>
            </a:r>
            <a:endParaRPr lang="en-US" sz="3600" dirty="0">
              <a:solidFill>
                <a:srgbClr val="000099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400050" lvl="1" indent="0">
              <a:buNone/>
            </a:pPr>
            <a:r>
              <a:rPr lang="de-CH" sz="9600" b="1" dirty="0" err="1"/>
              <a:t>Editing</a:t>
            </a:r>
            <a:r>
              <a:rPr lang="de-CH" sz="9600" b="1" dirty="0"/>
              <a:t> a </a:t>
            </a:r>
            <a:r>
              <a:rPr lang="de-CH" sz="9600" b="1" dirty="0" err="1"/>
              <a:t>station</a:t>
            </a:r>
            <a:r>
              <a:rPr lang="de-CH" sz="9600" b="1" dirty="0"/>
              <a:t> </a:t>
            </a:r>
            <a:r>
              <a:rPr lang="de-CH" sz="9600" b="1" dirty="0" err="1"/>
              <a:t>name</a:t>
            </a:r>
            <a:r>
              <a:rPr lang="de-CH" sz="9600" b="1" dirty="0"/>
              <a:t> in </a:t>
            </a:r>
            <a:r>
              <a:rPr lang="de-CH" sz="9600" b="1" dirty="0" err="1"/>
              <a:t>the</a:t>
            </a:r>
            <a:r>
              <a:rPr lang="de-CH" sz="9600" b="1" dirty="0"/>
              <a:t> GUI:</a:t>
            </a:r>
          </a:p>
          <a:p>
            <a:pPr marL="400050" lvl="1" indent="0">
              <a:buNone/>
            </a:pPr>
            <a:endParaRPr lang="de-CH" sz="9600" dirty="0"/>
          </a:p>
          <a:p>
            <a:pPr marL="400050" lvl="1" indent="0">
              <a:buNone/>
            </a:pPr>
            <a:endParaRPr lang="de-CH" sz="9600" dirty="0"/>
          </a:p>
          <a:p>
            <a:pPr marL="400050" lvl="1" indent="0">
              <a:buNone/>
            </a:pPr>
            <a:endParaRPr lang="de-CH" sz="9600" dirty="0"/>
          </a:p>
          <a:p>
            <a:pPr marL="400050" lvl="1" indent="0">
              <a:buNone/>
            </a:pPr>
            <a:endParaRPr lang="de-CH" sz="9600" dirty="0"/>
          </a:p>
          <a:p>
            <a:pPr marL="400050" lvl="1" indent="0">
              <a:buNone/>
            </a:pPr>
            <a:endParaRPr lang="de-CH" sz="9600" dirty="0"/>
          </a:p>
          <a:p>
            <a:pPr marL="400050" lvl="1" indent="0">
              <a:buNone/>
            </a:pPr>
            <a:endParaRPr lang="de-CH" sz="9600" dirty="0"/>
          </a:p>
          <a:p>
            <a:pPr marL="400050" lvl="1" indent="0">
              <a:buNone/>
            </a:pPr>
            <a:endParaRPr lang="de-CH" sz="9600" dirty="0"/>
          </a:p>
          <a:p>
            <a:pPr marL="400050" lvl="1" indent="0">
              <a:buNone/>
            </a:pPr>
            <a:endParaRPr lang="de-CH" sz="9600" dirty="0"/>
          </a:p>
          <a:p>
            <a:pPr marL="400050" lvl="1" indent="0">
              <a:buNone/>
            </a:pPr>
            <a:endParaRPr lang="de-CH" sz="9600" dirty="0"/>
          </a:p>
          <a:p>
            <a:pPr marL="400050" lvl="1" indent="0">
              <a:buNone/>
            </a:pPr>
            <a:endParaRPr lang="de-CH" sz="9600" dirty="0"/>
          </a:p>
          <a:p>
            <a:pPr marL="400050" lvl="1" indent="0">
              <a:buNone/>
            </a:pPr>
            <a:r>
              <a:rPr lang="de-CH" sz="9600" dirty="0"/>
              <a:t>Recommended </a:t>
            </a:r>
            <a:r>
              <a:rPr lang="de-CH" sz="9600" dirty="0" err="1"/>
              <a:t>praxis</a:t>
            </a:r>
            <a:r>
              <a:rPr lang="de-CH" sz="9600" dirty="0"/>
              <a:t>: Keep </a:t>
            </a:r>
            <a:r>
              <a:rPr lang="de-CH" sz="9600" dirty="0" err="1"/>
              <a:t>the</a:t>
            </a:r>
            <a:r>
              <a:rPr lang="de-CH" sz="9600" dirty="0"/>
              <a:t> </a:t>
            </a:r>
            <a:r>
              <a:rPr lang="de-CH" sz="9600" dirty="0" err="1"/>
              <a:t>track</a:t>
            </a:r>
            <a:r>
              <a:rPr lang="de-CH" sz="9600" dirty="0"/>
              <a:t> </a:t>
            </a:r>
            <a:r>
              <a:rPr lang="de-CH" sz="9600" dirty="0" err="1"/>
              <a:t>of</a:t>
            </a:r>
            <a:r>
              <a:rPr lang="de-CH" sz="9600" dirty="0"/>
              <a:t> </a:t>
            </a:r>
            <a:r>
              <a:rPr lang="de-CH" sz="9600" dirty="0" err="1"/>
              <a:t>old</a:t>
            </a:r>
            <a:r>
              <a:rPr lang="de-CH" sz="9600" dirty="0"/>
              <a:t> </a:t>
            </a:r>
            <a:r>
              <a:rPr lang="de-CH" sz="9600" dirty="0" err="1"/>
              <a:t>station</a:t>
            </a:r>
            <a:r>
              <a:rPr lang="de-CH" sz="9600" dirty="0"/>
              <a:t> </a:t>
            </a:r>
            <a:r>
              <a:rPr lang="de-CH" sz="9600" dirty="0" err="1"/>
              <a:t>name</a:t>
            </a:r>
            <a:r>
              <a:rPr lang="de-CH" sz="9600" dirty="0"/>
              <a:t> </a:t>
            </a:r>
            <a:r>
              <a:rPr lang="de-CH" sz="9600" dirty="0" err="1"/>
              <a:t>as</a:t>
            </a:r>
            <a:r>
              <a:rPr lang="de-CH" sz="9600" dirty="0"/>
              <a:t> «</a:t>
            </a:r>
            <a:r>
              <a:rPr lang="de-CH" sz="9600" dirty="0" err="1"/>
              <a:t>station</a:t>
            </a:r>
            <a:r>
              <a:rPr lang="de-CH" sz="9600" dirty="0"/>
              <a:t> alias»</a:t>
            </a:r>
          </a:p>
          <a:p>
            <a:pPr marL="400050" lvl="1" indent="0">
              <a:buNone/>
            </a:pPr>
            <a:endParaRPr lang="de-CH" sz="4200" dirty="0"/>
          </a:p>
          <a:p>
            <a:pPr marL="400050" lvl="1" indent="0">
              <a:buNone/>
            </a:pPr>
            <a:endParaRPr lang="de-CH" dirty="0"/>
          </a:p>
          <a:p>
            <a:pPr marL="400050" lvl="1" indent="0">
              <a:buNone/>
            </a:pPr>
            <a:endParaRPr lang="de-CH" dirty="0"/>
          </a:p>
          <a:p>
            <a:pPr marL="400050" lvl="1" indent="0">
              <a:buNone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10</a:t>
            </a:fld>
            <a:endParaRPr lang="en-US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646" y="2081312"/>
            <a:ext cx="5557216" cy="1641764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2790105" y="3158774"/>
            <a:ext cx="881149" cy="257694"/>
          </a:xfrm>
          <a:prstGeom prst="ellipse">
            <a:avLst/>
          </a:prstGeom>
          <a:noFill/>
          <a:ln w="952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/>
          <a:srcRect r="30335"/>
          <a:stretch/>
        </p:blipFill>
        <p:spPr>
          <a:xfrm>
            <a:off x="4588783" y="2443739"/>
            <a:ext cx="3931920" cy="143006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8897" y="4106750"/>
            <a:ext cx="4065774" cy="1517276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3943" y="4648323"/>
            <a:ext cx="3101619" cy="863588"/>
          </a:xfrm>
          <a:prstGeom prst="rect">
            <a:avLst/>
          </a:prstGeom>
        </p:spPr>
      </p:pic>
      <p:cxnSp>
        <p:nvCxnSpPr>
          <p:cNvPr id="13" name="Gerade Verbindung mit Pfeil 12"/>
          <p:cNvCxnSpPr>
            <a:stCxn id="8" idx="6"/>
          </p:cNvCxnSpPr>
          <p:nvPr/>
        </p:nvCxnSpPr>
        <p:spPr>
          <a:xfrm>
            <a:off x="3671254" y="3287621"/>
            <a:ext cx="2883489" cy="435454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 rot="541924">
            <a:off x="4040143" y="3399778"/>
            <a:ext cx="176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i="1" dirty="0" err="1">
                <a:solidFill>
                  <a:srgbClr val="FF0000"/>
                </a:solidFill>
              </a:rPr>
              <a:t>insert</a:t>
            </a:r>
            <a:r>
              <a:rPr lang="de-CH" i="1" dirty="0">
                <a:solidFill>
                  <a:srgbClr val="FF0000"/>
                </a:solidFill>
              </a:rPr>
              <a:t> </a:t>
            </a:r>
            <a:r>
              <a:rPr lang="de-CH" i="1" dirty="0" err="1">
                <a:solidFill>
                  <a:srgbClr val="FF0000"/>
                </a:solidFill>
              </a:rPr>
              <a:t>new</a:t>
            </a:r>
            <a:r>
              <a:rPr lang="de-CH" i="1" dirty="0">
                <a:solidFill>
                  <a:srgbClr val="FF0000"/>
                </a:solidFill>
              </a:rPr>
              <a:t> </a:t>
            </a:r>
            <a:r>
              <a:rPr lang="de-CH" i="1" dirty="0" err="1">
                <a:solidFill>
                  <a:srgbClr val="FF0000"/>
                </a:solidFill>
              </a:rPr>
              <a:t>name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 rot="21098297">
            <a:off x="863093" y="3830803"/>
            <a:ext cx="2270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i="1" dirty="0">
                <a:solidFill>
                  <a:srgbClr val="FF0000"/>
                </a:solidFill>
              </a:rPr>
              <a:t>save </a:t>
            </a:r>
            <a:r>
              <a:rPr lang="de-CH" i="1" dirty="0" err="1">
                <a:solidFill>
                  <a:srgbClr val="FF0000"/>
                </a:solidFill>
              </a:rPr>
              <a:t>station</a:t>
            </a:r>
            <a:r>
              <a:rPr lang="de-CH" i="1" dirty="0">
                <a:solidFill>
                  <a:srgbClr val="FF0000"/>
                </a:solidFill>
              </a:rPr>
              <a:t> </a:t>
            </a:r>
            <a:r>
              <a:rPr lang="de-CH" i="1" dirty="0" err="1">
                <a:solidFill>
                  <a:srgbClr val="FF0000"/>
                </a:solidFill>
              </a:rPr>
              <a:t>record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4189614" y="5248611"/>
            <a:ext cx="565265" cy="246101"/>
          </a:xfrm>
          <a:prstGeom prst="ellipse">
            <a:avLst/>
          </a:prstGeom>
          <a:noFill/>
          <a:ln w="952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feld 18"/>
          <p:cNvSpPr txBox="1"/>
          <p:nvPr/>
        </p:nvSpPr>
        <p:spPr>
          <a:xfrm rot="21401830">
            <a:off x="5311459" y="4357921"/>
            <a:ext cx="2270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i="1" dirty="0" err="1">
                <a:solidFill>
                  <a:srgbClr val="FF0000"/>
                </a:solidFill>
              </a:rPr>
              <a:t>updated</a:t>
            </a:r>
            <a:r>
              <a:rPr lang="de-CH" i="1" dirty="0">
                <a:solidFill>
                  <a:srgbClr val="FF0000"/>
                </a:solidFill>
              </a:rPr>
              <a:t> </a:t>
            </a:r>
            <a:r>
              <a:rPr lang="de-CH" i="1" dirty="0" err="1">
                <a:solidFill>
                  <a:srgbClr val="FF0000"/>
                </a:solidFill>
              </a:rPr>
              <a:t>record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7136955" y="5147841"/>
            <a:ext cx="1383748" cy="419020"/>
          </a:xfrm>
          <a:prstGeom prst="ellipse">
            <a:avLst/>
          </a:prstGeom>
          <a:noFill/>
          <a:ln w="952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0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/>
      <p:bldP spid="17" grpId="0"/>
      <p:bldP spid="18" grpId="0" animBg="1"/>
      <p:bldP spid="19" grpId="0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801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>
                <a:solidFill>
                  <a:srgbClr val="000099"/>
                </a:solidFill>
              </a:rPr>
              <a:t>2. Changes for NFPs and MEs</a:t>
            </a:r>
            <a:br>
              <a:rPr lang="en-US" sz="3100" dirty="0">
                <a:solidFill>
                  <a:srgbClr val="000099"/>
                </a:solidFill>
              </a:rPr>
            </a:br>
            <a:r>
              <a:rPr lang="en-US" sz="3100" dirty="0">
                <a:solidFill>
                  <a:srgbClr val="000099"/>
                </a:solidFill>
              </a:rPr>
              <a:t>2.a. New option to edit station names </a:t>
            </a:r>
            <a:endParaRPr lang="en-US" sz="3600" dirty="0">
              <a:solidFill>
                <a:srgbClr val="000099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 lvl="1" indent="0">
              <a:buNone/>
            </a:pPr>
            <a:r>
              <a:rPr lang="de-CH" sz="2400" b="1" dirty="0" err="1"/>
              <a:t>Editing</a:t>
            </a:r>
            <a:r>
              <a:rPr lang="de-CH" sz="2400" b="1" dirty="0"/>
              <a:t> a </a:t>
            </a:r>
            <a:r>
              <a:rPr lang="de-CH" sz="2400" b="1" dirty="0" err="1"/>
              <a:t>station</a:t>
            </a:r>
            <a:r>
              <a:rPr lang="de-CH" sz="2400" b="1" dirty="0"/>
              <a:t> </a:t>
            </a:r>
            <a:r>
              <a:rPr lang="de-CH" sz="2400" b="1" dirty="0" err="1"/>
              <a:t>name</a:t>
            </a:r>
            <a:r>
              <a:rPr lang="de-CH" sz="2400" b="1" dirty="0"/>
              <a:t> via XML </a:t>
            </a:r>
            <a:r>
              <a:rPr lang="de-CH" sz="2400" b="1" dirty="0" err="1"/>
              <a:t>upload</a:t>
            </a:r>
            <a:r>
              <a:rPr lang="de-CH" sz="2400" b="1" dirty="0"/>
              <a:t>:</a:t>
            </a:r>
          </a:p>
          <a:p>
            <a:pPr lvl="1" indent="-342900"/>
            <a:r>
              <a:rPr lang="de-CH" sz="2000" dirty="0" err="1"/>
              <a:t>station</a:t>
            </a:r>
            <a:r>
              <a:rPr lang="de-CH" sz="2000" dirty="0"/>
              <a:t> </a:t>
            </a:r>
            <a:r>
              <a:rPr lang="de-CH" sz="2000" dirty="0" err="1"/>
              <a:t>name</a:t>
            </a:r>
            <a:r>
              <a:rPr lang="de-CH" sz="2000" dirty="0"/>
              <a:t> </a:t>
            </a:r>
            <a:r>
              <a:rPr lang="de-CH" sz="2000" dirty="0" err="1"/>
              <a:t>and</a:t>
            </a:r>
            <a:r>
              <a:rPr lang="de-CH" sz="2000" dirty="0"/>
              <a:t> </a:t>
            </a:r>
            <a:r>
              <a:rPr lang="de-CH" sz="2000" dirty="0" err="1"/>
              <a:t>station</a:t>
            </a:r>
            <a:r>
              <a:rPr lang="de-CH" sz="2000" dirty="0"/>
              <a:t> alias </a:t>
            </a:r>
            <a:r>
              <a:rPr lang="de-CH" sz="2000" dirty="0" err="1"/>
              <a:t>both</a:t>
            </a:r>
            <a:r>
              <a:rPr lang="de-CH" sz="2000" dirty="0"/>
              <a:t> </a:t>
            </a:r>
            <a:r>
              <a:rPr lang="de-CH" sz="2000" dirty="0" err="1"/>
              <a:t>use</a:t>
            </a:r>
            <a:r>
              <a:rPr lang="de-CH" sz="2000" dirty="0"/>
              <a:t> </a:t>
            </a:r>
            <a:r>
              <a:rPr lang="de-CH" sz="2000" dirty="0" err="1"/>
              <a:t>the</a:t>
            </a:r>
            <a:r>
              <a:rPr lang="de-CH" sz="2000" dirty="0"/>
              <a:t> XML-element  &lt;</a:t>
            </a:r>
            <a:r>
              <a:rPr lang="de-CH" sz="2000" dirty="0" err="1"/>
              <a:t>gml:name</a:t>
            </a:r>
            <a:r>
              <a:rPr lang="de-CH" sz="2000" dirty="0"/>
              <a:t>&gt; </a:t>
            </a:r>
            <a:r>
              <a:rPr lang="de-CH" sz="2000" dirty="0" err="1"/>
              <a:t>with</a:t>
            </a:r>
            <a:r>
              <a:rPr lang="de-CH" sz="2000" dirty="0"/>
              <a:t> </a:t>
            </a:r>
            <a:r>
              <a:rPr lang="de-CH" sz="2000" dirty="0" err="1"/>
              <a:t>the</a:t>
            </a:r>
            <a:r>
              <a:rPr lang="de-CH" sz="2000" dirty="0"/>
              <a:t> </a:t>
            </a:r>
            <a:r>
              <a:rPr lang="de-CH" sz="2000" dirty="0" err="1"/>
              <a:t>Xpath</a:t>
            </a:r>
            <a:r>
              <a:rPr lang="de-CH" sz="2000" dirty="0"/>
              <a:t> /</a:t>
            </a:r>
            <a:r>
              <a:rPr lang="de-CH" sz="2000" dirty="0" err="1"/>
              <a:t>WIGOSMetadataRecord</a:t>
            </a:r>
            <a:r>
              <a:rPr lang="de-CH" sz="2000" dirty="0"/>
              <a:t>/</a:t>
            </a:r>
            <a:r>
              <a:rPr lang="de-CH" sz="2000" dirty="0" err="1"/>
              <a:t>facility</a:t>
            </a:r>
            <a:r>
              <a:rPr lang="de-CH" sz="2000" dirty="0"/>
              <a:t>/</a:t>
            </a:r>
            <a:r>
              <a:rPr lang="de-CH" sz="2000" dirty="0" err="1"/>
              <a:t>ObservingFacility</a:t>
            </a:r>
            <a:r>
              <a:rPr lang="de-CH" sz="2000" dirty="0"/>
              <a:t>/</a:t>
            </a:r>
            <a:r>
              <a:rPr lang="de-CH" sz="2000" dirty="0" err="1"/>
              <a:t>name</a:t>
            </a:r>
            <a:endParaRPr lang="de-CH" sz="2000" dirty="0"/>
          </a:p>
          <a:p>
            <a:pPr lvl="1" indent="-342900"/>
            <a:r>
              <a:rPr lang="de-CH" sz="2000" dirty="0"/>
              <a:t>Rule: first element is used as the station name, all the following are added as aliases</a:t>
            </a:r>
          </a:p>
          <a:p>
            <a:pPr lvl="1" indent="-342900"/>
            <a:r>
              <a:rPr lang="de-CH" sz="2000" dirty="0" err="1"/>
              <a:t>Example</a:t>
            </a:r>
            <a:r>
              <a:rPr lang="de-CH" sz="2000" dirty="0"/>
              <a:t>:</a:t>
            </a:r>
          </a:p>
          <a:p>
            <a:pPr marL="857250" lvl="1" indent="-457200">
              <a:buFontTx/>
              <a:buChar char="-"/>
            </a:pPr>
            <a:endParaRPr lang="de-CH" dirty="0"/>
          </a:p>
          <a:p>
            <a:pPr marL="400050" lvl="1" indent="0">
              <a:buNone/>
            </a:pPr>
            <a:endParaRPr lang="de-CH" dirty="0"/>
          </a:p>
          <a:p>
            <a:pPr marL="400050" lvl="1" indent="0">
              <a:buNone/>
            </a:pPr>
            <a:endParaRPr lang="de-CH" dirty="0"/>
          </a:p>
          <a:p>
            <a:pPr marL="400050" lvl="1" indent="0">
              <a:buNone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11</a:t>
            </a:fld>
            <a:endParaRPr lang="en-US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514" y="4052315"/>
            <a:ext cx="6657975" cy="828675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514" y="4968915"/>
            <a:ext cx="7377286" cy="103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99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000" dirty="0">
                <a:solidFill>
                  <a:srgbClr val="000099"/>
                </a:solidFill>
              </a:rPr>
              <a:t>2. Changes for NFPs and MEs</a:t>
            </a:r>
            <a:br>
              <a:rPr lang="en-US" sz="3100" dirty="0">
                <a:solidFill>
                  <a:srgbClr val="000099"/>
                </a:solidFill>
              </a:rPr>
            </a:br>
            <a:r>
              <a:rPr lang="en-US" sz="3100" dirty="0">
                <a:solidFill>
                  <a:srgbClr val="000099"/>
                </a:solidFill>
              </a:rPr>
              <a:t>2.b. Automatic assignment of machine user role </a:t>
            </a:r>
            <a:endParaRPr lang="en-US" sz="3600" dirty="0">
              <a:solidFill>
                <a:srgbClr val="000099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199" y="1616825"/>
            <a:ext cx="8373291" cy="4525963"/>
          </a:xfrm>
        </p:spPr>
        <p:txBody>
          <a:bodyPr>
            <a:normAutofit lnSpcReduction="10000"/>
          </a:bodyPr>
          <a:lstStyle/>
          <a:p>
            <a:pPr marL="400050" lvl="1" indent="0">
              <a:buNone/>
            </a:pPr>
            <a:r>
              <a:rPr lang="de-CH" sz="2600" dirty="0"/>
              <a:t>New </a:t>
            </a:r>
            <a:r>
              <a:rPr lang="de-CH" sz="2600" dirty="0" err="1"/>
              <a:t>and</a:t>
            </a:r>
            <a:r>
              <a:rPr lang="de-CH" sz="2600" dirty="0"/>
              <a:t> </a:t>
            </a:r>
            <a:r>
              <a:rPr lang="de-CH" sz="2600" dirty="0" err="1"/>
              <a:t>existing</a:t>
            </a:r>
            <a:r>
              <a:rPr lang="de-CH" sz="2600" dirty="0"/>
              <a:t> National </a:t>
            </a:r>
            <a:r>
              <a:rPr lang="de-CH" sz="2600" dirty="0" err="1"/>
              <a:t>Focal</a:t>
            </a:r>
            <a:r>
              <a:rPr lang="de-CH" sz="2600" dirty="0"/>
              <a:t> Points </a:t>
            </a:r>
            <a:r>
              <a:rPr lang="de-CH" sz="2600" dirty="0" err="1"/>
              <a:t>and</a:t>
            </a:r>
            <a:r>
              <a:rPr lang="de-CH" sz="2600" dirty="0"/>
              <a:t> </a:t>
            </a:r>
            <a:r>
              <a:rPr lang="de-CH" sz="2600" dirty="0" err="1"/>
              <a:t>Metadata</a:t>
            </a:r>
            <a:r>
              <a:rPr lang="de-CH" sz="2600" dirty="0"/>
              <a:t> Editors </a:t>
            </a:r>
            <a:r>
              <a:rPr lang="de-CH" sz="2600" dirty="0" err="1"/>
              <a:t>automatically</a:t>
            </a:r>
            <a:r>
              <a:rPr lang="de-CH" sz="2600" dirty="0"/>
              <a:t> </a:t>
            </a:r>
            <a:r>
              <a:rPr lang="de-CH" sz="2600" dirty="0" err="1"/>
              <a:t>get</a:t>
            </a:r>
            <a:r>
              <a:rPr lang="de-CH" sz="2600" dirty="0"/>
              <a:t> </a:t>
            </a:r>
            <a:r>
              <a:rPr lang="de-CH" sz="2600" dirty="0" err="1"/>
              <a:t>the</a:t>
            </a:r>
            <a:r>
              <a:rPr lang="de-CH" sz="2600" dirty="0"/>
              <a:t> </a:t>
            </a:r>
            <a:r>
              <a:rPr lang="de-CH" sz="2600" dirty="0" err="1"/>
              <a:t>rights</a:t>
            </a:r>
            <a:r>
              <a:rPr lang="de-CH" sz="2600" dirty="0"/>
              <a:t> </a:t>
            </a:r>
            <a:r>
              <a:rPr lang="de-CH" sz="2600" dirty="0" err="1"/>
              <a:t>to</a:t>
            </a:r>
            <a:r>
              <a:rPr lang="de-CH" sz="2600" dirty="0"/>
              <a:t> </a:t>
            </a:r>
            <a:r>
              <a:rPr lang="de-CH" sz="2600" dirty="0" err="1"/>
              <a:t>create</a:t>
            </a:r>
            <a:r>
              <a:rPr lang="de-CH" sz="2600" dirty="0"/>
              <a:t> </a:t>
            </a:r>
            <a:r>
              <a:rPr lang="de-CH" sz="2600" dirty="0" err="1"/>
              <a:t>and</a:t>
            </a:r>
            <a:r>
              <a:rPr lang="de-CH" sz="2600" dirty="0"/>
              <a:t> </a:t>
            </a:r>
            <a:r>
              <a:rPr lang="de-CH" sz="2600" dirty="0" err="1"/>
              <a:t>edit</a:t>
            </a:r>
            <a:r>
              <a:rPr lang="de-CH" sz="2600" dirty="0"/>
              <a:t> </a:t>
            </a:r>
            <a:r>
              <a:rPr lang="de-CH" sz="2600" dirty="0" err="1"/>
              <a:t>station</a:t>
            </a:r>
            <a:r>
              <a:rPr lang="de-CH" sz="2600" dirty="0"/>
              <a:t> </a:t>
            </a:r>
            <a:r>
              <a:rPr lang="de-CH" sz="2600" dirty="0" err="1"/>
              <a:t>records</a:t>
            </a:r>
            <a:r>
              <a:rPr lang="de-CH" sz="2600" dirty="0"/>
              <a:t> via WMDR XML (</a:t>
            </a:r>
            <a:r>
              <a:rPr lang="de-CH" sz="2600" dirty="0" err="1"/>
              <a:t>no</a:t>
            </a:r>
            <a:r>
              <a:rPr lang="de-CH" sz="2600" dirty="0"/>
              <a:t> </a:t>
            </a:r>
            <a:r>
              <a:rPr lang="de-CH" sz="2600" dirty="0" err="1"/>
              <a:t>more</a:t>
            </a:r>
            <a:r>
              <a:rPr lang="de-CH" sz="2600" dirty="0"/>
              <a:t> </a:t>
            </a:r>
            <a:r>
              <a:rPr lang="de-CH" sz="2600" dirty="0" err="1"/>
              <a:t>specific</a:t>
            </a:r>
            <a:r>
              <a:rPr lang="de-CH" sz="2600" dirty="0"/>
              <a:t> </a:t>
            </a:r>
            <a:r>
              <a:rPr lang="de-CH" sz="2600" dirty="0" err="1"/>
              <a:t>request</a:t>
            </a:r>
            <a:r>
              <a:rPr lang="de-CH" sz="2600" dirty="0"/>
              <a:t> </a:t>
            </a:r>
            <a:r>
              <a:rPr lang="de-CH" sz="2600" dirty="0" err="1"/>
              <a:t>necessary</a:t>
            </a:r>
            <a:r>
              <a:rPr lang="de-CH" sz="2600" dirty="0"/>
              <a:t>).</a:t>
            </a:r>
          </a:p>
          <a:p>
            <a:pPr marL="857250" lvl="1" indent="-457200"/>
            <a:r>
              <a:rPr lang="de-CH" sz="2200" dirty="0"/>
              <a:t>API </a:t>
            </a:r>
            <a:r>
              <a:rPr lang="de-CH" sz="2200" dirty="0" err="1"/>
              <a:t>endpoint</a:t>
            </a:r>
            <a:r>
              <a:rPr lang="de-CH" sz="2200" dirty="0"/>
              <a:t> «</a:t>
            </a:r>
            <a:r>
              <a:rPr lang="de-CH" sz="2200" dirty="0" err="1"/>
              <a:t>wmd</a:t>
            </a:r>
            <a:r>
              <a:rPr lang="de-CH" sz="2200" dirty="0"/>
              <a:t>/</a:t>
            </a:r>
            <a:r>
              <a:rPr lang="de-CH" sz="2200" dirty="0" err="1"/>
              <a:t>upload</a:t>
            </a:r>
            <a:r>
              <a:rPr lang="de-CH" sz="2200" dirty="0"/>
              <a:t>» </a:t>
            </a:r>
            <a:r>
              <a:rPr lang="de-CH" sz="2200" dirty="0" err="1"/>
              <a:t>with</a:t>
            </a:r>
            <a:r>
              <a:rPr lang="de-CH" sz="2200" dirty="0"/>
              <a:t> </a:t>
            </a:r>
            <a:r>
              <a:rPr lang="de-CH" sz="2200" dirty="0" err="1"/>
              <a:t>security</a:t>
            </a:r>
            <a:r>
              <a:rPr lang="de-CH" sz="2200" dirty="0"/>
              <a:t> </a:t>
            </a:r>
            <a:r>
              <a:rPr lang="de-CH" sz="2200" dirty="0" err="1"/>
              <a:t>token</a:t>
            </a:r>
            <a:endParaRPr lang="de-CH" sz="2200" dirty="0"/>
          </a:p>
          <a:p>
            <a:pPr marL="857250" lvl="1" indent="-457200"/>
            <a:r>
              <a:rPr lang="de-CH" sz="2200" b="1" i="1" dirty="0"/>
              <a:t>(</a:t>
            </a:r>
            <a:r>
              <a:rPr lang="de-CH" sz="2200" b="1" i="1" dirty="0" err="1"/>
              <a:t>new</a:t>
            </a:r>
            <a:r>
              <a:rPr lang="de-CH" sz="2200" b="1" i="1" dirty="0"/>
              <a:t>!) </a:t>
            </a:r>
            <a:r>
              <a:rPr lang="de-CH" sz="2200" dirty="0"/>
              <a:t>GUI: Management → XML </a:t>
            </a:r>
            <a:r>
              <a:rPr lang="de-CH" sz="2200" dirty="0" err="1"/>
              <a:t>submission</a:t>
            </a:r>
            <a:endParaRPr lang="de-CH" sz="2200" dirty="0"/>
          </a:p>
          <a:p>
            <a:pPr marL="400050" lvl="1" indent="0">
              <a:buNone/>
            </a:pPr>
            <a:endParaRPr lang="de-CH" sz="2000" dirty="0"/>
          </a:p>
          <a:p>
            <a:pPr marL="400050" lvl="1" indent="0">
              <a:buNone/>
            </a:pPr>
            <a:r>
              <a:rPr lang="de-CH" sz="2000" dirty="0" err="1"/>
              <a:t>For</a:t>
            </a:r>
            <a:r>
              <a:rPr lang="de-CH" sz="2000" dirty="0"/>
              <a:t> </a:t>
            </a:r>
            <a:r>
              <a:rPr lang="de-CH" sz="2000" dirty="0" err="1"/>
              <a:t>information</a:t>
            </a:r>
            <a:r>
              <a:rPr lang="de-CH" sz="2000" dirty="0"/>
              <a:t> on WMDR XML, </a:t>
            </a:r>
            <a:r>
              <a:rPr lang="de-CH" sz="2000" dirty="0" err="1"/>
              <a:t>please</a:t>
            </a:r>
            <a:r>
              <a:rPr lang="de-CH" sz="2000" dirty="0"/>
              <a:t> </a:t>
            </a:r>
            <a:r>
              <a:rPr lang="de-CH" sz="2000" dirty="0" err="1"/>
              <a:t>consult</a:t>
            </a:r>
            <a:r>
              <a:rPr lang="de-CH" sz="2000" dirty="0"/>
              <a:t>:</a:t>
            </a:r>
          </a:p>
          <a:p>
            <a:pPr marL="857250" lvl="1" indent="-457200"/>
            <a:r>
              <a:rPr lang="de-CH" sz="2000" dirty="0"/>
              <a:t>Blog </a:t>
            </a:r>
            <a:r>
              <a:rPr lang="de-CH" sz="2000" dirty="0" err="1"/>
              <a:t>post</a:t>
            </a:r>
            <a:r>
              <a:rPr lang="de-CH" sz="2000" dirty="0"/>
              <a:t> on </a:t>
            </a:r>
            <a:r>
              <a:rPr lang="de-CH" sz="2000" dirty="0" err="1"/>
              <a:t>GitHub</a:t>
            </a:r>
            <a:r>
              <a:rPr lang="de-CH" sz="2000" dirty="0"/>
              <a:t>: </a:t>
            </a:r>
            <a:r>
              <a:rPr lang="de-CH" sz="2000" dirty="0">
                <a:hlinkClick r:id="rId2"/>
              </a:rPr>
              <a:t>https://github.com/wmo-im/docs/blob/master/XML%20station%20representation%20in%20OSCAR.ipynb</a:t>
            </a:r>
            <a:r>
              <a:rPr lang="de-CH" sz="2000" dirty="0"/>
              <a:t> </a:t>
            </a:r>
          </a:p>
          <a:p>
            <a:pPr marL="857250" lvl="1" indent="-457200"/>
            <a:r>
              <a:rPr lang="de-CH" sz="2000" dirty="0"/>
              <a:t>User </a:t>
            </a:r>
            <a:r>
              <a:rPr lang="de-CH" sz="2000" dirty="0" err="1"/>
              <a:t>manual</a:t>
            </a:r>
            <a:r>
              <a:rPr lang="de-CH" sz="2000" dirty="0"/>
              <a:t> </a:t>
            </a:r>
            <a:r>
              <a:rPr lang="de-CH" sz="2000" dirty="0" err="1"/>
              <a:t>chapter</a:t>
            </a:r>
            <a:r>
              <a:rPr lang="de-CH" sz="2000" dirty="0"/>
              <a:t> «</a:t>
            </a:r>
            <a:r>
              <a:rPr lang="en-US" sz="2000" dirty="0"/>
              <a:t>HOW TO REGISTER OR EDIT A STATION VIA XML UPLOAD»</a:t>
            </a:r>
            <a:endParaRPr lang="de-CH" sz="2000" dirty="0"/>
          </a:p>
          <a:p>
            <a:pPr marL="857250" lvl="1" indent="-457200"/>
            <a:endParaRPr lang="de-CH" sz="2000" dirty="0"/>
          </a:p>
          <a:p>
            <a:pPr marL="400050" lvl="1" indent="0">
              <a:buNone/>
            </a:pPr>
            <a:endParaRPr lang="de-CH" dirty="0"/>
          </a:p>
          <a:p>
            <a:pPr marL="400050" lvl="1" indent="0">
              <a:buNone/>
            </a:pPr>
            <a:endParaRPr lang="de-CH" dirty="0"/>
          </a:p>
          <a:p>
            <a:pPr marL="400050" lvl="1" indent="0">
              <a:buNone/>
            </a:pPr>
            <a:endParaRPr lang="de-CH" dirty="0"/>
          </a:p>
          <a:p>
            <a:pPr marL="400050" lvl="1" indent="0">
              <a:buNone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54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rgbClr val="000099"/>
                </a:solidFill>
              </a:rPr>
              <a:t>3. Other new features</a:t>
            </a:r>
            <a:endParaRPr lang="en-US" sz="3600" dirty="0">
              <a:solidFill>
                <a:srgbClr val="000099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199" y="1616825"/>
            <a:ext cx="8373291" cy="4525963"/>
          </a:xfrm>
        </p:spPr>
        <p:txBody>
          <a:bodyPr>
            <a:normAutofit lnSpcReduction="10000"/>
          </a:bodyPr>
          <a:lstStyle/>
          <a:p>
            <a:pPr marL="857250" lvl="1" indent="-457200"/>
            <a:r>
              <a:rPr lang="de-CH" sz="2400" dirty="0"/>
              <a:t>API Pagination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de-CH" sz="2000" dirty="0"/>
              <a:t>Search results have a maximum number of stations (50.000 by default)</a:t>
            </a:r>
            <a:r>
              <a:rPr lang="en-US" altLang="en-US" sz="2000" dirty="0">
                <a:solidFill>
                  <a:srgbClr val="000000"/>
                </a:solidFill>
                <a:latin typeface="Lucida Sans Typewriter" panose="020B0509030504030204" pitchFamily="49" charset="0"/>
              </a:rPr>
              <a:t> 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de-CH" altLang="en-US" sz="2000" dirty="0">
                <a:solidFill>
                  <a:srgbClr val="000000"/>
                </a:solidFill>
              </a:rPr>
              <a:t>Example: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hlinkClick r:id="rId2"/>
              </a:rPr>
              <a:t>https://oscar.wmo.int/surface/rest/api/search/station?programAffiliation=Argo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1600" dirty="0">
                <a:solidFill>
                  <a:srgbClr val="000000"/>
                </a:solidFill>
                <a:latin typeface="Lucida Sans Typewriter" panose="020B0509030504030204" pitchFamily="49" charset="0"/>
              </a:rPr>
              <a:t>{"totalCount":16177,"pageCount":1,"pageNumber":1,"itemsPerPage":50000,"stationSearchResults“:…}</a:t>
            </a:r>
          </a:p>
          <a:p>
            <a:pPr marL="1257300" lvl="2" indent="-457200"/>
            <a:endParaRPr lang="de-CH" sz="2000" dirty="0"/>
          </a:p>
          <a:p>
            <a:pPr marL="857250" lvl="1" indent="-457200"/>
            <a:r>
              <a:rPr lang="de-CH" sz="2400" dirty="0"/>
              <a:t>Custom reports</a:t>
            </a:r>
          </a:p>
          <a:p>
            <a:pPr lvl="2" indent="-342900">
              <a:buFont typeface="Arial" panose="020B0604020202020204" pitchFamily="34" charset="0"/>
              <a:buChar char="•"/>
            </a:pPr>
            <a:r>
              <a:rPr lang="de-CH" sz="2000" dirty="0"/>
              <a:t>API call URL: </a:t>
            </a:r>
            <a:r>
              <a:rPr lang="en-US" altLang="en-US" sz="1600" dirty="0">
                <a:solidFill>
                  <a:srgbClr val="000099"/>
                </a:solidFill>
                <a:ea typeface="Calibri" panose="020F0502020204030204" pitchFamily="34" charset="0"/>
                <a:cs typeface="Segoe UI" panose="020B0502040204020203" pitchFamily="34" charset="0"/>
                <a:hlinkClick r:id="rId3"/>
              </a:rPr>
              <a:t>https://oscar.wmo.int/surface/rest/</a:t>
            </a:r>
            <a:r>
              <a:rPr lang="en-US" altLang="en-US" sz="1600" dirty="0" err="1">
                <a:solidFill>
                  <a:srgbClr val="000099"/>
                </a:solidFill>
                <a:ea typeface="Calibri" panose="020F0502020204030204" pitchFamily="34" charset="0"/>
                <a:cs typeface="Segoe UI" panose="020B0502040204020203" pitchFamily="34" charset="0"/>
                <a:hlinkClick r:id="rId3"/>
              </a:rPr>
              <a:t>api</a:t>
            </a:r>
            <a:r>
              <a:rPr lang="en-US" altLang="en-US" sz="1600" dirty="0">
                <a:solidFill>
                  <a:srgbClr val="000099"/>
                </a:solidFill>
                <a:ea typeface="Calibri" panose="020F0502020204030204" pitchFamily="34" charset="0"/>
                <a:cs typeface="Segoe UI" panose="020B0502040204020203" pitchFamily="34" charset="0"/>
                <a:hlinkClick r:id="rId3"/>
              </a:rPr>
              <a:t>/</a:t>
            </a:r>
            <a:r>
              <a:rPr lang="en-US" altLang="en-US" sz="1600" dirty="0" err="1">
                <a:solidFill>
                  <a:srgbClr val="000099"/>
                </a:solidFill>
                <a:ea typeface="Calibri" panose="020F0502020204030204" pitchFamily="34" charset="0"/>
                <a:cs typeface="Segoe UI" panose="020B0502040204020203" pitchFamily="34" charset="0"/>
                <a:hlinkClick r:id="rId3"/>
              </a:rPr>
              <a:t>customReports</a:t>
            </a:r>
            <a:r>
              <a:rPr lang="en-US" altLang="en-US" sz="1600" dirty="0">
                <a:solidFill>
                  <a:srgbClr val="000099"/>
                </a:solidFill>
                <a:ea typeface="Calibri" panose="020F0502020204030204" pitchFamily="34" charset="0"/>
                <a:cs typeface="Segoe UI" panose="020B0502040204020203" pitchFamily="34" charset="0"/>
                <a:hlinkClick r:id="rId3"/>
              </a:rPr>
              <a:t>/</a:t>
            </a:r>
            <a:r>
              <a:rPr lang="en-US" altLang="en-US" sz="1600" dirty="0">
                <a:solidFill>
                  <a:srgbClr val="000099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...</a:t>
            </a:r>
          </a:p>
          <a:p>
            <a:pPr marL="800100" lvl="2" indent="0">
              <a:buNone/>
            </a:pPr>
            <a:endParaRPr lang="en-US" altLang="en-US" sz="2000" dirty="0">
              <a:solidFill>
                <a:srgbClr val="000099"/>
              </a:solidFill>
            </a:endParaRPr>
          </a:p>
          <a:p>
            <a:pPr marL="857250" lvl="1" indent="-457200"/>
            <a:r>
              <a:rPr lang="de-CH" sz="2400" dirty="0"/>
              <a:t>Removal of program affiliation triggers an e-mail to the program focal point</a:t>
            </a:r>
          </a:p>
          <a:p>
            <a:pPr marL="400050" lvl="1" indent="0">
              <a:buNone/>
            </a:pPr>
            <a:endParaRPr lang="de-CH" sz="1800" dirty="0"/>
          </a:p>
          <a:p>
            <a:pPr marL="400050" lvl="1" indent="0">
              <a:buNone/>
            </a:pPr>
            <a:endParaRPr lang="de-CH" sz="1800" dirty="0"/>
          </a:p>
          <a:p>
            <a:pPr marL="400050" lvl="1" indent="0">
              <a:buNone/>
            </a:pPr>
            <a:endParaRPr lang="de-CH" sz="1800" dirty="0"/>
          </a:p>
          <a:p>
            <a:pPr marL="400050" lvl="1" indent="0">
              <a:buNone/>
            </a:pPr>
            <a:endParaRPr lang="de-CH" sz="1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52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rgbClr val="000099"/>
                </a:solidFill>
              </a:rPr>
              <a:t>3. Other new features</a:t>
            </a:r>
            <a:endParaRPr lang="en-US" sz="3600" dirty="0">
              <a:solidFill>
                <a:srgbClr val="000099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199" y="1616825"/>
            <a:ext cx="8373291" cy="4525963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de-CH" sz="2400" dirty="0"/>
              <a:t>Disclaimer</a:t>
            </a:r>
          </a:p>
          <a:p>
            <a:pPr marL="400050" lvl="1" indent="0">
              <a:buNone/>
            </a:pPr>
            <a:r>
              <a:rPr lang="de-CH" sz="1800" dirty="0"/>
              <a:t>Newly included in the «About» section:</a:t>
            </a:r>
          </a:p>
          <a:p>
            <a:pPr marL="400050" lvl="1" indent="0">
              <a:buNone/>
            </a:pPr>
            <a:endParaRPr lang="de-CH" dirty="0"/>
          </a:p>
          <a:p>
            <a:pPr marL="400050" lvl="1" indent="0">
              <a:buNone/>
            </a:pPr>
            <a:endParaRPr lang="de-CH" dirty="0"/>
          </a:p>
          <a:p>
            <a:pPr marL="400050" lvl="1" indent="0">
              <a:buNone/>
            </a:pPr>
            <a:endParaRPr lang="de-CH" dirty="0"/>
          </a:p>
          <a:p>
            <a:pPr marL="400050" lvl="1" indent="0">
              <a:buNone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14</a:t>
            </a:fld>
            <a:endParaRPr lang="en-US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747" y="3313471"/>
            <a:ext cx="8272194" cy="113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892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rgbClr val="000099"/>
                </a:solidFill>
              </a:rPr>
              <a:t>4. Summary</a:t>
            </a:r>
            <a:endParaRPr lang="en-US" sz="3600" dirty="0">
              <a:solidFill>
                <a:srgbClr val="000099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199" y="1616825"/>
            <a:ext cx="8373291" cy="4525963"/>
          </a:xfrm>
        </p:spPr>
        <p:txBody>
          <a:bodyPr>
            <a:normAutofit/>
          </a:bodyPr>
          <a:lstStyle/>
          <a:p>
            <a:pPr marL="857250" lvl="1" indent="-457200"/>
            <a:r>
              <a:rPr lang="de-CH" sz="2400" dirty="0" err="1"/>
              <a:t>Assessed</a:t>
            </a:r>
            <a:r>
              <a:rPr lang="de-CH" sz="2400" dirty="0"/>
              <a:t> </a:t>
            </a:r>
            <a:r>
              <a:rPr lang="de-CH" sz="2400" dirty="0" err="1"/>
              <a:t>statuses</a:t>
            </a:r>
            <a:endParaRPr lang="de-CH" sz="2400" dirty="0"/>
          </a:p>
          <a:p>
            <a:pPr marL="857250" lvl="1" indent="-457200"/>
            <a:r>
              <a:rPr lang="de-CH" sz="2400" dirty="0"/>
              <a:t>Edit </a:t>
            </a:r>
            <a:r>
              <a:rPr lang="de-CH" sz="2400" dirty="0" err="1"/>
              <a:t>station</a:t>
            </a:r>
            <a:r>
              <a:rPr lang="de-CH" sz="2400" dirty="0"/>
              <a:t> </a:t>
            </a:r>
            <a:r>
              <a:rPr lang="de-CH" sz="2400" dirty="0" err="1"/>
              <a:t>names</a:t>
            </a:r>
            <a:endParaRPr lang="de-CH" sz="2400" dirty="0"/>
          </a:p>
          <a:p>
            <a:pPr marL="857250" lvl="1" indent="-457200"/>
            <a:r>
              <a:rPr lang="de-CH" sz="2400" dirty="0" err="1"/>
              <a:t>Automatic</a:t>
            </a:r>
            <a:r>
              <a:rPr lang="de-CH" sz="2400" dirty="0"/>
              <a:t> </a:t>
            </a:r>
            <a:r>
              <a:rPr lang="de-CH" sz="2400" dirty="0" err="1"/>
              <a:t>assignment</a:t>
            </a:r>
            <a:r>
              <a:rPr lang="de-CH" sz="2400" dirty="0"/>
              <a:t> </a:t>
            </a:r>
            <a:r>
              <a:rPr lang="de-CH" sz="2400" dirty="0" err="1"/>
              <a:t>of</a:t>
            </a:r>
            <a:r>
              <a:rPr lang="de-CH" sz="2400" dirty="0"/>
              <a:t> </a:t>
            </a:r>
            <a:r>
              <a:rPr lang="de-CH" sz="2400" dirty="0" err="1"/>
              <a:t>machine</a:t>
            </a:r>
            <a:r>
              <a:rPr lang="de-CH" sz="2400" dirty="0"/>
              <a:t> </a:t>
            </a:r>
            <a:r>
              <a:rPr lang="de-CH" sz="2400" dirty="0" err="1"/>
              <a:t>user</a:t>
            </a:r>
            <a:r>
              <a:rPr lang="de-CH" sz="2400" dirty="0"/>
              <a:t> </a:t>
            </a:r>
            <a:r>
              <a:rPr lang="de-CH" sz="2400" dirty="0" err="1"/>
              <a:t>role</a:t>
            </a:r>
            <a:r>
              <a:rPr lang="de-CH" sz="2400" dirty="0"/>
              <a:t> </a:t>
            </a:r>
            <a:r>
              <a:rPr lang="de-CH" sz="2400" dirty="0" err="1"/>
              <a:t>for</a:t>
            </a:r>
            <a:r>
              <a:rPr lang="de-CH" sz="2400" dirty="0"/>
              <a:t> NFPs </a:t>
            </a:r>
            <a:r>
              <a:rPr lang="de-CH" sz="2400" dirty="0" err="1"/>
              <a:t>and</a:t>
            </a:r>
            <a:r>
              <a:rPr lang="de-CH" sz="2400" dirty="0"/>
              <a:t> MEs</a:t>
            </a:r>
          </a:p>
          <a:p>
            <a:pPr marL="857250" lvl="1" indent="-457200"/>
            <a:r>
              <a:rPr lang="de-CH" sz="2400" dirty="0"/>
              <a:t>API </a:t>
            </a:r>
            <a:r>
              <a:rPr lang="de-CH" sz="2400" dirty="0" err="1"/>
              <a:t>Pagination</a:t>
            </a:r>
            <a:endParaRPr lang="de-CH" sz="2400" dirty="0"/>
          </a:p>
          <a:p>
            <a:pPr marL="857250" lvl="1" indent="-457200"/>
            <a:r>
              <a:rPr lang="de-CH" sz="2400" dirty="0"/>
              <a:t>Custom </a:t>
            </a:r>
            <a:r>
              <a:rPr lang="de-CH" sz="2400" dirty="0" err="1"/>
              <a:t>reports</a:t>
            </a:r>
            <a:r>
              <a:rPr lang="de-CH" sz="2400" dirty="0"/>
              <a:t> </a:t>
            </a:r>
          </a:p>
          <a:p>
            <a:pPr marL="857250" lvl="1" indent="-457200"/>
            <a:r>
              <a:rPr lang="de-CH" sz="2400" dirty="0" err="1"/>
              <a:t>Removal</a:t>
            </a:r>
            <a:r>
              <a:rPr lang="de-CH" sz="2400" dirty="0"/>
              <a:t> </a:t>
            </a:r>
            <a:r>
              <a:rPr lang="de-CH" sz="2400" dirty="0" err="1"/>
              <a:t>of</a:t>
            </a:r>
            <a:r>
              <a:rPr lang="de-CH" sz="2400" dirty="0"/>
              <a:t> </a:t>
            </a:r>
            <a:r>
              <a:rPr lang="de-CH" sz="2400" dirty="0" err="1"/>
              <a:t>program</a:t>
            </a:r>
            <a:r>
              <a:rPr lang="de-CH" sz="2400" dirty="0"/>
              <a:t> </a:t>
            </a:r>
            <a:r>
              <a:rPr lang="de-CH" sz="2400" dirty="0" err="1"/>
              <a:t>affiliation</a:t>
            </a:r>
            <a:r>
              <a:rPr lang="de-CH" sz="2400" dirty="0"/>
              <a:t> </a:t>
            </a:r>
            <a:r>
              <a:rPr lang="de-CH" sz="2400" dirty="0" err="1"/>
              <a:t>triggers</a:t>
            </a:r>
            <a:r>
              <a:rPr lang="de-CH" sz="2400" dirty="0"/>
              <a:t> an </a:t>
            </a:r>
            <a:r>
              <a:rPr lang="de-CH" sz="2400" dirty="0" err="1"/>
              <a:t>e-mail</a:t>
            </a:r>
            <a:r>
              <a:rPr lang="de-CH" sz="2400" dirty="0"/>
              <a:t> </a:t>
            </a:r>
            <a:r>
              <a:rPr lang="de-CH" sz="2400" dirty="0" err="1"/>
              <a:t>to</a:t>
            </a:r>
            <a:r>
              <a:rPr lang="de-CH" sz="2400" dirty="0"/>
              <a:t> </a:t>
            </a:r>
            <a:r>
              <a:rPr lang="de-CH" sz="2400" dirty="0" err="1"/>
              <a:t>the</a:t>
            </a:r>
            <a:r>
              <a:rPr lang="de-CH" sz="2400" dirty="0"/>
              <a:t> </a:t>
            </a:r>
            <a:r>
              <a:rPr lang="de-CH" sz="2400" dirty="0" err="1"/>
              <a:t>program</a:t>
            </a:r>
            <a:r>
              <a:rPr lang="de-CH" sz="2400" dirty="0"/>
              <a:t> </a:t>
            </a:r>
            <a:r>
              <a:rPr lang="de-CH" sz="2400" dirty="0" err="1"/>
              <a:t>focal</a:t>
            </a:r>
            <a:r>
              <a:rPr lang="de-CH" sz="2400" dirty="0"/>
              <a:t> </a:t>
            </a:r>
            <a:r>
              <a:rPr lang="de-CH" sz="2400" dirty="0" err="1"/>
              <a:t>point</a:t>
            </a:r>
            <a:endParaRPr lang="de-CH" sz="2400" dirty="0"/>
          </a:p>
          <a:p>
            <a:pPr marL="857250" lvl="1" indent="-457200"/>
            <a:r>
              <a:rPr lang="de-CH" sz="2400" dirty="0"/>
              <a:t>Disclaimer</a:t>
            </a:r>
          </a:p>
          <a:p>
            <a:pPr marL="400050" lvl="1" indent="0">
              <a:buNone/>
            </a:pPr>
            <a:endParaRPr lang="de-CH" sz="2400" dirty="0"/>
          </a:p>
          <a:p>
            <a:pPr marL="857250" lvl="1" indent="-457200"/>
            <a:endParaRPr lang="de-CH" sz="2400" dirty="0"/>
          </a:p>
          <a:p>
            <a:pPr marL="857250" lvl="1" indent="-457200"/>
            <a:endParaRPr lang="de-CH" sz="2400" dirty="0"/>
          </a:p>
          <a:p>
            <a:pPr marL="857250" lvl="1" indent="-457200"/>
            <a:endParaRPr lang="de-CH" sz="2400" dirty="0"/>
          </a:p>
          <a:p>
            <a:pPr marL="857250" lvl="1" indent="-457200"/>
            <a:endParaRPr lang="de-CH" sz="2400" dirty="0"/>
          </a:p>
          <a:p>
            <a:pPr marL="400050" lvl="1" indent="0">
              <a:buNone/>
            </a:pPr>
            <a:endParaRPr lang="de-CH" sz="2400" dirty="0"/>
          </a:p>
          <a:p>
            <a:pPr marL="400050" lvl="1" indent="0">
              <a:buNone/>
            </a:pPr>
            <a:endParaRPr lang="de-CH" sz="2400" dirty="0"/>
          </a:p>
          <a:p>
            <a:pPr marL="400050" lvl="1" indent="0">
              <a:buNone/>
            </a:pPr>
            <a:endParaRPr lang="de-CH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842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mo2016_powerpoint_standard_v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79271" y="783771"/>
            <a:ext cx="8229600" cy="3732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200" dirty="0">
                <a:solidFill>
                  <a:srgbClr val="000090"/>
                </a:solidFill>
              </a:rPr>
              <a:t>Thank you</a:t>
            </a:r>
          </a:p>
          <a:p>
            <a:endParaRPr lang="de-CH" sz="2300" dirty="0">
              <a:solidFill>
                <a:srgbClr val="000090"/>
              </a:solidFill>
            </a:endParaRPr>
          </a:p>
          <a:p>
            <a:r>
              <a:rPr lang="de-CH" sz="2800" dirty="0">
                <a:solidFill>
                  <a:srgbClr val="000090"/>
                </a:solidFill>
              </a:rPr>
              <a:t>For further information:</a:t>
            </a:r>
          </a:p>
          <a:p>
            <a:endParaRPr lang="de-CH" sz="2800" dirty="0">
              <a:solidFill>
                <a:srgbClr val="000090"/>
              </a:solidFill>
            </a:endParaRPr>
          </a:p>
          <a:p>
            <a:r>
              <a:rPr lang="en-US" sz="2800" dirty="0">
                <a:solidFill>
                  <a:srgbClr val="000090"/>
                </a:solidFill>
              </a:rPr>
              <a:t>WIGOS Learning Portal </a:t>
            </a:r>
            <a:r>
              <a:rPr lang="en-US" sz="2800" dirty="0">
                <a:solidFill>
                  <a:srgbClr val="000090"/>
                </a:solidFill>
                <a:hlinkClick r:id="rId3"/>
              </a:rPr>
              <a:t>https://etrp.wmo.int/course/view.php?id=146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</a:p>
          <a:p>
            <a:endParaRPr lang="en-US" sz="2800" dirty="0">
              <a:solidFill>
                <a:srgbClr val="000090"/>
              </a:solidFill>
            </a:endParaRPr>
          </a:p>
          <a:p>
            <a:r>
              <a:rPr lang="en-US" sz="2800" dirty="0">
                <a:solidFill>
                  <a:srgbClr val="000090"/>
                </a:solidFill>
              </a:rPr>
              <a:t>WIGOS Webpage</a:t>
            </a:r>
          </a:p>
          <a:p>
            <a:r>
              <a:rPr lang="en-US" sz="2800" dirty="0">
                <a:solidFill>
                  <a:srgbClr val="000090"/>
                </a:solidFill>
                <a:hlinkClick r:id="rId4"/>
              </a:rPr>
              <a:t>https://community.wmo.int/activity-areas/wigos</a:t>
            </a:r>
            <a:r>
              <a:rPr lang="en-US" sz="2800" dirty="0">
                <a:solidFill>
                  <a:srgbClr val="00009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00093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AA70C6-779D-45AC-908D-E83828870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Outline</a:t>
            </a:r>
            <a:endParaRPr lang="fr-FR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9870DB-F5B3-4CBF-8AE5-CDE0C50BD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Implementation of assessed statuses in OSCAR/Surface </a:t>
            </a:r>
          </a:p>
          <a:p>
            <a:pPr marL="914400" lvl="1" indent="-514350">
              <a:buFont typeface="+mj-lt"/>
              <a:buAutoNum type="alphaLcPeriod"/>
            </a:pPr>
            <a:r>
              <a:rPr lang="de-CH" sz="2000" dirty="0"/>
              <a:t>New features in the GUI</a:t>
            </a:r>
          </a:p>
          <a:p>
            <a:pPr marL="1314450" lvl="2" indent="-514350">
              <a:buFont typeface="+mj-lt"/>
              <a:buAutoNum type="romanLcPeriod"/>
            </a:pPr>
            <a:r>
              <a:rPr lang="de-CH" sz="1800" dirty="0"/>
              <a:t>The new GUI layout</a:t>
            </a:r>
          </a:p>
          <a:p>
            <a:pPr marL="1314450" lvl="2" indent="-514350">
              <a:buFont typeface="+mj-lt"/>
              <a:buAutoNum type="romanLcPeriod"/>
            </a:pPr>
            <a:r>
              <a:rPr lang="en-US" sz="1800" dirty="0"/>
              <a:t>How WDQMS produces an assessed status</a:t>
            </a:r>
            <a:endParaRPr lang="de-CH" sz="1800" dirty="0"/>
          </a:p>
          <a:p>
            <a:pPr marL="1314450" lvl="2" indent="-514350">
              <a:buFont typeface="+mj-lt"/>
              <a:buAutoNum type="romanLcPeriod"/>
            </a:pPr>
            <a:r>
              <a:rPr lang="de-CH" sz="1800" dirty="0"/>
              <a:t>The new filter map and the info box</a:t>
            </a:r>
          </a:p>
          <a:p>
            <a:pPr marL="1314450" lvl="2" indent="-514350">
              <a:buFont typeface="+mj-lt"/>
              <a:buAutoNum type="romanLcPeriod"/>
            </a:pPr>
            <a:r>
              <a:rPr lang="de-CH" sz="1800" dirty="0"/>
              <a:t>The search tab</a:t>
            </a:r>
          </a:p>
          <a:p>
            <a:pPr marL="1314450" lvl="2" indent="-514350">
              <a:buFont typeface="+mj-lt"/>
              <a:buAutoNum type="romanLcPeriod"/>
            </a:pPr>
            <a:r>
              <a:rPr lang="de-CH" sz="1800" dirty="0"/>
              <a:t>The Programs / network affiliations table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sz="2000" dirty="0"/>
              <a:t>Station status vs. program status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Changes for NFPs and MEs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sz="2000" dirty="0"/>
              <a:t>New option to edit station names 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sz="2000" dirty="0"/>
              <a:t>Automatic assignment of machine user role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Summary and final remarks </a:t>
            </a:r>
          </a:p>
        </p:txBody>
      </p:sp>
    </p:spTree>
    <p:extLst>
      <p:ext uri="{BB962C8B-B14F-4D97-AF65-F5344CB8AC3E}">
        <p14:creationId xmlns:p14="http://schemas.microsoft.com/office/powerpoint/2010/main" val="517932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000" dirty="0">
                <a:solidFill>
                  <a:srgbClr val="000099"/>
                </a:solidFill>
              </a:rPr>
              <a:t>1. Implementation of assessed statuses</a:t>
            </a:r>
            <a:br>
              <a:rPr lang="en-US" sz="3100" dirty="0">
                <a:solidFill>
                  <a:srgbClr val="000099"/>
                </a:solidFill>
              </a:rPr>
            </a:br>
            <a:r>
              <a:rPr lang="en-US" sz="3100" dirty="0">
                <a:solidFill>
                  <a:srgbClr val="000099"/>
                </a:solidFill>
              </a:rPr>
              <a:t>1.a.i. The new GUI layout</a:t>
            </a:r>
            <a:endParaRPr lang="en-US" sz="3600" dirty="0">
              <a:solidFill>
                <a:srgbClr val="000099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199" y="1616825"/>
            <a:ext cx="8373291" cy="4525963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endParaRPr lang="de-CH" dirty="0"/>
          </a:p>
          <a:p>
            <a:pPr marL="400050" lvl="1" indent="0">
              <a:buNone/>
            </a:pPr>
            <a:endParaRPr lang="de-CH" dirty="0"/>
          </a:p>
          <a:p>
            <a:pPr marL="400050" lvl="1" indent="0">
              <a:buNone/>
            </a:pPr>
            <a:endParaRPr lang="de-CH" dirty="0"/>
          </a:p>
          <a:p>
            <a:pPr marL="400050" lvl="1" indent="0">
              <a:buNone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3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5A5E6DC-EEED-4309-804D-AFE8F1CF2F81}"/>
              </a:ext>
            </a:extLst>
          </p:cNvPr>
          <p:cNvGrpSpPr/>
          <p:nvPr/>
        </p:nvGrpSpPr>
        <p:grpSpPr>
          <a:xfrm>
            <a:off x="742681" y="1459005"/>
            <a:ext cx="7658638" cy="4841602"/>
            <a:chOff x="808690" y="1004511"/>
            <a:chExt cx="7670307" cy="484897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87A2EB9-54D8-42B6-B3EC-0FEE06E31476}"/>
                </a:ext>
              </a:extLst>
            </p:cNvPr>
            <p:cNvGrpSpPr/>
            <p:nvPr/>
          </p:nvGrpSpPr>
          <p:grpSpPr>
            <a:xfrm>
              <a:off x="808690" y="1004511"/>
              <a:ext cx="7670307" cy="4848978"/>
              <a:chOff x="1473693" y="1921133"/>
              <a:chExt cx="6196614" cy="3917346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AC866EBB-8C8D-4F67-906D-F1D738D587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473693" y="1921133"/>
                <a:ext cx="6196614" cy="3917346"/>
              </a:xfrm>
              <a:prstGeom prst="rect">
                <a:avLst/>
              </a:prstGeom>
            </p:spPr>
          </p:pic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3AF28E6-1377-445E-A9A9-E5E2C4AE935E}"/>
                  </a:ext>
                </a:extLst>
              </p:cNvPr>
              <p:cNvSpPr/>
              <p:nvPr/>
            </p:nvSpPr>
            <p:spPr>
              <a:xfrm>
                <a:off x="3000652" y="5513033"/>
                <a:ext cx="4669655" cy="32544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9B1CC05-2A37-491E-97EB-11ACABC318E9}"/>
                </a:ext>
              </a:extLst>
            </p:cNvPr>
            <p:cNvSpPr/>
            <p:nvPr/>
          </p:nvSpPr>
          <p:spPr>
            <a:xfrm>
              <a:off x="808690" y="4225771"/>
              <a:ext cx="1810223" cy="1224874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B294A36-6C7D-4A8A-AE3E-59153411437C}"/>
              </a:ext>
            </a:extLst>
          </p:cNvPr>
          <p:cNvSpPr txBox="1"/>
          <p:nvPr/>
        </p:nvSpPr>
        <p:spPr>
          <a:xfrm>
            <a:off x="2725446" y="5898375"/>
            <a:ext cx="5675874" cy="830997"/>
          </a:xfrm>
          <a:prstGeom prst="rect">
            <a:avLst/>
          </a:prstGeom>
          <a:noFill/>
          <a:ln w="19050"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Assessed status is now available in the filter map menu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Calculation based on availability of observations received from WDQMS</a:t>
            </a:r>
            <a:endParaRPr lang="en-CH" sz="1600" dirty="0"/>
          </a:p>
        </p:txBody>
      </p:sp>
    </p:spTree>
    <p:extLst>
      <p:ext uri="{BB962C8B-B14F-4D97-AF65-F5344CB8AC3E}">
        <p14:creationId xmlns:p14="http://schemas.microsoft.com/office/powerpoint/2010/main" val="2845966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199" y="1338311"/>
            <a:ext cx="8373291" cy="4840548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685800" lvl="1"/>
            <a:r>
              <a:rPr lang="en-US" sz="1800" dirty="0"/>
              <a:t>WDQMS-webtool processes and transfers the stations assessed status, currently regarding </a:t>
            </a:r>
            <a:r>
              <a:rPr lang="en-US" sz="1800" b="1" dirty="0"/>
              <a:t>data availability </a:t>
            </a:r>
            <a:r>
              <a:rPr lang="en-US" sz="1800" dirty="0"/>
              <a:t>only, to OSCAR/Surface via a web API</a:t>
            </a:r>
          </a:p>
          <a:p>
            <a:pPr marL="685800" lvl="1"/>
            <a:r>
              <a:rPr lang="en-US" sz="1800" dirty="0"/>
              <a:t>The results are aggregated over each </a:t>
            </a:r>
            <a:r>
              <a:rPr lang="en-US" sz="1800" b="1" dirty="0"/>
              <a:t>calendar month</a:t>
            </a:r>
            <a:r>
              <a:rPr lang="en-US" sz="1800" dirty="0"/>
              <a:t>, and delivered to OSCAR/Surface at the beginning of each month referring to the previous one</a:t>
            </a:r>
          </a:p>
          <a:p>
            <a:pPr marL="685800" lvl="1"/>
            <a:r>
              <a:rPr lang="en-US" sz="1800" dirty="0"/>
              <a:t>OSCAR/Surface will keep historic records of the monthly assessed values</a:t>
            </a:r>
          </a:p>
          <a:p>
            <a:pPr marL="685800" lvl="1"/>
            <a:r>
              <a:rPr lang="en-US" sz="1800" b="1" dirty="0"/>
              <a:t>Aggregation over variables</a:t>
            </a:r>
            <a:r>
              <a:rPr lang="en-US" sz="1800" dirty="0"/>
              <a:t> (temperature, wind, pressure and humidity):</a:t>
            </a:r>
          </a:p>
          <a:p>
            <a:pPr marL="971550" lvl="2" indent="-171450"/>
            <a:r>
              <a:rPr lang="en-US" sz="1400" dirty="0"/>
              <a:t>The maximum number of daily observations per variable across </a:t>
            </a:r>
            <a:r>
              <a:rPr lang="en-US" sz="1400" b="1" dirty="0"/>
              <a:t>all monitoring centers</a:t>
            </a:r>
            <a:r>
              <a:rPr lang="en-US" sz="1400" dirty="0"/>
              <a:t> is calculated and summed up over the month of interest,</a:t>
            </a:r>
          </a:p>
          <a:p>
            <a:pPr marL="971550" lvl="2" indent="-171450"/>
            <a:r>
              <a:rPr lang="en-US" sz="1400" dirty="0"/>
              <a:t>The assessed status is “</a:t>
            </a:r>
            <a:r>
              <a:rPr lang="en-US" sz="1400" b="1" dirty="0"/>
              <a:t>operational</a:t>
            </a:r>
            <a:r>
              <a:rPr lang="en-US" sz="1400" dirty="0"/>
              <a:t>” if:</a:t>
            </a:r>
          </a:p>
          <a:p>
            <a:pPr marL="1428750" lvl="3" indent="-171450"/>
            <a:r>
              <a:rPr lang="en-US" sz="1200" dirty="0"/>
              <a:t>for </a:t>
            </a:r>
            <a:r>
              <a:rPr lang="en-US" sz="1200" u="sng" dirty="0"/>
              <a:t>surface stations</a:t>
            </a:r>
            <a:r>
              <a:rPr lang="en-US" sz="1200" dirty="0"/>
              <a:t> all variables have at least 90% of expected observations,</a:t>
            </a:r>
          </a:p>
          <a:p>
            <a:pPr marL="1428750" lvl="3" indent="-171450"/>
            <a:r>
              <a:rPr lang="en-US" sz="1200" dirty="0"/>
              <a:t>for </a:t>
            </a:r>
            <a:r>
              <a:rPr lang="en-US" sz="1200" u="sng" dirty="0"/>
              <a:t>upper-air stations</a:t>
            </a:r>
            <a:r>
              <a:rPr lang="en-US" sz="1200" dirty="0"/>
              <a:t> all variables have at least 90% of the expected observations and all have reached levels above 100hPa (GOS)</a:t>
            </a:r>
          </a:p>
          <a:p>
            <a:pPr marL="971550" lvl="2" indent="-171450"/>
            <a:r>
              <a:rPr lang="en-US" sz="1400" dirty="0"/>
              <a:t>The assessed status is “</a:t>
            </a:r>
            <a:r>
              <a:rPr lang="en-US" sz="1400" b="1" dirty="0"/>
              <a:t>Silent</a:t>
            </a:r>
            <a:r>
              <a:rPr lang="en-US" sz="1400" dirty="0"/>
              <a:t>” if all variables have 0% of </a:t>
            </a:r>
            <a:r>
              <a:rPr lang="en-US" sz="1400"/>
              <a:t>expected observations</a:t>
            </a:r>
            <a:endParaRPr lang="en-US" sz="1400" dirty="0"/>
          </a:p>
          <a:p>
            <a:pPr marL="971550" lvl="2" indent="-171450"/>
            <a:r>
              <a:rPr lang="en-US" sz="1400" dirty="0"/>
              <a:t>The assessed status is “</a:t>
            </a:r>
            <a:r>
              <a:rPr lang="en-US" sz="1400" b="1" dirty="0"/>
              <a:t>Partly Operational</a:t>
            </a:r>
            <a:r>
              <a:rPr lang="en-US" sz="1400" dirty="0"/>
              <a:t>” otherwise</a:t>
            </a:r>
          </a:p>
          <a:p>
            <a:pPr marL="971550" lvl="2" indent="-171450"/>
            <a:r>
              <a:rPr lang="en-US" sz="1400" dirty="0"/>
              <a:t>The assessed status is “</a:t>
            </a:r>
            <a:r>
              <a:rPr lang="en-US" sz="1400" b="1" dirty="0"/>
              <a:t>unknown</a:t>
            </a:r>
            <a:r>
              <a:rPr lang="en-US" sz="1400" dirty="0"/>
              <a:t>” if the station is categorized in WDQMS as having metadata issues, such as the “pink dots” (more than 100%) and “grey dots” (schedule issues).</a:t>
            </a:r>
          </a:p>
          <a:p>
            <a:pPr marL="685800" lvl="1"/>
            <a:r>
              <a:rPr lang="en-US" sz="1800" dirty="0"/>
              <a:t>Only variables that the station is expected to exchange internationally are considered</a:t>
            </a:r>
          </a:p>
          <a:p>
            <a:pPr marL="971550" lvl="2" indent="-171450"/>
            <a:r>
              <a:rPr lang="en-US" sz="1400" dirty="0"/>
              <a:t>Thus the assessed status could be based on only a subset of the variables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4</a:t>
            </a:fld>
            <a:endParaRPr lang="en-US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3161E50D-B3F1-4E3B-8254-A05858D32352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700" dirty="0">
                <a:solidFill>
                  <a:srgbClr val="000099"/>
                </a:solidFill>
              </a:rPr>
              <a:t>1. Implementation of assessed statuses</a:t>
            </a:r>
            <a:br>
              <a:rPr lang="en-US" sz="3100" dirty="0">
                <a:solidFill>
                  <a:srgbClr val="000099"/>
                </a:solidFill>
              </a:rPr>
            </a:br>
            <a:r>
              <a:rPr lang="en-US" sz="2900" dirty="0">
                <a:solidFill>
                  <a:srgbClr val="000099"/>
                </a:solidFill>
              </a:rPr>
              <a:t>1.a.ii. How WDQMS produces an assessed status</a:t>
            </a:r>
          </a:p>
        </p:txBody>
      </p:sp>
    </p:spTree>
    <p:extLst>
      <p:ext uri="{BB962C8B-B14F-4D97-AF65-F5344CB8AC3E}">
        <p14:creationId xmlns:p14="http://schemas.microsoft.com/office/powerpoint/2010/main" val="3164528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000" dirty="0">
                <a:solidFill>
                  <a:srgbClr val="000099"/>
                </a:solidFill>
              </a:rPr>
              <a:t>1. Implementation of assessed statuses</a:t>
            </a:r>
            <a:br>
              <a:rPr lang="en-US" sz="3100" dirty="0">
                <a:solidFill>
                  <a:srgbClr val="000099"/>
                </a:solidFill>
              </a:rPr>
            </a:br>
            <a:r>
              <a:rPr lang="en-US" sz="3100" dirty="0">
                <a:solidFill>
                  <a:srgbClr val="000099"/>
                </a:solidFill>
              </a:rPr>
              <a:t>1.a.iii. The new filter map and the info box</a:t>
            </a:r>
            <a:endParaRPr lang="en-US" sz="3600" dirty="0">
              <a:solidFill>
                <a:srgbClr val="000099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199" y="1616825"/>
            <a:ext cx="8373291" cy="4525963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endParaRPr lang="de-CH" dirty="0"/>
          </a:p>
          <a:p>
            <a:pPr marL="400050" lvl="1" indent="0">
              <a:buNone/>
            </a:pPr>
            <a:endParaRPr lang="de-CH" dirty="0"/>
          </a:p>
          <a:p>
            <a:pPr marL="400050" lvl="1" indent="0">
              <a:buNone/>
            </a:pPr>
            <a:endParaRPr lang="de-CH" dirty="0"/>
          </a:p>
          <a:p>
            <a:pPr marL="400050" lvl="1" indent="0">
              <a:buNone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5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B8450DD-A214-4004-9EB8-30DA54202BEE}"/>
              </a:ext>
            </a:extLst>
          </p:cNvPr>
          <p:cNvGrpSpPr/>
          <p:nvPr/>
        </p:nvGrpSpPr>
        <p:grpSpPr>
          <a:xfrm>
            <a:off x="716045" y="1459004"/>
            <a:ext cx="7685274" cy="4841603"/>
            <a:chOff x="716045" y="1459004"/>
            <a:chExt cx="7685274" cy="484160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6D2B58A-AD26-480E-A4D0-B30A0B4237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7379" t="16647" r="7961" b="6024"/>
            <a:stretch/>
          </p:blipFill>
          <p:spPr>
            <a:xfrm>
              <a:off x="716045" y="1459004"/>
              <a:ext cx="7659168" cy="480600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CC69E6D-57CA-4B06-9463-F948D7974456}"/>
                </a:ext>
              </a:extLst>
            </p:cNvPr>
            <p:cNvSpPr/>
            <p:nvPr/>
          </p:nvSpPr>
          <p:spPr>
            <a:xfrm>
              <a:off x="2629909" y="5898375"/>
              <a:ext cx="5771410" cy="4022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5BACEEB-88A4-4063-B338-AFBCD720554A}"/>
              </a:ext>
            </a:extLst>
          </p:cNvPr>
          <p:cNvSpPr txBox="1"/>
          <p:nvPr/>
        </p:nvSpPr>
        <p:spPr>
          <a:xfrm>
            <a:off x="2725446" y="5898375"/>
            <a:ext cx="5675874" cy="584775"/>
          </a:xfrm>
          <a:prstGeom prst="rect">
            <a:avLst/>
          </a:prstGeom>
          <a:noFill/>
          <a:ln w="19050"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When hovering over a station on the filter map the info box now contains also information on all assessed statuses</a:t>
            </a:r>
            <a:endParaRPr lang="en-CH" sz="1600" dirty="0"/>
          </a:p>
        </p:txBody>
      </p:sp>
    </p:spTree>
    <p:extLst>
      <p:ext uri="{BB962C8B-B14F-4D97-AF65-F5344CB8AC3E}">
        <p14:creationId xmlns:p14="http://schemas.microsoft.com/office/powerpoint/2010/main" val="2639828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000" dirty="0">
                <a:solidFill>
                  <a:srgbClr val="000099"/>
                </a:solidFill>
              </a:rPr>
              <a:t>1. Implementation of assessed statuses</a:t>
            </a:r>
            <a:br>
              <a:rPr lang="en-US" sz="3100" dirty="0">
                <a:solidFill>
                  <a:srgbClr val="000099"/>
                </a:solidFill>
              </a:rPr>
            </a:br>
            <a:r>
              <a:rPr lang="en-US" sz="3100" dirty="0">
                <a:solidFill>
                  <a:srgbClr val="000099"/>
                </a:solidFill>
              </a:rPr>
              <a:t>1.a.iv. The search tab</a:t>
            </a:r>
            <a:endParaRPr lang="en-US" sz="3600" dirty="0">
              <a:solidFill>
                <a:srgbClr val="000099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199" y="1616825"/>
            <a:ext cx="8373291" cy="4525963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endParaRPr lang="de-CH" dirty="0"/>
          </a:p>
          <a:p>
            <a:pPr marL="400050" lvl="1" indent="0">
              <a:buNone/>
            </a:pPr>
            <a:endParaRPr lang="de-CH" dirty="0"/>
          </a:p>
          <a:p>
            <a:pPr marL="400050" lvl="1" indent="0">
              <a:buNone/>
            </a:pPr>
            <a:endParaRPr lang="de-CH" dirty="0"/>
          </a:p>
          <a:p>
            <a:pPr marL="400050" lvl="1" indent="0">
              <a:buNone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3002A7-FC54-4A41-9FDF-69D36573B7B0}"/>
              </a:ext>
            </a:extLst>
          </p:cNvPr>
          <p:cNvSpPr txBox="1"/>
          <p:nvPr/>
        </p:nvSpPr>
        <p:spPr>
          <a:xfrm>
            <a:off x="603683" y="1695635"/>
            <a:ext cx="80831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search tab in OSCAR/Surface does not allow to search for assessed statuses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After a search has been conducted a .csv file can be downloaded to get information on the assessed reporting status</a:t>
            </a:r>
            <a:endParaRPr lang="en-CH" sz="2000" dirty="0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64A8EA70-6C94-4666-AEA6-15A5322D2A6D}"/>
              </a:ext>
            </a:extLst>
          </p:cNvPr>
          <p:cNvSpPr/>
          <p:nvPr/>
        </p:nvSpPr>
        <p:spPr>
          <a:xfrm>
            <a:off x="4329683" y="3264167"/>
            <a:ext cx="484632" cy="612003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C154ABA-24E5-44EC-8881-BC9B6CF9D7F2}"/>
              </a:ext>
            </a:extLst>
          </p:cNvPr>
          <p:cNvGrpSpPr/>
          <p:nvPr/>
        </p:nvGrpSpPr>
        <p:grpSpPr>
          <a:xfrm>
            <a:off x="353611" y="4119596"/>
            <a:ext cx="8436775" cy="1755046"/>
            <a:chOff x="702402" y="3885247"/>
            <a:chExt cx="7739195" cy="160993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FCA3AD9-1D32-4030-AEB6-C9A34A26B1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2402" y="3906169"/>
              <a:ext cx="7739195" cy="158901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C2722EB-5EB5-4161-8963-9A4AF45DC549}"/>
                </a:ext>
              </a:extLst>
            </p:cNvPr>
            <p:cNvSpPr/>
            <p:nvPr/>
          </p:nvSpPr>
          <p:spPr>
            <a:xfrm>
              <a:off x="4796559" y="3885247"/>
              <a:ext cx="1036069" cy="1609933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</p:spTree>
    <p:extLst>
      <p:ext uri="{BB962C8B-B14F-4D97-AF65-F5344CB8AC3E}">
        <p14:creationId xmlns:p14="http://schemas.microsoft.com/office/powerpoint/2010/main" val="74738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000" dirty="0">
                <a:solidFill>
                  <a:srgbClr val="000099"/>
                </a:solidFill>
              </a:rPr>
              <a:t>1. Implementation of assessed statuses</a:t>
            </a:r>
            <a:br>
              <a:rPr lang="en-US" sz="3100" dirty="0">
                <a:solidFill>
                  <a:srgbClr val="000099"/>
                </a:solidFill>
              </a:rPr>
            </a:br>
            <a:r>
              <a:rPr lang="en-US" sz="3100" dirty="0">
                <a:solidFill>
                  <a:srgbClr val="000099"/>
                </a:solidFill>
              </a:rPr>
              <a:t>1.a.v. Programs / network affiliations table</a:t>
            </a:r>
            <a:endParaRPr lang="en-US" sz="3600" dirty="0">
              <a:solidFill>
                <a:srgbClr val="000099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199" y="1616825"/>
            <a:ext cx="8373291" cy="4525963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endParaRPr lang="de-CH" dirty="0"/>
          </a:p>
          <a:p>
            <a:pPr marL="400050" lvl="1" indent="0">
              <a:buNone/>
            </a:pPr>
            <a:endParaRPr lang="de-CH" dirty="0"/>
          </a:p>
          <a:p>
            <a:pPr marL="400050" lvl="1" indent="0">
              <a:buNone/>
            </a:pPr>
            <a:endParaRPr lang="de-CH" dirty="0"/>
          </a:p>
          <a:p>
            <a:pPr marL="400050" lvl="1" indent="0">
              <a:buNone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6EAB9C-CF32-4F08-A713-FF448AD51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" y="1429130"/>
            <a:ext cx="7175394" cy="34606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F8FA88-7942-40EB-9E23-E1308D03AA9C}"/>
              </a:ext>
            </a:extLst>
          </p:cNvPr>
          <p:cNvSpPr txBox="1"/>
          <p:nvPr/>
        </p:nvSpPr>
        <p:spPr>
          <a:xfrm>
            <a:off x="785812" y="4926130"/>
            <a:ext cx="7175394" cy="1323439"/>
          </a:xfrm>
          <a:prstGeom prst="rect">
            <a:avLst/>
          </a:prstGeom>
          <a:noFill/>
          <a:ln w="19050"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programs / network affiliations table in the station report now contains information on the assessed status in addition to the declared 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By opening the dropdown menu of an affiliation its history is shown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reference date of the last period where data from WDQMS was received is shown in brackets behind the status</a:t>
            </a:r>
            <a:endParaRPr lang="en-CH" sz="1600" dirty="0"/>
          </a:p>
        </p:txBody>
      </p:sp>
    </p:spTree>
    <p:extLst>
      <p:ext uri="{BB962C8B-B14F-4D97-AF65-F5344CB8AC3E}">
        <p14:creationId xmlns:p14="http://schemas.microsoft.com/office/powerpoint/2010/main" val="1149632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388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>
                <a:solidFill>
                  <a:srgbClr val="000099"/>
                </a:solidFill>
              </a:rPr>
              <a:t>1. Implementation of assessed statuses</a:t>
            </a:r>
            <a:br>
              <a:rPr lang="en-US" sz="3100" dirty="0">
                <a:solidFill>
                  <a:srgbClr val="000099"/>
                </a:solidFill>
              </a:rPr>
            </a:br>
            <a:r>
              <a:rPr lang="en-US" sz="3100" dirty="0">
                <a:solidFill>
                  <a:srgbClr val="000099"/>
                </a:solidFill>
              </a:rPr>
              <a:t>1.b. Station status vs. program status</a:t>
            </a:r>
            <a:endParaRPr lang="en-US" sz="3600" dirty="0">
              <a:solidFill>
                <a:srgbClr val="000099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199" y="1616825"/>
            <a:ext cx="8373291" cy="4525963"/>
          </a:xfrm>
        </p:spPr>
        <p:txBody>
          <a:bodyPr>
            <a:noAutofit/>
          </a:bodyPr>
          <a:lstStyle/>
          <a:p>
            <a:pPr marL="857250" lvl="1" indent="-457200"/>
            <a:r>
              <a:rPr lang="de-CH" sz="2400" dirty="0" err="1"/>
              <a:t>When</a:t>
            </a:r>
            <a:r>
              <a:rPr lang="de-CH" sz="2400" dirty="0"/>
              <a:t> </a:t>
            </a:r>
            <a:r>
              <a:rPr lang="de-CH" sz="2400" dirty="0" err="1"/>
              <a:t>is</a:t>
            </a:r>
            <a:r>
              <a:rPr lang="de-CH" sz="2400" dirty="0"/>
              <a:t> a </a:t>
            </a:r>
            <a:r>
              <a:rPr lang="de-CH" sz="2400" dirty="0" err="1"/>
              <a:t>program</a:t>
            </a:r>
            <a:r>
              <a:rPr lang="de-CH" sz="2400" dirty="0"/>
              <a:t> </a:t>
            </a:r>
            <a:r>
              <a:rPr lang="de-CH" sz="2400" dirty="0" err="1"/>
              <a:t>status</a:t>
            </a:r>
            <a:r>
              <a:rPr lang="de-CH" sz="2400" dirty="0"/>
              <a:t> «</a:t>
            </a:r>
            <a:r>
              <a:rPr lang="de-CH" sz="2400" dirty="0" err="1"/>
              <a:t>unknown</a:t>
            </a:r>
            <a:r>
              <a:rPr lang="de-CH" sz="2400" dirty="0"/>
              <a:t>»?</a:t>
            </a:r>
          </a:p>
          <a:p>
            <a:pPr marL="1257300" lvl="2" indent="-457200"/>
            <a:endParaRPr lang="de-CH" sz="2000" dirty="0"/>
          </a:p>
          <a:p>
            <a:pPr marL="1257300" lvl="2" indent="-457200"/>
            <a:endParaRPr lang="de-CH" sz="2000" dirty="0"/>
          </a:p>
          <a:p>
            <a:pPr marL="1257300" lvl="2" indent="-457200"/>
            <a:r>
              <a:rPr lang="de-CH" sz="2000" dirty="0" err="1"/>
              <a:t>Two</a:t>
            </a:r>
            <a:r>
              <a:rPr lang="de-CH" sz="2000" dirty="0"/>
              <a:t> </a:t>
            </a:r>
            <a:r>
              <a:rPr lang="de-CH" sz="2000" dirty="0" err="1"/>
              <a:t>cases</a:t>
            </a:r>
            <a:r>
              <a:rPr lang="de-CH" sz="2000" dirty="0"/>
              <a:t> </a:t>
            </a:r>
            <a:r>
              <a:rPr lang="de-CH" sz="2000" dirty="0" err="1"/>
              <a:t>are</a:t>
            </a:r>
            <a:r>
              <a:rPr lang="de-CH" sz="2000" dirty="0"/>
              <a:t> </a:t>
            </a:r>
            <a:r>
              <a:rPr lang="de-CH" sz="2000" dirty="0" err="1"/>
              <a:t>to</a:t>
            </a:r>
            <a:r>
              <a:rPr lang="de-CH" sz="2000" dirty="0"/>
              <a:t> </a:t>
            </a:r>
            <a:r>
              <a:rPr lang="de-CH" sz="2000" dirty="0" err="1"/>
              <a:t>be</a:t>
            </a:r>
            <a:r>
              <a:rPr lang="de-CH" sz="2000" dirty="0"/>
              <a:t> </a:t>
            </a:r>
            <a:r>
              <a:rPr lang="de-CH" sz="2000" dirty="0" err="1"/>
              <a:t>distinguished</a:t>
            </a:r>
            <a:r>
              <a:rPr lang="de-CH" sz="2000" dirty="0"/>
              <a:t>:</a:t>
            </a:r>
          </a:p>
          <a:p>
            <a:pPr marL="1714500" lvl="3" indent="-457200">
              <a:buFont typeface="+mj-lt"/>
              <a:buAutoNum type="arabicPeriod"/>
            </a:pPr>
            <a:r>
              <a:rPr lang="de-CH" sz="1800" dirty="0"/>
              <a:t>The </a:t>
            </a:r>
            <a:r>
              <a:rPr lang="de-CH" sz="1800" dirty="0" err="1"/>
              <a:t>program</a:t>
            </a:r>
            <a:r>
              <a:rPr lang="de-CH" sz="1800" dirty="0"/>
              <a:t> </a:t>
            </a:r>
            <a:r>
              <a:rPr lang="de-CH" sz="1800" dirty="0" err="1"/>
              <a:t>status</a:t>
            </a:r>
            <a:r>
              <a:rPr lang="de-CH" sz="1800" dirty="0"/>
              <a:t> </a:t>
            </a:r>
            <a:r>
              <a:rPr lang="de-CH" sz="1800" dirty="0" err="1"/>
              <a:t>is</a:t>
            </a:r>
            <a:r>
              <a:rPr lang="de-CH" sz="1800" dirty="0"/>
              <a:t> not </a:t>
            </a:r>
            <a:r>
              <a:rPr lang="de-CH" sz="1800" dirty="0" err="1"/>
              <a:t>assessed</a:t>
            </a:r>
            <a:r>
              <a:rPr lang="de-CH" sz="1800" dirty="0"/>
              <a:t> </a:t>
            </a:r>
            <a:r>
              <a:rPr lang="de-CH" sz="1800" dirty="0" err="1"/>
              <a:t>and</a:t>
            </a:r>
            <a:r>
              <a:rPr lang="de-CH" sz="1800" dirty="0"/>
              <a:t> </a:t>
            </a:r>
            <a:r>
              <a:rPr lang="de-CH" sz="1800" dirty="0" err="1"/>
              <a:t>therefore</a:t>
            </a:r>
            <a:r>
              <a:rPr lang="de-CH" sz="1800" dirty="0"/>
              <a:t> «</a:t>
            </a:r>
            <a:r>
              <a:rPr lang="de-CH" sz="1800" dirty="0" err="1"/>
              <a:t>unknown</a:t>
            </a:r>
            <a:r>
              <a:rPr lang="de-CH" sz="1800" dirty="0"/>
              <a:t>».</a:t>
            </a:r>
          </a:p>
          <a:p>
            <a:pPr marL="1714500" lvl="3" indent="-457200">
              <a:buFont typeface="+mj-lt"/>
              <a:buAutoNum type="arabicPeriod"/>
            </a:pPr>
            <a:r>
              <a:rPr lang="de-CH" sz="1800" dirty="0"/>
              <a:t>The </a:t>
            </a:r>
            <a:r>
              <a:rPr lang="de-CH" sz="1800" dirty="0" err="1"/>
              <a:t>program</a:t>
            </a:r>
            <a:r>
              <a:rPr lang="de-CH" sz="1800" dirty="0"/>
              <a:t> </a:t>
            </a:r>
            <a:r>
              <a:rPr lang="de-CH" sz="1800" dirty="0" err="1"/>
              <a:t>status</a:t>
            </a:r>
            <a:r>
              <a:rPr lang="de-CH" sz="1800" dirty="0"/>
              <a:t> was </a:t>
            </a:r>
            <a:r>
              <a:rPr lang="de-CH" sz="1800" dirty="0" err="1"/>
              <a:t>assessed</a:t>
            </a:r>
            <a:r>
              <a:rPr lang="de-CH" sz="1800" dirty="0"/>
              <a:t> but WDQMS </a:t>
            </a:r>
            <a:r>
              <a:rPr lang="de-CH" sz="1800" dirty="0" err="1"/>
              <a:t>did</a:t>
            </a:r>
            <a:r>
              <a:rPr lang="de-CH" sz="1800" dirty="0"/>
              <a:t> not </a:t>
            </a:r>
            <a:r>
              <a:rPr lang="de-CH" sz="1800" dirty="0" err="1"/>
              <a:t>deliver</a:t>
            </a:r>
            <a:r>
              <a:rPr lang="de-CH" sz="1800" dirty="0"/>
              <a:t> a </a:t>
            </a:r>
            <a:r>
              <a:rPr lang="de-CH" sz="1800" dirty="0" err="1"/>
              <a:t>status</a:t>
            </a:r>
            <a:r>
              <a:rPr lang="de-CH" sz="1800" dirty="0"/>
              <a:t> </a:t>
            </a:r>
            <a:r>
              <a:rPr lang="de-CH" sz="1800" dirty="0" err="1"/>
              <a:t>recently</a:t>
            </a:r>
            <a:r>
              <a:rPr lang="de-CH" sz="1800" dirty="0"/>
              <a:t>. 40 </a:t>
            </a:r>
            <a:r>
              <a:rPr lang="de-CH" sz="1800" dirty="0" err="1"/>
              <a:t>days</a:t>
            </a:r>
            <a:r>
              <a:rPr lang="de-CH" sz="1800" dirty="0"/>
              <a:t> after </a:t>
            </a:r>
            <a:r>
              <a:rPr lang="de-CH" sz="1800" dirty="0" err="1"/>
              <a:t>the</a:t>
            </a:r>
            <a:r>
              <a:rPr lang="de-CH" sz="1800" dirty="0"/>
              <a:t> last </a:t>
            </a:r>
            <a:r>
              <a:rPr lang="de-CH" sz="1800" dirty="0" err="1"/>
              <a:t>assessment</a:t>
            </a:r>
            <a:r>
              <a:rPr lang="de-CH" sz="1800" dirty="0"/>
              <a:t>, </a:t>
            </a:r>
            <a:r>
              <a:rPr lang="de-CH" sz="1800" dirty="0" err="1"/>
              <a:t>the</a:t>
            </a:r>
            <a:r>
              <a:rPr lang="de-CH" sz="1800" dirty="0"/>
              <a:t> </a:t>
            </a:r>
            <a:r>
              <a:rPr lang="de-CH" sz="1800" dirty="0" err="1"/>
              <a:t>status</a:t>
            </a:r>
            <a:r>
              <a:rPr lang="de-CH" sz="1800" dirty="0"/>
              <a:t> </a:t>
            </a:r>
            <a:r>
              <a:rPr lang="de-CH" sz="1800" dirty="0" err="1"/>
              <a:t>is</a:t>
            </a:r>
            <a:r>
              <a:rPr lang="de-CH" sz="1800" dirty="0"/>
              <a:t> </a:t>
            </a:r>
            <a:r>
              <a:rPr lang="de-CH" sz="1800" dirty="0" err="1"/>
              <a:t>set</a:t>
            </a:r>
            <a:r>
              <a:rPr lang="de-CH" sz="1800" dirty="0"/>
              <a:t> </a:t>
            </a:r>
            <a:r>
              <a:rPr lang="de-CH" sz="1800" dirty="0" err="1"/>
              <a:t>to</a:t>
            </a:r>
            <a:r>
              <a:rPr lang="de-CH" sz="1800" dirty="0"/>
              <a:t> «</a:t>
            </a:r>
            <a:r>
              <a:rPr lang="de-CH" sz="1800" i="1" dirty="0" err="1"/>
              <a:t>unknown</a:t>
            </a:r>
            <a:r>
              <a:rPr lang="de-CH" sz="1800" dirty="0"/>
              <a:t>».</a:t>
            </a:r>
          </a:p>
          <a:p>
            <a:pPr marL="857250" lvl="1" indent="-457200"/>
            <a:r>
              <a:rPr lang="de-CH" sz="2400" dirty="0" err="1"/>
              <a:t>How</a:t>
            </a:r>
            <a:r>
              <a:rPr lang="de-CH" sz="2400" dirty="0"/>
              <a:t> </a:t>
            </a:r>
            <a:r>
              <a:rPr lang="de-CH" sz="2400" dirty="0" err="1"/>
              <a:t>is</a:t>
            </a:r>
            <a:r>
              <a:rPr lang="de-CH" sz="2400" dirty="0"/>
              <a:t> a </a:t>
            </a:r>
            <a:r>
              <a:rPr lang="de-CH" sz="2400" dirty="0" err="1"/>
              <a:t>station</a:t>
            </a:r>
            <a:r>
              <a:rPr lang="de-CH" sz="2400" dirty="0"/>
              <a:t> </a:t>
            </a:r>
            <a:r>
              <a:rPr lang="de-CH" sz="2400" dirty="0" err="1"/>
              <a:t>status</a:t>
            </a:r>
            <a:r>
              <a:rPr lang="de-CH" sz="2400" dirty="0"/>
              <a:t> </a:t>
            </a:r>
            <a:r>
              <a:rPr lang="de-CH" sz="2400" dirty="0" err="1"/>
              <a:t>calculated</a:t>
            </a:r>
            <a:r>
              <a:rPr lang="de-CH" sz="2400" dirty="0"/>
              <a:t> </a:t>
            </a:r>
            <a:r>
              <a:rPr lang="de-CH" sz="2400" dirty="0" err="1"/>
              <a:t>from</a:t>
            </a:r>
            <a:r>
              <a:rPr lang="de-CH" sz="2400" dirty="0"/>
              <a:t> </a:t>
            </a:r>
            <a:r>
              <a:rPr lang="de-CH" sz="2400" dirty="0" err="1"/>
              <a:t>the</a:t>
            </a:r>
            <a:r>
              <a:rPr lang="de-CH" sz="2400" dirty="0"/>
              <a:t> </a:t>
            </a:r>
            <a:r>
              <a:rPr lang="de-CH" sz="2400" dirty="0" err="1"/>
              <a:t>program</a:t>
            </a:r>
            <a:r>
              <a:rPr lang="de-CH" sz="2400" dirty="0"/>
              <a:t> </a:t>
            </a:r>
            <a:r>
              <a:rPr lang="de-CH" sz="2400" dirty="0" err="1"/>
              <a:t>statuses</a:t>
            </a:r>
            <a:r>
              <a:rPr lang="de-CH" sz="2400" dirty="0"/>
              <a:t>?</a:t>
            </a:r>
          </a:p>
          <a:p>
            <a:pPr marL="1257300" lvl="2" indent="-457200"/>
            <a:r>
              <a:rPr lang="de-CH" sz="2000" dirty="0"/>
              <a:t>«</a:t>
            </a:r>
            <a:r>
              <a:rPr lang="de-CH" sz="2000" dirty="0" err="1"/>
              <a:t>Optimistic</a:t>
            </a:r>
            <a:r>
              <a:rPr lang="de-CH" sz="2000" dirty="0"/>
              <a:t>» </a:t>
            </a:r>
            <a:r>
              <a:rPr lang="de-CH" sz="2000" dirty="0" err="1"/>
              <a:t>algorithm</a:t>
            </a:r>
            <a:r>
              <a:rPr lang="de-CH" sz="2000" dirty="0"/>
              <a:t> </a:t>
            </a:r>
            <a:r>
              <a:rPr lang="de-CH" sz="2000" dirty="0" err="1"/>
              <a:t>for</a:t>
            </a:r>
            <a:r>
              <a:rPr lang="de-CH" sz="2000" dirty="0"/>
              <a:t> </a:t>
            </a:r>
            <a:r>
              <a:rPr lang="de-CH" sz="2000" dirty="0" err="1"/>
              <a:t>calculating</a:t>
            </a:r>
            <a:r>
              <a:rPr lang="de-CH" sz="2000" dirty="0"/>
              <a:t> </a:t>
            </a:r>
            <a:r>
              <a:rPr lang="de-CH" sz="2000" dirty="0" err="1"/>
              <a:t>the</a:t>
            </a:r>
            <a:r>
              <a:rPr lang="de-CH" sz="2000" dirty="0"/>
              <a:t> </a:t>
            </a:r>
            <a:r>
              <a:rPr lang="de-CH" sz="2000" dirty="0" err="1"/>
              <a:t>station</a:t>
            </a:r>
            <a:r>
              <a:rPr lang="de-CH" sz="2000" dirty="0"/>
              <a:t> </a:t>
            </a:r>
            <a:r>
              <a:rPr lang="de-CH" sz="2000" dirty="0" err="1"/>
              <a:t>assessed</a:t>
            </a:r>
            <a:r>
              <a:rPr lang="de-CH" sz="2000" dirty="0"/>
              <a:t> </a:t>
            </a:r>
            <a:r>
              <a:rPr lang="de-CH" sz="2000" dirty="0" err="1"/>
              <a:t>status</a:t>
            </a:r>
            <a:r>
              <a:rPr lang="de-CH" sz="2000" dirty="0"/>
              <a:t>:</a:t>
            </a:r>
            <a:endParaRPr lang="de-CH" sz="2800" dirty="0"/>
          </a:p>
          <a:p>
            <a:pPr marL="1257300" lvl="3" indent="0">
              <a:buNone/>
            </a:pPr>
            <a:r>
              <a:rPr lang="de-CH" sz="1800" dirty="0"/>
              <a:t>Operational &gt; </a:t>
            </a:r>
            <a:r>
              <a:rPr lang="de-CH" sz="1800" dirty="0" err="1"/>
              <a:t>Partly</a:t>
            </a:r>
            <a:r>
              <a:rPr lang="de-CH" sz="1800" dirty="0"/>
              <a:t> operational &gt; </a:t>
            </a:r>
            <a:r>
              <a:rPr lang="de-CH" sz="1800" dirty="0" err="1"/>
              <a:t>Unknown</a:t>
            </a:r>
            <a:r>
              <a:rPr lang="de-CH" sz="1800" dirty="0"/>
              <a:t> &gt; Silent</a:t>
            </a:r>
          </a:p>
          <a:p>
            <a:pPr marL="1257300" lvl="3" indent="0">
              <a:buNone/>
            </a:pPr>
            <a:r>
              <a:rPr lang="de-CH" sz="1800" dirty="0"/>
              <a:t>(</a:t>
            </a:r>
            <a:r>
              <a:rPr lang="de-CH" sz="1800" dirty="0" err="1"/>
              <a:t>equally</a:t>
            </a:r>
            <a:r>
              <a:rPr lang="de-CH" sz="1800" dirty="0"/>
              <a:t> </a:t>
            </a:r>
            <a:r>
              <a:rPr lang="de-CH" sz="1800" dirty="0" err="1"/>
              <a:t>for</a:t>
            </a:r>
            <a:r>
              <a:rPr lang="de-CH" sz="1800" dirty="0"/>
              <a:t> </a:t>
            </a:r>
            <a:r>
              <a:rPr lang="de-CH" sz="1800" dirty="0" err="1"/>
              <a:t>the</a:t>
            </a:r>
            <a:r>
              <a:rPr lang="de-CH" sz="1800" dirty="0"/>
              <a:t> </a:t>
            </a:r>
            <a:r>
              <a:rPr lang="de-CH" sz="1800" dirty="0" err="1"/>
              <a:t>declared</a:t>
            </a:r>
            <a:r>
              <a:rPr lang="de-CH" sz="1800" dirty="0"/>
              <a:t> </a:t>
            </a:r>
            <a:r>
              <a:rPr lang="de-CH" sz="1800" dirty="0" err="1"/>
              <a:t>reporting</a:t>
            </a:r>
            <a:r>
              <a:rPr lang="de-CH" sz="1800" dirty="0"/>
              <a:t> </a:t>
            </a:r>
            <a:r>
              <a:rPr lang="de-CH" sz="1800" dirty="0" err="1"/>
              <a:t>status</a:t>
            </a:r>
            <a:r>
              <a:rPr lang="de-CH" sz="1800" dirty="0"/>
              <a:t>)</a:t>
            </a:r>
          </a:p>
          <a:p>
            <a:pPr marL="400050" lvl="1" indent="0">
              <a:buNone/>
            </a:pPr>
            <a:endParaRPr lang="de-CH" sz="2400" dirty="0"/>
          </a:p>
          <a:p>
            <a:pPr marL="400050" lvl="1" indent="0">
              <a:buNone/>
            </a:pPr>
            <a:endParaRPr lang="de-CH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8</a:t>
            </a:fld>
            <a:endParaRPr lang="en-US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290" y="2067357"/>
            <a:ext cx="80772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88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388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>
                <a:solidFill>
                  <a:srgbClr val="000099"/>
                </a:solidFill>
              </a:rPr>
              <a:t>1. Implementation of assessed statuses</a:t>
            </a:r>
            <a:br>
              <a:rPr lang="en-US" sz="3100" dirty="0">
                <a:solidFill>
                  <a:srgbClr val="000099"/>
                </a:solidFill>
              </a:rPr>
            </a:br>
            <a:r>
              <a:rPr lang="en-US" sz="3100" dirty="0">
                <a:solidFill>
                  <a:srgbClr val="000099"/>
                </a:solidFill>
              </a:rPr>
              <a:t>1.b. Station status vs. program status</a:t>
            </a:r>
            <a:endParaRPr lang="en-US" sz="3600" dirty="0">
              <a:solidFill>
                <a:srgbClr val="000099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199" y="1616825"/>
            <a:ext cx="8373291" cy="4525963"/>
          </a:xfrm>
        </p:spPr>
        <p:txBody>
          <a:bodyPr>
            <a:normAutofit/>
          </a:bodyPr>
          <a:lstStyle/>
          <a:p>
            <a:pPr marL="857250" lvl="1" indent="-457200"/>
            <a:r>
              <a:rPr lang="de-CH" dirty="0" err="1"/>
              <a:t>How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a </a:t>
            </a:r>
            <a:r>
              <a:rPr lang="de-CH" dirty="0" err="1"/>
              <a:t>station</a:t>
            </a:r>
            <a:r>
              <a:rPr lang="de-CH" dirty="0"/>
              <a:t> </a:t>
            </a:r>
            <a:r>
              <a:rPr lang="de-CH" dirty="0" err="1"/>
              <a:t>status</a:t>
            </a:r>
            <a:r>
              <a:rPr lang="de-CH" dirty="0"/>
              <a:t> </a:t>
            </a:r>
            <a:r>
              <a:rPr lang="de-CH" dirty="0" err="1"/>
              <a:t>calculated</a:t>
            </a:r>
            <a:r>
              <a:rPr lang="de-CH" dirty="0"/>
              <a:t> </a:t>
            </a:r>
            <a:r>
              <a:rPr lang="de-CH" dirty="0" err="1"/>
              <a:t>from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program</a:t>
            </a:r>
            <a:r>
              <a:rPr lang="de-CH" dirty="0"/>
              <a:t> </a:t>
            </a:r>
            <a:r>
              <a:rPr lang="de-CH" dirty="0" err="1"/>
              <a:t>statuses</a:t>
            </a:r>
            <a:r>
              <a:rPr lang="de-CH" dirty="0"/>
              <a:t>?</a:t>
            </a:r>
          </a:p>
          <a:p>
            <a:pPr marL="1257300" lvl="2" indent="-457200"/>
            <a:r>
              <a:rPr lang="de-CH" dirty="0" err="1"/>
              <a:t>Example</a:t>
            </a:r>
            <a:r>
              <a:rPr lang="de-CH" dirty="0"/>
              <a:t>:</a:t>
            </a:r>
          </a:p>
          <a:p>
            <a:pPr marL="1257300" lvl="2" indent="-457200"/>
            <a:endParaRPr lang="de-CH" dirty="0"/>
          </a:p>
          <a:p>
            <a:pPr marL="1257300" lvl="2" indent="-457200"/>
            <a:endParaRPr lang="de-CH" dirty="0"/>
          </a:p>
          <a:p>
            <a:pPr marL="1257300" lvl="2" indent="-457200"/>
            <a:endParaRPr lang="de-CH" dirty="0"/>
          </a:p>
          <a:p>
            <a:pPr marL="1257300" lvl="3" indent="0">
              <a:buNone/>
            </a:pPr>
            <a:r>
              <a:rPr lang="de-CH" dirty="0"/>
              <a:t>«Operational» &amp; «</a:t>
            </a:r>
            <a:r>
              <a:rPr lang="de-CH" dirty="0" err="1"/>
              <a:t>Unknown</a:t>
            </a:r>
            <a:r>
              <a:rPr lang="de-CH" dirty="0"/>
              <a:t>» → Station </a:t>
            </a:r>
            <a:r>
              <a:rPr lang="de-CH" dirty="0" err="1"/>
              <a:t>assessed</a:t>
            </a:r>
            <a:r>
              <a:rPr lang="de-CH" dirty="0"/>
              <a:t> </a:t>
            </a:r>
            <a:r>
              <a:rPr lang="de-CH" dirty="0" err="1"/>
              <a:t>status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«Operational»</a:t>
            </a:r>
          </a:p>
          <a:p>
            <a:pPr marL="1257300" lvl="3" indent="0">
              <a:buNone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9</a:t>
            </a:fld>
            <a:endParaRPr lang="en-US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815" y="3118317"/>
            <a:ext cx="6980985" cy="110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862304"/>
      </p:ext>
    </p:extLst>
  </p:cSld>
  <p:clrMapOvr>
    <a:masterClrMapping/>
  </p:clrMapOvr>
</p:sld>
</file>

<file path=ppt/theme/theme1.xml><?xml version="1.0" encoding="utf-8"?>
<a:theme xmlns:a="http://schemas.openxmlformats.org/drawingml/2006/main" name="WMO_WHITE_Powerpoint_en_f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FF94725FE7654C9826AC245D2442FF" ma:contentTypeVersion="12" ma:contentTypeDescription="Create a new document." ma:contentTypeScope="" ma:versionID="ef9eba0273256157e2b9eb1a214eaa1a">
  <xsd:schema xmlns:xsd="http://www.w3.org/2001/XMLSchema" xmlns:xs="http://www.w3.org/2001/XMLSchema" xmlns:p="http://schemas.microsoft.com/office/2006/metadata/properties" xmlns:ns3="9a7fb8f8-2e27-4840-86ca-66de109d406b" xmlns:ns4="9f1bbe43-0ec8-4891-8790-c5e96611a67f" targetNamespace="http://schemas.microsoft.com/office/2006/metadata/properties" ma:root="true" ma:fieldsID="cd8724f46b5c0b86f438adedf2515d70" ns3:_="" ns4:_="">
    <xsd:import namespace="9a7fb8f8-2e27-4840-86ca-66de109d406b"/>
    <xsd:import namespace="9f1bbe43-0ec8-4891-8790-c5e96611a67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7fb8f8-2e27-4840-86ca-66de109d40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1bbe43-0ec8-4891-8790-c5e96611a67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A0EA260-7454-4625-A053-EAFD111D8CE0}">
  <ds:schemaRefs>
    <ds:schemaRef ds:uri="http://purl.org/dc/terms/"/>
    <ds:schemaRef ds:uri="http://purl.org/dc/elements/1.1/"/>
    <ds:schemaRef ds:uri="http://schemas.microsoft.com/office/2006/metadata/properties"/>
    <ds:schemaRef ds:uri="http://schemas.microsoft.com/office/2006/documentManagement/types"/>
    <ds:schemaRef ds:uri="9f1bbe43-0ec8-4891-8790-c5e96611a67f"/>
    <ds:schemaRef ds:uri="http://schemas.microsoft.com/office/infopath/2007/PartnerControls"/>
    <ds:schemaRef ds:uri="9a7fb8f8-2e27-4840-86ca-66de109d406b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C4175E2-B21D-46D8-BFB4-9C7B767EE3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7fb8f8-2e27-4840-86ca-66de109d406b"/>
    <ds:schemaRef ds:uri="9f1bbe43-0ec8-4891-8790-c5e96611a6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6156127-7C0D-4C53-90B2-188FB973F9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WMO_WHITE_Powerpoint_en_fr</Template>
  <TotalTime>212</TotalTime>
  <Words>1013</Words>
  <Application>Microsoft Office PowerPoint</Application>
  <PresentationFormat>On-screen Show (4:3)</PresentationFormat>
  <Paragraphs>156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Lucida Sans Typewriter</vt:lpstr>
      <vt:lpstr>WMO_WHITE_Powerpoint_en_fr</vt:lpstr>
      <vt:lpstr>PowerPoint Presentation</vt:lpstr>
      <vt:lpstr>Outline</vt:lpstr>
      <vt:lpstr>1. Implementation of assessed statuses 1.a.i. The new GUI layout</vt:lpstr>
      <vt:lpstr>PowerPoint Presentation</vt:lpstr>
      <vt:lpstr>1. Implementation of assessed statuses 1.a.iii. The new filter map and the info box</vt:lpstr>
      <vt:lpstr>1. Implementation of assessed statuses 1.a.iv. The search tab</vt:lpstr>
      <vt:lpstr>1. Implementation of assessed statuses 1.a.v. Programs / network affiliations table</vt:lpstr>
      <vt:lpstr>1. Implementation of assessed statuses 1.b. Station status vs. program status</vt:lpstr>
      <vt:lpstr>1. Implementation of assessed statuses 1.b. Station status vs. program status</vt:lpstr>
      <vt:lpstr>2. Changes for NFPs and MEs 2.a. New option to edit station names </vt:lpstr>
      <vt:lpstr>2. Changes for NFPs and MEs 2.a. New option to edit station names </vt:lpstr>
      <vt:lpstr>2. Changes for NFPs and MEs 2.b. Automatic assignment of machine user role </vt:lpstr>
      <vt:lpstr>3. Other new features</vt:lpstr>
      <vt:lpstr>3. Other new features</vt:lpstr>
      <vt:lpstr>4. Summary</vt:lpstr>
      <vt:lpstr>PowerPoint Presentation</vt:lpstr>
    </vt:vector>
  </TitlesOfParts>
  <Company>World Meteorological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LFNunes</dc:creator>
  <cp:lastModifiedBy>Alexander Scheid</cp:lastModifiedBy>
  <cp:revision>50</cp:revision>
  <cp:lastPrinted>2017-05-09T06:47:47Z</cp:lastPrinted>
  <dcterms:created xsi:type="dcterms:W3CDTF">2016-05-27T11:05:50Z</dcterms:created>
  <dcterms:modified xsi:type="dcterms:W3CDTF">2021-11-08T11:50:25Z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0x01010069FF94725FE7654C9826AC245D2442FF</vt:lpwstr>
  </property>
</Properties>
</file>