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3" r:id="rId3"/>
    <p:sldId id="259" r:id="rId4"/>
    <p:sldId id="256" r:id="rId5"/>
    <p:sldId id="260" r:id="rId6"/>
    <p:sldId id="258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916A0-0DE7-4CD8-B5A1-8B714D6AEEB4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DDFFD-108C-4EA4-A2C1-E77BBB43F4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106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08E83-EA49-45E1-868D-9D6226EDE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0F6F6C-5DB3-4BF3-B8C7-C92B54B1A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E622B-9B18-498F-810B-DC61C77FE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FB0B5-07FD-4910-B828-5EBF9116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E0058-FAC8-497C-AC10-C90ADDAA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871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A46D5-85D2-41D3-A1C5-75302491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BA0C6-6732-4093-BD09-BCF21E356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3EE06-FC3F-478C-9F1A-5D0F0FAC2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28D7E-CE54-4338-8A5D-63EDDC7E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D5C80-0EDC-4F2C-A9B3-18DEE2A4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479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3076B-7416-4F92-A467-04BCF4A43E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27235-9F60-4F3F-B14A-2AA5B3506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16807-B1D2-4836-B053-C1256307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3FADE-F1DE-49DD-8309-210E8D24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E551F-03A6-4582-AC57-B9AB78CF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731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B6201-B401-426C-9E1E-06285EC5A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4CC9D-2D74-4E3F-BB1D-0DBB4EE6E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A95DE-7BC9-45CD-A62E-2E95B9E0A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66173-6082-4114-9E24-9032E6AE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0332-F3FC-4B99-A58C-F50A2B9F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639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7A206-85D3-4206-B45E-AEED6480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E9B76-A5BF-44D4-AF6F-61034CBB0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1335D-C862-4803-9F29-3C0F056A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9779E-6463-4F06-872F-E1F646C8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AE4B8-8DC2-4651-86AB-4153D8BE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667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C0DB1-8AE2-4E92-AA5E-5CDD2722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2D896-9537-4F2B-B661-0C680534C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E521A-4C19-45C6-8B2A-615963520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B159F-B9A5-4E76-BFCB-3B5A2384C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511F5-39D7-4654-A615-C3476BED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06AEF-3EC6-4D72-BE73-3F23B7B9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749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C4B9-D8FF-4090-95D7-B00C0029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3DF62-1FF4-43E1-84B1-537CAE8A9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2FE1D-F9AB-4E7F-8401-22EA57303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0812E-4868-4747-AB6D-0B4AD25D0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A512EC-1A2E-49AB-B32E-1D6B9348F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370FD7-7A29-4BD1-A290-C5226C422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39EA80-F7E0-49B0-BDF2-16E7B792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FEC36C-E444-49E6-84E8-16AA15AC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15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97584-1501-46DD-B7FF-E1B104917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61EFF-4329-49E7-8D18-FBCA9F1F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B013C-A5A5-4D30-AA3F-A6FE171A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C9105-ABE2-45A8-A158-D06CAE8C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796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06DF28-D0F0-4FDC-9739-3CB3DE7FB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46EF1-6903-4791-A413-898EC50C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4E188-A64A-4221-B1BE-FB1EBC65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429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8954-1CA9-4037-97B3-975DD8C66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06035-EC43-413C-A4E3-2CD68F529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CFB46-87CC-4380-A9C4-003056866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AF4C1-74CE-4E93-949D-7571D5F8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3CC0B-23F9-411C-A6D0-98C33B9F1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DCF1C-07D9-4FC8-A8A8-569905DD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453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5256-92BC-461C-B015-B038579B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CC1D23-3FA7-452C-A548-893A6F505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479E5-A451-4FE4-8E21-5E2475781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1A448-1587-4189-AC99-053858EB5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812FF-6240-43FA-AA71-F1A72915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8774A-7B52-49C1-9730-630CFCD9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676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C97CE4-B4DF-4B45-8128-8CF79236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D2A19-7A64-490D-8D3A-6915879D6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92DFA-B0FE-448A-809D-4E93FBF6A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8C89-F577-4065-8B53-C7A31A145838}" type="datetimeFigureOut">
              <a:rPr lang="en-ZA" smtClean="0"/>
              <a:t>2021/11/15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23163-954C-4474-A7C6-0D0378870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75D60-18D5-4052-9214-4B0FF2E9D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E10E-BEA2-47DE-834F-05FAB3C15D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519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63348-8F72-448D-8A23-D9B7491B9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South Africa – Capacity needs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26E8C-E338-4918-9EF7-8B213459E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Innocent Mbokodo</a:t>
            </a:r>
          </a:p>
          <a:p>
            <a:r>
              <a:rPr lang="en-ZA" dirty="0" err="1"/>
              <a:t>Lebohang</a:t>
            </a:r>
            <a:r>
              <a:rPr lang="en-ZA" dirty="0"/>
              <a:t> </a:t>
            </a:r>
            <a:r>
              <a:rPr lang="en-ZA" dirty="0" err="1"/>
              <a:t>Melato</a:t>
            </a:r>
            <a:endParaRPr lang="en-ZA" dirty="0"/>
          </a:p>
          <a:p>
            <a:r>
              <a:rPr lang="en-ZA" dirty="0"/>
              <a:t>Lucky Dlamini</a:t>
            </a:r>
          </a:p>
          <a:p>
            <a:r>
              <a:rPr lang="en-ZA" dirty="0"/>
              <a:t>Sandile Ngwenya</a:t>
            </a:r>
          </a:p>
        </p:txBody>
      </p:sp>
    </p:spTree>
    <p:extLst>
      <p:ext uri="{BB962C8B-B14F-4D97-AF65-F5344CB8AC3E}">
        <p14:creationId xmlns:p14="http://schemas.microsoft.com/office/powerpoint/2010/main" val="285280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62406BB6-BF77-4DCF-BC85-AA00231ED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677" y="1336431"/>
            <a:ext cx="7854066" cy="522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387745-AEB7-4EAE-B6D2-CAB322D17A30}"/>
              </a:ext>
            </a:extLst>
          </p:cNvPr>
          <p:cNvSpPr txBox="1"/>
          <p:nvPr/>
        </p:nvSpPr>
        <p:spPr>
          <a:xfrm flipH="1">
            <a:off x="9313249" y="1099037"/>
            <a:ext cx="240396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Legend</a:t>
            </a:r>
          </a:p>
          <a:p>
            <a:r>
              <a:rPr lang="en-ZA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Red: Weather Office measures rain, temperature, humidity, pressure, sunshine hours, cloud cover, wind speed, direction and wet bulb temperature.</a:t>
            </a:r>
          </a:p>
          <a:p>
            <a:r>
              <a:rPr lang="en-ZA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Yellow: Automatic weather station measures rain, temperature, humidity, pressure, wind speed, direction and wet bulb temperature.</a:t>
            </a:r>
          </a:p>
          <a:p>
            <a:r>
              <a:rPr lang="en-ZA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Green: Automatic rainfall station measures only rainfall</a:t>
            </a:r>
          </a:p>
          <a:p>
            <a:r>
              <a:rPr lang="en-ZA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Blue: manual rainfall station measure only rainfall at 8am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979EE6-C1B9-47DB-99A1-FCB00889DF33}"/>
              </a:ext>
            </a:extLst>
          </p:cNvPr>
          <p:cNvSpPr txBox="1"/>
          <p:nvPr/>
        </p:nvSpPr>
        <p:spPr>
          <a:xfrm>
            <a:off x="1547446" y="498872"/>
            <a:ext cx="5591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Infrastructure (invest in other source of energy such as solar to power our station because we lose a lot of data due to loadshedding)</a:t>
            </a:r>
          </a:p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615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1CC6-2F9A-42C7-B7A7-02A59B790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545015" cy="971306"/>
          </a:xfrm>
        </p:spPr>
        <p:txBody>
          <a:bodyPr>
            <a:noAutofit/>
          </a:bodyPr>
          <a:lstStyle/>
          <a:p>
            <a:r>
              <a:rPr lang="en-US" sz="1800" b="1" dirty="0"/>
              <a:t>Skills development (e.g. radar we have resources but due to lack of skills we due to use our instruments to it maximum capacity)</a:t>
            </a:r>
            <a:br>
              <a:rPr lang="en-US" sz="1800" b="1" dirty="0"/>
            </a:br>
            <a:endParaRPr lang="en-ZA" sz="1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397F469-3A6D-4177-B72B-5C56E65D84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38" y="1604043"/>
            <a:ext cx="6047619" cy="4009524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10B1A8-C138-4C69-A26B-50970F940B6D}"/>
              </a:ext>
            </a:extLst>
          </p:cNvPr>
          <p:cNvSpPr txBox="1"/>
          <p:nvPr/>
        </p:nvSpPr>
        <p:spPr>
          <a:xfrm>
            <a:off x="7710853" y="1120308"/>
            <a:ext cx="317622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8640" indent="-548640" algn="just"/>
            <a:r>
              <a:rPr lang="en-US" sz="13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current SAWS operational Weather Radar Network that consists of 14 radars. Blue rings (±200 km radius) and green rings (±300 km radius) represent S-band (10 cm frequency – Doppler and Single-Polarization) and C-band (5 cm frequency – non-Doppler) radars, respectively. The orange dot radar at Bethlehem has both Doppler and Dual-Polarization capabilities. The additional C-band radar at Irene and the two X-band (3 cm) radars at CT International Airport and OR Tambo International Airport are not shown since they are not operational. </a:t>
            </a:r>
            <a:endParaRPr lang="en-ZA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9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62E4-A63F-4301-9C84-F74540765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974" y="742121"/>
            <a:ext cx="9144000" cy="1230589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0792C-B095-494C-A08A-C38DB6A5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5391"/>
            <a:ext cx="9144000" cy="3604246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Modelling training (We actually attending a CCAM workshop last week)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Not enough personnel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We don’t have a platform that links the user and the provider so that our products speaks to our clients needs.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Our products are too scientific thus should be interpreted and translated into layman's terms.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089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A2936-E80A-48D0-8E57-01E71FFF1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1800" b="1" dirty="0"/>
              <a:t>Translation of our reports from English to indigenous languages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CF57B7-1DED-4841-94DA-398421C8BB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113" y="1602154"/>
            <a:ext cx="5220914" cy="4754530"/>
          </a:xfrm>
        </p:spPr>
      </p:pic>
    </p:spTree>
    <p:extLst>
      <p:ext uri="{BB962C8B-B14F-4D97-AF65-F5344CB8AC3E}">
        <p14:creationId xmlns:p14="http://schemas.microsoft.com/office/powerpoint/2010/main" val="216181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CFDBD7-34E6-4864-B7B3-DE63C9D70179}"/>
              </a:ext>
            </a:extLst>
          </p:cNvPr>
          <p:cNvSpPr/>
          <p:nvPr/>
        </p:nvSpPr>
        <p:spPr>
          <a:xfrm>
            <a:off x="5353878" y="768626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SAWS</a:t>
            </a:r>
            <a:endParaRPr lang="en-ZA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EC3A326-80A3-495D-8C62-B4BCF4EC79EE}"/>
              </a:ext>
            </a:extLst>
          </p:cNvPr>
          <p:cNvCxnSpPr>
            <a:cxnSpLocks/>
          </p:cNvCxnSpPr>
          <p:nvPr/>
        </p:nvCxnSpPr>
        <p:spPr>
          <a:xfrm>
            <a:off x="5791200" y="1683026"/>
            <a:ext cx="0" cy="46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512B0A-09BF-4C41-BE47-C245704485EA}"/>
              </a:ext>
            </a:extLst>
          </p:cNvPr>
          <p:cNvSpPr/>
          <p:nvPr/>
        </p:nvSpPr>
        <p:spPr>
          <a:xfrm>
            <a:off x="208721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D5677B5-3E19-4409-90D0-96D3CCE2C826}"/>
              </a:ext>
            </a:extLst>
          </p:cNvPr>
          <p:cNvSpPr/>
          <p:nvPr/>
        </p:nvSpPr>
        <p:spPr>
          <a:xfrm>
            <a:off x="2067339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A8C976-04A4-4B07-9868-F5278206A726}"/>
              </a:ext>
            </a:extLst>
          </p:cNvPr>
          <p:cNvSpPr/>
          <p:nvPr/>
        </p:nvSpPr>
        <p:spPr>
          <a:xfrm>
            <a:off x="4022034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Government departments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2DAACA1-C34F-4B5A-98C7-ECBAA18A0201}"/>
              </a:ext>
            </a:extLst>
          </p:cNvPr>
          <p:cNvSpPr/>
          <p:nvPr/>
        </p:nvSpPr>
        <p:spPr>
          <a:xfrm>
            <a:off x="6036364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11E4B25-D580-40AE-8A75-334F1CF3D47E}"/>
              </a:ext>
            </a:extLst>
          </p:cNvPr>
          <p:cNvSpPr/>
          <p:nvPr/>
        </p:nvSpPr>
        <p:spPr>
          <a:xfrm>
            <a:off x="8030817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E126F8-6BDB-4C16-83DF-58F610C868DD}"/>
              </a:ext>
            </a:extLst>
          </p:cNvPr>
          <p:cNvSpPr/>
          <p:nvPr/>
        </p:nvSpPr>
        <p:spPr>
          <a:xfrm>
            <a:off x="10025270" y="2695162"/>
            <a:ext cx="1789044" cy="70070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9AFE00F-6F4D-4CA3-A77B-B2DB76D89703}"/>
              </a:ext>
            </a:extLst>
          </p:cNvPr>
          <p:cNvSpPr/>
          <p:nvPr/>
        </p:nvSpPr>
        <p:spPr>
          <a:xfrm>
            <a:off x="364434" y="3537342"/>
            <a:ext cx="1616765" cy="9011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CSIR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3102B66-7548-40E1-BCF5-4FFECF960FBB}"/>
              </a:ext>
            </a:extLst>
          </p:cNvPr>
          <p:cNvSpPr/>
          <p:nvPr/>
        </p:nvSpPr>
        <p:spPr>
          <a:xfrm>
            <a:off x="380999" y="4509053"/>
            <a:ext cx="1616765" cy="9011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11227CA-EAAA-45A0-84F1-59C9121937EE}"/>
              </a:ext>
            </a:extLst>
          </p:cNvPr>
          <p:cNvSpPr/>
          <p:nvPr/>
        </p:nvSpPr>
        <p:spPr>
          <a:xfrm>
            <a:off x="4022033" y="5531130"/>
            <a:ext cx="1928191" cy="9011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Environmental</a:t>
            </a:r>
            <a:endParaRPr lang="en-ZA" sz="1500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C67F2D7-3C27-47D5-9159-C3F3BBFDE80A}"/>
              </a:ext>
            </a:extLst>
          </p:cNvPr>
          <p:cNvSpPr/>
          <p:nvPr/>
        </p:nvSpPr>
        <p:spPr>
          <a:xfrm>
            <a:off x="8116956" y="3606286"/>
            <a:ext cx="1616765" cy="8774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500" dirty="0">
                <a:solidFill>
                  <a:schemeClr val="tx1"/>
                </a:solidFill>
              </a:rPr>
              <a:t>Working on fire (WOF)</a:t>
            </a:r>
          </a:p>
          <a:p>
            <a:pPr algn="ctr"/>
            <a:endParaRPr lang="en-ZA" sz="1500" dirty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8AA679F-F080-4564-A6A8-2BBD7D697CF5}"/>
              </a:ext>
            </a:extLst>
          </p:cNvPr>
          <p:cNvSpPr/>
          <p:nvPr/>
        </p:nvSpPr>
        <p:spPr>
          <a:xfrm>
            <a:off x="4108173" y="3560046"/>
            <a:ext cx="1616765" cy="8429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Water and Sanitation</a:t>
            </a:r>
            <a:endParaRPr lang="en-ZA" sz="1600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BEF20D8-22F4-4DA2-89A5-74E9B2790EA5}"/>
              </a:ext>
            </a:extLst>
          </p:cNvPr>
          <p:cNvSpPr/>
          <p:nvPr/>
        </p:nvSpPr>
        <p:spPr>
          <a:xfrm>
            <a:off x="4081669" y="4502429"/>
            <a:ext cx="1643269" cy="9293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tx1"/>
                </a:solidFill>
              </a:rPr>
              <a:t>Agriculture</a:t>
            </a:r>
            <a:endParaRPr lang="en-ZA" sz="1700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C9EB2DD-3F3F-4E4F-8CBD-D619B13C63CF}"/>
              </a:ext>
            </a:extLst>
          </p:cNvPr>
          <p:cNvSpPr/>
          <p:nvPr/>
        </p:nvSpPr>
        <p:spPr>
          <a:xfrm>
            <a:off x="9170503" y="4331481"/>
            <a:ext cx="2955236" cy="18934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</a:rPr>
              <a:t>Rese</a:t>
            </a:r>
            <a:r>
              <a:rPr lang="en-ZA" sz="1600" dirty="0">
                <a:solidFill>
                  <a:schemeClr val="tx1"/>
                </a:solidFill>
              </a:rPr>
              <a:t>arch departments under insurance companies e.g. Santam or Old Mutual</a:t>
            </a:r>
          </a:p>
          <a:p>
            <a:pPr algn="ctr"/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99DDFC-67FB-4BAE-8133-0AF204E4A3A6}"/>
              </a:ext>
            </a:extLst>
          </p:cNvPr>
          <p:cNvSpPr txBox="1"/>
          <p:nvPr/>
        </p:nvSpPr>
        <p:spPr>
          <a:xfrm>
            <a:off x="278296" y="2775216"/>
            <a:ext cx="17890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Scientific Research Institutions</a:t>
            </a:r>
          </a:p>
          <a:p>
            <a:pPr algn="ctr"/>
            <a:endParaRPr lang="en-ZA" sz="15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6C3A87-576C-4198-B0A8-EC76A73CA77B}"/>
              </a:ext>
            </a:extLst>
          </p:cNvPr>
          <p:cNvSpPr txBox="1"/>
          <p:nvPr/>
        </p:nvSpPr>
        <p:spPr>
          <a:xfrm>
            <a:off x="2272748" y="2923960"/>
            <a:ext cx="1278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Universities</a:t>
            </a:r>
            <a:endParaRPr lang="en-Z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250886-CDBF-4BC0-B72D-99B35A8CDFE8}"/>
              </a:ext>
            </a:extLst>
          </p:cNvPr>
          <p:cNvSpPr txBox="1"/>
          <p:nvPr/>
        </p:nvSpPr>
        <p:spPr>
          <a:xfrm>
            <a:off x="10124661" y="2721355"/>
            <a:ext cx="16233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00" dirty="0"/>
              <a:t>Independent Research Consultants (Commercial clients)</a:t>
            </a:r>
          </a:p>
          <a:p>
            <a:endParaRPr lang="en-ZA" sz="13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4BC4330-A7EB-42AE-ABA1-FE9D17A8F5D3}"/>
              </a:ext>
            </a:extLst>
          </p:cNvPr>
          <p:cNvSpPr txBox="1"/>
          <p:nvPr/>
        </p:nvSpPr>
        <p:spPr>
          <a:xfrm>
            <a:off x="6351108" y="292396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Media</a:t>
            </a:r>
            <a:endParaRPr lang="en-ZA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9DCFAB-5448-4165-91E6-8BF9889A3955}"/>
              </a:ext>
            </a:extLst>
          </p:cNvPr>
          <p:cNvSpPr txBox="1"/>
          <p:nvPr/>
        </p:nvSpPr>
        <p:spPr>
          <a:xfrm>
            <a:off x="8491902" y="2907234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NGOs</a:t>
            </a:r>
            <a:endParaRPr lang="en-ZA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C2B081-DC37-4A57-974C-62B1260F4C70}"/>
              </a:ext>
            </a:extLst>
          </p:cNvPr>
          <p:cNvCxnSpPr>
            <a:cxnSpLocks/>
          </p:cNvCxnSpPr>
          <p:nvPr/>
        </p:nvCxnSpPr>
        <p:spPr>
          <a:xfrm>
            <a:off x="10820400" y="3395870"/>
            <a:ext cx="0" cy="935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943034-9E1E-453D-889E-60A6E6D646B3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>
            <a:off x="4916556" y="3395870"/>
            <a:ext cx="0" cy="164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1035B-8646-43EE-BC36-CCF6F24C5C14}"/>
              </a:ext>
            </a:extLst>
          </p:cNvPr>
          <p:cNvCxnSpPr>
            <a:cxnSpLocks/>
          </p:cNvCxnSpPr>
          <p:nvPr/>
        </p:nvCxnSpPr>
        <p:spPr>
          <a:xfrm>
            <a:off x="8975033" y="3374584"/>
            <a:ext cx="1" cy="207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DB01A3DB-8626-4F88-973A-DBD86FE03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12" y="3377898"/>
            <a:ext cx="164606" cy="249958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A2A309-2D82-4BA4-B448-6268181CE521}"/>
              </a:ext>
            </a:extLst>
          </p:cNvPr>
          <p:cNvCxnSpPr/>
          <p:nvPr/>
        </p:nvCxnSpPr>
        <p:spPr>
          <a:xfrm>
            <a:off x="1084412" y="2146852"/>
            <a:ext cx="9735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3C687EB-11C1-4D50-9DDF-49FEF059A67D}"/>
              </a:ext>
            </a:extLst>
          </p:cNvPr>
          <p:cNvCxnSpPr>
            <a:endCxn id="6" idx="0"/>
          </p:cNvCxnSpPr>
          <p:nvPr/>
        </p:nvCxnSpPr>
        <p:spPr>
          <a:xfrm>
            <a:off x="1084412" y="2146852"/>
            <a:ext cx="18831" cy="54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E62723E-E93A-4890-8EC5-D864B002B397}"/>
              </a:ext>
            </a:extLst>
          </p:cNvPr>
          <p:cNvCxnSpPr>
            <a:endCxn id="8" idx="0"/>
          </p:cNvCxnSpPr>
          <p:nvPr/>
        </p:nvCxnSpPr>
        <p:spPr>
          <a:xfrm>
            <a:off x="2961861" y="2146852"/>
            <a:ext cx="0" cy="54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BFB49EC-0CA2-42A8-BC80-294E1B358B8D}"/>
              </a:ext>
            </a:extLst>
          </p:cNvPr>
          <p:cNvCxnSpPr/>
          <p:nvPr/>
        </p:nvCxnSpPr>
        <p:spPr>
          <a:xfrm>
            <a:off x="4986128" y="2146852"/>
            <a:ext cx="0" cy="548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18068E2-2BFD-42A9-9C1E-7801A7317F75}"/>
              </a:ext>
            </a:extLst>
          </p:cNvPr>
          <p:cNvCxnSpPr>
            <a:endCxn id="10" idx="0"/>
          </p:cNvCxnSpPr>
          <p:nvPr/>
        </p:nvCxnSpPr>
        <p:spPr>
          <a:xfrm>
            <a:off x="6930886" y="2146852"/>
            <a:ext cx="0" cy="54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91ED85B-2738-4550-B00D-D6A795D3D429}"/>
              </a:ext>
            </a:extLst>
          </p:cNvPr>
          <p:cNvCxnSpPr/>
          <p:nvPr/>
        </p:nvCxnSpPr>
        <p:spPr>
          <a:xfrm>
            <a:off x="8759687" y="2146852"/>
            <a:ext cx="0" cy="548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9CC39C5-D65C-4C5B-AB75-64FEEB1C40B0}"/>
              </a:ext>
            </a:extLst>
          </p:cNvPr>
          <p:cNvCxnSpPr/>
          <p:nvPr/>
        </p:nvCxnSpPr>
        <p:spPr>
          <a:xfrm>
            <a:off x="10820400" y="2146852"/>
            <a:ext cx="0" cy="548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2A9D8D-BFA8-4FDA-8E58-54A9EA7F1AF2}"/>
              </a:ext>
            </a:extLst>
          </p:cNvPr>
          <p:cNvSpPr txBox="1"/>
          <p:nvPr/>
        </p:nvSpPr>
        <p:spPr>
          <a:xfrm>
            <a:off x="1103243" y="768626"/>
            <a:ext cx="300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Stakeholder Map</a:t>
            </a:r>
          </a:p>
        </p:txBody>
      </p:sp>
    </p:spTree>
    <p:extLst>
      <p:ext uri="{BB962C8B-B14F-4D97-AF65-F5344CB8AC3E}">
        <p14:creationId xmlns:p14="http://schemas.microsoft.com/office/powerpoint/2010/main" val="110790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C38F-7880-401F-95F3-803BA19CC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906"/>
          </a:xfrm>
        </p:spPr>
        <p:txBody>
          <a:bodyPr/>
          <a:lstStyle/>
          <a:p>
            <a:r>
              <a:rPr lang="en-ZA" dirty="0"/>
              <a:t>What can be done to overcome the obstacles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92A0-287B-4E0C-B078-D7235633D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031"/>
            <a:ext cx="10515600" cy="4611932"/>
          </a:xfrm>
        </p:spPr>
        <p:txBody>
          <a:bodyPr>
            <a:normAutofit lnSpcReduction="10000"/>
          </a:bodyPr>
          <a:lstStyle/>
          <a:p>
            <a:r>
              <a:rPr lang="en-ZA" dirty="0"/>
              <a:t>Strict data sharing policy -  Make raw data freely available but have a clause that it shouldn’t be used for financial gain. This can assist SAWS to get feedback on how to improve (QC) the data and product/Service generated from it.</a:t>
            </a:r>
          </a:p>
          <a:p>
            <a:r>
              <a:rPr lang="en-ZA" dirty="0"/>
              <a:t>Not enough personnel – we will have many people working on these datasets</a:t>
            </a:r>
          </a:p>
          <a:p>
            <a:r>
              <a:rPr lang="en-ZA" dirty="0"/>
              <a:t>Establish MoU with academic institutions – we can get training to improve on our analysis (e.g. Modelling and QC procedures)</a:t>
            </a:r>
          </a:p>
          <a:p>
            <a:r>
              <a:rPr lang="en-ZA" dirty="0"/>
              <a:t> </a:t>
            </a:r>
            <a:r>
              <a:rPr lang="en-US" dirty="0"/>
              <a:t>Infrastructure - invest in other sources of energy, renewable energy (solar/wind) to power our station because we lose a lot of data due to loadshedding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747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AEC45-986E-464F-BC90-6BE4FD67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9083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BC189-44F1-4EF7-80C8-E1A2E258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808"/>
            <a:ext cx="10515600" cy="4814155"/>
          </a:xfrm>
        </p:spPr>
        <p:txBody>
          <a:bodyPr/>
          <a:lstStyle/>
          <a:p>
            <a:r>
              <a:rPr lang="en-US" dirty="0"/>
              <a:t>Platform that links the user and the provider so that our products speaks to our clients needs -  Clients survey on how we can improve our products</a:t>
            </a:r>
          </a:p>
          <a:p>
            <a:r>
              <a:rPr lang="en-US" dirty="0"/>
              <a:t>Before covid, community outreach was planned on how to improve our reports so that they are not too scientific.</a:t>
            </a:r>
          </a:p>
          <a:p>
            <a:r>
              <a:rPr lang="en-US" dirty="0"/>
              <a:t>Job shadowing to students to create awareness – It has since stopped due to covid.</a:t>
            </a:r>
          </a:p>
          <a:p>
            <a:r>
              <a:rPr lang="en-US" dirty="0"/>
              <a:t>Collaborations with other institutions offering similar services in the country so that we don’t duplicate efforts and compete for same funding.</a:t>
            </a:r>
          </a:p>
          <a:p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5074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551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South Africa – Capacity needs </vt:lpstr>
      <vt:lpstr>PowerPoint Presentation</vt:lpstr>
      <vt:lpstr>Skills development (e.g. radar we have resources but due to lack of skills we due to use our instruments to it maximum capacity) </vt:lpstr>
      <vt:lpstr>PowerPoint Presentation</vt:lpstr>
      <vt:lpstr>Translation of our reports from English to indigenous languages</vt:lpstr>
      <vt:lpstr>PowerPoint Presentation</vt:lpstr>
      <vt:lpstr>What can be done to overcome the obstacles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Lebohang Melato</dc:creator>
  <cp:lastModifiedBy>Innocent Mbokodo</cp:lastModifiedBy>
  <cp:revision>10</cp:revision>
  <dcterms:created xsi:type="dcterms:W3CDTF">2021-11-11T10:38:14Z</dcterms:created>
  <dcterms:modified xsi:type="dcterms:W3CDTF">2021-11-15T18:16:12Z</dcterms:modified>
</cp:coreProperties>
</file>