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7"/>
  </p:notesMasterIdLst>
  <p:sldIdLst>
    <p:sldId id="256" r:id="rId5"/>
    <p:sldId id="262" r:id="rId6"/>
    <p:sldId id="395" r:id="rId7"/>
    <p:sldId id="398" r:id="rId8"/>
    <p:sldId id="397" r:id="rId9"/>
    <p:sldId id="396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  <p:sldId id="409" r:id="rId21"/>
    <p:sldId id="410" r:id="rId22"/>
    <p:sldId id="411" r:id="rId23"/>
    <p:sldId id="412" r:id="rId24"/>
    <p:sldId id="379" r:id="rId25"/>
    <p:sldId id="258" r:id="rId2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is Filipe NUNES" initials="LFN" lastIdx="7" clrIdx="0">
    <p:extLst>
      <p:ext uri="{19B8F6BF-5375-455C-9EA6-DF929625EA0E}">
        <p15:presenceInfo xmlns:p15="http://schemas.microsoft.com/office/powerpoint/2012/main" userId="S::lfnunes@wmo.int::4aa28c8f-af2c-4a2b-9cfc-8cf541e572a6" providerId="AD"/>
      </p:ext>
    </p:extLst>
  </p:cmAuthor>
  <p:cmAuthor id="2" name="Zulkarnain" initials="Z" lastIdx="2" clrIdx="1">
    <p:extLst>
      <p:ext uri="{19B8F6BF-5375-455C-9EA6-DF929625EA0E}">
        <p15:presenceInfo xmlns:p15="http://schemas.microsoft.com/office/powerpoint/2012/main" userId="S::zulkarnain@wmo.int::5083becb-a57d-47aa-bc56-c8e14edc6f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CC00"/>
    <a:srgbClr val="F9FEB4"/>
    <a:srgbClr val="FFFF99"/>
    <a:srgbClr val="2B4C7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5597" autoAdjust="0"/>
  </p:normalViewPr>
  <p:slideViewPr>
    <p:cSldViewPr snapToGrid="0" snapToObjects="1">
      <p:cViewPr varScale="1">
        <p:scale>
          <a:sx n="108" d="100"/>
          <a:sy n="108" d="100"/>
        </p:scale>
        <p:origin x="120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lkarnain" userId="5083becb-a57d-47aa-bc56-c8e14edc6f30" providerId="ADAL" clId="{8558D395-86CF-4A38-B31B-1375B38BFF88}"/>
    <pc:docChg chg="custSel">
      <pc:chgData name="Zulkarnain" userId="5083becb-a57d-47aa-bc56-c8e14edc6f30" providerId="ADAL" clId="{8558D395-86CF-4A38-B31B-1375B38BFF88}" dt="2021-10-04T08:31:36.708" v="1" actId="1592"/>
      <pc:docMkLst>
        <pc:docMk/>
      </pc:docMkLst>
      <pc:sldChg chg="delCm">
        <pc:chgData name="Zulkarnain" userId="5083becb-a57d-47aa-bc56-c8e14edc6f30" providerId="ADAL" clId="{8558D395-86CF-4A38-B31B-1375B38BFF88}" dt="2021-10-04T08:31:29.188" v="0" actId="1592"/>
        <pc:sldMkLst>
          <pc:docMk/>
          <pc:sldMk cId="740407541" sldId="406"/>
        </pc:sldMkLst>
      </pc:sldChg>
      <pc:sldChg chg="delCm">
        <pc:chgData name="Zulkarnain" userId="5083becb-a57d-47aa-bc56-c8e14edc6f30" providerId="ADAL" clId="{8558D395-86CF-4A38-B31B-1375B38BFF88}" dt="2021-10-04T08:31:36.708" v="1" actId="1592"/>
        <pc:sldMkLst>
          <pc:docMk/>
          <pc:sldMk cId="754109787" sldId="407"/>
        </pc:sldMkLst>
      </pc:sldChg>
    </pc:docChg>
  </pc:docChgLst>
  <pc:docChgLst>
    <pc:chgData name="Zulkarnain" userId="5083becb-a57d-47aa-bc56-c8e14edc6f30" providerId="ADAL" clId="{7F8AA530-A74A-4B9D-A3D3-B12B963005AF}"/>
    <pc:docChg chg="modSld">
      <pc:chgData name="Zulkarnain" userId="5083becb-a57d-47aa-bc56-c8e14edc6f30" providerId="ADAL" clId="{7F8AA530-A74A-4B9D-A3D3-B12B963005AF}" dt="2021-10-04T11:00:24.958" v="0" actId="20577"/>
      <pc:docMkLst>
        <pc:docMk/>
      </pc:docMkLst>
      <pc:sldChg chg="modSp">
        <pc:chgData name="Zulkarnain" userId="5083becb-a57d-47aa-bc56-c8e14edc6f30" providerId="ADAL" clId="{7F8AA530-A74A-4B9D-A3D3-B12B963005AF}" dt="2021-10-04T11:00:24.958" v="0" actId="20577"/>
        <pc:sldMkLst>
          <pc:docMk/>
          <pc:sldMk cId="2374498312" sldId="397"/>
        </pc:sldMkLst>
        <pc:spChg chg="mod">
          <ac:chgData name="Zulkarnain" userId="5083becb-a57d-47aa-bc56-c8e14edc6f30" providerId="ADAL" clId="{7F8AA530-A74A-4B9D-A3D3-B12B963005AF}" dt="2021-10-04T11:00:24.958" v="0" actId="20577"/>
          <ac:spMkLst>
            <pc:docMk/>
            <pc:sldMk cId="2374498312" sldId="397"/>
            <ac:spMk id="3" creationId="{13571C60-46D4-4140-9D04-3EBAEB52A6C9}"/>
          </ac:spMkLst>
        </pc:spChg>
      </pc:sldChg>
    </pc:docChg>
  </pc:docChgLst>
  <pc:docChgLst>
    <pc:chgData name="Ran Zhang" userId="5db6996c-7f4f-48d0-9d22-b57886f5d1a0" providerId="ADAL" clId="{E66459BC-6F1E-4512-BAC4-DDAC263B3C36}"/>
    <pc:docChg chg="custSel">
      <pc:chgData name="Ran Zhang" userId="5db6996c-7f4f-48d0-9d22-b57886f5d1a0" providerId="ADAL" clId="{E66459BC-6F1E-4512-BAC4-DDAC263B3C36}" dt="2021-10-04T13:45:32.807" v="0" actId="1592"/>
      <pc:docMkLst>
        <pc:docMk/>
      </pc:docMkLst>
      <pc:sldChg chg="delCm">
        <pc:chgData name="Ran Zhang" userId="5db6996c-7f4f-48d0-9d22-b57886f5d1a0" providerId="ADAL" clId="{E66459BC-6F1E-4512-BAC4-DDAC263B3C36}" dt="2021-10-04T13:45:32.807" v="0" actId="1592"/>
        <pc:sldMkLst>
          <pc:docMk/>
          <pc:sldMk cId="3262094371" sldId="4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c69ec4d67_0_7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g6c69ec4d6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893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oscar.wmo.int/oscar/docs/OSCAR_EIAM_short_workflow_V18.00.pdf" TargetMode="External"/><Relationship Id="rId2" Type="http://schemas.openxmlformats.org/officeDocument/2006/relationships/hyperlink" Target="https://oscar.wmo.int/surface/#/faq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yaccount.eiam.admin.ch/" TargetMode="External"/><Relationship Id="rId5" Type="http://schemas.openxmlformats.org/officeDocument/2006/relationships/hyperlink" Target="https://oscar.wmo.int/surface/#/support" TargetMode="External"/><Relationship Id="rId4" Type="http://schemas.openxmlformats.org/officeDocument/2006/relationships/hyperlink" Target="https://etrp.wmo.int/mod/resource/view.php?id=13747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h/url?sa=i&amp;rct=j&amp;q=&amp;esrc=s&amp;frm=1&amp;source=images&amp;cd=&amp;cad=rja&amp;uact=8&amp;ved=0CAcQjRw&amp;url=http://www.spreadshirt.de/strichm%C3%A4nnchen%2Bt-shirts&amp;ei=l-FiVfupHIOv7AaxxYLIBQ&amp;bvm=bv.93990622,d.bGg&amp;psig=AFQjCNG_s4g1BBr6X2dAMxrvNdCut2n9NA&amp;ust=143262990945127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h/url?sa=i&amp;rct=j&amp;q=&amp;esrc=s&amp;frm=1&amp;source=images&amp;cd=&amp;cad=rja&amp;uact=8&amp;ved=0CAcQjRw&amp;url=http://www.spreadshirt.de/strichm%C3%A4nnchen%2Bt-shirts&amp;ei=l-FiVfupHIOv7AaxxYLIBQ&amp;bvm=bv.93990622,d.bGg&amp;psig=AFQjCNG_s4g1BBr6X2dAMxrvNdCut2n9NA&amp;ust=1432629909451279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h/url?sa=i&amp;rct=j&amp;q=&amp;esrc=s&amp;frm=1&amp;source=images&amp;cd=&amp;cad=rja&amp;uact=8&amp;ved=0CAcQjRw&amp;url=http://www.spreadshirt.de/strichm%C3%A4nnchen%2Bt-shirts&amp;ei=l-FiVfupHIOv7AaxxYLIBQ&amp;bvm=bv.93990622,d.bGg&amp;psig=AFQjCNG_s4g1BBr6X2dAMxrvNdCut2n9NA&amp;ust=143262990945127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h/url?sa=i&amp;rct=j&amp;q=&amp;esrc=s&amp;frm=1&amp;source=images&amp;cd=&amp;cad=rja&amp;uact=8&amp;ved=0CAcQjRw&amp;url=http://www.spreadshirt.de/strichm%C3%A4nnchen%2Bt-shirts&amp;ei=l-FiVfupHIOv7AaxxYLIBQ&amp;bvm=bv.93990622,d.bGg&amp;psig=AFQjCNG_s4g1BBr6X2dAMxrvNdCut2n9NA&amp;ust=1432629909451279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h/url?sa=i&amp;rct=j&amp;q=&amp;esrc=s&amp;frm=1&amp;source=images&amp;cd=&amp;cad=rja&amp;uact=8&amp;ved=0CAcQjRw&amp;url=http://www.spreadshirt.de/strichm%C3%A4nnchen%2Bt-shirts&amp;ei=l-FiVfupHIOv7AaxxYLIBQ&amp;bvm=bv.93990622,d.bGg&amp;psig=AFQjCNG_s4g1BBr6X2dAMxrvNdCut2n9NA&amp;ust=1432629909451279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scardepl.wmo.int/surface" TargetMode="External"/><Relationship Id="rId2" Type="http://schemas.openxmlformats.org/officeDocument/2006/relationships/hyperlink" Target="https://oscar.wmo.int/surfa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acts.wmo.in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scardepl.wmo.int/surface/#/" TargetMode="External"/><Relationship Id="rId5" Type="http://schemas.openxmlformats.org/officeDocument/2006/relationships/hyperlink" Target="https://oscar.wmo.int/surface/#/" TargetMode="External"/><Relationship Id="rId4" Type="http://schemas.openxmlformats.org/officeDocument/2006/relationships/hyperlink" Target="https://community.wmo.int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trp.wmo.int/course/view.php?id=146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unity.wmo.int/activity-areas/wigo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wmo.int/" TargetMode="External"/><Relationship Id="rId2" Type="http://schemas.openxmlformats.org/officeDocument/2006/relationships/hyperlink" Target="https://contacts.wmo.in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contacts.wmo.in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acts.wmo.int/" TargetMode="External"/><Relationship Id="rId2" Type="http://schemas.openxmlformats.org/officeDocument/2006/relationships/hyperlink" Target="https://community.wmo.int/activity-areas/community-platfor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7" name="Shape 231"/>
          <p:cNvSpPr txBox="1">
            <a:spLocks/>
          </p:cNvSpPr>
          <p:nvPr/>
        </p:nvSpPr>
        <p:spPr>
          <a:xfrm>
            <a:off x="145657" y="631179"/>
            <a:ext cx="9070343" cy="32691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pt-BR" sz="4000" b="1" dirty="0">
                <a:solidFill>
                  <a:srgbClr val="000090"/>
                </a:solidFill>
              </a:rPr>
              <a:t>WIGOS Webinar #26</a:t>
            </a:r>
          </a:p>
          <a:p>
            <a:pPr>
              <a:lnSpc>
                <a:spcPct val="120000"/>
              </a:lnSpc>
            </a:pPr>
            <a:r>
              <a:rPr lang="pt-BR" sz="3000" b="1" dirty="0">
                <a:solidFill>
                  <a:srgbClr val="000090"/>
                </a:solidFill>
              </a:rPr>
              <a:t>Registration processes and roles in OSCAR/Surface</a:t>
            </a:r>
          </a:p>
          <a:p>
            <a:pPr>
              <a:lnSpc>
                <a:spcPct val="120000"/>
              </a:lnSpc>
            </a:pPr>
            <a:endParaRPr lang="en-US" sz="3200" b="1" dirty="0">
              <a:solidFill>
                <a:srgbClr val="000090"/>
              </a:solidFill>
            </a:endParaRPr>
          </a:p>
          <a:p>
            <a:pPr>
              <a:lnSpc>
                <a:spcPct val="120000"/>
              </a:lnSpc>
            </a:pPr>
            <a:endParaRPr lang="en-US" sz="3200" b="1" dirty="0">
              <a:solidFill>
                <a:srgbClr val="000090"/>
              </a:solidFill>
            </a:endParaRPr>
          </a:p>
          <a:p>
            <a:r>
              <a:rPr lang="en-US" sz="2800" dirty="0">
                <a:solidFill>
                  <a:srgbClr val="000090"/>
                </a:solidFill>
              </a:rPr>
              <a:t>WMO Secretariat &amp; </a:t>
            </a:r>
            <a:r>
              <a:rPr lang="en-US" sz="2800" dirty="0" err="1">
                <a:solidFill>
                  <a:srgbClr val="000090"/>
                </a:solidFill>
              </a:rPr>
              <a:t>MeteoSwiss</a:t>
            </a:r>
            <a:endParaRPr lang="en-US" sz="24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908" y="2585572"/>
            <a:ext cx="4095491" cy="342022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Users registration in OSCAR/Surface</a:t>
            </a:r>
            <a:br>
              <a:rPr lang="en-US" sz="4000" dirty="0">
                <a:solidFill>
                  <a:srgbClr val="000099"/>
                </a:solidFill>
              </a:rPr>
            </a:br>
            <a:r>
              <a:rPr lang="en-US" sz="3100" dirty="0">
                <a:solidFill>
                  <a:srgbClr val="000099"/>
                </a:solidFill>
              </a:rPr>
              <a:t>Registration process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7466" y="1616825"/>
            <a:ext cx="7789333" cy="5537507"/>
          </a:xfrm>
        </p:spPr>
        <p:txBody>
          <a:bodyPr>
            <a:normAutofit/>
          </a:bodyPr>
          <a:lstStyle/>
          <a:p>
            <a:pPr marL="914400" lvl="1" indent="-514350">
              <a:buFont typeface="+mj-lt"/>
              <a:buAutoNum type="arabicPeriod" startAt="6"/>
            </a:pPr>
            <a:r>
              <a:rPr lang="de-CH" sz="2200" dirty="0"/>
              <a:t>Request </a:t>
            </a:r>
            <a:r>
              <a:rPr lang="de-CH" sz="2200" dirty="0" err="1"/>
              <a:t>access</a:t>
            </a:r>
            <a:r>
              <a:rPr lang="de-CH" sz="2200" dirty="0"/>
              <a:t> </a:t>
            </a:r>
            <a:r>
              <a:rPr lang="de-CH" sz="2200" dirty="0" err="1"/>
              <a:t>by</a:t>
            </a:r>
            <a:r>
              <a:rPr lang="de-CH" sz="2200" dirty="0"/>
              <a:t> </a:t>
            </a:r>
            <a:r>
              <a:rPr lang="de-CH" sz="2200" dirty="0" err="1"/>
              <a:t>filling</a:t>
            </a:r>
            <a:r>
              <a:rPr lang="de-CH" sz="2200" dirty="0"/>
              <a:t> out </a:t>
            </a:r>
            <a:r>
              <a:rPr lang="de-CH" sz="2200" dirty="0" err="1"/>
              <a:t>the</a:t>
            </a:r>
            <a:r>
              <a:rPr lang="de-CH" sz="2200" dirty="0"/>
              <a:t> form </a:t>
            </a:r>
            <a:r>
              <a:rPr lang="de-CH" sz="2200" dirty="0" err="1"/>
              <a:t>with</a:t>
            </a:r>
            <a:r>
              <a:rPr lang="de-CH" sz="2200" dirty="0"/>
              <a:t> </a:t>
            </a:r>
            <a:r>
              <a:rPr lang="de-CH" sz="2200" dirty="0" err="1"/>
              <a:t>name</a:t>
            </a:r>
            <a:r>
              <a:rPr lang="de-CH" sz="2200" dirty="0"/>
              <a:t> </a:t>
            </a:r>
            <a:r>
              <a:rPr lang="de-CH" sz="2200" dirty="0" err="1"/>
              <a:t>and</a:t>
            </a:r>
            <a:r>
              <a:rPr lang="de-CH" sz="2200" dirty="0"/>
              <a:t> </a:t>
            </a:r>
            <a:r>
              <a:rPr lang="de-CH" sz="2200" dirty="0" err="1"/>
              <a:t>surname</a:t>
            </a:r>
            <a:r>
              <a:rPr lang="de-CH" sz="2200" dirty="0"/>
              <a:t>, </a:t>
            </a:r>
            <a:r>
              <a:rPr lang="de-CH" sz="2200" dirty="0" err="1"/>
              <a:t>accept</a:t>
            </a:r>
            <a:r>
              <a:rPr lang="de-CH" sz="2200" dirty="0"/>
              <a:t> </a:t>
            </a:r>
            <a:r>
              <a:rPr lang="de-CH" sz="2200" dirty="0" err="1"/>
              <a:t>the</a:t>
            </a:r>
            <a:r>
              <a:rPr lang="de-CH" sz="2200" dirty="0"/>
              <a:t> </a:t>
            </a:r>
            <a:r>
              <a:rPr lang="de-CH" sz="2200" dirty="0" err="1"/>
              <a:t>terms</a:t>
            </a:r>
            <a:r>
              <a:rPr lang="de-CH" sz="2200" dirty="0"/>
              <a:t> </a:t>
            </a:r>
            <a:r>
              <a:rPr lang="de-CH" sz="2200" dirty="0" err="1"/>
              <a:t>of</a:t>
            </a:r>
            <a:r>
              <a:rPr lang="de-CH" sz="2200" dirty="0"/>
              <a:t> </a:t>
            </a:r>
            <a:r>
              <a:rPr lang="de-CH" sz="2200" dirty="0" err="1"/>
              <a:t>use</a:t>
            </a:r>
            <a:r>
              <a:rPr lang="de-CH" sz="2200" dirty="0"/>
              <a:t>.</a:t>
            </a:r>
          </a:p>
          <a:p>
            <a:pPr marL="914400" lvl="1" indent="-514350">
              <a:buFont typeface="+mj-lt"/>
              <a:buAutoNum type="arabicPeriod" startAt="6"/>
            </a:pPr>
            <a:endParaRPr lang="de-CH" sz="2200" dirty="0"/>
          </a:p>
          <a:p>
            <a:pPr marL="914400" lvl="1" indent="-514350">
              <a:buFont typeface="+mj-lt"/>
              <a:buAutoNum type="arabicPeriod" startAt="6"/>
            </a:pPr>
            <a:endParaRPr lang="de-CH" sz="2200" dirty="0"/>
          </a:p>
          <a:p>
            <a:pPr marL="914400" lvl="1" indent="-514350">
              <a:buFont typeface="+mj-lt"/>
              <a:buAutoNum type="arabicPeriod" startAt="6"/>
            </a:pPr>
            <a:endParaRPr lang="de-CH" sz="2200" dirty="0"/>
          </a:p>
          <a:p>
            <a:pPr marL="914400" lvl="1" indent="-514350">
              <a:buFont typeface="+mj-lt"/>
              <a:buAutoNum type="arabicPeriod" startAt="6"/>
            </a:pPr>
            <a:endParaRPr lang="de-CH" sz="2200" dirty="0"/>
          </a:p>
          <a:p>
            <a:pPr marL="914400" lvl="1" indent="-514350">
              <a:buFont typeface="+mj-lt"/>
              <a:buAutoNum type="arabicPeriod" startAt="6"/>
            </a:pPr>
            <a:endParaRPr lang="de-CH" sz="2200" dirty="0"/>
          </a:p>
          <a:p>
            <a:pPr marL="914400" lvl="1" indent="-514350">
              <a:buFont typeface="+mj-lt"/>
              <a:buAutoNum type="arabicPeriod" startAt="6"/>
            </a:pPr>
            <a:endParaRPr lang="de-CH" sz="2200" dirty="0"/>
          </a:p>
          <a:p>
            <a:pPr marL="914400" lvl="1" indent="-514350">
              <a:buFont typeface="+mj-lt"/>
              <a:buAutoNum type="arabicPeriod" startAt="6"/>
            </a:pPr>
            <a:endParaRPr lang="de-CH" sz="2200" dirty="0"/>
          </a:p>
          <a:p>
            <a:pPr marL="914400" lvl="1" indent="-514350">
              <a:buFont typeface="+mj-lt"/>
              <a:buAutoNum type="arabicPeriod" startAt="6"/>
            </a:pPr>
            <a:endParaRPr lang="de-CH" sz="2200" dirty="0"/>
          </a:p>
          <a:p>
            <a:pPr marL="400050" lvl="1" indent="0">
              <a:buNone/>
            </a:pPr>
            <a:endParaRPr lang="de-CH" sz="2200" dirty="0"/>
          </a:p>
          <a:p>
            <a:pPr marL="914400" lvl="1" indent="-514350">
              <a:buFont typeface="+mj-lt"/>
              <a:buAutoNum type="arabicPeriod" startAt="7"/>
            </a:pPr>
            <a:r>
              <a:rPr lang="de-CH" sz="2200" dirty="0"/>
              <a:t>Go back </a:t>
            </a:r>
            <a:r>
              <a:rPr lang="de-CH" sz="2200" dirty="0" err="1"/>
              <a:t>to</a:t>
            </a:r>
            <a:r>
              <a:rPr lang="de-CH" sz="2200" dirty="0"/>
              <a:t> </a:t>
            </a:r>
            <a:r>
              <a:rPr lang="de-CH" sz="2200" dirty="0" err="1"/>
              <a:t>the</a:t>
            </a:r>
            <a:r>
              <a:rPr lang="de-CH" sz="2200" dirty="0"/>
              <a:t> </a:t>
            </a:r>
            <a:r>
              <a:rPr lang="de-CH" sz="2200" dirty="0" err="1"/>
              <a:t>application</a:t>
            </a:r>
            <a:r>
              <a:rPr lang="de-CH" sz="2200" dirty="0"/>
              <a:t> </a:t>
            </a:r>
            <a:r>
              <a:rPr lang="de-CH" sz="2200" dirty="0" err="1"/>
              <a:t>and</a:t>
            </a:r>
            <a:r>
              <a:rPr lang="de-CH" sz="2200" dirty="0"/>
              <a:t> </a:t>
            </a:r>
            <a:r>
              <a:rPr lang="de-CH" sz="2200" dirty="0" err="1"/>
              <a:t>login</a:t>
            </a:r>
            <a:r>
              <a:rPr lang="de-CH" sz="2200" dirty="0"/>
              <a:t>.</a:t>
            </a:r>
          </a:p>
          <a:p>
            <a:pPr marL="400050" lvl="1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10</a:t>
            </a:fld>
            <a:endParaRPr lang="en-US"/>
          </a:p>
        </p:txBody>
      </p:sp>
      <p:sp>
        <p:nvSpPr>
          <p:cNvPr id="6" name="Ellipse 5"/>
          <p:cNvSpPr/>
          <p:nvPr/>
        </p:nvSpPr>
        <p:spPr>
          <a:xfrm>
            <a:off x="2387600" y="3351596"/>
            <a:ext cx="1218920" cy="53539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e 7"/>
          <p:cNvSpPr/>
          <p:nvPr/>
        </p:nvSpPr>
        <p:spPr>
          <a:xfrm>
            <a:off x="2514459" y="5262595"/>
            <a:ext cx="439987" cy="37781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36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Users registration in OSCAR/Surface</a:t>
            </a:r>
            <a:br>
              <a:rPr lang="en-US" sz="4000" dirty="0">
                <a:solidFill>
                  <a:srgbClr val="000099"/>
                </a:solidFill>
              </a:rPr>
            </a:br>
            <a:r>
              <a:rPr lang="en-US" sz="3100" dirty="0">
                <a:solidFill>
                  <a:srgbClr val="000099"/>
                </a:solidFill>
              </a:rPr>
              <a:t>Registration process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16825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e-CH" dirty="0" err="1"/>
              <a:t>Consult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help</a:t>
            </a:r>
            <a:r>
              <a:rPr lang="de-CH" dirty="0"/>
              <a:t>:</a:t>
            </a:r>
          </a:p>
          <a:p>
            <a:r>
              <a:rPr lang="de-CH" sz="2900" dirty="0"/>
              <a:t>OSCAR FAQ: </a:t>
            </a:r>
            <a:r>
              <a:rPr lang="de-CH" sz="2900" dirty="0">
                <a:hlinkClick r:id="rId2"/>
              </a:rPr>
              <a:t>https://oscar.wmo.int/surface/#/faq/</a:t>
            </a:r>
            <a:endParaRPr lang="de-CH" sz="2900" dirty="0"/>
          </a:p>
          <a:p>
            <a:r>
              <a:rPr lang="de-CH" sz="2900" dirty="0"/>
              <a:t>Detailed workflow: </a:t>
            </a:r>
            <a:r>
              <a:rPr lang="de-CH" sz="2800" dirty="0">
                <a:hlinkClick r:id="rId3"/>
              </a:rPr>
              <a:t>https://oscar.wmo.int/oscar/docs/OSCAR_EIAM_short_workflow_V18.00.pdf</a:t>
            </a:r>
            <a:r>
              <a:rPr lang="de-CH" sz="2800" dirty="0"/>
              <a:t> </a:t>
            </a:r>
          </a:p>
          <a:p>
            <a:r>
              <a:rPr lang="de-CH" sz="2900" dirty="0"/>
              <a:t>WIGOS Learning Portal: </a:t>
            </a:r>
            <a:r>
              <a:rPr lang="de-CH" sz="2900" dirty="0">
                <a:hlinkClick r:id="rId4"/>
              </a:rPr>
              <a:t>https://etrp.wmo.int/mod/resource/view.php?id=13747</a:t>
            </a:r>
            <a:r>
              <a:rPr lang="de-CH" sz="2900" dirty="0"/>
              <a:t> </a:t>
            </a:r>
          </a:p>
          <a:p>
            <a:r>
              <a:rPr lang="de-CH" sz="2900" dirty="0"/>
              <a:t>Support: </a:t>
            </a:r>
            <a:r>
              <a:rPr lang="de-CH" sz="2900" dirty="0">
                <a:hlinkClick r:id="rId5"/>
              </a:rPr>
              <a:t>https://oscar.wmo.int/surface/#/support</a:t>
            </a:r>
            <a:endParaRPr lang="de-CH" sz="2900" dirty="0"/>
          </a:p>
          <a:p>
            <a:pPr marL="0" indent="0">
              <a:buNone/>
            </a:pPr>
            <a:endParaRPr lang="de-CH" sz="2900" dirty="0"/>
          </a:p>
          <a:p>
            <a:pPr marL="0" indent="0">
              <a:buNone/>
            </a:pPr>
            <a:r>
              <a:rPr lang="de-CH" sz="2900" dirty="0"/>
              <a:t>Management </a:t>
            </a:r>
            <a:r>
              <a:rPr lang="de-CH" sz="2900" dirty="0" err="1"/>
              <a:t>of</a:t>
            </a:r>
            <a:r>
              <a:rPr lang="de-CH" sz="2900" dirty="0"/>
              <a:t> </a:t>
            </a:r>
            <a:r>
              <a:rPr lang="de-CH" sz="2900" dirty="0" err="1"/>
              <a:t>your</a:t>
            </a:r>
            <a:r>
              <a:rPr lang="de-CH" sz="2900" dirty="0"/>
              <a:t> </a:t>
            </a:r>
            <a:r>
              <a:rPr lang="de-CH" sz="2900" dirty="0" err="1"/>
              <a:t>eIAM</a:t>
            </a:r>
            <a:r>
              <a:rPr lang="de-CH" sz="2900" dirty="0"/>
              <a:t> </a:t>
            </a:r>
            <a:r>
              <a:rPr lang="de-CH" sz="2900" dirty="0" err="1"/>
              <a:t>account</a:t>
            </a:r>
            <a:r>
              <a:rPr lang="de-CH" sz="2900" dirty="0"/>
              <a:t>:</a:t>
            </a:r>
          </a:p>
          <a:p>
            <a:pPr marL="0" indent="0">
              <a:buNone/>
            </a:pPr>
            <a:r>
              <a:rPr lang="en-US" sz="2800" u="sng" dirty="0">
                <a:hlinkClick r:id="rId6"/>
              </a:rPr>
              <a:t>https://www.myaccount.eiam.admin.ch</a:t>
            </a:r>
            <a:r>
              <a:rPr lang="en-US" sz="2800" dirty="0"/>
              <a:t> </a:t>
            </a:r>
            <a:endParaRPr lang="de-CH" sz="2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27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000099"/>
                </a:solidFill>
              </a:rPr>
              <a:t>Main (user) roles in OSCAR/Surface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2" descr="http://image4.spreadshirtmedia.net/image-server/v1/compositions/21197447/views/1,width=235,height=235,appearanceId=1/tanzendes-Maennchen-T-Shirt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0" r="19707"/>
          <a:stretch/>
        </p:blipFill>
        <p:spPr bwMode="auto">
          <a:xfrm>
            <a:off x="3144020" y="2087279"/>
            <a:ext cx="548575" cy="900000"/>
          </a:xfrm>
          <a:prstGeom prst="rect">
            <a:avLst/>
          </a:prstGeom>
          <a:solidFill>
            <a:srgbClr val="FFC000"/>
          </a:solidFill>
        </p:spPr>
      </p:pic>
      <p:pic>
        <p:nvPicPr>
          <p:cNvPr id="7" name="Picture 2" descr="http://image4.spreadshirtmedia.net/image-server/v1/compositions/21197447/views/1,width=235,height=235,appearanceId=1/tanzendes-Maennchen-T-Shirt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0" r="19707"/>
          <a:stretch/>
        </p:blipFill>
        <p:spPr bwMode="auto">
          <a:xfrm>
            <a:off x="2293821" y="2731780"/>
            <a:ext cx="548575" cy="900000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8" name="TextBox 3"/>
          <p:cNvSpPr txBox="1"/>
          <p:nvPr/>
        </p:nvSpPr>
        <p:spPr>
          <a:xfrm>
            <a:off x="2256684" y="3654821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b="1" dirty="0">
                <a:solidFill>
                  <a:srgbClr val="FF0000"/>
                </a:solidFill>
                <a:latin typeface="Segoe Script" panose="020B0504020000000003" pitchFamily="34" charset="0"/>
              </a:rPr>
              <a:t>NFP</a:t>
            </a:r>
            <a:endParaRPr lang="en-US" sz="1800" b="1" dirty="0">
              <a:solidFill>
                <a:srgbClr val="FF0000"/>
              </a:solidFill>
              <a:latin typeface="Segoe Script" panose="020B0504020000000003" pitchFamily="34" charset="0"/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801" y="2490764"/>
            <a:ext cx="2296983" cy="139671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5"/>
          <p:cNvCxnSpPr>
            <a:stCxn id="7" idx="3"/>
            <a:endCxn id="9" idx="1"/>
          </p:cNvCxnSpPr>
          <p:nvPr/>
        </p:nvCxnSpPr>
        <p:spPr bwMode="auto">
          <a:xfrm>
            <a:off x="2842396" y="3181780"/>
            <a:ext cx="3206405" cy="73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" name="Picture 2" descr="http://image4.spreadshirtmedia.net/image-server/v1/compositions/21197447/views/1,width=235,height=235,appearanceId=1/tanzendes-Maennchen-T-Shirt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0" r="19707"/>
          <a:stretch/>
        </p:blipFill>
        <p:spPr bwMode="auto">
          <a:xfrm>
            <a:off x="3429031" y="3841842"/>
            <a:ext cx="548575" cy="900000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12" name="TextBox 12"/>
          <p:cNvSpPr txBox="1"/>
          <p:nvPr/>
        </p:nvSpPr>
        <p:spPr>
          <a:xfrm>
            <a:off x="2708948" y="4734966"/>
            <a:ext cx="20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b="1" dirty="0">
                <a:solidFill>
                  <a:srgbClr val="00B0F0"/>
                </a:solidFill>
                <a:latin typeface="Segoe Script" panose="020B0504020000000003" pitchFamily="34" charset="0"/>
              </a:rPr>
              <a:t>Station </a:t>
            </a:r>
            <a:r>
              <a:rPr lang="de-CH" sz="1800" b="1" dirty="0" err="1">
                <a:solidFill>
                  <a:srgbClr val="00B0F0"/>
                </a:solidFill>
                <a:latin typeface="Segoe Script" panose="020B0504020000000003" pitchFamily="34" charset="0"/>
              </a:rPr>
              <a:t>contact</a:t>
            </a:r>
            <a:endParaRPr lang="en-US" sz="1800" b="1" dirty="0">
              <a:solidFill>
                <a:srgbClr val="00B0F0"/>
              </a:solidFill>
              <a:latin typeface="Segoe Script" panose="020B0504020000000003" pitchFamily="34" charset="0"/>
            </a:endParaRPr>
          </a:p>
        </p:txBody>
      </p:sp>
      <p:cxnSp>
        <p:nvCxnSpPr>
          <p:cNvPr id="13" name="Elbow Connector 9"/>
          <p:cNvCxnSpPr>
            <a:stCxn id="11" idx="3"/>
            <a:endCxn id="9" idx="2"/>
          </p:cNvCxnSpPr>
          <p:nvPr/>
        </p:nvCxnSpPr>
        <p:spPr bwMode="auto">
          <a:xfrm flipV="1">
            <a:off x="3977606" y="3887479"/>
            <a:ext cx="3219687" cy="404363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lbow Connector 15"/>
          <p:cNvCxnSpPr>
            <a:stCxn id="8" idx="2"/>
            <a:endCxn id="11" idx="1"/>
          </p:cNvCxnSpPr>
          <p:nvPr/>
        </p:nvCxnSpPr>
        <p:spPr bwMode="auto">
          <a:xfrm rot="16200000" flipH="1">
            <a:off x="2882218" y="3745028"/>
            <a:ext cx="267689" cy="82593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5" name="Picture 2" descr="http://image4.spreadshirtmedia.net/image-server/v1/compositions/21197447/views/1,width=235,height=235,appearanceId=1/tanzendes-Maennchen-T-Shirt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0" r="19707"/>
          <a:stretch/>
        </p:blipFill>
        <p:spPr bwMode="auto">
          <a:xfrm>
            <a:off x="856943" y="2731780"/>
            <a:ext cx="548575" cy="90000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16" name="TextBox 20"/>
          <p:cNvSpPr txBox="1"/>
          <p:nvPr/>
        </p:nvSpPr>
        <p:spPr>
          <a:xfrm>
            <a:off x="640928" y="3654821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b="1" dirty="0">
                <a:solidFill>
                  <a:srgbClr val="00B050"/>
                </a:solidFill>
                <a:latin typeface="Segoe Script" panose="020B0504020000000003" pitchFamily="34" charset="0"/>
              </a:rPr>
              <a:t>Admin</a:t>
            </a:r>
            <a:endParaRPr lang="en-US" sz="1800" b="1" dirty="0">
              <a:solidFill>
                <a:srgbClr val="00B050"/>
              </a:solidFill>
              <a:latin typeface="Segoe Script" panose="020B0504020000000003" pitchFamily="34" charset="0"/>
            </a:endParaRPr>
          </a:p>
        </p:txBody>
      </p:sp>
      <p:cxnSp>
        <p:nvCxnSpPr>
          <p:cNvPr id="17" name="Straight Arrow Connector 23"/>
          <p:cNvCxnSpPr>
            <a:stCxn id="15" idx="3"/>
            <a:endCxn id="7" idx="1"/>
          </p:cNvCxnSpPr>
          <p:nvPr/>
        </p:nvCxnSpPr>
        <p:spPr bwMode="auto">
          <a:xfrm>
            <a:off x="1405518" y="3181780"/>
            <a:ext cx="88830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27"/>
          <p:cNvSpPr txBox="1"/>
          <p:nvPr/>
        </p:nvSpPr>
        <p:spPr>
          <a:xfrm>
            <a:off x="1405171" y="2915471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>
                <a:solidFill>
                  <a:srgbClr val="00B050"/>
                </a:solidFill>
              </a:rPr>
              <a:t>Register</a:t>
            </a:r>
          </a:p>
          <a:p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23" name="Elbow Connector 7183"/>
          <p:cNvCxnSpPr>
            <a:stCxn id="15" idx="0"/>
            <a:endCxn id="9" idx="0"/>
          </p:cNvCxnSpPr>
          <p:nvPr/>
        </p:nvCxnSpPr>
        <p:spPr bwMode="auto">
          <a:xfrm rot="5400000" flipH="1" flipV="1">
            <a:off x="4043754" y="-421759"/>
            <a:ext cx="241016" cy="6066062"/>
          </a:xfrm>
          <a:prstGeom prst="bentConnector3">
            <a:avLst>
              <a:gd name="adj1" fmla="val 299181"/>
            </a:avLst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2"/>
          <p:cNvSpPr txBox="1"/>
          <p:nvPr/>
        </p:nvSpPr>
        <p:spPr>
          <a:xfrm>
            <a:off x="3652987" y="2254155"/>
            <a:ext cx="2244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b="1" dirty="0">
                <a:solidFill>
                  <a:srgbClr val="FFC000"/>
                </a:solidFill>
                <a:latin typeface="Segoe Script" panose="020B0504020000000003" pitchFamily="34" charset="0"/>
              </a:rPr>
              <a:t>Metadata editor </a:t>
            </a:r>
          </a:p>
          <a:p>
            <a:r>
              <a:rPr lang="de-CH" sz="1800" b="1" dirty="0">
                <a:solidFill>
                  <a:srgbClr val="FFC000"/>
                </a:solidFill>
                <a:latin typeface="Segoe Script" panose="020B0504020000000003" pitchFamily="34" charset="0"/>
              </a:rPr>
              <a:t>(NFP deputy)</a:t>
            </a:r>
            <a:endParaRPr lang="en-US" sz="1800" b="1" dirty="0">
              <a:solidFill>
                <a:srgbClr val="FFC000"/>
              </a:solidFill>
              <a:latin typeface="Segoe Script" panose="020B0504020000000003" pitchFamily="34" charset="0"/>
            </a:endParaRPr>
          </a:p>
        </p:txBody>
      </p:sp>
      <p:cxnSp>
        <p:nvCxnSpPr>
          <p:cNvPr id="25" name="Elbow Connector 8"/>
          <p:cNvCxnSpPr>
            <a:stCxn id="7" idx="0"/>
            <a:endCxn id="5" idx="1"/>
          </p:cNvCxnSpPr>
          <p:nvPr/>
        </p:nvCxnSpPr>
        <p:spPr bwMode="auto">
          <a:xfrm rot="5400000" flipH="1" flipV="1">
            <a:off x="2758814" y="2346575"/>
            <a:ext cx="194501" cy="57591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lbow Connector 29"/>
          <p:cNvCxnSpPr/>
          <p:nvPr/>
        </p:nvCxnSpPr>
        <p:spPr bwMode="auto">
          <a:xfrm flipV="1">
            <a:off x="3652987" y="2554460"/>
            <a:ext cx="2395816" cy="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Box 27"/>
          <p:cNvSpPr txBox="1"/>
          <p:nvPr/>
        </p:nvSpPr>
        <p:spPr>
          <a:xfrm>
            <a:off x="1870074" y="2204628"/>
            <a:ext cx="1285352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CH" sz="1400" dirty="0" err="1">
                <a:solidFill>
                  <a:srgbClr val="FF0000"/>
                </a:solidFill>
              </a:rPr>
              <a:t>Delegate</a:t>
            </a:r>
            <a:r>
              <a:rPr lang="de-CH" sz="1400" dirty="0">
                <a:solidFill>
                  <a:srgbClr val="FF0000"/>
                </a:solidFill>
              </a:rPr>
              <a:t> </a:t>
            </a:r>
            <a:r>
              <a:rPr lang="de-CH" sz="1400" dirty="0" err="1">
                <a:solidFill>
                  <a:srgbClr val="FF0000"/>
                </a:solidFill>
              </a:rPr>
              <a:t>rights</a:t>
            </a:r>
            <a:endParaRPr lang="de-CH" sz="1400" dirty="0">
              <a:solidFill>
                <a:srgbClr val="FF0000"/>
              </a:solidFill>
            </a:endParaRPr>
          </a:p>
          <a:p>
            <a:endParaRPr lang="en-US" sz="1400" dirty="0">
              <a:solidFill>
                <a:srgbClr val="FFCC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41377" y="4335963"/>
            <a:ext cx="775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>
                <a:solidFill>
                  <a:srgbClr val="FF0000"/>
                </a:solidFill>
              </a:rPr>
              <a:t>Register</a:t>
            </a:r>
          </a:p>
          <a:p>
            <a:endParaRPr lang="en-US" sz="1400" dirty="0">
              <a:solidFill>
                <a:srgbClr val="00B050"/>
              </a:solidFill>
            </a:endParaRPr>
          </a:p>
        </p:txBody>
      </p:sp>
      <p:cxnSp>
        <p:nvCxnSpPr>
          <p:cNvPr id="31" name="Elbow Connector 15"/>
          <p:cNvCxnSpPr/>
          <p:nvPr/>
        </p:nvCxnSpPr>
        <p:spPr bwMode="auto">
          <a:xfrm rot="5400000">
            <a:off x="3119206" y="3413848"/>
            <a:ext cx="851286" cy="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TextBox 27"/>
          <p:cNvSpPr txBox="1"/>
          <p:nvPr/>
        </p:nvSpPr>
        <p:spPr>
          <a:xfrm>
            <a:off x="3550399" y="3337202"/>
            <a:ext cx="775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>
                <a:solidFill>
                  <a:srgbClr val="FFC000"/>
                </a:solidFill>
              </a:rPr>
              <a:t>Register</a:t>
            </a:r>
          </a:p>
          <a:p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619778" y="1461759"/>
            <a:ext cx="2967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/>
              <a:t>UI </a:t>
            </a:r>
            <a:r>
              <a:rPr lang="de-CH" dirty="0" err="1"/>
              <a:t>roles</a:t>
            </a:r>
            <a:r>
              <a:rPr lang="de-CH" dirty="0"/>
              <a:t>:</a:t>
            </a:r>
            <a:endParaRPr lang="en-US" dirty="0"/>
          </a:p>
        </p:txBody>
      </p:sp>
      <p:pic>
        <p:nvPicPr>
          <p:cNvPr id="32" name="Picture 2" descr="http://image4.spreadshirtmedia.net/image-server/v1/compositions/21197447/views/1,width=235,height=235,appearanceId=1/tanzendes-Maennchen-T-Shirt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0" r="19707"/>
          <a:stretch/>
        </p:blipFill>
        <p:spPr bwMode="auto">
          <a:xfrm>
            <a:off x="4572000" y="5104298"/>
            <a:ext cx="548575" cy="900000"/>
          </a:xfrm>
          <a:prstGeom prst="rect">
            <a:avLst/>
          </a:prstGeom>
          <a:solidFill>
            <a:srgbClr val="C0C0C0"/>
          </a:solidFill>
        </p:spPr>
      </p:pic>
      <p:cxnSp>
        <p:nvCxnSpPr>
          <p:cNvPr id="45" name="Elbow Connector 15"/>
          <p:cNvCxnSpPr/>
          <p:nvPr/>
        </p:nvCxnSpPr>
        <p:spPr bwMode="auto">
          <a:xfrm rot="16200000" flipH="1">
            <a:off x="3932112" y="4771997"/>
            <a:ext cx="267689" cy="825938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12"/>
          <p:cNvSpPr txBox="1"/>
          <p:nvPr/>
        </p:nvSpPr>
        <p:spPr>
          <a:xfrm>
            <a:off x="5147479" y="5767321"/>
            <a:ext cx="2380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800" b="1" dirty="0">
                <a:solidFill>
                  <a:schemeClr val="bg1">
                    <a:lumMod val="65000"/>
                  </a:schemeClr>
                </a:solidFill>
                <a:latin typeface="Segoe Script" panose="020B0504020000000003" pitchFamily="34" charset="0"/>
              </a:rPr>
              <a:t>Instrument expert</a:t>
            </a:r>
            <a:endParaRPr lang="en-US" sz="1800" b="1" dirty="0">
              <a:solidFill>
                <a:schemeClr val="bg1">
                  <a:lumMod val="65000"/>
                </a:schemeClr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89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8" grpId="0"/>
      <p:bldP spid="24" grpId="0"/>
      <p:bldP spid="27" grpId="0"/>
      <p:bldP spid="28" grpId="0"/>
      <p:bldP spid="29" grpId="0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Main (user) roles in OSCAR/Surface</a:t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sz="3100" dirty="0">
                <a:solidFill>
                  <a:srgbClr val="000099"/>
                </a:solidFill>
              </a:rPr>
              <a:t>National Focal Point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User </a:t>
            </a:r>
            <a:r>
              <a:rPr lang="de-CH" dirty="0" err="1"/>
              <a:t>role</a:t>
            </a:r>
            <a:r>
              <a:rPr lang="de-CH" dirty="0"/>
              <a:t> </a:t>
            </a:r>
            <a:r>
              <a:rPr lang="de-CH" dirty="0" err="1"/>
              <a:t>assigned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Administrators (WMO)</a:t>
            </a:r>
          </a:p>
          <a:p>
            <a:r>
              <a:rPr lang="de-CH" dirty="0"/>
              <a:t>Access </a:t>
            </a:r>
            <a:r>
              <a:rPr lang="de-CH" dirty="0" err="1"/>
              <a:t>rights</a:t>
            </a:r>
            <a:r>
              <a:rPr lang="de-CH" dirty="0"/>
              <a:t>:</a:t>
            </a:r>
          </a:p>
          <a:p>
            <a:pPr lvl="1"/>
            <a:r>
              <a:rPr lang="de-CH" dirty="0"/>
              <a:t>Register </a:t>
            </a:r>
            <a:r>
              <a:rPr lang="de-CH" dirty="0" err="1"/>
              <a:t>stations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country</a:t>
            </a:r>
            <a:endParaRPr lang="de-CH" dirty="0"/>
          </a:p>
          <a:p>
            <a:pPr lvl="1"/>
            <a:r>
              <a:rPr lang="de-CH" dirty="0"/>
              <a:t>Edit all </a:t>
            </a:r>
            <a:r>
              <a:rPr lang="de-CH" dirty="0" err="1"/>
              <a:t>stations</a:t>
            </a:r>
            <a:r>
              <a:rPr lang="de-CH" dirty="0"/>
              <a:t> in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country</a:t>
            </a:r>
            <a:endParaRPr lang="de-CH" dirty="0"/>
          </a:p>
          <a:p>
            <a:pPr lvl="1"/>
            <a:r>
              <a:rPr lang="de-CH" dirty="0"/>
              <a:t>Create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edit</a:t>
            </a:r>
            <a:r>
              <a:rPr lang="de-CH" dirty="0"/>
              <a:t> </a:t>
            </a:r>
            <a:r>
              <a:rPr lang="de-CH" dirty="0" err="1"/>
              <a:t>users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country</a:t>
            </a:r>
            <a:endParaRPr lang="de-CH" dirty="0"/>
          </a:p>
          <a:p>
            <a:pPr lvl="1"/>
            <a:r>
              <a:rPr lang="de-CH" dirty="0"/>
              <a:t>Appoint </a:t>
            </a:r>
            <a:r>
              <a:rPr lang="de-CH" dirty="0" err="1"/>
              <a:t>metadata</a:t>
            </a:r>
            <a:r>
              <a:rPr lang="de-CH" dirty="0"/>
              <a:t> </a:t>
            </a:r>
            <a:r>
              <a:rPr lang="de-CH" dirty="0" err="1"/>
              <a:t>editors</a:t>
            </a:r>
            <a:r>
              <a:rPr lang="de-CH" dirty="0"/>
              <a:t> (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delegate</a:t>
            </a:r>
            <a:r>
              <a:rPr lang="de-CH" dirty="0"/>
              <a:t> NFP </a:t>
            </a:r>
            <a:r>
              <a:rPr lang="de-CH" dirty="0" err="1"/>
              <a:t>rights</a:t>
            </a:r>
            <a:r>
              <a:rPr lang="de-CH" dirty="0"/>
              <a:t>)</a:t>
            </a:r>
            <a:endParaRPr lang="en-US" dirty="0"/>
          </a:p>
          <a:p>
            <a:r>
              <a:rPr lang="de-CH" dirty="0" err="1"/>
              <a:t>Rights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use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XML </a:t>
            </a:r>
            <a:r>
              <a:rPr lang="de-CH" dirty="0" err="1"/>
              <a:t>submission</a:t>
            </a:r>
            <a:r>
              <a:rPr lang="de-CH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13</a:t>
            </a:fld>
            <a:endParaRPr lang="en-US"/>
          </a:p>
        </p:txBody>
      </p:sp>
      <p:pic>
        <p:nvPicPr>
          <p:cNvPr id="5" name="Picture 2" descr="http://image4.spreadshirtmedia.net/image-server/v1/compositions/21197447/views/1,width=235,height=235,appearanceId=1/tanzendes-Maennchen-T-Shirt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0" r="19707"/>
          <a:stretch/>
        </p:blipFill>
        <p:spPr bwMode="auto">
          <a:xfrm>
            <a:off x="8303923" y="972047"/>
            <a:ext cx="382877" cy="628153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3262094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Main (user) roles in OSCAR/Surface</a:t>
            </a:r>
            <a:br>
              <a:rPr lang="en-US" dirty="0"/>
            </a:br>
            <a:r>
              <a:rPr lang="en-US" sz="3100" dirty="0">
                <a:solidFill>
                  <a:srgbClr val="000099"/>
                </a:solidFill>
              </a:rPr>
              <a:t>Metadata Editor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User </a:t>
            </a:r>
            <a:r>
              <a:rPr lang="de-CH" dirty="0" err="1"/>
              <a:t>role</a:t>
            </a:r>
            <a:r>
              <a:rPr lang="de-CH" dirty="0"/>
              <a:t> </a:t>
            </a:r>
            <a:r>
              <a:rPr lang="de-CH" dirty="0" err="1"/>
              <a:t>assigned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National </a:t>
            </a:r>
            <a:r>
              <a:rPr lang="de-CH" dirty="0" err="1"/>
              <a:t>Focal</a:t>
            </a:r>
            <a:r>
              <a:rPr lang="de-CH" dirty="0"/>
              <a:t> Point</a:t>
            </a:r>
          </a:p>
          <a:p>
            <a:r>
              <a:rPr lang="de-CH" dirty="0"/>
              <a:t>Access </a:t>
            </a:r>
            <a:r>
              <a:rPr lang="de-CH" dirty="0" err="1"/>
              <a:t>rights</a:t>
            </a:r>
            <a:r>
              <a:rPr lang="de-CH" dirty="0"/>
              <a:t>:</a:t>
            </a:r>
          </a:p>
          <a:p>
            <a:pPr lvl="1"/>
            <a:r>
              <a:rPr lang="de-CH" dirty="0"/>
              <a:t>Register </a:t>
            </a:r>
            <a:r>
              <a:rPr lang="de-CH" dirty="0" err="1"/>
              <a:t>stations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country</a:t>
            </a:r>
            <a:endParaRPr lang="de-CH" dirty="0"/>
          </a:p>
          <a:p>
            <a:pPr lvl="1"/>
            <a:r>
              <a:rPr lang="de-CH" dirty="0"/>
              <a:t>Edit all </a:t>
            </a:r>
            <a:r>
              <a:rPr lang="de-CH" dirty="0" err="1"/>
              <a:t>stations</a:t>
            </a:r>
            <a:r>
              <a:rPr lang="de-CH" dirty="0"/>
              <a:t> in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country</a:t>
            </a:r>
            <a:endParaRPr lang="de-CH" dirty="0"/>
          </a:p>
          <a:p>
            <a:pPr lvl="1"/>
            <a:r>
              <a:rPr lang="de-CH" dirty="0"/>
              <a:t>Create, </a:t>
            </a:r>
            <a:r>
              <a:rPr lang="de-CH" dirty="0" err="1"/>
              <a:t>edit</a:t>
            </a:r>
            <a:r>
              <a:rPr lang="de-CH" dirty="0"/>
              <a:t> </a:t>
            </a:r>
            <a:r>
              <a:rPr lang="de-CH" dirty="0" err="1"/>
              <a:t>users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country</a:t>
            </a:r>
            <a:endParaRPr lang="de-CH" dirty="0"/>
          </a:p>
          <a:p>
            <a:r>
              <a:rPr lang="de-CH" dirty="0" err="1"/>
              <a:t>Rights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use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XML </a:t>
            </a:r>
            <a:r>
              <a:rPr lang="de-CH" dirty="0" err="1"/>
              <a:t>submission</a:t>
            </a:r>
            <a:endParaRPr lang="de-CH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2" descr="http://image4.spreadshirtmedia.net/image-server/v1/compositions/21197447/views/1,width=235,height=235,appearanceId=1/tanzendes-Maennchen-T-Shirt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0" r="19707"/>
          <a:stretch/>
        </p:blipFill>
        <p:spPr bwMode="auto">
          <a:xfrm>
            <a:off x="8304254" y="972589"/>
            <a:ext cx="382546" cy="627611"/>
          </a:xfrm>
          <a:prstGeom prst="rect">
            <a:avLst/>
          </a:prstGeom>
          <a:solidFill>
            <a:srgbClr val="FFC000"/>
          </a:solidFill>
        </p:spPr>
      </p:pic>
    </p:spTree>
    <p:extLst>
      <p:ext uri="{BB962C8B-B14F-4D97-AF65-F5344CB8AC3E}">
        <p14:creationId xmlns:p14="http://schemas.microsoft.com/office/powerpoint/2010/main" val="74040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Main (user) roles in OSCAR/Surface</a:t>
            </a:r>
            <a:br>
              <a:rPr lang="en-US" dirty="0"/>
            </a:br>
            <a:r>
              <a:rPr lang="en-US" sz="3100" dirty="0">
                <a:solidFill>
                  <a:srgbClr val="000099"/>
                </a:solidFill>
              </a:rPr>
              <a:t>Station contacts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 err="1"/>
              <a:t>created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National </a:t>
            </a:r>
            <a:r>
              <a:rPr lang="de-CH" dirty="0" err="1"/>
              <a:t>Focal</a:t>
            </a:r>
            <a:r>
              <a:rPr lang="de-CH" dirty="0"/>
              <a:t> Points, </a:t>
            </a:r>
            <a:r>
              <a:rPr lang="de-CH" dirty="0" err="1"/>
              <a:t>Metadata</a:t>
            </a:r>
            <a:r>
              <a:rPr lang="de-CH" dirty="0"/>
              <a:t> Editors </a:t>
            </a:r>
            <a:r>
              <a:rPr lang="de-CH" dirty="0" err="1"/>
              <a:t>or</a:t>
            </a:r>
            <a:r>
              <a:rPr lang="de-CH" dirty="0"/>
              <a:t> </a:t>
            </a:r>
            <a:r>
              <a:rPr lang="de-CH" dirty="0" err="1"/>
              <a:t>other</a:t>
            </a:r>
            <a:r>
              <a:rPr lang="de-CH" dirty="0"/>
              <a:t> </a:t>
            </a:r>
            <a:r>
              <a:rPr lang="de-CH" dirty="0" err="1"/>
              <a:t>station</a:t>
            </a:r>
            <a:r>
              <a:rPr lang="de-CH" dirty="0"/>
              <a:t> </a:t>
            </a:r>
            <a:r>
              <a:rPr lang="de-CH" dirty="0" err="1"/>
              <a:t>contacts</a:t>
            </a:r>
            <a:endParaRPr lang="de-CH" dirty="0"/>
          </a:p>
          <a:p>
            <a:r>
              <a:rPr lang="de-CH" dirty="0"/>
              <a:t>Access </a:t>
            </a:r>
            <a:r>
              <a:rPr lang="de-CH" dirty="0" err="1"/>
              <a:t>rights</a:t>
            </a:r>
            <a:r>
              <a:rPr lang="de-CH" dirty="0"/>
              <a:t>:</a:t>
            </a:r>
          </a:p>
          <a:p>
            <a:pPr lvl="1"/>
            <a:r>
              <a:rPr lang="de-CH" dirty="0"/>
              <a:t>Register </a:t>
            </a:r>
            <a:r>
              <a:rPr lang="de-CH" dirty="0" err="1"/>
              <a:t>stations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country</a:t>
            </a:r>
            <a:endParaRPr lang="de-CH" dirty="0"/>
          </a:p>
          <a:p>
            <a:pPr lvl="1"/>
            <a:r>
              <a:rPr lang="de-CH" dirty="0"/>
              <a:t>Edit </a:t>
            </a:r>
            <a:r>
              <a:rPr lang="de-CH" dirty="0" err="1"/>
              <a:t>own</a:t>
            </a:r>
            <a:r>
              <a:rPr lang="de-CH" dirty="0"/>
              <a:t> </a:t>
            </a:r>
            <a:r>
              <a:rPr lang="de-CH" dirty="0" err="1"/>
              <a:t>stations</a:t>
            </a:r>
            <a:endParaRPr lang="de-CH" dirty="0"/>
          </a:p>
          <a:p>
            <a:pPr lvl="1"/>
            <a:r>
              <a:rPr lang="de-CH" dirty="0"/>
              <a:t>Create </a:t>
            </a:r>
            <a:r>
              <a:rPr lang="de-CH" dirty="0" err="1"/>
              <a:t>users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country</a:t>
            </a:r>
            <a:endParaRPr lang="de-CH" dirty="0"/>
          </a:p>
          <a:p>
            <a:pPr lvl="1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15</a:t>
            </a:fld>
            <a:endParaRPr lang="en-US"/>
          </a:p>
        </p:txBody>
      </p:sp>
      <p:pic>
        <p:nvPicPr>
          <p:cNvPr id="5" name="Picture 2" descr="http://image4.spreadshirtmedia.net/image-server/v1/compositions/21197447/views/1,width=235,height=235,appearanceId=1/tanzendes-Maennchen-T-Shirt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0" r="19707"/>
          <a:stretch/>
        </p:blipFill>
        <p:spPr bwMode="auto">
          <a:xfrm>
            <a:off x="8299187" y="964276"/>
            <a:ext cx="387613" cy="635924"/>
          </a:xfrm>
          <a:prstGeom prst="rect">
            <a:avLst/>
          </a:prstGeom>
          <a:solidFill>
            <a:srgbClr val="00B0F0"/>
          </a:solidFill>
        </p:spPr>
      </p:pic>
    </p:spTree>
    <p:extLst>
      <p:ext uri="{BB962C8B-B14F-4D97-AF65-F5344CB8AC3E}">
        <p14:creationId xmlns:p14="http://schemas.microsoft.com/office/powerpoint/2010/main" val="75410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Main (user) roles in OSCAR/Surface</a:t>
            </a:r>
            <a:br>
              <a:rPr lang="en-US" dirty="0"/>
            </a:br>
            <a:r>
              <a:rPr lang="en-US" sz="3100" dirty="0">
                <a:solidFill>
                  <a:srgbClr val="000099"/>
                </a:solidFill>
              </a:rPr>
              <a:t>Program focal point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User </a:t>
            </a:r>
            <a:r>
              <a:rPr lang="de-CH" dirty="0" err="1"/>
              <a:t>role</a:t>
            </a:r>
            <a:r>
              <a:rPr lang="de-CH" dirty="0"/>
              <a:t> </a:t>
            </a:r>
            <a:r>
              <a:rPr lang="de-CH" dirty="0" err="1"/>
              <a:t>assigned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Administrators (WMO)</a:t>
            </a:r>
          </a:p>
          <a:p>
            <a:r>
              <a:rPr lang="de-CH" dirty="0"/>
              <a:t>Access </a:t>
            </a:r>
            <a:r>
              <a:rPr lang="de-CH" dirty="0" err="1"/>
              <a:t>rights</a:t>
            </a:r>
            <a:r>
              <a:rPr lang="de-CH" dirty="0"/>
              <a:t>:</a:t>
            </a:r>
          </a:p>
          <a:p>
            <a:pPr lvl="1"/>
            <a:r>
              <a:rPr lang="de-CH" dirty="0"/>
              <a:t>Register </a:t>
            </a:r>
            <a:r>
              <a:rPr lang="de-CH" dirty="0" err="1"/>
              <a:t>stations</a:t>
            </a:r>
            <a:r>
              <a:rPr lang="de-CH" dirty="0"/>
              <a:t> </a:t>
            </a:r>
            <a:r>
              <a:rPr lang="de-CH" dirty="0" err="1"/>
              <a:t>affiliated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program</a:t>
            </a:r>
            <a:endParaRPr lang="de-CH" dirty="0"/>
          </a:p>
          <a:p>
            <a:pPr lvl="1"/>
            <a:r>
              <a:rPr lang="de-CH" dirty="0"/>
              <a:t>Edit all </a:t>
            </a:r>
            <a:r>
              <a:rPr lang="de-CH" dirty="0" err="1"/>
              <a:t>stations</a:t>
            </a:r>
            <a:r>
              <a:rPr lang="de-CH" dirty="0"/>
              <a:t> </a:t>
            </a:r>
            <a:r>
              <a:rPr lang="de-CH" dirty="0" err="1"/>
              <a:t>affiliated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program</a:t>
            </a:r>
            <a:endParaRPr lang="de-CH" dirty="0"/>
          </a:p>
          <a:p>
            <a:pPr lvl="1"/>
            <a:r>
              <a:rPr lang="de-CH" dirty="0"/>
              <a:t>Create  </a:t>
            </a:r>
            <a:r>
              <a:rPr lang="de-CH" dirty="0" err="1"/>
              <a:t>users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country</a:t>
            </a:r>
            <a:endParaRPr lang="de-CH" dirty="0"/>
          </a:p>
          <a:p>
            <a:pPr lvl="1"/>
            <a:r>
              <a:rPr lang="de-CH" dirty="0" err="1"/>
              <a:t>Affiliate</a:t>
            </a:r>
            <a:r>
              <a:rPr lang="de-CH" dirty="0"/>
              <a:t> </a:t>
            </a:r>
            <a:r>
              <a:rPr lang="de-CH" dirty="0" err="1"/>
              <a:t>existing</a:t>
            </a:r>
            <a:r>
              <a:rPr lang="de-CH" dirty="0"/>
              <a:t> </a:t>
            </a:r>
            <a:r>
              <a:rPr lang="de-CH" dirty="0" err="1"/>
              <a:t>station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their</a:t>
            </a:r>
            <a:r>
              <a:rPr lang="de-CH" dirty="0"/>
              <a:t> </a:t>
            </a:r>
            <a:r>
              <a:rPr lang="de-CH" dirty="0" err="1"/>
              <a:t>network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873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Main (user) roles in OSCAR/Surface</a:t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sz="3100" dirty="0">
                <a:solidFill>
                  <a:srgbClr val="000099"/>
                </a:solidFill>
              </a:rPr>
              <a:t>Data </a:t>
            </a:r>
            <a:r>
              <a:rPr lang="en-US" sz="3100" dirty="0" err="1">
                <a:solidFill>
                  <a:srgbClr val="000099"/>
                </a:solidFill>
              </a:rPr>
              <a:t>centres</a:t>
            </a:r>
            <a:endParaRPr lang="en-US" sz="3100" dirty="0">
              <a:solidFill>
                <a:srgbClr val="000099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User </a:t>
            </a:r>
            <a:r>
              <a:rPr lang="de-CH" dirty="0" err="1"/>
              <a:t>role</a:t>
            </a:r>
            <a:r>
              <a:rPr lang="de-CH" dirty="0"/>
              <a:t> </a:t>
            </a:r>
            <a:r>
              <a:rPr lang="de-CH" dirty="0" err="1"/>
              <a:t>assigned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Administrators</a:t>
            </a:r>
          </a:p>
          <a:p>
            <a:r>
              <a:rPr lang="de-CH" dirty="0" err="1"/>
              <a:t>Machine</a:t>
            </a:r>
            <a:r>
              <a:rPr lang="de-CH" dirty="0"/>
              <a:t> </a:t>
            </a:r>
            <a:r>
              <a:rPr lang="de-CH" dirty="0" err="1"/>
              <a:t>user</a:t>
            </a:r>
            <a:r>
              <a:rPr lang="de-CH" dirty="0"/>
              <a:t> </a:t>
            </a:r>
            <a:r>
              <a:rPr lang="de-CH" dirty="0" err="1"/>
              <a:t>linked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a </a:t>
            </a:r>
            <a:r>
              <a:rPr lang="de-CH" dirty="0" err="1"/>
              <a:t>regular</a:t>
            </a:r>
            <a:r>
              <a:rPr lang="de-CH" dirty="0"/>
              <a:t> </a:t>
            </a:r>
            <a:r>
              <a:rPr lang="de-CH" dirty="0" err="1"/>
              <a:t>user</a:t>
            </a:r>
            <a:endParaRPr lang="de-CH" dirty="0"/>
          </a:p>
          <a:p>
            <a:r>
              <a:rPr lang="de-CH" dirty="0"/>
              <a:t>M2M </a:t>
            </a:r>
            <a:r>
              <a:rPr lang="de-CH" dirty="0" err="1"/>
              <a:t>equivalent</a:t>
            </a:r>
            <a:r>
              <a:rPr lang="de-CH" dirty="0"/>
              <a:t> </a:t>
            </a:r>
            <a:r>
              <a:rPr lang="de-CH" dirty="0" err="1"/>
              <a:t>to</a:t>
            </a:r>
            <a:r>
              <a:rPr lang="de-CH" dirty="0"/>
              <a:t> </a:t>
            </a:r>
            <a:r>
              <a:rPr lang="de-CH" dirty="0" err="1"/>
              <a:t>Program</a:t>
            </a:r>
            <a:r>
              <a:rPr lang="de-CH" dirty="0"/>
              <a:t> </a:t>
            </a:r>
            <a:r>
              <a:rPr lang="de-CH" dirty="0" err="1"/>
              <a:t>Focal</a:t>
            </a:r>
            <a:r>
              <a:rPr lang="de-CH" dirty="0"/>
              <a:t> Point (UI)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62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Main (user) roles in OSCAR/Surface</a:t>
            </a:r>
            <a:br>
              <a:rPr lang="en-US" dirty="0">
                <a:solidFill>
                  <a:srgbClr val="000099"/>
                </a:solidFill>
              </a:rPr>
            </a:br>
            <a:r>
              <a:rPr lang="en-US" sz="3100" dirty="0">
                <a:solidFill>
                  <a:srgbClr val="000099"/>
                </a:solidFill>
              </a:rPr>
              <a:t>Instrument expert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User </a:t>
            </a:r>
            <a:r>
              <a:rPr lang="de-CH" dirty="0" err="1"/>
              <a:t>role</a:t>
            </a:r>
            <a:r>
              <a:rPr lang="de-CH" dirty="0"/>
              <a:t> </a:t>
            </a:r>
            <a:r>
              <a:rPr lang="de-CH" dirty="0" err="1"/>
              <a:t>assigned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National </a:t>
            </a:r>
            <a:r>
              <a:rPr lang="de-CH" dirty="0" err="1"/>
              <a:t>Focal</a:t>
            </a:r>
            <a:r>
              <a:rPr lang="de-CH" dirty="0"/>
              <a:t> Points </a:t>
            </a:r>
            <a:r>
              <a:rPr lang="de-CH" dirty="0" err="1"/>
              <a:t>or</a:t>
            </a:r>
            <a:r>
              <a:rPr lang="de-CH" dirty="0"/>
              <a:t> </a:t>
            </a:r>
            <a:r>
              <a:rPr lang="de-CH" dirty="0" err="1"/>
              <a:t>Metadata</a:t>
            </a:r>
            <a:r>
              <a:rPr lang="de-CH" dirty="0"/>
              <a:t> Editors</a:t>
            </a:r>
          </a:p>
          <a:p>
            <a:r>
              <a:rPr lang="de-CH" dirty="0"/>
              <a:t>Access </a:t>
            </a:r>
            <a:r>
              <a:rPr lang="de-CH" dirty="0" err="1"/>
              <a:t>rights</a:t>
            </a:r>
            <a:r>
              <a:rPr lang="de-CH" dirty="0"/>
              <a:t>:</a:t>
            </a:r>
          </a:p>
          <a:p>
            <a:pPr lvl="1"/>
            <a:r>
              <a:rPr lang="de-CH" dirty="0"/>
              <a:t>Manage </a:t>
            </a:r>
            <a:r>
              <a:rPr lang="de-CH" dirty="0" err="1"/>
              <a:t>instrument</a:t>
            </a:r>
            <a:r>
              <a:rPr lang="de-CH" dirty="0"/>
              <a:t> </a:t>
            </a:r>
            <a:r>
              <a:rPr lang="de-CH" dirty="0" err="1"/>
              <a:t>catalogue</a:t>
            </a:r>
            <a:r>
              <a:rPr lang="de-CH" dirty="0"/>
              <a:t> (</a:t>
            </a:r>
            <a:r>
              <a:rPr lang="de-CH" dirty="0" err="1"/>
              <a:t>add</a:t>
            </a:r>
            <a:r>
              <a:rPr lang="de-CH" dirty="0"/>
              <a:t>/</a:t>
            </a:r>
            <a:r>
              <a:rPr lang="de-CH" dirty="0" err="1"/>
              <a:t>edit</a:t>
            </a:r>
            <a:r>
              <a:rPr lang="de-CH" dirty="0"/>
              <a:t> </a:t>
            </a:r>
            <a:r>
              <a:rPr lang="de-CH" dirty="0" err="1"/>
              <a:t>instruments</a:t>
            </a:r>
            <a:r>
              <a:rPr lang="de-CH" dirty="0"/>
              <a:t>)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18</a:t>
            </a:fld>
            <a:endParaRPr lang="en-US"/>
          </a:p>
        </p:txBody>
      </p:sp>
      <p:pic>
        <p:nvPicPr>
          <p:cNvPr id="5" name="Picture 2" descr="http://image4.spreadshirtmedia.net/image-server/v1/compositions/21197447/views/1,width=235,height=235,appearanceId=1/tanzendes-Maennchen-T-Shirt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40" r="19707"/>
          <a:stretch/>
        </p:blipFill>
        <p:spPr bwMode="auto">
          <a:xfrm>
            <a:off x="8308332" y="979280"/>
            <a:ext cx="378468" cy="620920"/>
          </a:xfrm>
          <a:prstGeom prst="rect">
            <a:avLst/>
          </a:prstGeom>
          <a:solidFill>
            <a:srgbClr val="C0C0C0"/>
          </a:solidFill>
        </p:spPr>
      </p:pic>
    </p:spTree>
    <p:extLst>
      <p:ext uri="{BB962C8B-B14F-4D97-AF65-F5344CB8AC3E}">
        <p14:creationId xmlns:p14="http://schemas.microsoft.com/office/powerpoint/2010/main" val="408503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0099"/>
                </a:solidFill>
              </a:rPr>
              <a:t>The various platforms of OSCAR/Surface</a:t>
            </a:r>
            <a:br>
              <a:rPr lang="en-US" dirty="0"/>
            </a:br>
            <a:r>
              <a:rPr lang="en-US" sz="3100" dirty="0">
                <a:solidFill>
                  <a:srgbClr val="000099"/>
                </a:solidFill>
              </a:rPr>
              <a:t>Purpose and contents of DEPL versus PROD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CH" dirty="0" err="1"/>
              <a:t>Productive</a:t>
            </a:r>
            <a:r>
              <a:rPr lang="de-CH" dirty="0"/>
              <a:t> </a:t>
            </a:r>
            <a:r>
              <a:rPr lang="de-CH" dirty="0" err="1"/>
              <a:t>environment</a:t>
            </a:r>
            <a:r>
              <a:rPr lang="de-CH" dirty="0"/>
              <a:t> «PROD» </a:t>
            </a:r>
            <a:r>
              <a:rPr lang="de-CH" dirty="0">
                <a:hlinkClick r:id="rId2"/>
              </a:rPr>
              <a:t>https://oscar.wmo.int/surface</a:t>
            </a:r>
            <a:r>
              <a:rPr lang="de-CH" dirty="0"/>
              <a:t> </a:t>
            </a:r>
          </a:p>
          <a:p>
            <a:pPr marL="0" indent="0">
              <a:buNone/>
            </a:pPr>
            <a:endParaRPr lang="de-CH" dirty="0"/>
          </a:p>
          <a:p>
            <a:r>
              <a:rPr lang="de-CH" dirty="0" err="1"/>
              <a:t>Testing</a:t>
            </a:r>
            <a:r>
              <a:rPr lang="de-CH" dirty="0"/>
              <a:t> </a:t>
            </a:r>
            <a:r>
              <a:rPr lang="de-CH" dirty="0" err="1"/>
              <a:t>environment</a:t>
            </a:r>
            <a:r>
              <a:rPr lang="de-CH" dirty="0"/>
              <a:t> «DEPL» </a:t>
            </a:r>
            <a:r>
              <a:rPr lang="de-CH" dirty="0">
                <a:hlinkClick r:id="rId3"/>
              </a:rPr>
              <a:t>https://oscardepl.wmo.int/surface</a:t>
            </a:r>
            <a:r>
              <a:rPr lang="de-CH" dirty="0"/>
              <a:t> </a:t>
            </a:r>
          </a:p>
          <a:p>
            <a:pPr lvl="1"/>
            <a:r>
              <a:rPr lang="de-CH" dirty="0" err="1"/>
              <a:t>Platform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testing</a:t>
            </a:r>
            <a:r>
              <a:rPr lang="de-CH" dirty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training</a:t>
            </a:r>
            <a:r>
              <a:rPr lang="de-CH" dirty="0"/>
              <a:t> </a:t>
            </a:r>
            <a:r>
              <a:rPr lang="de-CH" dirty="0" err="1"/>
              <a:t>events</a:t>
            </a:r>
            <a:endParaRPr lang="de-CH" dirty="0"/>
          </a:p>
          <a:p>
            <a:pPr lvl="1"/>
            <a:r>
              <a:rPr lang="de-CH" dirty="0"/>
              <a:t>Same </a:t>
            </a:r>
            <a:r>
              <a:rPr lang="de-CH" dirty="0" err="1"/>
              <a:t>features</a:t>
            </a:r>
            <a:r>
              <a:rPr lang="de-CH" dirty="0"/>
              <a:t> </a:t>
            </a:r>
            <a:r>
              <a:rPr lang="de-CH" dirty="0" err="1"/>
              <a:t>as</a:t>
            </a:r>
            <a:r>
              <a:rPr lang="de-CH" dirty="0"/>
              <a:t> PROD</a:t>
            </a:r>
            <a:endParaRPr lang="en-US" dirty="0"/>
          </a:p>
          <a:p>
            <a:pPr lvl="1"/>
            <a:r>
              <a:rPr lang="de-CH" dirty="0" err="1"/>
              <a:t>Overwritten</a:t>
            </a:r>
            <a:r>
              <a:rPr lang="de-CH" dirty="0"/>
              <a:t> </a:t>
            </a:r>
            <a:r>
              <a:rPr lang="de-CH" dirty="0" err="1"/>
              <a:t>weekly</a:t>
            </a:r>
            <a:r>
              <a:rPr lang="de-CH" dirty="0"/>
              <a:t> (</a:t>
            </a:r>
            <a:r>
              <a:rPr lang="de-CH" dirty="0" err="1"/>
              <a:t>every</a:t>
            </a:r>
            <a:r>
              <a:rPr lang="de-CH" dirty="0"/>
              <a:t> </a:t>
            </a:r>
            <a:r>
              <a:rPr lang="de-CH" dirty="0" err="1"/>
              <a:t>Monday</a:t>
            </a:r>
            <a:r>
              <a:rPr lang="de-CH" dirty="0"/>
              <a:t>)</a:t>
            </a:r>
          </a:p>
          <a:p>
            <a:pPr lvl="1"/>
            <a:r>
              <a:rPr lang="de-CH" dirty="0" err="1"/>
              <a:t>Internally</a:t>
            </a:r>
            <a:r>
              <a:rPr lang="de-CH" dirty="0"/>
              <a:t>: </a:t>
            </a:r>
            <a:r>
              <a:rPr lang="de-CH" dirty="0" err="1"/>
              <a:t>used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/>
              <a:t>testing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</a:t>
            </a:r>
            <a:r>
              <a:rPr lang="de-CH" dirty="0" err="1"/>
              <a:t>new</a:t>
            </a:r>
            <a:r>
              <a:rPr lang="de-CH" dirty="0"/>
              <a:t> </a:t>
            </a:r>
            <a:r>
              <a:rPr lang="de-CH" dirty="0" err="1"/>
              <a:t>releases</a:t>
            </a:r>
            <a:endParaRPr lang="de-CH" dirty="0"/>
          </a:p>
          <a:p>
            <a:pPr lvl="1"/>
            <a:r>
              <a:rPr lang="de-CH" dirty="0"/>
              <a:t>Open </a:t>
            </a:r>
            <a:r>
              <a:rPr lang="de-CH" dirty="0" err="1"/>
              <a:t>to</a:t>
            </a:r>
            <a:r>
              <a:rPr lang="de-CH" dirty="0"/>
              <a:t> all OSCAR </a:t>
            </a:r>
            <a:r>
              <a:rPr lang="de-CH" dirty="0" err="1"/>
              <a:t>users</a:t>
            </a:r>
            <a:endParaRPr lang="de-CH" dirty="0"/>
          </a:p>
          <a:p>
            <a:pPr lvl="1"/>
            <a:r>
              <a:rPr lang="de-CH" dirty="0"/>
              <a:t>Not </a:t>
            </a:r>
            <a:r>
              <a:rPr lang="de-CH" dirty="0" err="1"/>
              <a:t>the</a:t>
            </a:r>
            <a:r>
              <a:rPr lang="de-CH" dirty="0"/>
              <a:t> same </a:t>
            </a:r>
            <a:r>
              <a:rPr lang="de-CH" dirty="0" err="1"/>
              <a:t>login</a:t>
            </a:r>
            <a:r>
              <a:rPr lang="de-CH" dirty="0"/>
              <a:t> </a:t>
            </a:r>
            <a:r>
              <a:rPr lang="de-CH" dirty="0" err="1"/>
              <a:t>credentials</a:t>
            </a:r>
            <a:r>
              <a:rPr lang="de-CH" dirty="0"/>
              <a:t> </a:t>
            </a:r>
            <a:r>
              <a:rPr lang="de-CH" dirty="0" err="1"/>
              <a:t>as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PROD, </a:t>
            </a:r>
            <a:r>
              <a:rPr lang="de-CH" dirty="0" err="1"/>
              <a:t>second</a:t>
            </a:r>
            <a:r>
              <a:rPr lang="de-CH" dirty="0"/>
              <a:t> </a:t>
            </a:r>
            <a:r>
              <a:rPr lang="de-CH" dirty="0" err="1"/>
              <a:t>registration</a:t>
            </a:r>
            <a:r>
              <a:rPr lang="de-CH" dirty="0"/>
              <a:t> on </a:t>
            </a:r>
            <a:r>
              <a:rPr lang="de-CH" dirty="0" err="1"/>
              <a:t>eIAM</a:t>
            </a:r>
            <a:r>
              <a:rPr lang="de-CH" dirty="0"/>
              <a:t> </a:t>
            </a:r>
            <a:r>
              <a:rPr lang="de-CH" dirty="0" err="1"/>
              <a:t>needed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2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AA70C6-779D-45AC-908D-E83828870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/>
              <a:t>Outline</a:t>
            </a:r>
            <a:endParaRPr lang="fr-FR" sz="400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9870DB-F5B3-4CBF-8AE5-CDE0C50BD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/>
              <a:t>Users registration in OSCAR/Surface and NFP nomination in WMO Community Platform </a:t>
            </a:r>
          </a:p>
          <a:p>
            <a:pPr marL="914400" lvl="1" indent="-514350"/>
            <a:r>
              <a:rPr lang="en-US" sz="2400" dirty="0"/>
              <a:t>Nomination of NFP in WMO Community Platform (PR, NFP, others) </a:t>
            </a:r>
          </a:p>
          <a:p>
            <a:pPr marL="1314450" lvl="2" indent="-514350"/>
            <a:r>
              <a:rPr lang="en-US" sz="2000" dirty="0"/>
              <a:t>Nomination of NFP by PR -&gt; WMO CPDB (Community platform) </a:t>
            </a:r>
          </a:p>
          <a:p>
            <a:pPr marL="1314450" lvl="2" indent="-514350"/>
            <a:r>
              <a:rPr lang="en-US" sz="2000" dirty="0"/>
              <a:t>Delegation as ME editor by NFP </a:t>
            </a:r>
          </a:p>
          <a:p>
            <a:pPr marL="914400" lvl="1" indent="-514350"/>
            <a:r>
              <a:rPr lang="en-US" sz="2400" dirty="0"/>
              <a:t>Registration process in OSCAR/Surface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Main (user) roles in OSCAR/Surface </a:t>
            </a:r>
          </a:p>
          <a:p>
            <a:pPr marL="914400" lvl="1" indent="-514350"/>
            <a:r>
              <a:rPr lang="en-US" sz="2400" dirty="0"/>
              <a:t>National Focal Point </a:t>
            </a:r>
          </a:p>
          <a:p>
            <a:pPr marL="914400" lvl="1" indent="-514350"/>
            <a:r>
              <a:rPr lang="en-US" sz="2400" dirty="0"/>
              <a:t>Metadata Editor </a:t>
            </a:r>
          </a:p>
          <a:p>
            <a:pPr marL="914400" lvl="1" indent="-514350"/>
            <a:r>
              <a:rPr lang="en-US" sz="2400" dirty="0"/>
              <a:t>Station contacts </a:t>
            </a:r>
          </a:p>
          <a:p>
            <a:pPr marL="914400" lvl="1" indent="-514350"/>
            <a:r>
              <a:rPr lang="en-US" sz="2400" dirty="0"/>
              <a:t>Program focal points </a:t>
            </a:r>
          </a:p>
          <a:p>
            <a:pPr marL="914400" lvl="1" indent="-514350"/>
            <a:r>
              <a:rPr lang="en-US" sz="2400" dirty="0"/>
              <a:t>Data </a:t>
            </a:r>
            <a:r>
              <a:rPr lang="en-US" sz="2400" dirty="0" err="1"/>
              <a:t>centres</a:t>
            </a:r>
            <a:r>
              <a:rPr lang="en-US" sz="2400" dirty="0"/>
              <a:t> </a:t>
            </a:r>
          </a:p>
          <a:p>
            <a:pPr marL="914400" lvl="1" indent="-514350"/>
            <a:r>
              <a:rPr lang="de-CH" sz="2400" dirty="0"/>
              <a:t>Instrument expert 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 various platforms of OSCAR/Surface </a:t>
            </a:r>
          </a:p>
          <a:p>
            <a:pPr marL="914400" lvl="1" indent="-514350"/>
            <a:r>
              <a:rPr lang="en-US" sz="2400" dirty="0"/>
              <a:t>Purpose and contents of DEPL versus PROD </a:t>
            </a:r>
          </a:p>
          <a:p>
            <a:pPr marL="914400" lvl="1" indent="-514350"/>
            <a:r>
              <a:rPr lang="en-US" sz="2400" dirty="0"/>
              <a:t>Registration in each platform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Summary and final remarks </a:t>
            </a:r>
          </a:p>
        </p:txBody>
      </p:sp>
    </p:spTree>
    <p:extLst>
      <p:ext uri="{BB962C8B-B14F-4D97-AF65-F5344CB8AC3E}">
        <p14:creationId xmlns:p14="http://schemas.microsoft.com/office/powerpoint/2010/main" val="517932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0099"/>
                </a:solidFill>
              </a:rPr>
              <a:t>The various platforms of OSCAR/Surface</a:t>
            </a:r>
            <a:br>
              <a:rPr lang="en-US" dirty="0"/>
            </a:br>
            <a:r>
              <a:rPr lang="en-US" sz="3100" dirty="0">
                <a:solidFill>
                  <a:srgbClr val="000099"/>
                </a:solidFill>
              </a:rPr>
              <a:t>Registration on each platform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Registration </a:t>
            </a:r>
            <a:r>
              <a:rPr lang="de-CH" dirty="0" err="1"/>
              <a:t>process</a:t>
            </a:r>
            <a:r>
              <a:rPr lang="de-CH" dirty="0"/>
              <a:t> on DEPL: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Registration </a:t>
            </a:r>
            <a:r>
              <a:rPr lang="de-CH" dirty="0" err="1"/>
              <a:t>as</a:t>
            </a:r>
            <a:r>
              <a:rPr lang="de-CH" dirty="0"/>
              <a:t> a </a:t>
            </a:r>
            <a:r>
              <a:rPr lang="de-CH" dirty="0" err="1"/>
              <a:t>contact</a:t>
            </a:r>
            <a:r>
              <a:rPr lang="de-CH" dirty="0"/>
              <a:t> in OSCAR/Surface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de-CH" dirty="0"/>
              <a:t>Registered </a:t>
            </a:r>
            <a:r>
              <a:rPr lang="de-CH" dirty="0" err="1"/>
              <a:t>contact</a:t>
            </a:r>
            <a:r>
              <a:rPr lang="de-CH" dirty="0"/>
              <a:t> on PROD will </a:t>
            </a:r>
            <a:r>
              <a:rPr lang="de-CH" dirty="0" err="1"/>
              <a:t>appear</a:t>
            </a:r>
            <a:r>
              <a:rPr lang="de-CH" dirty="0"/>
              <a:t> </a:t>
            </a:r>
            <a:r>
              <a:rPr lang="de-CH" dirty="0" err="1"/>
              <a:t>as</a:t>
            </a:r>
            <a:r>
              <a:rPr lang="de-CH" dirty="0"/>
              <a:t> a </a:t>
            </a:r>
            <a:r>
              <a:rPr lang="de-CH" dirty="0" err="1"/>
              <a:t>contact</a:t>
            </a:r>
            <a:r>
              <a:rPr lang="de-CH" dirty="0"/>
              <a:t> on DEPL after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next</a:t>
            </a:r>
            <a:r>
              <a:rPr lang="de-CH" dirty="0"/>
              <a:t> </a:t>
            </a:r>
            <a:r>
              <a:rPr lang="de-CH" dirty="0" err="1"/>
              <a:t>synchronization</a:t>
            </a:r>
            <a:endParaRPr lang="de-CH" dirty="0"/>
          </a:p>
          <a:p>
            <a:pPr marL="514350" indent="-514350">
              <a:buFont typeface="+mj-lt"/>
              <a:buAutoNum type="arabicPeriod"/>
            </a:pPr>
            <a:r>
              <a:rPr lang="de-CH" dirty="0" err="1"/>
              <a:t>Creation</a:t>
            </a:r>
            <a:r>
              <a:rPr lang="de-CH" dirty="0"/>
              <a:t> </a:t>
            </a:r>
            <a:r>
              <a:rPr lang="de-CH" dirty="0" err="1"/>
              <a:t>of</a:t>
            </a:r>
            <a:r>
              <a:rPr lang="de-CH" dirty="0"/>
              <a:t> an </a:t>
            </a:r>
            <a:r>
              <a:rPr lang="de-CH" dirty="0" err="1"/>
              <a:t>account</a:t>
            </a:r>
            <a:r>
              <a:rPr lang="de-CH" dirty="0"/>
              <a:t> on </a:t>
            </a:r>
            <a:r>
              <a:rPr lang="de-CH" dirty="0" err="1"/>
              <a:t>eIAM</a:t>
            </a:r>
            <a:endParaRPr lang="de-CH" dirty="0"/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de-CH" dirty="0" err="1"/>
              <a:t>Again</a:t>
            </a:r>
            <a:r>
              <a:rPr lang="de-CH" dirty="0"/>
              <a:t>, </a:t>
            </a:r>
            <a:r>
              <a:rPr lang="de-CH" dirty="0" err="1"/>
              <a:t>by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user</a:t>
            </a:r>
            <a:r>
              <a:rPr lang="de-CH" dirty="0"/>
              <a:t> </a:t>
            </a:r>
            <a:r>
              <a:rPr lang="de-CH" dirty="0" err="1"/>
              <a:t>before</a:t>
            </a:r>
            <a:r>
              <a:rPr lang="de-CH" dirty="0"/>
              <a:t> </a:t>
            </a:r>
            <a:r>
              <a:rPr lang="de-CH" dirty="0" err="1"/>
              <a:t>the</a:t>
            </a:r>
            <a:r>
              <a:rPr lang="de-CH" dirty="0"/>
              <a:t> </a:t>
            </a:r>
            <a:r>
              <a:rPr lang="de-CH" dirty="0" err="1"/>
              <a:t>first</a:t>
            </a:r>
            <a:r>
              <a:rPr lang="de-CH" dirty="0"/>
              <a:t> </a:t>
            </a:r>
            <a:r>
              <a:rPr lang="de-CH" dirty="0" err="1"/>
              <a:t>login</a:t>
            </a:r>
            <a:endParaRPr lang="de-CH" dirty="0"/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de-CH" dirty="0"/>
              <a:t>Same </a:t>
            </a:r>
            <a:r>
              <a:rPr lang="de-CH" dirty="0" err="1"/>
              <a:t>procedure</a:t>
            </a:r>
            <a:r>
              <a:rPr lang="de-CH" dirty="0"/>
              <a:t> </a:t>
            </a:r>
            <a:r>
              <a:rPr lang="de-CH" dirty="0" err="1"/>
              <a:t>as</a:t>
            </a:r>
            <a:r>
              <a:rPr lang="de-CH" dirty="0"/>
              <a:t> </a:t>
            </a:r>
            <a:r>
              <a:rPr lang="de-CH" dirty="0" err="1"/>
              <a:t>for</a:t>
            </a:r>
            <a:r>
              <a:rPr lang="de-CH" dirty="0"/>
              <a:t> PROD</a:t>
            </a:r>
          </a:p>
          <a:p>
            <a:pPr marL="400050" lvl="1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72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c69ec4d67_0_7"/>
          <p:cNvSpPr txBox="1">
            <a:spLocks noGrp="1"/>
          </p:cNvSpPr>
          <p:nvPr>
            <p:ph type="body" idx="1"/>
          </p:nvPr>
        </p:nvSpPr>
        <p:spPr>
          <a:xfrm>
            <a:off x="383177" y="957907"/>
            <a:ext cx="8482149" cy="5203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4500" indent="-444500">
              <a:spcBef>
                <a:spcPts val="0"/>
              </a:spcBef>
              <a:buSzPts val="2800"/>
              <a:tabLst>
                <a:tab pos="444500" algn="l"/>
              </a:tabLst>
            </a:pPr>
            <a:r>
              <a:rPr lang="en-US" sz="1800" dirty="0"/>
              <a:t>NFPs on OSCAR/Surface must be registered in WMO Experts Database and in OSCAR/Surface</a:t>
            </a:r>
          </a:p>
          <a:p>
            <a:pPr marL="809625" indent="-365125">
              <a:spcBef>
                <a:spcPts val="0"/>
              </a:spcBef>
              <a:buSzPts val="2800"/>
              <a:buFontTx/>
              <a:buChar char="-"/>
              <a:tabLst>
                <a:tab pos="444500" algn="l"/>
              </a:tabLst>
            </a:pPr>
            <a:r>
              <a:rPr lang="en-US" sz="1800" dirty="0"/>
              <a:t>Registration and nomination in WMO Experts database, </a:t>
            </a:r>
            <a:r>
              <a:rPr lang="en-US" sz="1800" dirty="0">
                <a:hlinkClick r:id="rId3"/>
              </a:rPr>
              <a:t>https://contacts.wmo.int/</a:t>
            </a:r>
            <a:r>
              <a:rPr lang="en-US" sz="1800" dirty="0"/>
              <a:t> or </a:t>
            </a:r>
            <a:r>
              <a:rPr lang="en-CH" sz="1800" dirty="0">
                <a:hlinkClick r:id="rId4"/>
              </a:rPr>
              <a:t>https://community.wmo.int/</a:t>
            </a:r>
            <a:r>
              <a:rPr lang="en-US" sz="1800" dirty="0"/>
              <a:t> , are done by Members (using agency approver account)</a:t>
            </a:r>
          </a:p>
          <a:p>
            <a:pPr marL="809625" indent="-365125">
              <a:spcBef>
                <a:spcPts val="0"/>
              </a:spcBef>
              <a:buSzPts val="2800"/>
              <a:buFontTx/>
              <a:buChar char="-"/>
              <a:tabLst>
                <a:tab pos="444500" algn="l"/>
              </a:tabLst>
            </a:pPr>
            <a:r>
              <a:rPr lang="en-US" sz="1800" dirty="0"/>
              <a:t>Once a NFP is registered in WMO Experts Database, administrator will register him/her in OSCAR/Surface and he/she will receive a link to complete the registration</a:t>
            </a:r>
          </a:p>
          <a:p>
            <a:pPr marL="457200" lvl="1" indent="-457200"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en-US" sz="1800" dirty="0"/>
              <a:t>NFPs on OSCAR/Surface have access right to update, including register and delete, all stations metadata and users registered in their country</a:t>
            </a:r>
          </a:p>
          <a:p>
            <a:pPr marL="457200" lvl="1" indent="-457200"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en-US" sz="1800" dirty="0"/>
              <a:t>NFPs on OSCAR/Surface can delegate their roles to ME and station contact</a:t>
            </a:r>
          </a:p>
          <a:p>
            <a:pPr marL="809625" lvl="1" indent="-365125">
              <a:spcBef>
                <a:spcPts val="0"/>
              </a:spcBef>
              <a:buSzPts val="2800"/>
              <a:buFontTx/>
              <a:buChar char="-"/>
            </a:pPr>
            <a:r>
              <a:rPr lang="en-US" sz="1800" dirty="0"/>
              <a:t>ME has the same roles and access rights as NFP, except for deleting/deactivating users</a:t>
            </a:r>
          </a:p>
          <a:p>
            <a:pPr marL="809625" lvl="1" indent="-365125">
              <a:spcBef>
                <a:spcPts val="0"/>
              </a:spcBef>
              <a:buSzPts val="2800"/>
              <a:buFontTx/>
              <a:buChar char="-"/>
            </a:pPr>
            <a:r>
              <a:rPr lang="en-US" sz="1800" dirty="0"/>
              <a:t>Station contacts can register stations in their country but can only edit their own stations</a:t>
            </a:r>
          </a:p>
          <a:p>
            <a:pPr marL="444500" lvl="1" indent="-444500"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r>
              <a:rPr lang="en-US" sz="1800" dirty="0"/>
              <a:t>There are two platforms exists in OSCAR/Surface, which is productive environment, </a:t>
            </a:r>
            <a:r>
              <a:rPr lang="en-US" sz="1800" dirty="0">
                <a:hlinkClick r:id="rId5"/>
              </a:rPr>
              <a:t>https://oscar.wmo.int/surface/#/</a:t>
            </a:r>
            <a:r>
              <a:rPr lang="en-US" sz="1800" dirty="0"/>
              <a:t> and testing environment, </a:t>
            </a:r>
            <a:r>
              <a:rPr lang="en-US" sz="1800" dirty="0">
                <a:hlinkClick r:id="rId6"/>
              </a:rPr>
              <a:t>https://oscardepl.wmo.int/surface/#/</a:t>
            </a:r>
            <a:r>
              <a:rPr lang="en-US" sz="1800" dirty="0"/>
              <a:t> </a:t>
            </a:r>
            <a:endParaRPr lang="en-CH" sz="1800" dirty="0"/>
          </a:p>
          <a:p>
            <a:pPr marL="457200" lvl="1" indent="-457200">
              <a:spcBef>
                <a:spcPts val="0"/>
              </a:spcBef>
              <a:buSzPts val="28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lvl="1" indent="0">
              <a:spcBef>
                <a:spcPts val="0"/>
              </a:spcBef>
              <a:buSzPts val="2800"/>
              <a:buNone/>
            </a:pPr>
            <a:endParaRPr lang="en-US" sz="2200" dirty="0"/>
          </a:p>
          <a:p>
            <a:pPr marL="914400" lvl="2" indent="0">
              <a:spcBef>
                <a:spcPts val="0"/>
              </a:spcBef>
              <a:buSzPts val="2800"/>
              <a:buNone/>
            </a:pPr>
            <a:endParaRPr lang="en-US" sz="2000" dirty="0"/>
          </a:p>
          <a:p>
            <a:pPr marL="295275" lvl="1" indent="0">
              <a:spcBef>
                <a:spcPts val="0"/>
              </a:spcBef>
              <a:buSzPts val="2400"/>
              <a:buNone/>
            </a:pPr>
            <a:endParaRPr lang="en-US" sz="2400" dirty="0"/>
          </a:p>
        </p:txBody>
      </p:sp>
      <p:sp>
        <p:nvSpPr>
          <p:cNvPr id="100" name="Google Shape;100;g6c69ec4d67_0_7"/>
          <p:cNvSpPr txBox="1">
            <a:spLocks noGrp="1"/>
          </p:cNvSpPr>
          <p:nvPr>
            <p:ph type="title"/>
          </p:nvPr>
        </p:nvSpPr>
        <p:spPr>
          <a:xfrm>
            <a:off x="190005" y="114416"/>
            <a:ext cx="8787600" cy="456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fr-CH" sz="3600" b="1" dirty="0" err="1">
                <a:solidFill>
                  <a:srgbClr val="000099"/>
                </a:solidFill>
              </a:rPr>
              <a:t>Summary</a:t>
            </a:r>
            <a:r>
              <a:rPr lang="fr-CH" sz="3600" b="1" dirty="0">
                <a:solidFill>
                  <a:srgbClr val="000099"/>
                </a:solidFill>
              </a:rPr>
              <a:t> and final </a:t>
            </a:r>
            <a:r>
              <a:rPr lang="fr-CH" sz="3600" b="1" dirty="0" err="1">
                <a:solidFill>
                  <a:srgbClr val="000099"/>
                </a:solidFill>
              </a:rPr>
              <a:t>remarks</a:t>
            </a:r>
            <a:endParaRPr sz="3200" dirty="0">
              <a:solidFill>
                <a:srgbClr val="000099"/>
              </a:solidFill>
            </a:endParaRPr>
          </a:p>
        </p:txBody>
      </p:sp>
      <p:sp>
        <p:nvSpPr>
          <p:cNvPr id="101" name="Google Shape;101;g6c69ec4d67_0_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H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687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79271" y="783771"/>
            <a:ext cx="8229600" cy="37322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200" dirty="0">
                <a:solidFill>
                  <a:srgbClr val="000090"/>
                </a:solidFill>
              </a:rPr>
              <a:t>Thank you</a:t>
            </a:r>
          </a:p>
          <a:p>
            <a:endParaRPr lang="de-CH" sz="2300" dirty="0">
              <a:solidFill>
                <a:srgbClr val="000090"/>
              </a:solidFill>
            </a:endParaRPr>
          </a:p>
          <a:p>
            <a:r>
              <a:rPr lang="de-CH" sz="2800" dirty="0">
                <a:solidFill>
                  <a:srgbClr val="000090"/>
                </a:solidFill>
              </a:rPr>
              <a:t>For further information:</a:t>
            </a:r>
          </a:p>
          <a:p>
            <a:endParaRPr lang="de-CH" sz="2800" dirty="0">
              <a:solidFill>
                <a:srgbClr val="000090"/>
              </a:solidFill>
            </a:endParaRPr>
          </a:p>
          <a:p>
            <a:r>
              <a:rPr lang="en-US" sz="2800" dirty="0">
                <a:solidFill>
                  <a:srgbClr val="000090"/>
                </a:solidFill>
              </a:rPr>
              <a:t>WIGOS Learning Portal= </a:t>
            </a:r>
            <a:r>
              <a:rPr lang="en-US" sz="2800" dirty="0">
                <a:solidFill>
                  <a:srgbClr val="000090"/>
                </a:solidFill>
                <a:hlinkClick r:id="rId3"/>
              </a:rPr>
              <a:t>https://etrp.wmo.int/course/view.php?id=146</a:t>
            </a:r>
            <a:r>
              <a:rPr lang="en-US" sz="2800" dirty="0">
                <a:solidFill>
                  <a:srgbClr val="000090"/>
                </a:solidFill>
              </a:rPr>
              <a:t> </a:t>
            </a:r>
          </a:p>
          <a:p>
            <a:endParaRPr lang="en-US" sz="2800" dirty="0">
              <a:solidFill>
                <a:srgbClr val="000090"/>
              </a:solidFill>
            </a:endParaRPr>
          </a:p>
          <a:p>
            <a:r>
              <a:rPr lang="en-US" sz="2800" dirty="0">
                <a:solidFill>
                  <a:srgbClr val="000090"/>
                </a:solidFill>
              </a:rPr>
              <a:t>WIGOS Webpage =</a:t>
            </a:r>
          </a:p>
          <a:p>
            <a:r>
              <a:rPr lang="en-US" sz="2800" dirty="0">
                <a:solidFill>
                  <a:srgbClr val="000090"/>
                </a:solidFill>
                <a:hlinkClick r:id="rId4"/>
              </a:rPr>
              <a:t>https://community.wmo.int/activity-areas/wigos</a:t>
            </a:r>
            <a:r>
              <a:rPr lang="en-US" sz="2800" dirty="0">
                <a:solidFill>
                  <a:srgbClr val="00009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5C96C-3153-47F9-80F4-B4B491E31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00" y="411401"/>
            <a:ext cx="8229600" cy="46624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99"/>
                </a:solidFill>
              </a:rPr>
              <a:t>Registration of a New Expert </a:t>
            </a:r>
            <a:br>
              <a:rPr lang="en-US" sz="2800" dirty="0">
                <a:solidFill>
                  <a:srgbClr val="000099"/>
                </a:solidFill>
              </a:rPr>
            </a:br>
            <a:r>
              <a:rPr lang="en-US" sz="2800" dirty="0">
                <a:solidFill>
                  <a:srgbClr val="000099"/>
                </a:solidFill>
              </a:rPr>
              <a:t>in the WMO Experts Database</a:t>
            </a:r>
            <a:endParaRPr lang="en-CH" sz="2800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5AC2D-A73C-4049-AC49-A3FE2D25E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1383029"/>
            <a:ext cx="8229600" cy="284330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NFPs on OSCAR/Surface must be listed in the MWO Experts Database and must have access to OSCAR/Surface to carry out their duties and roles.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 newly nominated NFP should first be registered in the WMO Experts Database, if not already registered</a:t>
            </a:r>
          </a:p>
          <a:p>
            <a:pPr marL="650875" indent="-285750">
              <a:buFont typeface="Wingdings" panose="05000000000000000000" pitchFamily="2" charset="2"/>
              <a:buChar char="Ø"/>
            </a:pPr>
            <a:r>
              <a:rPr lang="en-US" sz="2400" dirty="0"/>
              <a:t>Members (PRs or agency approvers) register their new NFP or expert in the WMO Experts Database, </a:t>
            </a:r>
            <a:r>
              <a:rPr lang="en-US" sz="2400" dirty="0">
                <a:hlinkClick r:id="rId2"/>
              </a:rPr>
              <a:t>https://contacts.wmo.int/</a:t>
            </a:r>
            <a:r>
              <a:rPr lang="en-US" sz="2400" dirty="0"/>
              <a:t> or </a:t>
            </a:r>
            <a:r>
              <a:rPr lang="en-US" sz="2400" dirty="0">
                <a:hlinkClick r:id="rId3"/>
              </a:rPr>
              <a:t>https://community.wmo.int/</a:t>
            </a:r>
            <a:r>
              <a:rPr lang="en-US" sz="2400" dirty="0"/>
              <a:t> </a:t>
            </a:r>
          </a:p>
          <a:p>
            <a:pPr marL="650875" indent="-285750">
              <a:buFont typeface="Wingdings" panose="05000000000000000000" pitchFamily="2" charset="2"/>
              <a:buChar char="Ø"/>
            </a:pPr>
            <a:r>
              <a:rPr lang="en-US" sz="2400" dirty="0"/>
              <a:t>Experts will have access to the WMO Experts Database using the email registered by agency approver and they can update their profile</a:t>
            </a:r>
          </a:p>
          <a:p>
            <a:pPr marL="365125" indent="0">
              <a:buNone/>
            </a:pPr>
            <a:endParaRPr lang="en-US" sz="1800" dirty="0"/>
          </a:p>
          <a:p>
            <a:pPr marL="365125" indent="0">
              <a:buNone/>
            </a:pPr>
            <a:endParaRPr lang="en-US" sz="1800" dirty="0"/>
          </a:p>
          <a:p>
            <a:pPr marL="365125" indent="0">
              <a:buNone/>
            </a:pPr>
            <a:endParaRPr lang="en-CH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FC9AD-CB33-40FB-A93E-9BBBAB9D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0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214A6-2557-40BA-BE09-113CF7B7E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000099"/>
                </a:solidFill>
              </a:rPr>
              <a:t>Login to the WMO Experts Database</a:t>
            </a:r>
            <a:endParaRPr lang="en-CH" sz="2800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B90F9-20A9-4903-9F10-80E9CB785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332" y="894851"/>
            <a:ext cx="4437017" cy="457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hlinkClick r:id="rId2"/>
              </a:rPr>
              <a:t>https://contacts.wmo.int/</a:t>
            </a:r>
            <a:endParaRPr lang="en-CH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0F894-CED3-4E0D-BFE8-23A33402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03A951-CF8A-416E-B4C3-3C2A5AEA6C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07" t="6490" b="6066"/>
          <a:stretch/>
        </p:blipFill>
        <p:spPr>
          <a:xfrm>
            <a:off x="2238259" y="1314529"/>
            <a:ext cx="4974578" cy="19756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B4D3DD5-877E-4F69-9882-F3711ED3A5F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97" b="3467"/>
          <a:stretch/>
        </p:blipFill>
        <p:spPr>
          <a:xfrm>
            <a:off x="2590801" y="3825417"/>
            <a:ext cx="4336870" cy="2583187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5B03532-AAFB-45F2-9E74-4980EF0EE138}"/>
              </a:ext>
            </a:extLst>
          </p:cNvPr>
          <p:cNvSpPr txBox="1">
            <a:spLocks/>
          </p:cNvSpPr>
          <p:nvPr/>
        </p:nvSpPr>
        <p:spPr>
          <a:xfrm>
            <a:off x="692332" y="3481251"/>
            <a:ext cx="4284617" cy="457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>
                <a:hlinkClick r:id="rId2"/>
              </a:rPr>
              <a:t>https://community.wmo.int/user/login/</a:t>
            </a:r>
            <a:endParaRPr lang="en-CH" sz="1600" dirty="0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82A35C52-D996-4607-B985-08A1824D7D0B}"/>
              </a:ext>
            </a:extLst>
          </p:cNvPr>
          <p:cNvSpPr/>
          <p:nvPr/>
        </p:nvSpPr>
        <p:spPr>
          <a:xfrm rot="19417539">
            <a:off x="7164657" y="1702935"/>
            <a:ext cx="448491" cy="1020500"/>
          </a:xfrm>
          <a:prstGeom prst="upArrow">
            <a:avLst/>
          </a:prstGeom>
          <a:gradFill>
            <a:gsLst>
              <a:gs pos="0">
                <a:srgbClr val="00B050"/>
              </a:gs>
              <a:gs pos="0">
                <a:srgbClr val="00B05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0" name="Arrow: Up 9">
            <a:extLst>
              <a:ext uri="{FF2B5EF4-FFF2-40B4-BE49-F238E27FC236}">
                <a16:creationId xmlns:a16="http://schemas.microsoft.com/office/drawing/2014/main" id="{520B109C-46C7-4514-B02C-B1B563B9BCE2}"/>
              </a:ext>
            </a:extLst>
          </p:cNvPr>
          <p:cNvSpPr/>
          <p:nvPr/>
        </p:nvSpPr>
        <p:spPr>
          <a:xfrm rot="19187192">
            <a:off x="6895074" y="4072329"/>
            <a:ext cx="448491" cy="1020500"/>
          </a:xfrm>
          <a:prstGeom prst="upArrow">
            <a:avLst/>
          </a:prstGeom>
          <a:gradFill>
            <a:gsLst>
              <a:gs pos="0">
                <a:srgbClr val="00B050"/>
              </a:gs>
              <a:gs pos="0">
                <a:srgbClr val="00B050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FE36EE6-A2DA-45C0-A9E6-D7C668E38132}"/>
              </a:ext>
            </a:extLst>
          </p:cNvPr>
          <p:cNvSpPr/>
          <p:nvPr/>
        </p:nvSpPr>
        <p:spPr>
          <a:xfrm>
            <a:off x="2441543" y="5274807"/>
            <a:ext cx="1216057" cy="53732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8BF9AD2-3120-47EA-B8BE-BAE7E32237AF}"/>
              </a:ext>
            </a:extLst>
          </p:cNvPr>
          <p:cNvSpPr/>
          <p:nvPr/>
        </p:nvSpPr>
        <p:spPr>
          <a:xfrm>
            <a:off x="2103749" y="2407637"/>
            <a:ext cx="1216057" cy="537328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74823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91DEC-2ED5-4B5F-B8F4-B8A6C3B97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3201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0099"/>
                </a:solidFill>
              </a:rPr>
              <a:t>Nomination of NFP for </a:t>
            </a:r>
            <a:br>
              <a:rPr lang="en-US" sz="3600" dirty="0">
                <a:solidFill>
                  <a:srgbClr val="000099"/>
                </a:solidFill>
              </a:rPr>
            </a:br>
            <a:r>
              <a:rPr lang="en-US" sz="3600" dirty="0">
                <a:solidFill>
                  <a:srgbClr val="000099"/>
                </a:solidFill>
              </a:rPr>
              <a:t>OSCAR/Surface by PR</a:t>
            </a:r>
            <a:endParaRPr lang="en-CH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71C60-46D4-4140-9D04-3EBAEB52A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567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Nominate expert as a National Focal Point for OSCAR/Surface</a:t>
            </a:r>
          </a:p>
          <a:p>
            <a:pPr marL="631825" indent="-273050">
              <a:buFontTx/>
              <a:buChar char="-"/>
            </a:pPr>
            <a:r>
              <a:rPr lang="en-US" dirty="0"/>
              <a:t>Members (PRs or agency approvers) nominate their experts to “National Focal Points for OSCAR/Surface” group, through the WMO Experts Database</a:t>
            </a:r>
          </a:p>
          <a:p>
            <a:pPr marL="631825" indent="-273050">
              <a:buFontTx/>
              <a:buChar char="-"/>
            </a:pPr>
            <a:r>
              <a:rPr lang="en-US" dirty="0"/>
              <a:t>In some cases Members may nominate their NFP through nomination letter/email to WMO Secretariat; they may also request Secretariat to register their expert in the WMO Experts Database.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WMO Secretariat approves the registration of a nominated NFP</a:t>
            </a:r>
          </a:p>
          <a:p>
            <a:pPr marL="631825" indent="-273050">
              <a:buFontTx/>
              <a:buChar char="-"/>
            </a:pPr>
            <a:r>
              <a:rPr lang="en-US" dirty="0"/>
              <a:t>Secretariat officer in charge of “National Focal Points for OSCAR/Surface” Group in WMO Experts Database approves the registration</a:t>
            </a:r>
          </a:p>
          <a:p>
            <a:pPr marL="365125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related guidance is available here </a:t>
            </a:r>
            <a:r>
              <a:rPr lang="en-US" dirty="0">
                <a:hlinkClick r:id="rId2"/>
              </a:rPr>
              <a:t>https://community.wmo.int/activity-areas/community-platform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https://contacts.wmo.int/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B4BF8-2E0D-4EEB-B3DF-6AECA0289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98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EF3E0-988D-4B81-AEC5-1D11CB5A8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0099"/>
                </a:solidFill>
              </a:rPr>
              <a:t>Delegation as Metadata Editor by NFP</a:t>
            </a:r>
            <a:endParaRPr lang="en-CH" sz="3600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2A518-2CAB-4F2D-B677-8F5C2289B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National focal points can delegate their role in OSCAR/Surface to a Metadata Editor (ME) to another contact who will then be able to perform the same technical functions as the national focal point, without the formal title</a:t>
            </a:r>
          </a:p>
          <a:p>
            <a:r>
              <a:rPr lang="en-US" dirty="0"/>
              <a:t>Delegation as ME is done by NFP directly on OSCAR/Surface</a:t>
            </a:r>
          </a:p>
          <a:p>
            <a:r>
              <a:rPr lang="en-US" dirty="0"/>
              <a:t>ME has the same roles and access rights as NFP, except for deleting/deactivating users</a:t>
            </a:r>
            <a:endParaRPr lang="en-CH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24E851-AAD1-446D-BFDC-DDB4AD1F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23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Users registration in OSCAR/Surface</a:t>
            </a:r>
            <a:br>
              <a:rPr lang="en-US" sz="4000" dirty="0">
                <a:solidFill>
                  <a:srgbClr val="000099"/>
                </a:solidFill>
              </a:rPr>
            </a:br>
            <a:r>
              <a:rPr lang="en-US" sz="3100" dirty="0">
                <a:solidFill>
                  <a:srgbClr val="000099"/>
                </a:solidFill>
              </a:rPr>
              <a:t>Registration process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199" y="1616825"/>
            <a:ext cx="837329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dirty="0"/>
              <a:t>Registration </a:t>
            </a:r>
            <a:r>
              <a:rPr lang="de-CH" dirty="0" err="1"/>
              <a:t>process</a:t>
            </a:r>
            <a:r>
              <a:rPr lang="de-CH" dirty="0"/>
              <a:t> in </a:t>
            </a:r>
            <a:r>
              <a:rPr lang="de-CH" dirty="0" err="1"/>
              <a:t>two</a:t>
            </a:r>
            <a:r>
              <a:rPr lang="de-CH" dirty="0"/>
              <a:t> </a:t>
            </a:r>
            <a:r>
              <a:rPr lang="de-CH" dirty="0" err="1"/>
              <a:t>steps</a:t>
            </a:r>
            <a:r>
              <a:rPr lang="de-CH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de-CH" dirty="0"/>
              <a:t>Registration as a contact in OSCAR/Surface</a:t>
            </a:r>
          </a:p>
          <a:p>
            <a:pPr marL="809625" indent="-269875">
              <a:buFont typeface="Arial" panose="020B0604020202020204" pitchFamily="34" charset="0"/>
              <a:buChar char="•"/>
            </a:pPr>
            <a:r>
              <a:rPr lang="en-US" dirty="0"/>
              <a:t>by the Administrators or National Focal Points or other user from the same country</a:t>
            </a:r>
            <a:endParaRPr lang="de-CH" dirty="0"/>
          </a:p>
          <a:p>
            <a:pPr marL="0" indent="0">
              <a:buNone/>
            </a:pPr>
            <a:r>
              <a:rPr lang="de-CH" dirty="0"/>
              <a:t>2.  Creation of an account on eIAM </a:t>
            </a:r>
          </a:p>
          <a:p>
            <a:pPr marL="809625" lvl="1" indent="-317500">
              <a:buFont typeface="Arial" panose="020B0604020202020204" pitchFamily="34" charset="0"/>
              <a:buChar char="•"/>
            </a:pPr>
            <a:r>
              <a:rPr lang="de-CH" sz="3200" dirty="0"/>
              <a:t>by the user before the first login</a:t>
            </a:r>
          </a:p>
          <a:p>
            <a:pPr marL="400050" lvl="1" indent="0">
              <a:buNone/>
            </a:pPr>
            <a:endParaRPr lang="de-CH" dirty="0"/>
          </a:p>
          <a:p>
            <a:pPr marL="400050" lvl="1" indent="0">
              <a:buNone/>
            </a:pPr>
            <a:endParaRPr lang="de-CH" dirty="0"/>
          </a:p>
          <a:p>
            <a:pPr marL="400050" lvl="1" indent="0">
              <a:buNone/>
            </a:pPr>
            <a:endParaRPr lang="de-CH" dirty="0"/>
          </a:p>
          <a:p>
            <a:pPr marL="400050" lvl="1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577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Users registration in OSCAR/Surface</a:t>
            </a:r>
            <a:br>
              <a:rPr lang="en-US" sz="4000" dirty="0">
                <a:solidFill>
                  <a:srgbClr val="000099"/>
                </a:solidFill>
              </a:rPr>
            </a:br>
            <a:r>
              <a:rPr lang="en-US" sz="3100" dirty="0">
                <a:solidFill>
                  <a:srgbClr val="000099"/>
                </a:solidFill>
              </a:rPr>
              <a:t>Registration process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16825"/>
            <a:ext cx="8229600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endParaRPr lang="de-CH" dirty="0"/>
          </a:p>
          <a:p>
            <a:pPr marL="400050" lvl="1" indent="0">
              <a:buNone/>
            </a:pPr>
            <a:endParaRPr lang="de-CH" dirty="0"/>
          </a:p>
          <a:p>
            <a:pPr marL="400050" lvl="1" indent="0">
              <a:buNone/>
            </a:pPr>
            <a:endParaRPr lang="de-CH" dirty="0"/>
          </a:p>
          <a:p>
            <a:pPr marL="400050" lvl="1" indent="0">
              <a:buNone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8</a:t>
            </a:fld>
            <a:endParaRPr lang="en-US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687" y="1836016"/>
            <a:ext cx="1816543" cy="4316663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697" y="4656488"/>
            <a:ext cx="6010103" cy="1266088"/>
          </a:xfrm>
          <a:prstGeom prst="rect">
            <a:avLst/>
          </a:prstGeom>
        </p:spPr>
      </p:pic>
      <p:sp>
        <p:nvSpPr>
          <p:cNvPr id="7" name="Textfeld 6"/>
          <p:cNvSpPr txBox="1"/>
          <p:nvPr/>
        </p:nvSpPr>
        <p:spPr>
          <a:xfrm>
            <a:off x="2273743" y="2013649"/>
            <a:ext cx="5965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1. Check </a:t>
            </a:r>
            <a:r>
              <a:rPr lang="de-CH" sz="2000" dirty="0" err="1"/>
              <a:t>if</a:t>
            </a:r>
            <a:r>
              <a:rPr lang="de-CH" sz="2000" dirty="0"/>
              <a:t> </a:t>
            </a:r>
            <a:r>
              <a:rPr lang="de-CH" sz="2000" dirty="0" err="1"/>
              <a:t>you</a:t>
            </a:r>
            <a:r>
              <a:rPr lang="de-CH" sz="2000" dirty="0"/>
              <a:t> </a:t>
            </a:r>
            <a:r>
              <a:rPr lang="de-CH" sz="2000" dirty="0" err="1"/>
              <a:t>are</a:t>
            </a:r>
            <a:r>
              <a:rPr lang="de-CH" sz="2000" dirty="0"/>
              <a:t> </a:t>
            </a:r>
            <a:r>
              <a:rPr lang="de-CH" sz="2000" dirty="0" err="1"/>
              <a:t>already</a:t>
            </a:r>
            <a:r>
              <a:rPr lang="de-CH" sz="2000" dirty="0"/>
              <a:t> registered in OSCAR/Surface</a:t>
            </a:r>
            <a:endParaRPr lang="en-US" sz="2000" dirty="0"/>
          </a:p>
        </p:txBody>
      </p:sp>
      <p:sp>
        <p:nvSpPr>
          <p:cNvPr id="8" name="Ellipse 7"/>
          <p:cNvSpPr/>
          <p:nvPr/>
        </p:nvSpPr>
        <p:spPr>
          <a:xfrm>
            <a:off x="239825" y="3994347"/>
            <a:ext cx="1816543" cy="68995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2458234" y="3851420"/>
            <a:ext cx="6526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000" dirty="0"/>
              <a:t>2. </a:t>
            </a:r>
            <a:r>
              <a:rPr lang="en-US" sz="2000" dirty="0"/>
              <a:t>Use the “Login” button to initiate the registration on </a:t>
            </a:r>
            <a:r>
              <a:rPr lang="en-US" sz="2000" dirty="0" err="1"/>
              <a:t>eIAM</a:t>
            </a:r>
            <a:r>
              <a:rPr lang="en-US" sz="2000" dirty="0"/>
              <a:t> </a:t>
            </a:r>
          </a:p>
        </p:txBody>
      </p:sp>
      <p:cxnSp>
        <p:nvCxnSpPr>
          <p:cNvPr id="12" name="Gerade Verbindung mit Pfeil 11"/>
          <p:cNvCxnSpPr/>
          <p:nvPr/>
        </p:nvCxnSpPr>
        <p:spPr>
          <a:xfrm>
            <a:off x="2821129" y="2394644"/>
            <a:ext cx="0" cy="13535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7793901" y="4519886"/>
            <a:ext cx="1190903" cy="4662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feld 17"/>
          <p:cNvSpPr txBox="1"/>
          <p:nvPr/>
        </p:nvSpPr>
        <p:spPr>
          <a:xfrm>
            <a:off x="2821129" y="3018759"/>
            <a:ext cx="1305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/>
              <a:t>if</a:t>
            </a:r>
            <a:r>
              <a:rPr lang="de-CH" dirty="0"/>
              <a:t> </a:t>
            </a:r>
            <a:r>
              <a:rPr lang="de-CH" dirty="0" err="1"/>
              <a:t>yes</a:t>
            </a:r>
            <a:r>
              <a:rPr lang="de-CH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18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99"/>
                </a:solidFill>
              </a:rPr>
              <a:t>Users registration in OSCAR/Surface</a:t>
            </a:r>
            <a:br>
              <a:rPr lang="en-US" sz="4000" dirty="0">
                <a:solidFill>
                  <a:srgbClr val="000099"/>
                </a:solidFill>
              </a:rPr>
            </a:br>
            <a:r>
              <a:rPr lang="en-US" sz="3100" dirty="0">
                <a:solidFill>
                  <a:srgbClr val="000099"/>
                </a:solidFill>
              </a:rPr>
              <a:t>Registration process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16825"/>
            <a:ext cx="8229600" cy="5104650"/>
          </a:xfrm>
        </p:spPr>
        <p:txBody>
          <a:bodyPr>
            <a:normAutofit fontScale="70000" lnSpcReduction="20000"/>
          </a:bodyPr>
          <a:lstStyle/>
          <a:p>
            <a:pPr marL="914400" lvl="1" indent="-514350">
              <a:buFont typeface="+mj-lt"/>
              <a:buAutoNum type="arabicPeriod" startAt="3"/>
            </a:pPr>
            <a:r>
              <a:rPr lang="de-CH" sz="3100" dirty="0"/>
              <a:t>Click on «Create Account» </a:t>
            </a:r>
            <a:r>
              <a:rPr lang="de-CH" sz="3100" dirty="0" err="1"/>
              <a:t>and</a:t>
            </a:r>
            <a:r>
              <a:rPr lang="de-CH" sz="3100" dirty="0"/>
              <a:t> </a:t>
            </a:r>
            <a:r>
              <a:rPr lang="de-CH" sz="3100" dirty="0" err="1"/>
              <a:t>continue</a:t>
            </a:r>
            <a:r>
              <a:rPr lang="de-CH" sz="3100" dirty="0"/>
              <a:t>.</a:t>
            </a:r>
          </a:p>
          <a:p>
            <a:pPr marL="914400" lvl="1" indent="-514350">
              <a:buFont typeface="+mj-lt"/>
              <a:buAutoNum type="arabicPeriod" startAt="3"/>
            </a:pPr>
            <a:endParaRPr lang="de-CH" sz="2600" dirty="0"/>
          </a:p>
          <a:p>
            <a:pPr marL="400050" lvl="1" indent="0">
              <a:buNone/>
            </a:pPr>
            <a:endParaRPr lang="de-CH" sz="2600" dirty="0"/>
          </a:p>
          <a:p>
            <a:pPr marL="914400" lvl="1" indent="-514350">
              <a:buFont typeface="+mj-lt"/>
              <a:buAutoNum type="arabicPeriod" startAt="3"/>
            </a:pPr>
            <a:endParaRPr lang="de-CH" sz="2600" dirty="0"/>
          </a:p>
          <a:p>
            <a:pPr marL="914400" lvl="1" indent="-514350">
              <a:buFont typeface="+mj-lt"/>
              <a:buAutoNum type="arabicPeriod" startAt="3"/>
            </a:pPr>
            <a:endParaRPr lang="de-CH" sz="2600" dirty="0"/>
          </a:p>
          <a:p>
            <a:pPr marL="914400" lvl="1" indent="-514350">
              <a:buFont typeface="+mj-lt"/>
              <a:buAutoNum type="arabicPeriod" startAt="3"/>
            </a:pPr>
            <a:endParaRPr lang="de-CH" sz="2600" dirty="0"/>
          </a:p>
          <a:p>
            <a:pPr marL="914400" lvl="1" indent="-514350">
              <a:buFont typeface="+mj-lt"/>
              <a:buAutoNum type="arabicPeriod" startAt="3"/>
            </a:pPr>
            <a:endParaRPr lang="de-CH" sz="2600" dirty="0"/>
          </a:p>
          <a:p>
            <a:pPr marL="914400" lvl="1" indent="-514350">
              <a:buFont typeface="+mj-lt"/>
              <a:buAutoNum type="arabicPeriod" startAt="3"/>
            </a:pPr>
            <a:endParaRPr lang="de-CH" sz="2600" dirty="0"/>
          </a:p>
          <a:p>
            <a:pPr marL="914400" lvl="1" indent="-514350">
              <a:buFont typeface="+mj-lt"/>
              <a:buAutoNum type="arabicPeriod" startAt="3"/>
            </a:pPr>
            <a:endParaRPr lang="de-CH" sz="2600" dirty="0"/>
          </a:p>
          <a:p>
            <a:pPr marL="914400" lvl="1" indent="-514350">
              <a:buFont typeface="+mj-lt"/>
              <a:buAutoNum type="arabicPeriod" startAt="3"/>
            </a:pPr>
            <a:endParaRPr lang="de-CH" sz="2600" dirty="0"/>
          </a:p>
          <a:p>
            <a:pPr marL="914400" lvl="1" indent="-514350">
              <a:buFont typeface="+mj-lt"/>
              <a:buAutoNum type="arabicPeriod" startAt="3"/>
            </a:pPr>
            <a:endParaRPr lang="de-CH" sz="2600" dirty="0"/>
          </a:p>
          <a:p>
            <a:pPr marL="914400" lvl="1" indent="-514350">
              <a:buFont typeface="+mj-lt"/>
              <a:buAutoNum type="arabicPeriod" startAt="4"/>
            </a:pPr>
            <a:r>
              <a:rPr lang="de-CH" sz="3100" dirty="0" err="1"/>
              <a:t>Fill</a:t>
            </a:r>
            <a:r>
              <a:rPr lang="de-CH" sz="3100" dirty="0"/>
              <a:t> out </a:t>
            </a:r>
            <a:r>
              <a:rPr lang="de-CH" sz="3100" dirty="0" err="1"/>
              <a:t>the</a:t>
            </a:r>
            <a:r>
              <a:rPr lang="de-CH" sz="3100" dirty="0"/>
              <a:t> form </a:t>
            </a:r>
            <a:r>
              <a:rPr lang="de-CH" sz="3100" dirty="0" err="1"/>
              <a:t>with</a:t>
            </a:r>
            <a:r>
              <a:rPr lang="de-CH" sz="3100" dirty="0"/>
              <a:t> </a:t>
            </a:r>
            <a:r>
              <a:rPr lang="de-CH" sz="3100" dirty="0" err="1"/>
              <a:t>your</a:t>
            </a:r>
            <a:r>
              <a:rPr lang="de-CH" sz="3100" dirty="0"/>
              <a:t> </a:t>
            </a:r>
            <a:r>
              <a:rPr lang="de-CH" sz="3100" dirty="0" err="1"/>
              <a:t>name</a:t>
            </a:r>
            <a:r>
              <a:rPr lang="de-CH" sz="3100" dirty="0"/>
              <a:t>, </a:t>
            </a:r>
            <a:r>
              <a:rPr lang="de-CH" sz="3100" dirty="0" err="1"/>
              <a:t>surname</a:t>
            </a:r>
            <a:r>
              <a:rPr lang="de-CH" sz="3100" dirty="0"/>
              <a:t>, </a:t>
            </a:r>
            <a:r>
              <a:rPr lang="de-CH" sz="3100" dirty="0" err="1"/>
              <a:t>e-mail</a:t>
            </a:r>
            <a:r>
              <a:rPr lang="de-CH" sz="3100" dirty="0"/>
              <a:t> </a:t>
            </a:r>
            <a:r>
              <a:rPr lang="de-CH" sz="3100" dirty="0" err="1"/>
              <a:t>address</a:t>
            </a:r>
            <a:r>
              <a:rPr lang="de-CH" sz="3100" dirty="0"/>
              <a:t> </a:t>
            </a:r>
            <a:r>
              <a:rPr lang="de-CH" sz="3100" dirty="0" err="1"/>
              <a:t>and</a:t>
            </a:r>
            <a:r>
              <a:rPr lang="de-CH" sz="3100" dirty="0"/>
              <a:t> a </a:t>
            </a:r>
            <a:r>
              <a:rPr lang="de-CH" sz="3100" dirty="0" err="1"/>
              <a:t>password</a:t>
            </a:r>
            <a:r>
              <a:rPr lang="de-CH" sz="3100" dirty="0"/>
              <a:t> </a:t>
            </a:r>
            <a:r>
              <a:rPr lang="de-CH" sz="3100" dirty="0" err="1"/>
              <a:t>of</a:t>
            </a:r>
            <a:r>
              <a:rPr lang="de-CH" sz="3100" dirty="0"/>
              <a:t> </a:t>
            </a:r>
            <a:r>
              <a:rPr lang="de-CH" sz="3100" dirty="0" err="1"/>
              <a:t>your</a:t>
            </a:r>
            <a:r>
              <a:rPr lang="de-CH" sz="3100" dirty="0"/>
              <a:t> </a:t>
            </a:r>
            <a:r>
              <a:rPr lang="de-CH" sz="3100" dirty="0" err="1"/>
              <a:t>choice</a:t>
            </a:r>
            <a:endParaRPr lang="de-CH" sz="3100" dirty="0"/>
          </a:p>
          <a:p>
            <a:pPr marL="400050" lvl="1" indent="0">
              <a:buNone/>
            </a:pPr>
            <a:r>
              <a:rPr lang="de-CH" sz="3100" dirty="0"/>
              <a:t>		</a:t>
            </a:r>
            <a:r>
              <a:rPr lang="de-CH" sz="3100" u="sng" dirty="0" err="1"/>
              <a:t>Important</a:t>
            </a:r>
            <a:r>
              <a:rPr lang="de-CH" sz="3100" dirty="0"/>
              <a:t>: </a:t>
            </a:r>
            <a:r>
              <a:rPr lang="de-CH" sz="3100" dirty="0" err="1"/>
              <a:t>Use</a:t>
            </a:r>
            <a:r>
              <a:rPr lang="de-CH" sz="3100" dirty="0"/>
              <a:t> </a:t>
            </a:r>
            <a:r>
              <a:rPr lang="de-CH" sz="3100" dirty="0" err="1"/>
              <a:t>the</a:t>
            </a:r>
            <a:r>
              <a:rPr lang="de-CH" sz="3100" dirty="0"/>
              <a:t> same </a:t>
            </a:r>
            <a:r>
              <a:rPr lang="de-CH" sz="3100" dirty="0" err="1"/>
              <a:t>e-mail</a:t>
            </a:r>
            <a:r>
              <a:rPr lang="de-CH" sz="3100" dirty="0"/>
              <a:t> </a:t>
            </a:r>
            <a:r>
              <a:rPr lang="de-CH" sz="3100" dirty="0" err="1"/>
              <a:t>address</a:t>
            </a:r>
            <a:r>
              <a:rPr lang="de-CH" sz="3100" dirty="0"/>
              <a:t> </a:t>
            </a:r>
            <a:r>
              <a:rPr lang="de-CH" sz="3100" dirty="0" err="1"/>
              <a:t>as</a:t>
            </a:r>
            <a:r>
              <a:rPr lang="de-CH" sz="3100" dirty="0"/>
              <a:t> in OSCAR!</a:t>
            </a:r>
          </a:p>
          <a:p>
            <a:pPr marL="914400" lvl="1" indent="-514350">
              <a:buFont typeface="+mj-lt"/>
              <a:buAutoNum type="arabicPeriod" startAt="5"/>
            </a:pPr>
            <a:r>
              <a:rPr lang="de-CH" sz="3100" dirty="0" err="1"/>
              <a:t>You</a:t>
            </a:r>
            <a:r>
              <a:rPr lang="de-CH" sz="3100" dirty="0"/>
              <a:t> </a:t>
            </a:r>
            <a:r>
              <a:rPr lang="en-US" sz="3100" dirty="0"/>
              <a:t>will receive a confirmation code via e-mail. Enter this code and continue.</a:t>
            </a:r>
            <a:endParaRPr lang="de-CH" sz="3100" dirty="0"/>
          </a:p>
          <a:p>
            <a:pPr marL="400050" lvl="1" indent="0">
              <a:buNone/>
            </a:pPr>
            <a:r>
              <a:rPr lang="de-CH" dirty="0"/>
              <a:t>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9</a:t>
            </a:fld>
            <a:endParaRPr lang="en-US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2"/>
          <a:srcRect l="-1" r="760"/>
          <a:stretch/>
        </p:blipFill>
        <p:spPr>
          <a:xfrm>
            <a:off x="1447801" y="2002355"/>
            <a:ext cx="5664046" cy="2504773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5625239" y="3532757"/>
            <a:ext cx="1190903" cy="46629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40444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885619ACC66E40924F80AD72C29800" ma:contentTypeVersion="14" ma:contentTypeDescription="Create a new document." ma:contentTypeScope="" ma:versionID="2d9804d4955c2f3e27652055349631a4">
  <xsd:schema xmlns:xsd="http://www.w3.org/2001/XMLSchema" xmlns:xs="http://www.w3.org/2001/XMLSchema" xmlns:p="http://schemas.microsoft.com/office/2006/metadata/properties" xmlns:ns3="2f54b51d-d71f-4c68-89d6-b982f02021d6" xmlns:ns4="cef1e425-e03e-475d-8454-a492170812a5" targetNamespace="http://schemas.microsoft.com/office/2006/metadata/properties" ma:root="true" ma:fieldsID="353428b64ec3847285f351739ec91c58" ns3:_="" ns4:_="">
    <xsd:import namespace="2f54b51d-d71f-4c68-89d6-b982f02021d6"/>
    <xsd:import namespace="cef1e425-e03e-475d-8454-a492170812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4b51d-d71f-4c68-89d6-b982f02021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f1e425-e03e-475d-8454-a492170812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156127-7C0D-4C53-90B2-188FB973F9B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0EA260-7454-4625-A053-EAFD111D8CE0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2f54b51d-d71f-4c68-89d6-b982f02021d6"/>
    <ds:schemaRef ds:uri="cef1e425-e03e-475d-8454-a492170812a5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F2C17F3-EB70-4294-9DAB-6CFF152187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54b51d-d71f-4c68-89d6-b982f02021d6"/>
    <ds:schemaRef ds:uri="cef1e425-e03e-475d-8454-a492170812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10</TotalTime>
  <Words>1342</Words>
  <Application>Microsoft Office PowerPoint</Application>
  <PresentationFormat>On-screen Show (4:3)</PresentationFormat>
  <Paragraphs>197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Segoe Script</vt:lpstr>
      <vt:lpstr>Wingdings</vt:lpstr>
      <vt:lpstr>WMO_WHITE_Powerpoint_en_fr</vt:lpstr>
      <vt:lpstr>PowerPoint Presentation</vt:lpstr>
      <vt:lpstr>Outline</vt:lpstr>
      <vt:lpstr>Registration of a New Expert  in the WMO Experts Database</vt:lpstr>
      <vt:lpstr>Login to the WMO Experts Database</vt:lpstr>
      <vt:lpstr>Nomination of NFP for  OSCAR/Surface by PR</vt:lpstr>
      <vt:lpstr>Delegation as Metadata Editor by NFP</vt:lpstr>
      <vt:lpstr>Users registration in OSCAR/Surface Registration process</vt:lpstr>
      <vt:lpstr>Users registration in OSCAR/Surface Registration process</vt:lpstr>
      <vt:lpstr>Users registration in OSCAR/Surface Registration process</vt:lpstr>
      <vt:lpstr>Users registration in OSCAR/Surface Registration process</vt:lpstr>
      <vt:lpstr>Users registration in OSCAR/Surface Registration process</vt:lpstr>
      <vt:lpstr>Main (user) roles in OSCAR/Surface</vt:lpstr>
      <vt:lpstr>Main (user) roles in OSCAR/Surface National Focal Point</vt:lpstr>
      <vt:lpstr>Main (user) roles in OSCAR/Surface Metadata Editor</vt:lpstr>
      <vt:lpstr>Main (user) roles in OSCAR/Surface Station contacts</vt:lpstr>
      <vt:lpstr>Main (user) roles in OSCAR/Surface Program focal point</vt:lpstr>
      <vt:lpstr>Main (user) roles in OSCAR/Surface Data centres</vt:lpstr>
      <vt:lpstr>Main (user) roles in OSCAR/Surface Instrument expert</vt:lpstr>
      <vt:lpstr>The various platforms of OSCAR/Surface Purpose and contents of DEPL versus PROD</vt:lpstr>
      <vt:lpstr>The various platforms of OSCAR/Surface Registration on each platform</vt:lpstr>
      <vt:lpstr>Summary and final remarks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LFNunes</dc:creator>
  <cp:lastModifiedBy>Ran Zhang</cp:lastModifiedBy>
  <cp:revision>28</cp:revision>
  <cp:lastPrinted>2017-05-09T06:47:47Z</cp:lastPrinted>
  <dcterms:created xsi:type="dcterms:W3CDTF">2016-05-27T11:05:50Z</dcterms:created>
  <dcterms:modified xsi:type="dcterms:W3CDTF">2021-10-04T13:45:43Z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0x01010078885619ACC66E40924F80AD72C29800</vt:lpwstr>
  </property>
</Properties>
</file>