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72" r:id="rId4"/>
    <p:sldId id="262" r:id="rId5"/>
    <p:sldId id="263" r:id="rId6"/>
    <p:sldId id="264" r:id="rId7"/>
    <p:sldId id="266" r:id="rId8"/>
    <p:sldId id="267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1304B-06EA-40D8-BB16-6A30E80A4F4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24FC-72D1-45D2-81CA-DB0E4C36F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1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24FC-72D1-45D2-81CA-DB0E4C36FF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2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in 2019, when the opportunity arose to take students onboard the Greenpeace flag ship the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Rainbow Warrior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The ship was in the port of Constanta, during its campaign around Europe to promote renewable energy sources and has meteorological equipment, being a part of the VOS system.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24FC-72D1-45D2-81CA-DB0E4C36FF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69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Acc</a:t>
            </a:r>
            <a:r>
              <a:rPr lang="en-US" baseline="0" dirty="0" smtClean="0"/>
              <a:t> to IMO: required performances = knowledge of the instrument, description of the basic principle/function of the barometer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in 2019, when the opportunity arose to take students onboard the Greenpeace flag ship the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Rainbow Warrior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The ship was in the port of Constanta, during its campaign around Europe to promote renewable energy sources and has meteorological equipment, being a part of the VOS system.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224FC-72D1-45D2-81CA-DB0E4C36FF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171947" cy="158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19300" y="1857722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CALMet XIV Conference 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667000"/>
            <a:ext cx="774394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FUTURE SEAFARERS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TRAINING IN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MARINE METEOROLOGY: </a:t>
            </a:r>
            <a:endParaRPr lang="en-US" sz="2000" b="1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IN-CLASS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ONLINE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 OUT-OF-CLASS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ONBOARD  </a:t>
            </a:r>
            <a:endParaRPr lang="en-US" sz="20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i="1" dirty="0"/>
              <a:t> </a:t>
            </a:r>
            <a:endParaRPr lang="en-US" i="1" dirty="0" smtClean="0"/>
          </a:p>
          <a:p>
            <a:pPr algn="ctr"/>
            <a:endParaRPr lang="en-US" dirty="0"/>
          </a:p>
          <a:p>
            <a:pPr algn="ctr"/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Brindusa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Cristina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CHIOTOROIU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Associate Prof. PhD</a:t>
            </a: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Constanta Maritime University, Romania</a:t>
            </a:r>
          </a:p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1080004" cy="137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1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720"/>
            <a:ext cx="8305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ro-RO" dirty="0">
                <a:latin typeface="Arial" pitchFamily="34" charset="0"/>
                <a:cs typeface="Arial" pitchFamily="34" charset="0"/>
              </a:rPr>
              <a:t>presentation refers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•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ro-RO" dirty="0">
                <a:latin typeface="Arial" pitchFamily="34" charset="0"/>
                <a:cs typeface="Arial" pitchFamily="34" charset="0"/>
              </a:rPr>
              <a:t>types of training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Marine Meteorology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ro-RO" dirty="0">
                <a:latin typeface="Arial" pitchFamily="34" charset="0"/>
                <a:cs typeface="Arial" pitchFamily="34" charset="0"/>
              </a:rPr>
              <a:t>nautical students from Constanta Maritime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University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Romania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(mandatory topic, 2 semesters, 100-200 students </a:t>
            </a:r>
            <a:r>
              <a:rPr lang="en-US" dirty="0">
                <a:latin typeface="Arial" pitchFamily="34" charset="0"/>
                <a:cs typeface="Arial" pitchFamily="34" charset="0"/>
              </a:rPr>
              <a:t>enrolled each year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Navigation)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how the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International Maritime Organization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training outcomes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can be achieved during the pandemic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(l</a:t>
            </a:r>
            <a:r>
              <a:rPr lang="ro-RO" dirty="0">
                <a:latin typeface="Arial" pitchFamily="34" charset="0"/>
                <a:cs typeface="Arial" pitchFamily="34" charset="0"/>
              </a:rPr>
              <a:t>ectures and </a:t>
            </a:r>
            <a:r>
              <a:rPr lang="en-US" dirty="0">
                <a:latin typeface="Arial" pitchFamily="34" charset="0"/>
                <a:cs typeface="Arial" pitchFamily="34" charset="0"/>
              </a:rPr>
              <a:t>laboratories/</a:t>
            </a:r>
            <a:r>
              <a:rPr lang="ro-RO" dirty="0">
                <a:latin typeface="Arial" pitchFamily="34" charset="0"/>
                <a:cs typeface="Arial" pitchFamily="34" charset="0"/>
              </a:rPr>
              <a:t>seminars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cover </a:t>
            </a:r>
            <a:r>
              <a:rPr lang="en-GB" dirty="0">
                <a:latin typeface="Arial" pitchFamily="34" charset="0"/>
                <a:cs typeface="Arial" pitchFamily="34" charset="0"/>
              </a:rPr>
              <a:t>the minimum standards of competence for officers in charge of a navigational watch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STCW</a:t>
            </a:r>
            <a:r>
              <a:rPr lang="en-GB" dirty="0">
                <a:latin typeface="Arial" pitchFamily="34" charset="0"/>
                <a:cs typeface="Arial" pitchFamily="34" charset="0"/>
              </a:rPr>
              <a:t>*)</a:t>
            </a:r>
          </a:p>
          <a:p>
            <a:r>
              <a:rPr lang="en-US" sz="1400" i="1" dirty="0">
                <a:latin typeface="Arial" pitchFamily="34" charset="0"/>
                <a:cs typeface="Arial" pitchFamily="34" charset="0"/>
              </a:rPr>
              <a:t>*The International Convention on Standards of Training, Certification and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Watchkeeping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for Seafarers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students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' opinions </a:t>
            </a:r>
            <a:r>
              <a:rPr lang="en-US" dirty="0">
                <a:latin typeface="Arial" pitchFamily="34" charset="0"/>
                <a:cs typeface="Arial" pitchFamily="34" charset="0"/>
              </a:rPr>
              <a:t>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their training before and during the Covid-19 pandemic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343400"/>
            <a:ext cx="769337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62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"/>
            <a:ext cx="822960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Types of training with nautical students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70877"/>
              </p:ext>
            </p:extLst>
          </p:nvPr>
        </p:nvGraphicFramePr>
        <p:xfrm>
          <a:off x="533400" y="914400"/>
          <a:ext cx="8067675" cy="542544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400748"/>
                <a:gridCol w="2677758"/>
                <a:gridCol w="2989169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Before the pandemic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During the pandemic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Required by </a:t>
                      </a:r>
                      <a:r>
                        <a:rPr lang="en-US" sz="18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the IMO</a:t>
                      </a:r>
                      <a:endParaRPr lang="en-US" sz="18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in-class </a:t>
                      </a: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training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measurements 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with instruments (in-class and outdoor)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on-line training on the university e-campus platform (Moodle</a:t>
                      </a: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on-line 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documentation (Moodle</a:t>
                      </a: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assignments 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(Moodle)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Extracurricular training activities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(not required by the IMO)</a:t>
                      </a:r>
                      <a:endParaRPr lang="en-US" sz="18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on-line documentation on the university e-campus platform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outdoor 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weather measurements at the Regional Forecast </a:t>
                      </a: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Center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onboard </a:t>
                      </a: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ship practical training 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82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06920" y="9525"/>
            <a:ext cx="9277351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1600" b="1" dirty="0" smtClean="0">
                <a:latin typeface="Arial" pitchFamily="34" charset="0"/>
                <a:cs typeface="Arial" pitchFamily="34" charset="0"/>
              </a:rPr>
              <a:t>Training on meteorological instruments: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1600" b="1" dirty="0" smtClean="0">
                <a:latin typeface="Arial" pitchFamily="34" charset="0"/>
                <a:cs typeface="Arial" pitchFamily="34" charset="0"/>
              </a:rPr>
              <a:t>the example of the barometer/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1600" b="1" dirty="0" smtClean="0">
                <a:latin typeface="Arial" pitchFamily="34" charset="0"/>
                <a:cs typeface="Arial" pitchFamily="34" charset="0"/>
              </a:rPr>
              <a:t>barograph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IMO required performances : knowledge of the instrument, description of the basic principle/ function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107866"/>
            <a:ext cx="3733800" cy="55940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o-RO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In-class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: P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resentation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conversation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Topics: </a:t>
            </a:r>
            <a:r>
              <a:rPr lang="ro-RO" sz="1600" i="1" dirty="0" smtClean="0">
                <a:latin typeface="Arial" pitchFamily="34" charset="0"/>
                <a:cs typeface="Arial" pitchFamily="34" charset="0"/>
              </a:rPr>
              <a:t>Construction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o-RO" sz="1600" i="1" dirty="0" smtClean="0">
                <a:latin typeface="Arial" pitchFamily="34" charset="0"/>
                <a:cs typeface="Arial" pitchFamily="34" charset="0"/>
              </a:rPr>
              <a:t>function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and operating </a:t>
            </a:r>
            <a:r>
              <a:rPr lang="ro-RO" sz="1600" i="1" dirty="0" smtClean="0">
                <a:latin typeface="Arial" pitchFamily="34" charset="0"/>
                <a:cs typeface="Arial" pitchFamily="34" charset="0"/>
              </a:rPr>
              <a:t>principle 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of the metal chamber, </a:t>
            </a:r>
            <a:r>
              <a:rPr lang="ro-RO" sz="1600" i="1" dirty="0" smtClean="0">
                <a:latin typeface="Arial" pitchFamily="34" charset="0"/>
                <a:cs typeface="Arial" pitchFamily="34" charset="0"/>
              </a:rPr>
              <a:t>reading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 barometers/ barographs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o-RO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o-RO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ower-point presentation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Example of r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eading the barometer display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 the barogram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 (photos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of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conversions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Moodle assignments</a:t>
            </a:r>
          </a:p>
          <a:p>
            <a:pPr marL="0" indent="0">
              <a:buFont typeface="Arial" pitchFamily="34" charset="0"/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275828" y="1107866"/>
            <a:ext cx="4801500" cy="54048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Out-of-class/ </a:t>
            </a:r>
            <a:r>
              <a:rPr lang="ro-RO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Onboard</a:t>
            </a:r>
            <a:r>
              <a:rPr lang="ro-RO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ro-RO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Rainbow Warrior</a:t>
            </a:r>
            <a:r>
              <a:rPr lang="en-US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o-RO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Presentation of a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o-RO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marine barographer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o-RO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by the 1st deck officer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o-RO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Readings of the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o-RO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barograph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Students noticed the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difference </a:t>
            </a:r>
            <a:r>
              <a:rPr lang="ro-RO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from the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o-RO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metallic barometer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-the electronic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pressure-sensing element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-the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48 hour pressure curve;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current air pressure and tendency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(1 h/ 3h); the time; the temperature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- the internal memory (256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KBits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),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it can store pressure data of the last 28 days, with a time resolution of 5 min.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- a sudden drop in air pressure exceeding -1,4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hPa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produces a short ‘beep’ tone every 5 min.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77" y="1524000"/>
            <a:ext cx="2705651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51" y="3324225"/>
            <a:ext cx="2326249" cy="174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Barometer &amp;quot;Utes&amp;quot;: inštrukcia, výrob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0" y="2512859"/>
            <a:ext cx="825455" cy="82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2859"/>
            <a:ext cx="956531" cy="127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90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52400" y="9525"/>
            <a:ext cx="9448800" cy="5524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1600" b="1" dirty="0" smtClean="0">
                <a:latin typeface="Arial" pitchFamily="34" charset="0"/>
                <a:cs typeface="Arial" pitchFamily="34" charset="0"/>
              </a:rPr>
              <a:t>Training on meteorological instruments: the example of the psychrometer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IMO required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performances: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knowledge of the instrument, description of the basic principle/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function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63465" y="860727"/>
            <a:ext cx="4437136" cy="57848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o-RO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In-class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: P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resentation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, conversation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Topics: Air humidity measurement methods </a:t>
            </a:r>
            <a:r>
              <a:rPr lang="ro-RO" sz="1600" i="1" dirty="0" smtClean="0">
                <a:latin typeface="Arial" pitchFamily="34" charset="0"/>
                <a:cs typeface="Arial" pitchFamily="34" charset="0"/>
              </a:rPr>
              <a:t>Construction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o-RO" sz="1600" i="1" dirty="0" smtClean="0">
                <a:latin typeface="Arial" pitchFamily="34" charset="0"/>
                <a:cs typeface="Arial" pitchFamily="34" charset="0"/>
              </a:rPr>
              <a:t>function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and operating </a:t>
            </a:r>
            <a:r>
              <a:rPr lang="ro-RO" sz="1600" i="1" dirty="0" smtClean="0">
                <a:latin typeface="Arial" pitchFamily="34" charset="0"/>
                <a:cs typeface="Arial" pitchFamily="34" charset="0"/>
              </a:rPr>
              <a:t>principle 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of the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psychrometer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calculation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vapour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pressure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o-RO" sz="1600" dirty="0" smtClean="0">
                <a:latin typeface="Arial" pitchFamily="34" charset="0"/>
                <a:cs typeface="Arial" pitchFamily="34" charset="0"/>
              </a:rPr>
              <a:t>Practical session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R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eading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 2 thermometers of the aspiration (field)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psychrometer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calculation of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vapour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pressure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o-RO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o-RO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line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ro-RO" sz="1600" dirty="0" smtClean="0">
                <a:latin typeface="Arial" pitchFamily="34" charset="0"/>
                <a:cs typeface="Arial" pitchFamily="34" charset="0"/>
              </a:rPr>
              <a:t>ower-point presentation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(same topics); calculations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(Moodle assignments)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953000" y="790575"/>
            <a:ext cx="3962400" cy="53879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Out-of-class/ </a:t>
            </a:r>
            <a:r>
              <a:rPr lang="ro-RO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Onboard</a:t>
            </a:r>
            <a:r>
              <a:rPr lang="ro-RO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ro-RO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Rainbow Warrior</a:t>
            </a:r>
            <a:endParaRPr lang="en-US" sz="16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o-RO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Presentation of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psychrometer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installed on the Port side of the ship </a:t>
            </a:r>
            <a:r>
              <a:rPr lang="ro-RO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by the 1st deck officer 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o-RO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Readings of the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 thermometers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32" y="2434455"/>
            <a:ext cx="1056654" cy="228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82" y="4286251"/>
            <a:ext cx="374681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5625"/>
            <a:ext cx="124301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27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7213" y="28575"/>
            <a:ext cx="8384888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1600" dirty="0" smtClean="0">
                <a:latin typeface="Arial" pitchFamily="34" charset="0"/>
                <a:cs typeface="Arial" pitchFamily="34" charset="0"/>
              </a:rPr>
              <a:t>Training on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recording and reporting weather observations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IMO required performances: use of the SHIP code to code/decode a ship/shore station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517" y="990600"/>
            <a:ext cx="4241145" cy="609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o-RO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In-class</a:t>
            </a:r>
            <a:r>
              <a:rPr lang="ro-RO" sz="1400" dirty="0" smtClean="0">
                <a:latin typeface="Arial" pitchFamily="34" charset="0"/>
                <a:cs typeface="Arial" pitchFamily="34" charset="0"/>
              </a:rPr>
              <a:t>: P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resentation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, conversation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Topic: </a:t>
            </a:r>
            <a:r>
              <a:rPr lang="ro-RO" sz="1400" dirty="0" smtClean="0">
                <a:latin typeface="Arial" pitchFamily="34" charset="0"/>
                <a:cs typeface="Arial" pitchFamily="34" charset="0"/>
              </a:rPr>
              <a:t>the SHIP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synoptic </a:t>
            </a:r>
            <a:r>
              <a:rPr lang="ro-RO" sz="1400" dirty="0" smtClean="0">
                <a:latin typeface="Arial" pitchFamily="34" charset="0"/>
                <a:cs typeface="Arial" pitchFamily="34" charset="0"/>
              </a:rPr>
              <a:t>code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format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o-RO" sz="1400" dirty="0" smtClean="0">
                <a:latin typeface="Arial" pitchFamily="34" charset="0"/>
                <a:cs typeface="Arial" pitchFamily="34" charset="0"/>
              </a:rPr>
              <a:t>Practical session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s: 1.decoding a SHIP message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ro-RO" sz="1400" dirty="0" smtClean="0">
                <a:latin typeface="Arial" pitchFamily="34" charset="0"/>
                <a:cs typeface="Arial" pitchFamily="34" charset="0"/>
              </a:rPr>
              <a:t>writing a text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2. transposition of  data (already recorded) in the SHIP format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9050" y="2901764"/>
            <a:ext cx="4279612" cy="3810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o-RO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Out-of class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ro-RO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Onboard</a:t>
            </a:r>
            <a:r>
              <a:rPr lang="ro-RO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ro-RO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Rainbow Warrior</a:t>
            </a:r>
            <a:endParaRPr lang="en-US" sz="14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Q&amp;A session with </a:t>
            </a:r>
            <a:r>
              <a:rPr 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 1st deck officer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ro-RO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 computer display, the soft for recording in a SHIP format of the weather data from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shipborne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instruments,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transmission system.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5" y="4191000"/>
            <a:ext cx="4034141" cy="155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94" y="571500"/>
            <a:ext cx="4898506" cy="5534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53075" y="5880205"/>
            <a:ext cx="3429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On-line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same topics/applications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	Moodle assignments</a:t>
            </a:r>
          </a:p>
        </p:txBody>
      </p:sp>
      <p:cxnSp>
        <p:nvCxnSpPr>
          <p:cNvPr id="10" name="Elbow Connector 9"/>
          <p:cNvCxnSpPr/>
          <p:nvPr/>
        </p:nvCxnSpPr>
        <p:spPr>
          <a:xfrm>
            <a:off x="5543550" y="5648326"/>
            <a:ext cx="914400" cy="914400"/>
          </a:xfrm>
          <a:prstGeom prst="bentConnector3">
            <a:avLst/>
          </a:prstGeom>
          <a:ln w="28575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15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15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Students opinions on the extracurricular outdoor training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(Regional Forecast Center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and onboard the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Rainbow Warrior)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real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and useful hands-on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experiences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n opportunity to see the work of the port meteorological officer (forecast, drafting the meteorological bulletin, information flow between the ships and the meteorological office)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opportunity to speak with the 1</a:t>
            </a:r>
            <a:r>
              <a:rPr lang="en-US" sz="1400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deck officer who shared his experience with making weather observations and transmitting them and with other duties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onboard.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752600"/>
            <a:ext cx="2685257" cy="195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657600" cy="1963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45035"/>
            <a:ext cx="5676900" cy="278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0" y="3864022"/>
            <a:ext cx="2133600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Arial" pitchFamily="34" charset="0"/>
                <a:cs typeface="Arial" pitchFamily="34" charset="0"/>
              </a:rPr>
              <a:t>Acknowledgments</a:t>
            </a:r>
          </a:p>
          <a:p>
            <a:endParaRPr lang="en-US" sz="1050" dirty="0">
              <a:latin typeface="Arial" pitchFamily="34" charset="0"/>
              <a:cs typeface="Arial" pitchFamily="34" charset="0"/>
            </a:endParaRPr>
          </a:p>
          <a:p>
            <a:r>
              <a:rPr lang="en-US" sz="1050" dirty="0">
                <a:latin typeface="Arial" pitchFamily="34" charset="0"/>
                <a:cs typeface="Arial" pitchFamily="34" charset="0"/>
              </a:rPr>
              <a:t>We would like to thank the former director of the Regional Forecast Center in Constanta, Romania, Mr. V</a:t>
            </a:r>
            <a:r>
              <a:rPr lang="ro-RO" sz="1050" dirty="0">
                <a:latin typeface="Arial" pitchFamily="34" charset="0"/>
                <a:cs typeface="Arial" pitchFamily="34" charset="0"/>
              </a:rPr>
              <a:t>asile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TORIC</a:t>
            </a:r>
            <a:r>
              <a:rPr lang="ro-RO" sz="1050" dirty="0">
                <a:latin typeface="Arial" pitchFamily="34" charset="0"/>
                <a:cs typeface="Arial" pitchFamily="34" charset="0"/>
              </a:rPr>
              <a:t>Ă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and the </a:t>
            </a:r>
            <a:r>
              <a:rPr lang="en-US" sz="1050" i="1" dirty="0">
                <a:latin typeface="Arial" pitchFamily="34" charset="0"/>
                <a:cs typeface="Arial" pitchFamily="34" charset="0"/>
              </a:rPr>
              <a:t>Rainbow Warrior 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050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deck officer, Mr. </a:t>
            </a:r>
            <a:r>
              <a:rPr lang="en-US" sz="1050" dirty="0" err="1">
                <a:latin typeface="Arial" pitchFamily="34" charset="0"/>
                <a:cs typeface="Arial" pitchFamily="34" charset="0"/>
              </a:rPr>
              <a:t>Amrit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BAKSHI for 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the extremely useful </a:t>
            </a:r>
            <a:r>
              <a:rPr lang="en-US" sz="1050" dirty="0" err="1">
                <a:latin typeface="Arial" pitchFamily="34" charset="0"/>
                <a:cs typeface="Arial" pitchFamily="34" charset="0"/>
              </a:rPr>
              <a:t>informations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offered to the students.</a:t>
            </a:r>
          </a:p>
          <a:p>
            <a:r>
              <a:rPr lang="ro-RO" sz="105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ro-RO" sz="105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050" dirty="0" err="1">
                <a:latin typeface="Arial" pitchFamily="34" charset="0"/>
                <a:cs typeface="Arial" pitchFamily="34" charset="0"/>
              </a:rPr>
              <a:t>ssistance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provided by Mr. Marian M</a:t>
            </a:r>
            <a:r>
              <a:rPr lang="ro-RO" sz="1050" dirty="0">
                <a:latin typeface="Arial" pitchFamily="34" charset="0"/>
                <a:cs typeface="Arial" pitchFamily="34" charset="0"/>
              </a:rPr>
              <a:t>Â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NDRU</a:t>
            </a:r>
            <a:r>
              <a:rPr lang="ro-RO" sz="105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Greenpeace Romania</a:t>
            </a:r>
            <a:r>
              <a:rPr lang="ro-RO" sz="105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was greatly appreciated. </a:t>
            </a:r>
          </a:p>
        </p:txBody>
      </p:sp>
    </p:spTree>
    <p:extLst>
      <p:ext uri="{BB962C8B-B14F-4D97-AF65-F5344CB8AC3E}">
        <p14:creationId xmlns:p14="http://schemas.microsoft.com/office/powerpoint/2010/main" val="26757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28600"/>
            <a:ext cx="8305800" cy="6324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Students opinions on the different types of 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training in Marine Meteorology</a:t>
            </a:r>
          </a:p>
          <a:p>
            <a:pPr algn="l"/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Before the pandemic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in-class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training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useful for acquiring theoretical knowledge.</a:t>
            </a: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out-of-class</a:t>
            </a:r>
            <a:r>
              <a:rPr lang="en-US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training : “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exciting and different experience”, “a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deeper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understanding of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way of handling, making, recording and transmitting meteorological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observations”. 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Students’ opinion: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the 2 visits/ trainings at the Forecast Center and onboard a ship to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be included in their laboratory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activities.</a:t>
            </a:r>
          </a:p>
          <a:p>
            <a:pPr algn="l"/>
            <a:r>
              <a:rPr lang="en-US" sz="1600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1600" i="1" dirty="0">
                <a:latin typeface="Arial" pitchFamily="34" charset="0"/>
                <a:cs typeface="Arial" pitchFamily="34" charset="0"/>
              </a:rPr>
            </a:b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During the pandemic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- the </a:t>
            </a:r>
            <a:r>
              <a:rPr lang="en-US" sz="16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on-line</a:t>
            </a:r>
            <a:r>
              <a:rPr 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training </a:t>
            </a:r>
            <a:endParaRPr lang="en-US" sz="1600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access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to the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online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course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Jitsi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conference room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easy 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access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course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material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students could read it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at their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own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pace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assignments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students had enough time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prepare their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homeworks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Students’ opinion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would choose blended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learning.</a:t>
            </a:r>
          </a:p>
          <a:p>
            <a:pPr algn="l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----------------------------------------------------------------------------------------------------------------------</a:t>
            </a:r>
          </a:p>
          <a:p>
            <a:pPr algn="l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The challenges I had to face as a the teacher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 create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 comfortable learning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environment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adapt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 a short time the lectures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to the online system and to the students’ age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(interactive lectures)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 monitor course attendance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 prepare and evaluate assignments for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 large number of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students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 design quizzes (final evaluation tests)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09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735639"/>
              </p:ext>
            </p:extLst>
          </p:nvPr>
        </p:nvGraphicFramePr>
        <p:xfrm>
          <a:off x="762000" y="685800"/>
          <a:ext cx="7772400" cy="562356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479074"/>
                <a:gridCol w="4293326"/>
              </a:tblGrid>
              <a:tr h="1676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What would your students be willing to keep from this time on?</a:t>
                      </a:r>
                      <a:endParaRPr lang="en-US" sz="1600" b="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The </a:t>
                      </a: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access to the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updated online course material and other additional materials because they </a:t>
                      </a: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could read them at their own pace.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The individual feed-back</a:t>
                      </a:r>
                      <a:r>
                        <a:rPr lang="en-US" sz="1600" b="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they received for their homework/assignments.</a:t>
                      </a:r>
                    </a:p>
                  </a:txBody>
                  <a:tcPr marL="68580" marR="68580" marT="0" marB="0"/>
                </a:tc>
              </a:tr>
              <a:tr h="655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What </a:t>
                      </a:r>
                      <a:r>
                        <a:rPr lang="en-US" sz="16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the </a:t>
                      </a:r>
                      <a:r>
                        <a:rPr lang="en-US" sz="16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students </a:t>
                      </a:r>
                      <a:r>
                        <a:rPr lang="en-US" sz="16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found </a:t>
                      </a:r>
                      <a:r>
                        <a:rPr lang="en-US" sz="16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difficult </a:t>
                      </a:r>
                      <a:r>
                        <a:rPr lang="en-US" sz="16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or unpleasant?</a:t>
                      </a:r>
                      <a:endParaRPr lang="en-US" sz="1600" b="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 stay focused online for 90 minutes (duration of a lecture</a:t>
                      </a:r>
                      <a:r>
                        <a:rPr lang="en-US" sz="16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 talk to their teacher and colleagues only online</a:t>
                      </a:r>
                    </a:p>
                  </a:txBody>
                  <a:tcPr marL="68580" marR="68580" marT="0" marB="0"/>
                </a:tc>
              </a:tr>
              <a:tr h="1173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What did I find difficult</a:t>
                      </a:r>
                      <a:r>
                        <a:rPr lang="en-US" sz="1600" b="0" i="1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as a teacher?</a:t>
                      </a:r>
                      <a:endParaRPr lang="en-US" sz="1600" b="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Familiarization with a learning management system (Moodle) in a short time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Assignments correction and individual feed-back</a:t>
                      </a:r>
                    </a:p>
                  </a:txBody>
                  <a:tcPr marL="68580" marR="68580" marT="0" marB="0"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What do you think can be improved?</a:t>
                      </a:r>
                      <a:endParaRPr lang="en-US" sz="1600" b="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The online sessions</a:t>
                      </a:r>
                      <a:r>
                        <a:rPr lang="en-US" sz="1600" b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with small groups (already done during f2f training when it proved to be very useful)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2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i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What were the positive points?</a:t>
                      </a:r>
                      <a:endParaRPr lang="en-US" sz="1600" b="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We </a:t>
                      </a:r>
                      <a:r>
                        <a:rPr lang="en-US" sz="1600" b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learned about </a:t>
                      </a:r>
                      <a:r>
                        <a:rPr lang="en-US" sz="1600" b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learning management systems </a:t>
                      </a:r>
                      <a:endParaRPr lang="en-US" sz="1600" b="0" baseline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 better structured course </a:t>
                      </a:r>
                      <a:r>
                        <a:rPr lang="en-US" sz="1600" b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material</a:t>
                      </a:r>
                      <a:endParaRPr lang="en-US" sz="1600" b="0" baseline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12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1060</Words>
  <Application>Microsoft Office PowerPoint</Application>
  <PresentationFormat>On-screen Show (4:3)</PresentationFormat>
  <Paragraphs>163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103</cp:revision>
  <dcterms:created xsi:type="dcterms:W3CDTF">2006-08-16T00:00:00Z</dcterms:created>
  <dcterms:modified xsi:type="dcterms:W3CDTF">2021-09-27T19:28:54Z</dcterms:modified>
</cp:coreProperties>
</file>