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7" r:id="rId2"/>
    <p:sldId id="258" r:id="rId3"/>
    <p:sldId id="266" r:id="rId4"/>
    <p:sldId id="261" r:id="rId5"/>
    <p:sldId id="262" r:id="rId6"/>
    <p:sldId id="269" r:id="rId7"/>
    <p:sldId id="271" r:id="rId8"/>
    <p:sldId id="265" r:id="rId9"/>
    <p:sldId id="270" r:id="rId1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Roberts" initials="AR" lastIdx="12" clrIdx="0">
    <p:extLst>
      <p:ext uri="{19B8F6BF-5375-455C-9EA6-DF929625EA0E}">
        <p15:presenceInfo xmlns:p15="http://schemas.microsoft.com/office/powerpoint/2012/main" xmlns="" userId="S::earajr@leeds.ac.uk::0ca98298-f5ce-417e-ba1e-152ad849ae12" providerId="AD"/>
      </p:ext>
    </p:extLst>
  </p:cmAuthor>
  <p:cmAuthor id="2" name="Temidayo" initials="T"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FB5D7-F69C-8D50-3626-726E34CE49EE}" v="73" dt="2021-08-31T14:52:28.979"/>
    <p1510:client id="{E0685288-E51A-D595-026E-F998B1558CA6}" v="17" dt="2021-08-31T13:20:02.27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66" autoAdjust="0"/>
  </p:normalViewPr>
  <p:slideViewPr>
    <p:cSldViewPr>
      <p:cViewPr varScale="1">
        <p:scale>
          <a:sx n="71" d="100"/>
          <a:sy n="71" d="100"/>
        </p:scale>
        <p:origin x="-1786"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59"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1048660"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40D4976-F97C-4F2D-9BFD-113C293E7ADF}" type="datetimeFigureOut">
              <a:rPr lang="en-US" smtClean="0"/>
              <a:t>9/10/2021</a:t>
            </a:fld>
            <a:endParaRPr lang="en-US"/>
          </a:p>
        </p:txBody>
      </p:sp>
      <p:sp>
        <p:nvSpPr>
          <p:cNvPr id="1048661"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1048662"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3"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1048664"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7A4D980-A656-40F0-A8EC-2AA0C24A3899}" type="slidenum">
              <a:rPr lang="en-US" smtClean="0"/>
              <a:t>‹#›</a:t>
            </a:fld>
            <a:endParaRPr lang="en-US"/>
          </a:p>
        </p:txBody>
      </p:sp>
    </p:spTree>
    <p:extLst>
      <p:ext uri="{BB962C8B-B14F-4D97-AF65-F5344CB8AC3E}">
        <p14:creationId xmlns:p14="http://schemas.microsoft.com/office/powerpoint/2010/main" val="398435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048630" name="Holder 2"/>
          <p:cNvSpPr>
            <a:spLocks noGrp="1"/>
          </p:cNvSpPr>
          <p:nvPr>
            <p:ph type="ctrTitle"/>
          </p:nvPr>
        </p:nvSpPr>
        <p:spPr>
          <a:xfrm>
            <a:off x="685800" y="2125980"/>
            <a:ext cx="7772400" cy="1440180"/>
          </a:xfrm>
          <a:prstGeom prst="rect">
            <a:avLst/>
          </a:prstGeom>
        </p:spPr>
        <p:txBody>
          <a:bodyPr wrap="square" lIns="0" tIns="0" rIns="0" bIns="0">
            <a:spAutoFit/>
          </a:bodyPr>
          <a:lstStyle/>
          <a:p>
            <a:endParaRPr/>
          </a:p>
        </p:txBody>
      </p:sp>
      <p:sp>
        <p:nvSpPr>
          <p:cNvPr id="1048631" name="Holder 3"/>
          <p:cNvSpPr>
            <a:spLocks noGrp="1"/>
          </p:cNvSpPr>
          <p:nvPr>
            <p:ph type="subTitle" idx="4"/>
          </p:nvPr>
        </p:nvSpPr>
        <p:spPr>
          <a:xfrm>
            <a:off x="1371600" y="3840480"/>
            <a:ext cx="6400800" cy="1714500"/>
          </a:xfrm>
          <a:prstGeom prst="rect">
            <a:avLst/>
          </a:prstGeom>
        </p:spPr>
        <p:txBody>
          <a:bodyPr wrap="square" lIns="0" tIns="0" rIns="0" bIns="0">
            <a:spAutoFit/>
          </a:bodyPr>
          <a:lstStyle/>
          <a:p>
            <a:endParaRPr/>
          </a:p>
        </p:txBody>
      </p:sp>
      <p:sp>
        <p:nvSpPr>
          <p:cNvPr id="1048632"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1048633"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9/10/2021</a:t>
            </a:fld>
            <a:endParaRPr lang="en-US"/>
          </a:p>
        </p:txBody>
      </p:sp>
      <p:sp>
        <p:nvSpPr>
          <p:cNvPr id="1048634"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048591"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048592" name="bg object 17"/>
          <p:cNvSpPr/>
          <p:nvPr/>
        </p:nvSpPr>
        <p:spPr>
          <a:xfrm>
            <a:off x="2669" y="3175"/>
            <a:ext cx="819785" cy="819150"/>
          </a:xfrm>
          <a:custGeom>
            <a:avLst/>
            <a:gdLst/>
            <a:ahLst/>
            <a:cxnLst/>
            <a:rect l="l" t="t" r="r" b="b"/>
            <a:pathLst>
              <a:path w="819785" h="819150">
                <a:moveTo>
                  <a:pt x="819655" y="0"/>
                </a:moveTo>
                <a:lnTo>
                  <a:pt x="505" y="0"/>
                </a:lnTo>
                <a:lnTo>
                  <a:pt x="0"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30"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DF9F4">
              <a:alpha val="32940"/>
            </a:srgbClr>
          </a:solidFill>
        </p:spPr>
        <p:txBody>
          <a:bodyPr wrap="square" lIns="0" tIns="0" rIns="0" bIns="0" rtlCol="0"/>
          <a:lstStyle/>
          <a:p>
            <a:endParaRPr/>
          </a:p>
        </p:txBody>
      </p:sp>
      <p:sp>
        <p:nvSpPr>
          <p:cNvPr id="1048593" name="bg object 18"/>
          <p:cNvSpPr/>
          <p:nvPr/>
        </p:nvSpPr>
        <p:spPr>
          <a:xfrm>
            <a:off x="2669" y="3175"/>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30"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D2C39E"/>
            </a:solidFill>
          </a:ln>
        </p:spPr>
        <p:txBody>
          <a:bodyPr wrap="square" lIns="0" tIns="0" rIns="0" bIns="0" rtlCol="0"/>
          <a:lstStyle/>
          <a:p>
            <a:endParaRPr/>
          </a:p>
        </p:txBody>
      </p:sp>
      <p:sp>
        <p:nvSpPr>
          <p:cNvPr id="1048594" name="bg object 19"/>
          <p:cNvSpPr/>
          <p:nvPr/>
        </p:nvSpPr>
        <p:spPr>
          <a:xfrm>
            <a:off x="126492" y="4571"/>
            <a:ext cx="1786127" cy="1786127"/>
          </a:xfrm>
          <a:prstGeom prst="rect">
            <a:avLst/>
          </a:prstGeom>
          <a:blipFill>
            <a:blip r:embed="rId3" cstate="print"/>
            <a:stretch>
              <a:fillRect/>
            </a:stretch>
          </a:blipFill>
        </p:spPr>
        <p:txBody>
          <a:bodyPr wrap="square" lIns="0" tIns="0" rIns="0" bIns="0" rtlCol="0"/>
          <a:lstStyle/>
          <a:p>
            <a:endParaRPr/>
          </a:p>
        </p:txBody>
      </p:sp>
      <p:sp>
        <p:nvSpPr>
          <p:cNvPr id="1048595" name="bg object 20"/>
          <p:cNvSpPr/>
          <p:nvPr/>
        </p:nvSpPr>
        <p:spPr>
          <a:xfrm>
            <a:off x="168275" y="20700"/>
            <a:ext cx="1703705" cy="1703705"/>
          </a:xfrm>
          <a:custGeom>
            <a:avLst/>
            <a:gdLst/>
            <a:ahLst/>
            <a:cxnLst/>
            <a:rect l="l" t="t" r="r" b="b"/>
            <a:pathLst>
              <a:path w="1703705" h="1703705">
                <a:moveTo>
                  <a:pt x="0" y="851662"/>
                </a:moveTo>
                <a:lnTo>
                  <a:pt x="1348" y="803329"/>
                </a:lnTo>
                <a:lnTo>
                  <a:pt x="5345" y="755704"/>
                </a:lnTo>
                <a:lnTo>
                  <a:pt x="11918" y="708858"/>
                </a:lnTo>
                <a:lnTo>
                  <a:pt x="20996" y="662865"/>
                </a:lnTo>
                <a:lnTo>
                  <a:pt x="32507" y="617795"/>
                </a:lnTo>
                <a:lnTo>
                  <a:pt x="46379" y="573720"/>
                </a:lnTo>
                <a:lnTo>
                  <a:pt x="62541" y="530713"/>
                </a:lnTo>
                <a:lnTo>
                  <a:pt x="80919" y="488844"/>
                </a:lnTo>
                <a:lnTo>
                  <a:pt x="101442" y="448187"/>
                </a:lnTo>
                <a:lnTo>
                  <a:pt x="124039" y="408812"/>
                </a:lnTo>
                <a:lnTo>
                  <a:pt x="148638" y="370792"/>
                </a:lnTo>
                <a:lnTo>
                  <a:pt x="175166" y="334199"/>
                </a:lnTo>
                <a:lnTo>
                  <a:pt x="203552" y="299104"/>
                </a:lnTo>
                <a:lnTo>
                  <a:pt x="233723" y="265579"/>
                </a:lnTo>
                <a:lnTo>
                  <a:pt x="265609" y="233696"/>
                </a:lnTo>
                <a:lnTo>
                  <a:pt x="299136" y="203527"/>
                </a:lnTo>
                <a:lnTo>
                  <a:pt x="334233" y="175144"/>
                </a:lnTo>
                <a:lnTo>
                  <a:pt x="370829" y="148619"/>
                </a:lnTo>
                <a:lnTo>
                  <a:pt x="408851" y="124023"/>
                </a:lnTo>
                <a:lnTo>
                  <a:pt x="448227" y="101429"/>
                </a:lnTo>
                <a:lnTo>
                  <a:pt x="488886" y="80908"/>
                </a:lnTo>
                <a:lnTo>
                  <a:pt x="530756" y="62532"/>
                </a:lnTo>
                <a:lnTo>
                  <a:pt x="573764" y="46373"/>
                </a:lnTo>
                <a:lnTo>
                  <a:pt x="617839" y="32502"/>
                </a:lnTo>
                <a:lnTo>
                  <a:pt x="662909" y="20993"/>
                </a:lnTo>
                <a:lnTo>
                  <a:pt x="708902" y="11916"/>
                </a:lnTo>
                <a:lnTo>
                  <a:pt x="755746" y="5344"/>
                </a:lnTo>
                <a:lnTo>
                  <a:pt x="803369" y="1348"/>
                </a:lnTo>
                <a:lnTo>
                  <a:pt x="851700" y="0"/>
                </a:lnTo>
                <a:lnTo>
                  <a:pt x="900029" y="1348"/>
                </a:lnTo>
                <a:lnTo>
                  <a:pt x="947652" y="5344"/>
                </a:lnTo>
                <a:lnTo>
                  <a:pt x="994496" y="11916"/>
                </a:lnTo>
                <a:lnTo>
                  <a:pt x="1040489" y="20993"/>
                </a:lnTo>
                <a:lnTo>
                  <a:pt x="1085560" y="32502"/>
                </a:lnTo>
                <a:lnTo>
                  <a:pt x="1129636" y="46373"/>
                </a:lnTo>
                <a:lnTo>
                  <a:pt x="1172646" y="62532"/>
                </a:lnTo>
                <a:lnTo>
                  <a:pt x="1214517" y="80908"/>
                </a:lnTo>
                <a:lnTo>
                  <a:pt x="1255178" y="101429"/>
                </a:lnTo>
                <a:lnTo>
                  <a:pt x="1294557" y="124023"/>
                </a:lnTo>
                <a:lnTo>
                  <a:pt x="1332581" y="148619"/>
                </a:lnTo>
                <a:lnTo>
                  <a:pt x="1369179" y="175144"/>
                </a:lnTo>
                <a:lnTo>
                  <a:pt x="1404280" y="203527"/>
                </a:lnTo>
                <a:lnTo>
                  <a:pt x="1437810" y="233696"/>
                </a:lnTo>
                <a:lnTo>
                  <a:pt x="1469698" y="265579"/>
                </a:lnTo>
                <a:lnTo>
                  <a:pt x="1499873" y="299104"/>
                </a:lnTo>
                <a:lnTo>
                  <a:pt x="1528261" y="334199"/>
                </a:lnTo>
                <a:lnTo>
                  <a:pt x="1554792" y="370792"/>
                </a:lnTo>
                <a:lnTo>
                  <a:pt x="1579394" y="408812"/>
                </a:lnTo>
                <a:lnTo>
                  <a:pt x="1601993" y="448187"/>
                </a:lnTo>
                <a:lnTo>
                  <a:pt x="1622520" y="488844"/>
                </a:lnTo>
                <a:lnTo>
                  <a:pt x="1640900" y="530713"/>
                </a:lnTo>
                <a:lnTo>
                  <a:pt x="1657064" y="573720"/>
                </a:lnTo>
                <a:lnTo>
                  <a:pt x="1670938" y="617795"/>
                </a:lnTo>
                <a:lnTo>
                  <a:pt x="1682450" y="662865"/>
                </a:lnTo>
                <a:lnTo>
                  <a:pt x="1691530" y="708858"/>
                </a:lnTo>
                <a:lnTo>
                  <a:pt x="1698105" y="755704"/>
                </a:lnTo>
                <a:lnTo>
                  <a:pt x="1702102" y="803329"/>
                </a:lnTo>
                <a:lnTo>
                  <a:pt x="1703451" y="851662"/>
                </a:lnTo>
                <a:lnTo>
                  <a:pt x="1702102" y="899994"/>
                </a:lnTo>
                <a:lnTo>
                  <a:pt x="1698105" y="947619"/>
                </a:lnTo>
                <a:lnTo>
                  <a:pt x="1691530" y="994465"/>
                </a:lnTo>
                <a:lnTo>
                  <a:pt x="1682450" y="1040458"/>
                </a:lnTo>
                <a:lnTo>
                  <a:pt x="1670938" y="1085528"/>
                </a:lnTo>
                <a:lnTo>
                  <a:pt x="1657064" y="1129603"/>
                </a:lnTo>
                <a:lnTo>
                  <a:pt x="1640900" y="1172610"/>
                </a:lnTo>
                <a:lnTo>
                  <a:pt x="1622520" y="1214479"/>
                </a:lnTo>
                <a:lnTo>
                  <a:pt x="1601993" y="1255136"/>
                </a:lnTo>
                <a:lnTo>
                  <a:pt x="1579394" y="1294511"/>
                </a:lnTo>
                <a:lnTo>
                  <a:pt x="1554792" y="1332531"/>
                </a:lnTo>
                <a:lnTo>
                  <a:pt x="1528261" y="1369124"/>
                </a:lnTo>
                <a:lnTo>
                  <a:pt x="1499873" y="1404219"/>
                </a:lnTo>
                <a:lnTo>
                  <a:pt x="1469698" y="1437744"/>
                </a:lnTo>
                <a:lnTo>
                  <a:pt x="1437810" y="1469627"/>
                </a:lnTo>
                <a:lnTo>
                  <a:pt x="1404280" y="1499796"/>
                </a:lnTo>
                <a:lnTo>
                  <a:pt x="1369179" y="1528179"/>
                </a:lnTo>
                <a:lnTo>
                  <a:pt x="1332581" y="1554704"/>
                </a:lnTo>
                <a:lnTo>
                  <a:pt x="1294557" y="1579300"/>
                </a:lnTo>
                <a:lnTo>
                  <a:pt x="1255178" y="1601894"/>
                </a:lnTo>
                <a:lnTo>
                  <a:pt x="1214517" y="1622415"/>
                </a:lnTo>
                <a:lnTo>
                  <a:pt x="1172646" y="1640791"/>
                </a:lnTo>
                <a:lnTo>
                  <a:pt x="1129636" y="1656950"/>
                </a:lnTo>
                <a:lnTo>
                  <a:pt x="1085560" y="1670821"/>
                </a:lnTo>
                <a:lnTo>
                  <a:pt x="1040489" y="1682330"/>
                </a:lnTo>
                <a:lnTo>
                  <a:pt x="994496" y="1691407"/>
                </a:lnTo>
                <a:lnTo>
                  <a:pt x="947652" y="1697979"/>
                </a:lnTo>
                <a:lnTo>
                  <a:pt x="900029" y="1701975"/>
                </a:lnTo>
                <a:lnTo>
                  <a:pt x="851700" y="1703324"/>
                </a:lnTo>
                <a:lnTo>
                  <a:pt x="803369" y="1701975"/>
                </a:lnTo>
                <a:lnTo>
                  <a:pt x="755746" y="1697979"/>
                </a:lnTo>
                <a:lnTo>
                  <a:pt x="708902" y="1691407"/>
                </a:lnTo>
                <a:lnTo>
                  <a:pt x="662909" y="1682330"/>
                </a:lnTo>
                <a:lnTo>
                  <a:pt x="617839" y="1670821"/>
                </a:lnTo>
                <a:lnTo>
                  <a:pt x="573764" y="1656950"/>
                </a:lnTo>
                <a:lnTo>
                  <a:pt x="530756" y="1640791"/>
                </a:lnTo>
                <a:lnTo>
                  <a:pt x="488886" y="1622415"/>
                </a:lnTo>
                <a:lnTo>
                  <a:pt x="448227" y="1601894"/>
                </a:lnTo>
                <a:lnTo>
                  <a:pt x="408851" y="1579300"/>
                </a:lnTo>
                <a:lnTo>
                  <a:pt x="370829" y="1554704"/>
                </a:lnTo>
                <a:lnTo>
                  <a:pt x="334233" y="1528179"/>
                </a:lnTo>
                <a:lnTo>
                  <a:pt x="299136" y="1499796"/>
                </a:lnTo>
                <a:lnTo>
                  <a:pt x="265609" y="1469627"/>
                </a:lnTo>
                <a:lnTo>
                  <a:pt x="233723" y="1437744"/>
                </a:lnTo>
                <a:lnTo>
                  <a:pt x="203552" y="1404219"/>
                </a:lnTo>
                <a:lnTo>
                  <a:pt x="175166" y="1369124"/>
                </a:lnTo>
                <a:lnTo>
                  <a:pt x="148638" y="1332531"/>
                </a:lnTo>
                <a:lnTo>
                  <a:pt x="124039" y="1294511"/>
                </a:lnTo>
                <a:lnTo>
                  <a:pt x="101442" y="1255136"/>
                </a:lnTo>
                <a:lnTo>
                  <a:pt x="80919" y="1214479"/>
                </a:lnTo>
                <a:lnTo>
                  <a:pt x="62541" y="1172610"/>
                </a:lnTo>
                <a:lnTo>
                  <a:pt x="46379" y="1129603"/>
                </a:lnTo>
                <a:lnTo>
                  <a:pt x="32507" y="1085528"/>
                </a:lnTo>
                <a:lnTo>
                  <a:pt x="20996" y="1040458"/>
                </a:lnTo>
                <a:lnTo>
                  <a:pt x="11918" y="994465"/>
                </a:lnTo>
                <a:lnTo>
                  <a:pt x="5345" y="947619"/>
                </a:lnTo>
                <a:lnTo>
                  <a:pt x="1348" y="899994"/>
                </a:lnTo>
                <a:lnTo>
                  <a:pt x="0" y="851662"/>
                </a:lnTo>
                <a:close/>
              </a:path>
            </a:pathLst>
          </a:custGeom>
          <a:ln w="27305">
            <a:solidFill>
              <a:srgbClr val="FFF6DB"/>
            </a:solidFill>
          </a:ln>
        </p:spPr>
        <p:txBody>
          <a:bodyPr wrap="square" lIns="0" tIns="0" rIns="0" bIns="0" rtlCol="0"/>
          <a:lstStyle/>
          <a:p>
            <a:endParaRPr/>
          </a:p>
        </p:txBody>
      </p:sp>
      <p:sp>
        <p:nvSpPr>
          <p:cNvPr id="1048596" name="bg object 21"/>
          <p:cNvSpPr/>
          <p:nvPr/>
        </p:nvSpPr>
        <p:spPr>
          <a:xfrm>
            <a:off x="172212" y="1045464"/>
            <a:ext cx="1155192" cy="1150619"/>
          </a:xfrm>
          <a:prstGeom prst="rect">
            <a:avLst/>
          </a:prstGeom>
          <a:blipFill>
            <a:blip r:embed="rId4" cstate="print"/>
            <a:stretch>
              <a:fillRect/>
            </a:stretch>
          </a:blipFill>
        </p:spPr>
        <p:txBody>
          <a:bodyPr wrap="square" lIns="0" tIns="0" rIns="0" bIns="0" rtlCol="0"/>
          <a:lstStyle/>
          <a:p>
            <a:endParaRPr/>
          </a:p>
        </p:txBody>
      </p:sp>
      <p:sp>
        <p:nvSpPr>
          <p:cNvPr id="1048597" name="bg object 22"/>
          <p:cNvSpPr/>
          <p:nvPr/>
        </p:nvSpPr>
        <p:spPr>
          <a:xfrm>
            <a:off x="187319" y="1050633"/>
            <a:ext cx="1116813" cy="1111476"/>
          </a:xfrm>
          <a:prstGeom prst="rect">
            <a:avLst/>
          </a:prstGeom>
          <a:blipFill>
            <a:blip r:embed="rId5" cstate="print"/>
            <a:stretch>
              <a:fillRect/>
            </a:stretch>
          </a:blipFill>
        </p:spPr>
        <p:txBody>
          <a:bodyPr wrap="square" lIns="0" tIns="0" rIns="0" bIns="0" rtlCol="0"/>
          <a:lstStyle/>
          <a:p>
            <a:endParaRPr/>
          </a:p>
        </p:txBody>
      </p:sp>
      <p:sp>
        <p:nvSpPr>
          <p:cNvPr id="1048598" name="bg object 23"/>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close/>
              </a:path>
              <a:path w="1116965" h="1111885">
                <a:moveTo>
                  <a:pt x="220477" y="286041"/>
                </a:moveTo>
                <a:lnTo>
                  <a:pt x="193856" y="323455"/>
                </a:lnTo>
                <a:lnTo>
                  <a:pt x="171955" y="362810"/>
                </a:lnTo>
                <a:lnTo>
                  <a:pt x="154729" y="403741"/>
                </a:lnTo>
                <a:lnTo>
                  <a:pt x="142131" y="445881"/>
                </a:lnTo>
                <a:lnTo>
                  <a:pt x="134116" y="488865"/>
                </a:lnTo>
                <a:lnTo>
                  <a:pt x="130638" y="532328"/>
                </a:lnTo>
                <a:lnTo>
                  <a:pt x="131651" y="575903"/>
                </a:lnTo>
                <a:lnTo>
                  <a:pt x="137108" y="619227"/>
                </a:lnTo>
                <a:lnTo>
                  <a:pt x="146964" y="661933"/>
                </a:lnTo>
                <a:lnTo>
                  <a:pt x="161173" y="703655"/>
                </a:lnTo>
                <a:lnTo>
                  <a:pt x="179689" y="744028"/>
                </a:lnTo>
                <a:lnTo>
                  <a:pt x="202465" y="782686"/>
                </a:lnTo>
                <a:lnTo>
                  <a:pt x="229457" y="819265"/>
                </a:lnTo>
                <a:lnTo>
                  <a:pt x="260618" y="853397"/>
                </a:lnTo>
                <a:lnTo>
                  <a:pt x="295902" y="884719"/>
                </a:lnTo>
                <a:lnTo>
                  <a:pt x="334265" y="912179"/>
                </a:lnTo>
                <a:lnTo>
                  <a:pt x="374453" y="934995"/>
                </a:lnTo>
                <a:lnTo>
                  <a:pt x="416101" y="953204"/>
                </a:lnTo>
                <a:lnTo>
                  <a:pt x="458841" y="966841"/>
                </a:lnTo>
                <a:lnTo>
                  <a:pt x="502308" y="975943"/>
                </a:lnTo>
                <a:lnTo>
                  <a:pt x="546136" y="980546"/>
                </a:lnTo>
                <a:lnTo>
                  <a:pt x="589957" y="980687"/>
                </a:lnTo>
                <a:lnTo>
                  <a:pt x="633406" y="976403"/>
                </a:lnTo>
                <a:lnTo>
                  <a:pt x="676117" y="967728"/>
                </a:lnTo>
                <a:lnTo>
                  <a:pt x="717723" y="954701"/>
                </a:lnTo>
                <a:lnTo>
                  <a:pt x="757858" y="937356"/>
                </a:lnTo>
                <a:lnTo>
                  <a:pt x="796155" y="915731"/>
                </a:lnTo>
                <a:lnTo>
                  <a:pt x="832248" y="889862"/>
                </a:lnTo>
                <a:lnTo>
                  <a:pt x="865771" y="859785"/>
                </a:lnTo>
                <a:lnTo>
                  <a:pt x="896358" y="825537"/>
                </a:lnTo>
                <a:lnTo>
                  <a:pt x="922982" y="788101"/>
                </a:lnTo>
                <a:lnTo>
                  <a:pt x="944884" y="748730"/>
                </a:lnTo>
                <a:lnTo>
                  <a:pt x="962111" y="707789"/>
                </a:lnTo>
                <a:lnTo>
                  <a:pt x="974709" y="665643"/>
                </a:lnTo>
                <a:lnTo>
                  <a:pt x="982725" y="622657"/>
                </a:lnTo>
                <a:lnTo>
                  <a:pt x="986203" y="579196"/>
                </a:lnTo>
                <a:lnTo>
                  <a:pt x="985191" y="535624"/>
                </a:lnTo>
                <a:lnTo>
                  <a:pt x="979734" y="492307"/>
                </a:lnTo>
                <a:lnTo>
                  <a:pt x="969878" y="449609"/>
                </a:lnTo>
                <a:lnTo>
                  <a:pt x="955669" y="407895"/>
                </a:lnTo>
                <a:lnTo>
                  <a:pt x="937154" y="367530"/>
                </a:lnTo>
                <a:lnTo>
                  <a:pt x="914378" y="328880"/>
                </a:lnTo>
                <a:lnTo>
                  <a:pt x="887387" y="292308"/>
                </a:lnTo>
                <a:lnTo>
                  <a:pt x="856228" y="258179"/>
                </a:lnTo>
                <a:lnTo>
                  <a:pt x="820946" y="226859"/>
                </a:lnTo>
                <a:lnTo>
                  <a:pt x="782581" y="199399"/>
                </a:lnTo>
                <a:lnTo>
                  <a:pt x="742390" y="176583"/>
                </a:lnTo>
                <a:lnTo>
                  <a:pt x="700741" y="158375"/>
                </a:lnTo>
                <a:lnTo>
                  <a:pt x="657999" y="144737"/>
                </a:lnTo>
                <a:lnTo>
                  <a:pt x="614531" y="135635"/>
                </a:lnTo>
                <a:lnTo>
                  <a:pt x="570702" y="131032"/>
                </a:lnTo>
                <a:lnTo>
                  <a:pt x="526880" y="130891"/>
                </a:lnTo>
                <a:lnTo>
                  <a:pt x="483430" y="135175"/>
                </a:lnTo>
                <a:lnTo>
                  <a:pt x="440719" y="143850"/>
                </a:lnTo>
                <a:lnTo>
                  <a:pt x="399113" y="156877"/>
                </a:lnTo>
                <a:lnTo>
                  <a:pt x="358978" y="174222"/>
                </a:lnTo>
                <a:lnTo>
                  <a:pt x="320681" y="195847"/>
                </a:lnTo>
                <a:lnTo>
                  <a:pt x="284587" y="221716"/>
                </a:lnTo>
                <a:lnTo>
                  <a:pt x="251064" y="251793"/>
                </a:lnTo>
                <a:lnTo>
                  <a:pt x="220477" y="286041"/>
                </a:lnTo>
                <a:close/>
              </a:path>
            </a:pathLst>
          </a:custGeom>
          <a:ln w="7349">
            <a:solidFill>
              <a:srgbClr val="C6B791"/>
            </a:solidFill>
          </a:ln>
        </p:spPr>
        <p:txBody>
          <a:bodyPr wrap="square" lIns="0" tIns="0" rIns="0" bIns="0" rtlCol="0"/>
          <a:lstStyle/>
          <a:p>
            <a:endParaRPr/>
          </a:p>
        </p:txBody>
      </p:sp>
      <p:sp>
        <p:nvSpPr>
          <p:cNvPr id="1048599" name="bg object 24"/>
          <p:cNvSpPr/>
          <p:nvPr/>
        </p:nvSpPr>
        <p:spPr>
          <a:xfrm>
            <a:off x="1012825" y="0"/>
            <a:ext cx="8131175" cy="6858000"/>
          </a:xfrm>
          <a:custGeom>
            <a:avLst/>
            <a:gdLst/>
            <a:ahLst/>
            <a:cxnLst/>
            <a:rect l="l" t="t" r="r" b="b"/>
            <a:pathLst>
              <a:path w="8131175" h="6858000">
                <a:moveTo>
                  <a:pt x="8131175" y="0"/>
                </a:moveTo>
                <a:lnTo>
                  <a:pt x="0" y="0"/>
                </a:lnTo>
                <a:lnTo>
                  <a:pt x="0" y="6858000"/>
                </a:lnTo>
                <a:lnTo>
                  <a:pt x="8131175" y="6858000"/>
                </a:lnTo>
                <a:lnTo>
                  <a:pt x="8131175" y="0"/>
                </a:lnTo>
                <a:close/>
              </a:path>
            </a:pathLst>
          </a:custGeom>
          <a:solidFill>
            <a:srgbClr val="FFFFFF"/>
          </a:solidFill>
        </p:spPr>
        <p:txBody>
          <a:bodyPr wrap="square" lIns="0" tIns="0" rIns="0" bIns="0" rtlCol="0"/>
          <a:lstStyle/>
          <a:p>
            <a:endParaRPr/>
          </a:p>
        </p:txBody>
      </p:sp>
      <p:sp>
        <p:nvSpPr>
          <p:cNvPr id="1048600" name="bg object 25"/>
          <p:cNvSpPr/>
          <p:nvPr/>
        </p:nvSpPr>
        <p:spPr>
          <a:xfrm>
            <a:off x="935736" y="0"/>
            <a:ext cx="155447" cy="6857999"/>
          </a:xfrm>
          <a:prstGeom prst="rect">
            <a:avLst/>
          </a:prstGeom>
          <a:blipFill>
            <a:blip r:embed="rId6" cstate="print"/>
            <a:stretch>
              <a:fillRect/>
            </a:stretch>
          </a:blipFill>
        </p:spPr>
        <p:txBody>
          <a:bodyPr wrap="square" lIns="0" tIns="0" rIns="0" bIns="0" rtlCol="0"/>
          <a:lstStyle/>
          <a:p>
            <a:endParaRPr/>
          </a:p>
        </p:txBody>
      </p:sp>
      <p:sp>
        <p:nvSpPr>
          <p:cNvPr id="1048601" name="bg object 26"/>
          <p:cNvSpPr/>
          <p:nvPr/>
        </p:nvSpPr>
        <p:spPr>
          <a:xfrm>
            <a:off x="1014412" y="0"/>
            <a:ext cx="73025" cy="6858000"/>
          </a:xfrm>
          <a:custGeom>
            <a:avLst/>
            <a:gdLst/>
            <a:ahLst/>
            <a:cxnLst/>
            <a:rect l="l" t="t" r="r" b="b"/>
            <a:pathLst>
              <a:path w="73025" h="6858000">
                <a:moveTo>
                  <a:pt x="73025" y="0"/>
                </a:moveTo>
                <a:lnTo>
                  <a:pt x="0" y="0"/>
                </a:lnTo>
                <a:lnTo>
                  <a:pt x="0" y="6858000"/>
                </a:lnTo>
                <a:lnTo>
                  <a:pt x="73025" y="6858000"/>
                </a:lnTo>
                <a:lnTo>
                  <a:pt x="73025" y="0"/>
                </a:lnTo>
                <a:close/>
              </a:path>
            </a:pathLst>
          </a:custGeom>
          <a:solidFill>
            <a:srgbClr val="FFFFFF"/>
          </a:solidFill>
        </p:spPr>
        <p:txBody>
          <a:bodyPr wrap="square" lIns="0" tIns="0" rIns="0" bIns="0" rtlCol="0"/>
          <a:lstStyle/>
          <a:p>
            <a:endParaRPr/>
          </a:p>
        </p:txBody>
      </p:sp>
      <p:sp>
        <p:nvSpPr>
          <p:cNvPr id="1048602" name="Holder 2"/>
          <p:cNvSpPr>
            <a:spLocks noGrp="1"/>
          </p:cNvSpPr>
          <p:nvPr>
            <p:ph type="title"/>
          </p:nvPr>
        </p:nvSpPr>
        <p:spPr/>
        <p:txBody>
          <a:bodyPr lIns="0" tIns="0" rIns="0" bIns="0"/>
          <a:lstStyle>
            <a:lvl1pPr>
              <a:defRPr sz="3900" b="0" i="0">
                <a:solidFill>
                  <a:srgbClr val="562213"/>
                </a:solidFill>
                <a:latin typeface="Trebuchet MS"/>
                <a:cs typeface="Trebuchet MS"/>
              </a:defRPr>
            </a:lvl1pPr>
          </a:lstStyle>
          <a:p>
            <a:endParaRPr/>
          </a:p>
        </p:txBody>
      </p:sp>
      <p:sp>
        <p:nvSpPr>
          <p:cNvPr id="1048603" name="Holder 3"/>
          <p:cNvSpPr>
            <a:spLocks noGrp="1"/>
          </p:cNvSpPr>
          <p:nvPr>
            <p:ph type="body" idx="1"/>
          </p:nvPr>
        </p:nvSpPr>
        <p:spPr/>
        <p:txBody>
          <a:bodyPr lIns="0" tIns="0" rIns="0" bIns="0"/>
          <a:lstStyle>
            <a:lvl1pPr>
              <a:defRPr sz="2800" b="0" i="0">
                <a:solidFill>
                  <a:schemeClr val="tx1"/>
                </a:solidFill>
                <a:latin typeface="Trebuchet MS"/>
                <a:cs typeface="Trebuchet MS"/>
              </a:defRPr>
            </a:lvl1pPr>
          </a:lstStyle>
          <a:p>
            <a:endParaRPr/>
          </a:p>
        </p:txBody>
      </p:sp>
      <p:sp>
        <p:nvSpPr>
          <p:cNvPr id="104860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104860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9/10/2021</a:t>
            </a:fld>
            <a:endParaRPr lang="en-US"/>
          </a:p>
        </p:txBody>
      </p:sp>
      <p:sp>
        <p:nvSpPr>
          <p:cNvPr id="104860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048635" name="Holder 2"/>
          <p:cNvSpPr>
            <a:spLocks noGrp="1"/>
          </p:cNvSpPr>
          <p:nvPr>
            <p:ph type="title"/>
          </p:nvPr>
        </p:nvSpPr>
        <p:spPr/>
        <p:txBody>
          <a:bodyPr lIns="0" tIns="0" rIns="0" bIns="0"/>
          <a:lstStyle>
            <a:lvl1pPr>
              <a:defRPr sz="3900" b="0" i="0">
                <a:solidFill>
                  <a:srgbClr val="562213"/>
                </a:solidFill>
                <a:latin typeface="Trebuchet MS"/>
                <a:cs typeface="Trebuchet MS"/>
              </a:defRPr>
            </a:lvl1pPr>
          </a:lstStyle>
          <a:p>
            <a:endParaRPr/>
          </a:p>
        </p:txBody>
      </p:sp>
      <p:sp>
        <p:nvSpPr>
          <p:cNvPr id="1048636" name="Holder 3"/>
          <p:cNvSpPr>
            <a:spLocks noGrp="1"/>
          </p:cNvSpPr>
          <p:nvPr>
            <p:ph sz="half" idx="2"/>
          </p:nvPr>
        </p:nvSpPr>
        <p:spPr>
          <a:xfrm>
            <a:off x="457200" y="1577340"/>
            <a:ext cx="3977640" cy="4526280"/>
          </a:xfrm>
          <a:prstGeom prst="rect">
            <a:avLst/>
          </a:prstGeom>
        </p:spPr>
        <p:txBody>
          <a:bodyPr wrap="square" lIns="0" tIns="0" rIns="0" bIns="0">
            <a:spAutoFit/>
          </a:bodyPr>
          <a:lstStyle/>
          <a:p>
            <a:endParaRPr/>
          </a:p>
        </p:txBody>
      </p:sp>
      <p:sp>
        <p:nvSpPr>
          <p:cNvPr id="1048637" name="Holder 4"/>
          <p:cNvSpPr>
            <a:spLocks noGrp="1"/>
          </p:cNvSpPr>
          <p:nvPr>
            <p:ph sz="half" idx="3"/>
          </p:nvPr>
        </p:nvSpPr>
        <p:spPr>
          <a:xfrm>
            <a:off x="4709160" y="1577340"/>
            <a:ext cx="3977640" cy="4526280"/>
          </a:xfrm>
          <a:prstGeom prst="rect">
            <a:avLst/>
          </a:prstGeom>
        </p:spPr>
        <p:txBody>
          <a:bodyPr wrap="square" lIns="0" tIns="0" rIns="0" bIns="0">
            <a:spAutoFit/>
          </a:bodyPr>
          <a:lstStyle/>
          <a:p>
            <a:endParaRPr/>
          </a:p>
        </p:txBody>
      </p:sp>
      <p:sp>
        <p:nvSpPr>
          <p:cNvPr id="1048638"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1048639"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9/10/2021</a:t>
            </a:fld>
            <a:endParaRPr lang="en-US"/>
          </a:p>
        </p:txBody>
      </p:sp>
      <p:sp>
        <p:nvSpPr>
          <p:cNvPr id="1048640"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048641"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048642" name="bg object 17"/>
          <p:cNvSpPr/>
          <p:nvPr/>
        </p:nvSpPr>
        <p:spPr>
          <a:xfrm>
            <a:off x="2669" y="3175"/>
            <a:ext cx="819785" cy="819150"/>
          </a:xfrm>
          <a:custGeom>
            <a:avLst/>
            <a:gdLst/>
            <a:ahLst/>
            <a:cxnLst/>
            <a:rect l="l" t="t" r="r" b="b"/>
            <a:pathLst>
              <a:path w="819785" h="819150">
                <a:moveTo>
                  <a:pt x="819655" y="0"/>
                </a:moveTo>
                <a:lnTo>
                  <a:pt x="505" y="0"/>
                </a:lnTo>
                <a:lnTo>
                  <a:pt x="0"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30"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DF9F4">
              <a:alpha val="32940"/>
            </a:srgbClr>
          </a:solidFill>
        </p:spPr>
        <p:txBody>
          <a:bodyPr wrap="square" lIns="0" tIns="0" rIns="0" bIns="0" rtlCol="0"/>
          <a:lstStyle/>
          <a:p>
            <a:endParaRPr/>
          </a:p>
        </p:txBody>
      </p:sp>
      <p:sp>
        <p:nvSpPr>
          <p:cNvPr id="1048643" name="bg object 18"/>
          <p:cNvSpPr/>
          <p:nvPr/>
        </p:nvSpPr>
        <p:spPr>
          <a:xfrm>
            <a:off x="2669" y="3175"/>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30"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D2C39E"/>
            </a:solidFill>
          </a:ln>
        </p:spPr>
        <p:txBody>
          <a:bodyPr wrap="square" lIns="0" tIns="0" rIns="0" bIns="0" rtlCol="0"/>
          <a:lstStyle/>
          <a:p>
            <a:endParaRPr/>
          </a:p>
        </p:txBody>
      </p:sp>
      <p:sp>
        <p:nvSpPr>
          <p:cNvPr id="1048644" name="bg object 19"/>
          <p:cNvSpPr/>
          <p:nvPr/>
        </p:nvSpPr>
        <p:spPr>
          <a:xfrm>
            <a:off x="126492" y="4571"/>
            <a:ext cx="1786127" cy="1786127"/>
          </a:xfrm>
          <a:prstGeom prst="rect">
            <a:avLst/>
          </a:prstGeom>
          <a:blipFill>
            <a:blip r:embed="rId3" cstate="print"/>
            <a:stretch>
              <a:fillRect/>
            </a:stretch>
          </a:blipFill>
        </p:spPr>
        <p:txBody>
          <a:bodyPr wrap="square" lIns="0" tIns="0" rIns="0" bIns="0" rtlCol="0"/>
          <a:lstStyle/>
          <a:p>
            <a:endParaRPr/>
          </a:p>
        </p:txBody>
      </p:sp>
      <p:sp>
        <p:nvSpPr>
          <p:cNvPr id="1048645" name="bg object 20"/>
          <p:cNvSpPr/>
          <p:nvPr/>
        </p:nvSpPr>
        <p:spPr>
          <a:xfrm>
            <a:off x="168275" y="20700"/>
            <a:ext cx="1703705" cy="1703705"/>
          </a:xfrm>
          <a:custGeom>
            <a:avLst/>
            <a:gdLst/>
            <a:ahLst/>
            <a:cxnLst/>
            <a:rect l="l" t="t" r="r" b="b"/>
            <a:pathLst>
              <a:path w="1703705" h="1703705">
                <a:moveTo>
                  <a:pt x="0" y="851662"/>
                </a:moveTo>
                <a:lnTo>
                  <a:pt x="1348" y="803329"/>
                </a:lnTo>
                <a:lnTo>
                  <a:pt x="5345" y="755704"/>
                </a:lnTo>
                <a:lnTo>
                  <a:pt x="11918" y="708858"/>
                </a:lnTo>
                <a:lnTo>
                  <a:pt x="20996" y="662865"/>
                </a:lnTo>
                <a:lnTo>
                  <a:pt x="32507" y="617795"/>
                </a:lnTo>
                <a:lnTo>
                  <a:pt x="46379" y="573720"/>
                </a:lnTo>
                <a:lnTo>
                  <a:pt x="62541" y="530713"/>
                </a:lnTo>
                <a:lnTo>
                  <a:pt x="80919" y="488844"/>
                </a:lnTo>
                <a:lnTo>
                  <a:pt x="101442" y="448187"/>
                </a:lnTo>
                <a:lnTo>
                  <a:pt x="124039" y="408812"/>
                </a:lnTo>
                <a:lnTo>
                  <a:pt x="148638" y="370792"/>
                </a:lnTo>
                <a:lnTo>
                  <a:pt x="175166" y="334199"/>
                </a:lnTo>
                <a:lnTo>
                  <a:pt x="203552" y="299104"/>
                </a:lnTo>
                <a:lnTo>
                  <a:pt x="233723" y="265579"/>
                </a:lnTo>
                <a:lnTo>
                  <a:pt x="265609" y="233696"/>
                </a:lnTo>
                <a:lnTo>
                  <a:pt x="299136" y="203527"/>
                </a:lnTo>
                <a:lnTo>
                  <a:pt x="334233" y="175144"/>
                </a:lnTo>
                <a:lnTo>
                  <a:pt x="370829" y="148619"/>
                </a:lnTo>
                <a:lnTo>
                  <a:pt x="408851" y="124023"/>
                </a:lnTo>
                <a:lnTo>
                  <a:pt x="448227" y="101429"/>
                </a:lnTo>
                <a:lnTo>
                  <a:pt x="488886" y="80908"/>
                </a:lnTo>
                <a:lnTo>
                  <a:pt x="530756" y="62532"/>
                </a:lnTo>
                <a:lnTo>
                  <a:pt x="573764" y="46373"/>
                </a:lnTo>
                <a:lnTo>
                  <a:pt x="617839" y="32502"/>
                </a:lnTo>
                <a:lnTo>
                  <a:pt x="662909" y="20993"/>
                </a:lnTo>
                <a:lnTo>
                  <a:pt x="708902" y="11916"/>
                </a:lnTo>
                <a:lnTo>
                  <a:pt x="755746" y="5344"/>
                </a:lnTo>
                <a:lnTo>
                  <a:pt x="803369" y="1348"/>
                </a:lnTo>
                <a:lnTo>
                  <a:pt x="851700" y="0"/>
                </a:lnTo>
                <a:lnTo>
                  <a:pt x="900029" y="1348"/>
                </a:lnTo>
                <a:lnTo>
                  <a:pt x="947652" y="5344"/>
                </a:lnTo>
                <a:lnTo>
                  <a:pt x="994496" y="11916"/>
                </a:lnTo>
                <a:lnTo>
                  <a:pt x="1040489" y="20993"/>
                </a:lnTo>
                <a:lnTo>
                  <a:pt x="1085560" y="32502"/>
                </a:lnTo>
                <a:lnTo>
                  <a:pt x="1129636" y="46373"/>
                </a:lnTo>
                <a:lnTo>
                  <a:pt x="1172646" y="62532"/>
                </a:lnTo>
                <a:lnTo>
                  <a:pt x="1214517" y="80908"/>
                </a:lnTo>
                <a:lnTo>
                  <a:pt x="1255178" y="101429"/>
                </a:lnTo>
                <a:lnTo>
                  <a:pt x="1294557" y="124023"/>
                </a:lnTo>
                <a:lnTo>
                  <a:pt x="1332581" y="148619"/>
                </a:lnTo>
                <a:lnTo>
                  <a:pt x="1369179" y="175144"/>
                </a:lnTo>
                <a:lnTo>
                  <a:pt x="1404280" y="203527"/>
                </a:lnTo>
                <a:lnTo>
                  <a:pt x="1437810" y="233696"/>
                </a:lnTo>
                <a:lnTo>
                  <a:pt x="1469698" y="265579"/>
                </a:lnTo>
                <a:lnTo>
                  <a:pt x="1499873" y="299104"/>
                </a:lnTo>
                <a:lnTo>
                  <a:pt x="1528261" y="334199"/>
                </a:lnTo>
                <a:lnTo>
                  <a:pt x="1554792" y="370792"/>
                </a:lnTo>
                <a:lnTo>
                  <a:pt x="1579394" y="408812"/>
                </a:lnTo>
                <a:lnTo>
                  <a:pt x="1601993" y="448187"/>
                </a:lnTo>
                <a:lnTo>
                  <a:pt x="1622520" y="488844"/>
                </a:lnTo>
                <a:lnTo>
                  <a:pt x="1640900" y="530713"/>
                </a:lnTo>
                <a:lnTo>
                  <a:pt x="1657064" y="573720"/>
                </a:lnTo>
                <a:lnTo>
                  <a:pt x="1670938" y="617795"/>
                </a:lnTo>
                <a:lnTo>
                  <a:pt x="1682450" y="662865"/>
                </a:lnTo>
                <a:lnTo>
                  <a:pt x="1691530" y="708858"/>
                </a:lnTo>
                <a:lnTo>
                  <a:pt x="1698105" y="755704"/>
                </a:lnTo>
                <a:lnTo>
                  <a:pt x="1702102" y="803329"/>
                </a:lnTo>
                <a:lnTo>
                  <a:pt x="1703451" y="851662"/>
                </a:lnTo>
                <a:lnTo>
                  <a:pt x="1702102" y="899994"/>
                </a:lnTo>
                <a:lnTo>
                  <a:pt x="1698105" y="947619"/>
                </a:lnTo>
                <a:lnTo>
                  <a:pt x="1691530" y="994465"/>
                </a:lnTo>
                <a:lnTo>
                  <a:pt x="1682450" y="1040458"/>
                </a:lnTo>
                <a:lnTo>
                  <a:pt x="1670938" y="1085528"/>
                </a:lnTo>
                <a:lnTo>
                  <a:pt x="1657064" y="1129603"/>
                </a:lnTo>
                <a:lnTo>
                  <a:pt x="1640900" y="1172610"/>
                </a:lnTo>
                <a:lnTo>
                  <a:pt x="1622520" y="1214479"/>
                </a:lnTo>
                <a:lnTo>
                  <a:pt x="1601993" y="1255136"/>
                </a:lnTo>
                <a:lnTo>
                  <a:pt x="1579394" y="1294511"/>
                </a:lnTo>
                <a:lnTo>
                  <a:pt x="1554792" y="1332531"/>
                </a:lnTo>
                <a:lnTo>
                  <a:pt x="1528261" y="1369124"/>
                </a:lnTo>
                <a:lnTo>
                  <a:pt x="1499873" y="1404219"/>
                </a:lnTo>
                <a:lnTo>
                  <a:pt x="1469698" y="1437744"/>
                </a:lnTo>
                <a:lnTo>
                  <a:pt x="1437810" y="1469627"/>
                </a:lnTo>
                <a:lnTo>
                  <a:pt x="1404280" y="1499796"/>
                </a:lnTo>
                <a:lnTo>
                  <a:pt x="1369179" y="1528179"/>
                </a:lnTo>
                <a:lnTo>
                  <a:pt x="1332581" y="1554704"/>
                </a:lnTo>
                <a:lnTo>
                  <a:pt x="1294557" y="1579300"/>
                </a:lnTo>
                <a:lnTo>
                  <a:pt x="1255178" y="1601894"/>
                </a:lnTo>
                <a:lnTo>
                  <a:pt x="1214517" y="1622415"/>
                </a:lnTo>
                <a:lnTo>
                  <a:pt x="1172646" y="1640791"/>
                </a:lnTo>
                <a:lnTo>
                  <a:pt x="1129636" y="1656950"/>
                </a:lnTo>
                <a:lnTo>
                  <a:pt x="1085560" y="1670821"/>
                </a:lnTo>
                <a:lnTo>
                  <a:pt x="1040489" y="1682330"/>
                </a:lnTo>
                <a:lnTo>
                  <a:pt x="994496" y="1691407"/>
                </a:lnTo>
                <a:lnTo>
                  <a:pt x="947652" y="1697979"/>
                </a:lnTo>
                <a:lnTo>
                  <a:pt x="900029" y="1701975"/>
                </a:lnTo>
                <a:lnTo>
                  <a:pt x="851700" y="1703324"/>
                </a:lnTo>
                <a:lnTo>
                  <a:pt x="803369" y="1701975"/>
                </a:lnTo>
                <a:lnTo>
                  <a:pt x="755746" y="1697979"/>
                </a:lnTo>
                <a:lnTo>
                  <a:pt x="708902" y="1691407"/>
                </a:lnTo>
                <a:lnTo>
                  <a:pt x="662909" y="1682330"/>
                </a:lnTo>
                <a:lnTo>
                  <a:pt x="617839" y="1670821"/>
                </a:lnTo>
                <a:lnTo>
                  <a:pt x="573764" y="1656950"/>
                </a:lnTo>
                <a:lnTo>
                  <a:pt x="530756" y="1640791"/>
                </a:lnTo>
                <a:lnTo>
                  <a:pt x="488886" y="1622415"/>
                </a:lnTo>
                <a:lnTo>
                  <a:pt x="448227" y="1601894"/>
                </a:lnTo>
                <a:lnTo>
                  <a:pt x="408851" y="1579300"/>
                </a:lnTo>
                <a:lnTo>
                  <a:pt x="370829" y="1554704"/>
                </a:lnTo>
                <a:lnTo>
                  <a:pt x="334233" y="1528179"/>
                </a:lnTo>
                <a:lnTo>
                  <a:pt x="299136" y="1499796"/>
                </a:lnTo>
                <a:lnTo>
                  <a:pt x="265609" y="1469627"/>
                </a:lnTo>
                <a:lnTo>
                  <a:pt x="233723" y="1437744"/>
                </a:lnTo>
                <a:lnTo>
                  <a:pt x="203552" y="1404219"/>
                </a:lnTo>
                <a:lnTo>
                  <a:pt x="175166" y="1369124"/>
                </a:lnTo>
                <a:lnTo>
                  <a:pt x="148638" y="1332531"/>
                </a:lnTo>
                <a:lnTo>
                  <a:pt x="124039" y="1294511"/>
                </a:lnTo>
                <a:lnTo>
                  <a:pt x="101442" y="1255136"/>
                </a:lnTo>
                <a:lnTo>
                  <a:pt x="80919" y="1214479"/>
                </a:lnTo>
                <a:lnTo>
                  <a:pt x="62541" y="1172610"/>
                </a:lnTo>
                <a:lnTo>
                  <a:pt x="46379" y="1129603"/>
                </a:lnTo>
                <a:lnTo>
                  <a:pt x="32507" y="1085528"/>
                </a:lnTo>
                <a:lnTo>
                  <a:pt x="20996" y="1040458"/>
                </a:lnTo>
                <a:lnTo>
                  <a:pt x="11918" y="994465"/>
                </a:lnTo>
                <a:lnTo>
                  <a:pt x="5345" y="947619"/>
                </a:lnTo>
                <a:lnTo>
                  <a:pt x="1348" y="899994"/>
                </a:lnTo>
                <a:lnTo>
                  <a:pt x="0" y="851662"/>
                </a:lnTo>
                <a:close/>
              </a:path>
            </a:pathLst>
          </a:custGeom>
          <a:ln w="27305">
            <a:solidFill>
              <a:srgbClr val="FFF6DB"/>
            </a:solidFill>
          </a:ln>
        </p:spPr>
        <p:txBody>
          <a:bodyPr wrap="square" lIns="0" tIns="0" rIns="0" bIns="0" rtlCol="0"/>
          <a:lstStyle/>
          <a:p>
            <a:endParaRPr/>
          </a:p>
        </p:txBody>
      </p:sp>
      <p:sp>
        <p:nvSpPr>
          <p:cNvPr id="1048646" name="bg object 21"/>
          <p:cNvSpPr/>
          <p:nvPr/>
        </p:nvSpPr>
        <p:spPr>
          <a:xfrm>
            <a:off x="172212" y="1045464"/>
            <a:ext cx="1155192" cy="1150619"/>
          </a:xfrm>
          <a:prstGeom prst="rect">
            <a:avLst/>
          </a:prstGeom>
          <a:blipFill>
            <a:blip r:embed="rId4" cstate="print"/>
            <a:stretch>
              <a:fillRect/>
            </a:stretch>
          </a:blipFill>
        </p:spPr>
        <p:txBody>
          <a:bodyPr wrap="square" lIns="0" tIns="0" rIns="0" bIns="0" rtlCol="0"/>
          <a:lstStyle/>
          <a:p>
            <a:endParaRPr/>
          </a:p>
        </p:txBody>
      </p:sp>
      <p:sp>
        <p:nvSpPr>
          <p:cNvPr id="1048647" name="bg object 22"/>
          <p:cNvSpPr/>
          <p:nvPr/>
        </p:nvSpPr>
        <p:spPr>
          <a:xfrm>
            <a:off x="187319" y="1050633"/>
            <a:ext cx="1116813" cy="1111476"/>
          </a:xfrm>
          <a:prstGeom prst="rect">
            <a:avLst/>
          </a:prstGeom>
          <a:blipFill>
            <a:blip r:embed="rId5" cstate="print"/>
            <a:stretch>
              <a:fillRect/>
            </a:stretch>
          </a:blipFill>
        </p:spPr>
        <p:txBody>
          <a:bodyPr wrap="square" lIns="0" tIns="0" rIns="0" bIns="0" rtlCol="0"/>
          <a:lstStyle/>
          <a:p>
            <a:endParaRPr/>
          </a:p>
        </p:txBody>
      </p:sp>
      <p:sp>
        <p:nvSpPr>
          <p:cNvPr id="1048648" name="bg object 23"/>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close/>
              </a:path>
              <a:path w="1116965" h="1111885">
                <a:moveTo>
                  <a:pt x="220477" y="286041"/>
                </a:moveTo>
                <a:lnTo>
                  <a:pt x="193856" y="323455"/>
                </a:lnTo>
                <a:lnTo>
                  <a:pt x="171955" y="362810"/>
                </a:lnTo>
                <a:lnTo>
                  <a:pt x="154729" y="403741"/>
                </a:lnTo>
                <a:lnTo>
                  <a:pt x="142131" y="445881"/>
                </a:lnTo>
                <a:lnTo>
                  <a:pt x="134116" y="488865"/>
                </a:lnTo>
                <a:lnTo>
                  <a:pt x="130638" y="532328"/>
                </a:lnTo>
                <a:lnTo>
                  <a:pt x="131651" y="575903"/>
                </a:lnTo>
                <a:lnTo>
                  <a:pt x="137108" y="619227"/>
                </a:lnTo>
                <a:lnTo>
                  <a:pt x="146964" y="661933"/>
                </a:lnTo>
                <a:lnTo>
                  <a:pt x="161173" y="703655"/>
                </a:lnTo>
                <a:lnTo>
                  <a:pt x="179689" y="744028"/>
                </a:lnTo>
                <a:lnTo>
                  <a:pt x="202465" y="782686"/>
                </a:lnTo>
                <a:lnTo>
                  <a:pt x="229457" y="819265"/>
                </a:lnTo>
                <a:lnTo>
                  <a:pt x="260618" y="853397"/>
                </a:lnTo>
                <a:lnTo>
                  <a:pt x="295902" y="884719"/>
                </a:lnTo>
                <a:lnTo>
                  <a:pt x="334265" y="912179"/>
                </a:lnTo>
                <a:lnTo>
                  <a:pt x="374453" y="934995"/>
                </a:lnTo>
                <a:lnTo>
                  <a:pt x="416101" y="953204"/>
                </a:lnTo>
                <a:lnTo>
                  <a:pt x="458841" y="966841"/>
                </a:lnTo>
                <a:lnTo>
                  <a:pt x="502308" y="975943"/>
                </a:lnTo>
                <a:lnTo>
                  <a:pt x="546136" y="980546"/>
                </a:lnTo>
                <a:lnTo>
                  <a:pt x="589957" y="980687"/>
                </a:lnTo>
                <a:lnTo>
                  <a:pt x="633406" y="976403"/>
                </a:lnTo>
                <a:lnTo>
                  <a:pt x="676117" y="967728"/>
                </a:lnTo>
                <a:lnTo>
                  <a:pt x="717723" y="954701"/>
                </a:lnTo>
                <a:lnTo>
                  <a:pt x="757858" y="937356"/>
                </a:lnTo>
                <a:lnTo>
                  <a:pt x="796155" y="915731"/>
                </a:lnTo>
                <a:lnTo>
                  <a:pt x="832248" y="889862"/>
                </a:lnTo>
                <a:lnTo>
                  <a:pt x="865771" y="859785"/>
                </a:lnTo>
                <a:lnTo>
                  <a:pt x="896358" y="825537"/>
                </a:lnTo>
                <a:lnTo>
                  <a:pt x="922982" y="788101"/>
                </a:lnTo>
                <a:lnTo>
                  <a:pt x="944884" y="748730"/>
                </a:lnTo>
                <a:lnTo>
                  <a:pt x="962111" y="707789"/>
                </a:lnTo>
                <a:lnTo>
                  <a:pt x="974709" y="665643"/>
                </a:lnTo>
                <a:lnTo>
                  <a:pt x="982725" y="622657"/>
                </a:lnTo>
                <a:lnTo>
                  <a:pt x="986203" y="579196"/>
                </a:lnTo>
                <a:lnTo>
                  <a:pt x="985191" y="535624"/>
                </a:lnTo>
                <a:lnTo>
                  <a:pt x="979734" y="492307"/>
                </a:lnTo>
                <a:lnTo>
                  <a:pt x="969878" y="449609"/>
                </a:lnTo>
                <a:lnTo>
                  <a:pt x="955669" y="407895"/>
                </a:lnTo>
                <a:lnTo>
                  <a:pt x="937154" y="367530"/>
                </a:lnTo>
                <a:lnTo>
                  <a:pt x="914378" y="328880"/>
                </a:lnTo>
                <a:lnTo>
                  <a:pt x="887387" y="292308"/>
                </a:lnTo>
                <a:lnTo>
                  <a:pt x="856228" y="258179"/>
                </a:lnTo>
                <a:lnTo>
                  <a:pt x="820946" y="226859"/>
                </a:lnTo>
                <a:lnTo>
                  <a:pt x="782581" y="199399"/>
                </a:lnTo>
                <a:lnTo>
                  <a:pt x="742390" y="176583"/>
                </a:lnTo>
                <a:lnTo>
                  <a:pt x="700741" y="158375"/>
                </a:lnTo>
                <a:lnTo>
                  <a:pt x="657999" y="144737"/>
                </a:lnTo>
                <a:lnTo>
                  <a:pt x="614531" y="135635"/>
                </a:lnTo>
                <a:lnTo>
                  <a:pt x="570702" y="131032"/>
                </a:lnTo>
                <a:lnTo>
                  <a:pt x="526880" y="130891"/>
                </a:lnTo>
                <a:lnTo>
                  <a:pt x="483430" y="135175"/>
                </a:lnTo>
                <a:lnTo>
                  <a:pt x="440719" y="143850"/>
                </a:lnTo>
                <a:lnTo>
                  <a:pt x="399113" y="156877"/>
                </a:lnTo>
                <a:lnTo>
                  <a:pt x="358978" y="174222"/>
                </a:lnTo>
                <a:lnTo>
                  <a:pt x="320681" y="195847"/>
                </a:lnTo>
                <a:lnTo>
                  <a:pt x="284587" y="221716"/>
                </a:lnTo>
                <a:lnTo>
                  <a:pt x="251064" y="251793"/>
                </a:lnTo>
                <a:lnTo>
                  <a:pt x="220477" y="286041"/>
                </a:lnTo>
                <a:close/>
              </a:path>
            </a:pathLst>
          </a:custGeom>
          <a:ln w="7349">
            <a:solidFill>
              <a:srgbClr val="C6B791"/>
            </a:solidFill>
          </a:ln>
        </p:spPr>
        <p:txBody>
          <a:bodyPr wrap="square" lIns="0" tIns="0" rIns="0" bIns="0" rtlCol="0"/>
          <a:lstStyle/>
          <a:p>
            <a:endParaRPr/>
          </a:p>
        </p:txBody>
      </p:sp>
      <p:sp>
        <p:nvSpPr>
          <p:cNvPr id="1048649" name="bg object 24"/>
          <p:cNvSpPr/>
          <p:nvPr/>
        </p:nvSpPr>
        <p:spPr>
          <a:xfrm>
            <a:off x="1012825" y="0"/>
            <a:ext cx="8131175" cy="6858000"/>
          </a:xfrm>
          <a:custGeom>
            <a:avLst/>
            <a:gdLst/>
            <a:ahLst/>
            <a:cxnLst/>
            <a:rect l="l" t="t" r="r" b="b"/>
            <a:pathLst>
              <a:path w="8131175" h="6858000">
                <a:moveTo>
                  <a:pt x="8131175" y="0"/>
                </a:moveTo>
                <a:lnTo>
                  <a:pt x="0" y="0"/>
                </a:lnTo>
                <a:lnTo>
                  <a:pt x="0" y="6858000"/>
                </a:lnTo>
                <a:lnTo>
                  <a:pt x="8131175" y="6858000"/>
                </a:lnTo>
                <a:lnTo>
                  <a:pt x="8131175" y="0"/>
                </a:lnTo>
                <a:close/>
              </a:path>
            </a:pathLst>
          </a:custGeom>
          <a:solidFill>
            <a:srgbClr val="FFFFFF"/>
          </a:solidFill>
        </p:spPr>
        <p:txBody>
          <a:bodyPr wrap="square" lIns="0" tIns="0" rIns="0" bIns="0" rtlCol="0"/>
          <a:lstStyle/>
          <a:p>
            <a:endParaRPr/>
          </a:p>
        </p:txBody>
      </p:sp>
      <p:sp>
        <p:nvSpPr>
          <p:cNvPr id="1048650" name="bg object 25"/>
          <p:cNvSpPr/>
          <p:nvPr/>
        </p:nvSpPr>
        <p:spPr>
          <a:xfrm>
            <a:off x="935736" y="0"/>
            <a:ext cx="155447" cy="6857999"/>
          </a:xfrm>
          <a:prstGeom prst="rect">
            <a:avLst/>
          </a:prstGeom>
          <a:blipFill>
            <a:blip r:embed="rId6" cstate="print"/>
            <a:stretch>
              <a:fillRect/>
            </a:stretch>
          </a:blipFill>
        </p:spPr>
        <p:txBody>
          <a:bodyPr wrap="square" lIns="0" tIns="0" rIns="0" bIns="0" rtlCol="0"/>
          <a:lstStyle/>
          <a:p>
            <a:endParaRPr/>
          </a:p>
        </p:txBody>
      </p:sp>
      <p:sp>
        <p:nvSpPr>
          <p:cNvPr id="1048651" name="bg object 26"/>
          <p:cNvSpPr/>
          <p:nvPr/>
        </p:nvSpPr>
        <p:spPr>
          <a:xfrm>
            <a:off x="1014412" y="0"/>
            <a:ext cx="73025" cy="6858000"/>
          </a:xfrm>
          <a:custGeom>
            <a:avLst/>
            <a:gdLst/>
            <a:ahLst/>
            <a:cxnLst/>
            <a:rect l="l" t="t" r="r" b="b"/>
            <a:pathLst>
              <a:path w="73025" h="6858000">
                <a:moveTo>
                  <a:pt x="73025" y="0"/>
                </a:moveTo>
                <a:lnTo>
                  <a:pt x="0" y="0"/>
                </a:lnTo>
                <a:lnTo>
                  <a:pt x="0" y="6858000"/>
                </a:lnTo>
                <a:lnTo>
                  <a:pt x="73025" y="6858000"/>
                </a:lnTo>
                <a:lnTo>
                  <a:pt x="73025" y="0"/>
                </a:lnTo>
                <a:close/>
              </a:path>
            </a:pathLst>
          </a:custGeom>
          <a:solidFill>
            <a:srgbClr val="FFFFFF"/>
          </a:solidFill>
        </p:spPr>
        <p:txBody>
          <a:bodyPr wrap="square" lIns="0" tIns="0" rIns="0" bIns="0" rtlCol="0"/>
          <a:lstStyle/>
          <a:p>
            <a:endParaRPr/>
          </a:p>
        </p:txBody>
      </p:sp>
      <p:sp>
        <p:nvSpPr>
          <p:cNvPr id="1048652" name="Holder 2"/>
          <p:cNvSpPr>
            <a:spLocks noGrp="1"/>
          </p:cNvSpPr>
          <p:nvPr>
            <p:ph type="title"/>
          </p:nvPr>
        </p:nvSpPr>
        <p:spPr/>
        <p:txBody>
          <a:bodyPr lIns="0" tIns="0" rIns="0" bIns="0"/>
          <a:lstStyle>
            <a:lvl1pPr>
              <a:defRPr sz="3900" b="0" i="0">
                <a:solidFill>
                  <a:srgbClr val="562213"/>
                </a:solidFill>
                <a:latin typeface="Trebuchet MS"/>
                <a:cs typeface="Trebuchet MS"/>
              </a:defRPr>
            </a:lvl1pPr>
          </a:lstStyle>
          <a:p>
            <a:endParaRPr/>
          </a:p>
        </p:txBody>
      </p:sp>
      <p:sp>
        <p:nvSpPr>
          <p:cNvPr id="104865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104865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9/10/2021</a:t>
            </a:fld>
            <a:endParaRPr lang="en-US"/>
          </a:p>
        </p:txBody>
      </p:sp>
      <p:sp>
        <p:nvSpPr>
          <p:cNvPr id="104865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048656"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1048657"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9/10/2021</a:t>
            </a:fld>
            <a:endParaRPr lang="en-US"/>
          </a:p>
        </p:txBody>
      </p:sp>
      <p:sp>
        <p:nvSpPr>
          <p:cNvPr id="1048658"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bg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1048577" name="bg object 17"/>
          <p:cNvSpPr/>
          <p:nvPr/>
        </p:nvSpPr>
        <p:spPr>
          <a:xfrm>
            <a:off x="2669" y="3175"/>
            <a:ext cx="819785" cy="819150"/>
          </a:xfrm>
          <a:custGeom>
            <a:avLst/>
            <a:gdLst/>
            <a:ahLst/>
            <a:cxnLst/>
            <a:rect l="l" t="t" r="r" b="b"/>
            <a:pathLst>
              <a:path w="819785" h="819150">
                <a:moveTo>
                  <a:pt x="819655" y="0"/>
                </a:moveTo>
                <a:lnTo>
                  <a:pt x="505" y="0"/>
                </a:lnTo>
                <a:lnTo>
                  <a:pt x="0"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30"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DF9F4">
              <a:alpha val="32940"/>
            </a:srgbClr>
          </a:solidFill>
        </p:spPr>
        <p:txBody>
          <a:bodyPr wrap="square" lIns="0" tIns="0" rIns="0" bIns="0" rtlCol="0"/>
          <a:lstStyle/>
          <a:p>
            <a:endParaRPr/>
          </a:p>
        </p:txBody>
      </p:sp>
      <p:sp>
        <p:nvSpPr>
          <p:cNvPr id="1048578" name="bg object 18"/>
          <p:cNvSpPr/>
          <p:nvPr/>
        </p:nvSpPr>
        <p:spPr>
          <a:xfrm>
            <a:off x="2669" y="3175"/>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30"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D2C39E"/>
            </a:solidFill>
          </a:ln>
        </p:spPr>
        <p:txBody>
          <a:bodyPr wrap="square" lIns="0" tIns="0" rIns="0" bIns="0" rtlCol="0"/>
          <a:lstStyle/>
          <a:p>
            <a:endParaRPr/>
          </a:p>
        </p:txBody>
      </p:sp>
      <p:sp>
        <p:nvSpPr>
          <p:cNvPr id="1048579" name="bg object 19"/>
          <p:cNvSpPr/>
          <p:nvPr/>
        </p:nvSpPr>
        <p:spPr>
          <a:xfrm>
            <a:off x="126492" y="4571"/>
            <a:ext cx="1786127" cy="1786127"/>
          </a:xfrm>
          <a:prstGeom prst="rect">
            <a:avLst/>
          </a:prstGeom>
          <a:blipFill>
            <a:blip r:embed="rId8" cstate="print"/>
            <a:stretch>
              <a:fillRect/>
            </a:stretch>
          </a:blipFill>
        </p:spPr>
        <p:txBody>
          <a:bodyPr wrap="square" lIns="0" tIns="0" rIns="0" bIns="0" rtlCol="0"/>
          <a:lstStyle/>
          <a:p>
            <a:endParaRPr/>
          </a:p>
        </p:txBody>
      </p:sp>
      <p:sp>
        <p:nvSpPr>
          <p:cNvPr id="1048580" name="bg object 20"/>
          <p:cNvSpPr/>
          <p:nvPr/>
        </p:nvSpPr>
        <p:spPr>
          <a:xfrm>
            <a:off x="168275" y="20700"/>
            <a:ext cx="1703705" cy="1703705"/>
          </a:xfrm>
          <a:custGeom>
            <a:avLst/>
            <a:gdLst/>
            <a:ahLst/>
            <a:cxnLst/>
            <a:rect l="l" t="t" r="r" b="b"/>
            <a:pathLst>
              <a:path w="1703705" h="1703705">
                <a:moveTo>
                  <a:pt x="0" y="851662"/>
                </a:moveTo>
                <a:lnTo>
                  <a:pt x="1348" y="803329"/>
                </a:lnTo>
                <a:lnTo>
                  <a:pt x="5345" y="755704"/>
                </a:lnTo>
                <a:lnTo>
                  <a:pt x="11918" y="708858"/>
                </a:lnTo>
                <a:lnTo>
                  <a:pt x="20996" y="662865"/>
                </a:lnTo>
                <a:lnTo>
                  <a:pt x="32507" y="617795"/>
                </a:lnTo>
                <a:lnTo>
                  <a:pt x="46379" y="573720"/>
                </a:lnTo>
                <a:lnTo>
                  <a:pt x="62541" y="530713"/>
                </a:lnTo>
                <a:lnTo>
                  <a:pt x="80919" y="488844"/>
                </a:lnTo>
                <a:lnTo>
                  <a:pt x="101442" y="448187"/>
                </a:lnTo>
                <a:lnTo>
                  <a:pt x="124039" y="408812"/>
                </a:lnTo>
                <a:lnTo>
                  <a:pt x="148638" y="370792"/>
                </a:lnTo>
                <a:lnTo>
                  <a:pt x="175166" y="334199"/>
                </a:lnTo>
                <a:lnTo>
                  <a:pt x="203552" y="299104"/>
                </a:lnTo>
                <a:lnTo>
                  <a:pt x="233723" y="265579"/>
                </a:lnTo>
                <a:lnTo>
                  <a:pt x="265609" y="233696"/>
                </a:lnTo>
                <a:lnTo>
                  <a:pt x="299136" y="203527"/>
                </a:lnTo>
                <a:lnTo>
                  <a:pt x="334233" y="175144"/>
                </a:lnTo>
                <a:lnTo>
                  <a:pt x="370829" y="148619"/>
                </a:lnTo>
                <a:lnTo>
                  <a:pt x="408851" y="124023"/>
                </a:lnTo>
                <a:lnTo>
                  <a:pt x="448227" y="101429"/>
                </a:lnTo>
                <a:lnTo>
                  <a:pt x="488886" y="80908"/>
                </a:lnTo>
                <a:lnTo>
                  <a:pt x="530756" y="62532"/>
                </a:lnTo>
                <a:lnTo>
                  <a:pt x="573764" y="46373"/>
                </a:lnTo>
                <a:lnTo>
                  <a:pt x="617839" y="32502"/>
                </a:lnTo>
                <a:lnTo>
                  <a:pt x="662909" y="20993"/>
                </a:lnTo>
                <a:lnTo>
                  <a:pt x="708902" y="11916"/>
                </a:lnTo>
                <a:lnTo>
                  <a:pt x="755746" y="5344"/>
                </a:lnTo>
                <a:lnTo>
                  <a:pt x="803369" y="1348"/>
                </a:lnTo>
                <a:lnTo>
                  <a:pt x="851700" y="0"/>
                </a:lnTo>
                <a:lnTo>
                  <a:pt x="900029" y="1348"/>
                </a:lnTo>
                <a:lnTo>
                  <a:pt x="947652" y="5344"/>
                </a:lnTo>
                <a:lnTo>
                  <a:pt x="994496" y="11916"/>
                </a:lnTo>
                <a:lnTo>
                  <a:pt x="1040489" y="20993"/>
                </a:lnTo>
                <a:lnTo>
                  <a:pt x="1085560" y="32502"/>
                </a:lnTo>
                <a:lnTo>
                  <a:pt x="1129636" y="46373"/>
                </a:lnTo>
                <a:lnTo>
                  <a:pt x="1172646" y="62532"/>
                </a:lnTo>
                <a:lnTo>
                  <a:pt x="1214517" y="80908"/>
                </a:lnTo>
                <a:lnTo>
                  <a:pt x="1255178" y="101429"/>
                </a:lnTo>
                <a:lnTo>
                  <a:pt x="1294557" y="124023"/>
                </a:lnTo>
                <a:lnTo>
                  <a:pt x="1332581" y="148619"/>
                </a:lnTo>
                <a:lnTo>
                  <a:pt x="1369179" y="175144"/>
                </a:lnTo>
                <a:lnTo>
                  <a:pt x="1404280" y="203527"/>
                </a:lnTo>
                <a:lnTo>
                  <a:pt x="1437810" y="233696"/>
                </a:lnTo>
                <a:lnTo>
                  <a:pt x="1469698" y="265579"/>
                </a:lnTo>
                <a:lnTo>
                  <a:pt x="1499873" y="299104"/>
                </a:lnTo>
                <a:lnTo>
                  <a:pt x="1528261" y="334199"/>
                </a:lnTo>
                <a:lnTo>
                  <a:pt x="1554792" y="370792"/>
                </a:lnTo>
                <a:lnTo>
                  <a:pt x="1579394" y="408812"/>
                </a:lnTo>
                <a:lnTo>
                  <a:pt x="1601993" y="448187"/>
                </a:lnTo>
                <a:lnTo>
                  <a:pt x="1622520" y="488844"/>
                </a:lnTo>
                <a:lnTo>
                  <a:pt x="1640900" y="530713"/>
                </a:lnTo>
                <a:lnTo>
                  <a:pt x="1657064" y="573720"/>
                </a:lnTo>
                <a:lnTo>
                  <a:pt x="1670938" y="617795"/>
                </a:lnTo>
                <a:lnTo>
                  <a:pt x="1682450" y="662865"/>
                </a:lnTo>
                <a:lnTo>
                  <a:pt x="1691530" y="708858"/>
                </a:lnTo>
                <a:lnTo>
                  <a:pt x="1698105" y="755704"/>
                </a:lnTo>
                <a:lnTo>
                  <a:pt x="1702102" y="803329"/>
                </a:lnTo>
                <a:lnTo>
                  <a:pt x="1703451" y="851662"/>
                </a:lnTo>
                <a:lnTo>
                  <a:pt x="1702102" y="899994"/>
                </a:lnTo>
                <a:lnTo>
                  <a:pt x="1698105" y="947619"/>
                </a:lnTo>
                <a:lnTo>
                  <a:pt x="1691530" y="994465"/>
                </a:lnTo>
                <a:lnTo>
                  <a:pt x="1682450" y="1040458"/>
                </a:lnTo>
                <a:lnTo>
                  <a:pt x="1670938" y="1085528"/>
                </a:lnTo>
                <a:lnTo>
                  <a:pt x="1657064" y="1129603"/>
                </a:lnTo>
                <a:lnTo>
                  <a:pt x="1640900" y="1172610"/>
                </a:lnTo>
                <a:lnTo>
                  <a:pt x="1622520" y="1214479"/>
                </a:lnTo>
                <a:lnTo>
                  <a:pt x="1601993" y="1255136"/>
                </a:lnTo>
                <a:lnTo>
                  <a:pt x="1579394" y="1294511"/>
                </a:lnTo>
                <a:lnTo>
                  <a:pt x="1554792" y="1332531"/>
                </a:lnTo>
                <a:lnTo>
                  <a:pt x="1528261" y="1369124"/>
                </a:lnTo>
                <a:lnTo>
                  <a:pt x="1499873" y="1404219"/>
                </a:lnTo>
                <a:lnTo>
                  <a:pt x="1469698" y="1437744"/>
                </a:lnTo>
                <a:lnTo>
                  <a:pt x="1437810" y="1469627"/>
                </a:lnTo>
                <a:lnTo>
                  <a:pt x="1404280" y="1499796"/>
                </a:lnTo>
                <a:lnTo>
                  <a:pt x="1369179" y="1528179"/>
                </a:lnTo>
                <a:lnTo>
                  <a:pt x="1332581" y="1554704"/>
                </a:lnTo>
                <a:lnTo>
                  <a:pt x="1294557" y="1579300"/>
                </a:lnTo>
                <a:lnTo>
                  <a:pt x="1255178" y="1601894"/>
                </a:lnTo>
                <a:lnTo>
                  <a:pt x="1214517" y="1622415"/>
                </a:lnTo>
                <a:lnTo>
                  <a:pt x="1172646" y="1640791"/>
                </a:lnTo>
                <a:lnTo>
                  <a:pt x="1129636" y="1656950"/>
                </a:lnTo>
                <a:lnTo>
                  <a:pt x="1085560" y="1670821"/>
                </a:lnTo>
                <a:lnTo>
                  <a:pt x="1040489" y="1682330"/>
                </a:lnTo>
                <a:lnTo>
                  <a:pt x="994496" y="1691407"/>
                </a:lnTo>
                <a:lnTo>
                  <a:pt x="947652" y="1697979"/>
                </a:lnTo>
                <a:lnTo>
                  <a:pt x="900029" y="1701975"/>
                </a:lnTo>
                <a:lnTo>
                  <a:pt x="851700" y="1703324"/>
                </a:lnTo>
                <a:lnTo>
                  <a:pt x="803369" y="1701975"/>
                </a:lnTo>
                <a:lnTo>
                  <a:pt x="755746" y="1697979"/>
                </a:lnTo>
                <a:lnTo>
                  <a:pt x="708902" y="1691407"/>
                </a:lnTo>
                <a:lnTo>
                  <a:pt x="662909" y="1682330"/>
                </a:lnTo>
                <a:lnTo>
                  <a:pt x="617839" y="1670821"/>
                </a:lnTo>
                <a:lnTo>
                  <a:pt x="573764" y="1656950"/>
                </a:lnTo>
                <a:lnTo>
                  <a:pt x="530756" y="1640791"/>
                </a:lnTo>
                <a:lnTo>
                  <a:pt x="488886" y="1622415"/>
                </a:lnTo>
                <a:lnTo>
                  <a:pt x="448227" y="1601894"/>
                </a:lnTo>
                <a:lnTo>
                  <a:pt x="408851" y="1579300"/>
                </a:lnTo>
                <a:lnTo>
                  <a:pt x="370829" y="1554704"/>
                </a:lnTo>
                <a:lnTo>
                  <a:pt x="334233" y="1528179"/>
                </a:lnTo>
                <a:lnTo>
                  <a:pt x="299136" y="1499796"/>
                </a:lnTo>
                <a:lnTo>
                  <a:pt x="265609" y="1469627"/>
                </a:lnTo>
                <a:lnTo>
                  <a:pt x="233723" y="1437744"/>
                </a:lnTo>
                <a:lnTo>
                  <a:pt x="203552" y="1404219"/>
                </a:lnTo>
                <a:lnTo>
                  <a:pt x="175166" y="1369124"/>
                </a:lnTo>
                <a:lnTo>
                  <a:pt x="148638" y="1332531"/>
                </a:lnTo>
                <a:lnTo>
                  <a:pt x="124039" y="1294511"/>
                </a:lnTo>
                <a:lnTo>
                  <a:pt x="101442" y="1255136"/>
                </a:lnTo>
                <a:lnTo>
                  <a:pt x="80919" y="1214479"/>
                </a:lnTo>
                <a:lnTo>
                  <a:pt x="62541" y="1172610"/>
                </a:lnTo>
                <a:lnTo>
                  <a:pt x="46379" y="1129603"/>
                </a:lnTo>
                <a:lnTo>
                  <a:pt x="32507" y="1085528"/>
                </a:lnTo>
                <a:lnTo>
                  <a:pt x="20996" y="1040458"/>
                </a:lnTo>
                <a:lnTo>
                  <a:pt x="11918" y="994465"/>
                </a:lnTo>
                <a:lnTo>
                  <a:pt x="5345" y="947619"/>
                </a:lnTo>
                <a:lnTo>
                  <a:pt x="1348" y="899994"/>
                </a:lnTo>
                <a:lnTo>
                  <a:pt x="0" y="851662"/>
                </a:lnTo>
                <a:close/>
              </a:path>
            </a:pathLst>
          </a:custGeom>
          <a:ln w="27305">
            <a:solidFill>
              <a:srgbClr val="FFF6DB"/>
            </a:solidFill>
          </a:ln>
        </p:spPr>
        <p:txBody>
          <a:bodyPr wrap="square" lIns="0" tIns="0" rIns="0" bIns="0" rtlCol="0"/>
          <a:lstStyle/>
          <a:p>
            <a:endParaRPr/>
          </a:p>
        </p:txBody>
      </p:sp>
      <p:sp>
        <p:nvSpPr>
          <p:cNvPr id="1048581" name="bg object 21"/>
          <p:cNvSpPr/>
          <p:nvPr/>
        </p:nvSpPr>
        <p:spPr>
          <a:xfrm>
            <a:off x="172212" y="1045464"/>
            <a:ext cx="1155192" cy="1150619"/>
          </a:xfrm>
          <a:prstGeom prst="rect">
            <a:avLst/>
          </a:prstGeom>
          <a:blipFill>
            <a:blip r:embed="rId9" cstate="print"/>
            <a:stretch>
              <a:fillRect/>
            </a:stretch>
          </a:blipFill>
        </p:spPr>
        <p:txBody>
          <a:bodyPr wrap="square" lIns="0" tIns="0" rIns="0" bIns="0" rtlCol="0"/>
          <a:lstStyle/>
          <a:p>
            <a:endParaRPr/>
          </a:p>
        </p:txBody>
      </p:sp>
      <p:sp>
        <p:nvSpPr>
          <p:cNvPr id="1048582" name="bg object 22"/>
          <p:cNvSpPr/>
          <p:nvPr/>
        </p:nvSpPr>
        <p:spPr>
          <a:xfrm>
            <a:off x="187319" y="1050633"/>
            <a:ext cx="1116813" cy="1111476"/>
          </a:xfrm>
          <a:prstGeom prst="rect">
            <a:avLst/>
          </a:prstGeom>
          <a:blipFill>
            <a:blip r:embed="rId10" cstate="print"/>
            <a:stretch>
              <a:fillRect/>
            </a:stretch>
          </a:blipFill>
        </p:spPr>
        <p:txBody>
          <a:bodyPr wrap="square" lIns="0" tIns="0" rIns="0" bIns="0" rtlCol="0"/>
          <a:lstStyle/>
          <a:p>
            <a:endParaRPr/>
          </a:p>
        </p:txBody>
      </p:sp>
      <p:sp>
        <p:nvSpPr>
          <p:cNvPr id="1048583" name="bg object 23"/>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close/>
              </a:path>
              <a:path w="1116965" h="1111885">
                <a:moveTo>
                  <a:pt x="220477" y="286041"/>
                </a:moveTo>
                <a:lnTo>
                  <a:pt x="193856" y="323455"/>
                </a:lnTo>
                <a:lnTo>
                  <a:pt x="171955" y="362810"/>
                </a:lnTo>
                <a:lnTo>
                  <a:pt x="154729" y="403741"/>
                </a:lnTo>
                <a:lnTo>
                  <a:pt x="142131" y="445881"/>
                </a:lnTo>
                <a:lnTo>
                  <a:pt x="134116" y="488865"/>
                </a:lnTo>
                <a:lnTo>
                  <a:pt x="130638" y="532328"/>
                </a:lnTo>
                <a:lnTo>
                  <a:pt x="131651" y="575903"/>
                </a:lnTo>
                <a:lnTo>
                  <a:pt x="137108" y="619227"/>
                </a:lnTo>
                <a:lnTo>
                  <a:pt x="146964" y="661933"/>
                </a:lnTo>
                <a:lnTo>
                  <a:pt x="161173" y="703655"/>
                </a:lnTo>
                <a:lnTo>
                  <a:pt x="179689" y="744028"/>
                </a:lnTo>
                <a:lnTo>
                  <a:pt x="202465" y="782686"/>
                </a:lnTo>
                <a:lnTo>
                  <a:pt x="229457" y="819265"/>
                </a:lnTo>
                <a:lnTo>
                  <a:pt x="260618" y="853397"/>
                </a:lnTo>
                <a:lnTo>
                  <a:pt x="295902" y="884719"/>
                </a:lnTo>
                <a:lnTo>
                  <a:pt x="334265" y="912179"/>
                </a:lnTo>
                <a:lnTo>
                  <a:pt x="374453" y="934995"/>
                </a:lnTo>
                <a:lnTo>
                  <a:pt x="416101" y="953204"/>
                </a:lnTo>
                <a:lnTo>
                  <a:pt x="458841" y="966841"/>
                </a:lnTo>
                <a:lnTo>
                  <a:pt x="502308" y="975943"/>
                </a:lnTo>
                <a:lnTo>
                  <a:pt x="546136" y="980546"/>
                </a:lnTo>
                <a:lnTo>
                  <a:pt x="589957" y="980687"/>
                </a:lnTo>
                <a:lnTo>
                  <a:pt x="633406" y="976403"/>
                </a:lnTo>
                <a:lnTo>
                  <a:pt x="676117" y="967728"/>
                </a:lnTo>
                <a:lnTo>
                  <a:pt x="717723" y="954701"/>
                </a:lnTo>
                <a:lnTo>
                  <a:pt x="757858" y="937356"/>
                </a:lnTo>
                <a:lnTo>
                  <a:pt x="796155" y="915731"/>
                </a:lnTo>
                <a:lnTo>
                  <a:pt x="832248" y="889862"/>
                </a:lnTo>
                <a:lnTo>
                  <a:pt x="865771" y="859785"/>
                </a:lnTo>
                <a:lnTo>
                  <a:pt x="896358" y="825537"/>
                </a:lnTo>
                <a:lnTo>
                  <a:pt x="922982" y="788101"/>
                </a:lnTo>
                <a:lnTo>
                  <a:pt x="944884" y="748730"/>
                </a:lnTo>
                <a:lnTo>
                  <a:pt x="962111" y="707789"/>
                </a:lnTo>
                <a:lnTo>
                  <a:pt x="974709" y="665643"/>
                </a:lnTo>
                <a:lnTo>
                  <a:pt x="982725" y="622657"/>
                </a:lnTo>
                <a:lnTo>
                  <a:pt x="986203" y="579196"/>
                </a:lnTo>
                <a:lnTo>
                  <a:pt x="985191" y="535624"/>
                </a:lnTo>
                <a:lnTo>
                  <a:pt x="979734" y="492307"/>
                </a:lnTo>
                <a:lnTo>
                  <a:pt x="969878" y="449609"/>
                </a:lnTo>
                <a:lnTo>
                  <a:pt x="955669" y="407895"/>
                </a:lnTo>
                <a:lnTo>
                  <a:pt x="937154" y="367530"/>
                </a:lnTo>
                <a:lnTo>
                  <a:pt x="914378" y="328880"/>
                </a:lnTo>
                <a:lnTo>
                  <a:pt x="887387" y="292308"/>
                </a:lnTo>
                <a:lnTo>
                  <a:pt x="856228" y="258179"/>
                </a:lnTo>
                <a:lnTo>
                  <a:pt x="820946" y="226859"/>
                </a:lnTo>
                <a:lnTo>
                  <a:pt x="782581" y="199399"/>
                </a:lnTo>
                <a:lnTo>
                  <a:pt x="742390" y="176583"/>
                </a:lnTo>
                <a:lnTo>
                  <a:pt x="700741" y="158375"/>
                </a:lnTo>
                <a:lnTo>
                  <a:pt x="657999" y="144737"/>
                </a:lnTo>
                <a:lnTo>
                  <a:pt x="614531" y="135635"/>
                </a:lnTo>
                <a:lnTo>
                  <a:pt x="570702" y="131032"/>
                </a:lnTo>
                <a:lnTo>
                  <a:pt x="526880" y="130891"/>
                </a:lnTo>
                <a:lnTo>
                  <a:pt x="483430" y="135175"/>
                </a:lnTo>
                <a:lnTo>
                  <a:pt x="440719" y="143850"/>
                </a:lnTo>
                <a:lnTo>
                  <a:pt x="399113" y="156877"/>
                </a:lnTo>
                <a:lnTo>
                  <a:pt x="358978" y="174222"/>
                </a:lnTo>
                <a:lnTo>
                  <a:pt x="320681" y="195847"/>
                </a:lnTo>
                <a:lnTo>
                  <a:pt x="284587" y="221716"/>
                </a:lnTo>
                <a:lnTo>
                  <a:pt x="251064" y="251793"/>
                </a:lnTo>
                <a:lnTo>
                  <a:pt x="220477" y="286041"/>
                </a:lnTo>
                <a:close/>
              </a:path>
            </a:pathLst>
          </a:custGeom>
          <a:ln w="7349">
            <a:solidFill>
              <a:srgbClr val="C6B791"/>
            </a:solidFill>
          </a:ln>
        </p:spPr>
        <p:txBody>
          <a:bodyPr wrap="square" lIns="0" tIns="0" rIns="0" bIns="0" rtlCol="0"/>
          <a:lstStyle/>
          <a:p>
            <a:endParaRPr/>
          </a:p>
        </p:txBody>
      </p:sp>
      <p:sp>
        <p:nvSpPr>
          <p:cNvPr id="1048584" name="bg object 24"/>
          <p:cNvSpPr/>
          <p:nvPr/>
        </p:nvSpPr>
        <p:spPr>
          <a:xfrm>
            <a:off x="1012825" y="0"/>
            <a:ext cx="8131175" cy="6858000"/>
          </a:xfrm>
          <a:custGeom>
            <a:avLst/>
            <a:gdLst/>
            <a:ahLst/>
            <a:cxnLst/>
            <a:rect l="l" t="t" r="r" b="b"/>
            <a:pathLst>
              <a:path w="8131175" h="6858000">
                <a:moveTo>
                  <a:pt x="8131175" y="0"/>
                </a:moveTo>
                <a:lnTo>
                  <a:pt x="0" y="0"/>
                </a:lnTo>
                <a:lnTo>
                  <a:pt x="0" y="6858000"/>
                </a:lnTo>
                <a:lnTo>
                  <a:pt x="8131175" y="6858000"/>
                </a:lnTo>
                <a:lnTo>
                  <a:pt x="8131175" y="0"/>
                </a:lnTo>
                <a:close/>
              </a:path>
            </a:pathLst>
          </a:custGeom>
          <a:solidFill>
            <a:srgbClr val="FFFFFF"/>
          </a:solidFill>
        </p:spPr>
        <p:txBody>
          <a:bodyPr wrap="square" lIns="0" tIns="0" rIns="0" bIns="0" rtlCol="0"/>
          <a:lstStyle/>
          <a:p>
            <a:endParaRPr/>
          </a:p>
        </p:txBody>
      </p:sp>
      <p:sp>
        <p:nvSpPr>
          <p:cNvPr id="1048585" name="bg object 25"/>
          <p:cNvSpPr/>
          <p:nvPr/>
        </p:nvSpPr>
        <p:spPr>
          <a:xfrm>
            <a:off x="935736" y="0"/>
            <a:ext cx="155447" cy="6857999"/>
          </a:xfrm>
          <a:prstGeom prst="rect">
            <a:avLst/>
          </a:prstGeom>
          <a:blipFill>
            <a:blip r:embed="rId11" cstate="print"/>
            <a:stretch>
              <a:fillRect/>
            </a:stretch>
          </a:blipFill>
        </p:spPr>
        <p:txBody>
          <a:bodyPr wrap="square" lIns="0" tIns="0" rIns="0" bIns="0" rtlCol="0"/>
          <a:lstStyle/>
          <a:p>
            <a:endParaRPr/>
          </a:p>
        </p:txBody>
      </p:sp>
      <p:sp>
        <p:nvSpPr>
          <p:cNvPr id="1048586" name="Holder 2"/>
          <p:cNvSpPr>
            <a:spLocks noGrp="1"/>
          </p:cNvSpPr>
          <p:nvPr>
            <p:ph type="title"/>
          </p:nvPr>
        </p:nvSpPr>
        <p:spPr>
          <a:xfrm>
            <a:off x="633475" y="220802"/>
            <a:ext cx="7877048" cy="1214755"/>
          </a:xfrm>
          <a:prstGeom prst="rect">
            <a:avLst/>
          </a:prstGeom>
        </p:spPr>
        <p:txBody>
          <a:bodyPr wrap="square" lIns="0" tIns="0" rIns="0" bIns="0">
            <a:spAutoFit/>
          </a:bodyPr>
          <a:lstStyle>
            <a:lvl1pPr>
              <a:defRPr sz="3900" b="0" i="0">
                <a:solidFill>
                  <a:srgbClr val="562213"/>
                </a:solidFill>
                <a:latin typeface="Trebuchet MS"/>
                <a:cs typeface="Trebuchet MS"/>
              </a:defRPr>
            </a:lvl1pPr>
          </a:lstStyle>
          <a:p>
            <a:endParaRPr/>
          </a:p>
        </p:txBody>
      </p:sp>
      <p:sp>
        <p:nvSpPr>
          <p:cNvPr id="1048587" name="Holder 3"/>
          <p:cNvSpPr>
            <a:spLocks noGrp="1"/>
          </p:cNvSpPr>
          <p:nvPr>
            <p:ph type="body" idx="1"/>
          </p:nvPr>
        </p:nvSpPr>
        <p:spPr>
          <a:xfrm>
            <a:off x="709295" y="1467358"/>
            <a:ext cx="7725409" cy="4217035"/>
          </a:xfrm>
          <a:prstGeom prst="rect">
            <a:avLst/>
          </a:prstGeom>
        </p:spPr>
        <p:txBody>
          <a:bodyPr wrap="square" lIns="0" tIns="0" rIns="0" bIns="0">
            <a:spAutoFit/>
          </a:bodyPr>
          <a:lstStyle>
            <a:lvl1pPr>
              <a:defRPr sz="2800" b="0" i="0">
                <a:solidFill>
                  <a:schemeClr val="tx1"/>
                </a:solidFill>
                <a:latin typeface="Trebuchet MS"/>
                <a:cs typeface="Trebuchet MS"/>
              </a:defRPr>
            </a:lvl1pPr>
          </a:lstStyle>
          <a:p>
            <a:endParaRPr/>
          </a:p>
        </p:txBody>
      </p:sp>
      <p:sp>
        <p:nvSpPr>
          <p:cNvPr id="1048588"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1048589"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9/10/2021</a:t>
            </a:fld>
            <a:endParaRPr lang="en-US"/>
          </a:p>
        </p:txBody>
      </p:sp>
      <p:sp>
        <p:nvSpPr>
          <p:cNvPr id="1048590"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Rectangle 9"/>
          <p:cNvSpPr/>
          <p:nvPr/>
        </p:nvSpPr>
        <p:spPr>
          <a:xfrm>
            <a:off x="1066800" y="729657"/>
            <a:ext cx="8044998" cy="61283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8" name="TextBox 8"/>
          <p:cNvSpPr txBox="1"/>
          <p:nvPr/>
        </p:nvSpPr>
        <p:spPr>
          <a:xfrm>
            <a:off x="1066800" y="21771"/>
            <a:ext cx="8044998" cy="707886"/>
          </a:xfrm>
          <a:prstGeom prst="rect">
            <a:avLst/>
          </a:prstGeom>
          <a:solidFill>
            <a:schemeClr val="tx2">
              <a:lumMod val="40000"/>
              <a:lumOff val="60000"/>
            </a:schemeClr>
          </a:solidFill>
          <a:ln w="28575">
            <a:solidFill>
              <a:schemeClr val="tx1"/>
            </a:solidFill>
          </a:ln>
        </p:spPr>
        <p:txBody>
          <a:bodyPr wrap="square" rtlCol="0">
            <a:spAutoFit/>
          </a:bodyPr>
          <a:lstStyle/>
          <a:p>
            <a:r>
              <a:rPr lang="en-US" sz="4000" spc="-5" dirty="0">
                <a:solidFill>
                  <a:srgbClr val="310D04"/>
                </a:solidFill>
              </a:rPr>
              <a:t>Title of innovation</a:t>
            </a:r>
            <a:endParaRPr lang="en-US" sz="4000" dirty="0"/>
          </a:p>
        </p:txBody>
      </p:sp>
      <p:sp>
        <p:nvSpPr>
          <p:cNvPr id="1048609" name="TextBox 1"/>
          <p:cNvSpPr txBox="1"/>
          <p:nvPr/>
        </p:nvSpPr>
        <p:spPr>
          <a:xfrm>
            <a:off x="1447800" y="1066800"/>
            <a:ext cx="7125355" cy="1938992"/>
          </a:xfrm>
          <a:prstGeom prst="rect">
            <a:avLst/>
          </a:prstGeom>
          <a:noFill/>
        </p:spPr>
        <p:txBody>
          <a:bodyPr wrap="square" rtlCol="0">
            <a:spAutoFit/>
          </a:bodyPr>
          <a:lstStyle/>
          <a:p>
            <a:pPr algn="ctr"/>
            <a:r>
              <a:rPr lang="en-US" sz="4000" b="1" dirty="0"/>
              <a:t>From Research to Training: Improving Hands-on Approach to Learning at the RTC in Nigeria</a:t>
            </a:r>
          </a:p>
        </p:txBody>
      </p:sp>
      <p:sp>
        <p:nvSpPr>
          <p:cNvPr id="7" name="TextBox 8"/>
          <p:cNvSpPr txBox="1"/>
          <p:nvPr/>
        </p:nvSpPr>
        <p:spPr>
          <a:xfrm>
            <a:off x="1600200" y="3886200"/>
            <a:ext cx="6591955" cy="646331"/>
          </a:xfrm>
          <a:prstGeom prst="rect">
            <a:avLst/>
          </a:prstGeom>
          <a:solidFill>
            <a:schemeClr val="tx2">
              <a:lumMod val="40000"/>
              <a:lumOff val="60000"/>
            </a:schemeClr>
          </a:solidFill>
          <a:ln w="28575">
            <a:solidFill>
              <a:schemeClr val="tx1"/>
            </a:solidFill>
          </a:ln>
        </p:spPr>
        <p:txBody>
          <a:bodyPr wrap="square" rtlCol="0">
            <a:spAutoFit/>
          </a:bodyPr>
          <a:lstStyle/>
          <a:p>
            <a:r>
              <a:rPr lang="en-US" spc="-5" dirty="0" err="1">
                <a:solidFill>
                  <a:srgbClr val="310D04"/>
                </a:solidFill>
              </a:rPr>
              <a:t>Popoola</a:t>
            </a:r>
            <a:r>
              <a:rPr lang="en-US" spc="-5" dirty="0">
                <a:solidFill>
                  <a:srgbClr val="310D04"/>
                </a:solidFill>
              </a:rPr>
              <a:t> T.I., </a:t>
            </a:r>
            <a:r>
              <a:rPr lang="en-US" spc="-5" dirty="0" err="1">
                <a:solidFill>
                  <a:srgbClr val="310D04"/>
                </a:solidFill>
              </a:rPr>
              <a:t>Aryee</a:t>
            </a:r>
            <a:r>
              <a:rPr lang="en-US" spc="-5" dirty="0">
                <a:solidFill>
                  <a:srgbClr val="310D04"/>
                </a:solidFill>
              </a:rPr>
              <a:t> J., Parker D., </a:t>
            </a:r>
            <a:r>
              <a:rPr lang="en-US" spc="-5" dirty="0" err="1">
                <a:solidFill>
                  <a:srgbClr val="310D04"/>
                </a:solidFill>
              </a:rPr>
              <a:t>Sholademi</a:t>
            </a:r>
            <a:r>
              <a:rPr lang="en-US" spc="-5" dirty="0">
                <a:solidFill>
                  <a:srgbClr val="310D04"/>
                </a:solidFill>
              </a:rPr>
              <a:t> M., Williams A., Parrish P., </a:t>
            </a:r>
            <a:r>
              <a:rPr lang="en-US" spc="-5" dirty="0" err="1">
                <a:solidFill>
                  <a:srgbClr val="310D04"/>
                </a:solidFill>
              </a:rPr>
              <a:t>Odjugo</a:t>
            </a:r>
            <a:r>
              <a:rPr lang="en-US" spc="-5" dirty="0">
                <a:solidFill>
                  <a:srgbClr val="310D04"/>
                </a:solidFill>
              </a:rPr>
              <a:t> P.A.O., Roberts A., </a:t>
            </a:r>
            <a:r>
              <a:rPr lang="en-US" spc="-5" dirty="0" err="1">
                <a:solidFill>
                  <a:srgbClr val="310D04"/>
                </a:solidFill>
              </a:rPr>
              <a:t>Amekudzi</a:t>
            </a:r>
            <a:r>
              <a:rPr lang="en-US" spc="-5" dirty="0">
                <a:solidFill>
                  <a:srgbClr val="310D04"/>
                </a:solidFill>
              </a:rPr>
              <a:t> L.</a:t>
            </a:r>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0" y="54114"/>
            <a:ext cx="941961" cy="631686"/>
          </a:xfrm>
          <a:prstGeom prst="rect">
            <a:avLst/>
          </a:prstGeom>
          <a:noFill/>
          <a:ln>
            <a:noFill/>
          </a:ln>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2" y="3226729"/>
            <a:ext cx="952848" cy="35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2" y="6280517"/>
            <a:ext cx="943188" cy="5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38401" y="3200400"/>
            <a:ext cx="5257800" cy="369332"/>
          </a:xfrm>
          <a:prstGeom prst="rect">
            <a:avLst/>
          </a:prstGeom>
          <a:noFill/>
          <a:ln w="28575">
            <a:solidFill>
              <a:schemeClr val="accent2">
                <a:lumMod val="75000"/>
              </a:schemeClr>
            </a:solidFill>
          </a:ln>
        </p:spPr>
        <p:txBody>
          <a:bodyPr wrap="square" rtlCol="0">
            <a:spAutoFit/>
          </a:bodyPr>
          <a:lstStyle/>
          <a:p>
            <a:pPr algn="ctr"/>
            <a:r>
              <a:rPr lang="en-GB" dirty="0"/>
              <a:t>WMO Regional Training Centre (RTC), Lagos, Nigeria</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9" y="5905500"/>
            <a:ext cx="3429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119" y="4918355"/>
            <a:ext cx="36480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9"/>
          <p:cNvSpPr/>
          <p:nvPr/>
        </p:nvSpPr>
        <p:spPr>
          <a:xfrm>
            <a:off x="5290003" y="0"/>
            <a:ext cx="3777797" cy="6781801"/>
          </a:xfrm>
          <a:prstGeom prst="rect">
            <a:avLst/>
          </a:prstGeom>
          <a:solidFill>
            <a:schemeClr val="bg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11" name="Rectangle 9"/>
          <p:cNvSpPr/>
          <p:nvPr/>
        </p:nvSpPr>
        <p:spPr>
          <a:xfrm>
            <a:off x="1066800" y="10181"/>
            <a:ext cx="4114800" cy="6771620"/>
          </a:xfrm>
          <a:prstGeom prst="rect">
            <a:avLst/>
          </a:prstGeom>
          <a:solidFill>
            <a:schemeClr val="bg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 y="54114"/>
            <a:ext cx="941961" cy="631686"/>
          </a:xfrm>
          <a:prstGeom prst="rect">
            <a:avLst/>
          </a:prstGeom>
          <a:noFill/>
          <a:ln>
            <a:noFill/>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2" y="3150529"/>
            <a:ext cx="952848" cy="35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57" y="6267145"/>
            <a:ext cx="914303" cy="51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6201" y="3327864"/>
            <a:ext cx="3669397" cy="164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may-13.png"/>
          <p:cNvPicPr>
            <a:picLocks noChangeAspect="1"/>
          </p:cNvPicPr>
          <p:nvPr/>
        </p:nvPicPr>
        <p:blipFill>
          <a:blip r:embed="rId6" cstate="print"/>
          <a:stretch>
            <a:fillRect/>
          </a:stretch>
        </p:blipFill>
        <p:spPr>
          <a:xfrm>
            <a:off x="5715001" y="5137468"/>
            <a:ext cx="2667000" cy="1568132"/>
          </a:xfrm>
          <a:prstGeom prst="rect">
            <a:avLst/>
          </a:prstGeom>
        </p:spPr>
      </p:pic>
      <p:sp>
        <p:nvSpPr>
          <p:cNvPr id="11" name="TextBox 10"/>
          <p:cNvSpPr txBox="1"/>
          <p:nvPr/>
        </p:nvSpPr>
        <p:spPr>
          <a:xfrm>
            <a:off x="1066799" y="533401"/>
            <a:ext cx="4038601" cy="6340197"/>
          </a:xfrm>
          <a:prstGeom prst="rect">
            <a:avLst/>
          </a:prstGeom>
          <a:noFill/>
          <a:ln w="57150">
            <a:noFill/>
          </a:ln>
        </p:spPr>
        <p:txBody>
          <a:bodyPr wrap="square" lIns="91440" tIns="45720" rIns="91440" bIns="45720" rtlCol="0" anchor="t">
            <a:spAutoFit/>
          </a:bodyPr>
          <a:lstStyle/>
          <a:p>
            <a:pPr marL="285750" indent="-285750" algn="just">
              <a:buFont typeface="Arial" pitchFamily="34" charset="0"/>
              <a:buChar char="•"/>
            </a:pPr>
            <a:r>
              <a:rPr lang="en-US" sz="1400" dirty="0"/>
              <a:t>In recent times, reading, writing, and alternate-to-practical are becoming the traditional way for students to </a:t>
            </a:r>
            <a:r>
              <a:rPr lang="en-US" sz="1400" dirty="0" smtClean="0"/>
              <a:t>learn. However</a:t>
            </a:r>
            <a:r>
              <a:rPr lang="en-US" sz="1400" dirty="0"/>
              <a:t>, studies have revealed that the best way to learn and build capabilities is to adopt hands-on learning strategies which are project-based and case-based [1] [2] [3] [4] [5]. </a:t>
            </a:r>
          </a:p>
          <a:p>
            <a:pPr marL="285750" indent="-285750" algn="just">
              <a:buFont typeface="Arial" pitchFamily="34" charset="0"/>
              <a:buChar char="•"/>
            </a:pPr>
            <a:endParaRPr lang="en-US" sz="1400" dirty="0"/>
          </a:p>
          <a:p>
            <a:pPr marL="285750" indent="-285750" algn="just">
              <a:buFont typeface="Arial" pitchFamily="34" charset="0"/>
              <a:buChar char="•"/>
            </a:pPr>
            <a:r>
              <a:rPr lang="en-US" sz="1400" dirty="0" smtClean="0"/>
              <a:t>Therefore, to help trainees’ (forecasters’) with limited practical experience, case studies with a range of complexities have been developed.</a:t>
            </a:r>
          </a:p>
          <a:p>
            <a:pPr marL="285750" indent="-285750" algn="just">
              <a:buFont typeface="Arial" pitchFamily="34" charset="0"/>
              <a:buChar char="•"/>
            </a:pPr>
            <a:endParaRPr lang="en-US" sz="1400" dirty="0"/>
          </a:p>
          <a:p>
            <a:pPr marL="285750" indent="-285750" algn="just">
              <a:buFont typeface="Arial" pitchFamily="34" charset="0"/>
              <a:buChar char="•"/>
            </a:pPr>
            <a:r>
              <a:rPr lang="en-US" sz="1400" dirty="0"/>
              <a:t>Cases were developed from the research output from the Global Challenges Research Fund African SWIFT (Science for Weather Information and Forecasting Techniques) project led by the National Centre for Atmospheric Science (NCAS) based at the University of Leeds, UK. </a:t>
            </a:r>
          </a:p>
          <a:p>
            <a:pPr marL="285750" indent="-285750" algn="just">
              <a:buFont typeface="Arial" pitchFamily="34" charset="0"/>
              <a:buChar char="•"/>
            </a:pPr>
            <a:endParaRPr lang="en-US" sz="1400" dirty="0"/>
          </a:p>
          <a:p>
            <a:pPr marL="285750" indent="-285750" algn="just">
              <a:buFont typeface="Arial" pitchFamily="34" charset="0"/>
              <a:buChar char="•"/>
            </a:pPr>
            <a:r>
              <a:rPr lang="en-US" sz="1400" dirty="0"/>
              <a:t>A workbook (</a:t>
            </a:r>
            <a:r>
              <a:rPr lang="en-US" sz="1400" dirty="0" smtClean="0"/>
              <a:t>for online </a:t>
            </a:r>
            <a:r>
              <a:rPr lang="en-US" sz="1400" dirty="0"/>
              <a:t>use) containing guidelines, activities and exercises on the "diagnosis of West African Synthetic Analysis (WASA) features is </a:t>
            </a:r>
            <a:r>
              <a:rPr lang="en-US" sz="1400" dirty="0" smtClean="0"/>
              <a:t>currently being  developed. </a:t>
            </a:r>
            <a:r>
              <a:rPr lang="en-US" sz="1400" dirty="0">
                <a:solidFill>
                  <a:schemeClr val="bg1">
                    <a:lumMod val="50000"/>
                  </a:schemeClr>
                </a:solidFill>
              </a:rPr>
              <a:t>(first of its kind at RTC, Nigeria</a:t>
            </a:r>
            <a:r>
              <a:rPr lang="en-US" sz="1400" dirty="0" smtClean="0">
                <a:solidFill>
                  <a:schemeClr val="bg1">
                    <a:lumMod val="50000"/>
                  </a:schemeClr>
                </a:solidFill>
              </a:rPr>
              <a:t>)</a:t>
            </a:r>
          </a:p>
          <a:p>
            <a:pPr marL="285750" indent="-285750" algn="just">
              <a:buFont typeface="Arial" pitchFamily="34" charset="0"/>
              <a:buChar char="•"/>
            </a:pPr>
            <a:r>
              <a:rPr lang="en-US" sz="1400" dirty="0" smtClean="0"/>
              <a:t>  </a:t>
            </a:r>
          </a:p>
          <a:p>
            <a:pPr marL="285750" indent="-285750" algn="just">
              <a:buFont typeface="Arial" pitchFamily="34" charset="0"/>
              <a:buChar char="•"/>
            </a:pPr>
            <a:r>
              <a:rPr lang="en-US" sz="1400" dirty="0" smtClean="0"/>
              <a:t>WASA features are dynamic synoptic weather features (such </a:t>
            </a:r>
            <a:r>
              <a:rPr lang="en-US" sz="1400" dirty="0"/>
              <a:t>as heat low, ITD, African Easterly Jets, or Monsoon troughs) over West </a:t>
            </a:r>
            <a:r>
              <a:rPr lang="en-US" sz="1400" dirty="0" smtClean="0"/>
              <a:t>Africa.</a:t>
            </a:r>
            <a:endParaRPr lang="en-US" sz="1400" dirty="0">
              <a:solidFill>
                <a:schemeClr val="bg1">
                  <a:lumMod val="50000"/>
                </a:schemeClr>
              </a:solidFill>
            </a:endParaRPr>
          </a:p>
        </p:txBody>
      </p:sp>
      <p:sp>
        <p:nvSpPr>
          <p:cNvPr id="1048612" name="TextBox 8"/>
          <p:cNvSpPr txBox="1"/>
          <p:nvPr/>
        </p:nvSpPr>
        <p:spPr>
          <a:xfrm>
            <a:off x="1143000" y="71735"/>
            <a:ext cx="3962400" cy="461665"/>
          </a:xfrm>
          <a:prstGeom prst="rect">
            <a:avLst/>
          </a:prstGeom>
          <a:solidFill>
            <a:schemeClr val="tx2">
              <a:lumMod val="40000"/>
              <a:lumOff val="60000"/>
            </a:schemeClr>
          </a:solidFill>
          <a:ln w="28575">
            <a:noFill/>
          </a:ln>
        </p:spPr>
        <p:txBody>
          <a:bodyPr wrap="square" rtlCol="0">
            <a:spAutoFit/>
          </a:bodyPr>
          <a:lstStyle/>
          <a:p>
            <a:pPr algn="ctr"/>
            <a:r>
              <a:rPr lang="en-US" sz="2400" b="1" dirty="0"/>
              <a:t>Introduction</a:t>
            </a:r>
            <a:endParaRPr lang="en-US" sz="2400" dirty="0"/>
          </a:p>
        </p:txBody>
      </p:sp>
      <p:sp>
        <p:nvSpPr>
          <p:cNvPr id="19" name="TextBox 18"/>
          <p:cNvSpPr txBox="1"/>
          <p:nvPr/>
        </p:nvSpPr>
        <p:spPr>
          <a:xfrm>
            <a:off x="5410200" y="4800600"/>
            <a:ext cx="1949573" cy="215444"/>
          </a:xfrm>
          <a:prstGeom prst="rect">
            <a:avLst/>
          </a:prstGeom>
          <a:noFill/>
          <a:ln w="3175">
            <a:noFill/>
          </a:ln>
        </p:spPr>
        <p:txBody>
          <a:bodyPr wrap="none" rtlCol="0">
            <a:spAutoFit/>
          </a:bodyPr>
          <a:lstStyle/>
          <a:p>
            <a:r>
              <a:rPr lang="en-US" sz="800" dirty="0"/>
              <a:t>Figure 1.0 WASA Features courtesy SWIFT</a:t>
            </a:r>
          </a:p>
        </p:txBody>
      </p:sp>
      <p:sp>
        <p:nvSpPr>
          <p:cNvPr id="25" name="TextBox 24"/>
          <p:cNvSpPr txBox="1"/>
          <p:nvPr/>
        </p:nvSpPr>
        <p:spPr>
          <a:xfrm>
            <a:off x="5334000" y="457200"/>
            <a:ext cx="3701598" cy="2662267"/>
          </a:xfrm>
          <a:prstGeom prst="rect">
            <a:avLst/>
          </a:prstGeom>
          <a:noFill/>
          <a:ln w="38100">
            <a:noFill/>
          </a:ln>
        </p:spPr>
        <p:txBody>
          <a:bodyPr wrap="square" rtlCol="0">
            <a:spAutoFit/>
          </a:bodyPr>
          <a:lstStyle/>
          <a:p>
            <a:pPr algn="just"/>
            <a:r>
              <a:rPr lang="en-US" sz="1100" dirty="0" smtClean="0"/>
              <a:t>Feedback </a:t>
            </a:r>
            <a:r>
              <a:rPr lang="en-US" sz="1100" dirty="0"/>
              <a:t>from the workplace shows that </a:t>
            </a:r>
            <a:r>
              <a:rPr lang="en-US" sz="1100" dirty="0" smtClean="0"/>
              <a:t>more than 70% of the students finds </a:t>
            </a:r>
            <a:r>
              <a:rPr lang="en-US" sz="1100" dirty="0"/>
              <a:t>it difficult to integrate themselves quickly into operational tasks and duties at the forecast offices in Nigeria</a:t>
            </a:r>
            <a:r>
              <a:rPr lang="en-US" sz="1100" dirty="0" smtClean="0"/>
              <a:t>. </a:t>
            </a:r>
          </a:p>
          <a:p>
            <a:pPr algn="just"/>
            <a:endParaRPr lang="en-US" sz="800" dirty="0"/>
          </a:p>
          <a:p>
            <a:pPr algn="just"/>
            <a:r>
              <a:rPr lang="en-US" sz="1100" dirty="0" smtClean="0"/>
              <a:t>The </a:t>
            </a:r>
            <a:r>
              <a:rPr lang="en-US" sz="1100" dirty="0"/>
              <a:t>way practical is </a:t>
            </a:r>
            <a:r>
              <a:rPr lang="en-US" sz="1100" dirty="0" smtClean="0"/>
              <a:t>currently being </a:t>
            </a:r>
            <a:r>
              <a:rPr lang="en-US" sz="1100" dirty="0"/>
              <a:t>conducted at RTC Nigeria </a:t>
            </a:r>
            <a:r>
              <a:rPr lang="en-US" sz="1100" dirty="0" smtClean="0"/>
              <a:t>is somewhat </a:t>
            </a:r>
            <a:r>
              <a:rPr lang="en-US" sz="1100" dirty="0"/>
              <a:t>traditional and tends to limit trainees' (forecasters') ability to build practical skill sets necessary for the workplace</a:t>
            </a:r>
            <a:r>
              <a:rPr lang="en-US" sz="1100" dirty="0" smtClean="0"/>
              <a:t>. This is believed to be responsible for the gap.</a:t>
            </a:r>
          </a:p>
          <a:p>
            <a:pPr algn="just"/>
            <a:endParaRPr lang="en-US" sz="800" dirty="0" smtClean="0"/>
          </a:p>
          <a:p>
            <a:pPr algn="just"/>
            <a:r>
              <a:rPr lang="en-US" sz="1100" dirty="0" smtClean="0"/>
              <a:t>Traditional, in this instance refers to the daily hand-analysis of weather charts which is believed to be rigorous, time-consuming, and </a:t>
            </a:r>
            <a:r>
              <a:rPr lang="en-US" sz="1100" dirty="0"/>
              <a:t>does not make full </a:t>
            </a:r>
            <a:r>
              <a:rPr lang="en-US" sz="1100" dirty="0" smtClean="0"/>
              <a:t> use </a:t>
            </a:r>
            <a:r>
              <a:rPr lang="en-US" sz="1100" dirty="0"/>
              <a:t>of the available </a:t>
            </a:r>
            <a:r>
              <a:rPr lang="en-US" sz="1100" dirty="0" smtClean="0"/>
              <a:t> NWP.</a:t>
            </a:r>
            <a:endParaRPr lang="en-US" sz="1100" dirty="0"/>
          </a:p>
          <a:p>
            <a:pPr algn="just"/>
            <a:endParaRPr lang="en-US" sz="800" dirty="0"/>
          </a:p>
          <a:p>
            <a:pPr algn="just"/>
            <a:r>
              <a:rPr lang="en-US" sz="1100" dirty="0"/>
              <a:t>Hence, the need for </a:t>
            </a:r>
            <a:r>
              <a:rPr lang="en-US" sz="1100" dirty="0" smtClean="0"/>
              <a:t>an </a:t>
            </a:r>
            <a:r>
              <a:rPr lang="en-US" sz="1100" dirty="0"/>
              <a:t>improved, hands-on learning approach</a:t>
            </a:r>
            <a:r>
              <a:rPr lang="en-US" sz="1100" dirty="0" smtClean="0"/>
              <a:t>. This  study offers a case-based learning approach.</a:t>
            </a:r>
            <a:endParaRPr lang="en-US" sz="1100" dirty="0"/>
          </a:p>
        </p:txBody>
      </p:sp>
      <p:sp>
        <p:nvSpPr>
          <p:cNvPr id="32" name="TextBox 8"/>
          <p:cNvSpPr txBox="1"/>
          <p:nvPr/>
        </p:nvSpPr>
        <p:spPr>
          <a:xfrm>
            <a:off x="5366200" y="71735"/>
            <a:ext cx="3625399" cy="400110"/>
          </a:xfrm>
          <a:prstGeom prst="rect">
            <a:avLst/>
          </a:prstGeom>
          <a:solidFill>
            <a:schemeClr val="tx2">
              <a:lumMod val="40000"/>
              <a:lumOff val="60000"/>
            </a:schemeClr>
          </a:solidFill>
          <a:ln w="28575">
            <a:noFill/>
          </a:ln>
        </p:spPr>
        <p:txBody>
          <a:bodyPr wrap="square" rtlCol="0">
            <a:spAutoFit/>
          </a:bodyPr>
          <a:lstStyle/>
          <a:p>
            <a:pPr algn="ctr"/>
            <a:r>
              <a:rPr lang="en-US" sz="2000" b="1" dirty="0"/>
              <a:t>Recognized Need/Gap</a:t>
            </a:r>
            <a:endParaRPr lang="en-US" sz="2000" dirty="0"/>
          </a:p>
        </p:txBody>
      </p:sp>
      <p:sp>
        <p:nvSpPr>
          <p:cNvPr id="24" name="TextBox 23"/>
          <p:cNvSpPr txBox="1"/>
          <p:nvPr/>
        </p:nvSpPr>
        <p:spPr>
          <a:xfrm>
            <a:off x="5715000" y="6524472"/>
            <a:ext cx="1066800" cy="207749"/>
          </a:xfrm>
          <a:prstGeom prst="rect">
            <a:avLst/>
          </a:prstGeom>
          <a:solidFill>
            <a:schemeClr val="tx2">
              <a:lumMod val="40000"/>
              <a:lumOff val="60000"/>
            </a:schemeClr>
          </a:solidFill>
          <a:ln w="3175">
            <a:noFill/>
          </a:ln>
        </p:spPr>
        <p:txBody>
          <a:bodyPr wrap="square" rtlCol="0">
            <a:spAutoFit/>
          </a:bodyPr>
          <a:lstStyle/>
          <a:p>
            <a:r>
              <a:rPr lang="en-US" sz="750" dirty="0"/>
              <a:t>Figure </a:t>
            </a:r>
            <a:r>
              <a:rPr lang="en-US" sz="750" dirty="0" smtClean="0"/>
              <a:t>1.1 </a:t>
            </a:r>
            <a:r>
              <a:rPr lang="en-US" sz="750" dirty="0"/>
              <a:t>EUMETSAT</a:t>
            </a:r>
          </a:p>
        </p:txBody>
      </p:sp>
      <p:sp>
        <p:nvSpPr>
          <p:cNvPr id="20" name="TextBox 19"/>
          <p:cNvSpPr txBox="1"/>
          <p:nvPr/>
        </p:nvSpPr>
        <p:spPr>
          <a:xfrm>
            <a:off x="5366201" y="3091190"/>
            <a:ext cx="3669397" cy="261610"/>
          </a:xfrm>
          <a:prstGeom prst="rect">
            <a:avLst/>
          </a:prstGeom>
          <a:solidFill>
            <a:schemeClr val="tx2">
              <a:lumMod val="40000"/>
              <a:lumOff val="60000"/>
            </a:schemeClr>
          </a:solidFill>
        </p:spPr>
        <p:txBody>
          <a:bodyPr wrap="square" rtlCol="0">
            <a:spAutoFit/>
          </a:bodyPr>
          <a:lstStyle/>
          <a:p>
            <a:pPr algn="ctr"/>
            <a:r>
              <a:rPr lang="en-US" sz="1100" b="1" dirty="0"/>
              <a:t>Description of Innovation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Rectangle 9"/>
          <p:cNvSpPr/>
          <p:nvPr/>
        </p:nvSpPr>
        <p:spPr>
          <a:xfrm>
            <a:off x="1099002" y="457201"/>
            <a:ext cx="8012796" cy="63542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16" name="TextBox 8"/>
          <p:cNvSpPr txBox="1"/>
          <p:nvPr/>
        </p:nvSpPr>
        <p:spPr>
          <a:xfrm>
            <a:off x="1099002" y="21771"/>
            <a:ext cx="8012796" cy="461665"/>
          </a:xfrm>
          <a:prstGeom prst="rect">
            <a:avLst/>
          </a:prstGeom>
          <a:solidFill>
            <a:schemeClr val="tx2">
              <a:lumMod val="40000"/>
              <a:lumOff val="60000"/>
            </a:schemeClr>
          </a:solidFill>
          <a:ln w="28575">
            <a:solidFill>
              <a:schemeClr val="tx1"/>
            </a:solidFill>
          </a:ln>
        </p:spPr>
        <p:txBody>
          <a:bodyPr wrap="square" rtlCol="0">
            <a:spAutoFit/>
          </a:bodyPr>
          <a:lstStyle/>
          <a:p>
            <a:r>
              <a:rPr lang="en-US" sz="2400" dirty="0"/>
              <a:t>Greatest benefits of the innovation</a:t>
            </a:r>
          </a:p>
        </p:txBody>
      </p:sp>
      <p:sp>
        <p:nvSpPr>
          <p:cNvPr id="1048617" name="TextBox 1"/>
          <p:cNvSpPr txBox="1"/>
          <p:nvPr/>
        </p:nvSpPr>
        <p:spPr>
          <a:xfrm>
            <a:off x="1099002" y="457200"/>
            <a:ext cx="8012796" cy="1646605"/>
          </a:xfrm>
          <a:prstGeom prst="rect">
            <a:avLst/>
          </a:prstGeom>
          <a:noFill/>
          <a:ln w="19050">
            <a:noFill/>
          </a:ln>
        </p:spPr>
        <p:txBody>
          <a:bodyPr wrap="square" rtlCol="0">
            <a:spAutoFit/>
          </a:bodyPr>
          <a:lstStyle/>
          <a:p>
            <a:pPr marL="685800" indent="-685800" algn="just">
              <a:buFont typeface="Wingdings" pitchFamily="2" charset="2"/>
              <a:buChar char="ü"/>
            </a:pPr>
            <a:endParaRPr lang="en-US" sz="500" dirty="0"/>
          </a:p>
          <a:p>
            <a:pPr marL="685800" indent="-685800" algn="just">
              <a:buFont typeface="Wingdings" pitchFamily="2" charset="2"/>
              <a:buChar char="ü"/>
            </a:pPr>
            <a:r>
              <a:rPr lang="en-US" sz="1600" dirty="0"/>
              <a:t>The innovation improved pedagogical approach used to develop trainees' competencies and capabilities in the workplace. </a:t>
            </a:r>
          </a:p>
          <a:p>
            <a:pPr algn="just"/>
            <a:endParaRPr lang="en-US" sz="1600" dirty="0"/>
          </a:p>
          <a:p>
            <a:pPr marL="685800" indent="-685800" algn="just">
              <a:buFont typeface="Wingdings" pitchFamily="2" charset="2"/>
              <a:buChar char="ü"/>
            </a:pPr>
            <a:r>
              <a:rPr lang="en-US" sz="1600" dirty="0"/>
              <a:t>It also encourages collaboration in research and education &amp; training, as it is currently playing out with </a:t>
            </a:r>
            <a:r>
              <a:rPr lang="en-US" sz="1600" dirty="0" smtClean="0"/>
              <a:t>RTC/</a:t>
            </a:r>
            <a:r>
              <a:rPr lang="en-US" sz="1600" dirty="0" err="1" smtClean="0"/>
              <a:t>NiMet</a:t>
            </a:r>
            <a:r>
              <a:rPr lang="en-US" sz="1600" dirty="0"/>
              <a:t>, FUTA, KNUST (training </a:t>
            </a:r>
            <a:r>
              <a:rPr lang="en-US" sz="1600" dirty="0" err="1"/>
              <a:t>centres</a:t>
            </a:r>
            <a:r>
              <a:rPr lang="en-US" sz="1600" dirty="0"/>
              <a:t> and </a:t>
            </a:r>
            <a:r>
              <a:rPr lang="en-US" sz="1600" dirty="0" smtClean="0"/>
              <a:t>Universities), </a:t>
            </a:r>
            <a:r>
              <a:rPr lang="en-US" sz="1600" dirty="0"/>
              <a:t>SWIFT &amp; </a:t>
            </a:r>
            <a:r>
              <a:rPr lang="en-US" sz="1600" dirty="0" smtClean="0"/>
              <a:t>WMO. </a:t>
            </a:r>
            <a:endParaRPr lang="en-US" sz="16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54114"/>
            <a:ext cx="941961" cy="631686"/>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2" y="3226729"/>
            <a:ext cx="952848" cy="35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2" y="6280517"/>
            <a:ext cx="943188" cy="5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6"/>
          <p:cNvSpPr txBox="1"/>
          <p:nvPr/>
        </p:nvSpPr>
        <p:spPr>
          <a:xfrm>
            <a:off x="1099002" y="2438400"/>
            <a:ext cx="5454198" cy="4462760"/>
          </a:xfrm>
          <a:prstGeom prst="rect">
            <a:avLst/>
          </a:prstGeom>
          <a:noFill/>
          <a:ln w="19050">
            <a:noFill/>
          </a:ln>
        </p:spPr>
        <p:txBody>
          <a:bodyPr wrap="square" rtlCol="0">
            <a:spAutoFit/>
          </a:bodyPr>
          <a:lstStyle/>
          <a:p>
            <a:pPr marL="571500" indent="-571500">
              <a:buFont typeface="Wingdings" pitchFamily="2" charset="2"/>
              <a:buChar char="§"/>
            </a:pPr>
            <a:r>
              <a:rPr lang="en-US" sz="1700" dirty="0"/>
              <a:t>WMO – World Meteorological Organization</a:t>
            </a:r>
          </a:p>
          <a:p>
            <a:pPr marL="1028700" lvl="1" indent="-571500">
              <a:buFont typeface="Wingdings" pitchFamily="2" charset="2"/>
              <a:buChar char="Ø"/>
            </a:pPr>
            <a:r>
              <a:rPr lang="en-US" sz="1400" dirty="0"/>
              <a:t>Provides leadership and oversight.</a:t>
            </a:r>
          </a:p>
          <a:p>
            <a:pPr lvl="1"/>
            <a:endParaRPr lang="en-US" sz="1500" dirty="0"/>
          </a:p>
          <a:p>
            <a:pPr marL="571500" indent="-571500">
              <a:buFont typeface="Wingdings" pitchFamily="2" charset="2"/>
              <a:buChar char="§"/>
            </a:pPr>
            <a:r>
              <a:rPr lang="en-US" sz="1700" dirty="0"/>
              <a:t>NiMet – Nigerian Meteorological Agency</a:t>
            </a:r>
          </a:p>
          <a:p>
            <a:pPr marL="1028700" lvl="2" indent="-571500">
              <a:buFont typeface="Wingdings" pitchFamily="2" charset="2"/>
              <a:buChar char="Ø"/>
            </a:pPr>
            <a:r>
              <a:rPr lang="en-US" sz="1400" dirty="0"/>
              <a:t>provides leadership.</a:t>
            </a:r>
          </a:p>
          <a:p>
            <a:pPr marL="1028700" lvl="2" indent="-571500">
              <a:buFont typeface="Wingdings" pitchFamily="2" charset="2"/>
              <a:buChar char="Ø"/>
            </a:pPr>
            <a:r>
              <a:rPr lang="en-US" sz="1400" dirty="0"/>
              <a:t>Initiates innovation.</a:t>
            </a:r>
          </a:p>
          <a:p>
            <a:pPr marL="571500" indent="-571500">
              <a:buFont typeface="Wingdings" pitchFamily="2" charset="2"/>
              <a:buChar char="§"/>
            </a:pPr>
            <a:endParaRPr lang="en-US" sz="1500" dirty="0"/>
          </a:p>
          <a:p>
            <a:pPr marL="571500" indent="-571500">
              <a:buFont typeface="Wingdings" pitchFamily="2" charset="2"/>
              <a:buChar char="§"/>
            </a:pPr>
            <a:r>
              <a:rPr lang="en-US" sz="1700" dirty="0" smtClean="0"/>
              <a:t>GCRF </a:t>
            </a:r>
            <a:r>
              <a:rPr lang="en-US" sz="1700" dirty="0"/>
              <a:t>African SWIFT (</a:t>
            </a:r>
            <a:r>
              <a:rPr lang="en-US" sz="1400" dirty="0" err="1"/>
              <a:t>UoL</a:t>
            </a:r>
            <a:r>
              <a:rPr lang="en-US" sz="1400" dirty="0"/>
              <a:t>, KNUST)</a:t>
            </a:r>
            <a:endParaRPr lang="en-US" sz="1700" dirty="0"/>
          </a:p>
          <a:p>
            <a:pPr marL="1028700" lvl="1" indent="-571500">
              <a:buFont typeface="Wingdings" pitchFamily="2" charset="2"/>
              <a:buChar char="Ø"/>
            </a:pPr>
            <a:r>
              <a:rPr lang="en-US" sz="1400" dirty="0"/>
              <a:t>Involves in the development of case studies.</a:t>
            </a:r>
          </a:p>
          <a:p>
            <a:pPr marL="1028700" lvl="1" indent="-571500">
              <a:buFont typeface="Wingdings" pitchFamily="2" charset="2"/>
              <a:buChar char="Ø"/>
            </a:pPr>
            <a:r>
              <a:rPr lang="en-US" sz="1400" dirty="0"/>
              <a:t>Involves in the development of workbook module.</a:t>
            </a:r>
          </a:p>
          <a:p>
            <a:pPr marL="1028700" lvl="1" indent="-571500">
              <a:buFont typeface="Wingdings" pitchFamily="2" charset="2"/>
              <a:buChar char="Ø"/>
            </a:pPr>
            <a:r>
              <a:rPr lang="en-US" sz="1400" dirty="0"/>
              <a:t>Provides funding for secondment opportunity to further advance innovation at KNUST, and for publication.</a:t>
            </a:r>
          </a:p>
          <a:p>
            <a:pPr marL="571500" indent="-571500">
              <a:buFont typeface="Wingdings" pitchFamily="2" charset="2"/>
              <a:buChar char="§"/>
            </a:pPr>
            <a:endParaRPr lang="en-US" sz="700" dirty="0"/>
          </a:p>
          <a:p>
            <a:pPr marL="571500" indent="-571500">
              <a:buFont typeface="Wingdings" pitchFamily="2" charset="2"/>
              <a:buChar char="§"/>
            </a:pPr>
            <a:endParaRPr lang="en-US" sz="800" dirty="0"/>
          </a:p>
          <a:p>
            <a:r>
              <a:rPr lang="en-US" sz="1000" dirty="0">
                <a:solidFill>
                  <a:schemeClr val="bg1">
                    <a:lumMod val="50000"/>
                  </a:schemeClr>
                </a:solidFill>
              </a:rPr>
              <a:t>GCRF – Global Challenges Research Fund.</a:t>
            </a:r>
          </a:p>
          <a:p>
            <a:endParaRPr lang="en-US" sz="500" dirty="0">
              <a:solidFill>
                <a:schemeClr val="bg1">
                  <a:lumMod val="50000"/>
                </a:schemeClr>
              </a:solidFill>
            </a:endParaRPr>
          </a:p>
          <a:p>
            <a:r>
              <a:rPr lang="en-US" sz="1000" dirty="0">
                <a:solidFill>
                  <a:schemeClr val="bg1">
                    <a:lumMod val="50000"/>
                  </a:schemeClr>
                </a:solidFill>
              </a:rPr>
              <a:t>SWIFT - Science for Weather Information and Forecasting Techniques.</a:t>
            </a:r>
          </a:p>
          <a:p>
            <a:endParaRPr lang="en-US" sz="500" dirty="0">
              <a:solidFill>
                <a:schemeClr val="bg1">
                  <a:lumMod val="50000"/>
                </a:schemeClr>
              </a:solidFill>
            </a:endParaRPr>
          </a:p>
          <a:p>
            <a:r>
              <a:rPr lang="en-US" sz="1000" dirty="0" err="1">
                <a:solidFill>
                  <a:schemeClr val="bg1">
                    <a:lumMod val="50000"/>
                  </a:schemeClr>
                </a:solidFill>
              </a:rPr>
              <a:t>UoL</a:t>
            </a:r>
            <a:r>
              <a:rPr lang="en-US" sz="1000" dirty="0">
                <a:solidFill>
                  <a:schemeClr val="bg1">
                    <a:lumMod val="50000"/>
                  </a:schemeClr>
                </a:solidFill>
              </a:rPr>
              <a:t> – University of Leeds</a:t>
            </a:r>
          </a:p>
          <a:p>
            <a:endParaRPr lang="en-US" sz="500" dirty="0">
              <a:solidFill>
                <a:schemeClr val="bg1">
                  <a:lumMod val="50000"/>
                </a:schemeClr>
              </a:solidFill>
            </a:endParaRPr>
          </a:p>
          <a:p>
            <a:r>
              <a:rPr lang="en-US" sz="1000" dirty="0">
                <a:solidFill>
                  <a:schemeClr val="bg1">
                    <a:lumMod val="50000"/>
                  </a:schemeClr>
                </a:solidFill>
              </a:rPr>
              <a:t>KNUST – Kwame Nkrumah University of Science &amp; </a:t>
            </a:r>
            <a:r>
              <a:rPr lang="en-US" sz="1000" dirty="0" smtClean="0">
                <a:solidFill>
                  <a:schemeClr val="bg1">
                    <a:lumMod val="50000"/>
                  </a:schemeClr>
                </a:solidFill>
              </a:rPr>
              <a:t>Technology</a:t>
            </a:r>
          </a:p>
          <a:p>
            <a:endParaRPr lang="en-US" sz="500" dirty="0" smtClean="0">
              <a:solidFill>
                <a:schemeClr val="bg1">
                  <a:lumMod val="50000"/>
                </a:schemeClr>
              </a:solidFill>
            </a:endParaRPr>
          </a:p>
          <a:p>
            <a:r>
              <a:rPr lang="en-US" sz="1000" dirty="0" smtClean="0">
                <a:solidFill>
                  <a:schemeClr val="bg1">
                    <a:lumMod val="50000"/>
                  </a:schemeClr>
                </a:solidFill>
              </a:rPr>
              <a:t>RTC </a:t>
            </a:r>
            <a:r>
              <a:rPr lang="en-US" sz="1000" dirty="0">
                <a:solidFill>
                  <a:schemeClr val="bg1">
                    <a:lumMod val="50000"/>
                  </a:schemeClr>
                </a:solidFill>
              </a:rPr>
              <a:t>– Regional Training </a:t>
            </a:r>
            <a:r>
              <a:rPr lang="en-US" sz="1000" dirty="0" smtClean="0">
                <a:solidFill>
                  <a:schemeClr val="bg1">
                    <a:lumMod val="50000"/>
                  </a:schemeClr>
                </a:solidFill>
              </a:rPr>
              <a:t>Centre</a:t>
            </a:r>
          </a:p>
          <a:p>
            <a:endParaRPr lang="en-US" sz="500" dirty="0">
              <a:solidFill>
                <a:schemeClr val="bg1">
                  <a:lumMod val="50000"/>
                </a:schemeClr>
              </a:solidFill>
            </a:endParaRPr>
          </a:p>
          <a:p>
            <a:r>
              <a:rPr lang="en-US" sz="1000" dirty="0" smtClean="0">
                <a:solidFill>
                  <a:schemeClr val="bg1">
                    <a:lumMod val="50000"/>
                  </a:schemeClr>
                </a:solidFill>
              </a:rPr>
              <a:t>FUTA </a:t>
            </a:r>
            <a:r>
              <a:rPr lang="en-US" sz="1000" dirty="0">
                <a:solidFill>
                  <a:schemeClr val="bg1">
                    <a:lumMod val="50000"/>
                  </a:schemeClr>
                </a:solidFill>
              </a:rPr>
              <a:t>– </a:t>
            </a:r>
            <a:r>
              <a:rPr lang="en-US" sz="1000" dirty="0" smtClean="0">
                <a:solidFill>
                  <a:schemeClr val="bg1">
                    <a:lumMod val="50000"/>
                  </a:schemeClr>
                </a:solidFill>
              </a:rPr>
              <a:t>Federal University of Technology </a:t>
            </a:r>
            <a:r>
              <a:rPr lang="en-US" sz="1000" dirty="0" err="1" smtClean="0">
                <a:solidFill>
                  <a:schemeClr val="bg1">
                    <a:lumMod val="50000"/>
                  </a:schemeClr>
                </a:solidFill>
              </a:rPr>
              <a:t>Akure</a:t>
            </a:r>
            <a:endParaRPr lang="en-US" sz="1000" dirty="0">
              <a:solidFill>
                <a:schemeClr val="bg1">
                  <a:lumMod val="50000"/>
                </a:schemeClr>
              </a:solidFill>
            </a:endParaRPr>
          </a:p>
        </p:txBody>
      </p:sp>
      <p:sp>
        <p:nvSpPr>
          <p:cNvPr id="2" name="Rectangle 1"/>
          <p:cNvSpPr/>
          <p:nvPr/>
        </p:nvSpPr>
        <p:spPr>
          <a:xfrm>
            <a:off x="1099002" y="2133600"/>
            <a:ext cx="545419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Collaboration </a:t>
            </a:r>
          </a:p>
        </p:txBody>
      </p:sp>
      <p:sp>
        <p:nvSpPr>
          <p:cNvPr id="13" name="Rectangle 12"/>
          <p:cNvSpPr/>
          <p:nvPr/>
        </p:nvSpPr>
        <p:spPr>
          <a:xfrm>
            <a:off x="6553200" y="2133600"/>
            <a:ext cx="255859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Greatest Challenge</a:t>
            </a:r>
          </a:p>
        </p:txBody>
      </p:sp>
      <p:sp>
        <p:nvSpPr>
          <p:cNvPr id="15" name="TextBox 6"/>
          <p:cNvSpPr txBox="1"/>
          <p:nvPr/>
        </p:nvSpPr>
        <p:spPr>
          <a:xfrm>
            <a:off x="6553200" y="2438399"/>
            <a:ext cx="2558598" cy="3077766"/>
          </a:xfrm>
          <a:prstGeom prst="rect">
            <a:avLst/>
          </a:prstGeom>
          <a:noFill/>
          <a:ln w="19050">
            <a:noFill/>
          </a:ln>
        </p:spPr>
        <p:txBody>
          <a:bodyPr wrap="square" rtlCol="0">
            <a:spAutoFit/>
          </a:bodyPr>
          <a:lstStyle/>
          <a:p>
            <a:pPr marL="571500" indent="-571500">
              <a:buFont typeface="Wingdings" pitchFamily="2" charset="2"/>
              <a:buChar char="§"/>
            </a:pPr>
            <a:r>
              <a:rPr lang="en-US" sz="1700" dirty="0"/>
              <a:t>Inconsistent internet facility to support robust synchronous training.</a:t>
            </a:r>
          </a:p>
          <a:p>
            <a:pPr marL="571500" indent="-571500">
              <a:buFont typeface="Wingdings" pitchFamily="2" charset="2"/>
              <a:buChar char="§"/>
            </a:pPr>
            <a:endParaRPr lang="en-US" sz="1700" dirty="0"/>
          </a:p>
          <a:p>
            <a:pPr marL="571500" indent="-571500">
              <a:buFont typeface="Wingdings" pitchFamily="2" charset="2"/>
              <a:buChar char="§"/>
            </a:pPr>
            <a:endParaRPr lang="en-US" sz="1700" dirty="0"/>
          </a:p>
          <a:p>
            <a:pPr lvl="1"/>
            <a:endParaRPr lang="en-US" sz="700" dirty="0"/>
          </a:p>
          <a:p>
            <a:pPr marL="571500" indent="-571500">
              <a:buFont typeface="Wingdings" pitchFamily="2" charset="2"/>
              <a:buChar char="§"/>
            </a:pPr>
            <a:r>
              <a:rPr lang="en-US" sz="1700" dirty="0"/>
              <a:t>Development of Asynchronous learning approach is currently on-going.</a:t>
            </a:r>
          </a:p>
        </p:txBody>
      </p:sp>
      <p:sp>
        <p:nvSpPr>
          <p:cNvPr id="16" name="Rectangle 15"/>
          <p:cNvSpPr/>
          <p:nvPr/>
        </p:nvSpPr>
        <p:spPr>
          <a:xfrm>
            <a:off x="6553200" y="4038600"/>
            <a:ext cx="255859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Short-term Solution</a:t>
            </a:r>
          </a:p>
        </p:txBody>
      </p:sp>
      <p:sp>
        <p:nvSpPr>
          <p:cNvPr id="10" name="Rectangle 9"/>
          <p:cNvSpPr/>
          <p:nvPr/>
        </p:nvSpPr>
        <p:spPr>
          <a:xfrm>
            <a:off x="6507481" y="2133600"/>
            <a:ext cx="45719" cy="4659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843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Rectangle 9"/>
          <p:cNvSpPr/>
          <p:nvPr/>
        </p:nvSpPr>
        <p:spPr>
          <a:xfrm>
            <a:off x="1066800" y="457200"/>
            <a:ext cx="8044998" cy="63542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25" name="TextBox 8"/>
          <p:cNvSpPr txBox="1"/>
          <p:nvPr/>
        </p:nvSpPr>
        <p:spPr>
          <a:xfrm>
            <a:off x="1066800" y="21771"/>
            <a:ext cx="8044998" cy="430887"/>
          </a:xfrm>
          <a:prstGeom prst="rect">
            <a:avLst/>
          </a:prstGeom>
          <a:solidFill>
            <a:schemeClr val="tx2">
              <a:lumMod val="40000"/>
              <a:lumOff val="60000"/>
            </a:schemeClr>
          </a:solidFill>
          <a:ln w="28575">
            <a:solidFill>
              <a:schemeClr val="tx1"/>
            </a:solidFill>
          </a:ln>
        </p:spPr>
        <p:txBody>
          <a:bodyPr wrap="square" rtlCol="0">
            <a:spAutoFit/>
          </a:bodyPr>
          <a:lstStyle/>
          <a:p>
            <a:r>
              <a:rPr lang="en-US" sz="2200" dirty="0"/>
              <a:t>Principles and Theories of West African Synthetic Analysis / Forecast</a:t>
            </a:r>
          </a:p>
        </p:txBody>
      </p:sp>
      <p:sp>
        <p:nvSpPr>
          <p:cNvPr id="1048626" name="TextBox 1"/>
          <p:cNvSpPr txBox="1"/>
          <p:nvPr/>
        </p:nvSpPr>
        <p:spPr>
          <a:xfrm>
            <a:off x="1066800" y="503158"/>
            <a:ext cx="3733800" cy="6278642"/>
          </a:xfrm>
          <a:prstGeom prst="rect">
            <a:avLst/>
          </a:prstGeom>
          <a:noFill/>
          <a:ln w="12700">
            <a:solidFill>
              <a:schemeClr val="tx1"/>
            </a:solidFill>
          </a:ln>
        </p:spPr>
        <p:txBody>
          <a:bodyPr wrap="square" rtlCol="0">
            <a:spAutoFit/>
          </a:bodyPr>
          <a:lstStyle/>
          <a:p>
            <a:pPr marL="685800" indent="-685800">
              <a:buFont typeface="Wingdings" pitchFamily="2" charset="2"/>
              <a:buChar char="ü"/>
            </a:pPr>
            <a:endParaRPr lang="en-US" sz="500" dirty="0"/>
          </a:p>
          <a:p>
            <a:pPr marL="285750" indent="-285750" algn="just">
              <a:buFont typeface="Wingdings" pitchFamily="2" charset="2"/>
              <a:buChar char="Ø"/>
            </a:pPr>
            <a:r>
              <a:rPr lang="en-US" sz="1400" dirty="0"/>
              <a:t>Parker and </a:t>
            </a:r>
            <a:r>
              <a:rPr lang="en-US" sz="1400" dirty="0" err="1"/>
              <a:t>Diop</a:t>
            </a:r>
            <a:r>
              <a:rPr lang="en-US" sz="1400" dirty="0"/>
              <a:t>-Kane (</a:t>
            </a:r>
            <a:r>
              <a:rPr lang="en-US" sz="1400" dirty="0" smtClean="0"/>
              <a:t>2017) </a:t>
            </a:r>
            <a:r>
              <a:rPr lang="en-US" sz="1400" dirty="0"/>
              <a:t>described synthetic analysis and </a:t>
            </a:r>
            <a:r>
              <a:rPr lang="en-US" sz="1400" dirty="0" err="1"/>
              <a:t>teleconnections</a:t>
            </a:r>
            <a:r>
              <a:rPr lang="en-US" sz="1400" dirty="0"/>
              <a:t> of synoptic features in West Africa as a diagnostic approach that consists of drawing single synthetic maps that summarize all the key features of the West African monsoon analyzed at a given time.</a:t>
            </a:r>
          </a:p>
          <a:p>
            <a:pPr marL="571500" indent="-571500" algn="just">
              <a:buFont typeface="Wingdings" pitchFamily="2" charset="2"/>
              <a:buChar char="§"/>
            </a:pPr>
            <a:endParaRPr lang="en-US" sz="1500" dirty="0"/>
          </a:p>
          <a:p>
            <a:pPr marL="285750" indent="-285750" algn="just">
              <a:buFont typeface="Wingdings" pitchFamily="2" charset="2"/>
              <a:buChar char="Ø"/>
            </a:pPr>
            <a:r>
              <a:rPr lang="en-US" sz="1400" dirty="0"/>
              <a:t>These synthetic maps are named West African synthetic analysis (WASA).</a:t>
            </a:r>
          </a:p>
          <a:p>
            <a:pPr marL="685800" indent="-685800" algn="just">
              <a:buFont typeface="Wingdings" pitchFamily="2" charset="2"/>
              <a:buChar char="§"/>
            </a:pPr>
            <a:endParaRPr lang="en-US" sz="1500" dirty="0"/>
          </a:p>
          <a:p>
            <a:pPr marL="285750" indent="-285750" algn="just">
              <a:buFont typeface="Wingdings" pitchFamily="2" charset="2"/>
              <a:buChar char="Ø"/>
            </a:pPr>
            <a:r>
              <a:rPr lang="en-US" sz="1400" dirty="0"/>
              <a:t>WASA provides a unique and common framework within which forecasters in different West African countries can discuss the current weather situations.</a:t>
            </a:r>
          </a:p>
          <a:p>
            <a:pPr algn="just"/>
            <a:endParaRPr lang="en-US" sz="1500" dirty="0"/>
          </a:p>
          <a:p>
            <a:pPr marL="285750" indent="-285750" algn="just">
              <a:buFont typeface="Wingdings" pitchFamily="2" charset="2"/>
              <a:buChar char="Ø"/>
            </a:pPr>
            <a:r>
              <a:rPr lang="en-US" sz="1400" dirty="0"/>
              <a:t>It helps Aeronautical Meteorological Forecasters (AMFs) to capture the main characteristics of the weather situation, and forecast the occurrence of deep convection, dust and the weather over West Africa. </a:t>
            </a:r>
          </a:p>
          <a:p>
            <a:pPr algn="just"/>
            <a:endParaRPr lang="en-US" sz="1600" dirty="0"/>
          </a:p>
          <a:p>
            <a:pPr marL="285750" indent="-285750" algn="just">
              <a:buFont typeface="Wingdings" pitchFamily="2" charset="2"/>
              <a:buChar char="Ø"/>
            </a:pPr>
            <a:r>
              <a:rPr lang="en-US" sz="1400" dirty="0"/>
              <a:t>WASA features include – Inter-tropical discontinuity (ITD), Heat low (HL), Mid-level dry air intrusion (MLDI), Sub-tropical jet (STJ), African easterly jet (AEJ), Tropical easterly jet (TEJ), African Easterly Waves (AEW), Monsoon trough (MT) etc.</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54114"/>
            <a:ext cx="941961" cy="631686"/>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2" y="3226729"/>
            <a:ext cx="952848" cy="35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2" y="6280517"/>
            <a:ext cx="943188" cy="5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6.jpg"/>
          <p:cNvPicPr/>
          <p:nvPr/>
        </p:nvPicPr>
        <p:blipFill>
          <a:blip r:embed="rId5"/>
          <a:srcRect/>
          <a:stretch>
            <a:fillRect/>
          </a:stretch>
        </p:blipFill>
        <p:spPr>
          <a:xfrm>
            <a:off x="4876800" y="498475"/>
            <a:ext cx="4185920" cy="3692525"/>
          </a:xfrm>
          <a:prstGeom prst="rect">
            <a:avLst/>
          </a:prstGeom>
          <a:ln/>
        </p:spPr>
      </p:pic>
      <p:sp>
        <p:nvSpPr>
          <p:cNvPr id="2" name="TextBox 1"/>
          <p:cNvSpPr txBox="1"/>
          <p:nvPr/>
        </p:nvSpPr>
        <p:spPr>
          <a:xfrm>
            <a:off x="4887686" y="4163452"/>
            <a:ext cx="4269117" cy="484748"/>
          </a:xfrm>
          <a:prstGeom prst="rect">
            <a:avLst/>
          </a:prstGeom>
          <a:noFill/>
        </p:spPr>
        <p:txBody>
          <a:bodyPr wrap="none" rtlCol="0">
            <a:spAutoFit/>
          </a:bodyPr>
          <a:lstStyle/>
          <a:p>
            <a:r>
              <a:rPr lang="en-US" sz="850" dirty="0"/>
              <a:t>Figure </a:t>
            </a:r>
            <a:r>
              <a:rPr lang="en-US" sz="850" dirty="0" smtClean="0"/>
              <a:t>1.2 </a:t>
            </a:r>
            <a:r>
              <a:rPr lang="en-US" sz="850" dirty="0"/>
              <a:t>Illustration of the different key features figuring on a WASA/F, for 15 August 2012</a:t>
            </a:r>
          </a:p>
          <a:p>
            <a:r>
              <a:rPr lang="en-US" sz="850" dirty="0"/>
              <a:t>at 0000 UTC. [Source: West African Synthetic Analysis and Forecast: WASA/F </a:t>
            </a:r>
          </a:p>
          <a:p>
            <a:r>
              <a:rPr lang="en-US" sz="850" dirty="0" smtClean="0"/>
              <a:t>(chapter </a:t>
            </a:r>
            <a:r>
              <a:rPr lang="en-US" sz="850" dirty="0"/>
              <a:t>11)-(Jean Philippe </a:t>
            </a:r>
            <a:r>
              <a:rPr lang="en-US" sz="850" dirty="0" err="1"/>
              <a:t>Lafore</a:t>
            </a:r>
            <a:r>
              <a:rPr lang="en-US" sz="850" dirty="0"/>
              <a:t> </a:t>
            </a:r>
            <a:r>
              <a:rPr lang="en-US" sz="850" i="1" dirty="0"/>
              <a:t>et al</a:t>
            </a:r>
            <a:r>
              <a:rPr lang="en-US" sz="850" dirty="0"/>
              <a:t>, 2017)].</a:t>
            </a:r>
          </a:p>
        </p:txBody>
      </p:sp>
      <p:sp>
        <p:nvSpPr>
          <p:cNvPr id="13" name="Rectangle 12"/>
          <p:cNvSpPr/>
          <p:nvPr/>
        </p:nvSpPr>
        <p:spPr>
          <a:xfrm>
            <a:off x="4849358" y="4724400"/>
            <a:ext cx="4213362"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Drawing rules for identifying WASA features</a:t>
            </a:r>
          </a:p>
        </p:txBody>
      </p:sp>
      <p:sp>
        <p:nvSpPr>
          <p:cNvPr id="14" name="TextBox 6"/>
          <p:cNvSpPr txBox="1"/>
          <p:nvPr/>
        </p:nvSpPr>
        <p:spPr>
          <a:xfrm>
            <a:off x="4849357" y="5055904"/>
            <a:ext cx="4213361" cy="1723549"/>
          </a:xfrm>
          <a:prstGeom prst="rect">
            <a:avLst/>
          </a:prstGeom>
          <a:noFill/>
          <a:ln w="9525">
            <a:solidFill>
              <a:schemeClr val="tx1"/>
            </a:solidFill>
          </a:ln>
        </p:spPr>
        <p:txBody>
          <a:bodyPr wrap="square" rtlCol="0">
            <a:spAutoFit/>
          </a:bodyPr>
          <a:lstStyle/>
          <a:p>
            <a:pPr marL="571500" indent="-571500">
              <a:buFont typeface="Wingdings" pitchFamily="2" charset="2"/>
              <a:buChar char="§"/>
            </a:pPr>
            <a:endParaRPr lang="en-US" sz="400" dirty="0"/>
          </a:p>
          <a:p>
            <a:pPr marL="171450" indent="-171450">
              <a:buFont typeface="Wingdings" pitchFamily="2" charset="2"/>
              <a:buChar char="q"/>
            </a:pPr>
            <a:r>
              <a:rPr lang="en-US" sz="1150" dirty="0" err="1"/>
              <a:t>Lafore</a:t>
            </a:r>
            <a:r>
              <a:rPr lang="en-US" sz="1150" dirty="0"/>
              <a:t> et al. (</a:t>
            </a:r>
            <a:r>
              <a:rPr lang="en-US" sz="1150" dirty="0" smtClean="0"/>
              <a:t>2017, </a:t>
            </a:r>
            <a:r>
              <a:rPr lang="en-US" sz="1150" dirty="0" err="1" smtClean="0"/>
              <a:t>ch</a:t>
            </a:r>
            <a:r>
              <a:rPr lang="en-US" sz="1150" dirty="0" smtClean="0"/>
              <a:t> 11)</a:t>
            </a:r>
            <a:r>
              <a:rPr lang="en-US" sz="1150" i="1" dirty="0" smtClean="0"/>
              <a:t>, </a:t>
            </a:r>
            <a:r>
              <a:rPr lang="en-US" sz="1150" dirty="0" smtClean="0"/>
              <a:t>explicitly </a:t>
            </a:r>
            <a:r>
              <a:rPr lang="en-US" sz="1150" dirty="0"/>
              <a:t>described the rules guiding the drawing of WASA features.</a:t>
            </a:r>
          </a:p>
          <a:p>
            <a:pPr lvl="1"/>
            <a:endParaRPr lang="en-US" sz="1150" dirty="0"/>
          </a:p>
          <a:p>
            <a:pPr lvl="1"/>
            <a:endParaRPr lang="en-US" sz="1150" dirty="0"/>
          </a:p>
          <a:p>
            <a:pPr marL="171450" indent="-171450">
              <a:buFont typeface="Wingdings" pitchFamily="2" charset="2"/>
              <a:buChar char="v"/>
            </a:pPr>
            <a:endParaRPr lang="en-US" sz="1150" dirty="0" smtClean="0"/>
          </a:p>
          <a:p>
            <a:pPr marL="171450" indent="-171450">
              <a:buFont typeface="Wingdings" pitchFamily="2" charset="2"/>
              <a:buChar char="v"/>
            </a:pPr>
            <a:r>
              <a:rPr lang="en-US" sz="1150" dirty="0" smtClean="0"/>
              <a:t>The </a:t>
            </a:r>
            <a:r>
              <a:rPr lang="en-US" sz="1150" dirty="0"/>
              <a:t>MARTIN Software is used for easy generation of WASA features from GFS range of </a:t>
            </a:r>
            <a:r>
              <a:rPr lang="en-US" sz="1150" dirty="0" smtClean="0"/>
              <a:t>products.</a:t>
            </a:r>
          </a:p>
          <a:p>
            <a:pPr marL="171450" indent="-171450">
              <a:buFont typeface="Wingdings" pitchFamily="2" charset="2"/>
              <a:buChar char="v"/>
            </a:pPr>
            <a:endParaRPr lang="en-US" sz="1000" dirty="0"/>
          </a:p>
          <a:p>
            <a:pPr marL="171450" indent="-171450">
              <a:buFont typeface="Wingdings" pitchFamily="2" charset="2"/>
              <a:buChar char="v"/>
            </a:pPr>
            <a:r>
              <a:rPr lang="en-US" sz="1150" dirty="0" smtClean="0"/>
              <a:t>MARTIN </a:t>
            </a:r>
            <a:r>
              <a:rPr lang="en-US" sz="1150" dirty="0"/>
              <a:t>software was developed as part of the SWIFT project.</a:t>
            </a:r>
          </a:p>
        </p:txBody>
      </p:sp>
      <p:sp>
        <p:nvSpPr>
          <p:cNvPr id="15" name="Rectangle 14"/>
          <p:cNvSpPr/>
          <p:nvPr/>
        </p:nvSpPr>
        <p:spPr>
          <a:xfrm>
            <a:off x="4849357" y="5638800"/>
            <a:ext cx="4218443"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Tool for drawing WASA features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Rectangle 9"/>
          <p:cNvSpPr/>
          <p:nvPr/>
        </p:nvSpPr>
        <p:spPr>
          <a:xfrm>
            <a:off x="1066800" y="0"/>
            <a:ext cx="8044998" cy="685800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28" name="TextBox 8"/>
          <p:cNvSpPr txBox="1"/>
          <p:nvPr/>
        </p:nvSpPr>
        <p:spPr>
          <a:xfrm>
            <a:off x="1143000" y="133290"/>
            <a:ext cx="2895600" cy="384721"/>
          </a:xfrm>
          <a:prstGeom prst="rect">
            <a:avLst/>
          </a:prstGeom>
          <a:solidFill>
            <a:schemeClr val="tx2">
              <a:lumMod val="40000"/>
              <a:lumOff val="60000"/>
            </a:schemeClr>
          </a:solidFill>
          <a:ln w="28575">
            <a:solidFill>
              <a:schemeClr val="tx1"/>
            </a:solidFill>
          </a:ln>
        </p:spPr>
        <p:txBody>
          <a:bodyPr wrap="square" rtlCol="0">
            <a:spAutoFit/>
          </a:bodyPr>
          <a:lstStyle/>
          <a:p>
            <a:r>
              <a:rPr lang="en-US" sz="1900" dirty="0"/>
              <a:t>WASA/F Demo on MARTIN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113" y="21771"/>
            <a:ext cx="3551687" cy="264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790825"/>
            <a:ext cx="6149236"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0" y="54114"/>
            <a:ext cx="941961" cy="631686"/>
          </a:xfrm>
          <a:prstGeom prst="rect">
            <a:avLst/>
          </a:prstGeom>
          <a:noFill/>
          <a:ln>
            <a:noFill/>
          </a:ln>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2" y="3226729"/>
            <a:ext cx="952848" cy="35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12" y="6280517"/>
            <a:ext cx="943188" cy="5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0222" y="1421215"/>
            <a:ext cx="1850378" cy="369332"/>
          </a:xfrm>
          <a:prstGeom prst="rect">
            <a:avLst/>
          </a:prstGeom>
          <a:solidFill>
            <a:schemeClr val="accent1">
              <a:lumMod val="40000"/>
              <a:lumOff val="60000"/>
            </a:schemeClr>
          </a:solidFill>
        </p:spPr>
        <p:txBody>
          <a:bodyPr wrap="none" rtlCol="0">
            <a:spAutoFit/>
          </a:bodyPr>
          <a:lstStyle/>
          <a:p>
            <a:r>
              <a:rPr lang="en-US" dirty="0"/>
              <a:t>MARTIN Software</a:t>
            </a:r>
          </a:p>
        </p:txBody>
      </p:sp>
      <p:cxnSp>
        <p:nvCxnSpPr>
          <p:cNvPr id="4" name="Straight Arrow Connector 3"/>
          <p:cNvCxnSpPr/>
          <p:nvPr/>
        </p:nvCxnSpPr>
        <p:spPr>
          <a:xfrm flipV="1">
            <a:off x="4548756" y="685800"/>
            <a:ext cx="1242444" cy="6602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42913" y="4263092"/>
            <a:ext cx="1219200" cy="523220"/>
          </a:xfrm>
          <a:prstGeom prst="rect">
            <a:avLst/>
          </a:prstGeom>
          <a:solidFill>
            <a:schemeClr val="accent1">
              <a:lumMod val="40000"/>
              <a:lumOff val="60000"/>
            </a:schemeClr>
          </a:solidFill>
        </p:spPr>
        <p:txBody>
          <a:bodyPr wrap="square" rtlCol="0">
            <a:spAutoFit/>
          </a:bodyPr>
          <a:lstStyle/>
          <a:p>
            <a:r>
              <a:rPr lang="en-US" sz="1400" dirty="0"/>
              <a:t>Image loaded on MARTIN </a:t>
            </a:r>
          </a:p>
        </p:txBody>
      </p:sp>
      <p:cxnSp>
        <p:nvCxnSpPr>
          <p:cNvPr id="14" name="Straight Arrow Connector 13"/>
          <p:cNvCxnSpPr/>
          <p:nvPr/>
        </p:nvCxnSpPr>
        <p:spPr>
          <a:xfrm>
            <a:off x="1972782" y="5334000"/>
            <a:ext cx="159443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86967" y="4786312"/>
            <a:ext cx="0" cy="5476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01325" y="5903241"/>
            <a:ext cx="1342913" cy="584775"/>
          </a:xfrm>
          <a:prstGeom prst="rect">
            <a:avLst/>
          </a:prstGeom>
          <a:solidFill>
            <a:schemeClr val="accent1">
              <a:lumMod val="40000"/>
              <a:lumOff val="60000"/>
            </a:schemeClr>
          </a:solidFill>
        </p:spPr>
        <p:txBody>
          <a:bodyPr wrap="square" rtlCol="0">
            <a:spAutoFit/>
          </a:bodyPr>
          <a:lstStyle/>
          <a:p>
            <a:r>
              <a:rPr lang="en-US" sz="1600" dirty="0"/>
              <a:t>ITD identified on MARTIN </a:t>
            </a:r>
          </a:p>
        </p:txBody>
      </p:sp>
      <p:cxnSp>
        <p:nvCxnSpPr>
          <p:cNvPr id="15" name="Straight Arrow Connector 14"/>
          <p:cNvCxnSpPr/>
          <p:nvPr/>
        </p:nvCxnSpPr>
        <p:spPr>
          <a:xfrm flipV="1">
            <a:off x="2644238" y="5486401"/>
            <a:ext cx="2871875" cy="70922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58280" y="1981200"/>
            <a:ext cx="3604320" cy="369332"/>
          </a:xfrm>
          <a:prstGeom prst="rect">
            <a:avLst/>
          </a:prstGeom>
        </p:spPr>
        <p:txBody>
          <a:bodyPr wrap="none">
            <a:spAutoFit/>
          </a:bodyPr>
          <a:lstStyle/>
          <a:p>
            <a:r>
              <a:rPr lang="en-US" dirty="0">
                <a:solidFill>
                  <a:srgbClr val="FF0000"/>
                </a:solidFill>
              </a:rPr>
              <a:t>(</a:t>
            </a:r>
            <a:r>
              <a:rPr lang="en-US" i="1" u="sng" dirty="0">
                <a:solidFill>
                  <a:srgbClr val="FF0000"/>
                </a:solidFill>
              </a:rPr>
              <a:t>https://github.com/earajr/MARTIN</a:t>
            </a:r>
            <a:r>
              <a:rPr lang="en-US" dirty="0">
                <a:solidFill>
                  <a:srgbClr val="FF0000"/>
                </a:solidFill>
              </a:rPr>
              <a:t>)</a:t>
            </a:r>
          </a:p>
        </p:txBody>
      </p:sp>
      <p:sp>
        <p:nvSpPr>
          <p:cNvPr id="5" name="TextBox 4"/>
          <p:cNvSpPr txBox="1"/>
          <p:nvPr/>
        </p:nvSpPr>
        <p:spPr>
          <a:xfrm>
            <a:off x="2819400" y="2751311"/>
            <a:ext cx="6248400" cy="4030489"/>
          </a:xfrm>
          <a:prstGeom prst="rect">
            <a:avLst/>
          </a:prstGeom>
          <a:noFill/>
          <a:ln w="38100">
            <a:solidFill>
              <a:schemeClr val="tx1"/>
            </a:solidFill>
          </a:ln>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Rectangle 9"/>
          <p:cNvSpPr/>
          <p:nvPr/>
        </p:nvSpPr>
        <p:spPr>
          <a:xfrm>
            <a:off x="1066800" y="21770"/>
            <a:ext cx="8044998" cy="67896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48628" name="TextBox 8"/>
          <p:cNvSpPr txBox="1"/>
          <p:nvPr/>
        </p:nvSpPr>
        <p:spPr>
          <a:xfrm>
            <a:off x="1219200" y="86380"/>
            <a:ext cx="1752600" cy="523220"/>
          </a:xfrm>
          <a:prstGeom prst="rect">
            <a:avLst/>
          </a:prstGeom>
          <a:solidFill>
            <a:schemeClr val="tx2">
              <a:lumMod val="40000"/>
              <a:lumOff val="60000"/>
            </a:schemeClr>
          </a:solidFill>
          <a:ln w="28575">
            <a:solidFill>
              <a:schemeClr val="tx1"/>
            </a:solidFill>
          </a:ln>
        </p:spPr>
        <p:txBody>
          <a:bodyPr wrap="square" rtlCol="0">
            <a:spAutoFit/>
          </a:bodyPr>
          <a:lstStyle/>
          <a:p>
            <a:r>
              <a:rPr lang="en-US" sz="2800" dirty="0" smtClean="0"/>
              <a:t>Example</a:t>
            </a:r>
            <a:endParaRPr lang="en-US" sz="28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0" y="54114"/>
            <a:ext cx="941961" cy="631686"/>
          </a:xfrm>
          <a:prstGeom prst="rect">
            <a:avLst/>
          </a:prstGeom>
          <a:noFill/>
          <a:ln>
            <a:noFill/>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2" y="3379129"/>
            <a:ext cx="952848" cy="35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2" y="6280517"/>
            <a:ext cx="943188" cy="5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514600"/>
            <a:ext cx="76200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52400"/>
            <a:ext cx="140577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8379" y="73470"/>
            <a:ext cx="3739421" cy="236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181600" y="113069"/>
            <a:ext cx="1371600" cy="190133"/>
          </a:xfrm>
          <a:prstGeom prst="rect">
            <a:avLst/>
          </a:prstGeom>
          <a:noFill/>
        </p:spPr>
        <p:txBody>
          <a:bodyPr wrap="square" lIns="81613" tIns="40807" rIns="81613" bIns="40807" rtlCol="0">
            <a:spAutoFit/>
          </a:bodyPr>
          <a:lstStyle/>
          <a:p>
            <a:pPr algn="ctr"/>
            <a:r>
              <a:rPr lang="en-US" sz="700" b="1" dirty="0">
                <a:latin typeface="Century Gothic" pitchFamily="34" charset="0"/>
              </a:rPr>
              <a:t>24-05-2018 @1100Z</a:t>
            </a:r>
          </a:p>
        </p:txBody>
      </p:sp>
      <p:cxnSp>
        <p:nvCxnSpPr>
          <p:cNvPr id="3" name="Straight Arrow Connector 2"/>
          <p:cNvCxnSpPr/>
          <p:nvPr/>
        </p:nvCxnSpPr>
        <p:spPr>
          <a:xfrm>
            <a:off x="5029200" y="1295400"/>
            <a:ext cx="397648"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9" descr="caserain1.png"/>
          <p:cNvPicPr>
            <a:picLocks noChangeAspect="1"/>
          </p:cNvPicPr>
          <p:nvPr/>
        </p:nvPicPr>
        <p:blipFill>
          <a:blip r:embed="rId8" cstate="print"/>
          <a:stretch>
            <a:fillRect/>
          </a:stretch>
        </p:blipFill>
        <p:spPr>
          <a:xfrm>
            <a:off x="1524000" y="4595832"/>
            <a:ext cx="3622055" cy="2178719"/>
          </a:xfrm>
          <a:prstGeom prst="rect">
            <a:avLst/>
          </a:prstGeom>
        </p:spPr>
      </p:pic>
      <p:pic>
        <p:nvPicPr>
          <p:cNvPr id="2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9260" y="685800"/>
            <a:ext cx="1477113" cy="177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295400" y="952867"/>
            <a:ext cx="1295400" cy="328632"/>
          </a:xfrm>
          <a:prstGeom prst="rect">
            <a:avLst/>
          </a:prstGeom>
          <a:noFill/>
        </p:spPr>
        <p:txBody>
          <a:bodyPr wrap="square" lIns="81613" tIns="40807" rIns="81613" bIns="40807" rtlCol="0">
            <a:spAutoFit/>
          </a:bodyPr>
          <a:lstStyle/>
          <a:p>
            <a:pPr algn="ctr"/>
            <a:r>
              <a:rPr lang="en-US" sz="800" b="1" dirty="0">
                <a:solidFill>
                  <a:schemeClr val="bg1"/>
                </a:solidFill>
                <a:latin typeface="Century Gothic" pitchFamily="34" charset="0"/>
              </a:rPr>
              <a:t>Clear sky over Nigeria</a:t>
            </a:r>
          </a:p>
          <a:p>
            <a:pPr algn="ctr"/>
            <a:r>
              <a:rPr lang="en-US" sz="800" b="1" dirty="0">
                <a:solidFill>
                  <a:schemeClr val="bg1"/>
                </a:solidFill>
                <a:latin typeface="Century Gothic" pitchFamily="34" charset="0"/>
              </a:rPr>
              <a:t>@1100Z</a:t>
            </a:r>
          </a:p>
        </p:txBody>
      </p:sp>
      <p:sp>
        <p:nvSpPr>
          <p:cNvPr id="5" name="TextBox 4"/>
          <p:cNvSpPr txBox="1"/>
          <p:nvPr/>
        </p:nvSpPr>
        <p:spPr>
          <a:xfrm>
            <a:off x="5371641" y="6419016"/>
            <a:ext cx="3200400" cy="253916"/>
          </a:xfrm>
          <a:prstGeom prst="rect">
            <a:avLst/>
          </a:prstGeom>
          <a:solidFill>
            <a:schemeClr val="tx2">
              <a:lumMod val="40000"/>
              <a:lumOff val="60000"/>
            </a:schemeClr>
          </a:solidFill>
        </p:spPr>
        <p:txBody>
          <a:bodyPr wrap="square" rtlCol="0">
            <a:spAutoFit/>
          </a:bodyPr>
          <a:lstStyle/>
          <a:p>
            <a:r>
              <a:rPr lang="en-US" sz="1050" dirty="0"/>
              <a:t>Images sourced from GCRF African SWIFT case studies</a:t>
            </a:r>
          </a:p>
        </p:txBody>
      </p:sp>
      <p:sp>
        <p:nvSpPr>
          <p:cNvPr id="24" name="TextBox 23"/>
          <p:cNvSpPr txBox="1"/>
          <p:nvPr/>
        </p:nvSpPr>
        <p:spPr>
          <a:xfrm>
            <a:off x="1369260" y="4167168"/>
            <a:ext cx="1602540" cy="328632"/>
          </a:xfrm>
          <a:prstGeom prst="rect">
            <a:avLst/>
          </a:prstGeom>
          <a:noFill/>
        </p:spPr>
        <p:txBody>
          <a:bodyPr wrap="square" lIns="81613" tIns="40807" rIns="81613" bIns="40807" rtlCol="0">
            <a:spAutoFit/>
          </a:bodyPr>
          <a:lstStyle/>
          <a:p>
            <a:pPr algn="ctr"/>
            <a:r>
              <a:rPr lang="en-US" sz="800" b="1" dirty="0">
                <a:solidFill>
                  <a:schemeClr val="bg1"/>
                </a:solidFill>
                <a:latin typeface="Century Gothic" pitchFamily="34" charset="0"/>
              </a:rPr>
              <a:t>Eastern Nigeria hit by storm @1700Z</a:t>
            </a:r>
          </a:p>
        </p:txBody>
      </p:sp>
      <p:sp>
        <p:nvSpPr>
          <p:cNvPr id="25" name="TextBox 24"/>
          <p:cNvSpPr txBox="1"/>
          <p:nvPr/>
        </p:nvSpPr>
        <p:spPr>
          <a:xfrm>
            <a:off x="3274260" y="4243368"/>
            <a:ext cx="1602540" cy="328632"/>
          </a:xfrm>
          <a:prstGeom prst="rect">
            <a:avLst/>
          </a:prstGeom>
          <a:noFill/>
        </p:spPr>
        <p:txBody>
          <a:bodyPr wrap="square" lIns="81613" tIns="40807" rIns="81613" bIns="40807" rtlCol="0">
            <a:spAutoFit/>
          </a:bodyPr>
          <a:lstStyle/>
          <a:p>
            <a:pPr algn="ctr"/>
            <a:r>
              <a:rPr lang="en-US" sz="800" b="1" dirty="0">
                <a:solidFill>
                  <a:schemeClr val="bg1"/>
                </a:solidFill>
                <a:latin typeface="Century Gothic" pitchFamily="34" charset="0"/>
              </a:rPr>
              <a:t>Storm moves towards west, with a southerly component</a:t>
            </a:r>
          </a:p>
        </p:txBody>
      </p:sp>
      <p:sp>
        <p:nvSpPr>
          <p:cNvPr id="26" name="TextBox 25"/>
          <p:cNvSpPr txBox="1"/>
          <p:nvPr/>
        </p:nvSpPr>
        <p:spPr>
          <a:xfrm>
            <a:off x="7160460" y="4267200"/>
            <a:ext cx="1602540" cy="205522"/>
          </a:xfrm>
          <a:prstGeom prst="rect">
            <a:avLst/>
          </a:prstGeom>
          <a:noFill/>
        </p:spPr>
        <p:txBody>
          <a:bodyPr wrap="square" lIns="81613" tIns="40807" rIns="81613" bIns="40807" rtlCol="0">
            <a:spAutoFit/>
          </a:bodyPr>
          <a:lstStyle/>
          <a:p>
            <a:pPr algn="ctr"/>
            <a:r>
              <a:rPr lang="en-US" sz="800" b="1" dirty="0">
                <a:solidFill>
                  <a:schemeClr val="bg1"/>
                </a:solidFill>
                <a:latin typeface="Century Gothic" pitchFamily="34" charset="0"/>
              </a:rPr>
              <a:t>Storm cleared 24Hr later</a:t>
            </a:r>
          </a:p>
        </p:txBody>
      </p:sp>
      <p:sp>
        <p:nvSpPr>
          <p:cNvPr id="27" name="TextBox 26"/>
          <p:cNvSpPr txBox="1"/>
          <p:nvPr/>
        </p:nvSpPr>
        <p:spPr>
          <a:xfrm>
            <a:off x="5334000" y="4267200"/>
            <a:ext cx="1602540" cy="328632"/>
          </a:xfrm>
          <a:prstGeom prst="rect">
            <a:avLst/>
          </a:prstGeom>
          <a:noFill/>
        </p:spPr>
        <p:txBody>
          <a:bodyPr wrap="square" lIns="81613" tIns="40807" rIns="81613" bIns="40807" rtlCol="0">
            <a:spAutoFit/>
          </a:bodyPr>
          <a:lstStyle/>
          <a:p>
            <a:pPr algn="ctr"/>
            <a:r>
              <a:rPr lang="en-US" sz="800" b="1" dirty="0">
                <a:solidFill>
                  <a:schemeClr val="bg1"/>
                </a:solidFill>
                <a:latin typeface="Century Gothic" pitchFamily="34" charset="0"/>
              </a:rPr>
              <a:t>Storm still ravaging the west and south of Nigeria</a:t>
            </a:r>
          </a:p>
        </p:txBody>
      </p:sp>
      <p:sp>
        <p:nvSpPr>
          <p:cNvPr id="28" name="TextBox 27"/>
          <p:cNvSpPr txBox="1"/>
          <p:nvPr/>
        </p:nvSpPr>
        <p:spPr>
          <a:xfrm>
            <a:off x="2438400" y="4839067"/>
            <a:ext cx="2286000" cy="190133"/>
          </a:xfrm>
          <a:prstGeom prst="rect">
            <a:avLst/>
          </a:prstGeom>
          <a:noFill/>
        </p:spPr>
        <p:txBody>
          <a:bodyPr wrap="square" lIns="81613" tIns="40807" rIns="81613" bIns="40807" rtlCol="0">
            <a:spAutoFit/>
          </a:bodyPr>
          <a:lstStyle/>
          <a:p>
            <a:pPr algn="ctr"/>
            <a:r>
              <a:rPr lang="en-US" sz="700" b="1" dirty="0">
                <a:latin typeface="Century Gothic" pitchFamily="34" charset="0"/>
              </a:rPr>
              <a:t>Total precipitation for the entire period </a:t>
            </a:r>
          </a:p>
        </p:txBody>
      </p:sp>
      <p:pic>
        <p:nvPicPr>
          <p:cNvPr id="410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3437" y="152400"/>
            <a:ext cx="1299563" cy="15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0" y="4876800"/>
            <a:ext cx="3581400" cy="1138773"/>
          </a:xfrm>
          <a:prstGeom prst="rect">
            <a:avLst/>
          </a:prstGeom>
          <a:solidFill>
            <a:schemeClr val="tx2">
              <a:lumMod val="20000"/>
              <a:lumOff val="80000"/>
            </a:schemeClr>
          </a:solidFill>
        </p:spPr>
        <p:txBody>
          <a:bodyPr wrap="square" rtlCol="0">
            <a:spAutoFit/>
          </a:bodyPr>
          <a:lstStyle/>
          <a:p>
            <a:r>
              <a:rPr lang="en-US" sz="1000" u="sng" dirty="0"/>
              <a:t>Comment</a:t>
            </a:r>
          </a:p>
          <a:p>
            <a:pPr marL="285750" indent="-285750">
              <a:buFont typeface="Wingdings" pitchFamily="2" charset="2"/>
              <a:buChar char="§"/>
            </a:pPr>
            <a:r>
              <a:rPr lang="en-US" sz="1000" dirty="0"/>
              <a:t>Clear sky over Nigeria as at the time of observation @1100.</a:t>
            </a:r>
          </a:p>
          <a:p>
            <a:pPr marL="285750" indent="-285750">
              <a:buFont typeface="Wingdings" pitchFamily="2" charset="2"/>
              <a:buChar char="§"/>
            </a:pPr>
            <a:endParaRPr lang="en-US" sz="400" dirty="0"/>
          </a:p>
          <a:p>
            <a:pPr marL="285750" indent="-285750">
              <a:buFont typeface="Wingdings" pitchFamily="2" charset="2"/>
              <a:buChar char="§"/>
            </a:pPr>
            <a:r>
              <a:rPr lang="en-US" sz="1000" dirty="0"/>
              <a:t>Storms observed at both the entrance and exit of the jet.</a:t>
            </a:r>
          </a:p>
          <a:p>
            <a:pPr marL="285750" indent="-285750">
              <a:buFont typeface="Wingdings" pitchFamily="2" charset="2"/>
              <a:buChar char="§"/>
            </a:pPr>
            <a:endParaRPr lang="en-US" sz="400" dirty="0"/>
          </a:p>
          <a:p>
            <a:pPr marL="285750" indent="-285750">
              <a:buFont typeface="Wingdings" pitchFamily="2" charset="2"/>
              <a:buChar char="§"/>
            </a:pPr>
            <a:r>
              <a:rPr lang="en-US" sz="1000" dirty="0"/>
              <a:t>Confluence of WASA features – AEJ, MT, AEW, SW, and cyclonic (vortex) suggesting high probability of weather activities (thunderstorms).</a:t>
            </a:r>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47715" y="1752600"/>
            <a:ext cx="17708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4175" y="2133600"/>
            <a:ext cx="20002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974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Rectangle 9"/>
          <p:cNvSpPr/>
          <p:nvPr/>
        </p:nvSpPr>
        <p:spPr>
          <a:xfrm>
            <a:off x="1066800" y="544991"/>
            <a:ext cx="8044998" cy="62664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25" name="TextBox 8"/>
          <p:cNvSpPr txBox="1"/>
          <p:nvPr/>
        </p:nvSpPr>
        <p:spPr>
          <a:xfrm>
            <a:off x="4366259" y="21771"/>
            <a:ext cx="4745539" cy="523220"/>
          </a:xfrm>
          <a:prstGeom prst="rect">
            <a:avLst/>
          </a:prstGeom>
          <a:solidFill>
            <a:schemeClr val="tx2">
              <a:lumMod val="40000"/>
              <a:lumOff val="60000"/>
            </a:schemeClr>
          </a:solidFill>
          <a:ln w="28575">
            <a:solidFill>
              <a:schemeClr val="tx1"/>
            </a:solidFill>
          </a:ln>
        </p:spPr>
        <p:txBody>
          <a:bodyPr wrap="square" rtlCol="0">
            <a:spAutoFit/>
          </a:bodyPr>
          <a:lstStyle/>
          <a:p>
            <a:pPr algn="ctr"/>
            <a:r>
              <a:rPr lang="en-US" sz="2800" dirty="0" smtClean="0"/>
              <a:t>Summary</a:t>
            </a:r>
            <a:endParaRPr lang="en-US" sz="2800" dirty="0"/>
          </a:p>
        </p:txBody>
      </p:sp>
      <p:sp>
        <p:nvSpPr>
          <p:cNvPr id="1048626" name="TextBox 1"/>
          <p:cNvSpPr txBox="1"/>
          <p:nvPr/>
        </p:nvSpPr>
        <p:spPr>
          <a:xfrm>
            <a:off x="4343400" y="533400"/>
            <a:ext cx="4800600" cy="6370975"/>
          </a:xfrm>
          <a:prstGeom prst="rect">
            <a:avLst/>
          </a:prstGeom>
          <a:noFill/>
          <a:ln w="12700">
            <a:noFill/>
          </a:ln>
        </p:spPr>
        <p:txBody>
          <a:bodyPr wrap="square" rtlCol="0">
            <a:spAutoFit/>
          </a:bodyPr>
          <a:lstStyle/>
          <a:p>
            <a:pPr marL="685800" indent="-685800" algn="just">
              <a:buFont typeface="Wingdings" pitchFamily="2" charset="2"/>
              <a:buChar char="ü"/>
            </a:pPr>
            <a:r>
              <a:rPr lang="en-US" sz="1700" dirty="0" smtClean="0"/>
              <a:t>New hands-on practical training activities have been developed.</a:t>
            </a:r>
          </a:p>
          <a:p>
            <a:pPr algn="just"/>
            <a:endParaRPr lang="en-US" sz="1700" dirty="0" smtClean="0"/>
          </a:p>
          <a:p>
            <a:pPr marL="685800" indent="-685800" algn="just">
              <a:buFont typeface="Wingdings" pitchFamily="2" charset="2"/>
              <a:buChar char="ü"/>
            </a:pPr>
            <a:r>
              <a:rPr lang="en-US" sz="1700" dirty="0" smtClean="0"/>
              <a:t>It combines NWP fields with analysis of synoptic structures using simple software.</a:t>
            </a:r>
          </a:p>
          <a:p>
            <a:pPr marL="685800" indent="-685800" algn="just">
              <a:buFont typeface="Wingdings" pitchFamily="2" charset="2"/>
              <a:buChar char="ü"/>
            </a:pPr>
            <a:endParaRPr lang="en-US" sz="1700" dirty="0" smtClean="0"/>
          </a:p>
          <a:p>
            <a:pPr marL="685800" indent="-685800" algn="just">
              <a:buFont typeface="Wingdings" pitchFamily="2" charset="2"/>
              <a:buChar char="ü"/>
            </a:pPr>
            <a:r>
              <a:rPr lang="en-US" sz="1700" dirty="0" smtClean="0"/>
              <a:t>79% of the trainee forecasters who have successfully completed the course and filled our evaluation form prefers case-based learning approach to traditional approach.  Of these, 72% are from Nigeria, while others are from The Gambia.</a:t>
            </a:r>
          </a:p>
          <a:p>
            <a:pPr marL="685800" indent="-685800" algn="just">
              <a:buFont typeface="Wingdings" pitchFamily="2" charset="2"/>
              <a:buChar char="ü"/>
            </a:pPr>
            <a:endParaRPr lang="en-US" sz="1700" dirty="0"/>
          </a:p>
          <a:p>
            <a:pPr marL="685800" indent="-685800" algn="just">
              <a:buFont typeface="Wingdings" pitchFamily="2" charset="2"/>
              <a:buChar char="ü"/>
            </a:pPr>
            <a:r>
              <a:rPr lang="en-US" sz="1700" dirty="0" smtClean="0"/>
              <a:t>82% out of the 79% strongly agreed that case </a:t>
            </a:r>
            <a:r>
              <a:rPr lang="en-US" sz="1700" dirty="0"/>
              <a:t>studies </a:t>
            </a:r>
            <a:r>
              <a:rPr lang="en-US" sz="1700" dirty="0" smtClean="0"/>
              <a:t> show </a:t>
            </a:r>
            <a:r>
              <a:rPr lang="en-US" sz="1700" dirty="0"/>
              <a:t>how the understanding of the synoptic drivers </a:t>
            </a:r>
            <a:r>
              <a:rPr lang="en-US" sz="1700" dirty="0" smtClean="0"/>
              <a:t> aids </a:t>
            </a:r>
            <a:r>
              <a:rPr lang="en-US" sz="1700" dirty="0"/>
              <a:t>in the forecasting of high impact weather</a:t>
            </a:r>
            <a:r>
              <a:rPr lang="en-US" sz="1700" dirty="0" smtClean="0"/>
              <a:t> and  prepare them better </a:t>
            </a:r>
            <a:r>
              <a:rPr lang="en-US" sz="1700" dirty="0"/>
              <a:t>for the task of </a:t>
            </a:r>
            <a:r>
              <a:rPr lang="en-US" sz="1700" dirty="0" smtClean="0"/>
              <a:t>an Aeronautical </a:t>
            </a:r>
            <a:r>
              <a:rPr lang="en-US" sz="1700" dirty="0"/>
              <a:t>Meteorological </a:t>
            </a:r>
            <a:r>
              <a:rPr lang="en-US" sz="1700" dirty="0" smtClean="0"/>
              <a:t>Forecaster (AMF).</a:t>
            </a:r>
          </a:p>
          <a:p>
            <a:pPr marL="685800" indent="-685800" algn="just">
              <a:buFont typeface="Wingdings" pitchFamily="2" charset="2"/>
              <a:buChar char="ü"/>
            </a:pPr>
            <a:endParaRPr lang="en-US" sz="1700" dirty="0" smtClean="0"/>
          </a:p>
          <a:p>
            <a:pPr marL="685800" indent="-685800" algn="just">
              <a:buFont typeface="Wingdings" pitchFamily="2" charset="2"/>
              <a:buChar char="ü"/>
            </a:pPr>
            <a:r>
              <a:rPr lang="en-US" sz="1700" dirty="0" smtClean="0"/>
              <a:t>Overall, 93% recommended the continuation of a case-based learning  approach.</a:t>
            </a:r>
            <a:endParaRPr lang="en-US" sz="17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54114"/>
            <a:ext cx="941961" cy="631686"/>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2" y="3226729"/>
            <a:ext cx="952848" cy="35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2" y="6280517"/>
            <a:ext cx="943188" cy="5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43400" y="0"/>
            <a:ext cx="45720" cy="684186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p:cNvSpPr txBox="1"/>
          <p:nvPr/>
        </p:nvSpPr>
        <p:spPr>
          <a:xfrm>
            <a:off x="1066800" y="34322"/>
            <a:ext cx="3276600" cy="523220"/>
          </a:xfrm>
          <a:prstGeom prst="rect">
            <a:avLst/>
          </a:prstGeom>
          <a:solidFill>
            <a:schemeClr val="tx2">
              <a:lumMod val="40000"/>
              <a:lumOff val="60000"/>
            </a:schemeClr>
          </a:solidFill>
          <a:ln w="28575">
            <a:solidFill>
              <a:schemeClr val="tx1"/>
            </a:solidFill>
          </a:ln>
        </p:spPr>
        <p:txBody>
          <a:bodyPr wrap="square" rtlCol="0">
            <a:spAutoFit/>
          </a:bodyPr>
          <a:lstStyle/>
          <a:p>
            <a:pPr algn="ctr"/>
            <a:r>
              <a:rPr lang="en-US" sz="2800" dirty="0" smtClean="0"/>
              <a:t>Feedback Analysis</a:t>
            </a:r>
            <a:endParaRPr lang="en-US" sz="2800" dirty="0"/>
          </a:p>
        </p:txBody>
      </p:sp>
      <p:sp>
        <p:nvSpPr>
          <p:cNvPr id="4" name="TextBox 3"/>
          <p:cNvSpPr txBox="1"/>
          <p:nvPr/>
        </p:nvSpPr>
        <p:spPr>
          <a:xfrm>
            <a:off x="1155394" y="1066800"/>
            <a:ext cx="3099412" cy="615553"/>
          </a:xfrm>
          <a:prstGeom prst="rect">
            <a:avLst/>
          </a:prstGeom>
          <a:noFill/>
          <a:ln w="9525">
            <a:solidFill>
              <a:schemeClr val="tx1"/>
            </a:solidFill>
          </a:ln>
        </p:spPr>
        <p:txBody>
          <a:bodyPr wrap="square" rtlCol="0">
            <a:spAutoFit/>
          </a:bodyPr>
          <a:lstStyle/>
          <a:p>
            <a:r>
              <a:rPr lang="en-US" sz="1400" dirty="0" smtClean="0"/>
              <a:t>Link to evaluation form</a:t>
            </a:r>
          </a:p>
          <a:p>
            <a:endParaRPr lang="en-US" sz="600" dirty="0"/>
          </a:p>
          <a:p>
            <a:r>
              <a:rPr lang="en-US" sz="1400" dirty="0">
                <a:solidFill>
                  <a:schemeClr val="tx2">
                    <a:lumMod val="60000"/>
                    <a:lumOff val="40000"/>
                  </a:schemeClr>
                </a:solidFill>
              </a:rPr>
              <a:t>https://forms.gle/trfkumKxh3jz2eVq7</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4200" y="1828800"/>
            <a:ext cx="1243686" cy="123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209800"/>
            <a:ext cx="1676400" cy="42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2169" y="5410200"/>
            <a:ext cx="1302631" cy="124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0469" y="5629768"/>
            <a:ext cx="757931" cy="65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1155393" y="2632502"/>
            <a:ext cx="1768807" cy="415498"/>
          </a:xfrm>
          <a:prstGeom prst="rect">
            <a:avLst/>
          </a:prstGeom>
          <a:noFill/>
          <a:ln w="3175">
            <a:noFill/>
          </a:ln>
        </p:spPr>
        <p:txBody>
          <a:bodyPr wrap="square" rtlCol="0">
            <a:spAutoFit/>
          </a:bodyPr>
          <a:lstStyle/>
          <a:p>
            <a:r>
              <a:rPr lang="en-US" sz="700" dirty="0"/>
              <a:t>Figure </a:t>
            </a:r>
            <a:r>
              <a:rPr lang="en-US" sz="700" dirty="0" smtClean="0"/>
              <a:t>2.0  Percentage of trainee forecasters who preferred case-based learning approach to traditional approach.</a:t>
            </a:r>
            <a:endParaRPr lang="en-US" sz="700" dirty="0"/>
          </a:p>
        </p:txBody>
      </p:sp>
      <p:sp>
        <p:nvSpPr>
          <p:cNvPr id="49" name="TextBox 48"/>
          <p:cNvSpPr txBox="1"/>
          <p:nvPr/>
        </p:nvSpPr>
        <p:spPr>
          <a:xfrm>
            <a:off x="1143000" y="4724400"/>
            <a:ext cx="1676400" cy="523220"/>
          </a:xfrm>
          <a:prstGeom prst="rect">
            <a:avLst/>
          </a:prstGeom>
          <a:noFill/>
          <a:ln w="3175">
            <a:noFill/>
          </a:ln>
        </p:spPr>
        <p:txBody>
          <a:bodyPr wrap="square" rtlCol="0">
            <a:spAutoFit/>
          </a:bodyPr>
          <a:lstStyle/>
          <a:p>
            <a:r>
              <a:rPr lang="en-US" sz="700" dirty="0"/>
              <a:t>Figure </a:t>
            </a:r>
            <a:r>
              <a:rPr lang="en-US" sz="700" dirty="0" smtClean="0"/>
              <a:t>2.1  Percentage of trainee forecasters who agreed that case-based approach prepared them for the task of an AMF.</a:t>
            </a:r>
            <a:endParaRPr lang="en-US" sz="700" dirty="0"/>
          </a:p>
        </p:txBody>
      </p:sp>
      <p:sp>
        <p:nvSpPr>
          <p:cNvPr id="51" name="TextBox 50"/>
          <p:cNvSpPr txBox="1"/>
          <p:nvPr/>
        </p:nvSpPr>
        <p:spPr>
          <a:xfrm>
            <a:off x="1066800" y="6400800"/>
            <a:ext cx="1857400" cy="415498"/>
          </a:xfrm>
          <a:prstGeom prst="rect">
            <a:avLst/>
          </a:prstGeom>
          <a:noFill/>
          <a:ln w="3175">
            <a:noFill/>
          </a:ln>
        </p:spPr>
        <p:txBody>
          <a:bodyPr wrap="square" rtlCol="0">
            <a:spAutoFit/>
          </a:bodyPr>
          <a:lstStyle/>
          <a:p>
            <a:r>
              <a:rPr lang="en-US" sz="700" dirty="0"/>
              <a:t>Figure </a:t>
            </a:r>
            <a:r>
              <a:rPr lang="en-US" sz="700" dirty="0" smtClean="0"/>
              <a:t>2.2  Percentage of trainee forecasters who recommended the continuation of case-based learning approach.</a:t>
            </a:r>
            <a:endParaRPr lang="en-US" sz="700" dirty="0"/>
          </a:p>
        </p:txBody>
      </p:sp>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2182" y="3810000"/>
            <a:ext cx="1280218" cy="127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116443"/>
            <a:ext cx="685800" cy="60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140311" y="652046"/>
            <a:ext cx="3076687" cy="315471"/>
          </a:xfrm>
          <a:prstGeom prst="rect">
            <a:avLst/>
          </a:prstGeom>
          <a:solidFill>
            <a:schemeClr val="bg2">
              <a:lumMod val="75000"/>
            </a:schemeClr>
          </a:solidFill>
        </p:spPr>
        <p:txBody>
          <a:bodyPr wrap="square" rtlCol="0">
            <a:spAutoFit/>
          </a:bodyPr>
          <a:lstStyle/>
          <a:p>
            <a:r>
              <a:rPr lang="en-US" sz="1450" dirty="0" smtClean="0"/>
              <a:t>Data were collected from 50 trainees </a:t>
            </a:r>
            <a:endParaRPr lang="en-US" sz="1450" dirty="0"/>
          </a:p>
        </p:txBody>
      </p:sp>
      <p:pic>
        <p:nvPicPr>
          <p:cNvPr id="2059"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41834" y="3116463"/>
            <a:ext cx="748966" cy="76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9845" y="3298079"/>
            <a:ext cx="502755" cy="43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529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Rectangle 9"/>
          <p:cNvSpPr/>
          <p:nvPr/>
        </p:nvSpPr>
        <p:spPr>
          <a:xfrm>
            <a:off x="1066800" y="606547"/>
            <a:ext cx="8044998" cy="620488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8" name="TextBox 8"/>
          <p:cNvSpPr txBox="1"/>
          <p:nvPr/>
        </p:nvSpPr>
        <p:spPr>
          <a:xfrm>
            <a:off x="1066800" y="21771"/>
            <a:ext cx="8044998" cy="584775"/>
          </a:xfrm>
          <a:prstGeom prst="rect">
            <a:avLst/>
          </a:prstGeom>
          <a:solidFill>
            <a:schemeClr val="tx2">
              <a:lumMod val="40000"/>
              <a:lumOff val="60000"/>
            </a:schemeClr>
          </a:solidFill>
          <a:ln w="28575">
            <a:solidFill>
              <a:schemeClr val="tx1"/>
            </a:solidFill>
          </a:ln>
        </p:spPr>
        <p:txBody>
          <a:bodyPr wrap="square" rtlCol="0">
            <a:spAutoFit/>
          </a:bodyPr>
          <a:lstStyle/>
          <a:p>
            <a:r>
              <a:rPr lang="en-US" sz="3200" dirty="0" smtClean="0"/>
              <a:t>Bibliography</a:t>
            </a:r>
            <a:endParaRPr lang="en-US" sz="3200" dirty="0"/>
          </a:p>
        </p:txBody>
      </p:sp>
      <p:sp>
        <p:nvSpPr>
          <p:cNvPr id="1048629" name="TextBox 1"/>
          <p:cNvSpPr txBox="1"/>
          <p:nvPr/>
        </p:nvSpPr>
        <p:spPr>
          <a:xfrm>
            <a:off x="1066800" y="698242"/>
            <a:ext cx="8001000" cy="6324808"/>
          </a:xfrm>
          <a:prstGeom prst="rect">
            <a:avLst/>
          </a:prstGeom>
          <a:noFill/>
        </p:spPr>
        <p:txBody>
          <a:bodyPr wrap="square" rtlCol="0">
            <a:spAutoFit/>
          </a:bodyPr>
          <a:lstStyle/>
          <a:p>
            <a:pPr marL="571500" indent="-571500">
              <a:buFont typeface="Wingdings" pitchFamily="2" charset="2"/>
              <a:buChar char="§"/>
            </a:pPr>
            <a:r>
              <a:rPr lang="en-US" sz="1700" dirty="0"/>
              <a:t>[1]	WMO (2013). Guidelines for Trainers in Meteorological, Hydrological and Climate Services 1114: 32 – 39.</a:t>
            </a:r>
          </a:p>
          <a:p>
            <a:pPr marL="571500" indent="-571500">
              <a:buFont typeface="Wingdings" pitchFamily="2" charset="2"/>
              <a:buChar char="§"/>
            </a:pPr>
            <a:endParaRPr lang="en-US" sz="1200" dirty="0"/>
          </a:p>
          <a:p>
            <a:pPr marL="571500" indent="-571500">
              <a:buFont typeface="Wingdings" pitchFamily="2" charset="2"/>
              <a:buChar char="§"/>
            </a:pPr>
            <a:r>
              <a:rPr lang="en-US" sz="1700" dirty="0"/>
              <a:t>[2]	Joseph, S. K. and Phyllis, C. B. (2006). 19 Project-based learning: The Cambridge Handbook of the Learning Sciences.  R. Keith Sawyer (Ed), Cambridge University Press.</a:t>
            </a:r>
          </a:p>
          <a:p>
            <a:pPr marL="571500" indent="-571500">
              <a:buFont typeface="Wingdings" pitchFamily="2" charset="2"/>
              <a:buChar char="§"/>
            </a:pPr>
            <a:endParaRPr lang="en-US" sz="1200" dirty="0"/>
          </a:p>
          <a:p>
            <a:pPr marL="571500" indent="-571500">
              <a:buFont typeface="Wingdings" pitchFamily="2" charset="2"/>
              <a:buChar char="§"/>
            </a:pPr>
            <a:r>
              <a:rPr lang="en-US" sz="1700" dirty="0"/>
              <a:t>[3]	Stephanie B. (2010). Project-Based Learning for the 21st Century: Skills for the Future, The Clearing House: A Journal of Educational Strategies, Issues and Ideas, 83:2, 39-43, DOI: 10.1080/00098650903505415</a:t>
            </a:r>
          </a:p>
          <a:p>
            <a:pPr marL="571500" indent="-571500">
              <a:buFont typeface="Wingdings" pitchFamily="2" charset="2"/>
              <a:buChar char="§"/>
            </a:pPr>
            <a:endParaRPr lang="en-US" sz="1200" dirty="0"/>
          </a:p>
          <a:p>
            <a:pPr marL="571500" indent="-571500">
              <a:buFont typeface="Wingdings" pitchFamily="2" charset="2"/>
              <a:buChar char="§"/>
            </a:pPr>
            <a:r>
              <a:rPr lang="en-US" sz="1700" dirty="0"/>
              <a:t>[4]	WMO resources for trainers (2019). Learning strategies, Version 1.0</a:t>
            </a:r>
          </a:p>
          <a:p>
            <a:pPr marL="571500" indent="-571500">
              <a:buFont typeface="Wingdings" pitchFamily="2" charset="2"/>
              <a:buChar char="§"/>
            </a:pPr>
            <a:endParaRPr lang="en-US" sz="1200" dirty="0"/>
          </a:p>
          <a:p>
            <a:pPr marL="571500" indent="-571500">
              <a:buFont typeface="Wingdings" pitchFamily="2" charset="2"/>
              <a:buChar char="§"/>
            </a:pPr>
            <a:r>
              <a:rPr lang="en-US" sz="1700" dirty="0"/>
              <a:t>[5]	WMO resources for trainers (2019). Selecting learning strategies, Version 1.1</a:t>
            </a:r>
          </a:p>
          <a:p>
            <a:pPr marL="571500" indent="-571500">
              <a:buFont typeface="Wingdings" pitchFamily="2" charset="2"/>
              <a:buChar char="§"/>
            </a:pPr>
            <a:endParaRPr lang="en-US" sz="1200" dirty="0"/>
          </a:p>
          <a:p>
            <a:pPr marL="571500" indent="-571500">
              <a:buFont typeface="Wingdings" pitchFamily="2" charset="2"/>
              <a:buChar char="§"/>
            </a:pPr>
            <a:r>
              <a:rPr lang="en-US" sz="1700" dirty="0" err="1"/>
              <a:t>Lafore</a:t>
            </a:r>
            <a:r>
              <a:rPr lang="en-US" sz="1700" dirty="0"/>
              <a:t> JP, </a:t>
            </a:r>
            <a:r>
              <a:rPr lang="en-US" sz="1700" dirty="0" err="1"/>
              <a:t>Chapelon</a:t>
            </a:r>
            <a:r>
              <a:rPr lang="en-US" sz="1700" dirty="0"/>
              <a:t> N, </a:t>
            </a:r>
            <a:r>
              <a:rPr lang="en-US" sz="1700" dirty="0" err="1"/>
              <a:t>Beucher</a:t>
            </a:r>
            <a:r>
              <a:rPr lang="en-US" sz="1700" dirty="0"/>
              <a:t> F, </a:t>
            </a:r>
            <a:r>
              <a:rPr lang="en-US" sz="1700" dirty="0" err="1"/>
              <a:t>Diop</a:t>
            </a:r>
            <a:r>
              <a:rPr lang="en-US" sz="1700" dirty="0"/>
              <a:t>-Kane M, </a:t>
            </a:r>
            <a:r>
              <a:rPr lang="en-US" sz="1700" dirty="0" err="1"/>
              <a:t>Gaymard</a:t>
            </a:r>
            <a:r>
              <a:rPr lang="en-US" sz="1700" dirty="0"/>
              <a:t> A, </a:t>
            </a:r>
            <a:r>
              <a:rPr lang="en-US" sz="1700" dirty="0" err="1"/>
              <a:t>Kassimou</a:t>
            </a:r>
            <a:r>
              <a:rPr lang="en-US" sz="1700" dirty="0"/>
              <a:t> A, </a:t>
            </a:r>
            <a:r>
              <a:rPr lang="en-US" sz="1700" dirty="0" err="1"/>
              <a:t>Lepape</a:t>
            </a:r>
            <a:r>
              <a:rPr lang="en-US" sz="1700" dirty="0"/>
              <a:t> S, </a:t>
            </a:r>
            <a:r>
              <a:rPr lang="en-US" sz="1700" dirty="0" err="1"/>
              <a:t>Mumba</a:t>
            </a:r>
            <a:r>
              <a:rPr lang="en-US" sz="1700" dirty="0"/>
              <a:t> Z, Orji B, </a:t>
            </a:r>
            <a:r>
              <a:rPr lang="en-US" sz="1700" dirty="0" err="1"/>
              <a:t>Osika</a:t>
            </a:r>
            <a:r>
              <a:rPr lang="en-US" sz="1700" dirty="0"/>
              <a:t> D, Parker DJ, </a:t>
            </a:r>
            <a:r>
              <a:rPr lang="en-US" sz="1700" dirty="0" err="1"/>
              <a:t>Poan</a:t>
            </a:r>
            <a:r>
              <a:rPr lang="en-US" sz="1700" dirty="0"/>
              <a:t> E, </a:t>
            </a:r>
            <a:r>
              <a:rPr lang="en-US" sz="1700" dirty="0" err="1"/>
              <a:t>Razafindrakoto</a:t>
            </a:r>
            <a:r>
              <a:rPr lang="en-US" sz="1700" dirty="0"/>
              <a:t> LG, </a:t>
            </a:r>
            <a:r>
              <a:rPr lang="en-US" sz="1700" dirty="0" err="1"/>
              <a:t>Vincendon</a:t>
            </a:r>
            <a:r>
              <a:rPr lang="en-US" sz="1700" dirty="0"/>
              <a:t> JC. 2017. West African Synthetic Analysis and Forecast: WASA/F. In: Parker DJ; </a:t>
            </a:r>
            <a:r>
              <a:rPr lang="en-US" sz="1700" dirty="0" err="1"/>
              <a:t>Diop</a:t>
            </a:r>
            <a:r>
              <a:rPr lang="en-US" sz="1700" dirty="0"/>
              <a:t>-Kane M (eds.) Meteorology of Tropical West Africa: The Forecasters' Handbook. </a:t>
            </a:r>
            <a:r>
              <a:rPr lang="en-US" sz="1700" dirty="0" err="1"/>
              <a:t>Chichester</a:t>
            </a:r>
            <a:r>
              <a:rPr lang="en-US" sz="1700" dirty="0"/>
              <a:t>, UK: John Wiley &amp; Sons, Ltd, pp. 423-451. https://doi.org/10.1002/9781118391297.ch11</a:t>
            </a:r>
          </a:p>
          <a:p>
            <a:pPr marL="571500" indent="-571500">
              <a:buFont typeface="Wingdings" pitchFamily="2" charset="2"/>
              <a:buChar char="§"/>
            </a:pPr>
            <a:endParaRPr lang="en-US" sz="1200" dirty="0" smtClean="0"/>
          </a:p>
          <a:p>
            <a:pPr marL="571500" indent="-571500">
              <a:buFont typeface="Wingdings" pitchFamily="2" charset="2"/>
              <a:buChar char="§"/>
            </a:pPr>
            <a:r>
              <a:rPr lang="en-US" sz="1700" dirty="0"/>
              <a:t>Parker DJ; </a:t>
            </a:r>
            <a:r>
              <a:rPr lang="en-US" sz="1700" dirty="0" err="1"/>
              <a:t>Diop</a:t>
            </a:r>
            <a:r>
              <a:rPr lang="en-US" sz="1700" dirty="0"/>
              <a:t>-Kane M (eds.) 2017. Meteorology of Tropical West Africa: The Forecasters' Handbook. </a:t>
            </a:r>
            <a:r>
              <a:rPr lang="en-US" sz="1700" dirty="0" err="1"/>
              <a:t>Chichester</a:t>
            </a:r>
            <a:r>
              <a:rPr lang="en-US" sz="1700" dirty="0"/>
              <a:t>, UK: John Wiley &amp; Sons, Ltd. DOI:10.1002/9781118391297</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0" y="54114"/>
            <a:ext cx="941961" cy="631686"/>
          </a:xfrm>
          <a:prstGeom prst="rect">
            <a:avLst/>
          </a:prstGeom>
          <a:noFill/>
          <a:ln>
            <a:noFill/>
          </a:ln>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2" y="3379129"/>
            <a:ext cx="952848" cy="35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2" y="6280517"/>
            <a:ext cx="943188" cy="5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587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Rectangle 9"/>
          <p:cNvSpPr/>
          <p:nvPr/>
        </p:nvSpPr>
        <p:spPr>
          <a:xfrm>
            <a:off x="1066800" y="0"/>
            <a:ext cx="8044998" cy="685800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8" name="TextBox 8"/>
          <p:cNvSpPr txBox="1"/>
          <p:nvPr/>
        </p:nvSpPr>
        <p:spPr>
          <a:xfrm>
            <a:off x="2057400" y="1676400"/>
            <a:ext cx="5638800" cy="3046988"/>
          </a:xfrm>
          <a:prstGeom prst="rect">
            <a:avLst/>
          </a:prstGeom>
          <a:solidFill>
            <a:schemeClr val="tx2">
              <a:lumMod val="40000"/>
              <a:lumOff val="60000"/>
            </a:schemeClr>
          </a:solidFill>
          <a:ln w="28575">
            <a:solidFill>
              <a:schemeClr val="tx1"/>
            </a:solidFill>
          </a:ln>
        </p:spPr>
        <p:txBody>
          <a:bodyPr wrap="square" rtlCol="0">
            <a:spAutoFit/>
          </a:bodyPr>
          <a:lstStyle/>
          <a:p>
            <a:pPr algn="ctr"/>
            <a:r>
              <a:rPr lang="en-US" sz="9600" dirty="0">
                <a:latin typeface="Bodoni MT Condensed" pitchFamily="18" charset="0"/>
              </a:rPr>
              <a:t>THANK YOU FOR LISTENING</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54114"/>
            <a:ext cx="941961" cy="631686"/>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2" y="3379129"/>
            <a:ext cx="952848" cy="35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2" y="6280517"/>
            <a:ext cx="943188" cy="5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026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2688</TotalTime>
  <Words>1074</Words>
  <Application>Microsoft Office PowerPoint</Application>
  <PresentationFormat>On-screen Show (4:3)</PresentationFormat>
  <Paragraphs>140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 3502 Synoptic Meteorology</dc:title>
  <dc:creator>haiyan</dc:creator>
  <cp:lastModifiedBy>Temidayo</cp:lastModifiedBy>
  <cp:revision>165</cp:revision>
  <dcterms:created xsi:type="dcterms:W3CDTF">2020-11-23T13:27:43Z</dcterms:created>
  <dcterms:modified xsi:type="dcterms:W3CDTF">2021-09-10T14:57:47Z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2014-09-18T00:00:00Z</vt:filetime>
  </property>
  <property fmtid="{D5CDD505-2E9C-101B-9397-08002B2CF9AE}" pid="3" name="Creator">
    <vt:lpwstr>Microsoft® PowerPoint® 2010</vt:lpwstr>
  </property>
  <property fmtid="{D5CDD505-2E9C-101B-9397-08002B2CF9AE}" pid="4" name="LastSaved">
    <vt:filetime>2020-11-23T00:00:00Z</vt:filetime>
  </property>
</Properties>
</file>