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302" r:id="rId3"/>
    <p:sldId id="303" r:id="rId4"/>
    <p:sldId id="324" r:id="rId5"/>
    <p:sldId id="310" r:id="rId6"/>
    <p:sldId id="318" r:id="rId7"/>
    <p:sldId id="320" r:id="rId8"/>
    <p:sldId id="334" r:id="rId9"/>
    <p:sldId id="321" r:id="rId10"/>
    <p:sldId id="329" r:id="rId11"/>
    <p:sldId id="331" r:id="rId12"/>
    <p:sldId id="335" r:id="rId13"/>
    <p:sldId id="336" r:id="rId14"/>
    <p:sldId id="322" r:id="rId15"/>
    <p:sldId id="330" r:id="rId16"/>
    <p:sldId id="332" r:id="rId17"/>
    <p:sldId id="300" r:id="rId18"/>
    <p:sldId id="333" r:id="rId19"/>
    <p:sldId id="337" r:id="rId20"/>
    <p:sldId id="287" r:id="rId21"/>
  </p:sldIdLst>
  <p:sldSz cx="12188825" cy="6858000"/>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064E83"/>
    <a:srgbClr val="FFFFFF"/>
    <a:srgbClr val="55CBA4"/>
    <a:srgbClr val="4FD1BB"/>
    <a:srgbClr val="E917CB"/>
    <a:srgbClr val="2E3F4C"/>
    <a:srgbClr val="6C8A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6" autoAdjust="0"/>
    <p:restoredTop sz="94598" autoAdjust="0"/>
  </p:normalViewPr>
  <p:slideViewPr>
    <p:cSldViewPr snapToGrid="0" snapToObjects="1" showGuides="1">
      <p:cViewPr varScale="1">
        <p:scale>
          <a:sx n="116" d="100"/>
          <a:sy n="116" d="100"/>
        </p:scale>
        <p:origin x="108" y="414"/>
      </p:cViewPr>
      <p:guideLst>
        <p:guide orient="horz" pos="2160"/>
        <p:guide pos="3838"/>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257351A7-8A0E-BC4A-B507-BC9FBEDEB94D}" type="datetime1">
              <a:rPr lang="en-US" smtClean="0"/>
              <a:pPr/>
              <a:t>6/7/2021</a:t>
            </a:fld>
            <a:endParaRPr lang="en-US"/>
          </a:p>
        </p:txBody>
      </p:sp>
      <p:sp>
        <p:nvSpPr>
          <p:cNvPr id="4" name="Footer Placeholder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DEFFE683-3A33-1F4A-90D8-528147015F19}" type="slidenum">
              <a:rPr lang="en-US" smtClean="0"/>
              <a:pPr/>
              <a:t>‹#›</a:t>
            </a:fld>
            <a:endParaRPr lang="en-US"/>
          </a:p>
        </p:txBody>
      </p:sp>
    </p:spTree>
    <p:extLst>
      <p:ext uri="{BB962C8B-B14F-4D97-AF65-F5344CB8AC3E}">
        <p14:creationId xmlns:p14="http://schemas.microsoft.com/office/powerpoint/2010/main" val="3461219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3C0BA50B-6875-0F43-A70A-41BA2A188017}" type="datetime1">
              <a:rPr lang="en-US" smtClean="0"/>
              <a:pPr/>
              <a:t>6/7/2021</a:t>
            </a:fld>
            <a:endParaRPr lang="en-US"/>
          </a:p>
        </p:txBody>
      </p:sp>
      <p:sp>
        <p:nvSpPr>
          <p:cNvPr id="4" name="Slide Image Placeholder 3"/>
          <p:cNvSpPr>
            <a:spLocks noGrp="1" noRot="1" noChangeAspect="1"/>
          </p:cNvSpPr>
          <p:nvPr>
            <p:ph type="sldImg" idx="2"/>
          </p:nvPr>
        </p:nvSpPr>
        <p:spPr>
          <a:xfrm>
            <a:off x="88900" y="744538"/>
            <a:ext cx="6616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2D03270C-FB42-C54A-AC71-B4EEB4FA7F12}" type="slidenum">
              <a:rPr lang="en-US" smtClean="0"/>
              <a:pPr/>
              <a:t>‹#›</a:t>
            </a:fld>
            <a:endParaRPr lang="en-US"/>
          </a:p>
        </p:txBody>
      </p:sp>
    </p:spTree>
    <p:extLst>
      <p:ext uri="{BB962C8B-B14F-4D97-AF65-F5344CB8AC3E}">
        <p14:creationId xmlns:p14="http://schemas.microsoft.com/office/powerpoint/2010/main" val="24829670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Date Placeholder 10"/>
          <p:cNvSpPr txBox="1">
            <a:spLocks/>
          </p:cNvSpPr>
          <p:nvPr userDrawn="1"/>
        </p:nvSpPr>
        <p:spPr>
          <a:xfrm>
            <a:off x="8076534" y="5984875"/>
            <a:ext cx="1953066" cy="365125"/>
          </a:xfrm>
          <a:prstGeom prst="rect">
            <a:avLst/>
          </a:prstGeom>
        </p:spPr>
        <p:txBody>
          <a:bodyPr vert="horz" lIns="0" tIns="0" rIns="0" bIns="0" rtlCol="0" anchor="b" anchorCtr="0"/>
          <a:lstStyle>
            <a:lvl1pPr algn="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64E83"/>
                </a:solidFill>
                <a:effectLst/>
                <a:uLnTx/>
                <a:uFillTx/>
                <a:latin typeface="+mn-lt"/>
                <a:ea typeface="+mn-ea"/>
                <a:cs typeface="+mn-cs"/>
              </a:rPr>
              <a:t>© ECMWF </a:t>
            </a:r>
            <a:fld id="{D4C56AD5-C73F-B44A-96CB-E8BE2C5CB95A}" type="datetime4">
              <a:rPr kumimoji="0" lang="en-US" sz="900" b="0" i="0" u="none" strike="noStrike" kern="1200" cap="none" spc="0" normalizeH="0" baseline="0" noProof="0" smtClean="0">
                <a:ln>
                  <a:noFill/>
                </a:ln>
                <a:solidFill>
                  <a:srgbClr val="064E83"/>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June 7, 2021</a:t>
            </a:fld>
            <a:endParaRPr kumimoji="0" lang="en-US" sz="900" b="0" i="0" u="none" strike="noStrike" kern="1200" cap="none" spc="0" normalizeH="0" baseline="0" noProof="0" dirty="0">
              <a:ln>
                <a:noFill/>
              </a:ln>
              <a:solidFill>
                <a:srgbClr val="064E83"/>
              </a:solidFill>
              <a:effectLst/>
              <a:uLnTx/>
              <a:uFillTx/>
              <a:latin typeface="+mn-lt"/>
              <a:ea typeface="+mn-ea"/>
              <a:cs typeface="+mn-cs"/>
            </a:endParaRPr>
          </a:p>
        </p:txBody>
      </p:sp>
      <p:sp>
        <p:nvSpPr>
          <p:cNvPr id="13" name="Text Placeholder 12"/>
          <p:cNvSpPr>
            <a:spLocks noGrp="1"/>
          </p:cNvSpPr>
          <p:nvPr>
            <p:ph type="body" sz="quarter" idx="10" hasCustomPrompt="1"/>
          </p:nvPr>
        </p:nvSpPr>
        <p:spPr>
          <a:xfrm>
            <a:off x="2160000" y="1294198"/>
            <a:ext cx="7869600" cy="519800"/>
          </a:xfrm>
          <a:prstGeom prst="rect">
            <a:avLst/>
          </a:prstGeom>
        </p:spPr>
        <p:txBody>
          <a:bodyPr vert="horz" lIns="0" tIns="0" rIns="0" bIns="0" anchor="b" anchorCtr="0">
            <a:spAutoFit/>
          </a:bodyPr>
          <a:lstStyle>
            <a:lvl1pPr marL="0" indent="0">
              <a:lnSpc>
                <a:spcPts val="4000"/>
              </a:lnSpc>
              <a:spcBef>
                <a:spcPts val="0"/>
              </a:spcBef>
              <a:buNone/>
              <a:defRPr sz="3600" b="1">
                <a:solidFill>
                  <a:srgbClr val="064E83"/>
                </a:solidFill>
              </a:defRPr>
            </a:lvl1pPr>
          </a:lstStyle>
          <a:p>
            <a:pPr lvl="0"/>
            <a:r>
              <a:rPr lang="en-GB" dirty="0"/>
              <a:t>Title of Presentation</a:t>
            </a:r>
          </a:p>
        </p:txBody>
      </p:sp>
      <p:sp>
        <p:nvSpPr>
          <p:cNvPr id="14" name="Text Placeholder 12"/>
          <p:cNvSpPr>
            <a:spLocks noGrp="1"/>
          </p:cNvSpPr>
          <p:nvPr>
            <p:ph type="body" sz="quarter" idx="11" hasCustomPrompt="1"/>
          </p:nvPr>
        </p:nvSpPr>
        <p:spPr>
          <a:xfrm>
            <a:off x="2160000" y="1980000"/>
            <a:ext cx="7869600" cy="382156"/>
          </a:xfrm>
          <a:prstGeom prst="rect">
            <a:avLst/>
          </a:prstGeom>
        </p:spPr>
        <p:txBody>
          <a:bodyPr vert="horz" wrap="square" lIns="0" tIns="0" rIns="0" bIns="0">
            <a:spAutoFit/>
          </a:bodyPr>
          <a:lstStyle>
            <a:lvl1pPr marL="0" indent="0">
              <a:lnSpc>
                <a:spcPts val="3000"/>
              </a:lnSpc>
              <a:spcBef>
                <a:spcPts val="0"/>
              </a:spcBef>
              <a:buNone/>
              <a:defRPr sz="2400">
                <a:solidFill>
                  <a:srgbClr val="064E83"/>
                </a:solidFill>
              </a:defRPr>
            </a:lvl1pPr>
          </a:lstStyle>
          <a:p>
            <a:pPr lvl="0"/>
            <a:r>
              <a:rPr lang="en-GB" dirty="0"/>
              <a:t>Subtitle of Presentation</a:t>
            </a:r>
          </a:p>
        </p:txBody>
      </p:sp>
      <p:sp>
        <p:nvSpPr>
          <p:cNvPr id="15" name="Text Placeholder 12"/>
          <p:cNvSpPr>
            <a:spLocks noGrp="1"/>
          </p:cNvSpPr>
          <p:nvPr>
            <p:ph type="body" sz="quarter" idx="12" hasCustomPrompt="1"/>
          </p:nvPr>
        </p:nvSpPr>
        <p:spPr>
          <a:xfrm>
            <a:off x="2160000" y="2700001"/>
            <a:ext cx="7869600" cy="307777"/>
          </a:xfrm>
          <a:prstGeom prst="rect">
            <a:avLst/>
          </a:prstGeom>
        </p:spPr>
        <p:txBody>
          <a:bodyPr vert="horz" wrap="square" lIns="0" tIns="0" rIns="0" bIns="0">
            <a:spAutoFit/>
          </a:bodyPr>
          <a:lstStyle>
            <a:lvl1pPr marL="0" indent="0">
              <a:lnSpc>
                <a:spcPts val="2400"/>
              </a:lnSpc>
              <a:spcBef>
                <a:spcPts val="0"/>
              </a:spcBef>
              <a:buNone/>
              <a:defRPr sz="2000">
                <a:solidFill>
                  <a:srgbClr val="064E83"/>
                </a:solidFill>
              </a:defRPr>
            </a:lvl1pPr>
          </a:lstStyle>
          <a:p>
            <a:pPr lvl="0"/>
            <a:r>
              <a:rPr lang="en-GB" dirty="0"/>
              <a:t>Author’s Name</a:t>
            </a:r>
          </a:p>
        </p:txBody>
      </p:sp>
      <p:sp>
        <p:nvSpPr>
          <p:cNvPr id="16" name="Text Placeholder 12"/>
          <p:cNvSpPr>
            <a:spLocks noGrp="1"/>
          </p:cNvSpPr>
          <p:nvPr>
            <p:ph type="body" sz="quarter" idx="13" hasCustomPrompt="1"/>
          </p:nvPr>
        </p:nvSpPr>
        <p:spPr>
          <a:xfrm>
            <a:off x="2160000" y="3121224"/>
            <a:ext cx="7869600" cy="254771"/>
          </a:xfrm>
          <a:prstGeom prst="rect">
            <a:avLst/>
          </a:prstGeom>
        </p:spPr>
        <p:txBody>
          <a:bodyPr vert="horz" wrap="square" lIns="0" tIns="0" rIns="0" bIns="0">
            <a:spAutoFit/>
          </a:bodyPr>
          <a:lstStyle>
            <a:lvl1pPr marL="0" indent="0">
              <a:lnSpc>
                <a:spcPts val="2000"/>
              </a:lnSpc>
              <a:spcBef>
                <a:spcPts val="0"/>
              </a:spcBef>
              <a:buNone/>
              <a:defRPr sz="1600">
                <a:solidFill>
                  <a:srgbClr val="064E83"/>
                </a:solidFill>
              </a:defRPr>
            </a:lvl1pPr>
          </a:lstStyle>
          <a:p>
            <a:pPr lvl="0"/>
            <a:r>
              <a:rPr lang="en-GB" dirty="0"/>
              <a:t>Author’s Address</a:t>
            </a:r>
          </a:p>
        </p:txBody>
      </p:sp>
      <p:sp>
        <p:nvSpPr>
          <p:cNvPr id="17" name="Text Placeholder 12"/>
          <p:cNvSpPr>
            <a:spLocks noGrp="1"/>
          </p:cNvSpPr>
          <p:nvPr>
            <p:ph type="body" sz="quarter" idx="14" hasCustomPrompt="1"/>
          </p:nvPr>
        </p:nvSpPr>
        <p:spPr>
          <a:xfrm>
            <a:off x="2160000" y="3429000"/>
            <a:ext cx="7869600" cy="228268"/>
          </a:xfrm>
          <a:prstGeom prst="rect">
            <a:avLst/>
          </a:prstGeom>
        </p:spPr>
        <p:txBody>
          <a:bodyPr vert="horz" wrap="square" lIns="0" tIns="0" rIns="0" bIns="0">
            <a:spAutoFit/>
          </a:bodyPr>
          <a:lstStyle>
            <a:lvl1pPr marL="0" indent="0">
              <a:lnSpc>
                <a:spcPts val="1800"/>
              </a:lnSpc>
              <a:spcBef>
                <a:spcPts val="0"/>
              </a:spcBef>
              <a:buNone/>
              <a:defRPr sz="1400">
                <a:solidFill>
                  <a:srgbClr val="064E83"/>
                </a:solidFill>
              </a:defRPr>
            </a:lvl1pPr>
          </a:lstStyle>
          <a:p>
            <a:pPr lvl="0"/>
            <a:r>
              <a:rPr lang="en-GB" dirty="0" err="1"/>
              <a:t>email@ddress</a:t>
            </a:r>
            <a:endParaRPr lang="en-GB" dirty="0"/>
          </a:p>
        </p:txBody>
      </p:sp>
      <p:pic>
        <p:nvPicPr>
          <p:cNvPr id="10" name="Picture 9" descr="ECMWF_Master_Logo_RGB_nostrap.png"/>
          <p:cNvPicPr>
            <a:picLocks noChangeAspect="1"/>
          </p:cNvPicPr>
          <p:nvPr userDrawn="1"/>
        </p:nvPicPr>
        <p:blipFill>
          <a:blip r:embed="rId2"/>
          <a:stretch>
            <a:fillRect/>
          </a:stretch>
        </p:blipFill>
        <p:spPr>
          <a:xfrm>
            <a:off x="2160000" y="5984875"/>
            <a:ext cx="2135591" cy="36695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8"/>
          <p:cNvSpPr>
            <a:spLocks noGrp="1"/>
          </p:cNvSpPr>
          <p:nvPr>
            <p:ph type="title"/>
          </p:nvPr>
        </p:nvSpPr>
        <p:spPr>
          <a:xfrm>
            <a:off x="2160000" y="360000"/>
            <a:ext cx="7869600" cy="369332"/>
          </a:xfrm>
          <a:prstGeom prst="rect">
            <a:avLst/>
          </a:prstGeom>
        </p:spPr>
        <p:txBody>
          <a:bodyPr lIns="0" tIns="0" rIns="0" bIns="0"/>
          <a:lstStyle>
            <a:lvl1pPr>
              <a:defRPr>
                <a:solidFill>
                  <a:srgbClr val="064E83"/>
                </a:solidFill>
              </a:defRPr>
            </a:lvl1pPr>
          </a:lstStyle>
          <a:p>
            <a:r>
              <a:rPr lang="en-US"/>
              <a:t>Click to edit Master title style</a:t>
            </a:r>
            <a:endParaRPr lang="en-US" dirty="0"/>
          </a:p>
        </p:txBody>
      </p:sp>
      <p:sp>
        <p:nvSpPr>
          <p:cNvPr id="11" name="Content Placeholder 10"/>
          <p:cNvSpPr>
            <a:spLocks noGrp="1"/>
          </p:cNvSpPr>
          <p:nvPr>
            <p:ph sz="quarter" idx="14" hasCustomPrompt="1"/>
          </p:nvPr>
        </p:nvSpPr>
        <p:spPr>
          <a:xfrm>
            <a:off x="2159999" y="936000"/>
            <a:ext cx="7869601" cy="4986000"/>
          </a:xfrm>
          <a:prstGeom prst="rect">
            <a:avLst/>
          </a:prstGeom>
        </p:spPr>
        <p:txBody>
          <a:bodyPr lIns="0" tIns="0" rIns="0" bIns="0"/>
          <a:lstStyle>
            <a:lvl1pPr marL="0" indent="-180000">
              <a:lnSpc>
                <a:spcPts val="2200"/>
              </a:lnSpc>
              <a:spcBef>
                <a:spcPts val="1100"/>
              </a:spcBef>
              <a:buClr>
                <a:srgbClr val="064E83"/>
              </a:buClr>
              <a:defRPr sz="1800">
                <a:solidFill>
                  <a:schemeClr val="tx1"/>
                </a:solidFill>
              </a:defRPr>
            </a:lvl1pPr>
            <a:lvl2pPr marL="630000" indent="-270000">
              <a:lnSpc>
                <a:spcPts val="2000"/>
              </a:lnSpc>
              <a:spcBef>
                <a:spcPts val="1000"/>
              </a:spcBef>
              <a:buClr>
                <a:srgbClr val="064E83"/>
              </a:buClr>
              <a:defRPr sz="1600">
                <a:solidFill>
                  <a:schemeClr val="tx1"/>
                </a:solidFill>
              </a:defRPr>
            </a:lvl2pPr>
            <a:lvl3pPr marL="990000" indent="-270000">
              <a:lnSpc>
                <a:spcPts val="1800"/>
              </a:lnSpc>
              <a:spcBef>
                <a:spcPts val="900"/>
              </a:spcBef>
              <a:buClr>
                <a:srgbClr val="064E83"/>
              </a:buClr>
              <a:defRPr sz="1400">
                <a:solidFill>
                  <a:schemeClr val="tx1"/>
                </a:solidFill>
              </a:defRPr>
            </a:lvl3pPr>
            <a:lvl4pPr marL="1350000" indent="-270000">
              <a:lnSpc>
                <a:spcPts val="1600"/>
              </a:lnSpc>
              <a:spcBef>
                <a:spcPts val="800"/>
              </a:spcBef>
              <a:buClr>
                <a:srgbClr val="064E83"/>
              </a:buClr>
              <a:defRPr sz="1200">
                <a:solidFill>
                  <a:schemeClr val="tx1"/>
                </a:solidFill>
              </a:defRPr>
            </a:lvl4pPr>
            <a:lvl5pPr marL="1710000" indent="-270000">
              <a:lnSpc>
                <a:spcPts val="1400"/>
              </a:lnSpc>
              <a:spcBef>
                <a:spcPts val="700"/>
              </a:spcBef>
              <a:buClr>
                <a:srgbClr val="064E83"/>
              </a:buClr>
              <a:defRPr sz="1000">
                <a:solidFill>
                  <a:schemeClr val="tx1"/>
                </a:solidFill>
              </a:defRPr>
            </a:lvl5pPr>
          </a:lstStyle>
          <a:p>
            <a:pPr lvl="0"/>
            <a:r>
              <a:rPr lang="en-GB" dirty="0"/>
              <a:t>Top level text goes in here </a:t>
            </a:r>
          </a:p>
          <a:p>
            <a:pPr lvl="1"/>
            <a:r>
              <a:rPr lang="en-GB" dirty="0"/>
              <a:t>Second level text goes in here</a:t>
            </a:r>
          </a:p>
          <a:p>
            <a:pPr lvl="2"/>
            <a:r>
              <a:rPr lang="en-GB" dirty="0"/>
              <a:t>Third level text goes in here</a:t>
            </a:r>
          </a:p>
          <a:p>
            <a:pPr lvl="3"/>
            <a:r>
              <a:rPr lang="en-GB" dirty="0"/>
              <a:t>Fourth level text goes in here</a:t>
            </a:r>
          </a:p>
          <a:p>
            <a:pPr lvl="4"/>
            <a:r>
              <a:rPr lang="en-GB" dirty="0"/>
              <a:t>Fifth level text goes in here</a:t>
            </a:r>
            <a:endParaRPr lang="en-US" dirty="0"/>
          </a:p>
        </p:txBody>
      </p:sp>
      <p:sp>
        <p:nvSpPr>
          <p:cNvPr id="12" name="Slide Number Placeholder 2"/>
          <p:cNvSpPr>
            <a:spLocks noGrp="1"/>
          </p:cNvSpPr>
          <p:nvPr>
            <p:ph type="sldNum" sz="quarter" idx="10"/>
          </p:nvPr>
        </p:nvSpPr>
        <p:spPr>
          <a:xfrm>
            <a:off x="10029600" y="6308255"/>
            <a:ext cx="2159224" cy="216000"/>
          </a:xfrm>
          <a:prstGeom prst="rect">
            <a:avLst/>
          </a:prstGeom>
        </p:spPr>
        <p:txBody>
          <a:bodyPr lIns="0" tIns="0" rIns="0" bIns="0" anchor="b" anchorCtr="0"/>
          <a:lstStyle>
            <a:lvl1pPr algn="ctr">
              <a:defRPr sz="900" b="1">
                <a:solidFill>
                  <a:srgbClr val="064E83"/>
                </a:solidFill>
              </a:defRPr>
            </a:lvl1pPr>
          </a:lstStyle>
          <a:p>
            <a:fld id="{6B3B0B0F-E794-1244-9699-107C60B9C23A}" type="slidenum">
              <a:rPr lang="en-US" smtClean="0"/>
              <a:pPr/>
              <a:t>‹#›</a:t>
            </a:fld>
            <a:endParaRPr lang="en-US" dirty="0"/>
          </a:p>
        </p:txBody>
      </p:sp>
      <p:sp>
        <p:nvSpPr>
          <p:cNvPr id="16" name="Footer Placeholder 11"/>
          <p:cNvSpPr>
            <a:spLocks noGrp="1"/>
          </p:cNvSpPr>
          <p:nvPr>
            <p:ph type="ftr" sz="quarter" idx="3"/>
          </p:nvPr>
        </p:nvSpPr>
        <p:spPr>
          <a:xfrm>
            <a:off x="3502372" y="6308255"/>
            <a:ext cx="4053639" cy="230657"/>
          </a:xfrm>
          <a:prstGeom prst="rect">
            <a:avLst/>
          </a:prstGeom>
        </p:spPr>
        <p:txBody>
          <a:bodyPr vert="horz" lIns="0" tIns="0" rIns="0" bIns="0" rtlCol="0" anchor="b" anchorCtr="0">
            <a:noAutofit/>
          </a:bodyPr>
          <a:lstStyle>
            <a:lvl1pPr algn="l">
              <a:defRPr sz="900" b="1" cap="all" baseline="0">
                <a:solidFill>
                  <a:srgbClr val="064E83"/>
                </a:solidFill>
              </a:defRPr>
            </a:lvl1pPr>
          </a:lstStyle>
          <a:p>
            <a:pPr algn="ctr"/>
            <a:r>
              <a:rPr lang="en-US" dirty="0"/>
              <a:t>European Centre for Medium-Range Weather Forecasts</a:t>
            </a:r>
          </a:p>
        </p:txBody>
      </p:sp>
      <p:pic>
        <p:nvPicPr>
          <p:cNvPr id="8" name="Picture 7" descr="ECMWF_Master_Logo_RGB_nostrap.png"/>
          <p:cNvPicPr>
            <a:picLocks noChangeAspect="1"/>
          </p:cNvPicPr>
          <p:nvPr userDrawn="1"/>
        </p:nvPicPr>
        <p:blipFill>
          <a:blip r:embed="rId2"/>
          <a:stretch>
            <a:fillRect/>
          </a:stretch>
        </p:blipFill>
        <p:spPr>
          <a:xfrm>
            <a:off x="2160001" y="6293597"/>
            <a:ext cx="1342372" cy="23065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de margins">
    <p:spTree>
      <p:nvGrpSpPr>
        <p:cNvPr id="1" name=""/>
        <p:cNvGrpSpPr/>
        <p:nvPr/>
      </p:nvGrpSpPr>
      <p:grpSpPr>
        <a:xfrm>
          <a:off x="0" y="0"/>
          <a:ext cx="0" cy="0"/>
          <a:chOff x="0" y="0"/>
          <a:chExt cx="0" cy="0"/>
        </a:xfrm>
      </p:grpSpPr>
      <p:sp>
        <p:nvSpPr>
          <p:cNvPr id="9" name="Title 8"/>
          <p:cNvSpPr>
            <a:spLocks noGrp="1"/>
          </p:cNvSpPr>
          <p:nvPr>
            <p:ph type="title"/>
          </p:nvPr>
        </p:nvSpPr>
        <p:spPr>
          <a:xfrm>
            <a:off x="3240000" y="360000"/>
            <a:ext cx="5709600" cy="369332"/>
          </a:xfrm>
          <a:prstGeom prst="rect">
            <a:avLst/>
          </a:prstGeom>
        </p:spPr>
        <p:txBody>
          <a:bodyPr lIns="0" tIns="0" rIns="0" bIns="0"/>
          <a:lstStyle>
            <a:lvl1pPr>
              <a:defRPr>
                <a:solidFill>
                  <a:srgbClr val="064E83"/>
                </a:solidFill>
              </a:defRPr>
            </a:lvl1pPr>
          </a:lstStyle>
          <a:p>
            <a:r>
              <a:rPr lang="en-US"/>
              <a:t>Click to edit Master title style</a:t>
            </a:r>
            <a:endParaRPr lang="en-US" dirty="0"/>
          </a:p>
        </p:txBody>
      </p:sp>
      <p:sp>
        <p:nvSpPr>
          <p:cNvPr id="11" name="Content Placeholder 10"/>
          <p:cNvSpPr>
            <a:spLocks noGrp="1"/>
          </p:cNvSpPr>
          <p:nvPr>
            <p:ph sz="quarter" idx="14" hasCustomPrompt="1"/>
          </p:nvPr>
        </p:nvSpPr>
        <p:spPr>
          <a:xfrm>
            <a:off x="3240000" y="936000"/>
            <a:ext cx="5709600" cy="4986000"/>
          </a:xfrm>
          <a:prstGeom prst="rect">
            <a:avLst/>
          </a:prstGeom>
        </p:spPr>
        <p:txBody>
          <a:bodyPr lIns="0" tIns="0" rIns="0" bIns="0"/>
          <a:lstStyle>
            <a:lvl1pPr marL="0" indent="-180000">
              <a:lnSpc>
                <a:spcPts val="2200"/>
              </a:lnSpc>
              <a:spcBef>
                <a:spcPts val="1100"/>
              </a:spcBef>
              <a:buClr>
                <a:srgbClr val="064E83"/>
              </a:buClr>
              <a:defRPr sz="1800">
                <a:solidFill>
                  <a:schemeClr val="tx1"/>
                </a:solidFill>
              </a:defRPr>
            </a:lvl1pPr>
            <a:lvl2pPr marL="630000" indent="-270000">
              <a:lnSpc>
                <a:spcPts val="2000"/>
              </a:lnSpc>
              <a:spcBef>
                <a:spcPts val="1000"/>
              </a:spcBef>
              <a:buClr>
                <a:srgbClr val="064E83"/>
              </a:buClr>
              <a:defRPr sz="1600">
                <a:solidFill>
                  <a:schemeClr val="tx1"/>
                </a:solidFill>
              </a:defRPr>
            </a:lvl2pPr>
            <a:lvl3pPr marL="990000" indent="-270000">
              <a:lnSpc>
                <a:spcPts val="1800"/>
              </a:lnSpc>
              <a:spcBef>
                <a:spcPts val="900"/>
              </a:spcBef>
              <a:buClr>
                <a:srgbClr val="064E83"/>
              </a:buClr>
              <a:defRPr sz="1400">
                <a:solidFill>
                  <a:schemeClr val="tx1"/>
                </a:solidFill>
              </a:defRPr>
            </a:lvl3pPr>
            <a:lvl4pPr marL="1350000" indent="-270000">
              <a:lnSpc>
                <a:spcPts val="1600"/>
              </a:lnSpc>
              <a:spcBef>
                <a:spcPts val="800"/>
              </a:spcBef>
              <a:buClr>
                <a:srgbClr val="064E83"/>
              </a:buClr>
              <a:defRPr sz="1200">
                <a:solidFill>
                  <a:schemeClr val="tx1"/>
                </a:solidFill>
              </a:defRPr>
            </a:lvl4pPr>
            <a:lvl5pPr marL="1710000" indent="-270000">
              <a:lnSpc>
                <a:spcPts val="1400"/>
              </a:lnSpc>
              <a:spcBef>
                <a:spcPts val="700"/>
              </a:spcBef>
              <a:buClr>
                <a:srgbClr val="064E83"/>
              </a:buClr>
              <a:defRPr sz="1000">
                <a:solidFill>
                  <a:schemeClr val="tx1"/>
                </a:solidFill>
              </a:defRPr>
            </a:lvl5pPr>
          </a:lstStyle>
          <a:p>
            <a:pPr lvl="0"/>
            <a:r>
              <a:rPr lang="en-GB" dirty="0"/>
              <a:t>Top level text goes in here </a:t>
            </a:r>
          </a:p>
          <a:p>
            <a:pPr lvl="1"/>
            <a:r>
              <a:rPr lang="en-GB" dirty="0"/>
              <a:t>Second level text goes in here</a:t>
            </a:r>
          </a:p>
          <a:p>
            <a:pPr lvl="2"/>
            <a:r>
              <a:rPr lang="en-GB" dirty="0"/>
              <a:t>Third level text goes in here</a:t>
            </a:r>
          </a:p>
          <a:p>
            <a:pPr lvl="3"/>
            <a:r>
              <a:rPr lang="en-GB" dirty="0"/>
              <a:t>Fourth level text goes in here</a:t>
            </a:r>
          </a:p>
          <a:p>
            <a:pPr lvl="4"/>
            <a:r>
              <a:rPr lang="en-GB" dirty="0"/>
              <a:t>Fifth level text goes in here</a:t>
            </a:r>
            <a:endParaRPr lang="en-US" dirty="0"/>
          </a:p>
        </p:txBody>
      </p:sp>
      <p:sp>
        <p:nvSpPr>
          <p:cNvPr id="12" name="Slide Number Placeholder 2"/>
          <p:cNvSpPr>
            <a:spLocks noGrp="1"/>
          </p:cNvSpPr>
          <p:nvPr>
            <p:ph type="sldNum" sz="quarter" idx="10"/>
          </p:nvPr>
        </p:nvSpPr>
        <p:spPr>
          <a:xfrm>
            <a:off x="10029600" y="6308255"/>
            <a:ext cx="2159224" cy="216000"/>
          </a:xfrm>
          <a:prstGeom prst="rect">
            <a:avLst/>
          </a:prstGeom>
        </p:spPr>
        <p:txBody>
          <a:bodyPr lIns="0" tIns="0" rIns="0" bIns="0" anchor="b" anchorCtr="0"/>
          <a:lstStyle>
            <a:lvl1pPr algn="ctr">
              <a:defRPr sz="900" b="1">
                <a:solidFill>
                  <a:srgbClr val="064E83"/>
                </a:solidFill>
              </a:defRPr>
            </a:lvl1pPr>
          </a:lstStyle>
          <a:p>
            <a:fld id="{05F19C50-BC3B-5841-9AFF-3A0443B66067}" type="slidenum">
              <a:rPr lang="en-US" smtClean="0"/>
              <a:pPr/>
              <a:t>‹#›</a:t>
            </a:fld>
            <a:endParaRPr lang="en-US" dirty="0"/>
          </a:p>
        </p:txBody>
      </p:sp>
      <p:sp>
        <p:nvSpPr>
          <p:cNvPr id="15" name="Date Placeholder 10"/>
          <p:cNvSpPr txBox="1">
            <a:spLocks/>
          </p:cNvSpPr>
          <p:nvPr userDrawn="1"/>
        </p:nvSpPr>
        <p:spPr>
          <a:xfrm>
            <a:off x="8564419" y="6308255"/>
            <a:ext cx="1465181" cy="230657"/>
          </a:xfrm>
          <a:prstGeom prst="rect">
            <a:avLst/>
          </a:prstGeom>
        </p:spPr>
        <p:txBody>
          <a:bodyPr vert="horz" lIns="0" tIns="0" rIns="0" bIns="0" rtlCol="0" anchor="b" anchorCtr="0"/>
          <a:lstStyle>
            <a:lvl1pPr algn="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mn-lt"/>
                <a:ea typeface="+mn-ea"/>
                <a:cs typeface="+mn-cs"/>
              </a:rPr>
              <a:t>October 29, 2014</a:t>
            </a:r>
          </a:p>
        </p:txBody>
      </p:sp>
      <p:sp>
        <p:nvSpPr>
          <p:cNvPr id="16" name="Footer Placeholder 11"/>
          <p:cNvSpPr>
            <a:spLocks noGrp="1"/>
          </p:cNvSpPr>
          <p:nvPr>
            <p:ph type="ftr" sz="quarter" idx="3"/>
          </p:nvPr>
        </p:nvSpPr>
        <p:spPr>
          <a:xfrm>
            <a:off x="4582373" y="6308255"/>
            <a:ext cx="4053639" cy="230657"/>
          </a:xfrm>
          <a:prstGeom prst="rect">
            <a:avLst/>
          </a:prstGeom>
        </p:spPr>
        <p:txBody>
          <a:bodyPr vert="horz" lIns="0" tIns="0" rIns="0" bIns="0" rtlCol="0" anchor="b" anchorCtr="0">
            <a:noAutofit/>
          </a:bodyPr>
          <a:lstStyle>
            <a:lvl1pPr algn="l">
              <a:defRPr sz="900" b="1" cap="all" baseline="0">
                <a:solidFill>
                  <a:srgbClr val="064E83"/>
                </a:solidFill>
              </a:defRPr>
            </a:lvl1pPr>
          </a:lstStyle>
          <a:p>
            <a:pPr algn="ctr"/>
            <a:r>
              <a:rPr lang="en-US" dirty="0"/>
              <a:t>European Centre for Medium-Range Weather Forecasts</a:t>
            </a:r>
          </a:p>
        </p:txBody>
      </p:sp>
      <p:pic>
        <p:nvPicPr>
          <p:cNvPr id="8" name="Picture 7" descr="ECMWF_Master_Logo_RGB_nostrap.png"/>
          <p:cNvPicPr>
            <a:picLocks noChangeAspect="1"/>
          </p:cNvPicPr>
          <p:nvPr userDrawn="1"/>
        </p:nvPicPr>
        <p:blipFill>
          <a:blip r:embed="rId2"/>
          <a:stretch>
            <a:fillRect/>
          </a:stretch>
        </p:blipFill>
        <p:spPr>
          <a:xfrm>
            <a:off x="3240001" y="6293597"/>
            <a:ext cx="1342372" cy="23065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arrow margins">
    <p:spTree>
      <p:nvGrpSpPr>
        <p:cNvPr id="1" name=""/>
        <p:cNvGrpSpPr/>
        <p:nvPr/>
      </p:nvGrpSpPr>
      <p:grpSpPr>
        <a:xfrm>
          <a:off x="0" y="0"/>
          <a:ext cx="0" cy="0"/>
          <a:chOff x="0" y="0"/>
          <a:chExt cx="0" cy="0"/>
        </a:xfrm>
      </p:grpSpPr>
      <p:sp>
        <p:nvSpPr>
          <p:cNvPr id="9" name="Title 8"/>
          <p:cNvSpPr>
            <a:spLocks noGrp="1"/>
          </p:cNvSpPr>
          <p:nvPr>
            <p:ph type="title"/>
          </p:nvPr>
        </p:nvSpPr>
        <p:spPr>
          <a:xfrm>
            <a:off x="1080000" y="360000"/>
            <a:ext cx="10029600" cy="369332"/>
          </a:xfrm>
          <a:prstGeom prst="rect">
            <a:avLst/>
          </a:prstGeom>
        </p:spPr>
        <p:txBody>
          <a:bodyPr lIns="0" tIns="0" rIns="0" bIns="0"/>
          <a:lstStyle>
            <a:lvl1pPr>
              <a:defRPr>
                <a:solidFill>
                  <a:srgbClr val="064E83"/>
                </a:solidFill>
              </a:defRPr>
            </a:lvl1pPr>
          </a:lstStyle>
          <a:p>
            <a:r>
              <a:rPr lang="en-US"/>
              <a:t>Click to edit Master title style</a:t>
            </a:r>
            <a:endParaRPr lang="en-US" dirty="0"/>
          </a:p>
        </p:txBody>
      </p:sp>
      <p:sp>
        <p:nvSpPr>
          <p:cNvPr id="11" name="Content Placeholder 10"/>
          <p:cNvSpPr>
            <a:spLocks noGrp="1"/>
          </p:cNvSpPr>
          <p:nvPr>
            <p:ph sz="quarter" idx="14" hasCustomPrompt="1"/>
          </p:nvPr>
        </p:nvSpPr>
        <p:spPr>
          <a:xfrm>
            <a:off x="1080000" y="936000"/>
            <a:ext cx="10029600" cy="4986000"/>
          </a:xfrm>
          <a:prstGeom prst="rect">
            <a:avLst/>
          </a:prstGeom>
        </p:spPr>
        <p:txBody>
          <a:bodyPr lIns="0" tIns="0" rIns="0" bIns="0"/>
          <a:lstStyle>
            <a:lvl1pPr marL="0" indent="-180000">
              <a:lnSpc>
                <a:spcPts val="2200"/>
              </a:lnSpc>
              <a:spcBef>
                <a:spcPts val="1100"/>
              </a:spcBef>
              <a:buClr>
                <a:srgbClr val="064E83"/>
              </a:buClr>
              <a:defRPr sz="1800">
                <a:solidFill>
                  <a:schemeClr val="tx1"/>
                </a:solidFill>
              </a:defRPr>
            </a:lvl1pPr>
            <a:lvl2pPr marL="630000" indent="-270000">
              <a:lnSpc>
                <a:spcPts val="2000"/>
              </a:lnSpc>
              <a:spcBef>
                <a:spcPts val="1000"/>
              </a:spcBef>
              <a:buClr>
                <a:srgbClr val="064E83"/>
              </a:buClr>
              <a:defRPr sz="1600">
                <a:solidFill>
                  <a:schemeClr val="tx1"/>
                </a:solidFill>
              </a:defRPr>
            </a:lvl2pPr>
            <a:lvl3pPr marL="990000" indent="-270000">
              <a:lnSpc>
                <a:spcPts val="1800"/>
              </a:lnSpc>
              <a:spcBef>
                <a:spcPts val="900"/>
              </a:spcBef>
              <a:buClr>
                <a:srgbClr val="064E83"/>
              </a:buClr>
              <a:defRPr sz="1400">
                <a:solidFill>
                  <a:schemeClr val="tx1"/>
                </a:solidFill>
              </a:defRPr>
            </a:lvl3pPr>
            <a:lvl4pPr marL="1350000" indent="-270000">
              <a:lnSpc>
                <a:spcPts val="1600"/>
              </a:lnSpc>
              <a:spcBef>
                <a:spcPts val="800"/>
              </a:spcBef>
              <a:buClr>
                <a:srgbClr val="064E83"/>
              </a:buClr>
              <a:defRPr sz="1200">
                <a:solidFill>
                  <a:schemeClr val="tx1"/>
                </a:solidFill>
              </a:defRPr>
            </a:lvl4pPr>
            <a:lvl5pPr marL="1710000" indent="-270000">
              <a:lnSpc>
                <a:spcPts val="1400"/>
              </a:lnSpc>
              <a:spcBef>
                <a:spcPts val="700"/>
              </a:spcBef>
              <a:buClr>
                <a:srgbClr val="064E83"/>
              </a:buClr>
              <a:defRPr sz="1000">
                <a:solidFill>
                  <a:schemeClr val="tx1"/>
                </a:solidFill>
              </a:defRPr>
            </a:lvl5pPr>
          </a:lstStyle>
          <a:p>
            <a:pPr lvl="0"/>
            <a:r>
              <a:rPr lang="en-GB" dirty="0"/>
              <a:t>Top level text goes in here </a:t>
            </a:r>
          </a:p>
          <a:p>
            <a:pPr lvl="1"/>
            <a:r>
              <a:rPr lang="en-GB" dirty="0"/>
              <a:t>Second level text goes in here</a:t>
            </a:r>
          </a:p>
          <a:p>
            <a:pPr lvl="2"/>
            <a:r>
              <a:rPr lang="en-GB" dirty="0"/>
              <a:t>Third level text goes in here</a:t>
            </a:r>
          </a:p>
          <a:p>
            <a:pPr lvl="3"/>
            <a:r>
              <a:rPr lang="en-GB" dirty="0"/>
              <a:t>Fourth level text goes in here</a:t>
            </a:r>
          </a:p>
          <a:p>
            <a:pPr lvl="4"/>
            <a:r>
              <a:rPr lang="en-GB" dirty="0"/>
              <a:t>Fifth level text goes in here</a:t>
            </a:r>
            <a:endParaRPr lang="en-US" dirty="0"/>
          </a:p>
        </p:txBody>
      </p:sp>
      <p:sp>
        <p:nvSpPr>
          <p:cNvPr id="12" name="Slide Number Placeholder 2"/>
          <p:cNvSpPr>
            <a:spLocks noGrp="1"/>
          </p:cNvSpPr>
          <p:nvPr>
            <p:ph type="sldNum" sz="quarter" idx="10"/>
          </p:nvPr>
        </p:nvSpPr>
        <p:spPr>
          <a:xfrm>
            <a:off x="10029600" y="6308255"/>
            <a:ext cx="2159224" cy="216000"/>
          </a:xfrm>
          <a:prstGeom prst="rect">
            <a:avLst/>
          </a:prstGeom>
        </p:spPr>
        <p:txBody>
          <a:bodyPr lIns="0" tIns="0" rIns="0" bIns="0" anchor="b" anchorCtr="0"/>
          <a:lstStyle>
            <a:lvl1pPr algn="ctr">
              <a:defRPr sz="900" b="1">
                <a:solidFill>
                  <a:srgbClr val="064E83"/>
                </a:solidFill>
              </a:defRPr>
            </a:lvl1pPr>
          </a:lstStyle>
          <a:p>
            <a:fld id="{E4AB80EA-DB86-D849-B86F-15DAF31F0474}" type="slidenum">
              <a:rPr lang="en-US" smtClean="0"/>
              <a:pPr/>
              <a:t>‹#›</a:t>
            </a:fld>
            <a:endParaRPr lang="en-US" dirty="0"/>
          </a:p>
        </p:txBody>
      </p:sp>
      <p:sp>
        <p:nvSpPr>
          <p:cNvPr id="15" name="Date Placeholder 10"/>
          <p:cNvSpPr txBox="1">
            <a:spLocks/>
          </p:cNvSpPr>
          <p:nvPr userDrawn="1"/>
        </p:nvSpPr>
        <p:spPr>
          <a:xfrm>
            <a:off x="8564419" y="6308255"/>
            <a:ext cx="1465181" cy="230657"/>
          </a:xfrm>
          <a:prstGeom prst="rect">
            <a:avLst/>
          </a:prstGeom>
        </p:spPr>
        <p:txBody>
          <a:bodyPr vert="horz" lIns="0" tIns="0" rIns="0" bIns="0" rtlCol="0" anchor="b" anchorCtr="0"/>
          <a:lstStyle>
            <a:lvl1pPr algn="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mn-lt"/>
                <a:ea typeface="+mn-ea"/>
                <a:cs typeface="+mn-cs"/>
              </a:rPr>
              <a:t>October 29, 2014</a:t>
            </a:r>
          </a:p>
        </p:txBody>
      </p:sp>
      <p:sp>
        <p:nvSpPr>
          <p:cNvPr id="16" name="Footer Placeholder 11"/>
          <p:cNvSpPr>
            <a:spLocks noGrp="1"/>
          </p:cNvSpPr>
          <p:nvPr>
            <p:ph type="ftr" sz="quarter" idx="3"/>
          </p:nvPr>
        </p:nvSpPr>
        <p:spPr>
          <a:xfrm>
            <a:off x="2422372" y="6308255"/>
            <a:ext cx="4053639" cy="230657"/>
          </a:xfrm>
          <a:prstGeom prst="rect">
            <a:avLst/>
          </a:prstGeom>
        </p:spPr>
        <p:txBody>
          <a:bodyPr vert="horz" lIns="0" tIns="0" rIns="0" bIns="0" rtlCol="0" anchor="b" anchorCtr="0">
            <a:noAutofit/>
          </a:bodyPr>
          <a:lstStyle>
            <a:lvl1pPr algn="l">
              <a:defRPr sz="900" b="1" cap="all" baseline="0">
                <a:solidFill>
                  <a:srgbClr val="064E83"/>
                </a:solidFill>
              </a:defRPr>
            </a:lvl1pPr>
          </a:lstStyle>
          <a:p>
            <a:pPr algn="ctr"/>
            <a:r>
              <a:rPr lang="en-US" dirty="0"/>
              <a:t>European Centre for Medium-Range Weather Forecasts</a:t>
            </a:r>
          </a:p>
        </p:txBody>
      </p:sp>
      <p:pic>
        <p:nvPicPr>
          <p:cNvPr id="8" name="Picture 7" descr="ECMWF_Master_Logo_RGB_nostrap.png"/>
          <p:cNvPicPr>
            <a:picLocks noChangeAspect="1"/>
          </p:cNvPicPr>
          <p:nvPr userDrawn="1"/>
        </p:nvPicPr>
        <p:blipFill>
          <a:blip r:embed="rId2"/>
          <a:stretch>
            <a:fillRect/>
          </a:stretch>
        </p:blipFill>
        <p:spPr>
          <a:xfrm>
            <a:off x="1080000" y="6308254"/>
            <a:ext cx="1342372" cy="23065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PowerPoint_strip2.png"/>
          <p:cNvPicPr>
            <a:picLocks noChangeAspect="1"/>
          </p:cNvPicPr>
          <p:nvPr userDrawn="1"/>
        </p:nvPicPr>
        <p:blipFill>
          <a:blip r:embed="rId6"/>
          <a:stretch>
            <a:fillRect/>
          </a:stretch>
        </p:blipFill>
        <p:spPr>
          <a:xfrm>
            <a:off x="0" y="0"/>
            <a:ext cx="18288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p:hf hdr="0" dt="0"/>
  <p:txStyles>
    <p:titleStyle>
      <a:lvl1pPr algn="l" defTabSz="457200" rtl="0" eaLnBrk="1" latinLnBrk="0" hangingPunct="1">
        <a:lnSpc>
          <a:spcPts val="2800"/>
        </a:lnSpc>
        <a:spcBef>
          <a:spcPct val="0"/>
        </a:spcBef>
        <a:buNone/>
        <a:defRPr sz="2400" kern="1200">
          <a:solidFill>
            <a:schemeClr val="bg1"/>
          </a:solidFill>
          <a:latin typeface="+mj-lt"/>
          <a:ea typeface="+mj-ea"/>
          <a:cs typeface="+mj-cs"/>
        </a:defRPr>
      </a:lvl1pPr>
    </p:titleStyle>
    <p:bodyStyle>
      <a:lvl1pPr marL="342900" indent="-342900" algn="l" defTabSz="457200" rtl="0" eaLnBrk="1" latinLnBrk="0" hangingPunct="1">
        <a:spcBef>
          <a:spcPct val="20000"/>
        </a:spcBef>
        <a:buClr>
          <a:schemeClr val="bg1"/>
        </a:buClr>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201479" y="1301037"/>
            <a:ext cx="11910446" cy="512961"/>
          </a:xfrm>
        </p:spPr>
        <p:txBody>
          <a:bodyPr/>
          <a:lstStyle/>
          <a:p>
            <a:pPr algn="ctr"/>
            <a:r>
              <a:rPr lang="en-GB" dirty="0"/>
              <a:t>Latest Updates on the WDQMS webtool</a:t>
            </a:r>
            <a:endParaRPr lang="en-US" dirty="0"/>
          </a:p>
        </p:txBody>
      </p:sp>
      <p:sp>
        <p:nvSpPr>
          <p:cNvPr id="11" name="Text Placeholder 10"/>
          <p:cNvSpPr>
            <a:spLocks noGrp="1"/>
          </p:cNvSpPr>
          <p:nvPr>
            <p:ph type="body" sz="quarter" idx="11"/>
          </p:nvPr>
        </p:nvSpPr>
        <p:spPr>
          <a:xfrm>
            <a:off x="2343572" y="5183591"/>
            <a:ext cx="7869600" cy="358560"/>
          </a:xfrm>
        </p:spPr>
        <p:txBody>
          <a:bodyPr/>
          <a:lstStyle/>
          <a:p>
            <a:pPr algn="ctr"/>
            <a:r>
              <a:rPr lang="en-US" sz="2000" dirty="0"/>
              <a:t>Reading, 7 June 2021</a:t>
            </a:r>
          </a:p>
        </p:txBody>
      </p:sp>
      <p:sp>
        <p:nvSpPr>
          <p:cNvPr id="12" name="Text Placeholder 11"/>
          <p:cNvSpPr>
            <a:spLocks noGrp="1"/>
          </p:cNvSpPr>
          <p:nvPr>
            <p:ph type="body" sz="quarter" idx="12"/>
          </p:nvPr>
        </p:nvSpPr>
        <p:spPr>
          <a:xfrm>
            <a:off x="2196900" y="3064790"/>
            <a:ext cx="7869600" cy="585288"/>
          </a:xfrm>
        </p:spPr>
        <p:txBody>
          <a:bodyPr/>
          <a:lstStyle/>
          <a:p>
            <a:pPr algn="ctr"/>
            <a:r>
              <a:rPr lang="en-US" dirty="0"/>
              <a:t>Cristina Prates</a:t>
            </a:r>
          </a:p>
          <a:p>
            <a:pPr algn="ctr"/>
            <a:r>
              <a:rPr lang="en-US" sz="1600" dirty="0"/>
              <a:t>cristina.prates@ecmwf.int</a:t>
            </a:r>
          </a:p>
        </p:txBody>
      </p:sp>
      <p:sp>
        <p:nvSpPr>
          <p:cNvPr id="2" name="Rectangle 1">
            <a:extLst>
              <a:ext uri="{FF2B5EF4-FFF2-40B4-BE49-F238E27FC236}">
                <a16:creationId xmlns:a16="http://schemas.microsoft.com/office/drawing/2014/main" id="{6CE285BC-2058-426C-B895-CBD17B13033B}"/>
              </a:ext>
            </a:extLst>
          </p:cNvPr>
          <p:cNvSpPr/>
          <p:nvPr/>
        </p:nvSpPr>
        <p:spPr>
          <a:xfrm>
            <a:off x="3139117" y="4213830"/>
            <a:ext cx="6092825" cy="923330"/>
          </a:xfrm>
          <a:prstGeom prst="rect">
            <a:avLst/>
          </a:prstGeom>
        </p:spPr>
        <p:txBody>
          <a:bodyPr>
            <a:spAutoFit/>
          </a:bodyPr>
          <a:lstStyle/>
          <a:p>
            <a:pPr algn="ctr"/>
            <a:r>
              <a:rPr lang="en-US" dirty="0">
                <a:solidFill>
                  <a:srgbClr val="064E83"/>
                </a:solidFill>
              </a:rPr>
              <a:t>With thanks to :</a:t>
            </a:r>
            <a:endParaRPr lang="en-GB" dirty="0"/>
          </a:p>
          <a:p>
            <a:pPr algn="ctr"/>
            <a:endParaRPr lang="en-US" dirty="0">
              <a:solidFill>
                <a:srgbClr val="064E83"/>
              </a:solidFill>
            </a:endParaRPr>
          </a:p>
          <a:p>
            <a:pPr algn="ctr"/>
            <a:r>
              <a:rPr lang="en-US" dirty="0">
                <a:solidFill>
                  <a:srgbClr val="064E83"/>
                </a:solidFill>
              </a:rPr>
              <a:t>Pierre Vernier and Timo </a:t>
            </a:r>
            <a:r>
              <a:rPr lang="en-US" dirty="0" err="1">
                <a:solidFill>
                  <a:srgbClr val="064E83"/>
                </a:solidFill>
              </a:rPr>
              <a:t>Pr</a:t>
            </a:r>
            <a:r>
              <a:rPr lang="en-GB" dirty="0">
                <a:solidFill>
                  <a:srgbClr val="064E83"/>
                </a:solidFill>
              </a:rPr>
              <a:t>ö</a:t>
            </a:r>
            <a:r>
              <a:rPr lang="en-US" dirty="0" err="1">
                <a:solidFill>
                  <a:srgbClr val="064E83"/>
                </a:solidFill>
              </a:rPr>
              <a:t>scholdt</a:t>
            </a:r>
            <a:endParaRPr lang="en-GB" dirty="0">
              <a:solidFill>
                <a:srgbClr val="064E8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A2F37-9A06-4BBA-8E64-41006DFD61B4}"/>
              </a:ext>
            </a:extLst>
          </p:cNvPr>
          <p:cNvSpPr>
            <a:spLocks noGrp="1"/>
          </p:cNvSpPr>
          <p:nvPr>
            <p:ph type="title"/>
          </p:nvPr>
        </p:nvSpPr>
        <p:spPr/>
        <p:txBody>
          <a:bodyPr/>
          <a:lstStyle/>
          <a:p>
            <a:r>
              <a:rPr lang="en-GB" dirty="0"/>
              <a:t>WDQMS webtool: Upper-air component of GCOS</a:t>
            </a:r>
          </a:p>
        </p:txBody>
      </p:sp>
      <p:sp>
        <p:nvSpPr>
          <p:cNvPr id="3" name="Content Placeholder 2">
            <a:extLst>
              <a:ext uri="{FF2B5EF4-FFF2-40B4-BE49-F238E27FC236}">
                <a16:creationId xmlns:a16="http://schemas.microsoft.com/office/drawing/2014/main" id="{A24D9CB9-9252-45EB-8FE9-8AB2C6F8A1CF}"/>
              </a:ext>
            </a:extLst>
          </p:cNvPr>
          <p:cNvSpPr>
            <a:spLocks noGrp="1"/>
          </p:cNvSpPr>
          <p:nvPr>
            <p:ph sz="quarter" idx="14"/>
          </p:nvPr>
        </p:nvSpPr>
        <p:spPr>
          <a:xfrm>
            <a:off x="601838" y="853031"/>
            <a:ext cx="10507374" cy="4757351"/>
          </a:xfrm>
        </p:spPr>
        <p:txBody>
          <a:bodyPr/>
          <a:lstStyle/>
          <a:p>
            <a:pPr indent="0" algn="just">
              <a:buNone/>
            </a:pPr>
            <a:r>
              <a:rPr lang="en-GB" dirty="0">
                <a:solidFill>
                  <a:srgbClr val="FF0000"/>
                </a:solidFill>
              </a:rPr>
              <a:t>Availability performance</a:t>
            </a:r>
            <a:r>
              <a:rPr lang="en-GB" dirty="0"/>
              <a:t> map for GUAN stations: </a:t>
            </a:r>
          </a:p>
          <a:p>
            <a:pPr marL="285750" indent="-285750" algn="just">
              <a:buFont typeface="Wingdings" panose="05000000000000000000" pitchFamily="2" charset="2"/>
              <a:buChar char="v"/>
            </a:pPr>
            <a:r>
              <a:rPr lang="en-GB" dirty="0"/>
              <a:t>Monitoring reports are provided by DWD based on the observations made available to their DA.</a:t>
            </a:r>
          </a:p>
          <a:p>
            <a:pPr marL="285750" indent="-285750" algn="just">
              <a:buFont typeface="Wingdings" panose="05000000000000000000" pitchFamily="2" charset="2"/>
              <a:buChar char="v"/>
            </a:pPr>
            <a:r>
              <a:rPr lang="en-GB" dirty="0"/>
              <a:t>The monthly differences in reporting performances according to the </a:t>
            </a:r>
            <a:r>
              <a:rPr lang="en-GB" dirty="0">
                <a:solidFill>
                  <a:srgbClr val="FF0000"/>
                </a:solidFill>
              </a:rPr>
              <a:t>GCOS minimum requirements</a:t>
            </a:r>
            <a:r>
              <a:rPr lang="en-GB" dirty="0"/>
              <a:t> (25 daily soundings up to 30hPa). </a:t>
            </a:r>
          </a:p>
        </p:txBody>
      </p:sp>
      <p:sp>
        <p:nvSpPr>
          <p:cNvPr id="4" name="Slide Number Placeholder 3">
            <a:extLst>
              <a:ext uri="{FF2B5EF4-FFF2-40B4-BE49-F238E27FC236}">
                <a16:creationId xmlns:a16="http://schemas.microsoft.com/office/drawing/2014/main" id="{DA7370DC-111A-422C-9853-72976B3C6757}"/>
              </a:ext>
            </a:extLst>
          </p:cNvPr>
          <p:cNvSpPr>
            <a:spLocks noGrp="1"/>
          </p:cNvSpPr>
          <p:nvPr>
            <p:ph type="sldNum" sz="quarter" idx="10"/>
          </p:nvPr>
        </p:nvSpPr>
        <p:spPr/>
        <p:txBody>
          <a:bodyPr/>
          <a:lstStyle/>
          <a:p>
            <a:fld id="{6B3B0B0F-E794-1244-9699-107C60B9C23A}" type="slidenum">
              <a:rPr lang="en-US" smtClean="0"/>
              <a:pPr/>
              <a:t>10</a:t>
            </a:fld>
            <a:endParaRPr lang="en-US" dirty="0"/>
          </a:p>
        </p:txBody>
      </p:sp>
      <p:sp>
        <p:nvSpPr>
          <p:cNvPr id="5" name="Footer Placeholder 4">
            <a:extLst>
              <a:ext uri="{FF2B5EF4-FFF2-40B4-BE49-F238E27FC236}">
                <a16:creationId xmlns:a16="http://schemas.microsoft.com/office/drawing/2014/main" id="{5D79CE9D-0FF8-4EB3-AD6F-D3D943F89D3B}"/>
              </a:ext>
            </a:extLst>
          </p:cNvPr>
          <p:cNvSpPr>
            <a:spLocks noGrp="1"/>
          </p:cNvSpPr>
          <p:nvPr>
            <p:ph type="ftr" sz="quarter" idx="3"/>
          </p:nvPr>
        </p:nvSpPr>
        <p:spPr/>
        <p:txBody>
          <a:bodyPr/>
          <a:lstStyle/>
          <a:p>
            <a:pPr algn="ctr"/>
            <a:r>
              <a:rPr lang="en-US"/>
              <a:t>European Centre for Medium-Range Weather Forecasts</a:t>
            </a:r>
            <a:endParaRPr lang="en-US" dirty="0"/>
          </a:p>
        </p:txBody>
      </p:sp>
      <p:pic>
        <p:nvPicPr>
          <p:cNvPr id="10" name="Picture 9" descr="Map&#10;&#10;Description automatically generated">
            <a:extLst>
              <a:ext uri="{FF2B5EF4-FFF2-40B4-BE49-F238E27FC236}">
                <a16:creationId xmlns:a16="http://schemas.microsoft.com/office/drawing/2014/main" id="{14F3B529-31C6-4A06-BD76-E56713035B07}"/>
              </a:ext>
            </a:extLst>
          </p:cNvPr>
          <p:cNvPicPr>
            <a:picLocks noChangeAspect="1"/>
          </p:cNvPicPr>
          <p:nvPr/>
        </p:nvPicPr>
        <p:blipFill>
          <a:blip r:embed="rId2"/>
          <a:stretch>
            <a:fillRect/>
          </a:stretch>
        </p:blipFill>
        <p:spPr>
          <a:xfrm>
            <a:off x="579038" y="2463895"/>
            <a:ext cx="7792995" cy="3541074"/>
          </a:xfrm>
          <a:prstGeom prst="rect">
            <a:avLst/>
          </a:prstGeom>
        </p:spPr>
      </p:pic>
      <p:sp>
        <p:nvSpPr>
          <p:cNvPr id="6" name="Rectangle 5">
            <a:extLst>
              <a:ext uri="{FF2B5EF4-FFF2-40B4-BE49-F238E27FC236}">
                <a16:creationId xmlns:a16="http://schemas.microsoft.com/office/drawing/2014/main" id="{08E88211-F95C-4C4E-85F4-A73297AF1482}"/>
              </a:ext>
            </a:extLst>
          </p:cNvPr>
          <p:cNvSpPr/>
          <p:nvPr/>
        </p:nvSpPr>
        <p:spPr>
          <a:xfrm>
            <a:off x="8394833" y="2989409"/>
            <a:ext cx="3319848" cy="3046988"/>
          </a:xfrm>
          <a:prstGeom prst="rect">
            <a:avLst/>
          </a:prstGeom>
        </p:spPr>
        <p:txBody>
          <a:bodyPr wrap="square">
            <a:spAutoFit/>
          </a:bodyPr>
          <a:lstStyle/>
          <a:p>
            <a:pPr algn="just"/>
            <a:r>
              <a:rPr lang="en-GB" sz="1600" dirty="0"/>
              <a:t>The map highlights:</a:t>
            </a:r>
          </a:p>
          <a:p>
            <a:pPr algn="just"/>
            <a:endParaRPr lang="en-GB" sz="1600" dirty="0"/>
          </a:p>
          <a:p>
            <a:pPr marL="285750" indent="-285750" algn="just">
              <a:buFont typeface="Arial" panose="020B0604020202020204" pitchFamily="34" charset="0"/>
              <a:buChar char="•"/>
            </a:pPr>
            <a:r>
              <a:rPr lang="en-GB" sz="1600" dirty="0"/>
              <a:t>Stations not reporting during the period (</a:t>
            </a:r>
            <a:r>
              <a:rPr lang="en-GB" sz="1600" b="1" dirty="0"/>
              <a:t>black</a:t>
            </a:r>
            <a:r>
              <a:rPr lang="en-GB" sz="1600" dirty="0"/>
              <a:t>);</a:t>
            </a:r>
          </a:p>
          <a:p>
            <a:pPr marL="285750" indent="-285750" algn="just">
              <a:buFont typeface="Arial" panose="020B0604020202020204" pitchFamily="34" charset="0"/>
              <a:buChar char="•"/>
            </a:pPr>
            <a:r>
              <a:rPr lang="en-GB" sz="1600" dirty="0"/>
              <a:t>Reporting below requirements (</a:t>
            </a:r>
            <a:r>
              <a:rPr lang="en-GB" sz="1600" dirty="0">
                <a:solidFill>
                  <a:srgbClr val="FFFF00"/>
                </a:solidFill>
              </a:rPr>
              <a:t>yellow</a:t>
            </a:r>
            <a:r>
              <a:rPr lang="en-GB" sz="1600" dirty="0"/>
              <a:t>, </a:t>
            </a:r>
            <a:r>
              <a:rPr lang="en-GB" sz="1600" dirty="0">
                <a:solidFill>
                  <a:srgbClr val="FFC000"/>
                </a:solidFill>
              </a:rPr>
              <a:t>orange</a:t>
            </a:r>
            <a:r>
              <a:rPr lang="en-GB" sz="1600" dirty="0"/>
              <a:t> and </a:t>
            </a:r>
            <a:r>
              <a:rPr lang="en-GB" sz="1600" dirty="0">
                <a:solidFill>
                  <a:srgbClr val="FF0000"/>
                </a:solidFill>
              </a:rPr>
              <a:t>red</a:t>
            </a:r>
            <a:r>
              <a:rPr lang="en-GB" sz="1600" dirty="0"/>
              <a:t>); </a:t>
            </a:r>
          </a:p>
          <a:p>
            <a:pPr marL="285750" indent="-285750" algn="just">
              <a:buFont typeface="Arial" panose="020B0604020202020204" pitchFamily="34" charset="0"/>
              <a:buChar char="•"/>
            </a:pPr>
            <a:r>
              <a:rPr lang="en-GB" sz="1600" dirty="0"/>
              <a:t>Fully reporting (</a:t>
            </a:r>
            <a:r>
              <a:rPr lang="en-GB" sz="1600" dirty="0">
                <a:solidFill>
                  <a:srgbClr val="00B050"/>
                </a:solidFill>
              </a:rPr>
              <a:t>green</a:t>
            </a:r>
            <a:r>
              <a:rPr lang="en-GB" sz="1600" dirty="0"/>
              <a:t>). </a:t>
            </a:r>
          </a:p>
          <a:p>
            <a:pPr marL="285750" indent="-285750" algn="just">
              <a:buFont typeface="Arial" panose="020B0604020202020204" pitchFamily="34" charset="0"/>
              <a:buChar char="•"/>
            </a:pPr>
            <a:r>
              <a:rPr lang="en-GB" sz="1600" dirty="0"/>
              <a:t>Distinguish the stations not reporting (</a:t>
            </a:r>
            <a:r>
              <a:rPr lang="en-GB" sz="1600" b="1" dirty="0"/>
              <a:t>black</a:t>
            </a:r>
            <a:r>
              <a:rPr lang="en-GB" sz="1600" dirty="0"/>
              <a:t>) from the stations that sent reports that never reached 30hPa (</a:t>
            </a:r>
            <a:r>
              <a:rPr lang="en-GB" sz="1600" dirty="0">
                <a:solidFill>
                  <a:srgbClr val="FF0000"/>
                </a:solidFill>
              </a:rPr>
              <a:t>red</a:t>
            </a:r>
            <a:r>
              <a:rPr lang="en-GB" sz="1600" dirty="0"/>
              <a:t>) within the selected month.</a:t>
            </a:r>
          </a:p>
        </p:txBody>
      </p:sp>
    </p:spTree>
    <p:extLst>
      <p:ext uri="{BB962C8B-B14F-4D97-AF65-F5344CB8AC3E}">
        <p14:creationId xmlns:p14="http://schemas.microsoft.com/office/powerpoint/2010/main" val="18598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A2F37-9A06-4BBA-8E64-41006DFD61B4}"/>
              </a:ext>
            </a:extLst>
          </p:cNvPr>
          <p:cNvSpPr>
            <a:spLocks noGrp="1"/>
          </p:cNvSpPr>
          <p:nvPr>
            <p:ph type="title"/>
          </p:nvPr>
        </p:nvSpPr>
        <p:spPr/>
        <p:txBody>
          <a:bodyPr/>
          <a:lstStyle/>
          <a:p>
            <a:r>
              <a:rPr lang="en-GB" dirty="0"/>
              <a:t>WDQMS webtool: Upper-air component of GCOS</a:t>
            </a:r>
          </a:p>
        </p:txBody>
      </p:sp>
      <p:sp>
        <p:nvSpPr>
          <p:cNvPr id="3" name="Content Placeholder 2">
            <a:extLst>
              <a:ext uri="{FF2B5EF4-FFF2-40B4-BE49-F238E27FC236}">
                <a16:creationId xmlns:a16="http://schemas.microsoft.com/office/drawing/2014/main" id="{A24D9CB9-9252-45EB-8FE9-8AB2C6F8A1CF}"/>
              </a:ext>
            </a:extLst>
          </p:cNvPr>
          <p:cNvSpPr>
            <a:spLocks noGrp="1"/>
          </p:cNvSpPr>
          <p:nvPr>
            <p:ph sz="quarter" idx="14"/>
          </p:nvPr>
        </p:nvSpPr>
        <p:spPr>
          <a:xfrm>
            <a:off x="710509" y="877745"/>
            <a:ext cx="10507374" cy="4757351"/>
          </a:xfrm>
        </p:spPr>
        <p:txBody>
          <a:bodyPr/>
          <a:lstStyle/>
          <a:p>
            <a:pPr indent="0" algn="just">
              <a:buNone/>
            </a:pPr>
            <a:r>
              <a:rPr lang="en-GB" dirty="0">
                <a:solidFill>
                  <a:srgbClr val="FF0000"/>
                </a:solidFill>
              </a:rPr>
              <a:t>Quality</a:t>
            </a:r>
            <a:r>
              <a:rPr lang="en-GB" dirty="0"/>
              <a:t> </a:t>
            </a:r>
            <a:r>
              <a:rPr lang="en-GB" dirty="0">
                <a:solidFill>
                  <a:srgbClr val="FF0000"/>
                </a:solidFill>
              </a:rPr>
              <a:t>performance</a:t>
            </a:r>
            <a:r>
              <a:rPr lang="en-GB" dirty="0"/>
              <a:t> map for GUAN stations: </a:t>
            </a:r>
          </a:p>
          <a:p>
            <a:pPr marL="285750" indent="-285750" algn="just">
              <a:buFont typeface="Wingdings" panose="05000000000000000000" pitchFamily="2" charset="2"/>
              <a:buChar char="v"/>
            </a:pPr>
            <a:r>
              <a:rPr lang="en-GB" dirty="0"/>
              <a:t>Monitoring reports provided by DWD and based on ECMWF O-B departures.</a:t>
            </a:r>
          </a:p>
          <a:p>
            <a:pPr marL="285750" indent="-285750" algn="just">
              <a:buFont typeface="Wingdings" panose="05000000000000000000" pitchFamily="2" charset="2"/>
              <a:buChar char="v"/>
            </a:pPr>
            <a:r>
              <a:rPr lang="en-GB" dirty="0"/>
              <a:t>The </a:t>
            </a:r>
            <a:r>
              <a:rPr lang="en-GB" dirty="0" err="1">
                <a:solidFill>
                  <a:srgbClr val="FF0000"/>
                </a:solidFill>
              </a:rPr>
              <a:t>rmse</a:t>
            </a:r>
            <a:r>
              <a:rPr lang="en-GB" dirty="0">
                <a:solidFill>
                  <a:srgbClr val="FF0000"/>
                </a:solidFill>
              </a:rPr>
              <a:t> </a:t>
            </a:r>
            <a:r>
              <a:rPr lang="en-GB" dirty="0"/>
              <a:t>calculated for the </a:t>
            </a:r>
            <a:r>
              <a:rPr lang="en-GB" dirty="0">
                <a:solidFill>
                  <a:srgbClr val="FF0000"/>
                </a:solidFill>
              </a:rPr>
              <a:t>month</a:t>
            </a:r>
            <a:r>
              <a:rPr lang="en-GB" dirty="0"/>
              <a:t> and </a:t>
            </a:r>
            <a:r>
              <a:rPr lang="en-GB" dirty="0">
                <a:solidFill>
                  <a:srgbClr val="FF0000"/>
                </a:solidFill>
              </a:rPr>
              <a:t>variable</a:t>
            </a:r>
            <a:r>
              <a:rPr lang="en-GB" dirty="0"/>
              <a:t> of interest (air temperature, wind and humidity).</a:t>
            </a:r>
          </a:p>
          <a:p>
            <a:pPr marL="285750" indent="-285750" algn="just">
              <a:buFont typeface="Wingdings" panose="05000000000000000000" pitchFamily="2" charset="2"/>
              <a:buChar char="v"/>
            </a:pPr>
            <a:endParaRPr lang="en-GB" dirty="0"/>
          </a:p>
        </p:txBody>
      </p:sp>
      <p:sp>
        <p:nvSpPr>
          <p:cNvPr id="4" name="Slide Number Placeholder 3">
            <a:extLst>
              <a:ext uri="{FF2B5EF4-FFF2-40B4-BE49-F238E27FC236}">
                <a16:creationId xmlns:a16="http://schemas.microsoft.com/office/drawing/2014/main" id="{DA7370DC-111A-422C-9853-72976B3C6757}"/>
              </a:ext>
            </a:extLst>
          </p:cNvPr>
          <p:cNvSpPr>
            <a:spLocks noGrp="1"/>
          </p:cNvSpPr>
          <p:nvPr>
            <p:ph type="sldNum" sz="quarter" idx="10"/>
          </p:nvPr>
        </p:nvSpPr>
        <p:spPr/>
        <p:txBody>
          <a:bodyPr/>
          <a:lstStyle/>
          <a:p>
            <a:fld id="{6B3B0B0F-E794-1244-9699-107C60B9C23A}" type="slidenum">
              <a:rPr lang="en-US" smtClean="0"/>
              <a:pPr/>
              <a:t>11</a:t>
            </a:fld>
            <a:endParaRPr lang="en-US" dirty="0"/>
          </a:p>
        </p:txBody>
      </p:sp>
      <p:sp>
        <p:nvSpPr>
          <p:cNvPr id="5" name="Footer Placeholder 4">
            <a:extLst>
              <a:ext uri="{FF2B5EF4-FFF2-40B4-BE49-F238E27FC236}">
                <a16:creationId xmlns:a16="http://schemas.microsoft.com/office/drawing/2014/main" id="{5D79CE9D-0FF8-4EB3-AD6F-D3D943F89D3B}"/>
              </a:ext>
            </a:extLst>
          </p:cNvPr>
          <p:cNvSpPr>
            <a:spLocks noGrp="1"/>
          </p:cNvSpPr>
          <p:nvPr>
            <p:ph type="ftr" sz="quarter" idx="3"/>
          </p:nvPr>
        </p:nvSpPr>
        <p:spPr/>
        <p:txBody>
          <a:bodyPr/>
          <a:lstStyle/>
          <a:p>
            <a:pPr algn="ctr"/>
            <a:r>
              <a:rPr lang="en-US"/>
              <a:t>European Centre for Medium-Range Weather Forecasts</a:t>
            </a:r>
            <a:endParaRPr lang="en-US" dirty="0"/>
          </a:p>
        </p:txBody>
      </p:sp>
      <p:pic>
        <p:nvPicPr>
          <p:cNvPr id="8" name="Picture 7" descr="Map&#10;&#10;Description automatically generated">
            <a:extLst>
              <a:ext uri="{FF2B5EF4-FFF2-40B4-BE49-F238E27FC236}">
                <a16:creationId xmlns:a16="http://schemas.microsoft.com/office/drawing/2014/main" id="{9BB1113E-81F5-47C8-9CD3-B824FA810D9F}"/>
              </a:ext>
            </a:extLst>
          </p:cNvPr>
          <p:cNvPicPr>
            <a:picLocks noChangeAspect="1"/>
          </p:cNvPicPr>
          <p:nvPr/>
        </p:nvPicPr>
        <p:blipFill>
          <a:blip r:embed="rId2"/>
          <a:stretch>
            <a:fillRect/>
          </a:stretch>
        </p:blipFill>
        <p:spPr>
          <a:xfrm>
            <a:off x="347577" y="2397209"/>
            <a:ext cx="8554663" cy="3474439"/>
          </a:xfrm>
          <a:prstGeom prst="rect">
            <a:avLst/>
          </a:prstGeom>
        </p:spPr>
      </p:pic>
      <p:sp>
        <p:nvSpPr>
          <p:cNvPr id="6" name="Rectangle 5">
            <a:extLst>
              <a:ext uri="{FF2B5EF4-FFF2-40B4-BE49-F238E27FC236}">
                <a16:creationId xmlns:a16="http://schemas.microsoft.com/office/drawing/2014/main" id="{50A21672-F7FA-4D8B-9EBB-B551CF7A38E8}"/>
              </a:ext>
            </a:extLst>
          </p:cNvPr>
          <p:cNvSpPr/>
          <p:nvPr/>
        </p:nvSpPr>
        <p:spPr>
          <a:xfrm>
            <a:off x="8902240" y="2751871"/>
            <a:ext cx="3160154" cy="3046988"/>
          </a:xfrm>
          <a:prstGeom prst="rect">
            <a:avLst/>
          </a:prstGeom>
        </p:spPr>
        <p:txBody>
          <a:bodyPr wrap="square">
            <a:spAutoFit/>
          </a:bodyPr>
          <a:lstStyle/>
          <a:p>
            <a:pPr algn="just"/>
            <a:r>
              <a:rPr lang="en-GB" sz="1600" dirty="0"/>
              <a:t>The map highlights:</a:t>
            </a:r>
          </a:p>
          <a:p>
            <a:pPr algn="just"/>
            <a:endParaRPr lang="en-GB" sz="1600" dirty="0"/>
          </a:p>
          <a:p>
            <a:pPr marL="285750" indent="-285750" algn="just">
              <a:buFont typeface="Arial" panose="020B0604020202020204" pitchFamily="34" charset="0"/>
              <a:buChar char="•"/>
            </a:pPr>
            <a:r>
              <a:rPr lang="en-GB" sz="1600" dirty="0"/>
              <a:t>Stations with observations considered useful for Climate purposes (</a:t>
            </a:r>
            <a:r>
              <a:rPr lang="en-GB" sz="1600" dirty="0">
                <a:solidFill>
                  <a:srgbClr val="00B050"/>
                </a:solidFill>
              </a:rPr>
              <a:t>greenish</a:t>
            </a:r>
            <a:r>
              <a:rPr lang="en-GB" sz="1600" dirty="0"/>
              <a:t> dots);</a:t>
            </a:r>
          </a:p>
          <a:p>
            <a:pPr algn="just"/>
            <a:endParaRPr lang="en-GB" sz="1600" dirty="0"/>
          </a:p>
          <a:p>
            <a:pPr marL="285750" indent="-285750" algn="just">
              <a:buFont typeface="Arial" panose="020B0604020202020204" pitchFamily="34" charset="0"/>
              <a:buChar char="•"/>
            </a:pPr>
            <a:r>
              <a:rPr lang="en-GB" sz="1600" dirty="0"/>
              <a:t>Stations with observations that deviate from the model forecasts quite significantly (</a:t>
            </a:r>
            <a:r>
              <a:rPr lang="en-GB" sz="1600" dirty="0">
                <a:solidFill>
                  <a:srgbClr val="FFFF00"/>
                </a:solidFill>
              </a:rPr>
              <a:t>yellow</a:t>
            </a:r>
            <a:r>
              <a:rPr lang="en-GB" sz="1600" dirty="0"/>
              <a:t>, </a:t>
            </a:r>
            <a:r>
              <a:rPr lang="en-GB" sz="1600" dirty="0">
                <a:solidFill>
                  <a:srgbClr val="FFC000"/>
                </a:solidFill>
              </a:rPr>
              <a:t>orange</a:t>
            </a:r>
            <a:r>
              <a:rPr lang="en-GB" sz="1600" dirty="0"/>
              <a:t> and </a:t>
            </a:r>
            <a:r>
              <a:rPr lang="en-GB" sz="1600" dirty="0">
                <a:solidFill>
                  <a:srgbClr val="FF0000"/>
                </a:solidFill>
              </a:rPr>
              <a:t>red</a:t>
            </a:r>
            <a:r>
              <a:rPr lang="en-GB" sz="1600" dirty="0"/>
              <a:t> dots) and exceed the limits set as “threshold” requirements </a:t>
            </a:r>
          </a:p>
        </p:txBody>
      </p:sp>
    </p:spTree>
    <p:extLst>
      <p:ext uri="{BB962C8B-B14F-4D97-AF65-F5344CB8AC3E}">
        <p14:creationId xmlns:p14="http://schemas.microsoft.com/office/powerpoint/2010/main" val="298105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A2F37-9A06-4BBA-8E64-41006DFD61B4}"/>
              </a:ext>
            </a:extLst>
          </p:cNvPr>
          <p:cNvSpPr>
            <a:spLocks noGrp="1"/>
          </p:cNvSpPr>
          <p:nvPr>
            <p:ph type="title"/>
          </p:nvPr>
        </p:nvSpPr>
        <p:spPr/>
        <p:txBody>
          <a:bodyPr/>
          <a:lstStyle/>
          <a:p>
            <a:r>
              <a:rPr lang="en-GB" dirty="0"/>
              <a:t>WDQMS webtool: stations with only WSI </a:t>
            </a:r>
          </a:p>
        </p:txBody>
      </p:sp>
      <p:sp>
        <p:nvSpPr>
          <p:cNvPr id="3" name="Content Placeholder 2">
            <a:extLst>
              <a:ext uri="{FF2B5EF4-FFF2-40B4-BE49-F238E27FC236}">
                <a16:creationId xmlns:a16="http://schemas.microsoft.com/office/drawing/2014/main" id="{A24D9CB9-9252-45EB-8FE9-8AB2C6F8A1CF}"/>
              </a:ext>
            </a:extLst>
          </p:cNvPr>
          <p:cNvSpPr>
            <a:spLocks noGrp="1"/>
          </p:cNvSpPr>
          <p:nvPr>
            <p:ph sz="quarter" idx="14"/>
          </p:nvPr>
        </p:nvSpPr>
        <p:spPr>
          <a:xfrm>
            <a:off x="601838" y="853031"/>
            <a:ext cx="10507374" cy="4757351"/>
          </a:xfrm>
        </p:spPr>
        <p:txBody>
          <a:bodyPr/>
          <a:lstStyle/>
          <a:p>
            <a:pPr indent="0" algn="just">
              <a:buNone/>
            </a:pPr>
            <a:r>
              <a:rPr lang="en-GB" dirty="0">
                <a:solidFill>
                  <a:srgbClr val="FF0000"/>
                </a:solidFill>
              </a:rPr>
              <a:t>Surface land component </a:t>
            </a:r>
            <a:r>
              <a:rPr lang="en-GB" dirty="0"/>
              <a:t>of the Near-real-time NWP monitoring module:</a:t>
            </a:r>
          </a:p>
          <a:p>
            <a:pPr marL="285750" indent="-285750" algn="just">
              <a:buFont typeface="Wingdings" panose="05000000000000000000" pitchFamily="2" charset="2"/>
              <a:buChar char="v"/>
            </a:pPr>
            <a:r>
              <a:rPr lang="en-GB" dirty="0"/>
              <a:t>The 1.3.0 release allows for the display of surface observation monitoring results provided by stations that are reporting in BUFR, using only the WIGOS Station Identifier, i.e. stations that do not have a traditional 5-digit WMO ID.</a:t>
            </a:r>
          </a:p>
          <a:p>
            <a:pPr marL="285750" indent="-285750" algn="just">
              <a:buFont typeface="Wingdings" panose="05000000000000000000" pitchFamily="2" charset="2"/>
              <a:buChar char="v"/>
            </a:pPr>
            <a:endParaRPr lang="en-GB" dirty="0"/>
          </a:p>
        </p:txBody>
      </p:sp>
      <p:sp>
        <p:nvSpPr>
          <p:cNvPr id="4" name="Slide Number Placeholder 3">
            <a:extLst>
              <a:ext uri="{FF2B5EF4-FFF2-40B4-BE49-F238E27FC236}">
                <a16:creationId xmlns:a16="http://schemas.microsoft.com/office/drawing/2014/main" id="{DA7370DC-111A-422C-9853-72976B3C6757}"/>
              </a:ext>
            </a:extLst>
          </p:cNvPr>
          <p:cNvSpPr>
            <a:spLocks noGrp="1"/>
          </p:cNvSpPr>
          <p:nvPr>
            <p:ph type="sldNum" sz="quarter" idx="10"/>
          </p:nvPr>
        </p:nvSpPr>
        <p:spPr/>
        <p:txBody>
          <a:bodyPr/>
          <a:lstStyle/>
          <a:p>
            <a:fld id="{6B3B0B0F-E794-1244-9699-107C60B9C23A}" type="slidenum">
              <a:rPr lang="en-US" smtClean="0"/>
              <a:pPr/>
              <a:t>12</a:t>
            </a:fld>
            <a:endParaRPr lang="en-US" dirty="0"/>
          </a:p>
        </p:txBody>
      </p:sp>
      <p:sp>
        <p:nvSpPr>
          <p:cNvPr id="5" name="Footer Placeholder 4">
            <a:extLst>
              <a:ext uri="{FF2B5EF4-FFF2-40B4-BE49-F238E27FC236}">
                <a16:creationId xmlns:a16="http://schemas.microsoft.com/office/drawing/2014/main" id="{5D79CE9D-0FF8-4EB3-AD6F-D3D943F89D3B}"/>
              </a:ext>
            </a:extLst>
          </p:cNvPr>
          <p:cNvSpPr>
            <a:spLocks noGrp="1"/>
          </p:cNvSpPr>
          <p:nvPr>
            <p:ph type="ftr" sz="quarter" idx="3"/>
          </p:nvPr>
        </p:nvSpPr>
        <p:spPr/>
        <p:txBody>
          <a:bodyPr/>
          <a:lstStyle/>
          <a:p>
            <a:pPr algn="ctr"/>
            <a:r>
              <a:rPr lang="en-US"/>
              <a:t>European Centre for Medium-Range Weather Forecasts</a:t>
            </a:r>
            <a:endParaRPr lang="en-US" dirty="0"/>
          </a:p>
        </p:txBody>
      </p:sp>
      <p:pic>
        <p:nvPicPr>
          <p:cNvPr id="8" name="Picture 7">
            <a:extLst>
              <a:ext uri="{FF2B5EF4-FFF2-40B4-BE49-F238E27FC236}">
                <a16:creationId xmlns:a16="http://schemas.microsoft.com/office/drawing/2014/main" id="{DBC3AF0D-8BC1-4878-B6AE-E39C4EB82450}"/>
              </a:ext>
            </a:extLst>
          </p:cNvPr>
          <p:cNvPicPr>
            <a:picLocks noChangeAspect="1"/>
          </p:cNvPicPr>
          <p:nvPr/>
        </p:nvPicPr>
        <p:blipFill>
          <a:blip r:embed="rId2"/>
          <a:stretch>
            <a:fillRect/>
          </a:stretch>
        </p:blipFill>
        <p:spPr>
          <a:xfrm>
            <a:off x="1760668" y="2334830"/>
            <a:ext cx="7754036" cy="3546572"/>
          </a:xfrm>
          <a:prstGeom prst="rect">
            <a:avLst/>
          </a:prstGeom>
        </p:spPr>
      </p:pic>
      <p:sp>
        <p:nvSpPr>
          <p:cNvPr id="12" name="Oval 11">
            <a:extLst>
              <a:ext uri="{FF2B5EF4-FFF2-40B4-BE49-F238E27FC236}">
                <a16:creationId xmlns:a16="http://schemas.microsoft.com/office/drawing/2014/main" id="{F96EDF3F-E137-4C7E-A29E-1D768756AAD0}"/>
              </a:ext>
            </a:extLst>
          </p:cNvPr>
          <p:cNvSpPr/>
          <p:nvPr/>
        </p:nvSpPr>
        <p:spPr>
          <a:xfrm>
            <a:off x="6853880" y="3558857"/>
            <a:ext cx="1179925" cy="144986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61164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A2F37-9A06-4BBA-8E64-41006DFD61B4}"/>
              </a:ext>
            </a:extLst>
          </p:cNvPr>
          <p:cNvSpPr>
            <a:spLocks noGrp="1"/>
          </p:cNvSpPr>
          <p:nvPr>
            <p:ph type="title"/>
          </p:nvPr>
        </p:nvSpPr>
        <p:spPr/>
        <p:txBody>
          <a:bodyPr/>
          <a:lstStyle/>
          <a:p>
            <a:r>
              <a:rPr lang="en-GB" dirty="0"/>
              <a:t>WDQMS webtool: stations with only WSI </a:t>
            </a:r>
          </a:p>
        </p:txBody>
      </p:sp>
      <p:sp>
        <p:nvSpPr>
          <p:cNvPr id="3" name="Content Placeholder 2">
            <a:extLst>
              <a:ext uri="{FF2B5EF4-FFF2-40B4-BE49-F238E27FC236}">
                <a16:creationId xmlns:a16="http://schemas.microsoft.com/office/drawing/2014/main" id="{A24D9CB9-9252-45EB-8FE9-8AB2C6F8A1CF}"/>
              </a:ext>
            </a:extLst>
          </p:cNvPr>
          <p:cNvSpPr>
            <a:spLocks noGrp="1"/>
          </p:cNvSpPr>
          <p:nvPr>
            <p:ph sz="quarter" idx="14"/>
          </p:nvPr>
        </p:nvSpPr>
        <p:spPr>
          <a:xfrm>
            <a:off x="601838" y="853031"/>
            <a:ext cx="10507374" cy="4757351"/>
          </a:xfrm>
        </p:spPr>
        <p:txBody>
          <a:bodyPr/>
          <a:lstStyle/>
          <a:p>
            <a:pPr indent="0" algn="just">
              <a:buNone/>
            </a:pPr>
            <a:r>
              <a:rPr lang="en-GB" dirty="0">
                <a:solidFill>
                  <a:srgbClr val="FF0000"/>
                </a:solidFill>
              </a:rPr>
              <a:t>Surface land </a:t>
            </a:r>
            <a:r>
              <a:rPr lang="en-GB">
                <a:solidFill>
                  <a:srgbClr val="FF0000"/>
                </a:solidFill>
              </a:rPr>
              <a:t>component </a:t>
            </a:r>
            <a:r>
              <a:rPr lang="en-GB"/>
              <a:t>of </a:t>
            </a:r>
            <a:r>
              <a:rPr lang="en-GB" dirty="0"/>
              <a:t>the Near-real-time NWP monitoring module:</a:t>
            </a:r>
          </a:p>
          <a:p>
            <a:pPr marL="285750" indent="-285750" algn="just">
              <a:buFont typeface="Wingdings" panose="05000000000000000000" pitchFamily="2" charset="2"/>
              <a:buChar char="v"/>
            </a:pPr>
            <a:r>
              <a:rPr lang="en-GB" dirty="0"/>
              <a:t>The 1.3.0 release allows for the display of surface observation monitoring results provided by stations that are reporting in BUFR, using only the WIGOS Station Identifier, i.e. stations that do not have a traditional 5-digit WMO ID.</a:t>
            </a:r>
          </a:p>
          <a:p>
            <a:pPr marL="285750" indent="-285750" algn="just">
              <a:buFont typeface="Wingdings" panose="05000000000000000000" pitchFamily="2" charset="2"/>
              <a:buChar char="v"/>
            </a:pPr>
            <a:endParaRPr lang="en-GB" dirty="0"/>
          </a:p>
        </p:txBody>
      </p:sp>
      <p:sp>
        <p:nvSpPr>
          <p:cNvPr id="4" name="Slide Number Placeholder 3">
            <a:extLst>
              <a:ext uri="{FF2B5EF4-FFF2-40B4-BE49-F238E27FC236}">
                <a16:creationId xmlns:a16="http://schemas.microsoft.com/office/drawing/2014/main" id="{DA7370DC-111A-422C-9853-72976B3C6757}"/>
              </a:ext>
            </a:extLst>
          </p:cNvPr>
          <p:cNvSpPr>
            <a:spLocks noGrp="1"/>
          </p:cNvSpPr>
          <p:nvPr>
            <p:ph type="sldNum" sz="quarter" idx="10"/>
          </p:nvPr>
        </p:nvSpPr>
        <p:spPr/>
        <p:txBody>
          <a:bodyPr/>
          <a:lstStyle/>
          <a:p>
            <a:fld id="{6B3B0B0F-E794-1244-9699-107C60B9C23A}" type="slidenum">
              <a:rPr lang="en-US" smtClean="0"/>
              <a:pPr/>
              <a:t>13</a:t>
            </a:fld>
            <a:endParaRPr lang="en-US" dirty="0"/>
          </a:p>
        </p:txBody>
      </p:sp>
      <p:sp>
        <p:nvSpPr>
          <p:cNvPr id="5" name="Footer Placeholder 4">
            <a:extLst>
              <a:ext uri="{FF2B5EF4-FFF2-40B4-BE49-F238E27FC236}">
                <a16:creationId xmlns:a16="http://schemas.microsoft.com/office/drawing/2014/main" id="{5D79CE9D-0FF8-4EB3-AD6F-D3D943F89D3B}"/>
              </a:ext>
            </a:extLst>
          </p:cNvPr>
          <p:cNvSpPr>
            <a:spLocks noGrp="1"/>
          </p:cNvSpPr>
          <p:nvPr>
            <p:ph type="ftr" sz="quarter" idx="3"/>
          </p:nvPr>
        </p:nvSpPr>
        <p:spPr/>
        <p:txBody>
          <a:bodyPr/>
          <a:lstStyle/>
          <a:p>
            <a:pPr algn="ctr"/>
            <a:r>
              <a:rPr lang="en-US"/>
              <a:t>European Centre for Medium-Range Weather Forecasts</a:t>
            </a:r>
            <a:endParaRPr lang="en-US" dirty="0"/>
          </a:p>
        </p:txBody>
      </p:sp>
      <p:pic>
        <p:nvPicPr>
          <p:cNvPr id="7" name="Picture 6">
            <a:extLst>
              <a:ext uri="{FF2B5EF4-FFF2-40B4-BE49-F238E27FC236}">
                <a16:creationId xmlns:a16="http://schemas.microsoft.com/office/drawing/2014/main" id="{474F7066-3F75-4830-AFEC-81DC37917777}"/>
              </a:ext>
            </a:extLst>
          </p:cNvPr>
          <p:cNvPicPr>
            <a:picLocks noChangeAspect="1"/>
          </p:cNvPicPr>
          <p:nvPr/>
        </p:nvPicPr>
        <p:blipFill>
          <a:blip r:embed="rId2"/>
          <a:stretch>
            <a:fillRect/>
          </a:stretch>
        </p:blipFill>
        <p:spPr>
          <a:xfrm>
            <a:off x="1760668" y="2334830"/>
            <a:ext cx="7754036" cy="3505606"/>
          </a:xfrm>
          <a:prstGeom prst="rect">
            <a:avLst/>
          </a:prstGeom>
        </p:spPr>
      </p:pic>
      <p:sp>
        <p:nvSpPr>
          <p:cNvPr id="10" name="Oval 9">
            <a:extLst>
              <a:ext uri="{FF2B5EF4-FFF2-40B4-BE49-F238E27FC236}">
                <a16:creationId xmlns:a16="http://schemas.microsoft.com/office/drawing/2014/main" id="{33ADC8A9-2A99-48B4-9EE5-7860F46F2BE4}"/>
              </a:ext>
            </a:extLst>
          </p:cNvPr>
          <p:cNvSpPr/>
          <p:nvPr/>
        </p:nvSpPr>
        <p:spPr>
          <a:xfrm>
            <a:off x="6853880" y="3558857"/>
            <a:ext cx="1179925" cy="144986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66855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A2F37-9A06-4BBA-8E64-41006DFD61B4}"/>
              </a:ext>
            </a:extLst>
          </p:cNvPr>
          <p:cNvSpPr>
            <a:spLocks noGrp="1"/>
          </p:cNvSpPr>
          <p:nvPr>
            <p:ph type="title"/>
          </p:nvPr>
        </p:nvSpPr>
        <p:spPr/>
        <p:txBody>
          <a:bodyPr/>
          <a:lstStyle/>
          <a:p>
            <a:r>
              <a:rPr lang="en-GB" dirty="0"/>
              <a:t>WDQMS Web Tool: </a:t>
            </a:r>
            <a:r>
              <a:rPr lang="en-GB" b="1" dirty="0"/>
              <a:t>Operational version</a:t>
            </a:r>
            <a:r>
              <a:rPr lang="en-GB" dirty="0"/>
              <a:t> </a:t>
            </a:r>
          </a:p>
        </p:txBody>
      </p:sp>
      <p:sp>
        <p:nvSpPr>
          <p:cNvPr id="4" name="Slide Number Placeholder 3">
            <a:extLst>
              <a:ext uri="{FF2B5EF4-FFF2-40B4-BE49-F238E27FC236}">
                <a16:creationId xmlns:a16="http://schemas.microsoft.com/office/drawing/2014/main" id="{DA7370DC-111A-422C-9853-72976B3C6757}"/>
              </a:ext>
            </a:extLst>
          </p:cNvPr>
          <p:cNvSpPr>
            <a:spLocks noGrp="1"/>
          </p:cNvSpPr>
          <p:nvPr>
            <p:ph type="sldNum" sz="quarter" idx="10"/>
          </p:nvPr>
        </p:nvSpPr>
        <p:spPr/>
        <p:txBody>
          <a:bodyPr/>
          <a:lstStyle/>
          <a:p>
            <a:fld id="{6B3B0B0F-E794-1244-9699-107C60B9C23A}" type="slidenum">
              <a:rPr lang="en-US" smtClean="0"/>
              <a:pPr/>
              <a:t>14</a:t>
            </a:fld>
            <a:endParaRPr lang="en-US" dirty="0"/>
          </a:p>
        </p:txBody>
      </p:sp>
      <p:sp>
        <p:nvSpPr>
          <p:cNvPr id="5" name="Footer Placeholder 4">
            <a:extLst>
              <a:ext uri="{FF2B5EF4-FFF2-40B4-BE49-F238E27FC236}">
                <a16:creationId xmlns:a16="http://schemas.microsoft.com/office/drawing/2014/main" id="{5D79CE9D-0FF8-4EB3-AD6F-D3D943F89D3B}"/>
              </a:ext>
            </a:extLst>
          </p:cNvPr>
          <p:cNvSpPr>
            <a:spLocks noGrp="1"/>
          </p:cNvSpPr>
          <p:nvPr>
            <p:ph type="ftr" sz="quarter" idx="3"/>
          </p:nvPr>
        </p:nvSpPr>
        <p:spPr/>
        <p:txBody>
          <a:bodyPr/>
          <a:lstStyle/>
          <a:p>
            <a:pPr algn="ctr"/>
            <a:r>
              <a:rPr lang="en-US"/>
              <a:t>European Centre for Medium-Range Weather Forecasts</a:t>
            </a:r>
            <a:endParaRPr lang="en-US" dirty="0"/>
          </a:p>
        </p:txBody>
      </p:sp>
      <p:sp>
        <p:nvSpPr>
          <p:cNvPr id="11" name="Content Placeholder 10">
            <a:extLst>
              <a:ext uri="{FF2B5EF4-FFF2-40B4-BE49-F238E27FC236}">
                <a16:creationId xmlns:a16="http://schemas.microsoft.com/office/drawing/2014/main" id="{42ED2A1A-5471-4E9A-BCC5-C46591CFDCB9}"/>
              </a:ext>
            </a:extLst>
          </p:cNvPr>
          <p:cNvSpPr>
            <a:spLocks noGrp="1"/>
          </p:cNvSpPr>
          <p:nvPr>
            <p:ph sz="quarter" idx="14"/>
          </p:nvPr>
        </p:nvSpPr>
        <p:spPr>
          <a:xfrm>
            <a:off x="239921" y="976086"/>
            <a:ext cx="7869601" cy="4986000"/>
          </a:xfrm>
        </p:spPr>
        <p:txBody>
          <a:bodyPr/>
          <a:lstStyle/>
          <a:p>
            <a:pPr marL="285750" indent="-285750"/>
            <a:r>
              <a:rPr lang="en-GB" dirty="0"/>
              <a:t>Version 1.3.1 - </a:t>
            </a:r>
            <a:r>
              <a:rPr lang="en-GB" b="1" dirty="0"/>
              <a:t>Monitoring extended to GCOS networks:</a:t>
            </a:r>
          </a:p>
          <a:p>
            <a:pPr lvl="5" indent="0">
              <a:buNone/>
            </a:pPr>
            <a:r>
              <a:rPr lang="en-GB" dirty="0">
                <a:solidFill>
                  <a:srgbClr val="FF0000"/>
                </a:solidFill>
              </a:rPr>
              <a:t>Surface land observations</a:t>
            </a:r>
          </a:p>
          <a:p>
            <a:endParaRPr lang="en-GB" dirty="0"/>
          </a:p>
          <a:p>
            <a:endParaRPr lang="en-GB" dirty="0"/>
          </a:p>
          <a:p>
            <a:endParaRPr lang="en-GB" dirty="0"/>
          </a:p>
          <a:p>
            <a:endParaRPr lang="en-GB" dirty="0"/>
          </a:p>
        </p:txBody>
      </p:sp>
      <p:pic>
        <p:nvPicPr>
          <p:cNvPr id="14" name="Picture 13" descr="Graphical user interface, application&#10;&#10;Description automatically generated">
            <a:extLst>
              <a:ext uri="{FF2B5EF4-FFF2-40B4-BE49-F238E27FC236}">
                <a16:creationId xmlns:a16="http://schemas.microsoft.com/office/drawing/2014/main" id="{6BC6E4FB-5D7D-458B-A55B-60076424806D}"/>
              </a:ext>
            </a:extLst>
          </p:cNvPr>
          <p:cNvPicPr>
            <a:picLocks noChangeAspect="1"/>
          </p:cNvPicPr>
          <p:nvPr/>
        </p:nvPicPr>
        <p:blipFill>
          <a:blip r:embed="rId2"/>
          <a:stretch>
            <a:fillRect/>
          </a:stretch>
        </p:blipFill>
        <p:spPr>
          <a:xfrm>
            <a:off x="239921" y="2412759"/>
            <a:ext cx="11948904" cy="4211777"/>
          </a:xfrm>
          <a:prstGeom prst="rect">
            <a:avLst/>
          </a:prstGeom>
        </p:spPr>
      </p:pic>
      <p:grpSp>
        <p:nvGrpSpPr>
          <p:cNvPr id="17" name="Group 16">
            <a:extLst>
              <a:ext uri="{FF2B5EF4-FFF2-40B4-BE49-F238E27FC236}">
                <a16:creationId xmlns:a16="http://schemas.microsoft.com/office/drawing/2014/main" id="{7438F3E4-86AE-49FB-9292-5BA7BAE89F42}"/>
              </a:ext>
            </a:extLst>
          </p:cNvPr>
          <p:cNvGrpSpPr/>
          <p:nvPr/>
        </p:nvGrpSpPr>
        <p:grpSpPr>
          <a:xfrm>
            <a:off x="7828207" y="781034"/>
            <a:ext cx="4334932" cy="790011"/>
            <a:chOff x="7828207" y="781034"/>
            <a:chExt cx="4334932" cy="790011"/>
          </a:xfrm>
        </p:grpSpPr>
        <p:pic>
          <p:nvPicPr>
            <p:cNvPr id="8" name="Picture 7" descr="Text&#10;&#10;Description automatically generated">
              <a:extLst>
                <a:ext uri="{FF2B5EF4-FFF2-40B4-BE49-F238E27FC236}">
                  <a16:creationId xmlns:a16="http://schemas.microsoft.com/office/drawing/2014/main" id="{93F02405-4BD1-4E8A-9DF9-A0DB03481ED5}"/>
                </a:ext>
              </a:extLst>
            </p:cNvPr>
            <p:cNvPicPr>
              <a:picLocks noChangeAspect="1"/>
            </p:cNvPicPr>
            <p:nvPr/>
          </p:nvPicPr>
          <p:blipFill>
            <a:blip r:embed="rId3"/>
            <a:stretch>
              <a:fillRect/>
            </a:stretch>
          </p:blipFill>
          <p:spPr>
            <a:xfrm>
              <a:off x="7828207" y="781034"/>
              <a:ext cx="4334932" cy="790011"/>
            </a:xfrm>
            <a:prstGeom prst="rect">
              <a:avLst/>
            </a:prstGeom>
          </p:spPr>
        </p:pic>
        <p:sp>
          <p:nvSpPr>
            <p:cNvPr id="16" name="Rectangle 15">
              <a:extLst>
                <a:ext uri="{FF2B5EF4-FFF2-40B4-BE49-F238E27FC236}">
                  <a16:creationId xmlns:a16="http://schemas.microsoft.com/office/drawing/2014/main" id="{409886B4-C351-48C2-A30D-E2643F315724}"/>
                </a:ext>
              </a:extLst>
            </p:cNvPr>
            <p:cNvSpPr/>
            <p:nvPr/>
          </p:nvSpPr>
          <p:spPr>
            <a:xfrm>
              <a:off x="7924800" y="781034"/>
              <a:ext cx="4238339" cy="790011"/>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8" name="Rectangle 17">
            <a:extLst>
              <a:ext uri="{FF2B5EF4-FFF2-40B4-BE49-F238E27FC236}">
                <a16:creationId xmlns:a16="http://schemas.microsoft.com/office/drawing/2014/main" id="{6C9E567F-D237-4275-9B6D-70AD23A19DD7}"/>
              </a:ext>
            </a:extLst>
          </p:cNvPr>
          <p:cNvSpPr/>
          <p:nvPr/>
        </p:nvSpPr>
        <p:spPr>
          <a:xfrm>
            <a:off x="7055076" y="3429000"/>
            <a:ext cx="1894703" cy="295532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49643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A2F37-9A06-4BBA-8E64-41006DFD61B4}"/>
              </a:ext>
            </a:extLst>
          </p:cNvPr>
          <p:cNvSpPr>
            <a:spLocks noGrp="1"/>
          </p:cNvSpPr>
          <p:nvPr>
            <p:ph type="title"/>
          </p:nvPr>
        </p:nvSpPr>
        <p:spPr/>
        <p:txBody>
          <a:bodyPr/>
          <a:lstStyle/>
          <a:p>
            <a:r>
              <a:rPr lang="en-GB" dirty="0"/>
              <a:t>WDQMS webtool: Surface component of GCOS</a:t>
            </a:r>
          </a:p>
        </p:txBody>
      </p:sp>
      <p:sp>
        <p:nvSpPr>
          <p:cNvPr id="3" name="Content Placeholder 2">
            <a:extLst>
              <a:ext uri="{FF2B5EF4-FFF2-40B4-BE49-F238E27FC236}">
                <a16:creationId xmlns:a16="http://schemas.microsoft.com/office/drawing/2014/main" id="{A24D9CB9-9252-45EB-8FE9-8AB2C6F8A1CF}"/>
              </a:ext>
            </a:extLst>
          </p:cNvPr>
          <p:cNvSpPr>
            <a:spLocks noGrp="1"/>
          </p:cNvSpPr>
          <p:nvPr>
            <p:ph sz="quarter" idx="14"/>
          </p:nvPr>
        </p:nvSpPr>
        <p:spPr>
          <a:xfrm>
            <a:off x="1855199" y="947351"/>
            <a:ext cx="8285579" cy="5064442"/>
          </a:xfrm>
        </p:spPr>
        <p:txBody>
          <a:bodyPr/>
          <a:lstStyle/>
          <a:p>
            <a:pPr indent="0">
              <a:buNone/>
            </a:pPr>
            <a:r>
              <a:rPr lang="en-GB" dirty="0">
                <a:solidFill>
                  <a:srgbClr val="FF0000"/>
                </a:solidFill>
              </a:rPr>
              <a:t>Availability performance</a:t>
            </a:r>
            <a:r>
              <a:rPr lang="en-GB" dirty="0"/>
              <a:t> map for GSN stations: </a:t>
            </a:r>
          </a:p>
          <a:p>
            <a:pPr marL="285750" indent="-285750" algn="just">
              <a:buFont typeface="Wingdings" panose="05000000000000000000" pitchFamily="2" charset="2"/>
              <a:buChar char="v"/>
            </a:pPr>
            <a:r>
              <a:rPr lang="en-GB" dirty="0"/>
              <a:t>Monthly based monitoring of the surface climate observations (CLIMAT reports) provided by DWD based on DWD and JMA monitoring results.</a:t>
            </a:r>
          </a:p>
          <a:p>
            <a:pPr marL="285750" indent="-285750" algn="just">
              <a:buFont typeface="Wingdings" panose="05000000000000000000" pitchFamily="2" charset="2"/>
              <a:buChar char="v"/>
            </a:pPr>
            <a:r>
              <a:rPr lang="en-US" dirty="0"/>
              <a:t>Differences in reporting performances as well as issues related to the station metadata recorded in OSCAR/Surface. </a:t>
            </a:r>
            <a:endParaRPr lang="en-GB" dirty="0"/>
          </a:p>
        </p:txBody>
      </p:sp>
      <p:sp>
        <p:nvSpPr>
          <p:cNvPr id="4" name="Slide Number Placeholder 3">
            <a:extLst>
              <a:ext uri="{FF2B5EF4-FFF2-40B4-BE49-F238E27FC236}">
                <a16:creationId xmlns:a16="http://schemas.microsoft.com/office/drawing/2014/main" id="{DA7370DC-111A-422C-9853-72976B3C6757}"/>
              </a:ext>
            </a:extLst>
          </p:cNvPr>
          <p:cNvSpPr>
            <a:spLocks noGrp="1"/>
          </p:cNvSpPr>
          <p:nvPr>
            <p:ph type="sldNum" sz="quarter" idx="10"/>
          </p:nvPr>
        </p:nvSpPr>
        <p:spPr/>
        <p:txBody>
          <a:bodyPr/>
          <a:lstStyle/>
          <a:p>
            <a:fld id="{6B3B0B0F-E794-1244-9699-107C60B9C23A}" type="slidenum">
              <a:rPr lang="en-US" smtClean="0"/>
              <a:pPr/>
              <a:t>15</a:t>
            </a:fld>
            <a:endParaRPr lang="en-US" dirty="0"/>
          </a:p>
        </p:txBody>
      </p:sp>
      <p:sp>
        <p:nvSpPr>
          <p:cNvPr id="5" name="Footer Placeholder 4">
            <a:extLst>
              <a:ext uri="{FF2B5EF4-FFF2-40B4-BE49-F238E27FC236}">
                <a16:creationId xmlns:a16="http://schemas.microsoft.com/office/drawing/2014/main" id="{5D79CE9D-0FF8-4EB3-AD6F-D3D943F89D3B}"/>
              </a:ext>
            </a:extLst>
          </p:cNvPr>
          <p:cNvSpPr>
            <a:spLocks noGrp="1"/>
          </p:cNvSpPr>
          <p:nvPr>
            <p:ph type="ftr" sz="quarter" idx="3"/>
          </p:nvPr>
        </p:nvSpPr>
        <p:spPr/>
        <p:txBody>
          <a:bodyPr/>
          <a:lstStyle/>
          <a:p>
            <a:pPr algn="ctr"/>
            <a:r>
              <a:rPr lang="en-US"/>
              <a:t>European Centre for Medium-Range Weather Forecasts</a:t>
            </a:r>
            <a:endParaRPr lang="en-US" dirty="0"/>
          </a:p>
        </p:txBody>
      </p:sp>
      <p:pic>
        <p:nvPicPr>
          <p:cNvPr id="9" name="Picture 8" descr="Map&#10;&#10;Description automatically generated">
            <a:extLst>
              <a:ext uri="{FF2B5EF4-FFF2-40B4-BE49-F238E27FC236}">
                <a16:creationId xmlns:a16="http://schemas.microsoft.com/office/drawing/2014/main" id="{805F7D75-9EA5-49F6-93A7-09DEAE1A2CF8}"/>
              </a:ext>
            </a:extLst>
          </p:cNvPr>
          <p:cNvPicPr>
            <a:picLocks noChangeAspect="1"/>
          </p:cNvPicPr>
          <p:nvPr/>
        </p:nvPicPr>
        <p:blipFill>
          <a:blip r:embed="rId2"/>
          <a:stretch>
            <a:fillRect/>
          </a:stretch>
        </p:blipFill>
        <p:spPr>
          <a:xfrm>
            <a:off x="364437" y="2702014"/>
            <a:ext cx="7767938" cy="3551809"/>
          </a:xfrm>
          <a:prstGeom prst="rect">
            <a:avLst/>
          </a:prstGeom>
        </p:spPr>
      </p:pic>
      <p:sp>
        <p:nvSpPr>
          <p:cNvPr id="10" name="Rectangle 9">
            <a:extLst>
              <a:ext uri="{FF2B5EF4-FFF2-40B4-BE49-F238E27FC236}">
                <a16:creationId xmlns:a16="http://schemas.microsoft.com/office/drawing/2014/main" id="{72CD2B90-5E1D-47C7-9B85-36E8F2580BF7}"/>
              </a:ext>
            </a:extLst>
          </p:cNvPr>
          <p:cNvSpPr/>
          <p:nvPr/>
        </p:nvSpPr>
        <p:spPr>
          <a:xfrm>
            <a:off x="8266670" y="2937926"/>
            <a:ext cx="3748216" cy="3600986"/>
          </a:xfrm>
          <a:prstGeom prst="rect">
            <a:avLst/>
          </a:prstGeom>
        </p:spPr>
        <p:txBody>
          <a:bodyPr wrap="square">
            <a:spAutoFit/>
          </a:bodyPr>
          <a:lstStyle/>
          <a:p>
            <a:r>
              <a:rPr lang="en-GB" sz="1600" dirty="0"/>
              <a:t>The map highlights:</a:t>
            </a:r>
          </a:p>
          <a:p>
            <a:endParaRPr lang="en-GB" sz="1600" dirty="0"/>
          </a:p>
          <a:p>
            <a:pPr marL="285750" indent="-285750">
              <a:buFont typeface="Arial" panose="020B0604020202020204" pitchFamily="34" charset="0"/>
              <a:buChar char="•"/>
            </a:pPr>
            <a:r>
              <a:rPr lang="en-GB" sz="1600" dirty="0"/>
              <a:t>Stations reporting (</a:t>
            </a:r>
            <a:r>
              <a:rPr lang="en-GB" sz="1600" dirty="0">
                <a:solidFill>
                  <a:srgbClr val="00B050"/>
                </a:solidFill>
              </a:rPr>
              <a:t>green</a:t>
            </a:r>
            <a:r>
              <a:rPr lang="en-GB" sz="1600" dirty="0"/>
              <a:t>);</a:t>
            </a:r>
          </a:p>
          <a:p>
            <a:pPr marL="285750" indent="-285750">
              <a:buFont typeface="Arial" panose="020B0604020202020204" pitchFamily="34" charset="0"/>
              <a:buChar char="•"/>
            </a:pPr>
            <a:r>
              <a:rPr lang="en-GB" sz="1600" dirty="0"/>
              <a:t>Not reporting (</a:t>
            </a:r>
            <a:r>
              <a:rPr lang="en-GB" sz="1600" b="1" dirty="0"/>
              <a:t>black</a:t>
            </a:r>
            <a:r>
              <a:rPr lang="en-GB" sz="1600" dirty="0"/>
              <a:t>);</a:t>
            </a:r>
          </a:p>
          <a:p>
            <a:pPr marL="285750" indent="-285750">
              <a:buFont typeface="Arial" panose="020B0604020202020204" pitchFamily="34" charset="0"/>
              <a:buChar char="•"/>
            </a:pPr>
            <a:r>
              <a:rPr lang="en-GB" sz="1600" dirty="0"/>
              <a:t>Reporting but not registered in OSCAR/Surface (</a:t>
            </a:r>
            <a:r>
              <a:rPr lang="en-GB" sz="1600" dirty="0">
                <a:solidFill>
                  <a:srgbClr val="FFFF00"/>
                </a:solidFill>
              </a:rPr>
              <a:t>yellow</a:t>
            </a:r>
            <a:r>
              <a:rPr lang="en-GB" sz="1600" dirty="0"/>
              <a:t>);</a:t>
            </a:r>
          </a:p>
          <a:p>
            <a:pPr marL="285750" indent="-285750">
              <a:buFont typeface="Arial" panose="020B0604020202020204" pitchFamily="34" charset="0"/>
              <a:buChar char="•"/>
            </a:pPr>
            <a:r>
              <a:rPr lang="en-GB" sz="1600" dirty="0"/>
              <a:t>Not reporting and not registered in OSCAR/Surface (</a:t>
            </a:r>
            <a:r>
              <a:rPr lang="en-GB" sz="1600" dirty="0">
                <a:solidFill>
                  <a:schemeClr val="tx1">
                    <a:lumMod val="50000"/>
                    <a:lumOff val="50000"/>
                  </a:schemeClr>
                </a:solidFill>
              </a:rPr>
              <a:t>grey</a:t>
            </a:r>
            <a:r>
              <a:rPr lang="en-GB" sz="1600" dirty="0"/>
              <a:t>). </a:t>
            </a:r>
          </a:p>
          <a:p>
            <a:endParaRPr lang="en-GB" sz="1600" dirty="0"/>
          </a:p>
          <a:p>
            <a:pPr algn="just"/>
            <a:r>
              <a:rPr lang="en-GB" sz="1400" dirty="0"/>
              <a:t>Metadata issues: the station Id is in the monitoring report provided by DWD, but it can not be matched to a station in the GSN station baseline used in WDQMS web tool (retrieved from OSCAR/Surface and updated monthly). </a:t>
            </a:r>
          </a:p>
        </p:txBody>
      </p:sp>
    </p:spTree>
    <p:extLst>
      <p:ext uri="{BB962C8B-B14F-4D97-AF65-F5344CB8AC3E}">
        <p14:creationId xmlns:p14="http://schemas.microsoft.com/office/powerpoint/2010/main" val="4268312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A2F37-9A06-4BBA-8E64-41006DFD61B4}"/>
              </a:ext>
            </a:extLst>
          </p:cNvPr>
          <p:cNvSpPr>
            <a:spLocks noGrp="1"/>
          </p:cNvSpPr>
          <p:nvPr>
            <p:ph type="title"/>
          </p:nvPr>
        </p:nvSpPr>
        <p:spPr/>
        <p:txBody>
          <a:bodyPr/>
          <a:lstStyle/>
          <a:p>
            <a:r>
              <a:rPr lang="en-GB" dirty="0"/>
              <a:t>WDQMS webtool: Surface component of GCOS</a:t>
            </a:r>
          </a:p>
        </p:txBody>
      </p:sp>
      <p:sp>
        <p:nvSpPr>
          <p:cNvPr id="3" name="Content Placeholder 2">
            <a:extLst>
              <a:ext uri="{FF2B5EF4-FFF2-40B4-BE49-F238E27FC236}">
                <a16:creationId xmlns:a16="http://schemas.microsoft.com/office/drawing/2014/main" id="{A24D9CB9-9252-45EB-8FE9-8AB2C6F8A1CF}"/>
              </a:ext>
            </a:extLst>
          </p:cNvPr>
          <p:cNvSpPr>
            <a:spLocks noGrp="1"/>
          </p:cNvSpPr>
          <p:nvPr>
            <p:ph sz="quarter" idx="14"/>
          </p:nvPr>
        </p:nvSpPr>
        <p:spPr>
          <a:xfrm>
            <a:off x="790833" y="729332"/>
            <a:ext cx="10173730" cy="5282461"/>
          </a:xfrm>
        </p:spPr>
        <p:txBody>
          <a:bodyPr/>
          <a:lstStyle/>
          <a:p>
            <a:pPr indent="0">
              <a:buNone/>
            </a:pPr>
            <a:r>
              <a:rPr lang="en-GB" dirty="0">
                <a:solidFill>
                  <a:srgbClr val="FF0000"/>
                </a:solidFill>
              </a:rPr>
              <a:t>Completeness performance</a:t>
            </a:r>
            <a:r>
              <a:rPr lang="en-GB" dirty="0"/>
              <a:t> map for GSN stations: </a:t>
            </a:r>
          </a:p>
          <a:p>
            <a:pPr marL="285750" indent="-285750" algn="just">
              <a:buFont typeface="Wingdings" panose="05000000000000000000" pitchFamily="2" charset="2"/>
              <a:buChar char="v"/>
            </a:pPr>
            <a:r>
              <a:rPr lang="en-GB" dirty="0"/>
              <a:t>Monitoring report provided by DWD with the monthly reported number of days missing for data of variables: daily mean surface pressure, daily mean air temperature, daily maximum air temperature, daily minimum air temperature, daily mean water vapour, total daily precipitation and total daily sunshine duration</a:t>
            </a:r>
          </a:p>
          <a:p>
            <a:pPr marL="285750" indent="-285750" algn="just">
              <a:buFont typeface="Wingdings" panose="05000000000000000000" pitchFamily="2" charset="2"/>
              <a:buChar char="v"/>
            </a:pPr>
            <a:r>
              <a:rPr lang="en-GB" dirty="0"/>
              <a:t>Calculates the number of daily averaged data for the variable of interest.</a:t>
            </a:r>
          </a:p>
        </p:txBody>
      </p:sp>
      <p:sp>
        <p:nvSpPr>
          <p:cNvPr id="4" name="Slide Number Placeholder 3">
            <a:extLst>
              <a:ext uri="{FF2B5EF4-FFF2-40B4-BE49-F238E27FC236}">
                <a16:creationId xmlns:a16="http://schemas.microsoft.com/office/drawing/2014/main" id="{DA7370DC-111A-422C-9853-72976B3C6757}"/>
              </a:ext>
            </a:extLst>
          </p:cNvPr>
          <p:cNvSpPr>
            <a:spLocks noGrp="1"/>
          </p:cNvSpPr>
          <p:nvPr>
            <p:ph type="sldNum" sz="quarter" idx="10"/>
          </p:nvPr>
        </p:nvSpPr>
        <p:spPr/>
        <p:txBody>
          <a:bodyPr/>
          <a:lstStyle/>
          <a:p>
            <a:fld id="{6B3B0B0F-E794-1244-9699-107C60B9C23A}" type="slidenum">
              <a:rPr lang="en-US" smtClean="0"/>
              <a:pPr/>
              <a:t>16</a:t>
            </a:fld>
            <a:endParaRPr lang="en-US" dirty="0"/>
          </a:p>
        </p:txBody>
      </p:sp>
      <p:sp>
        <p:nvSpPr>
          <p:cNvPr id="5" name="Footer Placeholder 4">
            <a:extLst>
              <a:ext uri="{FF2B5EF4-FFF2-40B4-BE49-F238E27FC236}">
                <a16:creationId xmlns:a16="http://schemas.microsoft.com/office/drawing/2014/main" id="{5D79CE9D-0FF8-4EB3-AD6F-D3D943F89D3B}"/>
              </a:ext>
            </a:extLst>
          </p:cNvPr>
          <p:cNvSpPr>
            <a:spLocks noGrp="1"/>
          </p:cNvSpPr>
          <p:nvPr>
            <p:ph type="ftr" sz="quarter" idx="3"/>
          </p:nvPr>
        </p:nvSpPr>
        <p:spPr/>
        <p:txBody>
          <a:bodyPr/>
          <a:lstStyle/>
          <a:p>
            <a:pPr algn="ctr"/>
            <a:r>
              <a:rPr lang="en-US"/>
              <a:t>European Centre for Medium-Range Weather Forecasts</a:t>
            </a:r>
            <a:endParaRPr lang="en-US" dirty="0"/>
          </a:p>
        </p:txBody>
      </p:sp>
      <p:pic>
        <p:nvPicPr>
          <p:cNvPr id="7" name="Picture 6" descr="Map&#10;&#10;Description automatically generated">
            <a:extLst>
              <a:ext uri="{FF2B5EF4-FFF2-40B4-BE49-F238E27FC236}">
                <a16:creationId xmlns:a16="http://schemas.microsoft.com/office/drawing/2014/main" id="{DEA22A76-D62F-4343-952A-4F9D88F863C4}"/>
              </a:ext>
            </a:extLst>
          </p:cNvPr>
          <p:cNvPicPr>
            <a:picLocks noChangeAspect="1"/>
          </p:cNvPicPr>
          <p:nvPr/>
        </p:nvPicPr>
        <p:blipFill>
          <a:blip r:embed="rId2"/>
          <a:stretch>
            <a:fillRect/>
          </a:stretch>
        </p:blipFill>
        <p:spPr>
          <a:xfrm>
            <a:off x="497689" y="2817369"/>
            <a:ext cx="7806622" cy="3550264"/>
          </a:xfrm>
          <a:prstGeom prst="rect">
            <a:avLst/>
          </a:prstGeom>
        </p:spPr>
      </p:pic>
      <p:sp>
        <p:nvSpPr>
          <p:cNvPr id="8" name="Rectangle 7">
            <a:extLst>
              <a:ext uri="{FF2B5EF4-FFF2-40B4-BE49-F238E27FC236}">
                <a16:creationId xmlns:a16="http://schemas.microsoft.com/office/drawing/2014/main" id="{AA4C6485-27E1-4060-B87A-09F8F8E9A959}"/>
              </a:ext>
            </a:extLst>
          </p:cNvPr>
          <p:cNvSpPr/>
          <p:nvPr/>
        </p:nvSpPr>
        <p:spPr>
          <a:xfrm>
            <a:off x="8526162" y="2660822"/>
            <a:ext cx="3675194" cy="4062651"/>
          </a:xfrm>
          <a:prstGeom prst="rect">
            <a:avLst/>
          </a:prstGeom>
        </p:spPr>
        <p:txBody>
          <a:bodyPr wrap="square">
            <a:spAutoFit/>
          </a:bodyPr>
          <a:lstStyle/>
          <a:p>
            <a:pPr algn="just"/>
            <a:r>
              <a:rPr lang="en-GB" sz="1600" dirty="0"/>
              <a:t>The map highlights:</a:t>
            </a:r>
          </a:p>
          <a:p>
            <a:pPr algn="just"/>
            <a:endParaRPr lang="en-GB" sz="1600" dirty="0"/>
          </a:p>
          <a:p>
            <a:pPr marL="285750" indent="-285750" algn="just">
              <a:buFont typeface="Arial" panose="020B0604020202020204" pitchFamily="34" charset="0"/>
              <a:buChar char="•"/>
            </a:pPr>
            <a:r>
              <a:rPr lang="en-GB" sz="1600" dirty="0"/>
              <a:t>stations whose CLIMAT reports contain average based on the full month of data (</a:t>
            </a:r>
            <a:r>
              <a:rPr lang="en-GB" sz="1600" dirty="0">
                <a:solidFill>
                  <a:srgbClr val="00B050"/>
                </a:solidFill>
              </a:rPr>
              <a:t>green</a:t>
            </a:r>
            <a:r>
              <a:rPr lang="en-GB" sz="1600" dirty="0"/>
              <a:t>);</a:t>
            </a:r>
          </a:p>
          <a:p>
            <a:pPr marL="285750" indent="-285750" algn="just">
              <a:buFont typeface="Arial" panose="020B0604020202020204" pitchFamily="34" charset="0"/>
              <a:buChar char="•"/>
            </a:pPr>
            <a:r>
              <a:rPr lang="en-GB" sz="1600" dirty="0"/>
              <a:t>stations with monthly average based on incomplete dataset (</a:t>
            </a:r>
            <a:r>
              <a:rPr lang="en-GB" sz="1600" dirty="0">
                <a:solidFill>
                  <a:srgbClr val="FFFF00"/>
                </a:solidFill>
              </a:rPr>
              <a:t>yellow</a:t>
            </a:r>
            <a:r>
              <a:rPr lang="en-GB" sz="1600" dirty="0"/>
              <a:t>, </a:t>
            </a:r>
            <a:r>
              <a:rPr lang="en-GB" sz="1600" dirty="0">
                <a:solidFill>
                  <a:srgbClr val="FFC000"/>
                </a:solidFill>
              </a:rPr>
              <a:t>orange</a:t>
            </a:r>
            <a:r>
              <a:rPr lang="en-GB" sz="1600" dirty="0"/>
              <a:t> and </a:t>
            </a:r>
            <a:r>
              <a:rPr lang="en-GB" sz="1600" dirty="0">
                <a:solidFill>
                  <a:srgbClr val="FF0000"/>
                </a:solidFill>
              </a:rPr>
              <a:t>red</a:t>
            </a:r>
            <a:r>
              <a:rPr lang="en-GB" sz="1600" dirty="0"/>
              <a:t>).  </a:t>
            </a:r>
          </a:p>
          <a:p>
            <a:pPr marL="285750" indent="-285750" algn="just">
              <a:buFont typeface="Arial" panose="020B0604020202020204" pitchFamily="34" charset="0"/>
              <a:buChar char="•"/>
            </a:pPr>
            <a:r>
              <a:rPr lang="en-GB" sz="1600" dirty="0"/>
              <a:t>Distinguish the stations with no information of the number of days missing for data - not mandatory in the CLIMAT reports - in the selected month (</a:t>
            </a:r>
            <a:r>
              <a:rPr lang="en-GB" sz="1600" b="1" dirty="0">
                <a:solidFill>
                  <a:schemeClr val="accent6">
                    <a:lumMod val="50000"/>
                  </a:schemeClr>
                </a:solidFill>
              </a:rPr>
              <a:t>brown</a:t>
            </a:r>
            <a:r>
              <a:rPr lang="en-GB" sz="1600" dirty="0"/>
              <a:t>) from the stations that reported not having included the observation (</a:t>
            </a:r>
            <a:r>
              <a:rPr lang="en-GB" sz="1600" dirty="0">
                <a:solidFill>
                  <a:srgbClr val="C00000"/>
                </a:solidFill>
              </a:rPr>
              <a:t>red</a:t>
            </a:r>
            <a:r>
              <a:rPr lang="en-GB" sz="1600" dirty="0"/>
              <a:t>). </a:t>
            </a:r>
          </a:p>
          <a:p>
            <a:pPr algn="just"/>
            <a:r>
              <a:rPr lang="en-GB" dirty="0"/>
              <a:t>  </a:t>
            </a:r>
          </a:p>
        </p:txBody>
      </p:sp>
    </p:spTree>
    <p:extLst>
      <p:ext uri="{BB962C8B-B14F-4D97-AF65-F5344CB8AC3E}">
        <p14:creationId xmlns:p14="http://schemas.microsoft.com/office/powerpoint/2010/main" val="1159387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59E7-3789-4A6C-9554-0FBA6AE16405}"/>
              </a:ext>
            </a:extLst>
          </p:cNvPr>
          <p:cNvSpPr>
            <a:spLocks noGrp="1"/>
          </p:cNvSpPr>
          <p:nvPr>
            <p:ph type="title"/>
          </p:nvPr>
        </p:nvSpPr>
        <p:spPr/>
        <p:txBody>
          <a:bodyPr/>
          <a:lstStyle/>
          <a:p>
            <a:r>
              <a:rPr lang="en-GB" dirty="0"/>
              <a:t>WDQMS webtool: forthcoming developments</a:t>
            </a:r>
          </a:p>
        </p:txBody>
      </p:sp>
      <p:sp>
        <p:nvSpPr>
          <p:cNvPr id="3" name="Content Placeholder 2">
            <a:extLst>
              <a:ext uri="{FF2B5EF4-FFF2-40B4-BE49-F238E27FC236}">
                <a16:creationId xmlns:a16="http://schemas.microsoft.com/office/drawing/2014/main" id="{E3403293-45D1-426F-81C9-DA05CFF64124}"/>
              </a:ext>
            </a:extLst>
          </p:cNvPr>
          <p:cNvSpPr>
            <a:spLocks noGrp="1"/>
          </p:cNvSpPr>
          <p:nvPr>
            <p:ph sz="quarter" idx="14"/>
          </p:nvPr>
        </p:nvSpPr>
        <p:spPr/>
        <p:txBody>
          <a:bodyPr/>
          <a:lstStyle/>
          <a:p>
            <a:pPr marL="285750" indent="-285750">
              <a:buFont typeface="Wingdings" panose="05000000000000000000" pitchFamily="2" charset="2"/>
              <a:buChar char="v"/>
            </a:pPr>
            <a:endParaRPr lang="en-GB" dirty="0"/>
          </a:p>
          <a:p>
            <a:pPr marL="285750" indent="-285750">
              <a:buFont typeface="Wingdings" panose="05000000000000000000" pitchFamily="2" charset="2"/>
              <a:buChar char="v"/>
            </a:pPr>
            <a:r>
              <a:rPr lang="en-US" dirty="0"/>
              <a:t>Multiple WSIs:</a:t>
            </a:r>
          </a:p>
          <a:p>
            <a:pPr marL="915750" lvl="1" indent="-285750"/>
            <a:r>
              <a:rPr lang="en-US" dirty="0"/>
              <a:t>Handle of multiple WSIs. Some countries are changing the primary Id.</a:t>
            </a:r>
          </a:p>
          <a:p>
            <a:pPr marL="285750" indent="-285750" algn="just">
              <a:buFont typeface="Wingdings" panose="05000000000000000000" pitchFamily="2" charset="2"/>
              <a:buChar char="v"/>
            </a:pPr>
            <a:endParaRPr lang="en-GB" dirty="0"/>
          </a:p>
          <a:p>
            <a:pPr marL="285750" indent="-285750" algn="just">
              <a:buFont typeface="Wingdings" panose="05000000000000000000" pitchFamily="2" charset="2"/>
              <a:buChar char="v"/>
            </a:pPr>
            <a:endParaRPr lang="en-GB" dirty="0"/>
          </a:p>
          <a:p>
            <a:pPr marL="285750" indent="-285750" algn="just">
              <a:buFont typeface="Wingdings" panose="05000000000000000000" pitchFamily="2" charset="2"/>
              <a:buChar char="v"/>
            </a:pPr>
            <a:endParaRPr lang="en-GB" dirty="0"/>
          </a:p>
          <a:p>
            <a:pPr marL="285750" indent="-285750" algn="just">
              <a:buFont typeface="Wingdings" panose="05000000000000000000" pitchFamily="2" charset="2"/>
              <a:buChar char="v"/>
            </a:pPr>
            <a:r>
              <a:rPr lang="en-GB" dirty="0"/>
              <a:t>Near-real-time NWP monitoring module: monthly aggregation for availability and quality monitoring performance of surface and upper-air observations.</a:t>
            </a:r>
          </a:p>
          <a:p>
            <a:pPr marL="285750" indent="-285750">
              <a:buFont typeface="Wingdings" panose="05000000000000000000" pitchFamily="2" charset="2"/>
              <a:buChar char="v"/>
            </a:pPr>
            <a:endParaRPr lang="en-GB" dirty="0"/>
          </a:p>
          <a:p>
            <a:pPr marL="285750" indent="-285750" algn="just">
              <a:buFont typeface="Wingdings" panose="05000000000000000000" pitchFamily="2" charset="2"/>
              <a:buChar char="v"/>
            </a:pPr>
            <a:r>
              <a:rPr lang="en-US" dirty="0"/>
              <a:t>Exchange of results on reporting status from WDQMS webtool into OSCAR/Surface</a:t>
            </a:r>
            <a:r>
              <a:rPr lang="en-GB" dirty="0"/>
              <a:t>: develop and implement the algorithm to generate the Station Reporting Status based on the monthly availability performance results following the request/guidelines from ET-WT.</a:t>
            </a:r>
          </a:p>
          <a:p>
            <a:pPr marL="285750" indent="-285750">
              <a:buFont typeface="Wingdings" panose="05000000000000000000" pitchFamily="2" charset="2"/>
              <a:buChar char="v"/>
            </a:pPr>
            <a:endParaRPr lang="en-GB" dirty="0"/>
          </a:p>
        </p:txBody>
      </p:sp>
      <p:sp>
        <p:nvSpPr>
          <p:cNvPr id="4" name="Slide Number Placeholder 3">
            <a:extLst>
              <a:ext uri="{FF2B5EF4-FFF2-40B4-BE49-F238E27FC236}">
                <a16:creationId xmlns:a16="http://schemas.microsoft.com/office/drawing/2014/main" id="{BACA31A1-B50E-49F9-A824-6622002B8744}"/>
              </a:ext>
            </a:extLst>
          </p:cNvPr>
          <p:cNvSpPr>
            <a:spLocks noGrp="1"/>
          </p:cNvSpPr>
          <p:nvPr>
            <p:ph type="sldNum" sz="quarter" idx="10"/>
          </p:nvPr>
        </p:nvSpPr>
        <p:spPr/>
        <p:txBody>
          <a:bodyPr/>
          <a:lstStyle/>
          <a:p>
            <a:fld id="{6B3B0B0F-E794-1244-9699-107C60B9C23A}" type="slidenum">
              <a:rPr lang="en-US" smtClean="0"/>
              <a:pPr/>
              <a:t>17</a:t>
            </a:fld>
            <a:endParaRPr lang="en-US" dirty="0"/>
          </a:p>
        </p:txBody>
      </p:sp>
      <p:sp>
        <p:nvSpPr>
          <p:cNvPr id="5" name="Footer Placeholder 4">
            <a:extLst>
              <a:ext uri="{FF2B5EF4-FFF2-40B4-BE49-F238E27FC236}">
                <a16:creationId xmlns:a16="http://schemas.microsoft.com/office/drawing/2014/main" id="{78BF3008-418E-49C6-9BF8-5C05E36A2892}"/>
              </a:ext>
            </a:extLst>
          </p:cNvPr>
          <p:cNvSpPr>
            <a:spLocks noGrp="1"/>
          </p:cNvSpPr>
          <p:nvPr>
            <p:ph type="ftr" sz="quarter" idx="3"/>
          </p:nvPr>
        </p:nvSpPr>
        <p:spPr/>
        <p:txBody>
          <a:bodyPr/>
          <a:lstStyle/>
          <a:p>
            <a:pPr algn="ctr"/>
            <a:r>
              <a:rPr lang="en-US"/>
              <a:t>European Centre for Medium-Range Weather Forecasts</a:t>
            </a:r>
            <a:endParaRPr lang="en-US" dirty="0"/>
          </a:p>
        </p:txBody>
      </p:sp>
      <p:pic>
        <p:nvPicPr>
          <p:cNvPr id="7" name="Picture 6">
            <a:extLst>
              <a:ext uri="{FF2B5EF4-FFF2-40B4-BE49-F238E27FC236}">
                <a16:creationId xmlns:a16="http://schemas.microsoft.com/office/drawing/2014/main" id="{534139FF-8FA5-4356-8265-E5EAC06DFE47}"/>
              </a:ext>
            </a:extLst>
          </p:cNvPr>
          <p:cNvPicPr>
            <a:picLocks noChangeAspect="1"/>
          </p:cNvPicPr>
          <p:nvPr/>
        </p:nvPicPr>
        <p:blipFill>
          <a:blip r:embed="rId2"/>
          <a:stretch>
            <a:fillRect/>
          </a:stretch>
        </p:blipFill>
        <p:spPr>
          <a:xfrm>
            <a:off x="2052744" y="2203504"/>
            <a:ext cx="3371850" cy="1009650"/>
          </a:xfrm>
          <a:prstGeom prst="rect">
            <a:avLst/>
          </a:prstGeom>
        </p:spPr>
      </p:pic>
    </p:spTree>
    <p:extLst>
      <p:ext uri="{BB962C8B-B14F-4D97-AF65-F5344CB8AC3E}">
        <p14:creationId xmlns:p14="http://schemas.microsoft.com/office/powerpoint/2010/main" val="993940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59E7-3789-4A6C-9554-0FBA6AE16405}"/>
              </a:ext>
            </a:extLst>
          </p:cNvPr>
          <p:cNvSpPr>
            <a:spLocks noGrp="1"/>
          </p:cNvSpPr>
          <p:nvPr>
            <p:ph type="title"/>
          </p:nvPr>
        </p:nvSpPr>
        <p:spPr/>
        <p:txBody>
          <a:bodyPr/>
          <a:lstStyle/>
          <a:p>
            <a:r>
              <a:rPr lang="en-GB" dirty="0"/>
              <a:t>WDQMS webtool: forthcoming developments</a:t>
            </a:r>
          </a:p>
        </p:txBody>
      </p:sp>
      <p:sp>
        <p:nvSpPr>
          <p:cNvPr id="3" name="Content Placeholder 2">
            <a:extLst>
              <a:ext uri="{FF2B5EF4-FFF2-40B4-BE49-F238E27FC236}">
                <a16:creationId xmlns:a16="http://schemas.microsoft.com/office/drawing/2014/main" id="{E3403293-45D1-426F-81C9-DA05CFF64124}"/>
              </a:ext>
            </a:extLst>
          </p:cNvPr>
          <p:cNvSpPr>
            <a:spLocks noGrp="1"/>
          </p:cNvSpPr>
          <p:nvPr>
            <p:ph sz="quarter" idx="14"/>
          </p:nvPr>
        </p:nvSpPr>
        <p:spPr>
          <a:xfrm>
            <a:off x="685423" y="729332"/>
            <a:ext cx="9259328" cy="5132813"/>
          </a:xfrm>
        </p:spPr>
        <p:txBody>
          <a:bodyPr/>
          <a:lstStyle/>
          <a:p>
            <a:pPr marL="285750" indent="-285750">
              <a:buFont typeface="Wingdings" panose="05000000000000000000" pitchFamily="2" charset="2"/>
              <a:buChar char="v"/>
            </a:pPr>
            <a:r>
              <a:rPr lang="en-US" sz="1600" dirty="0"/>
              <a:t>WDQMS OSCAR exchange interface – Station Reporting Status in csv file:</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endParaRPr lang="en-US" dirty="0"/>
          </a:p>
          <a:p>
            <a:pPr indent="0">
              <a:buNone/>
            </a:pPr>
            <a:r>
              <a:rPr lang="en-GB" dirty="0"/>
              <a:t> </a:t>
            </a:r>
            <a:endParaRPr lang="en-GB" sz="1600" dirty="0"/>
          </a:p>
          <a:p>
            <a:pPr lvl="0">
              <a:buFont typeface="Wingdings" panose="05000000000000000000" pitchFamily="2" charset="2"/>
              <a:buChar char="v"/>
            </a:pPr>
            <a:endParaRPr lang="en-US" dirty="0"/>
          </a:p>
          <a:p>
            <a:pPr indent="0">
              <a:buNone/>
            </a:pPr>
            <a:endParaRPr lang="en-US" dirty="0"/>
          </a:p>
        </p:txBody>
      </p:sp>
      <p:sp>
        <p:nvSpPr>
          <p:cNvPr id="4" name="Slide Number Placeholder 3">
            <a:extLst>
              <a:ext uri="{FF2B5EF4-FFF2-40B4-BE49-F238E27FC236}">
                <a16:creationId xmlns:a16="http://schemas.microsoft.com/office/drawing/2014/main" id="{BACA31A1-B50E-49F9-A824-6622002B8744}"/>
              </a:ext>
            </a:extLst>
          </p:cNvPr>
          <p:cNvSpPr>
            <a:spLocks noGrp="1"/>
          </p:cNvSpPr>
          <p:nvPr>
            <p:ph type="sldNum" sz="quarter" idx="10"/>
          </p:nvPr>
        </p:nvSpPr>
        <p:spPr/>
        <p:txBody>
          <a:bodyPr/>
          <a:lstStyle/>
          <a:p>
            <a:fld id="{6B3B0B0F-E794-1244-9699-107C60B9C23A}" type="slidenum">
              <a:rPr lang="en-US" smtClean="0"/>
              <a:pPr/>
              <a:t>18</a:t>
            </a:fld>
            <a:endParaRPr lang="en-US" dirty="0"/>
          </a:p>
        </p:txBody>
      </p:sp>
      <p:sp>
        <p:nvSpPr>
          <p:cNvPr id="5" name="Footer Placeholder 4">
            <a:extLst>
              <a:ext uri="{FF2B5EF4-FFF2-40B4-BE49-F238E27FC236}">
                <a16:creationId xmlns:a16="http://schemas.microsoft.com/office/drawing/2014/main" id="{78BF3008-418E-49C6-9BF8-5C05E36A2892}"/>
              </a:ext>
            </a:extLst>
          </p:cNvPr>
          <p:cNvSpPr>
            <a:spLocks noGrp="1"/>
          </p:cNvSpPr>
          <p:nvPr>
            <p:ph type="ftr" sz="quarter" idx="3"/>
          </p:nvPr>
        </p:nvSpPr>
        <p:spPr/>
        <p:txBody>
          <a:bodyPr/>
          <a:lstStyle/>
          <a:p>
            <a:pPr algn="ctr"/>
            <a:r>
              <a:rPr lang="en-US"/>
              <a:t>European Centre for Medium-Range Weather Forecasts</a:t>
            </a:r>
            <a:endParaRPr lang="en-US" dirty="0"/>
          </a:p>
        </p:txBody>
      </p:sp>
      <p:graphicFrame>
        <p:nvGraphicFramePr>
          <p:cNvPr id="8" name="Table 7">
            <a:extLst>
              <a:ext uri="{FF2B5EF4-FFF2-40B4-BE49-F238E27FC236}">
                <a16:creationId xmlns:a16="http://schemas.microsoft.com/office/drawing/2014/main" id="{142D770A-477F-44E9-861C-82B941E978B5}"/>
              </a:ext>
            </a:extLst>
          </p:cNvPr>
          <p:cNvGraphicFramePr>
            <a:graphicFrameLocks noGrp="1"/>
          </p:cNvGraphicFramePr>
          <p:nvPr>
            <p:extLst>
              <p:ext uri="{D42A27DB-BD31-4B8C-83A1-F6EECF244321}">
                <p14:modId xmlns:p14="http://schemas.microsoft.com/office/powerpoint/2010/main" val="2294765148"/>
              </p:ext>
            </p:extLst>
          </p:nvPr>
        </p:nvGraphicFramePr>
        <p:xfrm>
          <a:off x="1062681" y="1115587"/>
          <a:ext cx="8559113" cy="1237060"/>
        </p:xfrm>
        <a:graphic>
          <a:graphicData uri="http://schemas.openxmlformats.org/drawingml/2006/table">
            <a:tbl>
              <a:tblPr>
                <a:tableStyleId>{5C22544A-7EE6-4342-B048-85BDC9FD1C3A}</a:tableStyleId>
              </a:tblPr>
              <a:tblGrid>
                <a:gridCol w="1434871">
                  <a:extLst>
                    <a:ext uri="{9D8B030D-6E8A-4147-A177-3AD203B41FA5}">
                      <a16:colId xmlns:a16="http://schemas.microsoft.com/office/drawing/2014/main" val="3405750538"/>
                    </a:ext>
                  </a:extLst>
                </a:gridCol>
                <a:gridCol w="2128309">
                  <a:extLst>
                    <a:ext uri="{9D8B030D-6E8A-4147-A177-3AD203B41FA5}">
                      <a16:colId xmlns:a16="http://schemas.microsoft.com/office/drawing/2014/main" val="734540042"/>
                    </a:ext>
                  </a:extLst>
                </a:gridCol>
                <a:gridCol w="1196064">
                  <a:extLst>
                    <a:ext uri="{9D8B030D-6E8A-4147-A177-3AD203B41FA5}">
                      <a16:colId xmlns:a16="http://schemas.microsoft.com/office/drawing/2014/main" val="2385688912"/>
                    </a:ext>
                  </a:extLst>
                </a:gridCol>
                <a:gridCol w="1378668">
                  <a:extLst>
                    <a:ext uri="{9D8B030D-6E8A-4147-A177-3AD203B41FA5}">
                      <a16:colId xmlns:a16="http://schemas.microsoft.com/office/drawing/2014/main" val="2971919604"/>
                    </a:ext>
                  </a:extLst>
                </a:gridCol>
                <a:gridCol w="1725619">
                  <a:extLst>
                    <a:ext uri="{9D8B030D-6E8A-4147-A177-3AD203B41FA5}">
                      <a16:colId xmlns:a16="http://schemas.microsoft.com/office/drawing/2014/main" val="2710113560"/>
                    </a:ext>
                  </a:extLst>
                </a:gridCol>
                <a:gridCol w="695582">
                  <a:extLst>
                    <a:ext uri="{9D8B030D-6E8A-4147-A177-3AD203B41FA5}">
                      <a16:colId xmlns:a16="http://schemas.microsoft.com/office/drawing/2014/main" val="3960900101"/>
                    </a:ext>
                  </a:extLst>
                </a:gridCol>
              </a:tblGrid>
              <a:tr h="247412">
                <a:tc>
                  <a:txBody>
                    <a:bodyPr/>
                    <a:lstStyle/>
                    <a:p>
                      <a:pPr algn="l" fontAlgn="b"/>
                      <a:r>
                        <a:rPr lang="en-GB" sz="1200" u="none" strike="noStrike" dirty="0">
                          <a:effectLst/>
                        </a:rPr>
                        <a:t>program affiliation</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WIGOS ID</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category</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dirty="0">
                          <a:solidFill>
                            <a:srgbClr val="FF0000"/>
                          </a:solidFill>
                          <a:effectLst/>
                        </a:rPr>
                        <a:t>status</a:t>
                      </a:r>
                      <a:endParaRPr lang="en-GB" sz="1200" b="0" i="0" u="none" strike="noStrike" dirty="0">
                        <a:solidFill>
                          <a:srgbClr val="FF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period</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center</a:t>
                      </a:r>
                      <a:endParaRPr lang="en-GB"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34022012"/>
                  </a:ext>
                </a:extLst>
              </a:tr>
              <a:tr h="247412">
                <a:tc>
                  <a:txBody>
                    <a:bodyPr/>
                    <a:lstStyle/>
                    <a:p>
                      <a:pPr algn="l" fontAlgn="b"/>
                      <a:r>
                        <a:rPr lang="en-GB" sz="1200" u="none" strike="noStrike" dirty="0">
                          <a:effectLst/>
                        </a:rPr>
                        <a:t>GOS</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dirty="0">
                          <a:effectLst/>
                        </a:rPr>
                        <a:t>0-20000-0-06610</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availability</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operational</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1.1.2021-31.1.2021</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dirty="0">
                          <a:effectLst/>
                        </a:rPr>
                        <a:t>WDQMS</a:t>
                      </a:r>
                      <a:endParaRPr lang="en-GB"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12138235"/>
                  </a:ext>
                </a:extLst>
              </a:tr>
              <a:tr h="247412">
                <a:tc>
                  <a:txBody>
                    <a:bodyPr/>
                    <a:lstStyle/>
                    <a:p>
                      <a:pPr algn="l" fontAlgn="b"/>
                      <a:r>
                        <a:rPr lang="en-GB" sz="1200" u="none" strike="noStrike" dirty="0">
                          <a:effectLst/>
                        </a:rPr>
                        <a:t>GOS</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dirty="0">
                          <a:effectLst/>
                        </a:rPr>
                        <a:t>0-20000-0-65510</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availability</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partlyOperational</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1.2.2020-29.2.2020</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dirty="0">
                          <a:effectLst/>
                        </a:rPr>
                        <a:t>WDQMS</a:t>
                      </a:r>
                      <a:endParaRPr lang="en-GB"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81534521"/>
                  </a:ext>
                </a:extLst>
              </a:tr>
              <a:tr h="247412">
                <a:tc>
                  <a:txBody>
                    <a:bodyPr/>
                    <a:lstStyle/>
                    <a:p>
                      <a:pPr algn="l" fontAlgn="b"/>
                      <a:r>
                        <a:rPr lang="en-GB" sz="1200" u="none" strike="noStrike" dirty="0">
                          <a:effectLst/>
                        </a:rPr>
                        <a:t>GOS</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dirty="0">
                          <a:effectLst/>
                        </a:rPr>
                        <a:t>0-20000-0-47595</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availability</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nonReporting</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1.12.1990-31.12.1990</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dirty="0">
                          <a:effectLst/>
                        </a:rPr>
                        <a:t>WDQMS</a:t>
                      </a:r>
                      <a:endParaRPr lang="en-GB"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44736391"/>
                  </a:ext>
                </a:extLst>
              </a:tr>
              <a:tr h="247412">
                <a:tc>
                  <a:txBody>
                    <a:bodyPr/>
                    <a:lstStyle/>
                    <a:p>
                      <a:pPr algn="l" fontAlgn="b"/>
                      <a:r>
                        <a:rPr lang="en-GB" sz="1200" u="none" strike="noStrike" dirty="0">
                          <a:effectLst/>
                        </a:rPr>
                        <a:t>GOS</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200" kern="1200" dirty="0">
                          <a:solidFill>
                            <a:schemeClr val="dk1"/>
                          </a:solidFill>
                          <a:latin typeface="+mn-lt"/>
                          <a:ea typeface="+mn-ea"/>
                          <a:cs typeface="+mn-cs"/>
                        </a:rPr>
                        <a:t>0-724-0-0000000000008212</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dirty="0">
                          <a:effectLst/>
                        </a:rPr>
                        <a:t>availability</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dirty="0" err="1">
                          <a:effectLst/>
                        </a:rPr>
                        <a:t>metadataIssues</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dirty="0">
                          <a:effectLst/>
                        </a:rPr>
                        <a:t>1.12.1990-31.12.1990</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dirty="0">
                          <a:effectLst/>
                        </a:rPr>
                        <a:t>WDQMS</a:t>
                      </a:r>
                      <a:endParaRPr lang="en-GB"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9160801"/>
                  </a:ext>
                </a:extLst>
              </a:tr>
            </a:tbl>
          </a:graphicData>
        </a:graphic>
      </p:graphicFrame>
    </p:spTree>
    <p:extLst>
      <p:ext uri="{BB962C8B-B14F-4D97-AF65-F5344CB8AC3E}">
        <p14:creationId xmlns:p14="http://schemas.microsoft.com/office/powerpoint/2010/main" val="3565440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59E7-3789-4A6C-9554-0FBA6AE16405}"/>
              </a:ext>
            </a:extLst>
          </p:cNvPr>
          <p:cNvSpPr>
            <a:spLocks noGrp="1"/>
          </p:cNvSpPr>
          <p:nvPr>
            <p:ph type="title"/>
          </p:nvPr>
        </p:nvSpPr>
        <p:spPr/>
        <p:txBody>
          <a:bodyPr/>
          <a:lstStyle/>
          <a:p>
            <a:r>
              <a:rPr lang="en-GB" dirty="0"/>
              <a:t>WDQMS webtool: forthcoming developments</a:t>
            </a:r>
          </a:p>
        </p:txBody>
      </p:sp>
      <p:sp>
        <p:nvSpPr>
          <p:cNvPr id="3" name="Content Placeholder 2">
            <a:extLst>
              <a:ext uri="{FF2B5EF4-FFF2-40B4-BE49-F238E27FC236}">
                <a16:creationId xmlns:a16="http://schemas.microsoft.com/office/drawing/2014/main" id="{E3403293-45D1-426F-81C9-DA05CFF64124}"/>
              </a:ext>
            </a:extLst>
          </p:cNvPr>
          <p:cNvSpPr>
            <a:spLocks noGrp="1"/>
          </p:cNvSpPr>
          <p:nvPr>
            <p:ph sz="quarter" idx="14"/>
          </p:nvPr>
        </p:nvSpPr>
        <p:spPr>
          <a:xfrm>
            <a:off x="685423" y="729332"/>
            <a:ext cx="9259328" cy="5132813"/>
          </a:xfrm>
        </p:spPr>
        <p:txBody>
          <a:bodyPr/>
          <a:lstStyle/>
          <a:p>
            <a:pPr marL="285750" indent="-285750">
              <a:buFont typeface="Wingdings" panose="05000000000000000000" pitchFamily="2" charset="2"/>
              <a:buChar char="v"/>
            </a:pPr>
            <a:r>
              <a:rPr lang="en-US" sz="1600" dirty="0"/>
              <a:t>WDQMS OSCAR exchange interface – Station Reporting Status in csv file:</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endParaRPr lang="en-US" dirty="0"/>
          </a:p>
          <a:p>
            <a:pPr indent="0">
              <a:buNone/>
            </a:pPr>
            <a:r>
              <a:rPr lang="en-GB" dirty="0"/>
              <a:t> </a:t>
            </a:r>
            <a:endParaRPr lang="en-GB" sz="1600" dirty="0"/>
          </a:p>
          <a:p>
            <a:pPr lvl="0">
              <a:buFont typeface="Wingdings" panose="05000000000000000000" pitchFamily="2" charset="2"/>
              <a:buChar char="v"/>
            </a:pPr>
            <a:endParaRPr lang="en-US" dirty="0"/>
          </a:p>
          <a:p>
            <a:pPr lvl="0">
              <a:buFont typeface="Wingdings" panose="05000000000000000000" pitchFamily="2" charset="2"/>
              <a:buChar char="v"/>
            </a:pPr>
            <a:r>
              <a:rPr lang="en-US" sz="1600" dirty="0"/>
              <a:t>Showing calculated/WDQMS status on OSCAR/Surface maps:</a:t>
            </a:r>
            <a:endParaRPr lang="en-GB" sz="1600" dirty="0"/>
          </a:p>
          <a:p>
            <a:pPr indent="0">
              <a:buNone/>
            </a:pPr>
            <a:endParaRPr lang="en-US" dirty="0"/>
          </a:p>
        </p:txBody>
      </p:sp>
      <p:sp>
        <p:nvSpPr>
          <p:cNvPr id="4" name="Slide Number Placeholder 3">
            <a:extLst>
              <a:ext uri="{FF2B5EF4-FFF2-40B4-BE49-F238E27FC236}">
                <a16:creationId xmlns:a16="http://schemas.microsoft.com/office/drawing/2014/main" id="{BACA31A1-B50E-49F9-A824-6622002B8744}"/>
              </a:ext>
            </a:extLst>
          </p:cNvPr>
          <p:cNvSpPr>
            <a:spLocks noGrp="1"/>
          </p:cNvSpPr>
          <p:nvPr>
            <p:ph type="sldNum" sz="quarter" idx="10"/>
          </p:nvPr>
        </p:nvSpPr>
        <p:spPr/>
        <p:txBody>
          <a:bodyPr/>
          <a:lstStyle/>
          <a:p>
            <a:fld id="{6B3B0B0F-E794-1244-9699-107C60B9C23A}" type="slidenum">
              <a:rPr lang="en-US" smtClean="0"/>
              <a:pPr/>
              <a:t>19</a:t>
            </a:fld>
            <a:endParaRPr lang="en-US" dirty="0"/>
          </a:p>
        </p:txBody>
      </p:sp>
      <p:sp>
        <p:nvSpPr>
          <p:cNvPr id="5" name="Footer Placeholder 4">
            <a:extLst>
              <a:ext uri="{FF2B5EF4-FFF2-40B4-BE49-F238E27FC236}">
                <a16:creationId xmlns:a16="http://schemas.microsoft.com/office/drawing/2014/main" id="{78BF3008-418E-49C6-9BF8-5C05E36A2892}"/>
              </a:ext>
            </a:extLst>
          </p:cNvPr>
          <p:cNvSpPr>
            <a:spLocks noGrp="1"/>
          </p:cNvSpPr>
          <p:nvPr>
            <p:ph type="ftr" sz="quarter" idx="3"/>
          </p:nvPr>
        </p:nvSpPr>
        <p:spPr/>
        <p:txBody>
          <a:bodyPr/>
          <a:lstStyle/>
          <a:p>
            <a:pPr algn="ctr"/>
            <a:r>
              <a:rPr lang="en-US"/>
              <a:t>European Centre for Medium-Range Weather Forecasts</a:t>
            </a:r>
            <a:endParaRPr lang="en-US" dirty="0"/>
          </a:p>
        </p:txBody>
      </p:sp>
      <p:graphicFrame>
        <p:nvGraphicFramePr>
          <p:cNvPr id="8" name="Table 7">
            <a:extLst>
              <a:ext uri="{FF2B5EF4-FFF2-40B4-BE49-F238E27FC236}">
                <a16:creationId xmlns:a16="http://schemas.microsoft.com/office/drawing/2014/main" id="{142D770A-477F-44E9-861C-82B941E978B5}"/>
              </a:ext>
            </a:extLst>
          </p:cNvPr>
          <p:cNvGraphicFramePr>
            <a:graphicFrameLocks noGrp="1"/>
          </p:cNvGraphicFramePr>
          <p:nvPr/>
        </p:nvGraphicFramePr>
        <p:xfrm>
          <a:off x="1062681" y="1115587"/>
          <a:ext cx="8559113" cy="1237060"/>
        </p:xfrm>
        <a:graphic>
          <a:graphicData uri="http://schemas.openxmlformats.org/drawingml/2006/table">
            <a:tbl>
              <a:tblPr>
                <a:tableStyleId>{5C22544A-7EE6-4342-B048-85BDC9FD1C3A}</a:tableStyleId>
              </a:tblPr>
              <a:tblGrid>
                <a:gridCol w="1434871">
                  <a:extLst>
                    <a:ext uri="{9D8B030D-6E8A-4147-A177-3AD203B41FA5}">
                      <a16:colId xmlns:a16="http://schemas.microsoft.com/office/drawing/2014/main" val="3405750538"/>
                    </a:ext>
                  </a:extLst>
                </a:gridCol>
                <a:gridCol w="2128309">
                  <a:extLst>
                    <a:ext uri="{9D8B030D-6E8A-4147-A177-3AD203B41FA5}">
                      <a16:colId xmlns:a16="http://schemas.microsoft.com/office/drawing/2014/main" val="734540042"/>
                    </a:ext>
                  </a:extLst>
                </a:gridCol>
                <a:gridCol w="1196064">
                  <a:extLst>
                    <a:ext uri="{9D8B030D-6E8A-4147-A177-3AD203B41FA5}">
                      <a16:colId xmlns:a16="http://schemas.microsoft.com/office/drawing/2014/main" val="2385688912"/>
                    </a:ext>
                  </a:extLst>
                </a:gridCol>
                <a:gridCol w="1378668">
                  <a:extLst>
                    <a:ext uri="{9D8B030D-6E8A-4147-A177-3AD203B41FA5}">
                      <a16:colId xmlns:a16="http://schemas.microsoft.com/office/drawing/2014/main" val="2971919604"/>
                    </a:ext>
                  </a:extLst>
                </a:gridCol>
                <a:gridCol w="1725619">
                  <a:extLst>
                    <a:ext uri="{9D8B030D-6E8A-4147-A177-3AD203B41FA5}">
                      <a16:colId xmlns:a16="http://schemas.microsoft.com/office/drawing/2014/main" val="2710113560"/>
                    </a:ext>
                  </a:extLst>
                </a:gridCol>
                <a:gridCol w="695582">
                  <a:extLst>
                    <a:ext uri="{9D8B030D-6E8A-4147-A177-3AD203B41FA5}">
                      <a16:colId xmlns:a16="http://schemas.microsoft.com/office/drawing/2014/main" val="3960900101"/>
                    </a:ext>
                  </a:extLst>
                </a:gridCol>
              </a:tblGrid>
              <a:tr h="247412">
                <a:tc>
                  <a:txBody>
                    <a:bodyPr/>
                    <a:lstStyle/>
                    <a:p>
                      <a:pPr algn="l" fontAlgn="b"/>
                      <a:r>
                        <a:rPr lang="en-GB" sz="1200" u="none" strike="noStrike" dirty="0">
                          <a:effectLst/>
                        </a:rPr>
                        <a:t>program affiliation</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WIGOS ID</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category</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dirty="0">
                          <a:solidFill>
                            <a:srgbClr val="FF0000"/>
                          </a:solidFill>
                          <a:effectLst/>
                        </a:rPr>
                        <a:t>status</a:t>
                      </a:r>
                      <a:endParaRPr lang="en-GB" sz="1200" b="0" i="0" u="none" strike="noStrike" dirty="0">
                        <a:solidFill>
                          <a:srgbClr val="FF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period</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center</a:t>
                      </a:r>
                      <a:endParaRPr lang="en-GB"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34022012"/>
                  </a:ext>
                </a:extLst>
              </a:tr>
              <a:tr h="247412">
                <a:tc>
                  <a:txBody>
                    <a:bodyPr/>
                    <a:lstStyle/>
                    <a:p>
                      <a:pPr algn="l" fontAlgn="b"/>
                      <a:r>
                        <a:rPr lang="en-GB" sz="1200" u="none" strike="noStrike" dirty="0">
                          <a:effectLst/>
                        </a:rPr>
                        <a:t>GOS</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dirty="0">
                          <a:effectLst/>
                        </a:rPr>
                        <a:t>0-20000-0-06610</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availability</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operational</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1.1.2021-31.1.2021</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dirty="0">
                          <a:effectLst/>
                        </a:rPr>
                        <a:t>WDQMS</a:t>
                      </a:r>
                      <a:endParaRPr lang="en-GB"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12138235"/>
                  </a:ext>
                </a:extLst>
              </a:tr>
              <a:tr h="247412">
                <a:tc>
                  <a:txBody>
                    <a:bodyPr/>
                    <a:lstStyle/>
                    <a:p>
                      <a:pPr algn="l" fontAlgn="b"/>
                      <a:r>
                        <a:rPr lang="en-GB" sz="1200" u="none" strike="noStrike" dirty="0">
                          <a:effectLst/>
                        </a:rPr>
                        <a:t>GOS</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dirty="0">
                          <a:effectLst/>
                        </a:rPr>
                        <a:t>0-20000-0-65510</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availability</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partlyOperational</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1.2.2020-29.2.2020</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dirty="0">
                          <a:effectLst/>
                        </a:rPr>
                        <a:t>WDQMS</a:t>
                      </a:r>
                      <a:endParaRPr lang="en-GB"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81534521"/>
                  </a:ext>
                </a:extLst>
              </a:tr>
              <a:tr h="247412">
                <a:tc>
                  <a:txBody>
                    <a:bodyPr/>
                    <a:lstStyle/>
                    <a:p>
                      <a:pPr algn="l" fontAlgn="b"/>
                      <a:r>
                        <a:rPr lang="en-GB" sz="1200" u="none" strike="noStrike" dirty="0">
                          <a:effectLst/>
                        </a:rPr>
                        <a:t>GOS</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dirty="0">
                          <a:effectLst/>
                        </a:rPr>
                        <a:t>0-20000-0-47595</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availability</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nonReporting</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a:effectLst/>
                        </a:rPr>
                        <a:t>1.12.1990-31.12.1990</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dirty="0">
                          <a:effectLst/>
                        </a:rPr>
                        <a:t>WDQMS</a:t>
                      </a:r>
                      <a:endParaRPr lang="en-GB"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44736391"/>
                  </a:ext>
                </a:extLst>
              </a:tr>
              <a:tr h="247412">
                <a:tc>
                  <a:txBody>
                    <a:bodyPr/>
                    <a:lstStyle/>
                    <a:p>
                      <a:pPr algn="l" fontAlgn="b"/>
                      <a:r>
                        <a:rPr lang="en-GB" sz="1200" u="none" strike="noStrike" dirty="0">
                          <a:effectLst/>
                        </a:rPr>
                        <a:t>GOS</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200" kern="1200" dirty="0">
                          <a:solidFill>
                            <a:schemeClr val="dk1"/>
                          </a:solidFill>
                          <a:latin typeface="+mn-lt"/>
                          <a:ea typeface="+mn-ea"/>
                          <a:cs typeface="+mn-cs"/>
                        </a:rPr>
                        <a:t>0-724-0-0000000000008212</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dirty="0">
                          <a:effectLst/>
                        </a:rPr>
                        <a:t>availability</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dirty="0" err="1">
                          <a:effectLst/>
                        </a:rPr>
                        <a:t>metadataIssues</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dirty="0">
                          <a:effectLst/>
                        </a:rPr>
                        <a:t>1.12.1990-31.12.1990</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200" u="none" strike="noStrike" dirty="0">
                          <a:effectLst/>
                        </a:rPr>
                        <a:t>WDQMS</a:t>
                      </a:r>
                      <a:endParaRPr lang="en-GB"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9160801"/>
                  </a:ext>
                </a:extLst>
              </a:tr>
            </a:tbl>
          </a:graphicData>
        </a:graphic>
      </p:graphicFrame>
      <p:pic>
        <p:nvPicPr>
          <p:cNvPr id="7" name="Picture 6" descr="Graphical user interface, application, map&#10;&#10;Description automatically generated">
            <a:extLst>
              <a:ext uri="{FF2B5EF4-FFF2-40B4-BE49-F238E27FC236}">
                <a16:creationId xmlns:a16="http://schemas.microsoft.com/office/drawing/2014/main" id="{C99E8741-0F35-45AE-A626-7DA6E61CFC11}"/>
              </a:ext>
            </a:extLst>
          </p:cNvPr>
          <p:cNvPicPr/>
          <p:nvPr/>
        </p:nvPicPr>
        <p:blipFill>
          <a:blip r:embed="rId2">
            <a:extLst>
              <a:ext uri="{28A0092B-C50C-407E-A947-70E740481C1C}">
                <a14:useLocalDpi xmlns:a14="http://schemas.microsoft.com/office/drawing/2010/main" val="0"/>
              </a:ext>
            </a:extLst>
          </a:blip>
          <a:stretch>
            <a:fillRect/>
          </a:stretch>
        </p:blipFill>
        <p:spPr>
          <a:xfrm>
            <a:off x="749763" y="3204403"/>
            <a:ext cx="5203713" cy="3429000"/>
          </a:xfrm>
          <a:prstGeom prst="rect">
            <a:avLst/>
          </a:prstGeom>
          <a:ln>
            <a:solidFill>
              <a:schemeClr val="accent1"/>
            </a:solidFill>
          </a:ln>
        </p:spPr>
      </p:pic>
      <p:sp>
        <p:nvSpPr>
          <p:cNvPr id="6" name="Rectangle 5">
            <a:extLst>
              <a:ext uri="{FF2B5EF4-FFF2-40B4-BE49-F238E27FC236}">
                <a16:creationId xmlns:a16="http://schemas.microsoft.com/office/drawing/2014/main" id="{E03CB1F1-1B50-47C8-B8FA-F4CCD8D5A373}"/>
              </a:ext>
            </a:extLst>
          </p:cNvPr>
          <p:cNvSpPr/>
          <p:nvPr/>
        </p:nvSpPr>
        <p:spPr>
          <a:xfrm>
            <a:off x="6582696" y="4151661"/>
            <a:ext cx="4526516" cy="2062103"/>
          </a:xfrm>
          <a:prstGeom prst="rect">
            <a:avLst/>
          </a:prstGeom>
        </p:spPr>
        <p:txBody>
          <a:bodyPr wrap="square">
            <a:spAutoFit/>
          </a:bodyPr>
          <a:lstStyle/>
          <a:p>
            <a:pPr lvl="0"/>
            <a:r>
              <a:rPr lang="en-US" sz="1600" dirty="0"/>
              <a:t>Possible entries for calculated/WDQMS status are:</a:t>
            </a:r>
            <a:endParaRPr lang="en-GB" sz="1600" dirty="0"/>
          </a:p>
          <a:p>
            <a:pPr lvl="1"/>
            <a:r>
              <a:rPr lang="en-US" sz="1600" dirty="0"/>
              <a:t>- operational,</a:t>
            </a:r>
            <a:endParaRPr lang="en-GB" sz="1600" dirty="0"/>
          </a:p>
          <a:p>
            <a:pPr lvl="1"/>
            <a:r>
              <a:rPr lang="en-US" sz="1600" dirty="0"/>
              <a:t>- partly operational,</a:t>
            </a:r>
            <a:endParaRPr lang="en-GB" sz="1600" dirty="0"/>
          </a:p>
          <a:p>
            <a:pPr lvl="1"/>
            <a:r>
              <a:rPr lang="en-US" sz="1600" dirty="0"/>
              <a:t>- [closed is not provided by WDQMS]</a:t>
            </a:r>
            <a:endParaRPr lang="en-GB" sz="1600" dirty="0"/>
          </a:p>
          <a:p>
            <a:pPr lvl="1"/>
            <a:r>
              <a:rPr lang="en-US" sz="1600" dirty="0"/>
              <a:t>- silent (“non-reporting” in WDQMS),</a:t>
            </a:r>
            <a:endParaRPr lang="en-GB" sz="1600" dirty="0"/>
          </a:p>
          <a:p>
            <a:pPr lvl="1"/>
            <a:r>
              <a:rPr lang="en-US" sz="1600" dirty="0"/>
              <a:t>- unknown (“metadata issues” flagged by WDQMS)</a:t>
            </a:r>
            <a:endParaRPr lang="en-GB" sz="1600" dirty="0"/>
          </a:p>
        </p:txBody>
      </p:sp>
      <p:sp>
        <p:nvSpPr>
          <p:cNvPr id="9" name="Rectangle 8">
            <a:extLst>
              <a:ext uri="{FF2B5EF4-FFF2-40B4-BE49-F238E27FC236}">
                <a16:creationId xmlns:a16="http://schemas.microsoft.com/office/drawing/2014/main" id="{B46CC174-89F6-4930-954F-AABB327B4A44}"/>
              </a:ext>
            </a:extLst>
          </p:cNvPr>
          <p:cNvSpPr/>
          <p:nvPr/>
        </p:nvSpPr>
        <p:spPr>
          <a:xfrm>
            <a:off x="6121138" y="3092156"/>
            <a:ext cx="5849558" cy="830997"/>
          </a:xfrm>
          <a:prstGeom prst="rect">
            <a:avLst/>
          </a:prstGeom>
          <a:solidFill>
            <a:srgbClr val="FFC000"/>
          </a:solidFill>
        </p:spPr>
        <p:txBody>
          <a:bodyPr wrap="square">
            <a:spAutoFit/>
          </a:bodyPr>
          <a:lstStyle/>
          <a:p>
            <a:pPr lvl="1" algn="just"/>
            <a:r>
              <a:rPr lang="en-US" sz="1600" dirty="0"/>
              <a:t>Activate the option for selecting the calculated/WDQMS status instead of the declared one on the default map of the main page</a:t>
            </a:r>
            <a:endParaRPr lang="en-GB" sz="1600" dirty="0"/>
          </a:p>
        </p:txBody>
      </p:sp>
      <p:cxnSp>
        <p:nvCxnSpPr>
          <p:cNvPr id="11" name="Straight Arrow Connector 10">
            <a:extLst>
              <a:ext uri="{FF2B5EF4-FFF2-40B4-BE49-F238E27FC236}">
                <a16:creationId xmlns:a16="http://schemas.microsoft.com/office/drawing/2014/main" id="{25CFBB93-9A13-4C87-9EDB-40F2666FD408}"/>
              </a:ext>
            </a:extLst>
          </p:cNvPr>
          <p:cNvCxnSpPr>
            <a:cxnSpLocks/>
          </p:cNvCxnSpPr>
          <p:nvPr/>
        </p:nvCxnSpPr>
        <p:spPr>
          <a:xfrm flipH="1">
            <a:off x="1449859" y="3771552"/>
            <a:ext cx="4644553" cy="212234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4" name="Left Brace 13">
            <a:extLst>
              <a:ext uri="{FF2B5EF4-FFF2-40B4-BE49-F238E27FC236}">
                <a16:creationId xmlns:a16="http://schemas.microsoft.com/office/drawing/2014/main" id="{E055EFE4-3DD9-408D-9E60-635F58757C39}"/>
              </a:ext>
            </a:extLst>
          </p:cNvPr>
          <p:cNvSpPr/>
          <p:nvPr/>
        </p:nvSpPr>
        <p:spPr>
          <a:xfrm>
            <a:off x="6795966" y="4764778"/>
            <a:ext cx="115580" cy="1466699"/>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GB"/>
          </a:p>
        </p:txBody>
      </p:sp>
      <p:cxnSp>
        <p:nvCxnSpPr>
          <p:cNvPr id="18" name="Straight Arrow Connector 17">
            <a:extLst>
              <a:ext uri="{FF2B5EF4-FFF2-40B4-BE49-F238E27FC236}">
                <a16:creationId xmlns:a16="http://schemas.microsoft.com/office/drawing/2014/main" id="{63C776B9-D07A-4001-AD21-DFEB542F4FB7}"/>
              </a:ext>
            </a:extLst>
          </p:cNvPr>
          <p:cNvCxnSpPr>
            <a:cxnSpLocks/>
          </p:cNvCxnSpPr>
          <p:nvPr/>
        </p:nvCxnSpPr>
        <p:spPr>
          <a:xfrm flipH="1">
            <a:off x="5556710" y="5533148"/>
            <a:ext cx="1169775" cy="46886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770037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A2F37-9A06-4BBA-8E64-41006DFD61B4}"/>
              </a:ext>
            </a:extLst>
          </p:cNvPr>
          <p:cNvSpPr>
            <a:spLocks noGrp="1"/>
          </p:cNvSpPr>
          <p:nvPr>
            <p:ph type="title"/>
          </p:nvPr>
        </p:nvSpPr>
        <p:spPr/>
        <p:txBody>
          <a:bodyPr/>
          <a:lstStyle/>
          <a:p>
            <a:r>
              <a:rPr lang="en-GB" dirty="0"/>
              <a:t>WDQMS Web Tool Support Pages: </a:t>
            </a:r>
            <a:r>
              <a:rPr lang="en-GB" b="1" dirty="0"/>
              <a:t>Releases</a:t>
            </a:r>
            <a:r>
              <a:rPr lang="en-GB" dirty="0"/>
              <a:t> </a:t>
            </a:r>
          </a:p>
        </p:txBody>
      </p:sp>
      <p:pic>
        <p:nvPicPr>
          <p:cNvPr id="7" name="Content Placeholder 6">
            <a:extLst>
              <a:ext uri="{FF2B5EF4-FFF2-40B4-BE49-F238E27FC236}">
                <a16:creationId xmlns:a16="http://schemas.microsoft.com/office/drawing/2014/main" id="{31A7CAA2-924E-4F42-AC4E-405BD2B17FFF}"/>
              </a:ext>
            </a:extLst>
          </p:cNvPr>
          <p:cNvPicPr>
            <a:picLocks noGrp="1" noChangeAspect="1"/>
          </p:cNvPicPr>
          <p:nvPr>
            <p:ph sz="quarter" idx="14"/>
          </p:nvPr>
        </p:nvPicPr>
        <p:blipFill>
          <a:blip r:embed="rId2"/>
          <a:stretch>
            <a:fillRect/>
          </a:stretch>
        </p:blipFill>
        <p:spPr>
          <a:xfrm>
            <a:off x="493505" y="855028"/>
            <a:ext cx="8032310" cy="5334854"/>
          </a:xfrm>
        </p:spPr>
      </p:pic>
      <p:sp>
        <p:nvSpPr>
          <p:cNvPr id="4" name="Slide Number Placeholder 3">
            <a:extLst>
              <a:ext uri="{FF2B5EF4-FFF2-40B4-BE49-F238E27FC236}">
                <a16:creationId xmlns:a16="http://schemas.microsoft.com/office/drawing/2014/main" id="{DA7370DC-111A-422C-9853-72976B3C6757}"/>
              </a:ext>
            </a:extLst>
          </p:cNvPr>
          <p:cNvSpPr>
            <a:spLocks noGrp="1"/>
          </p:cNvSpPr>
          <p:nvPr>
            <p:ph type="sldNum" sz="quarter" idx="10"/>
          </p:nvPr>
        </p:nvSpPr>
        <p:spPr/>
        <p:txBody>
          <a:bodyPr/>
          <a:lstStyle/>
          <a:p>
            <a:fld id="{6B3B0B0F-E794-1244-9699-107C60B9C23A}" type="slidenum">
              <a:rPr lang="en-US" smtClean="0"/>
              <a:pPr/>
              <a:t>2</a:t>
            </a:fld>
            <a:endParaRPr lang="en-US" dirty="0"/>
          </a:p>
        </p:txBody>
      </p:sp>
      <p:sp>
        <p:nvSpPr>
          <p:cNvPr id="5" name="Footer Placeholder 4">
            <a:extLst>
              <a:ext uri="{FF2B5EF4-FFF2-40B4-BE49-F238E27FC236}">
                <a16:creationId xmlns:a16="http://schemas.microsoft.com/office/drawing/2014/main" id="{5D79CE9D-0FF8-4EB3-AD6F-D3D943F89D3B}"/>
              </a:ext>
            </a:extLst>
          </p:cNvPr>
          <p:cNvSpPr>
            <a:spLocks noGrp="1"/>
          </p:cNvSpPr>
          <p:nvPr>
            <p:ph type="ftr" sz="quarter" idx="3"/>
          </p:nvPr>
        </p:nvSpPr>
        <p:spPr/>
        <p:txBody>
          <a:bodyPr/>
          <a:lstStyle/>
          <a:p>
            <a:pPr algn="ctr"/>
            <a:r>
              <a:rPr lang="en-US"/>
              <a:t>European Centre for Medium-Range Weather Forecasts</a:t>
            </a:r>
            <a:endParaRPr lang="en-US" dirty="0"/>
          </a:p>
        </p:txBody>
      </p:sp>
      <p:sp>
        <p:nvSpPr>
          <p:cNvPr id="11" name="Rectangle 10">
            <a:extLst>
              <a:ext uri="{FF2B5EF4-FFF2-40B4-BE49-F238E27FC236}">
                <a16:creationId xmlns:a16="http://schemas.microsoft.com/office/drawing/2014/main" id="{CECDEB91-3729-42D5-8E53-977F5D5C9F6C}"/>
              </a:ext>
            </a:extLst>
          </p:cNvPr>
          <p:cNvSpPr/>
          <p:nvPr/>
        </p:nvSpPr>
        <p:spPr>
          <a:xfrm>
            <a:off x="6009350" y="5938923"/>
            <a:ext cx="6058069" cy="369332"/>
          </a:xfrm>
          <a:prstGeom prst="rect">
            <a:avLst/>
          </a:prstGeom>
          <a:solidFill>
            <a:schemeClr val="accent4">
              <a:lumMod val="40000"/>
              <a:lumOff val="60000"/>
            </a:schemeClr>
          </a:solidFill>
        </p:spPr>
        <p:txBody>
          <a:bodyPr wrap="none">
            <a:spAutoFit/>
          </a:bodyPr>
          <a:lstStyle/>
          <a:p>
            <a:r>
              <a:rPr lang="en-GB" dirty="0"/>
              <a:t>https://confluence.ecmwf.int/display/WIGOSWT/Releases</a:t>
            </a:r>
          </a:p>
        </p:txBody>
      </p:sp>
    </p:spTree>
    <p:extLst>
      <p:ext uri="{BB962C8B-B14F-4D97-AF65-F5344CB8AC3E}">
        <p14:creationId xmlns:p14="http://schemas.microsoft.com/office/powerpoint/2010/main" val="2926679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8E973-F3D6-499B-9E1C-03C10DD1A2C2}"/>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5569359A-68D1-4365-899D-5C37BDD9CF5B}"/>
              </a:ext>
            </a:extLst>
          </p:cNvPr>
          <p:cNvSpPr>
            <a:spLocks noGrp="1"/>
          </p:cNvSpPr>
          <p:nvPr>
            <p:ph sz="quarter" idx="14"/>
          </p:nvPr>
        </p:nvSpPr>
        <p:spPr>
          <a:xfrm>
            <a:off x="1791855" y="936000"/>
            <a:ext cx="8237745" cy="4986000"/>
          </a:xfrm>
        </p:spPr>
        <p:txBody>
          <a:bodyPr/>
          <a:lstStyle/>
          <a:p>
            <a:pPr indent="0">
              <a:buNone/>
            </a:pPr>
            <a:endParaRPr lang="en-GB" dirty="0"/>
          </a:p>
          <a:p>
            <a:pPr indent="0">
              <a:buNone/>
            </a:pPr>
            <a:endParaRPr lang="en-GB" dirty="0"/>
          </a:p>
          <a:p>
            <a:pPr indent="0">
              <a:buNone/>
            </a:pPr>
            <a:endParaRPr lang="en-GB" dirty="0"/>
          </a:p>
          <a:p>
            <a:pPr indent="0">
              <a:buNone/>
            </a:pPr>
            <a:endParaRPr lang="en-GB" dirty="0"/>
          </a:p>
          <a:p>
            <a:pPr indent="0">
              <a:buNone/>
            </a:pPr>
            <a:endParaRPr lang="en-GB" dirty="0"/>
          </a:p>
          <a:p>
            <a:pPr indent="0">
              <a:buNone/>
            </a:pPr>
            <a:endParaRPr lang="en-GB" dirty="0"/>
          </a:p>
          <a:p>
            <a:pPr indent="0">
              <a:buNone/>
            </a:pPr>
            <a:endParaRPr lang="en-GB" dirty="0"/>
          </a:p>
          <a:p>
            <a:pPr indent="0">
              <a:buNone/>
            </a:pPr>
            <a:endParaRPr lang="en-GB" dirty="0"/>
          </a:p>
          <a:p>
            <a:pPr indent="0">
              <a:buNone/>
            </a:pPr>
            <a:endParaRPr lang="en-GB" dirty="0"/>
          </a:p>
        </p:txBody>
      </p:sp>
      <p:sp>
        <p:nvSpPr>
          <p:cNvPr id="4" name="Slide Number Placeholder 3">
            <a:extLst>
              <a:ext uri="{FF2B5EF4-FFF2-40B4-BE49-F238E27FC236}">
                <a16:creationId xmlns:a16="http://schemas.microsoft.com/office/drawing/2014/main" id="{8114B519-DB90-426A-B7B0-8CCDB60D356A}"/>
              </a:ext>
            </a:extLst>
          </p:cNvPr>
          <p:cNvSpPr>
            <a:spLocks noGrp="1"/>
          </p:cNvSpPr>
          <p:nvPr>
            <p:ph type="sldNum" sz="quarter" idx="10"/>
          </p:nvPr>
        </p:nvSpPr>
        <p:spPr/>
        <p:txBody>
          <a:bodyPr/>
          <a:lstStyle/>
          <a:p>
            <a:fld id="{6B3B0B0F-E794-1244-9699-107C60B9C23A}" type="slidenum">
              <a:rPr lang="en-US" smtClean="0"/>
              <a:pPr/>
              <a:t>20</a:t>
            </a:fld>
            <a:endParaRPr lang="en-US" dirty="0"/>
          </a:p>
        </p:txBody>
      </p:sp>
      <p:sp>
        <p:nvSpPr>
          <p:cNvPr id="5" name="Footer Placeholder 4">
            <a:extLst>
              <a:ext uri="{FF2B5EF4-FFF2-40B4-BE49-F238E27FC236}">
                <a16:creationId xmlns:a16="http://schemas.microsoft.com/office/drawing/2014/main" id="{75855D31-9516-4DC6-964E-E0B75CCA3FB6}"/>
              </a:ext>
            </a:extLst>
          </p:cNvPr>
          <p:cNvSpPr>
            <a:spLocks noGrp="1"/>
          </p:cNvSpPr>
          <p:nvPr>
            <p:ph type="ftr" sz="quarter" idx="3"/>
          </p:nvPr>
        </p:nvSpPr>
        <p:spPr/>
        <p:txBody>
          <a:bodyPr/>
          <a:lstStyle/>
          <a:p>
            <a:pPr algn="ctr"/>
            <a:r>
              <a:rPr lang="en-US"/>
              <a:t>European Centre for Medium-Range Weather Forecasts</a:t>
            </a:r>
            <a:endParaRPr lang="en-US" dirty="0"/>
          </a:p>
        </p:txBody>
      </p:sp>
      <p:sp>
        <p:nvSpPr>
          <p:cNvPr id="6" name="Rectangle 1">
            <a:extLst>
              <a:ext uri="{FF2B5EF4-FFF2-40B4-BE49-F238E27FC236}">
                <a16:creationId xmlns:a16="http://schemas.microsoft.com/office/drawing/2014/main" id="{2BDBDB1A-5DCD-4B1E-A00D-B233852D96CB}"/>
              </a:ext>
            </a:extLst>
          </p:cNvPr>
          <p:cNvSpPr>
            <a:spLocks noChangeArrowheads="1"/>
          </p:cNvSpPr>
          <p:nvPr/>
        </p:nvSpPr>
        <p:spPr bwMode="auto">
          <a:xfrm rot="10800000" flipV="1">
            <a:off x="1224366" y="1877595"/>
            <a:ext cx="109644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lvl="0" defTabSz="914400" eaLnBrk="0" fontAlgn="base" hangingPunct="0">
              <a:spcBef>
                <a:spcPct val="0"/>
              </a:spcBef>
              <a:spcAft>
                <a:spcPct val="0"/>
              </a:spcAf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CA08706D-48A0-421B-9C9C-AEBF412A45DE}"/>
              </a:ext>
            </a:extLst>
          </p:cNvPr>
          <p:cNvSpPr/>
          <p:nvPr/>
        </p:nvSpPr>
        <p:spPr>
          <a:xfrm>
            <a:off x="1243761" y="969058"/>
            <a:ext cx="9701301" cy="2585323"/>
          </a:xfrm>
          <a:prstGeom prst="rect">
            <a:avLst/>
          </a:prstGeom>
          <a:noFill/>
        </p:spPr>
        <p:txBody>
          <a:bodyPr wrap="square" lIns="91440" tIns="45720" rIns="91440" bIns="45720">
            <a:spAutoFit/>
          </a:bodyPr>
          <a:lstStyle/>
          <a:p>
            <a:pPr algn="ctr"/>
            <a:r>
              <a:rPr lang="en-GB"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 You for listening!</a:t>
            </a:r>
          </a:p>
          <a:p>
            <a:pPr algn="ctr"/>
            <a:endParaRPr lang="en-GB"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GB"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Questions?</a:t>
            </a:r>
          </a:p>
        </p:txBody>
      </p:sp>
    </p:spTree>
    <p:extLst>
      <p:ext uri="{BB962C8B-B14F-4D97-AF65-F5344CB8AC3E}">
        <p14:creationId xmlns:p14="http://schemas.microsoft.com/office/powerpoint/2010/main" val="1096520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A2F37-9A06-4BBA-8E64-41006DFD61B4}"/>
              </a:ext>
            </a:extLst>
          </p:cNvPr>
          <p:cNvSpPr>
            <a:spLocks noGrp="1"/>
          </p:cNvSpPr>
          <p:nvPr>
            <p:ph type="title"/>
          </p:nvPr>
        </p:nvSpPr>
        <p:spPr/>
        <p:txBody>
          <a:bodyPr/>
          <a:lstStyle/>
          <a:p>
            <a:r>
              <a:rPr lang="en-GB" dirty="0"/>
              <a:t>WDQMS Web Tool Support Pages: </a:t>
            </a:r>
            <a:r>
              <a:rPr lang="en-GB" b="1" dirty="0"/>
              <a:t>Releases</a:t>
            </a:r>
            <a:r>
              <a:rPr lang="en-GB" dirty="0"/>
              <a:t> </a:t>
            </a:r>
          </a:p>
        </p:txBody>
      </p:sp>
      <p:pic>
        <p:nvPicPr>
          <p:cNvPr id="7" name="Content Placeholder 6">
            <a:extLst>
              <a:ext uri="{FF2B5EF4-FFF2-40B4-BE49-F238E27FC236}">
                <a16:creationId xmlns:a16="http://schemas.microsoft.com/office/drawing/2014/main" id="{31A7CAA2-924E-4F42-AC4E-405BD2B17FFF}"/>
              </a:ext>
            </a:extLst>
          </p:cNvPr>
          <p:cNvPicPr>
            <a:picLocks noGrp="1" noChangeAspect="1"/>
          </p:cNvPicPr>
          <p:nvPr>
            <p:ph sz="quarter" idx="14"/>
          </p:nvPr>
        </p:nvPicPr>
        <p:blipFill>
          <a:blip r:embed="rId2"/>
          <a:stretch>
            <a:fillRect/>
          </a:stretch>
        </p:blipFill>
        <p:spPr>
          <a:xfrm>
            <a:off x="493505" y="855028"/>
            <a:ext cx="8032310" cy="5334854"/>
          </a:xfrm>
        </p:spPr>
      </p:pic>
      <p:sp>
        <p:nvSpPr>
          <p:cNvPr id="4" name="Slide Number Placeholder 3">
            <a:extLst>
              <a:ext uri="{FF2B5EF4-FFF2-40B4-BE49-F238E27FC236}">
                <a16:creationId xmlns:a16="http://schemas.microsoft.com/office/drawing/2014/main" id="{DA7370DC-111A-422C-9853-72976B3C6757}"/>
              </a:ext>
            </a:extLst>
          </p:cNvPr>
          <p:cNvSpPr>
            <a:spLocks noGrp="1"/>
          </p:cNvSpPr>
          <p:nvPr>
            <p:ph type="sldNum" sz="quarter" idx="10"/>
          </p:nvPr>
        </p:nvSpPr>
        <p:spPr/>
        <p:txBody>
          <a:bodyPr/>
          <a:lstStyle/>
          <a:p>
            <a:fld id="{6B3B0B0F-E794-1244-9699-107C60B9C23A}" type="slidenum">
              <a:rPr lang="en-US" smtClean="0"/>
              <a:pPr/>
              <a:t>3</a:t>
            </a:fld>
            <a:endParaRPr lang="en-US" dirty="0"/>
          </a:p>
        </p:txBody>
      </p:sp>
      <p:sp>
        <p:nvSpPr>
          <p:cNvPr id="5" name="Footer Placeholder 4">
            <a:extLst>
              <a:ext uri="{FF2B5EF4-FFF2-40B4-BE49-F238E27FC236}">
                <a16:creationId xmlns:a16="http://schemas.microsoft.com/office/drawing/2014/main" id="{5D79CE9D-0FF8-4EB3-AD6F-D3D943F89D3B}"/>
              </a:ext>
            </a:extLst>
          </p:cNvPr>
          <p:cNvSpPr>
            <a:spLocks noGrp="1"/>
          </p:cNvSpPr>
          <p:nvPr>
            <p:ph type="ftr" sz="quarter" idx="3"/>
          </p:nvPr>
        </p:nvSpPr>
        <p:spPr/>
        <p:txBody>
          <a:bodyPr/>
          <a:lstStyle/>
          <a:p>
            <a:pPr algn="ctr"/>
            <a:r>
              <a:rPr lang="en-US"/>
              <a:t>European Centre for Medium-Range Weather Forecasts</a:t>
            </a:r>
            <a:endParaRPr lang="en-US" dirty="0"/>
          </a:p>
        </p:txBody>
      </p:sp>
      <p:sp>
        <p:nvSpPr>
          <p:cNvPr id="11" name="Rectangle 10">
            <a:extLst>
              <a:ext uri="{FF2B5EF4-FFF2-40B4-BE49-F238E27FC236}">
                <a16:creationId xmlns:a16="http://schemas.microsoft.com/office/drawing/2014/main" id="{CECDEB91-3729-42D5-8E53-977F5D5C9F6C}"/>
              </a:ext>
            </a:extLst>
          </p:cNvPr>
          <p:cNvSpPr/>
          <p:nvPr/>
        </p:nvSpPr>
        <p:spPr>
          <a:xfrm>
            <a:off x="6009350" y="5938923"/>
            <a:ext cx="6058069" cy="369332"/>
          </a:xfrm>
          <a:prstGeom prst="rect">
            <a:avLst/>
          </a:prstGeom>
          <a:solidFill>
            <a:schemeClr val="accent4">
              <a:lumMod val="40000"/>
              <a:lumOff val="60000"/>
            </a:schemeClr>
          </a:solidFill>
        </p:spPr>
        <p:txBody>
          <a:bodyPr wrap="none">
            <a:spAutoFit/>
          </a:bodyPr>
          <a:lstStyle/>
          <a:p>
            <a:r>
              <a:rPr lang="en-GB" dirty="0"/>
              <a:t>https://confluence.ecmwf.int/display/WIGOSWT/Releases</a:t>
            </a:r>
          </a:p>
        </p:txBody>
      </p:sp>
      <p:sp>
        <p:nvSpPr>
          <p:cNvPr id="8" name="Rectangle 7">
            <a:extLst>
              <a:ext uri="{FF2B5EF4-FFF2-40B4-BE49-F238E27FC236}">
                <a16:creationId xmlns:a16="http://schemas.microsoft.com/office/drawing/2014/main" id="{E662B3B7-1CAF-4DFF-BF86-3526A0203108}"/>
              </a:ext>
            </a:extLst>
          </p:cNvPr>
          <p:cNvSpPr/>
          <p:nvPr/>
        </p:nvSpPr>
        <p:spPr>
          <a:xfrm>
            <a:off x="2160000" y="5015768"/>
            <a:ext cx="2677297" cy="741405"/>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44A33614-6E60-4E7C-9797-B5FA62BA711B}"/>
              </a:ext>
            </a:extLst>
          </p:cNvPr>
          <p:cNvCxnSpPr>
            <a:cxnSpLocks/>
          </p:cNvCxnSpPr>
          <p:nvPr/>
        </p:nvCxnSpPr>
        <p:spPr>
          <a:xfrm flipV="1">
            <a:off x="2160000" y="1935892"/>
            <a:ext cx="0" cy="302024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1403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A2F37-9A06-4BBA-8E64-41006DFD61B4}"/>
              </a:ext>
            </a:extLst>
          </p:cNvPr>
          <p:cNvSpPr>
            <a:spLocks noGrp="1"/>
          </p:cNvSpPr>
          <p:nvPr>
            <p:ph type="title"/>
          </p:nvPr>
        </p:nvSpPr>
        <p:spPr/>
        <p:txBody>
          <a:bodyPr/>
          <a:lstStyle/>
          <a:p>
            <a:r>
              <a:rPr lang="en-GB" dirty="0"/>
              <a:t>WDQMS Web Tool: </a:t>
            </a:r>
            <a:r>
              <a:rPr lang="en-GB" b="1" dirty="0"/>
              <a:t>Operational version</a:t>
            </a:r>
            <a:r>
              <a:rPr lang="en-GB" dirty="0"/>
              <a:t> </a:t>
            </a:r>
          </a:p>
        </p:txBody>
      </p:sp>
      <p:sp>
        <p:nvSpPr>
          <p:cNvPr id="4" name="Slide Number Placeholder 3">
            <a:extLst>
              <a:ext uri="{FF2B5EF4-FFF2-40B4-BE49-F238E27FC236}">
                <a16:creationId xmlns:a16="http://schemas.microsoft.com/office/drawing/2014/main" id="{DA7370DC-111A-422C-9853-72976B3C6757}"/>
              </a:ext>
            </a:extLst>
          </p:cNvPr>
          <p:cNvSpPr>
            <a:spLocks noGrp="1"/>
          </p:cNvSpPr>
          <p:nvPr>
            <p:ph type="sldNum" sz="quarter" idx="10"/>
          </p:nvPr>
        </p:nvSpPr>
        <p:spPr/>
        <p:txBody>
          <a:bodyPr/>
          <a:lstStyle/>
          <a:p>
            <a:fld id="{6B3B0B0F-E794-1244-9699-107C60B9C23A}" type="slidenum">
              <a:rPr lang="en-US" smtClean="0"/>
              <a:pPr/>
              <a:t>4</a:t>
            </a:fld>
            <a:endParaRPr lang="en-US" dirty="0"/>
          </a:p>
        </p:txBody>
      </p:sp>
      <p:sp>
        <p:nvSpPr>
          <p:cNvPr id="5" name="Footer Placeholder 4">
            <a:extLst>
              <a:ext uri="{FF2B5EF4-FFF2-40B4-BE49-F238E27FC236}">
                <a16:creationId xmlns:a16="http://schemas.microsoft.com/office/drawing/2014/main" id="{5D79CE9D-0FF8-4EB3-AD6F-D3D943F89D3B}"/>
              </a:ext>
            </a:extLst>
          </p:cNvPr>
          <p:cNvSpPr>
            <a:spLocks noGrp="1"/>
          </p:cNvSpPr>
          <p:nvPr>
            <p:ph type="ftr" sz="quarter" idx="3"/>
          </p:nvPr>
        </p:nvSpPr>
        <p:spPr/>
        <p:txBody>
          <a:bodyPr/>
          <a:lstStyle/>
          <a:p>
            <a:pPr algn="ctr"/>
            <a:r>
              <a:rPr lang="en-US"/>
              <a:t>European Centre for Medium-Range Weather Forecasts</a:t>
            </a:r>
            <a:endParaRPr lang="en-US" dirty="0"/>
          </a:p>
        </p:txBody>
      </p:sp>
      <p:sp>
        <p:nvSpPr>
          <p:cNvPr id="11" name="Content Placeholder 10">
            <a:extLst>
              <a:ext uri="{FF2B5EF4-FFF2-40B4-BE49-F238E27FC236}">
                <a16:creationId xmlns:a16="http://schemas.microsoft.com/office/drawing/2014/main" id="{42ED2A1A-5471-4E9A-BCC5-C46591CFDCB9}"/>
              </a:ext>
            </a:extLst>
          </p:cNvPr>
          <p:cNvSpPr>
            <a:spLocks noGrp="1"/>
          </p:cNvSpPr>
          <p:nvPr>
            <p:ph sz="quarter" idx="14"/>
          </p:nvPr>
        </p:nvSpPr>
        <p:spPr>
          <a:xfrm>
            <a:off x="1119139" y="957600"/>
            <a:ext cx="7869601" cy="4986000"/>
          </a:xfrm>
        </p:spPr>
        <p:txBody>
          <a:bodyPr/>
          <a:lstStyle/>
          <a:p>
            <a:r>
              <a:rPr lang="en-GB" dirty="0"/>
              <a:t>Version 1.0 (17/03/2020) - </a:t>
            </a:r>
            <a:r>
              <a:rPr lang="en-GB" b="1" dirty="0"/>
              <a:t>Monitoring of GOS networks:</a:t>
            </a:r>
            <a:endParaRPr lang="en-GB" dirty="0"/>
          </a:p>
          <a:p>
            <a:endParaRPr lang="en-GB" dirty="0"/>
          </a:p>
          <a:p>
            <a:endParaRPr lang="en-GB" dirty="0"/>
          </a:p>
        </p:txBody>
      </p:sp>
      <p:pic>
        <p:nvPicPr>
          <p:cNvPr id="8" name="Content Placeholder 14" descr="Graphical user interface, application, Word&#10;&#10;Description automatically generated">
            <a:extLst>
              <a:ext uri="{FF2B5EF4-FFF2-40B4-BE49-F238E27FC236}">
                <a16:creationId xmlns:a16="http://schemas.microsoft.com/office/drawing/2014/main" id="{E2B0A942-EA4B-4F7D-889E-412764A73C8A}"/>
              </a:ext>
            </a:extLst>
          </p:cNvPr>
          <p:cNvPicPr>
            <a:picLocks noChangeAspect="1"/>
          </p:cNvPicPr>
          <p:nvPr/>
        </p:nvPicPr>
        <p:blipFill>
          <a:blip r:embed="rId2"/>
          <a:stretch>
            <a:fillRect/>
          </a:stretch>
        </p:blipFill>
        <p:spPr>
          <a:xfrm>
            <a:off x="1061279" y="1280367"/>
            <a:ext cx="9481185" cy="5418705"/>
          </a:xfrm>
          <a:prstGeom prst="rect">
            <a:avLst/>
          </a:prstGeom>
        </p:spPr>
      </p:pic>
      <p:sp>
        <p:nvSpPr>
          <p:cNvPr id="9" name="Rechteck 8">
            <a:extLst>
              <a:ext uri="{FF2B5EF4-FFF2-40B4-BE49-F238E27FC236}">
                <a16:creationId xmlns:a16="http://schemas.microsoft.com/office/drawing/2014/main" id="{64612B49-C260-4E76-9FDB-1C0E92EC6385}"/>
              </a:ext>
            </a:extLst>
          </p:cNvPr>
          <p:cNvSpPr/>
          <p:nvPr/>
        </p:nvSpPr>
        <p:spPr>
          <a:xfrm>
            <a:off x="1882563" y="6324672"/>
            <a:ext cx="7293255" cy="374400"/>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chemeClr val="tx2"/>
                </a:solidFill>
              </a:rPr>
              <a:t>https://wdqms.wmo.int/</a:t>
            </a:r>
          </a:p>
        </p:txBody>
      </p:sp>
    </p:spTree>
    <p:extLst>
      <p:ext uri="{BB962C8B-B14F-4D97-AF65-F5344CB8AC3E}">
        <p14:creationId xmlns:p14="http://schemas.microsoft.com/office/powerpoint/2010/main" val="1489062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A2F37-9A06-4BBA-8E64-41006DFD61B4}"/>
              </a:ext>
            </a:extLst>
          </p:cNvPr>
          <p:cNvSpPr>
            <a:spLocks noGrp="1"/>
          </p:cNvSpPr>
          <p:nvPr>
            <p:ph type="title"/>
          </p:nvPr>
        </p:nvSpPr>
        <p:spPr/>
        <p:txBody>
          <a:bodyPr/>
          <a:lstStyle/>
          <a:p>
            <a:r>
              <a:rPr lang="en-GB" dirty="0"/>
              <a:t>WDQMS Web Tool: </a:t>
            </a:r>
            <a:r>
              <a:rPr lang="en-GB" b="1" dirty="0"/>
              <a:t>Operational version</a:t>
            </a:r>
            <a:r>
              <a:rPr lang="en-GB" dirty="0"/>
              <a:t> </a:t>
            </a:r>
          </a:p>
        </p:txBody>
      </p:sp>
      <p:sp>
        <p:nvSpPr>
          <p:cNvPr id="4" name="Slide Number Placeholder 3">
            <a:extLst>
              <a:ext uri="{FF2B5EF4-FFF2-40B4-BE49-F238E27FC236}">
                <a16:creationId xmlns:a16="http://schemas.microsoft.com/office/drawing/2014/main" id="{DA7370DC-111A-422C-9853-72976B3C6757}"/>
              </a:ext>
            </a:extLst>
          </p:cNvPr>
          <p:cNvSpPr>
            <a:spLocks noGrp="1"/>
          </p:cNvSpPr>
          <p:nvPr>
            <p:ph type="sldNum" sz="quarter" idx="10"/>
          </p:nvPr>
        </p:nvSpPr>
        <p:spPr/>
        <p:txBody>
          <a:bodyPr/>
          <a:lstStyle/>
          <a:p>
            <a:fld id="{6B3B0B0F-E794-1244-9699-107C60B9C23A}" type="slidenum">
              <a:rPr lang="en-US" smtClean="0"/>
              <a:pPr/>
              <a:t>5</a:t>
            </a:fld>
            <a:endParaRPr lang="en-US" dirty="0"/>
          </a:p>
        </p:txBody>
      </p:sp>
      <p:sp>
        <p:nvSpPr>
          <p:cNvPr id="5" name="Footer Placeholder 4">
            <a:extLst>
              <a:ext uri="{FF2B5EF4-FFF2-40B4-BE49-F238E27FC236}">
                <a16:creationId xmlns:a16="http://schemas.microsoft.com/office/drawing/2014/main" id="{5D79CE9D-0FF8-4EB3-AD6F-D3D943F89D3B}"/>
              </a:ext>
            </a:extLst>
          </p:cNvPr>
          <p:cNvSpPr>
            <a:spLocks noGrp="1"/>
          </p:cNvSpPr>
          <p:nvPr>
            <p:ph type="ftr" sz="quarter" idx="3"/>
          </p:nvPr>
        </p:nvSpPr>
        <p:spPr/>
        <p:txBody>
          <a:bodyPr/>
          <a:lstStyle/>
          <a:p>
            <a:pPr algn="ctr"/>
            <a:r>
              <a:rPr lang="en-US"/>
              <a:t>European Centre for Medium-Range Weather Forecasts</a:t>
            </a:r>
            <a:endParaRPr lang="en-US" dirty="0"/>
          </a:p>
        </p:txBody>
      </p:sp>
      <p:sp>
        <p:nvSpPr>
          <p:cNvPr id="11" name="Content Placeholder 10">
            <a:extLst>
              <a:ext uri="{FF2B5EF4-FFF2-40B4-BE49-F238E27FC236}">
                <a16:creationId xmlns:a16="http://schemas.microsoft.com/office/drawing/2014/main" id="{42ED2A1A-5471-4E9A-BCC5-C46591CFDCB9}"/>
              </a:ext>
            </a:extLst>
          </p:cNvPr>
          <p:cNvSpPr>
            <a:spLocks noGrp="1"/>
          </p:cNvSpPr>
          <p:nvPr>
            <p:ph sz="quarter" idx="14"/>
          </p:nvPr>
        </p:nvSpPr>
        <p:spPr>
          <a:xfrm>
            <a:off x="352038" y="1120073"/>
            <a:ext cx="9047080" cy="5581312"/>
          </a:xfrm>
          <a:noFill/>
        </p:spPr>
        <p:txBody>
          <a:bodyPr/>
          <a:lstStyle/>
          <a:p>
            <a:r>
              <a:rPr lang="en-GB" dirty="0"/>
              <a:t>Version 1.2.0 – Important feature added: </a:t>
            </a:r>
          </a:p>
          <a:p>
            <a:pPr indent="0">
              <a:buNone/>
            </a:pPr>
            <a:r>
              <a:rPr lang="en-GB" b="1" dirty="0"/>
              <a:t>                          Search </a:t>
            </a:r>
            <a:r>
              <a:rPr lang="en-GB" dirty="0"/>
              <a:t>stations by </a:t>
            </a:r>
            <a:r>
              <a:rPr lang="en-GB" b="1" dirty="0"/>
              <a:t>name </a:t>
            </a:r>
            <a:r>
              <a:rPr lang="en-GB" dirty="0"/>
              <a:t>or</a:t>
            </a:r>
            <a:r>
              <a:rPr lang="en-GB" b="1" dirty="0"/>
              <a:t> WIGOS ID</a:t>
            </a:r>
          </a:p>
          <a:p>
            <a:pPr indent="0">
              <a:buNone/>
            </a:pPr>
            <a:endParaRPr lang="en-GB" dirty="0"/>
          </a:p>
          <a:p>
            <a:endParaRPr lang="en-GB" dirty="0"/>
          </a:p>
          <a:p>
            <a:endParaRPr lang="en-GB" dirty="0"/>
          </a:p>
          <a:p>
            <a:endParaRPr lang="en-GB" dirty="0"/>
          </a:p>
        </p:txBody>
      </p:sp>
      <p:grpSp>
        <p:nvGrpSpPr>
          <p:cNvPr id="7" name="Group 6">
            <a:extLst>
              <a:ext uri="{FF2B5EF4-FFF2-40B4-BE49-F238E27FC236}">
                <a16:creationId xmlns:a16="http://schemas.microsoft.com/office/drawing/2014/main" id="{0DAF79CD-ABAD-48EE-8F3B-36FB6226C471}"/>
              </a:ext>
            </a:extLst>
          </p:cNvPr>
          <p:cNvGrpSpPr/>
          <p:nvPr/>
        </p:nvGrpSpPr>
        <p:grpSpPr>
          <a:xfrm>
            <a:off x="7951627" y="458293"/>
            <a:ext cx="4245181" cy="1323560"/>
            <a:chOff x="7791930" y="499634"/>
            <a:chExt cx="4473788" cy="1323560"/>
          </a:xfrm>
        </p:grpSpPr>
        <p:pic>
          <p:nvPicPr>
            <p:cNvPr id="6" name="Picture 5" descr="Text&#10;&#10;Description automatically generated">
              <a:extLst>
                <a:ext uri="{FF2B5EF4-FFF2-40B4-BE49-F238E27FC236}">
                  <a16:creationId xmlns:a16="http://schemas.microsoft.com/office/drawing/2014/main" id="{C1565E6A-D22D-41B5-8223-890C58757425}"/>
                </a:ext>
              </a:extLst>
            </p:cNvPr>
            <p:cNvPicPr>
              <a:picLocks noChangeAspect="1"/>
            </p:cNvPicPr>
            <p:nvPr/>
          </p:nvPicPr>
          <p:blipFill>
            <a:blip r:embed="rId2"/>
            <a:stretch>
              <a:fillRect/>
            </a:stretch>
          </p:blipFill>
          <p:spPr>
            <a:xfrm>
              <a:off x="7791930" y="499634"/>
              <a:ext cx="4473788" cy="1323560"/>
            </a:xfrm>
            <a:prstGeom prst="rect">
              <a:avLst/>
            </a:prstGeom>
          </p:spPr>
        </p:pic>
        <p:sp>
          <p:nvSpPr>
            <p:cNvPr id="18" name="Rectangle 17">
              <a:extLst>
                <a:ext uri="{FF2B5EF4-FFF2-40B4-BE49-F238E27FC236}">
                  <a16:creationId xmlns:a16="http://schemas.microsoft.com/office/drawing/2014/main" id="{308CEE65-8CEE-4695-A552-F041DCF6600A}"/>
                </a:ext>
              </a:extLst>
            </p:cNvPr>
            <p:cNvSpPr/>
            <p:nvPr/>
          </p:nvSpPr>
          <p:spPr>
            <a:xfrm>
              <a:off x="7877424" y="499634"/>
              <a:ext cx="4302801" cy="132356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9" name="Picture 8" descr="Map&#10;&#10;Description automatically generated">
            <a:extLst>
              <a:ext uri="{FF2B5EF4-FFF2-40B4-BE49-F238E27FC236}">
                <a16:creationId xmlns:a16="http://schemas.microsoft.com/office/drawing/2014/main" id="{1BB7483D-6497-4F72-920A-9BCA39CDE16D}"/>
              </a:ext>
            </a:extLst>
          </p:cNvPr>
          <p:cNvPicPr>
            <a:picLocks noChangeAspect="1"/>
          </p:cNvPicPr>
          <p:nvPr/>
        </p:nvPicPr>
        <p:blipFill>
          <a:blip r:embed="rId3"/>
          <a:stretch>
            <a:fillRect/>
          </a:stretch>
        </p:blipFill>
        <p:spPr>
          <a:xfrm>
            <a:off x="773308" y="2380448"/>
            <a:ext cx="10223454" cy="3428265"/>
          </a:xfrm>
          <a:prstGeom prst="rect">
            <a:avLst/>
          </a:prstGeom>
        </p:spPr>
      </p:pic>
      <p:sp>
        <p:nvSpPr>
          <p:cNvPr id="10" name="Oval 9">
            <a:extLst>
              <a:ext uri="{FF2B5EF4-FFF2-40B4-BE49-F238E27FC236}">
                <a16:creationId xmlns:a16="http://schemas.microsoft.com/office/drawing/2014/main" id="{67CC5726-13D5-4EAA-9BAC-D1729453DF33}"/>
              </a:ext>
            </a:extLst>
          </p:cNvPr>
          <p:cNvSpPr/>
          <p:nvPr/>
        </p:nvSpPr>
        <p:spPr>
          <a:xfrm>
            <a:off x="352038" y="2256593"/>
            <a:ext cx="1194007" cy="641976"/>
          </a:xfrm>
          <a:prstGeom prst="ellipse">
            <a:avLst/>
          </a:prstGeom>
          <a:noFill/>
          <a:ln>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noFill/>
            </a:endParaRPr>
          </a:p>
        </p:txBody>
      </p:sp>
    </p:spTree>
    <p:extLst>
      <p:ext uri="{BB962C8B-B14F-4D97-AF65-F5344CB8AC3E}">
        <p14:creationId xmlns:p14="http://schemas.microsoft.com/office/powerpoint/2010/main" val="1888595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A2F37-9A06-4BBA-8E64-41006DFD61B4}"/>
              </a:ext>
            </a:extLst>
          </p:cNvPr>
          <p:cNvSpPr>
            <a:spLocks noGrp="1"/>
          </p:cNvSpPr>
          <p:nvPr>
            <p:ph type="title"/>
          </p:nvPr>
        </p:nvSpPr>
        <p:spPr/>
        <p:txBody>
          <a:bodyPr/>
          <a:lstStyle/>
          <a:p>
            <a:r>
              <a:rPr lang="en-GB" dirty="0"/>
              <a:t>WDQMS Web Tool: </a:t>
            </a:r>
            <a:r>
              <a:rPr lang="en-GB" b="1" dirty="0"/>
              <a:t>Operational version</a:t>
            </a:r>
            <a:r>
              <a:rPr lang="en-GB" dirty="0"/>
              <a:t> </a:t>
            </a:r>
          </a:p>
        </p:txBody>
      </p:sp>
      <p:sp>
        <p:nvSpPr>
          <p:cNvPr id="4" name="Slide Number Placeholder 3">
            <a:extLst>
              <a:ext uri="{FF2B5EF4-FFF2-40B4-BE49-F238E27FC236}">
                <a16:creationId xmlns:a16="http://schemas.microsoft.com/office/drawing/2014/main" id="{DA7370DC-111A-422C-9853-72976B3C6757}"/>
              </a:ext>
            </a:extLst>
          </p:cNvPr>
          <p:cNvSpPr>
            <a:spLocks noGrp="1"/>
          </p:cNvSpPr>
          <p:nvPr>
            <p:ph type="sldNum" sz="quarter" idx="10"/>
          </p:nvPr>
        </p:nvSpPr>
        <p:spPr/>
        <p:txBody>
          <a:bodyPr/>
          <a:lstStyle/>
          <a:p>
            <a:fld id="{6B3B0B0F-E794-1244-9699-107C60B9C23A}" type="slidenum">
              <a:rPr lang="en-US" smtClean="0"/>
              <a:pPr/>
              <a:t>6</a:t>
            </a:fld>
            <a:endParaRPr lang="en-US" dirty="0"/>
          </a:p>
        </p:txBody>
      </p:sp>
      <p:sp>
        <p:nvSpPr>
          <p:cNvPr id="5" name="Footer Placeholder 4">
            <a:extLst>
              <a:ext uri="{FF2B5EF4-FFF2-40B4-BE49-F238E27FC236}">
                <a16:creationId xmlns:a16="http://schemas.microsoft.com/office/drawing/2014/main" id="{5D79CE9D-0FF8-4EB3-AD6F-D3D943F89D3B}"/>
              </a:ext>
            </a:extLst>
          </p:cNvPr>
          <p:cNvSpPr>
            <a:spLocks noGrp="1"/>
          </p:cNvSpPr>
          <p:nvPr>
            <p:ph type="ftr" sz="quarter" idx="3"/>
          </p:nvPr>
        </p:nvSpPr>
        <p:spPr/>
        <p:txBody>
          <a:bodyPr/>
          <a:lstStyle/>
          <a:p>
            <a:pPr algn="ctr"/>
            <a:r>
              <a:rPr lang="en-US"/>
              <a:t>European Centre for Medium-Range Weather Forecasts</a:t>
            </a:r>
            <a:endParaRPr lang="en-US" dirty="0"/>
          </a:p>
        </p:txBody>
      </p:sp>
      <p:sp>
        <p:nvSpPr>
          <p:cNvPr id="11" name="Content Placeholder 10">
            <a:extLst>
              <a:ext uri="{FF2B5EF4-FFF2-40B4-BE49-F238E27FC236}">
                <a16:creationId xmlns:a16="http://schemas.microsoft.com/office/drawing/2014/main" id="{42ED2A1A-5471-4E9A-BCC5-C46591CFDCB9}"/>
              </a:ext>
            </a:extLst>
          </p:cNvPr>
          <p:cNvSpPr>
            <a:spLocks noGrp="1"/>
          </p:cNvSpPr>
          <p:nvPr>
            <p:ph sz="quarter" idx="14"/>
          </p:nvPr>
        </p:nvSpPr>
        <p:spPr>
          <a:xfrm>
            <a:off x="352038" y="1120073"/>
            <a:ext cx="9047080" cy="5581312"/>
          </a:xfrm>
          <a:noFill/>
        </p:spPr>
        <p:txBody>
          <a:bodyPr/>
          <a:lstStyle/>
          <a:p>
            <a:r>
              <a:rPr lang="en-GB" dirty="0"/>
              <a:t>Version 1.2.0 – Important feature added: </a:t>
            </a:r>
          </a:p>
          <a:p>
            <a:pPr indent="0">
              <a:buNone/>
            </a:pPr>
            <a:r>
              <a:rPr lang="en-GB" b="1" dirty="0"/>
              <a:t>                          Search </a:t>
            </a:r>
            <a:r>
              <a:rPr lang="en-GB" dirty="0"/>
              <a:t>stations by </a:t>
            </a:r>
            <a:r>
              <a:rPr lang="en-GB" b="1" dirty="0"/>
              <a:t>name </a:t>
            </a:r>
            <a:r>
              <a:rPr lang="en-GB" dirty="0"/>
              <a:t>or</a:t>
            </a:r>
            <a:r>
              <a:rPr lang="en-GB" b="1" dirty="0"/>
              <a:t> WIGOS ID</a:t>
            </a:r>
          </a:p>
          <a:p>
            <a:pPr indent="0">
              <a:buNone/>
            </a:pPr>
            <a:endParaRPr lang="en-GB" dirty="0"/>
          </a:p>
          <a:p>
            <a:endParaRPr lang="en-GB" dirty="0"/>
          </a:p>
          <a:p>
            <a:endParaRPr lang="en-GB" dirty="0"/>
          </a:p>
          <a:p>
            <a:endParaRPr lang="en-GB" dirty="0"/>
          </a:p>
        </p:txBody>
      </p:sp>
      <p:grpSp>
        <p:nvGrpSpPr>
          <p:cNvPr id="7" name="Group 6">
            <a:extLst>
              <a:ext uri="{FF2B5EF4-FFF2-40B4-BE49-F238E27FC236}">
                <a16:creationId xmlns:a16="http://schemas.microsoft.com/office/drawing/2014/main" id="{0DAF79CD-ABAD-48EE-8F3B-36FB6226C471}"/>
              </a:ext>
            </a:extLst>
          </p:cNvPr>
          <p:cNvGrpSpPr/>
          <p:nvPr/>
        </p:nvGrpSpPr>
        <p:grpSpPr>
          <a:xfrm>
            <a:off x="7951627" y="458293"/>
            <a:ext cx="4245181" cy="1323560"/>
            <a:chOff x="7791930" y="499634"/>
            <a:chExt cx="4473788" cy="1323560"/>
          </a:xfrm>
        </p:grpSpPr>
        <p:pic>
          <p:nvPicPr>
            <p:cNvPr id="6" name="Picture 5" descr="Text&#10;&#10;Description automatically generated">
              <a:extLst>
                <a:ext uri="{FF2B5EF4-FFF2-40B4-BE49-F238E27FC236}">
                  <a16:creationId xmlns:a16="http://schemas.microsoft.com/office/drawing/2014/main" id="{C1565E6A-D22D-41B5-8223-890C58757425}"/>
                </a:ext>
              </a:extLst>
            </p:cNvPr>
            <p:cNvPicPr>
              <a:picLocks noChangeAspect="1"/>
            </p:cNvPicPr>
            <p:nvPr/>
          </p:nvPicPr>
          <p:blipFill>
            <a:blip r:embed="rId2"/>
            <a:stretch>
              <a:fillRect/>
            </a:stretch>
          </p:blipFill>
          <p:spPr>
            <a:xfrm>
              <a:off x="7791930" y="499634"/>
              <a:ext cx="4473788" cy="1323560"/>
            </a:xfrm>
            <a:prstGeom prst="rect">
              <a:avLst/>
            </a:prstGeom>
          </p:spPr>
        </p:pic>
        <p:sp>
          <p:nvSpPr>
            <p:cNvPr id="18" name="Rectangle 17">
              <a:extLst>
                <a:ext uri="{FF2B5EF4-FFF2-40B4-BE49-F238E27FC236}">
                  <a16:creationId xmlns:a16="http://schemas.microsoft.com/office/drawing/2014/main" id="{308CEE65-8CEE-4695-A552-F041DCF6600A}"/>
                </a:ext>
              </a:extLst>
            </p:cNvPr>
            <p:cNvSpPr/>
            <p:nvPr/>
          </p:nvSpPr>
          <p:spPr>
            <a:xfrm>
              <a:off x="7877424" y="499634"/>
              <a:ext cx="4302801" cy="132356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12" name="Picture 11" descr="Map&#10;&#10;Description automatically generated">
            <a:extLst>
              <a:ext uri="{FF2B5EF4-FFF2-40B4-BE49-F238E27FC236}">
                <a16:creationId xmlns:a16="http://schemas.microsoft.com/office/drawing/2014/main" id="{89655E89-9C83-4CB8-B527-C07D99D84BFA}"/>
              </a:ext>
            </a:extLst>
          </p:cNvPr>
          <p:cNvPicPr>
            <a:picLocks noChangeAspect="1"/>
          </p:cNvPicPr>
          <p:nvPr/>
        </p:nvPicPr>
        <p:blipFill>
          <a:blip r:embed="rId3"/>
          <a:stretch>
            <a:fillRect/>
          </a:stretch>
        </p:blipFill>
        <p:spPr>
          <a:xfrm>
            <a:off x="773308" y="2397211"/>
            <a:ext cx="10223454" cy="3439602"/>
          </a:xfrm>
          <a:prstGeom prst="rect">
            <a:avLst/>
          </a:prstGeom>
        </p:spPr>
      </p:pic>
      <p:sp>
        <p:nvSpPr>
          <p:cNvPr id="10" name="Oval 9">
            <a:extLst>
              <a:ext uri="{FF2B5EF4-FFF2-40B4-BE49-F238E27FC236}">
                <a16:creationId xmlns:a16="http://schemas.microsoft.com/office/drawing/2014/main" id="{67CC5726-13D5-4EAA-9BAC-D1729453DF33}"/>
              </a:ext>
            </a:extLst>
          </p:cNvPr>
          <p:cNvSpPr/>
          <p:nvPr/>
        </p:nvSpPr>
        <p:spPr>
          <a:xfrm>
            <a:off x="423439" y="2240692"/>
            <a:ext cx="2797555" cy="1696993"/>
          </a:xfrm>
          <a:prstGeom prst="ellipse">
            <a:avLst/>
          </a:prstGeom>
          <a:noFill/>
          <a:ln>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noFill/>
            </a:endParaRPr>
          </a:p>
        </p:txBody>
      </p:sp>
    </p:spTree>
    <p:extLst>
      <p:ext uri="{BB962C8B-B14F-4D97-AF65-F5344CB8AC3E}">
        <p14:creationId xmlns:p14="http://schemas.microsoft.com/office/powerpoint/2010/main" val="679381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A2F37-9A06-4BBA-8E64-41006DFD61B4}"/>
              </a:ext>
            </a:extLst>
          </p:cNvPr>
          <p:cNvSpPr>
            <a:spLocks noGrp="1"/>
          </p:cNvSpPr>
          <p:nvPr>
            <p:ph type="title"/>
          </p:nvPr>
        </p:nvSpPr>
        <p:spPr/>
        <p:txBody>
          <a:bodyPr/>
          <a:lstStyle/>
          <a:p>
            <a:r>
              <a:rPr lang="en-GB" dirty="0"/>
              <a:t>WDQMS Web Tool: </a:t>
            </a:r>
            <a:r>
              <a:rPr lang="en-GB" b="1" dirty="0"/>
              <a:t>Operational version</a:t>
            </a:r>
            <a:r>
              <a:rPr lang="en-GB" dirty="0"/>
              <a:t> </a:t>
            </a:r>
          </a:p>
        </p:txBody>
      </p:sp>
      <p:sp>
        <p:nvSpPr>
          <p:cNvPr id="4" name="Slide Number Placeholder 3">
            <a:extLst>
              <a:ext uri="{FF2B5EF4-FFF2-40B4-BE49-F238E27FC236}">
                <a16:creationId xmlns:a16="http://schemas.microsoft.com/office/drawing/2014/main" id="{DA7370DC-111A-422C-9853-72976B3C6757}"/>
              </a:ext>
            </a:extLst>
          </p:cNvPr>
          <p:cNvSpPr>
            <a:spLocks noGrp="1"/>
          </p:cNvSpPr>
          <p:nvPr>
            <p:ph type="sldNum" sz="quarter" idx="10"/>
          </p:nvPr>
        </p:nvSpPr>
        <p:spPr/>
        <p:txBody>
          <a:bodyPr/>
          <a:lstStyle/>
          <a:p>
            <a:fld id="{6B3B0B0F-E794-1244-9699-107C60B9C23A}" type="slidenum">
              <a:rPr lang="en-US" smtClean="0"/>
              <a:pPr/>
              <a:t>7</a:t>
            </a:fld>
            <a:endParaRPr lang="en-US" dirty="0"/>
          </a:p>
        </p:txBody>
      </p:sp>
      <p:sp>
        <p:nvSpPr>
          <p:cNvPr id="5" name="Footer Placeholder 4">
            <a:extLst>
              <a:ext uri="{FF2B5EF4-FFF2-40B4-BE49-F238E27FC236}">
                <a16:creationId xmlns:a16="http://schemas.microsoft.com/office/drawing/2014/main" id="{5D79CE9D-0FF8-4EB3-AD6F-D3D943F89D3B}"/>
              </a:ext>
            </a:extLst>
          </p:cNvPr>
          <p:cNvSpPr>
            <a:spLocks noGrp="1"/>
          </p:cNvSpPr>
          <p:nvPr>
            <p:ph type="ftr" sz="quarter" idx="3"/>
          </p:nvPr>
        </p:nvSpPr>
        <p:spPr/>
        <p:txBody>
          <a:bodyPr/>
          <a:lstStyle/>
          <a:p>
            <a:pPr algn="ctr"/>
            <a:r>
              <a:rPr lang="en-US"/>
              <a:t>European Centre for Medium-Range Weather Forecasts</a:t>
            </a:r>
            <a:endParaRPr lang="en-US" dirty="0"/>
          </a:p>
        </p:txBody>
      </p:sp>
      <p:sp>
        <p:nvSpPr>
          <p:cNvPr id="11" name="Content Placeholder 10">
            <a:extLst>
              <a:ext uri="{FF2B5EF4-FFF2-40B4-BE49-F238E27FC236}">
                <a16:creationId xmlns:a16="http://schemas.microsoft.com/office/drawing/2014/main" id="{42ED2A1A-5471-4E9A-BCC5-C46591CFDCB9}"/>
              </a:ext>
            </a:extLst>
          </p:cNvPr>
          <p:cNvSpPr>
            <a:spLocks noGrp="1"/>
          </p:cNvSpPr>
          <p:nvPr>
            <p:ph sz="quarter" idx="14"/>
          </p:nvPr>
        </p:nvSpPr>
        <p:spPr>
          <a:xfrm>
            <a:off x="352038" y="1120073"/>
            <a:ext cx="9047080" cy="5581312"/>
          </a:xfrm>
          <a:noFill/>
        </p:spPr>
        <p:txBody>
          <a:bodyPr/>
          <a:lstStyle/>
          <a:p>
            <a:r>
              <a:rPr lang="en-GB" dirty="0"/>
              <a:t>Version 1.2.1 – Important feature added: </a:t>
            </a:r>
          </a:p>
          <a:p>
            <a:pPr indent="0">
              <a:buNone/>
            </a:pPr>
            <a:r>
              <a:rPr lang="en-GB" b="1" dirty="0"/>
              <a:t>                          Download </a:t>
            </a:r>
            <a:r>
              <a:rPr lang="en-GB" dirty="0"/>
              <a:t>map</a:t>
            </a:r>
            <a:r>
              <a:rPr lang="en-GB" b="1" dirty="0"/>
              <a:t> </a:t>
            </a:r>
            <a:r>
              <a:rPr lang="en-GB" dirty="0"/>
              <a:t>data</a:t>
            </a:r>
            <a:r>
              <a:rPr lang="en-GB" b="1" dirty="0"/>
              <a:t> </a:t>
            </a:r>
            <a:r>
              <a:rPr lang="en-GB" dirty="0"/>
              <a:t>as</a:t>
            </a:r>
            <a:r>
              <a:rPr lang="en-GB" b="1" dirty="0"/>
              <a:t> CSV file</a:t>
            </a:r>
            <a:endParaRPr lang="en-GB" dirty="0"/>
          </a:p>
          <a:p>
            <a:endParaRPr lang="en-GB" dirty="0"/>
          </a:p>
          <a:p>
            <a:endParaRPr lang="en-GB" dirty="0"/>
          </a:p>
          <a:p>
            <a:endParaRPr lang="en-GB" dirty="0"/>
          </a:p>
        </p:txBody>
      </p:sp>
      <p:grpSp>
        <p:nvGrpSpPr>
          <p:cNvPr id="20" name="Group 19">
            <a:extLst>
              <a:ext uri="{FF2B5EF4-FFF2-40B4-BE49-F238E27FC236}">
                <a16:creationId xmlns:a16="http://schemas.microsoft.com/office/drawing/2014/main" id="{B62A23E2-B817-45D6-B3E8-F448E55E6D3F}"/>
              </a:ext>
            </a:extLst>
          </p:cNvPr>
          <p:cNvGrpSpPr/>
          <p:nvPr/>
        </p:nvGrpSpPr>
        <p:grpSpPr>
          <a:xfrm>
            <a:off x="7201784" y="799471"/>
            <a:ext cx="4818207" cy="988140"/>
            <a:chOff x="7201784" y="799471"/>
            <a:chExt cx="4818207" cy="988140"/>
          </a:xfrm>
        </p:grpSpPr>
        <p:pic>
          <p:nvPicPr>
            <p:cNvPr id="19" name="Picture 18" descr="Text&#10;&#10;Description automatically generated">
              <a:extLst>
                <a:ext uri="{FF2B5EF4-FFF2-40B4-BE49-F238E27FC236}">
                  <a16:creationId xmlns:a16="http://schemas.microsoft.com/office/drawing/2014/main" id="{3B3F7831-C24D-4E58-9CD1-F2BF9B288328}"/>
                </a:ext>
              </a:extLst>
            </p:cNvPr>
            <p:cNvPicPr>
              <a:picLocks noChangeAspect="1"/>
            </p:cNvPicPr>
            <p:nvPr/>
          </p:nvPicPr>
          <p:blipFill>
            <a:blip r:embed="rId2"/>
            <a:stretch>
              <a:fillRect/>
            </a:stretch>
          </p:blipFill>
          <p:spPr>
            <a:xfrm>
              <a:off x="7201784" y="913327"/>
              <a:ext cx="4811883" cy="752075"/>
            </a:xfrm>
            <a:prstGeom prst="rect">
              <a:avLst/>
            </a:prstGeom>
          </p:spPr>
        </p:pic>
        <p:sp>
          <p:nvSpPr>
            <p:cNvPr id="14" name="Rectangle 13">
              <a:extLst>
                <a:ext uri="{FF2B5EF4-FFF2-40B4-BE49-F238E27FC236}">
                  <a16:creationId xmlns:a16="http://schemas.microsoft.com/office/drawing/2014/main" id="{073684C3-DF27-4A76-B142-78A3A35BE0C5}"/>
                </a:ext>
              </a:extLst>
            </p:cNvPr>
            <p:cNvSpPr/>
            <p:nvPr/>
          </p:nvSpPr>
          <p:spPr>
            <a:xfrm>
              <a:off x="7208108" y="799471"/>
              <a:ext cx="4811883" cy="98814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6" name="Picture 5" descr="Map&#10;&#10;Description automatically generated">
            <a:extLst>
              <a:ext uri="{FF2B5EF4-FFF2-40B4-BE49-F238E27FC236}">
                <a16:creationId xmlns:a16="http://schemas.microsoft.com/office/drawing/2014/main" id="{3A1E519C-63F4-46FE-99DE-6998EEAF0E11}"/>
              </a:ext>
            </a:extLst>
          </p:cNvPr>
          <p:cNvPicPr>
            <a:picLocks noChangeAspect="1"/>
          </p:cNvPicPr>
          <p:nvPr/>
        </p:nvPicPr>
        <p:blipFill>
          <a:blip r:embed="rId3"/>
          <a:stretch>
            <a:fillRect/>
          </a:stretch>
        </p:blipFill>
        <p:spPr>
          <a:xfrm>
            <a:off x="1076614" y="2501678"/>
            <a:ext cx="10390268" cy="3479596"/>
          </a:xfrm>
          <a:prstGeom prst="rect">
            <a:avLst/>
          </a:prstGeom>
        </p:spPr>
      </p:pic>
      <p:sp>
        <p:nvSpPr>
          <p:cNvPr id="10" name="Oval 9">
            <a:extLst>
              <a:ext uri="{FF2B5EF4-FFF2-40B4-BE49-F238E27FC236}">
                <a16:creationId xmlns:a16="http://schemas.microsoft.com/office/drawing/2014/main" id="{67CC5726-13D5-4EAA-9BAC-D1729453DF33}"/>
              </a:ext>
            </a:extLst>
          </p:cNvPr>
          <p:cNvSpPr/>
          <p:nvPr/>
        </p:nvSpPr>
        <p:spPr>
          <a:xfrm>
            <a:off x="10706392" y="5502789"/>
            <a:ext cx="1194007" cy="641976"/>
          </a:xfrm>
          <a:prstGeom prst="ellipse">
            <a:avLst/>
          </a:prstGeom>
          <a:noFill/>
          <a:ln>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noFill/>
            </a:endParaRPr>
          </a:p>
        </p:txBody>
      </p:sp>
    </p:spTree>
    <p:extLst>
      <p:ext uri="{BB962C8B-B14F-4D97-AF65-F5344CB8AC3E}">
        <p14:creationId xmlns:p14="http://schemas.microsoft.com/office/powerpoint/2010/main" val="619141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A2F37-9A06-4BBA-8E64-41006DFD61B4}"/>
              </a:ext>
            </a:extLst>
          </p:cNvPr>
          <p:cNvSpPr>
            <a:spLocks noGrp="1"/>
          </p:cNvSpPr>
          <p:nvPr>
            <p:ph type="title"/>
          </p:nvPr>
        </p:nvSpPr>
        <p:spPr/>
        <p:txBody>
          <a:bodyPr/>
          <a:lstStyle/>
          <a:p>
            <a:r>
              <a:rPr lang="en-GB" dirty="0"/>
              <a:t>WDQMS Web Tool: </a:t>
            </a:r>
            <a:r>
              <a:rPr lang="en-GB" b="1" dirty="0"/>
              <a:t>Operational version</a:t>
            </a:r>
            <a:r>
              <a:rPr lang="en-GB" dirty="0"/>
              <a:t> </a:t>
            </a:r>
          </a:p>
        </p:txBody>
      </p:sp>
      <p:sp>
        <p:nvSpPr>
          <p:cNvPr id="4" name="Slide Number Placeholder 3">
            <a:extLst>
              <a:ext uri="{FF2B5EF4-FFF2-40B4-BE49-F238E27FC236}">
                <a16:creationId xmlns:a16="http://schemas.microsoft.com/office/drawing/2014/main" id="{DA7370DC-111A-422C-9853-72976B3C6757}"/>
              </a:ext>
            </a:extLst>
          </p:cNvPr>
          <p:cNvSpPr>
            <a:spLocks noGrp="1"/>
          </p:cNvSpPr>
          <p:nvPr>
            <p:ph type="sldNum" sz="quarter" idx="10"/>
          </p:nvPr>
        </p:nvSpPr>
        <p:spPr/>
        <p:txBody>
          <a:bodyPr/>
          <a:lstStyle/>
          <a:p>
            <a:fld id="{6B3B0B0F-E794-1244-9699-107C60B9C23A}" type="slidenum">
              <a:rPr lang="en-US" smtClean="0"/>
              <a:pPr/>
              <a:t>8</a:t>
            </a:fld>
            <a:endParaRPr lang="en-US" dirty="0"/>
          </a:p>
        </p:txBody>
      </p:sp>
      <p:sp>
        <p:nvSpPr>
          <p:cNvPr id="5" name="Footer Placeholder 4">
            <a:extLst>
              <a:ext uri="{FF2B5EF4-FFF2-40B4-BE49-F238E27FC236}">
                <a16:creationId xmlns:a16="http://schemas.microsoft.com/office/drawing/2014/main" id="{5D79CE9D-0FF8-4EB3-AD6F-D3D943F89D3B}"/>
              </a:ext>
            </a:extLst>
          </p:cNvPr>
          <p:cNvSpPr>
            <a:spLocks noGrp="1"/>
          </p:cNvSpPr>
          <p:nvPr>
            <p:ph type="ftr" sz="quarter" idx="3"/>
          </p:nvPr>
        </p:nvSpPr>
        <p:spPr/>
        <p:txBody>
          <a:bodyPr/>
          <a:lstStyle/>
          <a:p>
            <a:pPr algn="ctr"/>
            <a:r>
              <a:rPr lang="en-US"/>
              <a:t>European Centre for Medium-Range Weather Forecasts</a:t>
            </a:r>
            <a:endParaRPr lang="en-US" dirty="0"/>
          </a:p>
        </p:txBody>
      </p:sp>
      <p:sp>
        <p:nvSpPr>
          <p:cNvPr id="11" name="Content Placeholder 10">
            <a:extLst>
              <a:ext uri="{FF2B5EF4-FFF2-40B4-BE49-F238E27FC236}">
                <a16:creationId xmlns:a16="http://schemas.microsoft.com/office/drawing/2014/main" id="{42ED2A1A-5471-4E9A-BCC5-C46591CFDCB9}"/>
              </a:ext>
            </a:extLst>
          </p:cNvPr>
          <p:cNvSpPr>
            <a:spLocks noGrp="1"/>
          </p:cNvSpPr>
          <p:nvPr>
            <p:ph sz="quarter" idx="14"/>
          </p:nvPr>
        </p:nvSpPr>
        <p:spPr>
          <a:xfrm>
            <a:off x="256276" y="840786"/>
            <a:ext cx="9047080" cy="5581312"/>
          </a:xfrm>
          <a:noFill/>
        </p:spPr>
        <p:txBody>
          <a:bodyPr/>
          <a:lstStyle/>
          <a:p>
            <a:pPr indent="0">
              <a:buNone/>
            </a:pPr>
            <a:r>
              <a:rPr lang="en-GB" b="1" dirty="0"/>
              <a:t>Download </a:t>
            </a:r>
            <a:r>
              <a:rPr lang="en-GB" dirty="0"/>
              <a:t>map</a:t>
            </a:r>
            <a:r>
              <a:rPr lang="en-GB" b="1" dirty="0"/>
              <a:t> </a:t>
            </a:r>
            <a:r>
              <a:rPr lang="en-GB" dirty="0"/>
              <a:t>data</a:t>
            </a:r>
            <a:r>
              <a:rPr lang="en-GB" b="1" dirty="0"/>
              <a:t> </a:t>
            </a:r>
            <a:r>
              <a:rPr lang="en-GB" dirty="0"/>
              <a:t>as</a:t>
            </a:r>
            <a:r>
              <a:rPr lang="en-GB" b="1" dirty="0"/>
              <a:t> CSV file: </a:t>
            </a:r>
            <a:r>
              <a:rPr lang="en-GB" sz="1600" b="1" dirty="0"/>
              <a:t>wdqms_temp_availability_daily_2021-06-02.csv</a:t>
            </a:r>
          </a:p>
          <a:p>
            <a:endParaRPr lang="en-GB" dirty="0"/>
          </a:p>
          <a:p>
            <a:endParaRPr lang="en-GB" dirty="0"/>
          </a:p>
        </p:txBody>
      </p:sp>
      <p:pic>
        <p:nvPicPr>
          <p:cNvPr id="9" name="Picture 8" descr="Table&#10;&#10;Description automatically generated">
            <a:extLst>
              <a:ext uri="{FF2B5EF4-FFF2-40B4-BE49-F238E27FC236}">
                <a16:creationId xmlns:a16="http://schemas.microsoft.com/office/drawing/2014/main" id="{70085F7F-041B-4E3E-A374-24A4111BCEC0}"/>
              </a:ext>
            </a:extLst>
          </p:cNvPr>
          <p:cNvPicPr>
            <a:picLocks noChangeAspect="1"/>
          </p:cNvPicPr>
          <p:nvPr/>
        </p:nvPicPr>
        <p:blipFill>
          <a:blip r:embed="rId2"/>
          <a:stretch>
            <a:fillRect/>
          </a:stretch>
        </p:blipFill>
        <p:spPr>
          <a:xfrm>
            <a:off x="1501513" y="1202723"/>
            <a:ext cx="8589495" cy="5474043"/>
          </a:xfrm>
          <a:prstGeom prst="rect">
            <a:avLst/>
          </a:prstGeom>
        </p:spPr>
      </p:pic>
    </p:spTree>
    <p:extLst>
      <p:ext uri="{BB962C8B-B14F-4D97-AF65-F5344CB8AC3E}">
        <p14:creationId xmlns:p14="http://schemas.microsoft.com/office/powerpoint/2010/main" val="1279994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A2F37-9A06-4BBA-8E64-41006DFD61B4}"/>
              </a:ext>
            </a:extLst>
          </p:cNvPr>
          <p:cNvSpPr>
            <a:spLocks noGrp="1"/>
          </p:cNvSpPr>
          <p:nvPr>
            <p:ph type="title"/>
          </p:nvPr>
        </p:nvSpPr>
        <p:spPr/>
        <p:txBody>
          <a:bodyPr/>
          <a:lstStyle/>
          <a:p>
            <a:r>
              <a:rPr lang="en-GB" dirty="0"/>
              <a:t>WDQMS Web Tool: </a:t>
            </a:r>
            <a:r>
              <a:rPr lang="en-GB" b="1" dirty="0"/>
              <a:t>Operational version</a:t>
            </a:r>
            <a:r>
              <a:rPr lang="en-GB" dirty="0"/>
              <a:t> </a:t>
            </a:r>
          </a:p>
        </p:txBody>
      </p:sp>
      <p:sp>
        <p:nvSpPr>
          <p:cNvPr id="4" name="Slide Number Placeholder 3">
            <a:extLst>
              <a:ext uri="{FF2B5EF4-FFF2-40B4-BE49-F238E27FC236}">
                <a16:creationId xmlns:a16="http://schemas.microsoft.com/office/drawing/2014/main" id="{DA7370DC-111A-422C-9853-72976B3C6757}"/>
              </a:ext>
            </a:extLst>
          </p:cNvPr>
          <p:cNvSpPr>
            <a:spLocks noGrp="1"/>
          </p:cNvSpPr>
          <p:nvPr>
            <p:ph type="sldNum" sz="quarter" idx="10"/>
          </p:nvPr>
        </p:nvSpPr>
        <p:spPr/>
        <p:txBody>
          <a:bodyPr/>
          <a:lstStyle/>
          <a:p>
            <a:fld id="{6B3B0B0F-E794-1244-9699-107C60B9C23A}" type="slidenum">
              <a:rPr lang="en-US" smtClean="0"/>
              <a:pPr/>
              <a:t>9</a:t>
            </a:fld>
            <a:endParaRPr lang="en-US" dirty="0"/>
          </a:p>
        </p:txBody>
      </p:sp>
      <p:sp>
        <p:nvSpPr>
          <p:cNvPr id="5" name="Footer Placeholder 4">
            <a:extLst>
              <a:ext uri="{FF2B5EF4-FFF2-40B4-BE49-F238E27FC236}">
                <a16:creationId xmlns:a16="http://schemas.microsoft.com/office/drawing/2014/main" id="{5D79CE9D-0FF8-4EB3-AD6F-D3D943F89D3B}"/>
              </a:ext>
            </a:extLst>
          </p:cNvPr>
          <p:cNvSpPr>
            <a:spLocks noGrp="1"/>
          </p:cNvSpPr>
          <p:nvPr>
            <p:ph type="ftr" sz="quarter" idx="3"/>
          </p:nvPr>
        </p:nvSpPr>
        <p:spPr/>
        <p:txBody>
          <a:bodyPr/>
          <a:lstStyle/>
          <a:p>
            <a:pPr algn="ctr"/>
            <a:r>
              <a:rPr lang="en-US"/>
              <a:t>European Centre for Medium-Range Weather Forecasts</a:t>
            </a:r>
            <a:endParaRPr lang="en-US" dirty="0"/>
          </a:p>
        </p:txBody>
      </p:sp>
      <p:sp>
        <p:nvSpPr>
          <p:cNvPr id="11" name="Content Placeholder 10">
            <a:extLst>
              <a:ext uri="{FF2B5EF4-FFF2-40B4-BE49-F238E27FC236}">
                <a16:creationId xmlns:a16="http://schemas.microsoft.com/office/drawing/2014/main" id="{42ED2A1A-5471-4E9A-BCC5-C46591CFDCB9}"/>
              </a:ext>
            </a:extLst>
          </p:cNvPr>
          <p:cNvSpPr>
            <a:spLocks noGrp="1"/>
          </p:cNvSpPr>
          <p:nvPr>
            <p:ph sz="quarter" idx="14"/>
          </p:nvPr>
        </p:nvSpPr>
        <p:spPr>
          <a:xfrm>
            <a:off x="552669" y="1258364"/>
            <a:ext cx="7869601" cy="4986000"/>
          </a:xfrm>
        </p:spPr>
        <p:txBody>
          <a:bodyPr/>
          <a:lstStyle/>
          <a:p>
            <a:pPr marL="285750" indent="-285750"/>
            <a:r>
              <a:rPr lang="en-GB" dirty="0"/>
              <a:t>Version 1.3.0 - </a:t>
            </a:r>
            <a:r>
              <a:rPr lang="en-GB" b="1" dirty="0"/>
              <a:t>Monitoring extended to GCOS networks:</a:t>
            </a:r>
          </a:p>
          <a:p>
            <a:pPr lvl="5" indent="0">
              <a:buNone/>
            </a:pPr>
            <a:r>
              <a:rPr lang="en-GB" dirty="0">
                <a:solidFill>
                  <a:srgbClr val="FF0000"/>
                </a:solidFill>
              </a:rPr>
              <a:t>Upper-air land observations</a:t>
            </a:r>
          </a:p>
          <a:p>
            <a:endParaRPr lang="en-GB" dirty="0"/>
          </a:p>
          <a:p>
            <a:pPr indent="0">
              <a:buNone/>
            </a:pPr>
            <a:endParaRPr lang="en-GB" dirty="0"/>
          </a:p>
          <a:p>
            <a:endParaRPr lang="en-GB" dirty="0"/>
          </a:p>
          <a:p>
            <a:endParaRPr lang="en-GB" dirty="0"/>
          </a:p>
        </p:txBody>
      </p:sp>
      <p:pic>
        <p:nvPicPr>
          <p:cNvPr id="14" name="Picture 13" descr="Graphical user interface, application&#10;&#10;Description automatically generated">
            <a:extLst>
              <a:ext uri="{FF2B5EF4-FFF2-40B4-BE49-F238E27FC236}">
                <a16:creationId xmlns:a16="http://schemas.microsoft.com/office/drawing/2014/main" id="{6BC6E4FB-5D7D-458B-A55B-60076424806D}"/>
              </a:ext>
            </a:extLst>
          </p:cNvPr>
          <p:cNvPicPr>
            <a:picLocks noChangeAspect="1"/>
          </p:cNvPicPr>
          <p:nvPr/>
        </p:nvPicPr>
        <p:blipFill>
          <a:blip r:embed="rId2"/>
          <a:stretch>
            <a:fillRect/>
          </a:stretch>
        </p:blipFill>
        <p:spPr>
          <a:xfrm>
            <a:off x="239921" y="2412759"/>
            <a:ext cx="11948904" cy="4211777"/>
          </a:xfrm>
          <a:prstGeom prst="rect">
            <a:avLst/>
          </a:prstGeom>
        </p:spPr>
      </p:pic>
      <p:sp>
        <p:nvSpPr>
          <p:cNvPr id="15" name="Rectangle 14">
            <a:extLst>
              <a:ext uri="{FF2B5EF4-FFF2-40B4-BE49-F238E27FC236}">
                <a16:creationId xmlns:a16="http://schemas.microsoft.com/office/drawing/2014/main" id="{80E2F984-3351-4A9A-BC64-7C6DE2FDD9F2}"/>
              </a:ext>
            </a:extLst>
          </p:cNvPr>
          <p:cNvSpPr/>
          <p:nvPr/>
        </p:nvSpPr>
        <p:spPr>
          <a:xfrm>
            <a:off x="6829517" y="3382506"/>
            <a:ext cx="2159224" cy="30410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9AF3936-060C-4DD0-A5D9-5AD7A48C1B4A}"/>
              </a:ext>
            </a:extLst>
          </p:cNvPr>
          <p:cNvSpPr/>
          <p:nvPr/>
        </p:nvSpPr>
        <p:spPr>
          <a:xfrm>
            <a:off x="9325232" y="3429000"/>
            <a:ext cx="1894703" cy="295532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742724E7-BAC9-4D6F-9AA5-93787C2C09F2}"/>
              </a:ext>
            </a:extLst>
          </p:cNvPr>
          <p:cNvGrpSpPr/>
          <p:nvPr/>
        </p:nvGrpSpPr>
        <p:grpSpPr>
          <a:xfrm>
            <a:off x="7644714" y="747451"/>
            <a:ext cx="4544110" cy="671618"/>
            <a:chOff x="7464019" y="1500930"/>
            <a:chExt cx="4724806" cy="671618"/>
          </a:xfrm>
        </p:grpSpPr>
        <p:pic>
          <p:nvPicPr>
            <p:cNvPr id="21" name="Picture 20" descr="Text, letter&#10;&#10;Description automatically generated">
              <a:extLst>
                <a:ext uri="{FF2B5EF4-FFF2-40B4-BE49-F238E27FC236}">
                  <a16:creationId xmlns:a16="http://schemas.microsoft.com/office/drawing/2014/main" id="{652FBDF8-53CF-4177-B57D-A934FB20DF26}"/>
                </a:ext>
              </a:extLst>
            </p:cNvPr>
            <p:cNvPicPr>
              <a:picLocks noChangeAspect="1"/>
            </p:cNvPicPr>
            <p:nvPr/>
          </p:nvPicPr>
          <p:blipFill>
            <a:blip r:embed="rId3"/>
            <a:stretch>
              <a:fillRect/>
            </a:stretch>
          </p:blipFill>
          <p:spPr>
            <a:xfrm>
              <a:off x="7464019" y="1500930"/>
              <a:ext cx="4724806" cy="635538"/>
            </a:xfrm>
            <a:prstGeom prst="rect">
              <a:avLst/>
            </a:prstGeom>
          </p:spPr>
        </p:pic>
        <p:sp>
          <p:nvSpPr>
            <p:cNvPr id="22" name="Rectangle 21">
              <a:extLst>
                <a:ext uri="{FF2B5EF4-FFF2-40B4-BE49-F238E27FC236}">
                  <a16:creationId xmlns:a16="http://schemas.microsoft.com/office/drawing/2014/main" id="{F9FB25A4-B67B-4E1F-9F83-78B05AD249C0}"/>
                </a:ext>
              </a:extLst>
            </p:cNvPr>
            <p:cNvSpPr/>
            <p:nvPr/>
          </p:nvSpPr>
          <p:spPr>
            <a:xfrm>
              <a:off x="7464019" y="1500930"/>
              <a:ext cx="4724805" cy="671618"/>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284745575"/>
      </p:ext>
    </p:extLst>
  </p:cSld>
  <p:clrMapOvr>
    <a:masterClrMapping/>
  </p:clrMapOvr>
</p:sld>
</file>

<file path=ppt/theme/theme1.xml><?xml version="1.0" encoding="utf-8"?>
<a:theme xmlns:a="http://schemas.openxmlformats.org/drawingml/2006/main" name="ECMWF Light 16:9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CMWF_16.9_light_blue.potx" id="{6E553A05-1FF4-41A6-8DCD-4A16C4C52284}" vid="{CB9C2DB0-F904-43F7-8D0F-6F373F3FC0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ECMWF_16.9_light_blue</Template>
  <TotalTime>6521</TotalTime>
  <Words>1222</Words>
  <Application>Microsoft Office PowerPoint</Application>
  <PresentationFormat>Custom</PresentationFormat>
  <Paragraphs>224</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ECMWF Light 16:9 blue</vt:lpstr>
      <vt:lpstr>PowerPoint Presentation</vt:lpstr>
      <vt:lpstr>WDQMS Web Tool Support Pages: Releases </vt:lpstr>
      <vt:lpstr>WDQMS Web Tool Support Pages: Releases </vt:lpstr>
      <vt:lpstr>WDQMS Web Tool: Operational version </vt:lpstr>
      <vt:lpstr>WDQMS Web Tool: Operational version </vt:lpstr>
      <vt:lpstr>WDQMS Web Tool: Operational version </vt:lpstr>
      <vt:lpstr>WDQMS Web Tool: Operational version </vt:lpstr>
      <vt:lpstr>WDQMS Web Tool: Operational version </vt:lpstr>
      <vt:lpstr>WDQMS Web Tool: Operational version </vt:lpstr>
      <vt:lpstr>WDQMS webtool: Upper-air component of GCOS</vt:lpstr>
      <vt:lpstr>WDQMS webtool: Upper-air component of GCOS</vt:lpstr>
      <vt:lpstr>WDQMS webtool: stations with only WSI </vt:lpstr>
      <vt:lpstr>WDQMS webtool: stations with only WSI </vt:lpstr>
      <vt:lpstr>WDQMS Web Tool: Operational version </vt:lpstr>
      <vt:lpstr>WDQMS webtool: Surface component of GCOS</vt:lpstr>
      <vt:lpstr>WDQMS webtool: Surface component of GCOS</vt:lpstr>
      <vt:lpstr>WDQMS webtool: forthcoming developments</vt:lpstr>
      <vt:lpstr>WDQMS webtool: forthcoming developments</vt:lpstr>
      <vt:lpstr>WDQMS webtool: forthcoming developments</vt:lpstr>
      <vt:lpstr>PowerPoint Presentation</vt:lpstr>
    </vt:vector>
  </TitlesOfParts>
  <Company>ECMWF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Cristina Prates</dc:creator>
  <cp:lastModifiedBy>Cristina Prates</cp:lastModifiedBy>
  <cp:revision>343</cp:revision>
  <cp:lastPrinted>2019-09-24T09:19:19Z</cp:lastPrinted>
  <dcterms:created xsi:type="dcterms:W3CDTF">2018-11-13T09:42:58Z</dcterms:created>
  <dcterms:modified xsi:type="dcterms:W3CDTF">2021-06-07T10:45:41Z</dcterms:modified>
</cp:coreProperties>
</file>