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256" r:id="rId5"/>
    <p:sldId id="262" r:id="rId6"/>
    <p:sldId id="268" r:id="rId7"/>
    <p:sldId id="287" r:id="rId8"/>
    <p:sldId id="285" r:id="rId9"/>
    <p:sldId id="269" r:id="rId10"/>
    <p:sldId id="264" r:id="rId11"/>
    <p:sldId id="273" r:id="rId12"/>
    <p:sldId id="276" r:id="rId13"/>
    <p:sldId id="280" r:id="rId14"/>
    <p:sldId id="282" r:id="rId15"/>
    <p:sldId id="270" r:id="rId16"/>
    <p:sldId id="265" r:id="rId17"/>
    <p:sldId id="275" r:id="rId18"/>
    <p:sldId id="272" r:id="rId19"/>
    <p:sldId id="266" r:id="rId20"/>
    <p:sldId id="277" r:id="rId21"/>
    <p:sldId id="271" r:id="rId22"/>
    <p:sldId id="283" r:id="rId23"/>
    <p:sldId id="284" r:id="rId24"/>
    <p:sldId id="267" r:id="rId25"/>
    <p:sldId id="286" r:id="rId26"/>
    <p:sldId id="25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er Scheid" initials="AS" lastIdx="1" clrIdx="0">
    <p:extLst>
      <p:ext uri="{19B8F6BF-5375-455C-9EA6-DF929625EA0E}">
        <p15:presenceInfo xmlns:p15="http://schemas.microsoft.com/office/powerpoint/2012/main" userId="S::AScheid@wmo.int::8a947e3f-d8d9-4955-9c9f-ddd8c4db06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602"/>
    <a:srgbClr val="6695C4"/>
    <a:srgbClr val="004E9D"/>
    <a:srgbClr val="74B743"/>
    <a:srgbClr val="01A9D0"/>
    <a:srgbClr val="000000"/>
    <a:srgbClr val="05A8D5"/>
    <a:srgbClr val="FBA501"/>
    <a:srgbClr val="B4C7E7"/>
    <a:srgbClr val="004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32D1B0-26FD-4268-B5B0-986E2DCADFAF}" v="16" dt="2021-04-14T10:45:32.1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30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 Filipe NUNES" userId="4aa28c8f-af2c-4a2b-9cfc-8cf541e572a6" providerId="ADAL" clId="{B809219C-99A7-4CFD-B558-1010A6B44986}"/>
    <pc:docChg chg="modSld">
      <pc:chgData name="Luis Filipe NUNES" userId="4aa28c8f-af2c-4a2b-9cfc-8cf541e572a6" providerId="ADAL" clId="{B809219C-99A7-4CFD-B558-1010A6B44986}" dt="2021-04-14T10:45:32.149" v="32" actId="6549"/>
      <pc:docMkLst>
        <pc:docMk/>
      </pc:docMkLst>
      <pc:sldChg chg="modSp">
        <pc:chgData name="Luis Filipe NUNES" userId="4aa28c8f-af2c-4a2b-9cfc-8cf541e572a6" providerId="ADAL" clId="{B809219C-99A7-4CFD-B558-1010A6B44986}" dt="2021-04-14T10:34:16.143" v="7" actId="207"/>
        <pc:sldMkLst>
          <pc:docMk/>
          <pc:sldMk cId="2833543465" sldId="264"/>
        </pc:sldMkLst>
        <pc:graphicFrameChg chg="mod">
          <ac:chgData name="Luis Filipe NUNES" userId="4aa28c8f-af2c-4a2b-9cfc-8cf541e572a6" providerId="ADAL" clId="{B809219C-99A7-4CFD-B558-1010A6B44986}" dt="2021-04-14T10:34:16.143" v="7" actId="207"/>
          <ac:graphicFrameMkLst>
            <pc:docMk/>
            <pc:sldMk cId="2833543465" sldId="264"/>
            <ac:graphicFrameMk id="5" creationId="{577D5A61-06F5-44E4-B43C-428C50536AB0}"/>
          </ac:graphicFrameMkLst>
        </pc:graphicFrameChg>
      </pc:sldChg>
      <pc:sldChg chg="modSp">
        <pc:chgData name="Luis Filipe NUNES" userId="4aa28c8f-af2c-4a2b-9cfc-8cf541e572a6" providerId="ADAL" clId="{B809219C-99A7-4CFD-B558-1010A6B44986}" dt="2021-04-14T10:45:32.149" v="32" actId="6549"/>
        <pc:sldMkLst>
          <pc:docMk/>
          <pc:sldMk cId="3977342593" sldId="265"/>
        </pc:sldMkLst>
        <pc:spChg chg="mod">
          <ac:chgData name="Luis Filipe NUNES" userId="4aa28c8f-af2c-4a2b-9cfc-8cf541e572a6" providerId="ADAL" clId="{B809219C-99A7-4CFD-B558-1010A6B44986}" dt="2021-04-14T10:36:21.029" v="30" actId="207"/>
          <ac:spMkLst>
            <pc:docMk/>
            <pc:sldMk cId="3977342593" sldId="265"/>
            <ac:spMk id="3" creationId="{BB9870DB-F5B3-4CBF-8AE5-CDE0C50BDE12}"/>
          </ac:spMkLst>
        </pc:spChg>
        <pc:spChg chg="mod">
          <ac:chgData name="Luis Filipe NUNES" userId="4aa28c8f-af2c-4a2b-9cfc-8cf541e572a6" providerId="ADAL" clId="{B809219C-99A7-4CFD-B558-1010A6B44986}" dt="2021-04-14T10:45:32.149" v="32" actId="6549"/>
          <ac:spMkLst>
            <pc:docMk/>
            <pc:sldMk cId="3977342593" sldId="265"/>
            <ac:spMk id="218" creationId="{15AAA7E2-D131-4FD0-8AD2-8C6180D083CF}"/>
          </ac:spMkLst>
        </pc:spChg>
      </pc:sldChg>
      <pc:sldChg chg="modSp">
        <pc:chgData name="Luis Filipe NUNES" userId="4aa28c8f-af2c-4a2b-9cfc-8cf541e572a6" providerId="ADAL" clId="{B809219C-99A7-4CFD-B558-1010A6B44986}" dt="2021-04-14T10:34:23.855" v="8" actId="207"/>
        <pc:sldMkLst>
          <pc:docMk/>
          <pc:sldMk cId="665002639" sldId="273"/>
        </pc:sldMkLst>
        <pc:spChg chg="mod">
          <ac:chgData name="Luis Filipe NUNES" userId="4aa28c8f-af2c-4a2b-9cfc-8cf541e572a6" providerId="ADAL" clId="{B809219C-99A7-4CFD-B558-1010A6B44986}" dt="2021-04-14T10:34:23.855" v="8" actId="207"/>
          <ac:spMkLst>
            <pc:docMk/>
            <pc:sldMk cId="665002639" sldId="273"/>
            <ac:spMk id="2" creationId="{C9C6AEDA-F1E8-4F7B-81B5-870CA52D805D}"/>
          </ac:spMkLst>
        </pc:spChg>
      </pc:sldChg>
      <pc:sldChg chg="modSp">
        <pc:chgData name="Luis Filipe NUNES" userId="4aa28c8f-af2c-4a2b-9cfc-8cf541e572a6" providerId="ADAL" clId="{B809219C-99A7-4CFD-B558-1010A6B44986}" dt="2021-04-14T10:35:55.951" v="23" actId="179"/>
        <pc:sldMkLst>
          <pc:docMk/>
          <pc:sldMk cId="2464677762" sldId="280"/>
        </pc:sldMkLst>
        <pc:spChg chg="mod">
          <ac:chgData name="Luis Filipe NUNES" userId="4aa28c8f-af2c-4a2b-9cfc-8cf541e572a6" providerId="ADAL" clId="{B809219C-99A7-4CFD-B558-1010A6B44986}" dt="2021-04-14T10:34:40.614" v="10" actId="207"/>
          <ac:spMkLst>
            <pc:docMk/>
            <pc:sldMk cId="2464677762" sldId="280"/>
            <ac:spMk id="2" creationId="{C70B9BB1-5D19-471E-84FE-C6A142179167}"/>
          </ac:spMkLst>
        </pc:spChg>
        <pc:spChg chg="mod">
          <ac:chgData name="Luis Filipe NUNES" userId="4aa28c8f-af2c-4a2b-9cfc-8cf541e572a6" providerId="ADAL" clId="{B809219C-99A7-4CFD-B558-1010A6B44986}" dt="2021-04-14T10:35:55.951" v="23" actId="179"/>
          <ac:spMkLst>
            <pc:docMk/>
            <pc:sldMk cId="2464677762" sldId="280"/>
            <ac:spMk id="6" creationId="{62A8C376-1BAE-457B-9840-DAD316826C12}"/>
          </ac:spMkLst>
        </pc:spChg>
      </pc:sldChg>
      <pc:sldChg chg="modSp">
        <pc:chgData name="Luis Filipe NUNES" userId="4aa28c8f-af2c-4a2b-9cfc-8cf541e572a6" providerId="ADAL" clId="{B809219C-99A7-4CFD-B558-1010A6B44986}" dt="2021-04-14T10:36:11.056" v="26" actId="6549"/>
        <pc:sldMkLst>
          <pc:docMk/>
          <pc:sldMk cId="832378242" sldId="282"/>
        </pc:sldMkLst>
        <pc:spChg chg="mod">
          <ac:chgData name="Luis Filipe NUNES" userId="4aa28c8f-af2c-4a2b-9cfc-8cf541e572a6" providerId="ADAL" clId="{B809219C-99A7-4CFD-B558-1010A6B44986}" dt="2021-04-14T10:36:11.056" v="26" actId="6549"/>
          <ac:spMkLst>
            <pc:docMk/>
            <pc:sldMk cId="832378242" sldId="282"/>
            <ac:spMk id="3" creationId="{92342F31-95C1-4AA3-8D1D-309B2E84C7F0}"/>
          </ac:spMkLst>
        </pc:spChg>
      </pc:sldChg>
      <pc:sldChg chg="modSp">
        <pc:chgData name="Luis Filipe NUNES" userId="4aa28c8f-af2c-4a2b-9cfc-8cf541e572a6" providerId="ADAL" clId="{B809219C-99A7-4CFD-B558-1010A6B44986}" dt="2021-04-14T09:05:43.695" v="5" actId="207"/>
        <pc:sldMkLst>
          <pc:docMk/>
          <pc:sldMk cId="3595136073" sldId="283"/>
        </pc:sldMkLst>
        <pc:spChg chg="mod">
          <ac:chgData name="Luis Filipe NUNES" userId="4aa28c8f-af2c-4a2b-9cfc-8cf541e572a6" providerId="ADAL" clId="{B809219C-99A7-4CFD-B558-1010A6B44986}" dt="2021-04-14T09:05:43.695" v="5" actId="207"/>
          <ac:spMkLst>
            <pc:docMk/>
            <pc:sldMk cId="3595136073" sldId="283"/>
            <ac:spMk id="3" creationId="{BB9870DB-F5B3-4CBF-8AE5-CDE0C50BDE12}"/>
          </ac:spMkLst>
        </pc:spChg>
      </pc:sldChg>
      <pc:sldChg chg="modSp">
        <pc:chgData name="Luis Filipe NUNES" userId="4aa28c8f-af2c-4a2b-9cfc-8cf541e572a6" providerId="ADAL" clId="{B809219C-99A7-4CFD-B558-1010A6B44986}" dt="2021-04-14T09:05:20.877" v="3" actId="207"/>
        <pc:sldMkLst>
          <pc:docMk/>
          <pc:sldMk cId="2203922300" sldId="285"/>
        </pc:sldMkLst>
        <pc:spChg chg="mod">
          <ac:chgData name="Luis Filipe NUNES" userId="4aa28c8f-af2c-4a2b-9cfc-8cf541e572a6" providerId="ADAL" clId="{B809219C-99A7-4CFD-B558-1010A6B44986}" dt="2021-04-14T09:05:20.877" v="3" actId="207"/>
          <ac:spMkLst>
            <pc:docMk/>
            <pc:sldMk cId="2203922300" sldId="285"/>
            <ac:spMk id="3" creationId="{BB9870DB-F5B3-4CBF-8AE5-CDE0C50BDE12}"/>
          </ac:spMkLst>
        </pc:spChg>
      </pc:sldChg>
      <pc:sldChg chg="modSp">
        <pc:chgData name="Luis Filipe NUNES" userId="4aa28c8f-af2c-4a2b-9cfc-8cf541e572a6" providerId="ADAL" clId="{B809219C-99A7-4CFD-B558-1010A6B44986}" dt="2021-04-14T09:05:13.887" v="2" actId="207"/>
        <pc:sldMkLst>
          <pc:docMk/>
          <pc:sldMk cId="4018430080" sldId="287"/>
        </pc:sldMkLst>
        <pc:spChg chg="mod">
          <ac:chgData name="Luis Filipe NUNES" userId="4aa28c8f-af2c-4a2b-9cfc-8cf541e572a6" providerId="ADAL" clId="{B809219C-99A7-4CFD-B558-1010A6B44986}" dt="2021-04-14T09:05:13.887" v="2" actId="207"/>
          <ac:spMkLst>
            <pc:docMk/>
            <pc:sldMk cId="4018430080" sldId="287"/>
            <ac:spMk id="3" creationId="{BB9870DB-F5B3-4CBF-8AE5-CDE0C50BDE1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7972F0-6077-4CC0-A01F-675D0C315DC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H"/>
        </a:p>
      </dgm:t>
    </dgm:pt>
    <dgm:pt modelId="{64F5682B-1AEE-4E0C-9F84-DDB8F95C6AC6}">
      <dgm:prSet phldrT="[Text]"/>
      <dgm:spPr>
        <a:solidFill>
          <a:srgbClr val="004E9D">
            <a:alpha val="60000"/>
          </a:srgbClr>
        </a:solidFill>
        <a:ln>
          <a:noFill/>
        </a:ln>
      </dgm:spPr>
      <dgm:t>
        <a:bodyPr/>
        <a:lstStyle/>
        <a:p>
          <a:r>
            <a:rPr lang="en-US" b="1"/>
            <a:t>OSCAR/Surface</a:t>
          </a:r>
          <a:endParaRPr lang="en-CH" b="1"/>
        </a:p>
      </dgm:t>
    </dgm:pt>
    <dgm:pt modelId="{4F8FF58E-7490-463F-8309-04DFD4CCA54B}" type="parTrans" cxnId="{FE461AE8-B77F-4250-894C-C7DD4D19C7D2}">
      <dgm:prSet/>
      <dgm:spPr/>
      <dgm:t>
        <a:bodyPr/>
        <a:lstStyle/>
        <a:p>
          <a:endParaRPr lang="en-CH"/>
        </a:p>
      </dgm:t>
    </dgm:pt>
    <dgm:pt modelId="{B84BE7DF-402A-4B72-A6C1-3273F290D65A}" type="sibTrans" cxnId="{FE461AE8-B77F-4250-894C-C7DD4D19C7D2}">
      <dgm:prSet/>
      <dgm:spPr/>
      <dgm:t>
        <a:bodyPr/>
        <a:lstStyle/>
        <a:p>
          <a:endParaRPr lang="en-CH"/>
        </a:p>
      </dgm:t>
    </dgm:pt>
    <dgm:pt modelId="{D2D85E8F-AE81-4CFC-9274-01A6837A54CF}">
      <dgm:prSet phldrT="[Text]" custT="1"/>
      <dgm:spPr/>
      <dgm:t>
        <a:bodyPr/>
        <a:lstStyle/>
        <a:p>
          <a:r>
            <a:rPr lang="en-US" sz="2000" i="1"/>
            <a:t>Observing Systems Capability Analysis and Review Tool</a:t>
          </a:r>
          <a:endParaRPr lang="en-CH" sz="2000" i="1"/>
        </a:p>
      </dgm:t>
    </dgm:pt>
    <dgm:pt modelId="{F10ED998-9CFF-452D-A801-DFA3A7BB3E9F}" type="parTrans" cxnId="{B85941D7-A8BD-4666-85EE-D1E1E32D5D7A}">
      <dgm:prSet/>
      <dgm:spPr/>
      <dgm:t>
        <a:bodyPr/>
        <a:lstStyle/>
        <a:p>
          <a:endParaRPr lang="en-CH"/>
        </a:p>
      </dgm:t>
    </dgm:pt>
    <dgm:pt modelId="{FD52FDA0-6350-45D6-AE9E-710C2916A07E}" type="sibTrans" cxnId="{B85941D7-A8BD-4666-85EE-D1E1E32D5D7A}">
      <dgm:prSet/>
      <dgm:spPr/>
      <dgm:t>
        <a:bodyPr/>
        <a:lstStyle/>
        <a:p>
          <a:endParaRPr lang="en-CH"/>
        </a:p>
      </dgm:t>
    </dgm:pt>
    <dgm:pt modelId="{741732F1-9D6D-4B94-BF68-004DA092BD86}">
      <dgm:prSet phldrT="[Text]"/>
      <dgm:spPr>
        <a:solidFill>
          <a:srgbClr val="74B743">
            <a:alpha val="60000"/>
          </a:srgbClr>
        </a:solidFill>
        <a:ln>
          <a:noFill/>
        </a:ln>
      </dgm:spPr>
      <dgm:t>
        <a:bodyPr/>
        <a:lstStyle/>
        <a:p>
          <a:r>
            <a:rPr lang="en-US" b="1"/>
            <a:t>WDQMS</a:t>
          </a:r>
          <a:endParaRPr lang="en-CH" b="1"/>
        </a:p>
      </dgm:t>
    </dgm:pt>
    <dgm:pt modelId="{5B84155F-574B-4D2A-B3AB-14914611FC6F}" type="parTrans" cxnId="{26077CCC-96BB-4058-85C1-F0B24E0BFEFD}">
      <dgm:prSet/>
      <dgm:spPr/>
      <dgm:t>
        <a:bodyPr/>
        <a:lstStyle/>
        <a:p>
          <a:endParaRPr lang="en-CH"/>
        </a:p>
      </dgm:t>
    </dgm:pt>
    <dgm:pt modelId="{E085A24E-CE0E-4AE6-838F-E01F16DF26FA}" type="sibTrans" cxnId="{26077CCC-96BB-4058-85C1-F0B24E0BFEFD}">
      <dgm:prSet/>
      <dgm:spPr/>
      <dgm:t>
        <a:bodyPr/>
        <a:lstStyle/>
        <a:p>
          <a:endParaRPr lang="en-CH"/>
        </a:p>
      </dgm:t>
    </dgm:pt>
    <dgm:pt modelId="{4563167F-E4A4-4D9E-B1A5-F20C3FD28375}">
      <dgm:prSet phldrT="[Text]" custT="1"/>
      <dgm:spPr/>
      <dgm:t>
        <a:bodyPr/>
        <a:lstStyle/>
        <a:p>
          <a:r>
            <a:rPr lang="en-US" sz="2000" b="0" i="1"/>
            <a:t>WIGOS Data Quality Monitoring System</a:t>
          </a:r>
          <a:endParaRPr lang="en-CH" sz="2000" b="0" i="1"/>
        </a:p>
      </dgm:t>
    </dgm:pt>
    <dgm:pt modelId="{4B1342AC-A8FD-4A6D-BDA0-4635D780C99D}" type="parTrans" cxnId="{E1DC7168-2F1E-414C-9FA5-9E68F04C2D39}">
      <dgm:prSet/>
      <dgm:spPr/>
      <dgm:t>
        <a:bodyPr/>
        <a:lstStyle/>
        <a:p>
          <a:endParaRPr lang="en-CH"/>
        </a:p>
      </dgm:t>
    </dgm:pt>
    <dgm:pt modelId="{ABCB6E03-AD46-4F60-B63B-4AC0B737591E}" type="sibTrans" cxnId="{E1DC7168-2F1E-414C-9FA5-9E68F04C2D39}">
      <dgm:prSet/>
      <dgm:spPr/>
      <dgm:t>
        <a:bodyPr/>
        <a:lstStyle/>
        <a:p>
          <a:endParaRPr lang="en-CH"/>
        </a:p>
      </dgm:t>
    </dgm:pt>
    <dgm:pt modelId="{D0A78C23-B0C7-48CE-8919-FB2075B72D98}">
      <dgm:prSet phldrT="[Text]"/>
      <dgm:spPr>
        <a:solidFill>
          <a:srgbClr val="F8A602">
            <a:alpha val="60000"/>
          </a:srgbClr>
        </a:solidFill>
        <a:ln>
          <a:noFill/>
        </a:ln>
      </dgm:spPr>
      <dgm:t>
        <a:bodyPr/>
        <a:lstStyle/>
        <a:p>
          <a:r>
            <a:rPr lang="en-US" b="1"/>
            <a:t>IMS</a:t>
          </a:r>
          <a:endParaRPr lang="en-CH" b="1"/>
        </a:p>
      </dgm:t>
    </dgm:pt>
    <dgm:pt modelId="{FF033484-0613-49BF-A40E-8A0612F82DD5}" type="parTrans" cxnId="{DA16475E-BEE0-4082-A79D-A22925786C78}">
      <dgm:prSet/>
      <dgm:spPr/>
      <dgm:t>
        <a:bodyPr/>
        <a:lstStyle/>
        <a:p>
          <a:endParaRPr lang="en-CH"/>
        </a:p>
      </dgm:t>
    </dgm:pt>
    <dgm:pt modelId="{EA474A7D-7375-43C6-A1A9-3621DB5A2F7F}" type="sibTrans" cxnId="{DA16475E-BEE0-4082-A79D-A22925786C78}">
      <dgm:prSet/>
      <dgm:spPr/>
      <dgm:t>
        <a:bodyPr/>
        <a:lstStyle/>
        <a:p>
          <a:endParaRPr lang="en-CH"/>
        </a:p>
      </dgm:t>
    </dgm:pt>
    <dgm:pt modelId="{5AACCE1D-34A7-49F0-AEEC-55FFFE053760}">
      <dgm:prSet phldrT="[Text]" custT="1"/>
      <dgm:spPr/>
      <dgm:t>
        <a:bodyPr/>
        <a:lstStyle/>
        <a:p>
          <a:r>
            <a:rPr lang="en-US" sz="2000" i="1"/>
            <a:t>Incident Management System</a:t>
          </a:r>
          <a:endParaRPr lang="en-CH" sz="2000" i="1"/>
        </a:p>
      </dgm:t>
    </dgm:pt>
    <dgm:pt modelId="{CAE8BD7B-3C03-43D5-B0A5-6A6EE05ED30F}" type="parTrans" cxnId="{F8896752-FBCB-4E4A-A09D-8EDB8116CABD}">
      <dgm:prSet/>
      <dgm:spPr/>
      <dgm:t>
        <a:bodyPr/>
        <a:lstStyle/>
        <a:p>
          <a:endParaRPr lang="en-CH"/>
        </a:p>
      </dgm:t>
    </dgm:pt>
    <dgm:pt modelId="{EA9B07B9-F89A-4840-BD24-D153A393CA19}" type="sibTrans" cxnId="{F8896752-FBCB-4E4A-A09D-8EDB8116CABD}">
      <dgm:prSet/>
      <dgm:spPr/>
      <dgm:t>
        <a:bodyPr/>
        <a:lstStyle/>
        <a:p>
          <a:endParaRPr lang="en-CH"/>
        </a:p>
      </dgm:t>
    </dgm:pt>
    <dgm:pt modelId="{69F67339-8C37-4CD0-942D-E639FA6FA6BD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/>
            <a:t>In pilot mode operations since July 2020</a:t>
          </a:r>
          <a:endParaRPr lang="en-CH" sz="1800" dirty="0"/>
        </a:p>
      </dgm:t>
    </dgm:pt>
    <dgm:pt modelId="{99F36D97-CC90-4ACD-A4E0-F26893AF7268}" type="parTrans" cxnId="{49C07232-720C-4706-88A0-3FBD3BEC768D}">
      <dgm:prSet/>
      <dgm:spPr/>
      <dgm:t>
        <a:bodyPr/>
        <a:lstStyle/>
        <a:p>
          <a:endParaRPr lang="en-CH"/>
        </a:p>
      </dgm:t>
    </dgm:pt>
    <dgm:pt modelId="{EF827662-2F3C-405D-AD8E-F940F3AED108}" type="sibTrans" cxnId="{49C07232-720C-4706-88A0-3FBD3BEC768D}">
      <dgm:prSet/>
      <dgm:spPr/>
      <dgm:t>
        <a:bodyPr/>
        <a:lstStyle/>
        <a:p>
          <a:endParaRPr lang="en-CH"/>
        </a:p>
      </dgm:t>
    </dgm:pt>
    <dgm:pt modelId="{9BC9A4CF-09B7-4E88-9DBB-B1FA14479ECA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>
              <a:solidFill>
                <a:schemeClr val="tx1"/>
              </a:solidFill>
            </a:rPr>
            <a:t>Operational</a:t>
          </a:r>
          <a:endParaRPr lang="en-CH" sz="1200" dirty="0">
            <a:solidFill>
              <a:schemeClr val="tx1"/>
            </a:solidFill>
          </a:endParaRPr>
        </a:p>
      </dgm:t>
    </dgm:pt>
    <dgm:pt modelId="{6B9605B6-700B-43FD-A066-8EC368A1C0FA}" type="parTrans" cxnId="{6F03EC70-94CF-4485-A272-A2EA0220FB08}">
      <dgm:prSet/>
      <dgm:spPr/>
      <dgm:t>
        <a:bodyPr/>
        <a:lstStyle/>
        <a:p>
          <a:endParaRPr lang="en-CH"/>
        </a:p>
      </dgm:t>
    </dgm:pt>
    <dgm:pt modelId="{45515FA5-2418-4482-957A-12184B603BBD}" type="sibTrans" cxnId="{6F03EC70-94CF-4485-A272-A2EA0220FB08}">
      <dgm:prSet/>
      <dgm:spPr/>
      <dgm:t>
        <a:bodyPr/>
        <a:lstStyle/>
        <a:p>
          <a:endParaRPr lang="en-CH"/>
        </a:p>
      </dgm:t>
    </dgm:pt>
    <dgm:pt modelId="{D6A97EDD-5DD8-4165-8C93-C3642497C6AA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>
              <a:solidFill>
                <a:schemeClr val="tx1"/>
              </a:solidFill>
            </a:rPr>
            <a:t>Operational</a:t>
          </a:r>
          <a:endParaRPr lang="en-CH" sz="1100" dirty="0">
            <a:solidFill>
              <a:schemeClr val="tx1"/>
            </a:solidFill>
          </a:endParaRPr>
        </a:p>
      </dgm:t>
    </dgm:pt>
    <dgm:pt modelId="{2E954DA7-2D87-469B-A059-F75FF013AEAC}" type="parTrans" cxnId="{B906AD82-86CE-44C4-84D7-3366EE518B1C}">
      <dgm:prSet/>
      <dgm:spPr/>
      <dgm:t>
        <a:bodyPr/>
        <a:lstStyle/>
        <a:p>
          <a:endParaRPr lang="en-CH"/>
        </a:p>
      </dgm:t>
    </dgm:pt>
    <dgm:pt modelId="{F05CADDA-6A85-4AC0-828B-9F1CFE2C6B54}" type="sibTrans" cxnId="{B906AD82-86CE-44C4-84D7-3366EE518B1C}">
      <dgm:prSet/>
      <dgm:spPr/>
      <dgm:t>
        <a:bodyPr/>
        <a:lstStyle/>
        <a:p>
          <a:endParaRPr lang="en-CH"/>
        </a:p>
      </dgm:t>
    </dgm:pt>
    <dgm:pt modelId="{7280380A-C40A-4FCA-AB3C-F8765139503F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CH" sz="1200">
            <a:solidFill>
              <a:schemeClr val="tx1"/>
            </a:solidFill>
          </a:endParaRPr>
        </a:p>
      </dgm:t>
    </dgm:pt>
    <dgm:pt modelId="{A9C63C23-A5A6-4F6B-984C-74800E5175F4}" type="parTrans" cxnId="{E70A76F5-54A3-4F42-95AC-183EC1B9AA3E}">
      <dgm:prSet/>
      <dgm:spPr/>
      <dgm:t>
        <a:bodyPr/>
        <a:lstStyle/>
        <a:p>
          <a:endParaRPr lang="en-CH"/>
        </a:p>
      </dgm:t>
    </dgm:pt>
    <dgm:pt modelId="{145293D2-BBDE-44CA-AC83-AD15BC055850}" type="sibTrans" cxnId="{E70A76F5-54A3-4F42-95AC-183EC1B9AA3E}">
      <dgm:prSet/>
      <dgm:spPr/>
      <dgm:t>
        <a:bodyPr/>
        <a:lstStyle/>
        <a:p>
          <a:endParaRPr lang="en-CH"/>
        </a:p>
      </dgm:t>
    </dgm:pt>
    <dgm:pt modelId="{E7E7B582-B01B-4B33-9499-36D0492302F3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CH" sz="1200" dirty="0">
            <a:solidFill>
              <a:schemeClr val="tx1"/>
            </a:solidFill>
          </a:endParaRPr>
        </a:p>
      </dgm:t>
    </dgm:pt>
    <dgm:pt modelId="{B668BE2E-42F6-450F-BF71-5D03072D0A00}" type="parTrans" cxnId="{40910CB1-C234-4E2E-83F0-B98BB9169556}">
      <dgm:prSet/>
      <dgm:spPr/>
      <dgm:t>
        <a:bodyPr/>
        <a:lstStyle/>
        <a:p>
          <a:endParaRPr lang="en-CH"/>
        </a:p>
      </dgm:t>
    </dgm:pt>
    <dgm:pt modelId="{237160EC-7664-4C0C-9966-ED2DBBF42E8F}" type="sibTrans" cxnId="{40910CB1-C234-4E2E-83F0-B98BB9169556}">
      <dgm:prSet/>
      <dgm:spPr/>
      <dgm:t>
        <a:bodyPr/>
        <a:lstStyle/>
        <a:p>
          <a:endParaRPr lang="en-CH"/>
        </a:p>
      </dgm:t>
    </dgm:pt>
    <dgm:pt modelId="{D4116B9A-7C2B-49CA-BB1E-85ED92FAF157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CH" sz="1200"/>
        </a:p>
      </dgm:t>
    </dgm:pt>
    <dgm:pt modelId="{ADC2CCA7-BE93-4075-8521-22F8DD74F2E6}" type="parTrans" cxnId="{C5D87AC2-A68F-4C1F-B8C9-9B1819E35FB0}">
      <dgm:prSet/>
      <dgm:spPr/>
      <dgm:t>
        <a:bodyPr/>
        <a:lstStyle/>
        <a:p>
          <a:endParaRPr lang="en-CH"/>
        </a:p>
      </dgm:t>
    </dgm:pt>
    <dgm:pt modelId="{193CDEFF-9567-4677-B8E9-01A422891EAC}" type="sibTrans" cxnId="{C5D87AC2-A68F-4C1F-B8C9-9B1819E35FB0}">
      <dgm:prSet/>
      <dgm:spPr/>
      <dgm:t>
        <a:bodyPr/>
        <a:lstStyle/>
        <a:p>
          <a:endParaRPr lang="en-CH"/>
        </a:p>
      </dgm:t>
    </dgm:pt>
    <dgm:pt modelId="{5B857C89-5455-4B1C-8467-5FA07EFB7ED7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>
              <a:solidFill>
                <a:schemeClr val="tx1"/>
              </a:solidFill>
            </a:rPr>
            <a:t>Several new releases expected per year </a:t>
          </a:r>
          <a:endParaRPr lang="en-CH" sz="1200" dirty="0">
            <a:solidFill>
              <a:schemeClr val="tx1"/>
            </a:solidFill>
          </a:endParaRPr>
        </a:p>
      </dgm:t>
    </dgm:pt>
    <dgm:pt modelId="{0ACA0E73-656C-49F7-BB1E-45DDED6DD768}" type="parTrans" cxnId="{904B5C68-C96E-4E4B-BADC-F64CA2C84BD2}">
      <dgm:prSet/>
      <dgm:spPr/>
      <dgm:t>
        <a:bodyPr/>
        <a:lstStyle/>
        <a:p>
          <a:endParaRPr lang="en-CH"/>
        </a:p>
      </dgm:t>
    </dgm:pt>
    <dgm:pt modelId="{FC7BB6C6-A6C8-4BBB-9480-902F3AEE5DE1}" type="sibTrans" cxnId="{904B5C68-C96E-4E4B-BADC-F64CA2C84BD2}">
      <dgm:prSet/>
      <dgm:spPr/>
      <dgm:t>
        <a:bodyPr/>
        <a:lstStyle/>
        <a:p>
          <a:endParaRPr lang="en-CH"/>
        </a:p>
      </dgm:t>
    </dgm:pt>
    <dgm:pt modelId="{541EFF21-9454-422E-895E-502EDC4623C7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i="0" dirty="0">
              <a:solidFill>
                <a:schemeClr val="tx1"/>
              </a:solidFill>
            </a:rPr>
            <a:t>Current release 1.6.0 includes Station Templates and Web Client Tool</a:t>
          </a:r>
          <a:endParaRPr lang="en-CH" sz="1200" dirty="0">
            <a:solidFill>
              <a:schemeClr val="tx1"/>
            </a:solidFill>
          </a:endParaRPr>
        </a:p>
      </dgm:t>
    </dgm:pt>
    <dgm:pt modelId="{D3F0B8E5-264D-4D47-A275-6FFDAB4A35DF}" type="parTrans" cxnId="{F6F51194-1D29-4D30-98B5-61012ED875CA}">
      <dgm:prSet/>
      <dgm:spPr/>
      <dgm:t>
        <a:bodyPr/>
        <a:lstStyle/>
        <a:p>
          <a:endParaRPr lang="en-CH"/>
        </a:p>
      </dgm:t>
    </dgm:pt>
    <dgm:pt modelId="{1410BCE4-622C-41F3-B43D-802BBEC13E2A}" type="sibTrans" cxnId="{F6F51194-1D29-4D30-98B5-61012ED875CA}">
      <dgm:prSet/>
      <dgm:spPr/>
      <dgm:t>
        <a:bodyPr/>
        <a:lstStyle/>
        <a:p>
          <a:endParaRPr lang="en-CH"/>
        </a:p>
      </dgm:t>
    </dgm:pt>
    <dgm:pt modelId="{42E1DAE7-694D-433F-BA2C-415B42DD3457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>
              <a:solidFill>
                <a:schemeClr val="tx1"/>
              </a:solidFill>
            </a:rPr>
            <a:t>Several new releases expected per year</a:t>
          </a:r>
          <a:endParaRPr lang="en-CH" sz="1200" dirty="0">
            <a:solidFill>
              <a:schemeClr val="tx1"/>
            </a:solidFill>
          </a:endParaRPr>
        </a:p>
      </dgm:t>
    </dgm:pt>
    <dgm:pt modelId="{BA2BEEE1-FDAD-4544-9B2F-2525272CB83B}" type="parTrans" cxnId="{580F457B-1422-4FDA-9200-E4A3FC2524F8}">
      <dgm:prSet/>
      <dgm:spPr/>
      <dgm:t>
        <a:bodyPr/>
        <a:lstStyle/>
        <a:p>
          <a:endParaRPr lang="en-CH"/>
        </a:p>
      </dgm:t>
    </dgm:pt>
    <dgm:pt modelId="{FDD51ED3-A98C-4514-8878-1718244C0116}" type="sibTrans" cxnId="{580F457B-1422-4FDA-9200-E4A3FC2524F8}">
      <dgm:prSet/>
      <dgm:spPr/>
      <dgm:t>
        <a:bodyPr/>
        <a:lstStyle/>
        <a:p>
          <a:endParaRPr lang="en-CH"/>
        </a:p>
      </dgm:t>
    </dgm:pt>
    <dgm:pt modelId="{B1840B2F-804A-4019-B017-C1B738078AF2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i="0" dirty="0">
              <a:solidFill>
                <a:schemeClr val="tx1"/>
              </a:solidFill>
            </a:rPr>
            <a:t>Current release 1.3.1 includes monitoring the GCOS networks and other added features</a:t>
          </a:r>
          <a:endParaRPr lang="en-CH" sz="1200" dirty="0">
            <a:solidFill>
              <a:schemeClr val="tx1"/>
            </a:solidFill>
          </a:endParaRPr>
        </a:p>
      </dgm:t>
    </dgm:pt>
    <dgm:pt modelId="{EE8C3B7F-5A8D-4961-BF1E-D63DA61275BA}" type="parTrans" cxnId="{B2357198-3A99-4228-8226-EAF034EEE0ED}">
      <dgm:prSet/>
      <dgm:spPr/>
      <dgm:t>
        <a:bodyPr/>
        <a:lstStyle/>
        <a:p>
          <a:endParaRPr lang="en-CH"/>
        </a:p>
      </dgm:t>
    </dgm:pt>
    <dgm:pt modelId="{CE9161FA-12D9-4EFC-9269-AD14534BD205}" type="sibTrans" cxnId="{B2357198-3A99-4228-8226-EAF034EEE0ED}">
      <dgm:prSet/>
      <dgm:spPr/>
      <dgm:t>
        <a:bodyPr/>
        <a:lstStyle/>
        <a:p>
          <a:endParaRPr lang="en-CH"/>
        </a:p>
      </dgm:t>
    </dgm:pt>
    <dgm:pt modelId="{E83ECCC6-5B36-4BE3-8606-5E8700300F70}" type="pres">
      <dgm:prSet presAssocID="{A87972F0-6077-4CC0-A01F-675D0C315DC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5D542E5-6402-476F-9E96-3DB9338578D7}" type="pres">
      <dgm:prSet presAssocID="{64F5682B-1AEE-4E0C-9F84-DDB8F95C6AC6}" presName="composite" presStyleCnt="0"/>
      <dgm:spPr/>
    </dgm:pt>
    <dgm:pt modelId="{8930B1CA-9AA0-4F3C-BD20-4A8357FE423B}" type="pres">
      <dgm:prSet presAssocID="{64F5682B-1AEE-4E0C-9F84-DDB8F95C6AC6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2FF1D350-3A32-4F6C-ABA2-060566D7002B}" type="pres">
      <dgm:prSet presAssocID="{64F5682B-1AEE-4E0C-9F84-DDB8F95C6AC6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D9E340AB-8CEB-406A-AA7D-E3CBB410138B}" type="pres">
      <dgm:prSet presAssocID="{64F5682B-1AEE-4E0C-9F84-DDB8F95C6AC6}" presName="Accent" presStyleLbl="parChTrans1D1" presStyleIdx="0" presStyleCnt="3"/>
      <dgm:spPr/>
    </dgm:pt>
    <dgm:pt modelId="{06CD50EE-E466-4A09-876F-53ADF13BCD96}" type="pres">
      <dgm:prSet presAssocID="{64F5682B-1AEE-4E0C-9F84-DDB8F95C6AC6}" presName="Child" presStyleLbl="revTx" presStyleIdx="1" presStyleCnt="6" custScaleY="186310">
        <dgm:presLayoutVars>
          <dgm:chMax val="0"/>
          <dgm:chPref val="0"/>
          <dgm:bulletEnabled val="1"/>
        </dgm:presLayoutVars>
      </dgm:prSet>
      <dgm:spPr/>
    </dgm:pt>
    <dgm:pt modelId="{EA46A127-98E7-472E-8705-B68F52002EC0}" type="pres">
      <dgm:prSet presAssocID="{B84BE7DF-402A-4B72-A6C1-3273F290D65A}" presName="sibTrans" presStyleCnt="0"/>
      <dgm:spPr/>
    </dgm:pt>
    <dgm:pt modelId="{47799E4E-4AAF-45CB-81F9-9BD374655D3F}" type="pres">
      <dgm:prSet presAssocID="{741732F1-9D6D-4B94-BF68-004DA092BD86}" presName="composite" presStyleCnt="0"/>
      <dgm:spPr/>
    </dgm:pt>
    <dgm:pt modelId="{2A08C295-51B0-4526-A0CD-4ED9BF267457}" type="pres">
      <dgm:prSet presAssocID="{741732F1-9D6D-4B94-BF68-004DA092BD86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93E1649D-F063-4371-A4AE-50C6093C027D}" type="pres">
      <dgm:prSet presAssocID="{741732F1-9D6D-4B94-BF68-004DA092BD86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51924208-E95A-426F-87C6-99CB983EBA3F}" type="pres">
      <dgm:prSet presAssocID="{741732F1-9D6D-4B94-BF68-004DA092BD86}" presName="Accent" presStyleLbl="parChTrans1D1" presStyleIdx="1" presStyleCnt="3"/>
      <dgm:spPr/>
    </dgm:pt>
    <dgm:pt modelId="{DA8834B5-4979-45DC-8D4E-8644A7EC460B}" type="pres">
      <dgm:prSet presAssocID="{741732F1-9D6D-4B94-BF68-004DA092BD86}" presName="Child" presStyleLbl="revTx" presStyleIdx="3" presStyleCnt="6" custScaleY="163898">
        <dgm:presLayoutVars>
          <dgm:chMax val="0"/>
          <dgm:chPref val="0"/>
          <dgm:bulletEnabled val="1"/>
        </dgm:presLayoutVars>
      </dgm:prSet>
      <dgm:spPr/>
    </dgm:pt>
    <dgm:pt modelId="{8131BDE9-F5DC-4EA9-A0ED-6327341ED3B5}" type="pres">
      <dgm:prSet presAssocID="{E085A24E-CE0E-4AE6-838F-E01F16DF26FA}" presName="sibTrans" presStyleCnt="0"/>
      <dgm:spPr/>
    </dgm:pt>
    <dgm:pt modelId="{3B76AC91-59DE-4D15-86D4-6FCC065CF188}" type="pres">
      <dgm:prSet presAssocID="{D0A78C23-B0C7-48CE-8919-FB2075B72D98}" presName="composite" presStyleCnt="0"/>
      <dgm:spPr/>
    </dgm:pt>
    <dgm:pt modelId="{951CA764-BC2D-415B-8350-F83685CD8C35}" type="pres">
      <dgm:prSet presAssocID="{D0A78C23-B0C7-48CE-8919-FB2075B72D98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A8106BD9-B375-4E14-8009-540AB51A2669}" type="pres">
      <dgm:prSet presAssocID="{D0A78C23-B0C7-48CE-8919-FB2075B72D98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3B23A0C5-78E9-4926-921D-7F06EEDC09D3}" type="pres">
      <dgm:prSet presAssocID="{D0A78C23-B0C7-48CE-8919-FB2075B72D98}" presName="Accent" presStyleLbl="parChTrans1D1" presStyleIdx="2" presStyleCnt="3"/>
      <dgm:spPr/>
    </dgm:pt>
    <dgm:pt modelId="{973AEC13-5172-4396-8696-2E2D9DB0F0E8}" type="pres">
      <dgm:prSet presAssocID="{D0A78C23-B0C7-48CE-8919-FB2075B72D98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E0E5A06-0BBF-4473-B6D4-A48E2440A37F}" type="presOf" srcId="{D6A97EDD-5DD8-4165-8C93-C3642497C6AA}" destId="{06CD50EE-E466-4A09-876F-53ADF13BCD96}" srcOrd="0" destOrd="1" presId="urn:microsoft.com/office/officeart/2011/layout/TabList"/>
    <dgm:cxn modelId="{FE23F40F-F939-4476-A38E-2042F5DFC278}" type="presOf" srcId="{B1840B2F-804A-4019-B017-C1B738078AF2}" destId="{DA8834B5-4979-45DC-8D4E-8644A7EC460B}" srcOrd="0" destOrd="3" presId="urn:microsoft.com/office/officeart/2011/layout/TabList"/>
    <dgm:cxn modelId="{197CC116-37A0-4CB1-A923-72EFD8B46023}" type="presOf" srcId="{7280380A-C40A-4FCA-AB3C-F8765139503F}" destId="{06CD50EE-E466-4A09-876F-53ADF13BCD96}" srcOrd="0" destOrd="0" presId="urn:microsoft.com/office/officeart/2011/layout/TabList"/>
    <dgm:cxn modelId="{1322F31D-AF99-4583-AB0A-36A4CA267EF0}" type="presOf" srcId="{69F67339-8C37-4CD0-942D-E639FA6FA6BD}" destId="{973AEC13-5172-4396-8696-2E2D9DB0F0E8}" srcOrd="0" destOrd="1" presId="urn:microsoft.com/office/officeart/2011/layout/TabList"/>
    <dgm:cxn modelId="{49C07232-720C-4706-88A0-3FBD3BEC768D}" srcId="{D0A78C23-B0C7-48CE-8919-FB2075B72D98}" destId="{69F67339-8C37-4CD0-942D-E639FA6FA6BD}" srcOrd="2" destOrd="0" parTransId="{99F36D97-CC90-4ACD-A4E0-F26893AF7268}" sibTransId="{EF827662-2F3C-405D-AD8E-F940F3AED108}"/>
    <dgm:cxn modelId="{DA16475E-BEE0-4082-A79D-A22925786C78}" srcId="{A87972F0-6077-4CC0-A01F-675D0C315DC2}" destId="{D0A78C23-B0C7-48CE-8919-FB2075B72D98}" srcOrd="2" destOrd="0" parTransId="{FF033484-0613-49BF-A40E-8A0612F82DD5}" sibTransId="{EA474A7D-7375-43C6-A1A9-3621DB5A2F7F}"/>
    <dgm:cxn modelId="{C3D5D547-4900-4F77-8385-8FE24CF932F0}" type="presOf" srcId="{741732F1-9D6D-4B94-BF68-004DA092BD86}" destId="{93E1649D-F063-4371-A4AE-50C6093C027D}" srcOrd="0" destOrd="0" presId="urn:microsoft.com/office/officeart/2011/layout/TabList"/>
    <dgm:cxn modelId="{904B5C68-C96E-4E4B-BADC-F64CA2C84BD2}" srcId="{64F5682B-1AEE-4E0C-9F84-DDB8F95C6AC6}" destId="{5B857C89-5455-4B1C-8467-5FA07EFB7ED7}" srcOrd="3" destOrd="0" parTransId="{0ACA0E73-656C-49F7-BB1E-45DDED6DD768}" sibTransId="{FC7BB6C6-A6C8-4BBB-9480-902F3AEE5DE1}"/>
    <dgm:cxn modelId="{E1DC7168-2F1E-414C-9FA5-9E68F04C2D39}" srcId="{741732F1-9D6D-4B94-BF68-004DA092BD86}" destId="{4563167F-E4A4-4D9E-B1A5-F20C3FD28375}" srcOrd="0" destOrd="0" parTransId="{4B1342AC-A8FD-4A6D-BDA0-4635D780C99D}" sibTransId="{ABCB6E03-AD46-4F60-B63B-4AC0B737591E}"/>
    <dgm:cxn modelId="{6F03EC70-94CF-4485-A272-A2EA0220FB08}" srcId="{741732F1-9D6D-4B94-BF68-004DA092BD86}" destId="{9BC9A4CF-09B7-4E88-9DBB-B1FA14479ECA}" srcOrd="2" destOrd="0" parTransId="{6B9605B6-700B-43FD-A066-8EC368A1C0FA}" sibTransId="{45515FA5-2418-4482-957A-12184B603BBD}"/>
    <dgm:cxn modelId="{F8896752-FBCB-4E4A-A09D-8EDB8116CABD}" srcId="{D0A78C23-B0C7-48CE-8919-FB2075B72D98}" destId="{5AACCE1D-34A7-49F0-AEEC-55FFFE053760}" srcOrd="0" destOrd="0" parTransId="{CAE8BD7B-3C03-43D5-B0A5-6A6EE05ED30F}" sibTransId="{EA9B07B9-F89A-4840-BD24-D153A393CA19}"/>
    <dgm:cxn modelId="{D726AD52-303F-4532-A07D-17E700E12BC7}" type="presOf" srcId="{541EFF21-9454-422E-895E-502EDC4623C7}" destId="{06CD50EE-E466-4A09-876F-53ADF13BCD96}" srcOrd="0" destOrd="3" presId="urn:microsoft.com/office/officeart/2011/layout/TabList"/>
    <dgm:cxn modelId="{1A41A573-FAF1-4985-88F6-EA4B6BE1B300}" type="presOf" srcId="{42E1DAE7-694D-433F-BA2C-415B42DD3457}" destId="{DA8834B5-4979-45DC-8D4E-8644A7EC460B}" srcOrd="0" destOrd="2" presId="urn:microsoft.com/office/officeart/2011/layout/TabList"/>
    <dgm:cxn modelId="{53576854-4CD8-420A-BCDD-E89542A8DFA2}" type="presOf" srcId="{5AACCE1D-34A7-49F0-AEEC-55FFFE053760}" destId="{951CA764-BC2D-415B-8350-F83685CD8C35}" srcOrd="0" destOrd="0" presId="urn:microsoft.com/office/officeart/2011/layout/TabList"/>
    <dgm:cxn modelId="{5ABC9774-E933-4603-91C2-673B5D762EDC}" type="presOf" srcId="{5B857C89-5455-4B1C-8467-5FA07EFB7ED7}" destId="{06CD50EE-E466-4A09-876F-53ADF13BCD96}" srcOrd="0" destOrd="2" presId="urn:microsoft.com/office/officeart/2011/layout/TabList"/>
    <dgm:cxn modelId="{7D618A7A-2567-42D5-9441-1E8C71A4B912}" type="presOf" srcId="{D2D85E8F-AE81-4CFC-9274-01A6837A54CF}" destId="{8930B1CA-9AA0-4F3C-BD20-4A8357FE423B}" srcOrd="0" destOrd="0" presId="urn:microsoft.com/office/officeart/2011/layout/TabList"/>
    <dgm:cxn modelId="{580F457B-1422-4FDA-9200-E4A3FC2524F8}" srcId="{741732F1-9D6D-4B94-BF68-004DA092BD86}" destId="{42E1DAE7-694D-433F-BA2C-415B42DD3457}" srcOrd="3" destOrd="0" parTransId="{BA2BEEE1-FDAD-4544-9B2F-2525272CB83B}" sibTransId="{FDD51ED3-A98C-4514-8878-1718244C0116}"/>
    <dgm:cxn modelId="{B906AD82-86CE-44C4-84D7-3366EE518B1C}" srcId="{64F5682B-1AEE-4E0C-9F84-DDB8F95C6AC6}" destId="{D6A97EDD-5DD8-4165-8C93-C3642497C6AA}" srcOrd="2" destOrd="0" parTransId="{2E954DA7-2D87-469B-A059-F75FF013AEAC}" sibTransId="{F05CADDA-6A85-4AC0-828B-9F1CFE2C6B54}"/>
    <dgm:cxn modelId="{EB6F1488-E31D-4816-9F0E-F2400B794BA9}" type="presOf" srcId="{4563167F-E4A4-4D9E-B1A5-F20C3FD28375}" destId="{2A08C295-51B0-4526-A0CD-4ED9BF267457}" srcOrd="0" destOrd="0" presId="urn:microsoft.com/office/officeart/2011/layout/TabList"/>
    <dgm:cxn modelId="{EFEFCA8D-7EE4-4E0D-91EE-94B497CFA848}" type="presOf" srcId="{64F5682B-1AEE-4E0C-9F84-DDB8F95C6AC6}" destId="{2FF1D350-3A32-4F6C-ABA2-060566D7002B}" srcOrd="0" destOrd="0" presId="urn:microsoft.com/office/officeart/2011/layout/TabList"/>
    <dgm:cxn modelId="{F6F51194-1D29-4D30-98B5-61012ED875CA}" srcId="{64F5682B-1AEE-4E0C-9F84-DDB8F95C6AC6}" destId="{541EFF21-9454-422E-895E-502EDC4623C7}" srcOrd="4" destOrd="0" parTransId="{D3F0B8E5-264D-4D47-A275-6FFDAB4A35DF}" sibTransId="{1410BCE4-622C-41F3-B43D-802BBEC13E2A}"/>
    <dgm:cxn modelId="{B2357198-3A99-4228-8226-EAF034EEE0ED}" srcId="{741732F1-9D6D-4B94-BF68-004DA092BD86}" destId="{B1840B2F-804A-4019-B017-C1B738078AF2}" srcOrd="4" destOrd="0" parTransId="{EE8C3B7F-5A8D-4961-BF1E-D63DA61275BA}" sibTransId="{CE9161FA-12D9-4EFC-9269-AD14534BD205}"/>
    <dgm:cxn modelId="{3976039B-D0B8-4D21-AC07-7026387C3B32}" type="presOf" srcId="{A87972F0-6077-4CC0-A01F-675D0C315DC2}" destId="{E83ECCC6-5B36-4BE3-8606-5E8700300F70}" srcOrd="0" destOrd="0" presId="urn:microsoft.com/office/officeart/2011/layout/TabList"/>
    <dgm:cxn modelId="{A6995FA3-2B87-470A-93A3-B54343BF1797}" type="presOf" srcId="{D4116B9A-7C2B-49CA-BB1E-85ED92FAF157}" destId="{973AEC13-5172-4396-8696-2E2D9DB0F0E8}" srcOrd="0" destOrd="0" presId="urn:microsoft.com/office/officeart/2011/layout/TabList"/>
    <dgm:cxn modelId="{40910CB1-C234-4E2E-83F0-B98BB9169556}" srcId="{741732F1-9D6D-4B94-BF68-004DA092BD86}" destId="{E7E7B582-B01B-4B33-9499-36D0492302F3}" srcOrd="1" destOrd="0" parTransId="{B668BE2E-42F6-450F-BF71-5D03072D0A00}" sibTransId="{237160EC-7664-4C0C-9966-ED2DBBF42E8F}"/>
    <dgm:cxn modelId="{FEFF00B5-4AC3-43E2-8B5F-FD903ABE2BAF}" type="presOf" srcId="{E7E7B582-B01B-4B33-9499-36D0492302F3}" destId="{DA8834B5-4979-45DC-8D4E-8644A7EC460B}" srcOrd="0" destOrd="0" presId="urn:microsoft.com/office/officeart/2011/layout/TabList"/>
    <dgm:cxn modelId="{8D7209BA-52B9-4CEA-AC09-BBD62B978EDA}" type="presOf" srcId="{9BC9A4CF-09B7-4E88-9DBB-B1FA14479ECA}" destId="{DA8834B5-4979-45DC-8D4E-8644A7EC460B}" srcOrd="0" destOrd="1" presId="urn:microsoft.com/office/officeart/2011/layout/TabList"/>
    <dgm:cxn modelId="{C5D87AC2-A68F-4C1F-B8C9-9B1819E35FB0}" srcId="{D0A78C23-B0C7-48CE-8919-FB2075B72D98}" destId="{D4116B9A-7C2B-49CA-BB1E-85ED92FAF157}" srcOrd="1" destOrd="0" parTransId="{ADC2CCA7-BE93-4075-8521-22F8DD74F2E6}" sibTransId="{193CDEFF-9567-4677-B8E9-01A422891EAC}"/>
    <dgm:cxn modelId="{26077CCC-96BB-4058-85C1-F0B24E0BFEFD}" srcId="{A87972F0-6077-4CC0-A01F-675D0C315DC2}" destId="{741732F1-9D6D-4B94-BF68-004DA092BD86}" srcOrd="1" destOrd="0" parTransId="{5B84155F-574B-4D2A-B3AB-14914611FC6F}" sibTransId="{E085A24E-CE0E-4AE6-838F-E01F16DF26FA}"/>
    <dgm:cxn modelId="{B85941D7-A8BD-4666-85EE-D1E1E32D5D7A}" srcId="{64F5682B-1AEE-4E0C-9F84-DDB8F95C6AC6}" destId="{D2D85E8F-AE81-4CFC-9274-01A6837A54CF}" srcOrd="0" destOrd="0" parTransId="{F10ED998-9CFF-452D-A801-DFA3A7BB3E9F}" sibTransId="{FD52FDA0-6350-45D6-AE9E-710C2916A07E}"/>
    <dgm:cxn modelId="{FE461AE8-B77F-4250-894C-C7DD4D19C7D2}" srcId="{A87972F0-6077-4CC0-A01F-675D0C315DC2}" destId="{64F5682B-1AEE-4E0C-9F84-DDB8F95C6AC6}" srcOrd="0" destOrd="0" parTransId="{4F8FF58E-7490-463F-8309-04DFD4CCA54B}" sibTransId="{B84BE7DF-402A-4B72-A6C1-3273F290D65A}"/>
    <dgm:cxn modelId="{E70A76F5-54A3-4F42-95AC-183EC1B9AA3E}" srcId="{64F5682B-1AEE-4E0C-9F84-DDB8F95C6AC6}" destId="{7280380A-C40A-4FCA-AB3C-F8765139503F}" srcOrd="1" destOrd="0" parTransId="{A9C63C23-A5A6-4F6B-984C-74800E5175F4}" sibTransId="{145293D2-BBDE-44CA-AC83-AD15BC055850}"/>
    <dgm:cxn modelId="{F7140EF6-8185-4116-AC96-A0DF86130D26}" type="presOf" srcId="{D0A78C23-B0C7-48CE-8919-FB2075B72D98}" destId="{A8106BD9-B375-4E14-8009-540AB51A2669}" srcOrd="0" destOrd="0" presId="urn:microsoft.com/office/officeart/2011/layout/TabList"/>
    <dgm:cxn modelId="{2C6F556C-A22D-4A92-90CF-A9E7B5A7A1BF}" type="presParOf" srcId="{E83ECCC6-5B36-4BE3-8606-5E8700300F70}" destId="{05D542E5-6402-476F-9E96-3DB9338578D7}" srcOrd="0" destOrd="0" presId="urn:microsoft.com/office/officeart/2011/layout/TabList"/>
    <dgm:cxn modelId="{0BC94A50-21FD-445C-9A97-9660F9387E12}" type="presParOf" srcId="{05D542E5-6402-476F-9E96-3DB9338578D7}" destId="{8930B1CA-9AA0-4F3C-BD20-4A8357FE423B}" srcOrd="0" destOrd="0" presId="urn:microsoft.com/office/officeart/2011/layout/TabList"/>
    <dgm:cxn modelId="{C05ACE20-60B4-480C-8E55-2527B4913104}" type="presParOf" srcId="{05D542E5-6402-476F-9E96-3DB9338578D7}" destId="{2FF1D350-3A32-4F6C-ABA2-060566D7002B}" srcOrd="1" destOrd="0" presId="urn:microsoft.com/office/officeart/2011/layout/TabList"/>
    <dgm:cxn modelId="{EF38BFBE-31C7-43F3-A8AE-8079E5F6F485}" type="presParOf" srcId="{05D542E5-6402-476F-9E96-3DB9338578D7}" destId="{D9E340AB-8CEB-406A-AA7D-E3CBB410138B}" srcOrd="2" destOrd="0" presId="urn:microsoft.com/office/officeart/2011/layout/TabList"/>
    <dgm:cxn modelId="{1F2B01FB-0015-4BEB-8869-8B91525B1AF9}" type="presParOf" srcId="{E83ECCC6-5B36-4BE3-8606-5E8700300F70}" destId="{06CD50EE-E466-4A09-876F-53ADF13BCD96}" srcOrd="1" destOrd="0" presId="urn:microsoft.com/office/officeart/2011/layout/TabList"/>
    <dgm:cxn modelId="{CCC074AC-14D7-4D02-B52F-0BB08548D02D}" type="presParOf" srcId="{E83ECCC6-5B36-4BE3-8606-5E8700300F70}" destId="{EA46A127-98E7-472E-8705-B68F52002EC0}" srcOrd="2" destOrd="0" presId="urn:microsoft.com/office/officeart/2011/layout/TabList"/>
    <dgm:cxn modelId="{7252A6FE-9131-40C7-AE1C-C374DCD8F389}" type="presParOf" srcId="{E83ECCC6-5B36-4BE3-8606-5E8700300F70}" destId="{47799E4E-4AAF-45CB-81F9-9BD374655D3F}" srcOrd="3" destOrd="0" presId="urn:microsoft.com/office/officeart/2011/layout/TabList"/>
    <dgm:cxn modelId="{D61E0CE5-F320-4A88-B8D8-DA1B10F6E258}" type="presParOf" srcId="{47799E4E-4AAF-45CB-81F9-9BD374655D3F}" destId="{2A08C295-51B0-4526-A0CD-4ED9BF267457}" srcOrd="0" destOrd="0" presId="urn:microsoft.com/office/officeart/2011/layout/TabList"/>
    <dgm:cxn modelId="{D854F850-A83D-4E5B-86EE-6F677EFCF253}" type="presParOf" srcId="{47799E4E-4AAF-45CB-81F9-9BD374655D3F}" destId="{93E1649D-F063-4371-A4AE-50C6093C027D}" srcOrd="1" destOrd="0" presId="urn:microsoft.com/office/officeart/2011/layout/TabList"/>
    <dgm:cxn modelId="{737DA9BE-80E1-47E3-B8A6-D0B22F8FEECB}" type="presParOf" srcId="{47799E4E-4AAF-45CB-81F9-9BD374655D3F}" destId="{51924208-E95A-426F-87C6-99CB983EBA3F}" srcOrd="2" destOrd="0" presId="urn:microsoft.com/office/officeart/2011/layout/TabList"/>
    <dgm:cxn modelId="{38253323-276A-49BB-9A78-009B85CFDD68}" type="presParOf" srcId="{E83ECCC6-5B36-4BE3-8606-5E8700300F70}" destId="{DA8834B5-4979-45DC-8D4E-8644A7EC460B}" srcOrd="4" destOrd="0" presId="urn:microsoft.com/office/officeart/2011/layout/TabList"/>
    <dgm:cxn modelId="{EC44AB92-B1C7-471F-B21A-72D0F6016EFE}" type="presParOf" srcId="{E83ECCC6-5B36-4BE3-8606-5E8700300F70}" destId="{8131BDE9-F5DC-4EA9-A0ED-6327341ED3B5}" srcOrd="5" destOrd="0" presId="urn:microsoft.com/office/officeart/2011/layout/TabList"/>
    <dgm:cxn modelId="{938515F7-F60D-4E87-9AE6-B3A97C8FEB11}" type="presParOf" srcId="{E83ECCC6-5B36-4BE3-8606-5E8700300F70}" destId="{3B76AC91-59DE-4D15-86D4-6FCC065CF188}" srcOrd="6" destOrd="0" presId="urn:microsoft.com/office/officeart/2011/layout/TabList"/>
    <dgm:cxn modelId="{EC6FE546-FC66-402D-9D30-6A634BA3304A}" type="presParOf" srcId="{3B76AC91-59DE-4D15-86D4-6FCC065CF188}" destId="{951CA764-BC2D-415B-8350-F83685CD8C35}" srcOrd="0" destOrd="0" presId="urn:microsoft.com/office/officeart/2011/layout/TabList"/>
    <dgm:cxn modelId="{E8766E70-5400-4D54-8F30-425CD885D570}" type="presParOf" srcId="{3B76AC91-59DE-4D15-86D4-6FCC065CF188}" destId="{A8106BD9-B375-4E14-8009-540AB51A2669}" srcOrd="1" destOrd="0" presId="urn:microsoft.com/office/officeart/2011/layout/TabList"/>
    <dgm:cxn modelId="{3431ED75-E27E-486F-938D-12D59B36F30B}" type="presParOf" srcId="{3B76AC91-59DE-4D15-86D4-6FCC065CF188}" destId="{3B23A0C5-78E9-4926-921D-7F06EEDC09D3}" srcOrd="2" destOrd="0" presId="urn:microsoft.com/office/officeart/2011/layout/TabList"/>
    <dgm:cxn modelId="{D51132F1-85F6-46D2-B515-1DA6D6365DA9}" type="presParOf" srcId="{E83ECCC6-5B36-4BE3-8606-5E8700300F70}" destId="{973AEC13-5172-4396-8696-2E2D9DB0F0E8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96CFFD-E5A8-4216-913D-E52A125D021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EF9DB2AB-360D-4B7E-B13F-00C594DC397C}">
      <dgm:prSet phldr="0"/>
      <dgm:spPr/>
      <dgm:t>
        <a:bodyPr/>
        <a:lstStyle/>
        <a:p>
          <a:pPr rtl="0"/>
          <a:endParaRPr lang="en-US">
            <a:latin typeface="Calibri"/>
          </a:endParaRPr>
        </a:p>
      </dgm:t>
    </dgm:pt>
    <dgm:pt modelId="{4F6381EF-E3DB-4CE5-B0F8-DDA967F8D9BF}" type="parTrans" cxnId="{26D18A78-6C40-454C-AB52-33DFFCB6EF5E}">
      <dgm:prSet/>
      <dgm:spPr/>
      <dgm:t>
        <a:bodyPr/>
        <a:lstStyle/>
        <a:p>
          <a:endParaRPr lang="de-DE"/>
        </a:p>
      </dgm:t>
    </dgm:pt>
    <dgm:pt modelId="{746CB4B7-4345-4705-898F-C163AD5A6E62}" type="sibTrans" cxnId="{26D18A78-6C40-454C-AB52-33DFFCB6EF5E}">
      <dgm:prSet/>
      <dgm:spPr/>
      <dgm:t>
        <a:bodyPr/>
        <a:lstStyle/>
        <a:p>
          <a:endParaRPr lang="de-DE"/>
        </a:p>
      </dgm:t>
    </dgm:pt>
    <dgm:pt modelId="{AFEB5E06-3224-4109-B6DD-92B78123AFF3}">
      <dgm:prSet phldr="0"/>
      <dgm:spPr/>
      <dgm:t>
        <a:bodyPr/>
        <a:lstStyle/>
        <a:p>
          <a:endParaRPr lang="en-US">
            <a:latin typeface="Calibri"/>
          </a:endParaRPr>
        </a:p>
      </dgm:t>
    </dgm:pt>
    <dgm:pt modelId="{6E7A82B1-A3B3-4D67-9B95-0498D343B66E}" type="parTrans" cxnId="{2D44FBA3-ED5E-4426-AF4F-49CD78037CF3}">
      <dgm:prSet/>
      <dgm:spPr/>
      <dgm:t>
        <a:bodyPr/>
        <a:lstStyle/>
        <a:p>
          <a:endParaRPr lang="de-DE"/>
        </a:p>
      </dgm:t>
    </dgm:pt>
    <dgm:pt modelId="{8CD59AA1-52C0-469A-A3A2-7AD60B81BCBA}" type="sibTrans" cxnId="{2D44FBA3-ED5E-4426-AF4F-49CD78037CF3}">
      <dgm:prSet/>
      <dgm:spPr/>
      <dgm:t>
        <a:bodyPr/>
        <a:lstStyle/>
        <a:p>
          <a:endParaRPr lang="de-DE"/>
        </a:p>
      </dgm:t>
    </dgm:pt>
    <dgm:pt modelId="{F2A4B60E-CD72-4B41-990F-ED74BABB5DB7}">
      <dgm:prSet phldr="0"/>
      <dgm:spPr/>
      <dgm:t>
        <a:bodyPr/>
        <a:lstStyle/>
        <a:p>
          <a:endParaRPr lang="en-US">
            <a:latin typeface="Calibri"/>
          </a:endParaRPr>
        </a:p>
      </dgm:t>
    </dgm:pt>
    <dgm:pt modelId="{F2DD9611-02AE-4672-8303-D92A7682D9EF}" type="parTrans" cxnId="{055E5357-BF67-402D-9C4A-9A1C45656380}">
      <dgm:prSet/>
      <dgm:spPr/>
      <dgm:t>
        <a:bodyPr/>
        <a:lstStyle/>
        <a:p>
          <a:endParaRPr lang="de-DE"/>
        </a:p>
      </dgm:t>
    </dgm:pt>
    <dgm:pt modelId="{4F7970C6-95F1-481A-B73F-577262245C74}" type="sibTrans" cxnId="{055E5357-BF67-402D-9C4A-9A1C45656380}">
      <dgm:prSet/>
      <dgm:spPr/>
      <dgm:t>
        <a:bodyPr/>
        <a:lstStyle/>
        <a:p>
          <a:endParaRPr lang="de-DE"/>
        </a:p>
      </dgm:t>
    </dgm:pt>
    <dgm:pt modelId="{ABC34573-5E8B-43A7-AC1B-CAE1FD4D6AD3}" type="pres">
      <dgm:prSet presAssocID="{AA96CFFD-E5A8-4216-913D-E52A125D0211}" presName="arrowDiagram" presStyleCnt="0">
        <dgm:presLayoutVars>
          <dgm:chMax val="5"/>
          <dgm:dir/>
          <dgm:resizeHandles val="exact"/>
        </dgm:presLayoutVars>
      </dgm:prSet>
      <dgm:spPr/>
    </dgm:pt>
    <dgm:pt modelId="{DC3BD872-6A3A-42AE-9541-A87A31A8B9A5}" type="pres">
      <dgm:prSet presAssocID="{AA96CFFD-E5A8-4216-913D-E52A125D0211}" presName="arrow" presStyleLbl="bgShp" presStyleIdx="0" presStyleCnt="1"/>
      <dgm:spPr/>
    </dgm:pt>
    <dgm:pt modelId="{7DC1678A-6A8C-4B0A-8850-C054741A145F}" type="pres">
      <dgm:prSet presAssocID="{AA96CFFD-E5A8-4216-913D-E52A125D0211}" presName="arrowDiagram3" presStyleCnt="0"/>
      <dgm:spPr/>
    </dgm:pt>
    <dgm:pt modelId="{E5C754A2-41D2-4938-BC12-FF2F923953A7}" type="pres">
      <dgm:prSet presAssocID="{EF9DB2AB-360D-4B7E-B13F-00C594DC397C}" presName="bullet3a" presStyleLbl="node1" presStyleIdx="0" presStyleCnt="3"/>
      <dgm:spPr/>
    </dgm:pt>
    <dgm:pt modelId="{07FFF6FB-1A7D-4F61-A46B-1402D94BDFD5}" type="pres">
      <dgm:prSet presAssocID="{EF9DB2AB-360D-4B7E-B13F-00C594DC397C}" presName="textBox3a" presStyleLbl="revTx" presStyleIdx="0" presStyleCnt="3">
        <dgm:presLayoutVars>
          <dgm:bulletEnabled val="1"/>
        </dgm:presLayoutVars>
      </dgm:prSet>
      <dgm:spPr/>
    </dgm:pt>
    <dgm:pt modelId="{FDDB5536-3C1D-4BB6-8E2D-7EBC91388FE9}" type="pres">
      <dgm:prSet presAssocID="{AFEB5E06-3224-4109-B6DD-92B78123AFF3}" presName="bullet3b" presStyleLbl="node1" presStyleIdx="1" presStyleCnt="3"/>
      <dgm:spPr/>
    </dgm:pt>
    <dgm:pt modelId="{A42176C8-3C3E-49F1-962D-1C8466C77A2F}" type="pres">
      <dgm:prSet presAssocID="{AFEB5E06-3224-4109-B6DD-92B78123AFF3}" presName="textBox3b" presStyleLbl="revTx" presStyleIdx="1" presStyleCnt="3">
        <dgm:presLayoutVars>
          <dgm:bulletEnabled val="1"/>
        </dgm:presLayoutVars>
      </dgm:prSet>
      <dgm:spPr/>
    </dgm:pt>
    <dgm:pt modelId="{9B110180-F81F-4066-BBEA-BEF69D1C3297}" type="pres">
      <dgm:prSet presAssocID="{F2A4B60E-CD72-4B41-990F-ED74BABB5DB7}" presName="bullet3c" presStyleLbl="node1" presStyleIdx="2" presStyleCnt="3"/>
      <dgm:spPr/>
    </dgm:pt>
    <dgm:pt modelId="{D43F361E-4140-404E-B03D-BC74EE4AF84C}" type="pres">
      <dgm:prSet presAssocID="{F2A4B60E-CD72-4B41-990F-ED74BABB5DB7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66666505-C72D-4F39-9381-0FBB48EF675E}" type="presOf" srcId="{F2A4B60E-CD72-4B41-990F-ED74BABB5DB7}" destId="{D43F361E-4140-404E-B03D-BC74EE4AF84C}" srcOrd="0" destOrd="0" presId="urn:microsoft.com/office/officeart/2005/8/layout/arrow2"/>
    <dgm:cxn modelId="{055E5357-BF67-402D-9C4A-9A1C45656380}" srcId="{AA96CFFD-E5A8-4216-913D-E52A125D0211}" destId="{F2A4B60E-CD72-4B41-990F-ED74BABB5DB7}" srcOrd="2" destOrd="0" parTransId="{F2DD9611-02AE-4672-8303-D92A7682D9EF}" sibTransId="{4F7970C6-95F1-481A-B73F-577262245C74}"/>
    <dgm:cxn modelId="{26D18A78-6C40-454C-AB52-33DFFCB6EF5E}" srcId="{AA96CFFD-E5A8-4216-913D-E52A125D0211}" destId="{EF9DB2AB-360D-4B7E-B13F-00C594DC397C}" srcOrd="0" destOrd="0" parTransId="{4F6381EF-E3DB-4CE5-B0F8-DDA967F8D9BF}" sibTransId="{746CB4B7-4345-4705-898F-C163AD5A6E62}"/>
    <dgm:cxn modelId="{2D44FBA3-ED5E-4426-AF4F-49CD78037CF3}" srcId="{AA96CFFD-E5A8-4216-913D-E52A125D0211}" destId="{AFEB5E06-3224-4109-B6DD-92B78123AFF3}" srcOrd="1" destOrd="0" parTransId="{6E7A82B1-A3B3-4D67-9B95-0498D343B66E}" sibTransId="{8CD59AA1-52C0-469A-A3A2-7AD60B81BCBA}"/>
    <dgm:cxn modelId="{87BE4EB0-5B4C-435B-86FF-E41DFEF771AE}" type="presOf" srcId="{EF9DB2AB-360D-4B7E-B13F-00C594DC397C}" destId="{07FFF6FB-1A7D-4F61-A46B-1402D94BDFD5}" srcOrd="0" destOrd="0" presId="urn:microsoft.com/office/officeart/2005/8/layout/arrow2"/>
    <dgm:cxn modelId="{BED5B5D1-1A8E-486B-B2FF-3F2318C8EAE3}" type="presOf" srcId="{AFEB5E06-3224-4109-B6DD-92B78123AFF3}" destId="{A42176C8-3C3E-49F1-962D-1C8466C77A2F}" srcOrd="0" destOrd="0" presId="urn:microsoft.com/office/officeart/2005/8/layout/arrow2"/>
    <dgm:cxn modelId="{790C28D2-6E26-4B56-89B1-42D79C73C58A}" type="presOf" srcId="{AA96CFFD-E5A8-4216-913D-E52A125D0211}" destId="{ABC34573-5E8B-43A7-AC1B-CAE1FD4D6AD3}" srcOrd="0" destOrd="0" presId="urn:microsoft.com/office/officeart/2005/8/layout/arrow2"/>
    <dgm:cxn modelId="{D6C60457-473C-4949-A40C-79EE95013EED}" type="presParOf" srcId="{ABC34573-5E8B-43A7-AC1B-CAE1FD4D6AD3}" destId="{DC3BD872-6A3A-42AE-9541-A87A31A8B9A5}" srcOrd="0" destOrd="0" presId="urn:microsoft.com/office/officeart/2005/8/layout/arrow2"/>
    <dgm:cxn modelId="{1F2B40D0-0DF2-4376-B3A8-B14A1C5DE7F0}" type="presParOf" srcId="{ABC34573-5E8B-43A7-AC1B-CAE1FD4D6AD3}" destId="{7DC1678A-6A8C-4B0A-8850-C054741A145F}" srcOrd="1" destOrd="0" presId="urn:microsoft.com/office/officeart/2005/8/layout/arrow2"/>
    <dgm:cxn modelId="{D1ACCF10-02A8-41F6-BBF3-B9EB6F7D980B}" type="presParOf" srcId="{7DC1678A-6A8C-4B0A-8850-C054741A145F}" destId="{E5C754A2-41D2-4938-BC12-FF2F923953A7}" srcOrd="0" destOrd="0" presId="urn:microsoft.com/office/officeart/2005/8/layout/arrow2"/>
    <dgm:cxn modelId="{B2AEA25E-56AA-40AF-A010-E86D86EF516C}" type="presParOf" srcId="{7DC1678A-6A8C-4B0A-8850-C054741A145F}" destId="{07FFF6FB-1A7D-4F61-A46B-1402D94BDFD5}" srcOrd="1" destOrd="0" presId="urn:microsoft.com/office/officeart/2005/8/layout/arrow2"/>
    <dgm:cxn modelId="{66C8EBD2-4229-4D3F-9226-7F8412EF722F}" type="presParOf" srcId="{7DC1678A-6A8C-4B0A-8850-C054741A145F}" destId="{FDDB5536-3C1D-4BB6-8E2D-7EBC91388FE9}" srcOrd="2" destOrd="0" presId="urn:microsoft.com/office/officeart/2005/8/layout/arrow2"/>
    <dgm:cxn modelId="{6CE71032-2161-4650-A196-B6539C0AD68F}" type="presParOf" srcId="{7DC1678A-6A8C-4B0A-8850-C054741A145F}" destId="{A42176C8-3C3E-49F1-962D-1C8466C77A2F}" srcOrd="3" destOrd="0" presId="urn:microsoft.com/office/officeart/2005/8/layout/arrow2"/>
    <dgm:cxn modelId="{AC6EB5D1-2464-4A85-B11A-A68ACC4B0DD6}" type="presParOf" srcId="{7DC1678A-6A8C-4B0A-8850-C054741A145F}" destId="{9B110180-F81F-4066-BBEA-BEF69D1C3297}" srcOrd="4" destOrd="0" presId="urn:microsoft.com/office/officeart/2005/8/layout/arrow2"/>
    <dgm:cxn modelId="{12326CF7-92C4-45BB-A712-BD159903270E}" type="presParOf" srcId="{7DC1678A-6A8C-4B0A-8850-C054741A145F}" destId="{D43F361E-4140-404E-B03D-BC74EE4AF84C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3A0C5-78E9-4926-921D-7F06EEDC09D3}">
      <dsp:nvSpPr>
        <dsp:cNvPr id="0" name=""/>
        <dsp:cNvSpPr/>
      </dsp:nvSpPr>
      <dsp:spPr>
        <a:xfrm>
          <a:off x="0" y="4001156"/>
          <a:ext cx="840232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924208-E95A-426F-87C6-99CB983EBA3F}">
      <dsp:nvSpPr>
        <dsp:cNvPr id="0" name=""/>
        <dsp:cNvSpPr/>
      </dsp:nvSpPr>
      <dsp:spPr>
        <a:xfrm>
          <a:off x="0" y="2287485"/>
          <a:ext cx="840232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E340AB-8CEB-406A-AA7D-E3CBB410138B}">
      <dsp:nvSpPr>
        <dsp:cNvPr id="0" name=""/>
        <dsp:cNvSpPr/>
      </dsp:nvSpPr>
      <dsp:spPr>
        <a:xfrm>
          <a:off x="0" y="396325"/>
          <a:ext cx="840232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30B1CA-9AA0-4F3C-BD20-4A8357FE423B}">
      <dsp:nvSpPr>
        <dsp:cNvPr id="0" name=""/>
        <dsp:cNvSpPr/>
      </dsp:nvSpPr>
      <dsp:spPr>
        <a:xfrm>
          <a:off x="2184603" y="416"/>
          <a:ext cx="6217716" cy="395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/>
            <a:t>Observing Systems Capability Analysis and Review Tool</a:t>
          </a:r>
          <a:endParaRPr lang="en-CH" sz="2000" i="1" kern="1200"/>
        </a:p>
      </dsp:txBody>
      <dsp:txXfrm>
        <a:off x="2184603" y="416"/>
        <a:ext cx="6217716" cy="395908"/>
      </dsp:txXfrm>
    </dsp:sp>
    <dsp:sp modelId="{2FF1D350-3A32-4F6C-ABA2-060566D7002B}">
      <dsp:nvSpPr>
        <dsp:cNvPr id="0" name=""/>
        <dsp:cNvSpPr/>
      </dsp:nvSpPr>
      <dsp:spPr>
        <a:xfrm>
          <a:off x="0" y="416"/>
          <a:ext cx="2184603" cy="395908"/>
        </a:xfrm>
        <a:prstGeom prst="round2SameRect">
          <a:avLst>
            <a:gd name="adj1" fmla="val 16670"/>
            <a:gd name="adj2" fmla="val 0"/>
          </a:avLst>
        </a:prstGeom>
        <a:solidFill>
          <a:srgbClr val="004E9D">
            <a:alpha val="6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OSCAR/Surface</a:t>
          </a:r>
          <a:endParaRPr lang="en-CH" sz="2100" b="1" kern="1200"/>
        </a:p>
      </dsp:txBody>
      <dsp:txXfrm>
        <a:off x="19330" y="19746"/>
        <a:ext cx="2145943" cy="376578"/>
      </dsp:txXfrm>
    </dsp:sp>
    <dsp:sp modelId="{06CD50EE-E466-4A09-876F-53ADF13BCD96}">
      <dsp:nvSpPr>
        <dsp:cNvPr id="0" name=""/>
        <dsp:cNvSpPr/>
      </dsp:nvSpPr>
      <dsp:spPr>
        <a:xfrm>
          <a:off x="0" y="396325"/>
          <a:ext cx="8402320" cy="1475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CH" sz="1200" kern="120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chemeClr val="tx1"/>
              </a:solidFill>
            </a:rPr>
            <a:t>Operational</a:t>
          </a:r>
          <a:endParaRPr lang="en-CH" sz="11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chemeClr val="tx1"/>
              </a:solidFill>
            </a:rPr>
            <a:t>Several new releases expected per year </a:t>
          </a:r>
          <a:endParaRPr lang="en-CH" sz="12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i="0" kern="1200" dirty="0">
              <a:solidFill>
                <a:schemeClr val="tx1"/>
              </a:solidFill>
            </a:rPr>
            <a:t>Current release 1.6.0 includes Station Templates and Web Client Tool</a:t>
          </a:r>
          <a:endParaRPr lang="en-CH" sz="1200" kern="1200" dirty="0">
            <a:solidFill>
              <a:schemeClr val="tx1"/>
            </a:solidFill>
          </a:endParaRPr>
        </a:p>
      </dsp:txBody>
      <dsp:txXfrm>
        <a:off x="0" y="396325"/>
        <a:ext cx="8402320" cy="1475455"/>
      </dsp:txXfrm>
    </dsp:sp>
    <dsp:sp modelId="{2A08C295-51B0-4526-A0CD-4ED9BF267457}">
      <dsp:nvSpPr>
        <dsp:cNvPr id="0" name=""/>
        <dsp:cNvSpPr/>
      </dsp:nvSpPr>
      <dsp:spPr>
        <a:xfrm>
          <a:off x="2184603" y="1891576"/>
          <a:ext cx="6217716" cy="395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1" kern="1200"/>
            <a:t>WIGOS Data Quality Monitoring System</a:t>
          </a:r>
          <a:endParaRPr lang="en-CH" sz="2000" b="0" i="1" kern="1200"/>
        </a:p>
      </dsp:txBody>
      <dsp:txXfrm>
        <a:off x="2184603" y="1891576"/>
        <a:ext cx="6217716" cy="395908"/>
      </dsp:txXfrm>
    </dsp:sp>
    <dsp:sp modelId="{93E1649D-F063-4371-A4AE-50C6093C027D}">
      <dsp:nvSpPr>
        <dsp:cNvPr id="0" name=""/>
        <dsp:cNvSpPr/>
      </dsp:nvSpPr>
      <dsp:spPr>
        <a:xfrm>
          <a:off x="0" y="1891576"/>
          <a:ext cx="2184603" cy="395908"/>
        </a:xfrm>
        <a:prstGeom prst="round2SameRect">
          <a:avLst>
            <a:gd name="adj1" fmla="val 16670"/>
            <a:gd name="adj2" fmla="val 0"/>
          </a:avLst>
        </a:prstGeom>
        <a:solidFill>
          <a:srgbClr val="74B743">
            <a:alpha val="6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WDQMS</a:t>
          </a:r>
          <a:endParaRPr lang="en-CH" sz="2100" b="1" kern="1200"/>
        </a:p>
      </dsp:txBody>
      <dsp:txXfrm>
        <a:off x="19330" y="1910906"/>
        <a:ext cx="2145943" cy="376578"/>
      </dsp:txXfrm>
    </dsp:sp>
    <dsp:sp modelId="{DA8834B5-4979-45DC-8D4E-8644A7EC460B}">
      <dsp:nvSpPr>
        <dsp:cNvPr id="0" name=""/>
        <dsp:cNvSpPr/>
      </dsp:nvSpPr>
      <dsp:spPr>
        <a:xfrm>
          <a:off x="0" y="2287485"/>
          <a:ext cx="8402320" cy="1297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CH" sz="12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chemeClr val="tx1"/>
              </a:solidFill>
            </a:rPr>
            <a:t>Operational</a:t>
          </a:r>
          <a:endParaRPr lang="en-CH" sz="12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chemeClr val="tx1"/>
              </a:solidFill>
            </a:rPr>
            <a:t>Several new releases expected per year</a:t>
          </a:r>
          <a:endParaRPr lang="en-CH" sz="12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i="0" kern="1200" dirty="0">
              <a:solidFill>
                <a:schemeClr val="tx1"/>
              </a:solidFill>
            </a:rPr>
            <a:t>Current release 1.3.1 includes monitoring the GCOS networks and other added features</a:t>
          </a:r>
          <a:endParaRPr lang="en-CH" sz="1200" kern="1200" dirty="0">
            <a:solidFill>
              <a:schemeClr val="tx1"/>
            </a:solidFill>
          </a:endParaRPr>
        </a:p>
      </dsp:txBody>
      <dsp:txXfrm>
        <a:off x="0" y="2287485"/>
        <a:ext cx="8402320" cy="1297967"/>
      </dsp:txXfrm>
    </dsp:sp>
    <dsp:sp modelId="{951CA764-BC2D-415B-8350-F83685CD8C35}">
      <dsp:nvSpPr>
        <dsp:cNvPr id="0" name=""/>
        <dsp:cNvSpPr/>
      </dsp:nvSpPr>
      <dsp:spPr>
        <a:xfrm>
          <a:off x="2184603" y="3605247"/>
          <a:ext cx="6217716" cy="395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/>
            <a:t>Incident Management System</a:t>
          </a:r>
          <a:endParaRPr lang="en-CH" sz="2000" i="1" kern="1200"/>
        </a:p>
      </dsp:txBody>
      <dsp:txXfrm>
        <a:off x="2184603" y="3605247"/>
        <a:ext cx="6217716" cy="395908"/>
      </dsp:txXfrm>
    </dsp:sp>
    <dsp:sp modelId="{A8106BD9-B375-4E14-8009-540AB51A2669}">
      <dsp:nvSpPr>
        <dsp:cNvPr id="0" name=""/>
        <dsp:cNvSpPr/>
      </dsp:nvSpPr>
      <dsp:spPr>
        <a:xfrm>
          <a:off x="0" y="3605247"/>
          <a:ext cx="2184603" cy="395908"/>
        </a:xfrm>
        <a:prstGeom prst="round2SameRect">
          <a:avLst>
            <a:gd name="adj1" fmla="val 16670"/>
            <a:gd name="adj2" fmla="val 0"/>
          </a:avLst>
        </a:prstGeom>
        <a:solidFill>
          <a:srgbClr val="F8A602">
            <a:alpha val="6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IMS</a:t>
          </a:r>
          <a:endParaRPr lang="en-CH" sz="2100" b="1" kern="1200"/>
        </a:p>
      </dsp:txBody>
      <dsp:txXfrm>
        <a:off x="19330" y="3624577"/>
        <a:ext cx="2145943" cy="376578"/>
      </dsp:txXfrm>
    </dsp:sp>
    <dsp:sp modelId="{973AEC13-5172-4396-8696-2E2D9DB0F0E8}">
      <dsp:nvSpPr>
        <dsp:cNvPr id="0" name=""/>
        <dsp:cNvSpPr/>
      </dsp:nvSpPr>
      <dsp:spPr>
        <a:xfrm>
          <a:off x="0" y="4001156"/>
          <a:ext cx="8402320" cy="791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CH" sz="12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/>
            <a:t>In pilot mode operations since July 2020</a:t>
          </a:r>
          <a:endParaRPr lang="en-CH" sz="1800" kern="1200" dirty="0"/>
        </a:p>
      </dsp:txBody>
      <dsp:txXfrm>
        <a:off x="0" y="4001156"/>
        <a:ext cx="8402320" cy="7919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BD872-6A3A-42AE-9541-A87A31A8B9A5}">
      <dsp:nvSpPr>
        <dsp:cNvPr id="0" name=""/>
        <dsp:cNvSpPr/>
      </dsp:nvSpPr>
      <dsp:spPr>
        <a:xfrm>
          <a:off x="0" y="350628"/>
          <a:ext cx="4730150" cy="295634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C754A2-41D2-4938-BC12-FF2F923953A7}">
      <dsp:nvSpPr>
        <dsp:cNvPr id="0" name=""/>
        <dsp:cNvSpPr/>
      </dsp:nvSpPr>
      <dsp:spPr>
        <a:xfrm>
          <a:off x="600729" y="2391096"/>
          <a:ext cx="122983" cy="1229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FFF6FB-1A7D-4F61-A46B-1402D94BDFD5}">
      <dsp:nvSpPr>
        <dsp:cNvPr id="0" name=""/>
        <dsp:cNvSpPr/>
      </dsp:nvSpPr>
      <dsp:spPr>
        <a:xfrm>
          <a:off x="662221" y="2452588"/>
          <a:ext cx="1102124" cy="854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167" tIns="0" rIns="0" bIns="0" numCol="1" spcCol="1270" anchor="t" anchorCtr="0">
          <a:noAutofit/>
        </a:bodyPr>
        <a:lstStyle/>
        <a:p>
          <a:pPr marL="0" lvl="0" indent="0" algn="l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100" kern="1200">
            <a:latin typeface="Calibri"/>
          </a:endParaRPr>
        </a:p>
      </dsp:txBody>
      <dsp:txXfrm>
        <a:off x="662221" y="2452588"/>
        <a:ext cx="1102124" cy="854383"/>
      </dsp:txXfrm>
    </dsp:sp>
    <dsp:sp modelId="{FDDB5536-3C1D-4BB6-8E2D-7EBC91388FE9}">
      <dsp:nvSpPr>
        <dsp:cNvPr id="0" name=""/>
        <dsp:cNvSpPr/>
      </dsp:nvSpPr>
      <dsp:spPr>
        <a:xfrm>
          <a:off x="1686298" y="1587562"/>
          <a:ext cx="222317" cy="2223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176C8-3C3E-49F1-962D-1C8466C77A2F}">
      <dsp:nvSpPr>
        <dsp:cNvPr id="0" name=""/>
        <dsp:cNvSpPr/>
      </dsp:nvSpPr>
      <dsp:spPr>
        <a:xfrm>
          <a:off x="1797457" y="1698720"/>
          <a:ext cx="1135236" cy="1608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801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>
            <a:latin typeface="Calibri"/>
          </a:endParaRPr>
        </a:p>
      </dsp:txBody>
      <dsp:txXfrm>
        <a:off x="1797457" y="1698720"/>
        <a:ext cx="1135236" cy="1608251"/>
      </dsp:txXfrm>
    </dsp:sp>
    <dsp:sp modelId="{9B110180-F81F-4066-BBEA-BEF69D1C3297}">
      <dsp:nvSpPr>
        <dsp:cNvPr id="0" name=""/>
        <dsp:cNvSpPr/>
      </dsp:nvSpPr>
      <dsp:spPr>
        <a:xfrm>
          <a:off x="2991819" y="1098583"/>
          <a:ext cx="307459" cy="3074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F361E-4140-404E-B03D-BC74EE4AF84C}">
      <dsp:nvSpPr>
        <dsp:cNvPr id="0" name=""/>
        <dsp:cNvSpPr/>
      </dsp:nvSpPr>
      <dsp:spPr>
        <a:xfrm>
          <a:off x="3145549" y="1252312"/>
          <a:ext cx="1135236" cy="2054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917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>
            <a:latin typeface="Calibri"/>
          </a:endParaRPr>
        </a:p>
      </dsp:txBody>
      <dsp:txXfrm>
        <a:off x="3145549" y="1252312"/>
        <a:ext cx="1135236" cy="2054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D3AB3-F1E8-4265-8F3B-20585CA4E151}" type="datetimeFigureOut">
              <a:rPr lang="de-DE" smtClean="0"/>
              <a:t>14.04.2021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DCC71-D9DD-4D2E-BA7C-B46273CE191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9404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997BC-9945-4F5D-9811-01B6B90D4DD6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0244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997BC-9945-4F5D-9811-01B6B90D4DD6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2516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hyperlink" Target="https://etrp.wmo.int/course/view.php?id=146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unity.wmo.int/wigos-station-identifier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wmo.int/activity-areas/community-platform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dqms.wmo.int/" TargetMode="External"/><Relationship Id="rId2" Type="http://schemas.openxmlformats.org/officeDocument/2006/relationships/hyperlink" Target="https://oscar.wmo.int/surface/index.html#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6000" cy="6912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4776" y="827690"/>
            <a:ext cx="9039224" cy="4761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000090"/>
                </a:solidFill>
              </a:rPr>
              <a:t>Infrastructure Commission first Session, Part III</a:t>
            </a:r>
          </a:p>
          <a:p>
            <a:r>
              <a:rPr lang="en-US" sz="1600" i="1" dirty="0">
                <a:solidFill>
                  <a:srgbClr val="000090"/>
                </a:solidFill>
              </a:rPr>
              <a:t>(Virtual Session, 12-16 April 2021)</a:t>
            </a:r>
            <a:endParaRPr lang="en-US" sz="1600" i="1" dirty="0">
              <a:solidFill>
                <a:srgbClr val="000090"/>
              </a:solidFill>
              <a:cs typeface="Calibri"/>
            </a:endParaRPr>
          </a:p>
          <a:p>
            <a:endParaRPr lang="en-US" sz="1600" i="1" dirty="0">
              <a:solidFill>
                <a:srgbClr val="000090"/>
              </a:solidFill>
            </a:endParaRPr>
          </a:p>
          <a:p>
            <a:r>
              <a:rPr lang="en-US" sz="3200" dirty="0">
                <a:solidFill>
                  <a:srgbClr val="000090"/>
                </a:solidFill>
              </a:rPr>
              <a:t>INFCOM-1(III) – Side event on WIGOS Tools</a:t>
            </a:r>
            <a:endParaRPr lang="en-US" sz="3200" dirty="0">
              <a:solidFill>
                <a:srgbClr val="000090"/>
              </a:solidFill>
              <a:cs typeface="Calibri"/>
            </a:endParaRPr>
          </a:p>
          <a:p>
            <a:endParaRPr lang="en-US" sz="3200" dirty="0">
              <a:solidFill>
                <a:srgbClr val="000090"/>
              </a:solidFill>
            </a:endParaRPr>
          </a:p>
          <a:p>
            <a:r>
              <a:rPr lang="en-US" sz="3200" dirty="0">
                <a:solidFill>
                  <a:srgbClr val="000090"/>
                </a:solidFill>
                <a:ea typeface="+mj-lt"/>
                <a:cs typeface="+mj-lt"/>
              </a:rPr>
              <a:t>Chair: Tanja Kleinert</a:t>
            </a:r>
            <a:endParaRPr lang="en-US" dirty="0">
              <a:solidFill>
                <a:srgbClr val="000000"/>
              </a:solidFill>
              <a:ea typeface="+mj-lt"/>
              <a:cs typeface="+mj-lt"/>
            </a:endParaRPr>
          </a:p>
          <a:p>
            <a:r>
              <a:rPr lang="en-US" sz="2800" dirty="0">
                <a:solidFill>
                  <a:srgbClr val="000090"/>
                </a:solidFill>
                <a:ea typeface="+mj-lt"/>
                <a:cs typeface="+mj-lt"/>
              </a:rPr>
              <a:t>(Chair, Expert Team on WIGOS Tools)</a:t>
            </a:r>
          </a:p>
          <a:p>
            <a:endParaRPr lang="en-US" sz="2800" dirty="0">
              <a:solidFill>
                <a:srgbClr val="000090"/>
              </a:solidFill>
              <a:ea typeface="+mj-lt"/>
              <a:cs typeface="+mj-lt"/>
            </a:endParaRPr>
          </a:p>
          <a:p>
            <a:endParaRPr lang="en-US" sz="2800" dirty="0">
              <a:solidFill>
                <a:srgbClr val="000090"/>
              </a:solidFill>
              <a:ea typeface="+mj-lt"/>
              <a:cs typeface="+mj-lt"/>
            </a:endParaRPr>
          </a:p>
          <a:p>
            <a:r>
              <a:rPr lang="en-US" sz="2000" dirty="0">
                <a:cs typeface="Calibri"/>
              </a:rPr>
              <a:t>Standing Committee on </a:t>
            </a:r>
          </a:p>
          <a:p>
            <a:r>
              <a:rPr lang="en-US" sz="2000" dirty="0">
                <a:cs typeface="Calibri"/>
              </a:rPr>
              <a:t>Earth Observing Systems and </a:t>
            </a:r>
          </a:p>
          <a:p>
            <a:r>
              <a:rPr lang="en-US" sz="2000" dirty="0">
                <a:cs typeface="Calibri"/>
              </a:rPr>
              <a:t>Monitoring Networks (SC-ON)</a:t>
            </a:r>
          </a:p>
          <a:p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B9BB1-5D19-471E-84FE-C6A142179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H" sz="2800" dirty="0"/>
              <a:t>WDQM</a:t>
            </a:r>
            <a:r>
              <a:rPr lang="de-DE" sz="2800" dirty="0"/>
              <a:t>S</a:t>
            </a:r>
            <a:r>
              <a:rPr lang="en-CH" sz="2800" dirty="0"/>
              <a:t> webtool: </a:t>
            </a:r>
            <a:r>
              <a:rPr lang="en-US" sz="2800" dirty="0"/>
              <a:t>New module for the monitoring of the Global Observing System (GCOS) Networks</a:t>
            </a:r>
            <a:br>
              <a:rPr lang="en-US" sz="2800" dirty="0"/>
            </a:br>
            <a:endParaRPr lang="en-CH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4F83CB-D59E-463F-AF43-BAC1B1553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45" y="1272840"/>
            <a:ext cx="5472259" cy="24627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3C0270-3838-413B-9B1F-C5E521F66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897" y="3308026"/>
            <a:ext cx="6952268" cy="33697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A8C376-1BAE-457B-9840-DAD316826C12}"/>
              </a:ext>
            </a:extLst>
          </p:cNvPr>
          <p:cNvSpPr/>
          <p:nvPr/>
        </p:nvSpPr>
        <p:spPr>
          <a:xfrm>
            <a:off x="5929459" y="1272840"/>
            <a:ext cx="316101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5588" lvl="1"/>
            <a:r>
              <a:rPr lang="fr-FR" sz="2000" u="sng" dirty="0"/>
              <a:t>R</a:t>
            </a:r>
            <a:r>
              <a:rPr lang="en-CH" sz="2000" u="sng" dirty="0" err="1"/>
              <a:t>elease</a:t>
            </a:r>
            <a:r>
              <a:rPr lang="en-CH" sz="2000" u="sng" dirty="0"/>
              <a:t> 1.3</a:t>
            </a:r>
            <a:r>
              <a:rPr lang="en-US" sz="2000" u="sng" dirty="0"/>
              <a:t>.1</a:t>
            </a:r>
          </a:p>
          <a:p>
            <a:pPr marL="255588" lvl="1"/>
            <a:r>
              <a:rPr lang="en-US" dirty="0"/>
              <a:t>(30 Mar 2021)</a:t>
            </a:r>
            <a:endParaRPr lang="en-CH" dirty="0"/>
          </a:p>
          <a:p>
            <a:pPr marL="722313" lvl="2" indent="-285750">
              <a:buFont typeface="Arial" panose="020B0604020202020204" pitchFamily="34" charset="0"/>
              <a:buChar char="•"/>
            </a:pPr>
            <a:r>
              <a:rPr lang="en-US" dirty="0"/>
              <a:t>New module for the monitoring of the GCOS surface network</a:t>
            </a:r>
          </a:p>
          <a:p>
            <a:pPr marL="722313" lvl="2" indent="-285750">
              <a:buFont typeface="Arial" panose="020B0604020202020204" pitchFamily="34" charset="0"/>
              <a:buChar char="•"/>
            </a:pPr>
            <a:r>
              <a:rPr lang="en-US" dirty="0"/>
              <a:t>Other added features</a:t>
            </a:r>
          </a:p>
        </p:txBody>
      </p:sp>
    </p:spTree>
    <p:extLst>
      <p:ext uri="{BB962C8B-B14F-4D97-AF65-F5344CB8AC3E}">
        <p14:creationId xmlns:p14="http://schemas.microsoft.com/office/powerpoint/2010/main" val="2464677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35F75-2F7A-4AD4-BF54-F1199CD20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The prototype of Incident Management System (IMS) for RWC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42F31-95C1-4AA3-8D1D-309B2E84C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77" y="1681316"/>
            <a:ext cx="3587010" cy="472931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176213" indent="-176213">
              <a:lnSpc>
                <a:spcPct val="90000"/>
              </a:lnSpc>
            </a:pPr>
            <a:r>
              <a:rPr lang="en-US" sz="2000" dirty="0"/>
              <a:t>A ticket system that follows the WDQMS incident management procedure</a:t>
            </a:r>
            <a:endParaRPr lang="en-US" sz="2000" dirty="0">
              <a:cs typeface="Calibri"/>
            </a:endParaRPr>
          </a:p>
          <a:p>
            <a:pPr marL="176213" indent="-176213">
              <a:lnSpc>
                <a:spcPct val="90000"/>
              </a:lnSpc>
            </a:pPr>
            <a:r>
              <a:rPr lang="en-US" sz="2000" dirty="0"/>
              <a:t>Allows interaction between RWC, members and the WIGOS Monitoring Center to address issues of availability and quality of observational data</a:t>
            </a:r>
            <a:endParaRPr lang="en-US" sz="2000" dirty="0">
              <a:cs typeface="Calibri"/>
            </a:endParaRPr>
          </a:p>
          <a:p>
            <a:pPr marL="176213" indent="-176213">
              <a:lnSpc>
                <a:spcPct val="90000"/>
              </a:lnSpc>
            </a:pPr>
            <a:r>
              <a:rPr lang="en-US" sz="2000" dirty="0"/>
              <a:t>The prototype of IMS is hosted by ECMWF</a:t>
            </a:r>
            <a:endParaRPr lang="en-US" sz="2000" dirty="0">
              <a:cs typeface="Calibri"/>
            </a:endParaRPr>
          </a:p>
          <a:p>
            <a:pPr marL="176213" indent="-176213">
              <a:lnSpc>
                <a:spcPct val="90000"/>
              </a:lnSpc>
            </a:pPr>
            <a:r>
              <a:rPr lang="en-US" sz="2000" dirty="0"/>
              <a:t>RWC Kenya, RWC Tanzania, RWC Southern Africa, RWC Argentina and RWC Brazil have implemented the WDQMS Incident Management Procedure with this system</a:t>
            </a:r>
            <a:endParaRPr lang="en-US" sz="2000" dirty="0">
              <a:cs typeface="Calibri"/>
            </a:endParaRPr>
          </a:p>
        </p:txBody>
      </p:sp>
      <p:pic>
        <p:nvPicPr>
          <p:cNvPr id="5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E5A205C-1790-4B93-8942-C2CDA8E7B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432" y="1769807"/>
            <a:ext cx="5236459" cy="389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78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AA70C6-779D-45AC-908D-E83828870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/>
              <a:t>Outline</a:t>
            </a:r>
            <a:endParaRPr lang="fr-FR" sz="400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9870DB-F5B3-4CBF-8AE5-CDE0C50BD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800" err="1">
                <a:solidFill>
                  <a:schemeClr val="bg1">
                    <a:lumMod val="65000"/>
                  </a:schemeClr>
                </a:solidFill>
              </a:rPr>
              <a:t>Opening</a:t>
            </a:r>
            <a:r>
              <a:rPr lang="fr-FR" sz="2800">
                <a:solidFill>
                  <a:schemeClr val="bg1">
                    <a:lumMod val="65000"/>
                  </a:schemeClr>
                </a:solidFill>
              </a:rPr>
              <a:t> and introduction to WIGOS </a:t>
            </a:r>
            <a:r>
              <a:rPr lang="fr-FR" sz="2800" err="1">
                <a:solidFill>
                  <a:schemeClr val="bg1">
                    <a:lumMod val="65000"/>
                  </a:schemeClr>
                </a:solidFill>
              </a:rPr>
              <a:t>tools</a:t>
            </a:r>
            <a:r>
              <a:rPr lang="fr-FR" sz="2800">
                <a:solidFill>
                  <a:schemeClr val="bg1">
                    <a:lumMod val="65000"/>
                  </a:schemeClr>
                </a:solidFill>
              </a:rPr>
              <a:t> (Tanja </a:t>
            </a:r>
            <a:r>
              <a:rPr lang="fr-FR" sz="2800" err="1">
                <a:solidFill>
                  <a:schemeClr val="bg1">
                    <a:lumMod val="65000"/>
                  </a:schemeClr>
                </a:solidFill>
              </a:rPr>
              <a:t>Kleinert</a:t>
            </a:r>
            <a:r>
              <a:rPr lang="fr-FR" sz="280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>
                <a:solidFill>
                  <a:schemeClr val="bg1">
                    <a:lumMod val="65000"/>
                  </a:schemeClr>
                </a:solidFill>
              </a:rPr>
              <a:t>New releases and </a:t>
            </a:r>
            <a:r>
              <a:rPr lang="fr-FR" sz="2800" err="1">
                <a:solidFill>
                  <a:schemeClr val="bg1">
                    <a:lumMod val="65000"/>
                  </a:schemeClr>
                </a:solidFill>
              </a:rPr>
              <a:t>features</a:t>
            </a:r>
            <a:r>
              <a:rPr lang="fr-FR" sz="2800">
                <a:solidFill>
                  <a:schemeClr val="bg1">
                    <a:lumMod val="65000"/>
                  </a:schemeClr>
                </a:solidFill>
              </a:rPr>
              <a:t> of WIGOS </a:t>
            </a:r>
            <a:r>
              <a:rPr lang="fr-FR" sz="2800" err="1">
                <a:solidFill>
                  <a:schemeClr val="bg1">
                    <a:lumMod val="65000"/>
                  </a:schemeClr>
                </a:solidFill>
              </a:rPr>
              <a:t>tools</a:t>
            </a:r>
            <a:r>
              <a:rPr lang="fr-FR" sz="2800">
                <a:solidFill>
                  <a:schemeClr val="bg1">
                    <a:lumMod val="65000"/>
                  </a:schemeClr>
                </a:solidFill>
              </a:rPr>
              <a:t> (Alexander </a:t>
            </a:r>
            <a:r>
              <a:rPr lang="fr-FR" sz="2800" err="1">
                <a:solidFill>
                  <a:schemeClr val="bg1">
                    <a:lumMod val="65000"/>
                  </a:schemeClr>
                </a:solidFill>
              </a:rPr>
              <a:t>Scheid</a:t>
            </a:r>
            <a:r>
              <a:rPr lang="fr-FR" sz="2800">
                <a:solidFill>
                  <a:schemeClr val="bg1">
                    <a:lumMod val="65000"/>
                  </a:schemeClr>
                </a:solidFill>
              </a:rPr>
              <a:t> / Timo </a:t>
            </a:r>
            <a:r>
              <a:rPr lang="fr-FR" sz="2800" err="1">
                <a:solidFill>
                  <a:schemeClr val="bg1">
                    <a:lumMod val="65000"/>
                  </a:schemeClr>
                </a:solidFill>
              </a:rPr>
              <a:t>Pröscholdt</a:t>
            </a:r>
            <a:r>
              <a:rPr lang="fr-FR" sz="280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/>
              <a:t>WIGOS Learning Portal (</a:t>
            </a:r>
            <a:r>
              <a:rPr lang="fr-FR" sz="2800" err="1"/>
              <a:t>Zulkarnain</a:t>
            </a:r>
            <a:r>
              <a:rPr lang="fr-FR" sz="2800"/>
              <a:t>/Ran Zhang)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err="1">
                <a:solidFill>
                  <a:schemeClr val="bg1">
                    <a:lumMod val="65000"/>
                  </a:schemeClr>
                </a:solidFill>
              </a:rPr>
              <a:t>Assigning</a:t>
            </a:r>
            <a:r>
              <a:rPr lang="fr-FR" sz="2800">
                <a:solidFill>
                  <a:schemeClr val="bg1">
                    <a:lumMod val="65000"/>
                  </a:schemeClr>
                </a:solidFill>
              </a:rPr>
              <a:t> of WIGOS Station </a:t>
            </a:r>
            <a:r>
              <a:rPr lang="fr-FR" sz="2800" err="1">
                <a:solidFill>
                  <a:schemeClr val="bg1">
                    <a:lumMod val="65000"/>
                  </a:schemeClr>
                </a:solidFill>
              </a:rPr>
              <a:t>Identifiers</a:t>
            </a:r>
            <a:r>
              <a:rPr lang="fr-FR" sz="2800">
                <a:solidFill>
                  <a:schemeClr val="bg1">
                    <a:lumMod val="65000"/>
                  </a:schemeClr>
                </a:solidFill>
              </a:rPr>
              <a:t> (Luis Nunes)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>
                <a:solidFill>
                  <a:schemeClr val="bg1">
                    <a:lumMod val="65000"/>
                  </a:schemeClr>
                </a:solidFill>
              </a:rPr>
              <a:t>Key-</a:t>
            </a:r>
            <a:r>
              <a:rPr lang="fr-FR" sz="2800" err="1">
                <a:solidFill>
                  <a:schemeClr val="bg1">
                    <a:lumMod val="65000"/>
                  </a:schemeClr>
                </a:solidFill>
              </a:rPr>
              <a:t>take</a:t>
            </a:r>
            <a:r>
              <a:rPr lang="fr-FR" sz="280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2800" err="1">
                <a:solidFill>
                  <a:schemeClr val="bg1">
                    <a:lumMod val="65000"/>
                  </a:schemeClr>
                </a:solidFill>
              </a:rPr>
              <a:t>away</a:t>
            </a:r>
            <a:r>
              <a:rPr lang="fr-FR" sz="2800">
                <a:solidFill>
                  <a:schemeClr val="bg1">
                    <a:lumMod val="65000"/>
                  </a:schemeClr>
                </a:solidFill>
              </a:rPr>
              <a:t> messages (Tanja </a:t>
            </a:r>
            <a:r>
              <a:rPr lang="fr-FR" sz="2800" err="1">
                <a:solidFill>
                  <a:schemeClr val="bg1">
                    <a:lumMod val="65000"/>
                  </a:schemeClr>
                </a:solidFill>
              </a:rPr>
              <a:t>Kleinert</a:t>
            </a:r>
            <a:r>
              <a:rPr lang="fr-FR" sz="280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25665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AA70C6-779D-45AC-908D-E83828870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375" y="58978"/>
            <a:ext cx="8506045" cy="625417"/>
          </a:xfrm>
        </p:spPr>
        <p:txBody>
          <a:bodyPr>
            <a:noAutofit/>
          </a:bodyPr>
          <a:lstStyle/>
          <a:p>
            <a:r>
              <a:rPr lang="en-US" sz="3600" dirty="0"/>
              <a:t>3. WIGOS Learning Portal</a:t>
            </a:r>
            <a:endParaRPr lang="fr-FR" sz="3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9870DB-F5B3-4CBF-8AE5-CDE0C50BD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89" y="809446"/>
            <a:ext cx="4991818" cy="212494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65113" indent="-265113"/>
            <a:r>
              <a:rPr lang="fr-FR" sz="1800" dirty="0" err="1">
                <a:ea typeface="+mn-lt"/>
                <a:cs typeface="+mn-lt"/>
              </a:rPr>
              <a:t>Enhanced</a:t>
            </a:r>
            <a:r>
              <a:rPr lang="fr-FR" sz="1800" dirty="0">
                <a:ea typeface="+mn-lt"/>
                <a:cs typeface="+mn-lt"/>
              </a:rPr>
              <a:t> online </a:t>
            </a:r>
            <a:r>
              <a:rPr lang="fr-FR" sz="1800" dirty="0" err="1">
                <a:ea typeface="+mn-lt"/>
                <a:cs typeface="+mn-lt"/>
              </a:rPr>
              <a:t>learning</a:t>
            </a:r>
            <a:r>
              <a:rPr lang="fr-FR" sz="1800" dirty="0">
                <a:ea typeface="+mn-lt"/>
                <a:cs typeface="+mn-lt"/>
              </a:rPr>
              <a:t> </a:t>
            </a:r>
            <a:r>
              <a:rPr lang="fr-FR" sz="1800" dirty="0" err="1">
                <a:ea typeface="+mn-lt"/>
                <a:cs typeface="+mn-lt"/>
              </a:rPr>
              <a:t>materials</a:t>
            </a:r>
            <a:r>
              <a:rPr lang="fr-FR" sz="1800" dirty="0">
                <a:ea typeface="+mn-lt"/>
                <a:cs typeface="+mn-lt"/>
              </a:rPr>
              <a:t> and </a:t>
            </a:r>
            <a:r>
              <a:rPr lang="fr-FR" sz="1800" dirty="0" err="1">
                <a:ea typeface="+mn-lt"/>
                <a:cs typeface="+mn-lt"/>
              </a:rPr>
              <a:t>development</a:t>
            </a:r>
            <a:r>
              <a:rPr lang="fr-FR" sz="1800" dirty="0">
                <a:ea typeface="+mn-lt"/>
                <a:cs typeface="+mn-lt"/>
              </a:rPr>
              <a:t> of online course, in WMO/ETRP Moodle, to </a:t>
            </a:r>
            <a:r>
              <a:rPr lang="fr-FR" sz="1800" dirty="0" err="1">
                <a:ea typeface="+mn-lt"/>
                <a:cs typeface="+mn-lt"/>
              </a:rPr>
              <a:t>adapt</a:t>
            </a:r>
            <a:r>
              <a:rPr lang="fr-FR" sz="1800" dirty="0">
                <a:ea typeface="+mn-lt"/>
                <a:cs typeface="+mn-lt"/>
              </a:rPr>
              <a:t> to New Normal</a:t>
            </a:r>
            <a:endParaRPr lang="en-US" sz="1800" dirty="0">
              <a:cs typeface="Calibri"/>
            </a:endParaRPr>
          </a:p>
          <a:p>
            <a:pPr marL="265113" indent="-265113"/>
            <a:r>
              <a:rPr lang="fr-FR" sz="1800" dirty="0">
                <a:ea typeface="+mn-lt"/>
                <a:cs typeface="+mn-lt"/>
              </a:rPr>
              <a:t>WIGOS Learning Portal </a:t>
            </a:r>
            <a:r>
              <a:rPr lang="fr-FR" sz="1800" dirty="0" err="1">
                <a:ea typeface="+mn-lt"/>
                <a:cs typeface="+mn-lt"/>
              </a:rPr>
              <a:t>is</a:t>
            </a:r>
            <a:r>
              <a:rPr lang="fr-FR" sz="1800" dirty="0">
                <a:ea typeface="+mn-lt"/>
                <a:cs typeface="+mn-lt"/>
              </a:rPr>
              <a:t> visible to </a:t>
            </a:r>
            <a:r>
              <a:rPr lang="fr-FR" sz="1800" dirty="0" err="1">
                <a:ea typeface="+mn-lt"/>
                <a:cs typeface="+mn-lt"/>
              </a:rPr>
              <a:t>everyone</a:t>
            </a:r>
            <a:r>
              <a:rPr lang="fr-FR" sz="1800" dirty="0">
                <a:ea typeface="+mn-lt"/>
                <a:cs typeface="+mn-lt"/>
              </a:rPr>
              <a:t> </a:t>
            </a:r>
            <a:r>
              <a:rPr lang="fr-FR" sz="1800" dirty="0" err="1">
                <a:ea typeface="+mn-lt"/>
                <a:cs typeface="+mn-lt"/>
              </a:rPr>
              <a:t>without</a:t>
            </a:r>
            <a:r>
              <a:rPr lang="fr-FR" sz="1800" dirty="0">
                <a:ea typeface="+mn-lt"/>
                <a:cs typeface="+mn-lt"/>
              </a:rPr>
              <a:t> </a:t>
            </a:r>
            <a:r>
              <a:rPr lang="fr-FR" sz="1800" dirty="0" err="1">
                <a:ea typeface="+mn-lt"/>
                <a:cs typeface="+mn-lt"/>
              </a:rPr>
              <a:t>any</a:t>
            </a:r>
            <a:r>
              <a:rPr lang="fr-FR" sz="1800" dirty="0">
                <a:ea typeface="+mn-lt"/>
                <a:cs typeface="+mn-lt"/>
              </a:rPr>
              <a:t> login. </a:t>
            </a:r>
            <a:r>
              <a:rPr lang="fr-FR" sz="1800" dirty="0" err="1">
                <a:ea typeface="+mn-lt"/>
                <a:cs typeface="+mn-lt"/>
              </a:rPr>
              <a:t>NFPs</a:t>
            </a:r>
            <a:r>
              <a:rPr lang="fr-FR" sz="1800" dirty="0">
                <a:ea typeface="+mn-lt"/>
                <a:cs typeface="+mn-lt"/>
              </a:rPr>
              <a:t> (WIGOS, OSCAR/Surface and WDQMS) are </a:t>
            </a:r>
            <a:r>
              <a:rPr lang="fr-FR" sz="1800" dirty="0" err="1">
                <a:ea typeface="+mn-lt"/>
                <a:cs typeface="+mn-lt"/>
              </a:rPr>
              <a:t>encouraged</a:t>
            </a:r>
            <a:r>
              <a:rPr lang="fr-FR" sz="1800" dirty="0">
                <a:ea typeface="+mn-lt"/>
                <a:cs typeface="+mn-lt"/>
              </a:rPr>
              <a:t> to </a:t>
            </a:r>
            <a:r>
              <a:rPr lang="fr-FR" sz="1800" dirty="0" err="1">
                <a:ea typeface="+mn-lt"/>
                <a:cs typeface="+mn-lt"/>
              </a:rPr>
              <a:t>register</a:t>
            </a:r>
            <a:r>
              <a:rPr lang="fr-FR" sz="1800" dirty="0">
                <a:ea typeface="+mn-lt"/>
                <a:cs typeface="+mn-lt"/>
              </a:rPr>
              <a:t> </a:t>
            </a:r>
            <a:r>
              <a:rPr lang="fr-FR" sz="1800" dirty="0">
                <a:ea typeface="+mn-lt"/>
                <a:cs typeface="+mn-lt"/>
                <a:hlinkClick r:id="rId2"/>
              </a:rPr>
              <a:t>https://etrp.wmo.int/course/view.php?id=146</a:t>
            </a:r>
            <a:r>
              <a:rPr lang="fr-FR" sz="1800" dirty="0">
                <a:ea typeface="+mn-lt"/>
                <a:cs typeface="+mn-lt"/>
              </a:rPr>
              <a:t> </a:t>
            </a:r>
            <a:endParaRPr lang="fr-FR" sz="1800" dirty="0">
              <a:cs typeface="Calibri"/>
            </a:endParaRPr>
          </a:p>
          <a:p>
            <a:pPr marL="265113" indent="-265113"/>
            <a:endParaRPr lang="fr-FR" sz="1600" dirty="0">
              <a:cs typeface="Calibri"/>
            </a:endParaRPr>
          </a:p>
        </p:txBody>
      </p:sp>
      <p:graphicFrame>
        <p:nvGraphicFramePr>
          <p:cNvPr id="9" name="Diagram 9">
            <a:extLst>
              <a:ext uri="{FF2B5EF4-FFF2-40B4-BE49-F238E27FC236}">
                <a16:creationId xmlns:a16="http://schemas.microsoft.com/office/drawing/2014/main" id="{B891E3B8-A1EC-4C69-BAB5-209C520E38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6508264"/>
              </p:ext>
            </p:extLst>
          </p:nvPr>
        </p:nvGraphicFramePr>
        <p:xfrm>
          <a:off x="345057" y="2707257"/>
          <a:ext cx="473015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0" name="TextBox 209">
            <a:extLst>
              <a:ext uri="{FF2B5EF4-FFF2-40B4-BE49-F238E27FC236}">
                <a16:creationId xmlns:a16="http://schemas.microsoft.com/office/drawing/2014/main" id="{88310BA9-BF29-4680-AD21-BF81DC8FC02A}"/>
              </a:ext>
            </a:extLst>
          </p:cNvPr>
          <p:cNvSpPr txBox="1"/>
          <p:nvPr/>
        </p:nvSpPr>
        <p:spPr>
          <a:xfrm>
            <a:off x="799381" y="5313872"/>
            <a:ext cx="206746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25 June 2018, OSCAR/Surface Resources Portal</a:t>
            </a:r>
          </a:p>
          <a:p>
            <a:pPr algn="l"/>
            <a:endParaRPr lang="en-US">
              <a:cs typeface="Calibri"/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2814DAB5-A45A-4979-B065-C0DDEF2DA99E}"/>
              </a:ext>
            </a:extLst>
          </p:cNvPr>
          <p:cNvSpPr txBox="1"/>
          <p:nvPr/>
        </p:nvSpPr>
        <p:spPr>
          <a:xfrm>
            <a:off x="339306" y="3746740"/>
            <a:ext cx="195244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ea typeface="+mn-lt"/>
                <a:cs typeface="+mn-lt"/>
              </a:rPr>
              <a:t>20 April 2020, WDQMS Resources Portal for RWC</a:t>
            </a:r>
            <a:endParaRPr lang="en-US" sz="1600"/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62F51510-B38B-4AEE-8B86-D35E98BF873B}"/>
              </a:ext>
            </a:extLst>
          </p:cNvPr>
          <p:cNvSpPr txBox="1"/>
          <p:nvPr/>
        </p:nvSpPr>
        <p:spPr>
          <a:xfrm>
            <a:off x="2553419" y="4163683"/>
            <a:ext cx="2671313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ea typeface="+mn-lt"/>
                <a:cs typeface="+mn-lt"/>
              </a:rPr>
              <a:t>14 October 2020, </a:t>
            </a:r>
            <a:r>
              <a:rPr lang="en-US" sz="1600" b="1" dirty="0">
                <a:ea typeface="+mn-lt"/>
                <a:cs typeface="+mn-lt"/>
              </a:rPr>
              <a:t>“WIGOS Learning Portal”</a:t>
            </a:r>
            <a:r>
              <a:rPr lang="en-US" sz="1600" dirty="0">
                <a:ea typeface="+mn-lt"/>
                <a:cs typeface="+mn-lt"/>
              </a:rPr>
              <a:t>, a merger of the “OSCAR/Surface Resources Portal” &amp; the “WDQMS Resources Portal for RWCs”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196" name="Picture 19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0367E96-7FDF-46BF-9291-77DB3CA6D3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1985" y="628760"/>
            <a:ext cx="3763992" cy="2373827"/>
          </a:xfrm>
          <a:prstGeom prst="rect">
            <a:avLst/>
          </a:prstGeom>
        </p:spPr>
      </p:pic>
      <p:pic>
        <p:nvPicPr>
          <p:cNvPr id="206" name="Picture 20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0670044-1CFE-46C2-AEA3-B66F80F100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800" y="3084843"/>
            <a:ext cx="3749615" cy="2166638"/>
          </a:xfrm>
          <a:prstGeom prst="rect">
            <a:avLst/>
          </a:prstGeom>
        </p:spPr>
      </p:pic>
      <p:sp>
        <p:nvSpPr>
          <p:cNvPr id="218" name="TextBox 217">
            <a:extLst>
              <a:ext uri="{FF2B5EF4-FFF2-40B4-BE49-F238E27FC236}">
                <a16:creationId xmlns:a16="http://schemas.microsoft.com/office/drawing/2014/main" id="{15AAA7E2-D131-4FD0-8AD2-8C6180D083CF}"/>
              </a:ext>
            </a:extLst>
          </p:cNvPr>
          <p:cNvSpPr txBox="1"/>
          <p:nvPr/>
        </p:nvSpPr>
        <p:spPr>
          <a:xfrm>
            <a:off x="5312973" y="5399237"/>
            <a:ext cx="3907766" cy="13542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ea typeface="+mn-lt"/>
                <a:cs typeface="+mn-lt"/>
              </a:rPr>
              <a:t>Furthermore:</a:t>
            </a:r>
          </a:p>
          <a:p>
            <a:r>
              <a:rPr lang="en-US" sz="1600" dirty="0">
                <a:solidFill>
                  <a:schemeClr val="tx2"/>
                </a:solidFill>
                <a:ea typeface="+mn-lt"/>
                <a:cs typeface="+mn-lt"/>
              </a:rPr>
              <a:t>- Remote coaching for RWCs and NFPs;</a:t>
            </a:r>
          </a:p>
          <a:p>
            <a:r>
              <a:rPr lang="en-US" sz="1600" dirty="0">
                <a:solidFill>
                  <a:schemeClr val="tx2"/>
                </a:solidFill>
                <a:ea typeface="+mn-lt"/>
                <a:cs typeface="+mn-lt"/>
              </a:rPr>
              <a:t>- Example: case of East Africa Community (EAC), from Nov 2020 – Feb 2021</a:t>
            </a:r>
            <a:endParaRPr lang="en-US" sz="1600" dirty="0">
              <a:solidFill>
                <a:schemeClr val="tx2"/>
              </a:solidFill>
            </a:endParaRPr>
          </a:p>
          <a:p>
            <a:pPr algn="l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734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9" grpId="0">
        <p:bldAsOne/>
      </p:bldGraphic>
      <p:bldP spid="210" grpId="0"/>
      <p:bldP spid="211" grpId="0"/>
      <p:bldP spid="212" grpId="0"/>
      <p:bldP spid="2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4AD51-B7D8-4FA4-827C-5F6ABCBC2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0162"/>
            <a:ext cx="8229600" cy="758902"/>
          </a:xfrm>
        </p:spPr>
        <p:txBody>
          <a:bodyPr>
            <a:noAutofit/>
          </a:bodyPr>
          <a:lstStyle/>
          <a:p>
            <a:r>
              <a:rPr lang="en-US" sz="3200" dirty="0"/>
              <a:t>I</a:t>
            </a:r>
            <a:r>
              <a:rPr lang="en-CH" sz="3200" dirty="0"/>
              <a:t>n</a:t>
            </a:r>
            <a:r>
              <a:rPr lang="en-US" sz="3200" dirty="0"/>
              <a:t>s</a:t>
            </a:r>
            <a:r>
              <a:rPr lang="en-CH" sz="3200" dirty="0"/>
              <a:t>i</a:t>
            </a:r>
            <a:r>
              <a:rPr lang="en-US" sz="3200" dirty="0"/>
              <a:t>g</a:t>
            </a:r>
            <a:r>
              <a:rPr lang="en-CH" sz="3200" dirty="0"/>
              <a:t>h</a:t>
            </a:r>
            <a:r>
              <a:rPr lang="en-US" sz="3200" dirty="0"/>
              <a:t>t</a:t>
            </a:r>
            <a:r>
              <a:rPr lang="en-CH" sz="3200" dirty="0"/>
              <a:t>s </a:t>
            </a:r>
            <a:r>
              <a:rPr lang="en-US" sz="3200" dirty="0"/>
              <a:t>f</a:t>
            </a:r>
            <a:r>
              <a:rPr lang="en-CH" sz="3200" dirty="0"/>
              <a:t>r</a:t>
            </a:r>
            <a:r>
              <a:rPr lang="en-US" sz="3200" dirty="0"/>
              <a:t>o</a:t>
            </a:r>
            <a:r>
              <a:rPr lang="en-CH" sz="3200" dirty="0"/>
              <a:t>m </a:t>
            </a:r>
            <a:r>
              <a:rPr lang="en-US" sz="3200" dirty="0"/>
              <a:t>W</a:t>
            </a:r>
            <a:r>
              <a:rPr lang="en-CH" sz="3200" dirty="0"/>
              <a:t>I</a:t>
            </a:r>
            <a:r>
              <a:rPr lang="en-US" sz="3200" dirty="0"/>
              <a:t>G</a:t>
            </a:r>
            <a:r>
              <a:rPr lang="en-CH" sz="3200" dirty="0"/>
              <a:t>O</a:t>
            </a:r>
            <a:r>
              <a:rPr lang="en-US" sz="3200" dirty="0"/>
              <a:t>S</a:t>
            </a:r>
            <a:r>
              <a:rPr lang="en-CH" sz="3200" dirty="0"/>
              <a:t> </a:t>
            </a:r>
            <a:r>
              <a:rPr lang="en-US" sz="3200" dirty="0"/>
              <a:t>l</a:t>
            </a:r>
            <a:r>
              <a:rPr lang="en-CH" sz="3200" dirty="0"/>
              <a:t>e</a:t>
            </a:r>
            <a:r>
              <a:rPr lang="en-US" sz="3200" dirty="0"/>
              <a:t>a</a:t>
            </a:r>
            <a:r>
              <a:rPr lang="en-CH" sz="3200" dirty="0"/>
              <a:t>r</a:t>
            </a:r>
            <a:r>
              <a:rPr lang="en-US" sz="3200" dirty="0"/>
              <a:t>n</a:t>
            </a:r>
            <a:r>
              <a:rPr lang="en-CH" sz="3200" dirty="0"/>
              <a:t>i</a:t>
            </a:r>
            <a:r>
              <a:rPr lang="en-US" sz="3200" dirty="0"/>
              <a:t>n</a:t>
            </a:r>
            <a:r>
              <a:rPr lang="en-CH" sz="3200" dirty="0"/>
              <a:t>g </a:t>
            </a:r>
            <a:r>
              <a:rPr lang="en-US" sz="3200" dirty="0"/>
              <a:t>r</a:t>
            </a:r>
            <a:r>
              <a:rPr lang="en-CH" sz="3200" dirty="0"/>
              <a:t>e</a:t>
            </a:r>
            <a:r>
              <a:rPr lang="en-US" sz="3200" dirty="0"/>
              <a:t>s</a:t>
            </a:r>
            <a:r>
              <a:rPr lang="en-CH" sz="3200" dirty="0"/>
              <a:t>o</a:t>
            </a:r>
            <a:r>
              <a:rPr lang="en-US" sz="3200" dirty="0"/>
              <a:t>u</a:t>
            </a:r>
            <a:r>
              <a:rPr lang="en-CH" sz="3200" dirty="0"/>
              <a:t>rces ana</a:t>
            </a:r>
            <a:r>
              <a:rPr lang="en-US" sz="3200" dirty="0"/>
              <a:t>l</a:t>
            </a:r>
            <a:r>
              <a:rPr lang="en-CH" sz="3200" dirty="0"/>
              <a:t>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088C0-CC2C-47F2-8217-673A6DA56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7018" y="1089258"/>
            <a:ext cx="4095382" cy="3968635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O</a:t>
            </a:r>
            <a:r>
              <a:rPr lang="en-CH" sz="1800" dirty="0"/>
              <a:t>S</a:t>
            </a:r>
            <a:r>
              <a:rPr lang="en-US" sz="1800" dirty="0"/>
              <a:t>C</a:t>
            </a:r>
            <a:r>
              <a:rPr lang="en-CH" sz="1800" dirty="0"/>
              <a:t>A</a:t>
            </a:r>
            <a:r>
              <a:rPr lang="en-US" sz="1800" dirty="0"/>
              <a:t>R</a:t>
            </a:r>
            <a:r>
              <a:rPr lang="en-CH" sz="1800" dirty="0"/>
              <a:t>/Surface tutorial vi</a:t>
            </a:r>
            <a:r>
              <a:rPr lang="en-US" sz="1800" dirty="0"/>
              <a:t>d</a:t>
            </a:r>
            <a:r>
              <a:rPr lang="en-CH" sz="1800" dirty="0"/>
              <a:t>e</a:t>
            </a:r>
            <a:r>
              <a:rPr lang="en-US" sz="1800" dirty="0"/>
              <a:t>o</a:t>
            </a:r>
            <a:r>
              <a:rPr lang="en-CH" sz="1800" dirty="0"/>
              <a:t>s </a:t>
            </a:r>
            <a:r>
              <a:rPr lang="en-US" sz="1800" dirty="0"/>
              <a:t>w</a:t>
            </a:r>
            <a:r>
              <a:rPr lang="en-CH" sz="1800" dirty="0"/>
              <a:t>o</a:t>
            </a:r>
            <a:r>
              <a:rPr lang="en-US" sz="1800" dirty="0"/>
              <a:t>r</a:t>
            </a:r>
            <a:r>
              <a:rPr lang="en-CH" sz="1800" dirty="0"/>
              <a:t>k </a:t>
            </a:r>
            <a:r>
              <a:rPr lang="en-US" sz="1800" dirty="0"/>
              <a:t>a</a:t>
            </a:r>
            <a:r>
              <a:rPr lang="en-CH" sz="1800" dirty="0"/>
              <a:t>s </a:t>
            </a:r>
            <a:r>
              <a:rPr lang="en-US" sz="1800" dirty="0"/>
              <a:t>e</a:t>
            </a:r>
            <a:r>
              <a:rPr lang="en-CH" sz="1800" dirty="0"/>
              <a:t>f</a:t>
            </a:r>
            <a:r>
              <a:rPr lang="en-US" sz="1800" dirty="0"/>
              <a:t>f</a:t>
            </a:r>
            <a:r>
              <a:rPr lang="en-CH" sz="1800" dirty="0" err="1"/>
              <a:t>ective</a:t>
            </a:r>
            <a:r>
              <a:rPr lang="en-CH" sz="1800" dirty="0"/>
              <a:t> supplement for </a:t>
            </a:r>
            <a:r>
              <a:rPr lang="en-US" sz="1800" dirty="0"/>
              <a:t>o</a:t>
            </a:r>
            <a:r>
              <a:rPr lang="en-CH" sz="1800" dirty="0"/>
              <a:t>n</a:t>
            </a:r>
            <a:r>
              <a:rPr lang="en-US" sz="1800" dirty="0"/>
              <a:t>l</a:t>
            </a:r>
            <a:r>
              <a:rPr lang="en-CH" sz="1800" dirty="0" err="1"/>
              <a:t>i</a:t>
            </a:r>
            <a:r>
              <a:rPr lang="en-US" sz="1800" dirty="0"/>
              <a:t>n</a:t>
            </a:r>
            <a:r>
              <a:rPr lang="en-CH" sz="1800" dirty="0"/>
              <a:t>e </a:t>
            </a:r>
            <a:r>
              <a:rPr lang="en-US" sz="1800" dirty="0"/>
              <a:t>t</a:t>
            </a:r>
            <a:r>
              <a:rPr lang="en-CH" sz="1800" dirty="0"/>
              <a:t>r</a:t>
            </a:r>
            <a:r>
              <a:rPr lang="en-US" sz="1800" dirty="0"/>
              <a:t>a</a:t>
            </a:r>
            <a:r>
              <a:rPr lang="en-CH" sz="1800" dirty="0" err="1"/>
              <a:t>i</a:t>
            </a:r>
            <a:r>
              <a:rPr lang="en-US" sz="1800" dirty="0"/>
              <a:t>n</a:t>
            </a:r>
            <a:r>
              <a:rPr lang="en-CH" sz="1800" dirty="0" err="1"/>
              <a:t>i</a:t>
            </a:r>
            <a:r>
              <a:rPr lang="en-US" sz="1800" dirty="0"/>
              <a:t>n</a:t>
            </a:r>
            <a:r>
              <a:rPr lang="en-CH" sz="1800" dirty="0"/>
              <a:t>g.</a:t>
            </a:r>
          </a:p>
          <a:p>
            <a:endParaRPr lang="en-CH" sz="1800" dirty="0"/>
          </a:p>
          <a:p>
            <a:r>
              <a:rPr lang="en-CH" sz="1800" dirty="0"/>
              <a:t>English Forum is the most frequently used component of the Moodle course, </a:t>
            </a:r>
            <a:r>
              <a:rPr lang="en-US" sz="1800" dirty="0"/>
              <a:t>w</a:t>
            </a:r>
            <a:r>
              <a:rPr lang="en-CH" sz="1800" dirty="0"/>
              <a:t>h</a:t>
            </a:r>
            <a:r>
              <a:rPr lang="en-US" sz="1800" dirty="0"/>
              <a:t>e</a:t>
            </a:r>
            <a:r>
              <a:rPr lang="en-CH" sz="1800" dirty="0"/>
              <a:t>r</a:t>
            </a:r>
            <a:r>
              <a:rPr lang="en-US" sz="1800" dirty="0"/>
              <a:t>e</a:t>
            </a:r>
            <a:r>
              <a:rPr lang="en-CH" sz="1800" dirty="0"/>
              <a:t> </a:t>
            </a:r>
            <a:r>
              <a:rPr lang="en-US" sz="1800" dirty="0"/>
              <a:t>q</a:t>
            </a:r>
            <a:r>
              <a:rPr lang="en-CH" sz="1800" dirty="0"/>
              <a:t>u</a:t>
            </a:r>
            <a:r>
              <a:rPr lang="en-US" sz="1800" dirty="0"/>
              <a:t>e</a:t>
            </a:r>
            <a:r>
              <a:rPr lang="en-CH" sz="1800" dirty="0"/>
              <a:t>s</a:t>
            </a:r>
            <a:r>
              <a:rPr lang="en-US" sz="1800" dirty="0"/>
              <a:t>t</a:t>
            </a:r>
            <a:r>
              <a:rPr lang="en-CH" sz="1800" dirty="0" err="1"/>
              <a:t>i</a:t>
            </a:r>
            <a:r>
              <a:rPr lang="en-US" sz="1800" dirty="0"/>
              <a:t>o</a:t>
            </a:r>
            <a:r>
              <a:rPr lang="en-CH" sz="1800" dirty="0"/>
              <a:t>n</a:t>
            </a:r>
            <a:r>
              <a:rPr lang="en-US" sz="1800" dirty="0"/>
              <a:t>s</a:t>
            </a:r>
            <a:r>
              <a:rPr lang="en-CH" sz="1800" dirty="0"/>
              <a:t> </a:t>
            </a:r>
            <a:r>
              <a:rPr lang="en-US" sz="1800" dirty="0"/>
              <a:t>a</a:t>
            </a:r>
            <a:r>
              <a:rPr lang="en-CH" sz="1800" dirty="0"/>
              <a:t>re proposed and answered.</a:t>
            </a:r>
          </a:p>
          <a:p>
            <a:endParaRPr lang="en-CH" sz="1800" dirty="0"/>
          </a:p>
          <a:p>
            <a:r>
              <a:rPr lang="en-CH" sz="1800" dirty="0"/>
              <a:t>Since Sep 2018, 22 WIGOS </a:t>
            </a:r>
            <a:r>
              <a:rPr lang="en-US" sz="1800" dirty="0"/>
              <a:t>r</a:t>
            </a:r>
            <a:r>
              <a:rPr lang="en-CH" sz="1800" dirty="0"/>
              <a:t>e</a:t>
            </a:r>
            <a:r>
              <a:rPr lang="en-US" sz="1800" dirty="0"/>
              <a:t>l</a:t>
            </a:r>
            <a:r>
              <a:rPr lang="en-CH" sz="1800" dirty="0"/>
              <a:t>a</a:t>
            </a:r>
            <a:r>
              <a:rPr lang="en-US" sz="1800" dirty="0"/>
              <a:t>t</a:t>
            </a:r>
            <a:r>
              <a:rPr lang="en-CH" sz="1800" dirty="0"/>
              <a:t>e</a:t>
            </a:r>
            <a:r>
              <a:rPr lang="en-US" sz="1800" dirty="0"/>
              <a:t>d</a:t>
            </a:r>
            <a:r>
              <a:rPr lang="en-CH" sz="1800" dirty="0"/>
              <a:t> </a:t>
            </a:r>
            <a:r>
              <a:rPr lang="en-US" sz="1800" dirty="0"/>
              <a:t>w</a:t>
            </a:r>
            <a:r>
              <a:rPr lang="en-CH" sz="1800" dirty="0"/>
              <a:t>e</a:t>
            </a:r>
            <a:r>
              <a:rPr lang="en-US" sz="1800" dirty="0"/>
              <a:t>b</a:t>
            </a:r>
            <a:r>
              <a:rPr lang="en-CH" sz="1800" dirty="0" err="1"/>
              <a:t>i</a:t>
            </a:r>
            <a:r>
              <a:rPr lang="en-US" sz="1800" dirty="0"/>
              <a:t>n</a:t>
            </a:r>
            <a:r>
              <a:rPr lang="en-CH" sz="1800" dirty="0"/>
              <a:t>a</a:t>
            </a:r>
            <a:r>
              <a:rPr lang="en-US" sz="1800" dirty="0"/>
              <a:t>r</a:t>
            </a:r>
            <a:r>
              <a:rPr lang="en-CH" sz="1800" dirty="0"/>
              <a:t>s </a:t>
            </a:r>
            <a:r>
              <a:rPr lang="en-US" sz="1800" dirty="0"/>
              <a:t>h</a:t>
            </a:r>
            <a:r>
              <a:rPr lang="en-CH" sz="1800" dirty="0"/>
              <a:t>a</a:t>
            </a:r>
            <a:r>
              <a:rPr lang="en-US" sz="1800" dirty="0"/>
              <a:t>v</a:t>
            </a:r>
            <a:r>
              <a:rPr lang="en-CH" sz="1800" dirty="0"/>
              <a:t>e </a:t>
            </a:r>
            <a:r>
              <a:rPr lang="en-US" sz="1800" dirty="0"/>
              <a:t>b</a:t>
            </a:r>
            <a:r>
              <a:rPr lang="en-CH" sz="1800" dirty="0"/>
              <a:t>e</a:t>
            </a:r>
            <a:r>
              <a:rPr lang="en-US" sz="1800" dirty="0"/>
              <a:t>e</a:t>
            </a:r>
            <a:r>
              <a:rPr lang="en-CH" sz="1800" dirty="0"/>
              <a:t>n </a:t>
            </a:r>
            <a:r>
              <a:rPr lang="en-US" sz="1800" dirty="0"/>
              <a:t>h</a:t>
            </a:r>
            <a:r>
              <a:rPr lang="en-CH" sz="1800" dirty="0"/>
              <a:t>e</a:t>
            </a:r>
            <a:r>
              <a:rPr lang="en-US" sz="1800" dirty="0"/>
              <a:t>l</a:t>
            </a:r>
            <a:r>
              <a:rPr lang="en-CH" sz="1800" dirty="0"/>
              <a:t>d, with 598 total attendance. </a:t>
            </a:r>
            <a:r>
              <a:rPr lang="en-US" sz="1800" dirty="0"/>
              <a:t>T</a:t>
            </a:r>
            <a:r>
              <a:rPr lang="en-CH" sz="1800" dirty="0"/>
              <a:t>h</a:t>
            </a:r>
            <a:r>
              <a:rPr lang="en-US" sz="1800" dirty="0"/>
              <a:t>e</a:t>
            </a:r>
            <a:r>
              <a:rPr lang="en-CH" sz="1800" dirty="0"/>
              <a:t> </a:t>
            </a:r>
            <a:r>
              <a:rPr lang="en-US" sz="1800" dirty="0"/>
              <a:t>r</a:t>
            </a:r>
            <a:r>
              <a:rPr lang="en-CH" sz="1800" dirty="0"/>
              <a:t>e</a:t>
            </a:r>
            <a:r>
              <a:rPr lang="en-US" sz="1800" dirty="0"/>
              <a:t>c</a:t>
            </a:r>
            <a:r>
              <a:rPr lang="en-CH" sz="1800" dirty="0"/>
              <a:t>o</a:t>
            </a:r>
            <a:r>
              <a:rPr lang="en-US" sz="1800" dirty="0"/>
              <a:t>r</a:t>
            </a:r>
            <a:r>
              <a:rPr lang="en-CH" sz="1800" dirty="0"/>
              <a:t>d</a:t>
            </a:r>
            <a:r>
              <a:rPr lang="en-US" sz="1800" dirty="0" err="1"/>
              <a:t>i</a:t>
            </a:r>
            <a:r>
              <a:rPr lang="en-CH" sz="1800" dirty="0"/>
              <a:t>n</a:t>
            </a:r>
            <a:r>
              <a:rPr lang="en-US" sz="1800" dirty="0"/>
              <a:t>g</a:t>
            </a:r>
            <a:r>
              <a:rPr lang="en-CH" sz="1800" dirty="0"/>
              <a:t>s are all available online and being watched.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C1E1D76-EB54-48A8-B7D0-0C883621BB1A}"/>
              </a:ext>
            </a:extLst>
          </p:cNvPr>
          <p:cNvGrpSpPr/>
          <p:nvPr/>
        </p:nvGrpSpPr>
        <p:grpSpPr>
          <a:xfrm>
            <a:off x="238113" y="3053840"/>
            <a:ext cx="4671875" cy="1468276"/>
            <a:chOff x="420993" y="3490720"/>
            <a:chExt cx="4671875" cy="146827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E398F33-B557-49E8-8843-418C02F6B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0993" y="3571671"/>
              <a:ext cx="1988090" cy="11430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B82F28B-6A1A-4032-8658-EEBA8BB91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2520" y="3490720"/>
              <a:ext cx="2520348" cy="146827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1087312-D42C-4DF3-8164-BB3A79185D17}"/>
                </a:ext>
              </a:extLst>
            </p:cNvPr>
            <p:cNvSpPr/>
            <p:nvPr/>
          </p:nvSpPr>
          <p:spPr>
            <a:xfrm>
              <a:off x="2200024" y="3910007"/>
              <a:ext cx="316519" cy="18236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8E1365A-F09A-4665-96CC-6BBE3F361844}"/>
              </a:ext>
            </a:extLst>
          </p:cNvPr>
          <p:cNvGrpSpPr/>
          <p:nvPr/>
        </p:nvGrpSpPr>
        <p:grpSpPr>
          <a:xfrm>
            <a:off x="747464" y="737552"/>
            <a:ext cx="3954836" cy="2254568"/>
            <a:chOff x="4982471" y="1298416"/>
            <a:chExt cx="3954836" cy="225456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02F01AB-2FA6-449E-9A6F-AABE65BBB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2471" y="1298416"/>
              <a:ext cx="3954836" cy="225456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10CFFF5-DE79-46DB-A93E-551495134814}"/>
                </a:ext>
              </a:extLst>
            </p:cNvPr>
            <p:cNvSpPr/>
            <p:nvPr/>
          </p:nvSpPr>
          <p:spPr>
            <a:xfrm>
              <a:off x="5799326" y="1706879"/>
              <a:ext cx="2685574" cy="7784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O</a:t>
              </a:r>
              <a:r>
                <a:rPr lang="en-CH" sz="1400"/>
                <a:t>n</a:t>
              </a:r>
              <a:r>
                <a:rPr lang="en-US" sz="1400"/>
                <a:t>e</a:t>
              </a:r>
              <a:r>
                <a:rPr lang="en-CH" sz="1400"/>
                <a:t> </a:t>
              </a:r>
              <a:r>
                <a:rPr lang="en-US" sz="1400"/>
                <a:t>w</a:t>
              </a:r>
              <a:r>
                <a:rPr lang="en-CH" sz="1400"/>
                <a:t>e</a:t>
              </a:r>
              <a:r>
                <a:rPr lang="en-US" sz="1400"/>
                <a:t>e</a:t>
              </a:r>
              <a:r>
                <a:rPr lang="en-CH" sz="1400"/>
                <a:t>k </a:t>
              </a:r>
              <a:r>
                <a:rPr lang="en-US" sz="1400"/>
                <a:t>a</a:t>
              </a:r>
              <a:r>
                <a:rPr lang="en-CH" sz="1400"/>
                <a:t>f</a:t>
              </a:r>
              <a:r>
                <a:rPr lang="en-US" sz="1400"/>
                <a:t>t</a:t>
              </a:r>
              <a:r>
                <a:rPr lang="en-CH" sz="1400"/>
                <a:t>e</a:t>
              </a:r>
              <a:r>
                <a:rPr lang="en-US" sz="1400"/>
                <a:t>r</a:t>
              </a:r>
              <a:r>
                <a:rPr lang="en-CH" sz="1400"/>
                <a:t> </a:t>
              </a:r>
              <a:r>
                <a:rPr lang="en-US" sz="1400"/>
                <a:t>OSCAR/Surface Training Course for SEE-MHEWS-A Countries</a:t>
              </a:r>
              <a:endParaRPr lang="en-CH" sz="14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05AF5D7-28BF-4C6C-A656-1AC85829B4D0}"/>
                </a:ext>
              </a:extLst>
            </p:cNvPr>
            <p:cNvSpPr/>
            <p:nvPr/>
          </p:nvSpPr>
          <p:spPr>
            <a:xfrm>
              <a:off x="8537735" y="1660564"/>
              <a:ext cx="179546" cy="18721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A24B896-D388-4856-B6BF-93C747ADA0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1693" y="4583837"/>
            <a:ext cx="2926378" cy="17763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66ECDE4A-1A46-4CA0-82BC-C095F75E5453}"/>
              </a:ext>
            </a:extLst>
          </p:cNvPr>
          <p:cNvSpPr/>
          <p:nvPr/>
        </p:nvSpPr>
        <p:spPr>
          <a:xfrm>
            <a:off x="4730890" y="1337318"/>
            <a:ext cx="316519" cy="1823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F1D50AE5-4517-4B64-BA8A-B8E03600AE3B}"/>
              </a:ext>
            </a:extLst>
          </p:cNvPr>
          <p:cNvSpPr/>
          <p:nvPr/>
        </p:nvSpPr>
        <p:spPr>
          <a:xfrm>
            <a:off x="4947018" y="3001951"/>
            <a:ext cx="284666" cy="1823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2AA45BE-B9B0-4DC9-AC65-9C2B17ED88A9}"/>
              </a:ext>
            </a:extLst>
          </p:cNvPr>
          <p:cNvSpPr/>
          <p:nvPr/>
        </p:nvSpPr>
        <p:spPr>
          <a:xfrm>
            <a:off x="4274529" y="4583836"/>
            <a:ext cx="957155" cy="1823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EC1E151-076D-437E-8705-BB49C2759E0D}"/>
              </a:ext>
            </a:extLst>
          </p:cNvPr>
          <p:cNvSpPr txBox="1">
            <a:spLocks/>
          </p:cNvSpPr>
          <p:nvPr/>
        </p:nvSpPr>
        <p:spPr>
          <a:xfrm>
            <a:off x="4619926" y="5126718"/>
            <a:ext cx="4386423" cy="139952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i="1" dirty="0"/>
              <a:t>Wi</a:t>
            </a:r>
            <a:r>
              <a:rPr lang="en-CH" sz="1800" i="1" dirty="0"/>
              <a:t>t</a:t>
            </a:r>
            <a:r>
              <a:rPr lang="en-US" sz="1800" i="1" dirty="0"/>
              <a:t>h</a:t>
            </a:r>
            <a:r>
              <a:rPr lang="en-CH" sz="1800" i="1" dirty="0"/>
              <a:t> </a:t>
            </a:r>
            <a:r>
              <a:rPr lang="en-US" sz="1800" i="1" dirty="0"/>
              <a:t>d</a:t>
            </a:r>
            <a:r>
              <a:rPr lang="en-CH" sz="1800" i="1" dirty="0"/>
              <a:t>a</a:t>
            </a:r>
            <a:r>
              <a:rPr lang="en-US" sz="1800" i="1" dirty="0"/>
              <a:t>t</a:t>
            </a:r>
            <a:r>
              <a:rPr lang="en-CH" sz="1800" i="1" dirty="0"/>
              <a:t>a </a:t>
            </a:r>
            <a:r>
              <a:rPr lang="en-US" sz="1800" i="1" dirty="0"/>
              <a:t>f</a:t>
            </a:r>
            <a:r>
              <a:rPr lang="en-CH" sz="1800" i="1" dirty="0"/>
              <a:t>r</a:t>
            </a:r>
            <a:r>
              <a:rPr lang="en-US" sz="1800" i="1" dirty="0"/>
              <a:t>o</a:t>
            </a:r>
            <a:r>
              <a:rPr lang="en-CH" sz="1800" i="1" dirty="0"/>
              <a:t>m multiple sources, B</a:t>
            </a:r>
            <a:r>
              <a:rPr lang="en-US" sz="1800" i="1" dirty="0" err="1"/>
              <a:t>usiness</a:t>
            </a:r>
            <a:r>
              <a:rPr lang="en-CH" sz="1800" i="1" dirty="0"/>
              <a:t> </a:t>
            </a:r>
            <a:r>
              <a:rPr lang="en-US" sz="1800" i="1" dirty="0"/>
              <a:t>I</a:t>
            </a:r>
            <a:r>
              <a:rPr lang="en-CH" sz="1800" i="1" dirty="0"/>
              <a:t>n</a:t>
            </a:r>
            <a:r>
              <a:rPr lang="en-US" sz="1800" i="1" dirty="0"/>
              <a:t>t</a:t>
            </a:r>
            <a:r>
              <a:rPr lang="en-CH" sz="1800" i="1" dirty="0"/>
              <a:t>e</a:t>
            </a:r>
            <a:r>
              <a:rPr lang="en-US" sz="1800" i="1" dirty="0"/>
              <a:t>l</a:t>
            </a:r>
            <a:r>
              <a:rPr lang="en-CH" sz="1800" i="1" dirty="0"/>
              <a:t>l</a:t>
            </a:r>
            <a:r>
              <a:rPr lang="en-US" sz="1800" i="1" dirty="0" err="1"/>
              <a:t>i</a:t>
            </a:r>
            <a:r>
              <a:rPr lang="en-CH" sz="1800" i="1" dirty="0"/>
              <a:t>g</a:t>
            </a:r>
            <a:r>
              <a:rPr lang="en-US" sz="1800" i="1" dirty="0"/>
              <a:t>e</a:t>
            </a:r>
            <a:r>
              <a:rPr lang="en-CH" sz="1800" i="1" dirty="0"/>
              <a:t>n</a:t>
            </a:r>
            <a:r>
              <a:rPr lang="en-US" sz="1800" i="1" dirty="0"/>
              <a:t>c</a:t>
            </a:r>
            <a:r>
              <a:rPr lang="en-CH" sz="1800" i="1" dirty="0"/>
              <a:t>e tools could help </a:t>
            </a:r>
            <a:r>
              <a:rPr lang="en-US" sz="1800" i="1" dirty="0"/>
              <a:t>organizers</a:t>
            </a:r>
            <a:r>
              <a:rPr lang="en-CH" sz="1800" i="1" dirty="0"/>
              <a:t> track </a:t>
            </a:r>
            <a:r>
              <a:rPr lang="en-US" sz="1800" i="1" dirty="0"/>
              <a:t>p</a:t>
            </a:r>
            <a:r>
              <a:rPr lang="en-CH" sz="1800" i="1" dirty="0"/>
              <a:t>e</a:t>
            </a:r>
            <a:r>
              <a:rPr lang="en-US" sz="1800" i="1" dirty="0"/>
              <a:t>r</a:t>
            </a:r>
            <a:r>
              <a:rPr lang="en-CH" sz="1800" i="1" dirty="0"/>
              <a:t>f</a:t>
            </a:r>
            <a:r>
              <a:rPr lang="en-US" sz="1800" i="1" dirty="0"/>
              <a:t>o</a:t>
            </a:r>
            <a:r>
              <a:rPr lang="en-CH" sz="1800" i="1" dirty="0"/>
              <a:t>r</a:t>
            </a:r>
            <a:r>
              <a:rPr lang="en-US" sz="1800" i="1" dirty="0"/>
              <a:t>m</a:t>
            </a:r>
            <a:r>
              <a:rPr lang="en-CH" sz="1800" i="1" dirty="0"/>
              <a:t>a</a:t>
            </a:r>
            <a:r>
              <a:rPr lang="en-US" sz="1800" i="1" dirty="0"/>
              <a:t>n</a:t>
            </a:r>
            <a:r>
              <a:rPr lang="en-CH" sz="1800" i="1" dirty="0"/>
              <a:t>c</a:t>
            </a:r>
            <a:r>
              <a:rPr lang="en-US" sz="1800" i="1" dirty="0"/>
              <a:t>e</a:t>
            </a:r>
            <a:r>
              <a:rPr lang="en-CH" sz="1800" i="1" dirty="0"/>
              <a:t>, hence improve f</a:t>
            </a:r>
            <a:r>
              <a:rPr lang="en-US" sz="1800" i="1" dirty="0"/>
              <a:t>u</a:t>
            </a:r>
            <a:r>
              <a:rPr lang="en-CH" sz="1800" i="1" dirty="0"/>
              <a:t>t</a:t>
            </a:r>
            <a:r>
              <a:rPr lang="en-US" sz="1800" i="1" dirty="0"/>
              <a:t>u</a:t>
            </a:r>
            <a:r>
              <a:rPr lang="en-CH" sz="1800" i="1" dirty="0"/>
              <a:t>r</a:t>
            </a:r>
            <a:r>
              <a:rPr lang="en-US" sz="1800" i="1" dirty="0"/>
              <a:t>e</a:t>
            </a:r>
            <a:r>
              <a:rPr lang="en-CH" sz="1800" i="1" dirty="0"/>
              <a:t> activities </a:t>
            </a:r>
            <a:r>
              <a:rPr lang="en-US" sz="1800" i="1" dirty="0"/>
              <a:t>a</a:t>
            </a:r>
            <a:r>
              <a:rPr lang="en-CH" sz="1800" i="1" dirty="0"/>
              <a:t>n</a:t>
            </a:r>
            <a:r>
              <a:rPr lang="en-US" sz="1800" i="1" dirty="0"/>
              <a:t>d</a:t>
            </a:r>
            <a:r>
              <a:rPr lang="en-CH" sz="1800" i="1" dirty="0"/>
              <a:t> </a:t>
            </a:r>
            <a:r>
              <a:rPr lang="en-US" sz="1800" i="1" dirty="0"/>
              <a:t>p</a:t>
            </a:r>
            <a:r>
              <a:rPr lang="en-CH" sz="1800" i="1" dirty="0"/>
              <a:t>r</a:t>
            </a:r>
            <a:r>
              <a:rPr lang="en-US" sz="1800" i="1" dirty="0"/>
              <a:t>o</a:t>
            </a:r>
            <a:r>
              <a:rPr lang="en-CH" sz="1800" i="1" dirty="0"/>
              <a:t>v</a:t>
            </a:r>
            <a:r>
              <a:rPr lang="en-US" sz="1800" i="1" dirty="0" err="1"/>
              <a:t>i</a:t>
            </a:r>
            <a:r>
              <a:rPr lang="en-CH" sz="1800" i="1" dirty="0"/>
              <a:t>d</a:t>
            </a:r>
            <a:r>
              <a:rPr lang="en-US" sz="1800" i="1" dirty="0"/>
              <a:t>e</a:t>
            </a:r>
            <a:r>
              <a:rPr lang="en-CH" sz="1800" i="1" dirty="0"/>
              <a:t> </a:t>
            </a:r>
            <a:r>
              <a:rPr lang="en-US" sz="1800" i="1" dirty="0" err="1"/>
              <a:t>i</a:t>
            </a:r>
            <a:r>
              <a:rPr lang="en-CH" sz="1800" i="1" dirty="0"/>
              <a:t>m</a:t>
            </a:r>
            <a:r>
              <a:rPr lang="en-US" sz="1800" i="1" dirty="0"/>
              <a:t>p</a:t>
            </a:r>
            <a:r>
              <a:rPr lang="en-CH" sz="1800" i="1" dirty="0"/>
              <a:t>a</a:t>
            </a:r>
            <a:r>
              <a:rPr lang="en-US" sz="1800" i="1" dirty="0"/>
              <a:t>c</a:t>
            </a:r>
            <a:r>
              <a:rPr lang="en-CH" sz="1800" i="1" dirty="0"/>
              <a:t>t-</a:t>
            </a:r>
            <a:r>
              <a:rPr lang="en-US" sz="1800" i="1" dirty="0"/>
              <a:t>b</a:t>
            </a:r>
            <a:r>
              <a:rPr lang="en-CH" sz="1800" i="1" dirty="0"/>
              <a:t>a</a:t>
            </a:r>
            <a:r>
              <a:rPr lang="en-US" sz="1800" i="1" dirty="0"/>
              <a:t>s</a:t>
            </a:r>
            <a:r>
              <a:rPr lang="en-CH" sz="1800" i="1" dirty="0"/>
              <a:t>e</a:t>
            </a:r>
            <a:r>
              <a:rPr lang="en-US" sz="1800" i="1" dirty="0"/>
              <a:t>d</a:t>
            </a:r>
            <a:r>
              <a:rPr lang="en-CH" sz="1800" i="1" dirty="0"/>
              <a:t> </a:t>
            </a:r>
            <a:r>
              <a:rPr lang="en-US" sz="1800" i="1" dirty="0"/>
              <a:t>s</a:t>
            </a:r>
            <a:r>
              <a:rPr lang="en-CH" sz="1800" i="1" dirty="0"/>
              <a:t>e</a:t>
            </a:r>
            <a:r>
              <a:rPr lang="en-US" sz="1800" i="1" dirty="0"/>
              <a:t>r</a:t>
            </a:r>
            <a:r>
              <a:rPr lang="en-CH" sz="1800" i="1" dirty="0"/>
              <a:t>v</a:t>
            </a:r>
            <a:r>
              <a:rPr lang="en-US" sz="1800" i="1" dirty="0" err="1"/>
              <a:t>i</a:t>
            </a:r>
            <a:r>
              <a:rPr lang="en-CH" sz="1800" i="1" dirty="0"/>
              <a:t>c</a:t>
            </a:r>
            <a:r>
              <a:rPr lang="en-US" sz="1800" i="1" dirty="0"/>
              <a:t>e</a:t>
            </a:r>
            <a:r>
              <a:rPr lang="en-CH" sz="1800" i="1" dirty="0"/>
              <a:t>s.</a:t>
            </a:r>
          </a:p>
        </p:txBody>
      </p:sp>
    </p:spTree>
    <p:extLst>
      <p:ext uri="{BB962C8B-B14F-4D97-AF65-F5344CB8AC3E}">
        <p14:creationId xmlns:p14="http://schemas.microsoft.com/office/powerpoint/2010/main" val="145498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AA70C6-779D-45AC-908D-E83828870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/>
              <a:t>Outline</a:t>
            </a:r>
            <a:endParaRPr lang="fr-FR" sz="400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9870DB-F5B3-4CBF-8AE5-CDE0C50BD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800" err="1">
                <a:solidFill>
                  <a:schemeClr val="bg1">
                    <a:lumMod val="65000"/>
                  </a:schemeClr>
                </a:solidFill>
              </a:rPr>
              <a:t>Opening</a:t>
            </a:r>
            <a:r>
              <a:rPr lang="fr-FR" sz="2800">
                <a:solidFill>
                  <a:schemeClr val="bg1">
                    <a:lumMod val="65000"/>
                  </a:schemeClr>
                </a:solidFill>
              </a:rPr>
              <a:t> and introduction to WIGOS </a:t>
            </a:r>
            <a:r>
              <a:rPr lang="fr-FR" sz="2800" err="1">
                <a:solidFill>
                  <a:schemeClr val="bg1">
                    <a:lumMod val="65000"/>
                  </a:schemeClr>
                </a:solidFill>
              </a:rPr>
              <a:t>tools</a:t>
            </a:r>
            <a:r>
              <a:rPr lang="fr-FR" sz="2800">
                <a:solidFill>
                  <a:schemeClr val="bg1">
                    <a:lumMod val="65000"/>
                  </a:schemeClr>
                </a:solidFill>
              </a:rPr>
              <a:t> (Tanja </a:t>
            </a:r>
            <a:r>
              <a:rPr lang="fr-FR" sz="2800" err="1">
                <a:solidFill>
                  <a:schemeClr val="bg1">
                    <a:lumMod val="65000"/>
                  </a:schemeClr>
                </a:solidFill>
              </a:rPr>
              <a:t>Kleinert</a:t>
            </a:r>
            <a:r>
              <a:rPr lang="fr-FR" sz="280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>
                <a:solidFill>
                  <a:schemeClr val="bg1">
                    <a:lumMod val="65000"/>
                  </a:schemeClr>
                </a:solidFill>
              </a:rPr>
              <a:t>New releases and </a:t>
            </a:r>
            <a:r>
              <a:rPr lang="fr-FR" sz="2800" err="1">
                <a:solidFill>
                  <a:schemeClr val="bg1">
                    <a:lumMod val="65000"/>
                  </a:schemeClr>
                </a:solidFill>
              </a:rPr>
              <a:t>features</a:t>
            </a:r>
            <a:r>
              <a:rPr lang="fr-FR" sz="2800">
                <a:solidFill>
                  <a:schemeClr val="bg1">
                    <a:lumMod val="65000"/>
                  </a:schemeClr>
                </a:solidFill>
              </a:rPr>
              <a:t> of WIGOS </a:t>
            </a:r>
            <a:r>
              <a:rPr lang="fr-FR" sz="2800" err="1">
                <a:solidFill>
                  <a:schemeClr val="bg1">
                    <a:lumMod val="65000"/>
                  </a:schemeClr>
                </a:solidFill>
              </a:rPr>
              <a:t>tools</a:t>
            </a:r>
            <a:r>
              <a:rPr lang="fr-FR" sz="2800">
                <a:solidFill>
                  <a:schemeClr val="bg1">
                    <a:lumMod val="65000"/>
                  </a:schemeClr>
                </a:solidFill>
              </a:rPr>
              <a:t> (Alexander </a:t>
            </a:r>
            <a:r>
              <a:rPr lang="fr-FR" sz="2800" err="1">
                <a:solidFill>
                  <a:schemeClr val="bg1">
                    <a:lumMod val="65000"/>
                  </a:schemeClr>
                </a:solidFill>
              </a:rPr>
              <a:t>Scheid</a:t>
            </a:r>
            <a:r>
              <a:rPr lang="fr-FR" sz="2800">
                <a:solidFill>
                  <a:schemeClr val="bg1">
                    <a:lumMod val="65000"/>
                  </a:schemeClr>
                </a:solidFill>
              </a:rPr>
              <a:t> / Timo </a:t>
            </a:r>
            <a:r>
              <a:rPr lang="fr-FR" sz="2800" err="1">
                <a:solidFill>
                  <a:schemeClr val="bg1">
                    <a:lumMod val="65000"/>
                  </a:schemeClr>
                </a:solidFill>
              </a:rPr>
              <a:t>Pröscholdt</a:t>
            </a:r>
            <a:r>
              <a:rPr lang="fr-FR" sz="280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>
                <a:solidFill>
                  <a:schemeClr val="bg1">
                    <a:lumMod val="65000"/>
                  </a:schemeClr>
                </a:solidFill>
              </a:rPr>
              <a:t>WIGOS Learning Portal (</a:t>
            </a:r>
            <a:r>
              <a:rPr lang="fr-FR" sz="2800" err="1">
                <a:solidFill>
                  <a:schemeClr val="bg1">
                    <a:lumMod val="65000"/>
                  </a:schemeClr>
                </a:solidFill>
              </a:rPr>
              <a:t>Zulkarnain</a:t>
            </a:r>
            <a:r>
              <a:rPr lang="fr-FR" sz="2800">
                <a:solidFill>
                  <a:schemeClr val="bg1">
                    <a:lumMod val="65000"/>
                  </a:schemeClr>
                </a:solidFill>
              </a:rPr>
              <a:t>/Ran Zhang)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err="1"/>
              <a:t>Assigning</a:t>
            </a:r>
            <a:r>
              <a:rPr lang="fr-FR" sz="2800"/>
              <a:t> of WIGOS Station </a:t>
            </a:r>
            <a:r>
              <a:rPr lang="fr-FR" sz="2800" err="1"/>
              <a:t>Identifiers</a:t>
            </a:r>
            <a:r>
              <a:rPr lang="fr-FR" sz="2800"/>
              <a:t> (Luis Nunes)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>
                <a:solidFill>
                  <a:schemeClr val="bg1">
                    <a:lumMod val="65000"/>
                  </a:schemeClr>
                </a:solidFill>
              </a:rPr>
              <a:t>Key-</a:t>
            </a:r>
            <a:r>
              <a:rPr lang="fr-FR" sz="2800" err="1">
                <a:solidFill>
                  <a:schemeClr val="bg1">
                    <a:lumMod val="65000"/>
                  </a:schemeClr>
                </a:solidFill>
              </a:rPr>
              <a:t>take</a:t>
            </a:r>
            <a:r>
              <a:rPr lang="fr-FR" sz="280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2800" err="1">
                <a:solidFill>
                  <a:schemeClr val="bg1">
                    <a:lumMod val="65000"/>
                  </a:schemeClr>
                </a:solidFill>
              </a:rPr>
              <a:t>away</a:t>
            </a:r>
            <a:r>
              <a:rPr lang="fr-FR" sz="2800">
                <a:solidFill>
                  <a:schemeClr val="bg1">
                    <a:lumMod val="65000"/>
                  </a:schemeClr>
                </a:solidFill>
              </a:rPr>
              <a:t> messages (Tanja </a:t>
            </a:r>
            <a:r>
              <a:rPr lang="fr-FR" sz="2800" err="1">
                <a:solidFill>
                  <a:schemeClr val="bg1">
                    <a:lumMod val="65000"/>
                  </a:schemeClr>
                </a:solidFill>
              </a:rPr>
              <a:t>Kleinert</a:t>
            </a:r>
            <a:r>
              <a:rPr lang="fr-FR" sz="280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19075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AA70C6-779D-45AC-908D-E83828870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07" y="274638"/>
            <a:ext cx="8506045" cy="1143000"/>
          </a:xfrm>
        </p:spPr>
        <p:txBody>
          <a:bodyPr>
            <a:noAutofit/>
          </a:bodyPr>
          <a:lstStyle/>
          <a:p>
            <a:r>
              <a:rPr lang="en-US" sz="3600" dirty="0"/>
              <a:t>4. Assigning of WIGOS Station Identifiers</a:t>
            </a:r>
            <a:r>
              <a:rPr lang="en-US" sz="3200" dirty="0"/>
              <a:t> (1)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9870DB-F5B3-4CBF-8AE5-CDE0C50BD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13793"/>
            <a:ext cx="8229600" cy="2340969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>
              <a:buNone/>
            </a:pPr>
            <a:r>
              <a:rPr lang="pt-BR" sz="3600" dirty="0">
                <a:ea typeface="+mn-lt"/>
                <a:cs typeface="+mn-lt"/>
              </a:rPr>
              <a:t>According to the Technical Regulations - WSIs are in force since 1</a:t>
            </a:r>
            <a:r>
              <a:rPr lang="pt-BR" sz="3600" baseline="30000" dirty="0">
                <a:ea typeface="+mn-lt"/>
                <a:cs typeface="+mn-lt"/>
              </a:rPr>
              <a:t>st</a:t>
            </a:r>
            <a:r>
              <a:rPr lang="pt-BR" sz="3600" dirty="0">
                <a:ea typeface="+mn-lt"/>
                <a:cs typeface="+mn-lt"/>
              </a:rPr>
              <a:t> July 2016</a:t>
            </a:r>
            <a:endParaRPr lang="pt-BR" sz="3600" dirty="0">
              <a:cs typeface="Calibri"/>
            </a:endParaRPr>
          </a:p>
          <a:p>
            <a:pPr>
              <a:buNone/>
            </a:pPr>
            <a:r>
              <a:rPr lang="pt-BR" dirty="0">
                <a:ea typeface="+mn-lt"/>
                <a:cs typeface="+mn-lt"/>
              </a:rPr>
              <a:t>• </a:t>
            </a:r>
            <a:r>
              <a:rPr lang="pt-BR" sz="3600" dirty="0">
                <a:ea typeface="+mn-lt"/>
                <a:cs typeface="+mn-lt"/>
              </a:rPr>
              <a:t>Members </a:t>
            </a:r>
            <a:r>
              <a:rPr lang="pt-BR" sz="3600" b="1" dirty="0">
                <a:ea typeface="+mn-lt"/>
                <a:cs typeface="+mn-lt"/>
              </a:rPr>
              <a:t>shall</a:t>
            </a:r>
            <a:r>
              <a:rPr lang="pt-BR" sz="3600" dirty="0">
                <a:ea typeface="+mn-lt"/>
                <a:cs typeface="+mn-lt"/>
              </a:rPr>
              <a:t>:</a:t>
            </a:r>
            <a:endParaRPr lang="pt-BR" sz="3600" dirty="0">
              <a:cs typeface="Calibri"/>
            </a:endParaRPr>
          </a:p>
          <a:p>
            <a:pPr lvl="1">
              <a:buNone/>
            </a:pPr>
            <a:r>
              <a:rPr lang="pt-BR" sz="3300" dirty="0">
                <a:ea typeface="+mn-lt"/>
                <a:cs typeface="+mn-lt"/>
              </a:rPr>
              <a:t>–  issue WSIs for stations within their geographic area of responsibility that contribute to a WMO or co-sponsored programme</a:t>
            </a:r>
            <a:endParaRPr lang="pt-BR" sz="3300" dirty="0">
              <a:cs typeface="Calibri"/>
            </a:endParaRPr>
          </a:p>
          <a:p>
            <a:pPr lvl="1">
              <a:buNone/>
            </a:pPr>
            <a:r>
              <a:rPr lang="pt-BR" sz="3300" dirty="0">
                <a:ea typeface="+mn-lt"/>
                <a:cs typeface="+mn-lt"/>
              </a:rPr>
              <a:t>–  ensure that a WSI is issued to one station only</a:t>
            </a:r>
            <a:endParaRPr lang="pt-BR" sz="3300" dirty="0">
              <a:cs typeface="Calibri"/>
            </a:endParaRPr>
          </a:p>
          <a:p>
            <a:pPr lvl="1">
              <a:buNone/>
            </a:pPr>
            <a:r>
              <a:rPr lang="pt-BR" sz="3300" dirty="0">
                <a:ea typeface="+mn-lt"/>
                <a:cs typeface="+mn-lt"/>
              </a:rPr>
              <a:t>–  make available to WMO the updated metadata each time a new WSI is issued</a:t>
            </a:r>
            <a:endParaRPr lang="pt-BR" sz="3300" dirty="0">
              <a:cs typeface="Calibri"/>
            </a:endParaRPr>
          </a:p>
          <a:p>
            <a:pPr>
              <a:buNone/>
            </a:pPr>
            <a:r>
              <a:rPr lang="pt-BR" dirty="0">
                <a:ea typeface="+mn-lt"/>
                <a:cs typeface="+mn-lt"/>
              </a:rPr>
              <a:t>• </a:t>
            </a:r>
            <a:r>
              <a:rPr lang="pt-BR" sz="3600" dirty="0">
                <a:ea typeface="+mn-lt"/>
                <a:cs typeface="+mn-lt"/>
              </a:rPr>
              <a:t>Members </a:t>
            </a:r>
            <a:r>
              <a:rPr lang="pt-BR" sz="3600" b="1" dirty="0">
                <a:ea typeface="+mn-lt"/>
                <a:cs typeface="+mn-lt"/>
              </a:rPr>
              <a:t>should</a:t>
            </a:r>
            <a:r>
              <a:rPr lang="pt-BR" sz="3600" dirty="0">
                <a:ea typeface="+mn-lt"/>
                <a:cs typeface="+mn-lt"/>
              </a:rPr>
              <a:t>:</a:t>
            </a:r>
            <a:endParaRPr lang="pt-BR" sz="3600" dirty="0">
              <a:cs typeface="Calibri"/>
            </a:endParaRPr>
          </a:p>
          <a:p>
            <a:pPr lvl="1">
              <a:buNone/>
            </a:pPr>
            <a:r>
              <a:rPr lang="pt-BR" sz="3300" dirty="0">
                <a:ea typeface="+mn-lt"/>
                <a:cs typeface="+mn-lt"/>
              </a:rPr>
              <a:t>– provide and maintaining WIGOS metadata for that station/platform</a:t>
            </a:r>
            <a:endParaRPr lang="pt-BR" sz="3300" dirty="0">
              <a:cs typeface="Calibri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504235CA-B78E-4FB8-979D-3C6C565F3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11" y="1370917"/>
            <a:ext cx="8497165" cy="245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2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AA70C6-779D-45AC-908D-E83828870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07" y="274638"/>
            <a:ext cx="8506045" cy="1143000"/>
          </a:xfrm>
        </p:spPr>
        <p:txBody>
          <a:bodyPr>
            <a:noAutofit/>
          </a:bodyPr>
          <a:lstStyle/>
          <a:p>
            <a:r>
              <a:rPr lang="en-US" sz="3600" dirty="0"/>
              <a:t>4. Assigning of WIGOS Station Identifiers</a:t>
            </a:r>
            <a:r>
              <a:rPr lang="en-US" sz="3200" dirty="0"/>
              <a:t> (2)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9870DB-F5B3-4CBF-8AE5-CDE0C50BD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099" y="1465729"/>
            <a:ext cx="8606987" cy="48890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2400" dirty="0">
                <a:ea typeface="+mn-lt"/>
                <a:cs typeface="+mn-lt"/>
              </a:rPr>
              <a:t>According to the guidance &amp; recommended practices</a:t>
            </a:r>
            <a:endParaRPr lang="en-US" sz="2400" dirty="0">
              <a:cs typeface="Calibri"/>
            </a:endParaRPr>
          </a:p>
          <a:p>
            <a:r>
              <a:rPr lang="pt-BR" sz="2400" b="1" dirty="0">
                <a:ea typeface="+mn-lt"/>
                <a:cs typeface="+mn-lt"/>
              </a:rPr>
              <a:t>Members need</a:t>
            </a:r>
            <a:r>
              <a:rPr lang="pt-BR" sz="2400" dirty="0">
                <a:ea typeface="+mn-lt"/>
                <a:cs typeface="+mn-lt"/>
              </a:rPr>
              <a:t> to:</a:t>
            </a:r>
            <a:endParaRPr lang="pt-BR" sz="2400" dirty="0">
              <a:cs typeface="Calibri"/>
            </a:endParaRPr>
          </a:p>
          <a:p>
            <a:pPr lvl="1"/>
            <a:r>
              <a:rPr lang="pt-BR" sz="2200" dirty="0">
                <a:ea typeface="+mn-lt"/>
                <a:cs typeface="+mn-lt"/>
              </a:rPr>
              <a:t>Develop their </a:t>
            </a:r>
            <a:r>
              <a:rPr lang="pt-BR" sz="2200" b="1" dirty="0">
                <a:ea typeface="+mn-lt"/>
                <a:cs typeface="+mn-lt"/>
              </a:rPr>
              <a:t>national schema </a:t>
            </a:r>
            <a:r>
              <a:rPr lang="pt-BR" sz="2200" dirty="0">
                <a:ea typeface="+mn-lt"/>
                <a:cs typeface="+mn-lt"/>
              </a:rPr>
              <a:t>for assigning WSIs</a:t>
            </a:r>
            <a:endParaRPr lang="pt-BR" sz="2200" dirty="0">
              <a:cs typeface="Calibri"/>
            </a:endParaRPr>
          </a:p>
          <a:p>
            <a:pPr lvl="2">
              <a:buChar char="•"/>
            </a:pPr>
            <a:r>
              <a:rPr lang="pt-BR" sz="2000" dirty="0">
                <a:ea typeface="+mn-lt"/>
                <a:cs typeface="+mn-lt"/>
              </a:rPr>
              <a:t>Examples are available from the WIGOS Website: </a:t>
            </a:r>
            <a:r>
              <a:rPr lang="pt-BR" sz="2000" dirty="0">
                <a:ea typeface="+mn-lt"/>
                <a:cs typeface="+mn-lt"/>
                <a:hlinkClick r:id="rId2"/>
              </a:rPr>
              <a:t>https://community.wmo.int/wigos-station-identifier</a:t>
            </a:r>
            <a:r>
              <a:rPr lang="pt-BR" sz="2000" dirty="0">
                <a:ea typeface="+mn-lt"/>
                <a:cs typeface="+mn-lt"/>
              </a:rPr>
              <a:t> </a:t>
            </a:r>
            <a:endParaRPr lang="pt-BR" sz="2000" dirty="0">
              <a:cs typeface="Calibri"/>
            </a:endParaRPr>
          </a:p>
          <a:p>
            <a:pPr lvl="2">
              <a:buChar char="•"/>
            </a:pPr>
            <a:r>
              <a:rPr lang="pt-BR" sz="2000" dirty="0">
                <a:ea typeface="+mn-lt"/>
                <a:cs typeface="+mn-lt"/>
              </a:rPr>
              <a:t>It can be as simple as: giving each national organization its own Issue number</a:t>
            </a:r>
            <a:endParaRPr lang="pt-BR" sz="2000" dirty="0">
              <a:cs typeface="Calibri"/>
            </a:endParaRPr>
          </a:p>
          <a:p>
            <a:pPr lvl="1"/>
            <a:r>
              <a:rPr lang="pt-BR" sz="1800" dirty="0">
                <a:ea typeface="+mn-lt"/>
                <a:cs typeface="+mn-lt"/>
              </a:rPr>
              <a:t> </a:t>
            </a:r>
            <a:r>
              <a:rPr lang="pt-BR" sz="2200" dirty="0">
                <a:ea typeface="+mn-lt"/>
                <a:cs typeface="+mn-lt"/>
              </a:rPr>
              <a:t>For each new WSI assigned, </a:t>
            </a:r>
            <a:r>
              <a:rPr lang="pt-BR" sz="2200" b="1" dirty="0">
                <a:ea typeface="+mn-lt"/>
                <a:cs typeface="+mn-lt"/>
              </a:rPr>
              <a:t>register the station in OSCAR/Surface</a:t>
            </a:r>
            <a:r>
              <a:rPr lang="pt-BR" sz="2200" dirty="0">
                <a:ea typeface="+mn-lt"/>
                <a:cs typeface="+mn-lt"/>
              </a:rPr>
              <a:t> </a:t>
            </a:r>
            <a:endParaRPr lang="pt-BR" sz="2200" dirty="0">
              <a:cs typeface="Calibri"/>
            </a:endParaRPr>
          </a:p>
          <a:p>
            <a:pPr lvl="2">
              <a:buChar char="•"/>
            </a:pPr>
            <a:r>
              <a:rPr lang="pt-BR" sz="2000" dirty="0">
                <a:ea typeface="+mn-lt"/>
                <a:cs typeface="+mn-lt"/>
              </a:rPr>
              <a:t>To ensure uniqueness of the WSI</a:t>
            </a:r>
          </a:p>
          <a:p>
            <a:r>
              <a:rPr lang="pt-BR" sz="2200" dirty="0">
                <a:ea typeface="+mn-lt"/>
                <a:cs typeface="+mn-lt"/>
              </a:rPr>
              <a:t>For exchanging data internationally, WSIs are not compatible with TAC format reports</a:t>
            </a:r>
          </a:p>
          <a:p>
            <a:pPr marL="457200" lvl="1" indent="0">
              <a:buNone/>
            </a:pPr>
            <a:r>
              <a:rPr lang="pt-BR" sz="2000" dirty="0">
                <a:ea typeface="+mn-lt"/>
                <a:cs typeface="+mn-lt"/>
              </a:rPr>
              <a:t>– </a:t>
            </a:r>
            <a:r>
              <a:rPr lang="pt-BR" sz="2000" b="1" dirty="0">
                <a:ea typeface="+mn-lt"/>
                <a:cs typeface="+mn-lt"/>
              </a:rPr>
              <a:t>BUFR encoding is required to report data with WSIs</a:t>
            </a:r>
            <a:endParaRPr lang="pt-BR" sz="20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722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AA70C6-779D-45AC-908D-E83828870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/>
              <a:t>Outline</a:t>
            </a:r>
            <a:endParaRPr lang="fr-FR" sz="400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9870DB-F5B3-4CBF-8AE5-CDE0C50BD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800" err="1">
                <a:solidFill>
                  <a:schemeClr val="bg1">
                    <a:lumMod val="65000"/>
                  </a:schemeClr>
                </a:solidFill>
              </a:rPr>
              <a:t>Opening</a:t>
            </a:r>
            <a:r>
              <a:rPr lang="fr-FR" sz="2800">
                <a:solidFill>
                  <a:schemeClr val="bg1">
                    <a:lumMod val="65000"/>
                  </a:schemeClr>
                </a:solidFill>
              </a:rPr>
              <a:t> and introduction to WIGOS </a:t>
            </a:r>
            <a:r>
              <a:rPr lang="fr-FR" sz="2800" err="1">
                <a:solidFill>
                  <a:schemeClr val="bg1">
                    <a:lumMod val="65000"/>
                  </a:schemeClr>
                </a:solidFill>
              </a:rPr>
              <a:t>tools</a:t>
            </a:r>
            <a:r>
              <a:rPr lang="fr-FR" sz="2800">
                <a:solidFill>
                  <a:schemeClr val="bg1">
                    <a:lumMod val="65000"/>
                  </a:schemeClr>
                </a:solidFill>
              </a:rPr>
              <a:t> (Tanja </a:t>
            </a:r>
            <a:r>
              <a:rPr lang="fr-FR" sz="2800" err="1">
                <a:solidFill>
                  <a:schemeClr val="bg1">
                    <a:lumMod val="65000"/>
                  </a:schemeClr>
                </a:solidFill>
              </a:rPr>
              <a:t>Kleinert</a:t>
            </a:r>
            <a:r>
              <a:rPr lang="fr-FR" sz="280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fr-FR" sz="2800">
              <a:solidFill>
                <a:schemeClr val="bg1">
                  <a:lumMod val="65000"/>
                </a:schemeClr>
              </a:solidFill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800">
                <a:solidFill>
                  <a:schemeClr val="bg1">
                    <a:lumMod val="65000"/>
                  </a:schemeClr>
                </a:solidFill>
              </a:rPr>
              <a:t>New releases and </a:t>
            </a:r>
            <a:r>
              <a:rPr lang="fr-FR" sz="2800" err="1">
                <a:solidFill>
                  <a:schemeClr val="bg1">
                    <a:lumMod val="65000"/>
                  </a:schemeClr>
                </a:solidFill>
              </a:rPr>
              <a:t>features</a:t>
            </a:r>
            <a:r>
              <a:rPr lang="fr-FR" sz="2800">
                <a:solidFill>
                  <a:schemeClr val="bg1">
                    <a:lumMod val="65000"/>
                  </a:schemeClr>
                </a:solidFill>
              </a:rPr>
              <a:t> of WIGOS </a:t>
            </a:r>
            <a:r>
              <a:rPr lang="fr-FR" sz="2800" err="1">
                <a:solidFill>
                  <a:schemeClr val="bg1">
                    <a:lumMod val="65000"/>
                  </a:schemeClr>
                </a:solidFill>
              </a:rPr>
              <a:t>tools</a:t>
            </a:r>
            <a:r>
              <a:rPr lang="fr-FR" sz="2800">
                <a:solidFill>
                  <a:schemeClr val="bg1">
                    <a:lumMod val="65000"/>
                  </a:schemeClr>
                </a:solidFill>
              </a:rPr>
              <a:t> (Alexander </a:t>
            </a:r>
            <a:r>
              <a:rPr lang="fr-FR" sz="2800" err="1">
                <a:solidFill>
                  <a:schemeClr val="bg1">
                    <a:lumMod val="65000"/>
                  </a:schemeClr>
                </a:solidFill>
              </a:rPr>
              <a:t>Scheid</a:t>
            </a:r>
            <a:r>
              <a:rPr lang="fr-FR" sz="2800">
                <a:solidFill>
                  <a:schemeClr val="bg1">
                    <a:lumMod val="65000"/>
                  </a:schemeClr>
                </a:solidFill>
              </a:rPr>
              <a:t> / Timo </a:t>
            </a:r>
            <a:r>
              <a:rPr lang="fr-FR" sz="2800" err="1">
                <a:solidFill>
                  <a:schemeClr val="bg1">
                    <a:lumMod val="65000"/>
                  </a:schemeClr>
                </a:solidFill>
              </a:rPr>
              <a:t>Pröscholdt</a:t>
            </a:r>
            <a:r>
              <a:rPr lang="fr-FR" sz="280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fr-FR" sz="2800">
              <a:solidFill>
                <a:schemeClr val="bg1">
                  <a:lumMod val="65000"/>
                </a:schemeClr>
              </a:solidFill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800">
                <a:solidFill>
                  <a:schemeClr val="bg1">
                    <a:lumMod val="65000"/>
                  </a:schemeClr>
                </a:solidFill>
              </a:rPr>
              <a:t>WIGOS Learning Portal (</a:t>
            </a:r>
            <a:r>
              <a:rPr lang="fr-FR" sz="2800" err="1">
                <a:solidFill>
                  <a:schemeClr val="bg1">
                    <a:lumMod val="65000"/>
                  </a:schemeClr>
                </a:solidFill>
              </a:rPr>
              <a:t>Zulkarnain</a:t>
            </a:r>
            <a:r>
              <a:rPr lang="fr-FR" sz="2800">
                <a:solidFill>
                  <a:schemeClr val="bg1">
                    <a:lumMod val="65000"/>
                  </a:schemeClr>
                </a:solidFill>
              </a:rPr>
              <a:t>/Ran Zhang)</a:t>
            </a:r>
            <a:endParaRPr lang="fr-FR" sz="2800">
              <a:solidFill>
                <a:schemeClr val="bg1">
                  <a:lumMod val="65000"/>
                </a:schemeClr>
              </a:solidFill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800" err="1">
                <a:solidFill>
                  <a:schemeClr val="bg1">
                    <a:lumMod val="65000"/>
                  </a:schemeClr>
                </a:solidFill>
              </a:rPr>
              <a:t>Assigning</a:t>
            </a:r>
            <a:r>
              <a:rPr lang="fr-FR" sz="2800">
                <a:solidFill>
                  <a:schemeClr val="bg1">
                    <a:lumMod val="65000"/>
                  </a:schemeClr>
                </a:solidFill>
              </a:rPr>
              <a:t> of WIGOS Station </a:t>
            </a:r>
            <a:r>
              <a:rPr lang="fr-FR" sz="2800" err="1">
                <a:solidFill>
                  <a:schemeClr val="bg1">
                    <a:lumMod val="65000"/>
                  </a:schemeClr>
                </a:solidFill>
              </a:rPr>
              <a:t>Identifiers</a:t>
            </a:r>
            <a:r>
              <a:rPr lang="fr-FR" sz="2800">
                <a:solidFill>
                  <a:schemeClr val="bg1">
                    <a:lumMod val="65000"/>
                  </a:schemeClr>
                </a:solidFill>
              </a:rPr>
              <a:t> (Luis Nunes)</a:t>
            </a:r>
            <a:endParaRPr lang="fr-FR" sz="2800">
              <a:solidFill>
                <a:schemeClr val="bg1">
                  <a:lumMod val="65000"/>
                </a:schemeClr>
              </a:solidFill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800"/>
              <a:t>Key-</a:t>
            </a:r>
            <a:r>
              <a:rPr lang="fr-FR" sz="2800" err="1"/>
              <a:t>take</a:t>
            </a:r>
            <a:r>
              <a:rPr lang="fr-FR" sz="2800"/>
              <a:t> </a:t>
            </a:r>
            <a:r>
              <a:rPr lang="fr-FR" sz="2800" err="1"/>
              <a:t>away</a:t>
            </a:r>
            <a:r>
              <a:rPr lang="fr-FR" sz="2800"/>
              <a:t> messages (Tanja </a:t>
            </a:r>
            <a:r>
              <a:rPr lang="fr-FR" sz="2800" err="1"/>
              <a:t>Kleinert</a:t>
            </a:r>
            <a:r>
              <a:rPr lang="fr-FR" sz="28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27659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AA70C6-779D-45AC-908D-E83828870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07" y="187928"/>
            <a:ext cx="8506045" cy="844714"/>
          </a:xfrm>
        </p:spPr>
        <p:txBody>
          <a:bodyPr>
            <a:noAutofit/>
          </a:bodyPr>
          <a:lstStyle/>
          <a:p>
            <a:r>
              <a:rPr lang="en-US" sz="3600" dirty="0"/>
              <a:t>5. Key-take away messages</a:t>
            </a:r>
            <a:r>
              <a:rPr lang="en-US" sz="3200" dirty="0"/>
              <a:t> (1) </a:t>
            </a:r>
            <a:endParaRPr lang="fr-FR" sz="3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9870DB-F5B3-4CBF-8AE5-CDE0C50BD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32642"/>
            <a:ext cx="8410353" cy="5360275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WIGOS tools are operational</a:t>
            </a:r>
            <a:r>
              <a:rPr lang="en-US" sz="2400" dirty="0"/>
              <a:t> (besides IMS) but are still evolving to facilitate the work of Members and Regional WIGOS </a:t>
            </a:r>
            <a:r>
              <a:rPr lang="en-US" sz="2400" dirty="0" err="1"/>
              <a:t>Centres</a:t>
            </a:r>
            <a:endParaRPr lang="en-US" sz="2400" dirty="0"/>
          </a:p>
          <a:p>
            <a:r>
              <a:rPr lang="en-US" sz="2400" dirty="0"/>
              <a:t>Work is in progress to further improve the performance of the tools</a:t>
            </a:r>
          </a:p>
          <a:p>
            <a:r>
              <a:rPr lang="en-US" sz="2400" dirty="0"/>
              <a:t>Plans are being developed to integrate further networks / WIGOS components, based on the priorities identified:</a:t>
            </a:r>
          </a:p>
          <a:p>
            <a:pPr lvl="1"/>
            <a:r>
              <a:rPr lang="en-US" sz="2000" dirty="0"/>
              <a:t>OSCAR/Surface:  first priority GCW, second priority Hydrology</a:t>
            </a:r>
          </a:p>
          <a:p>
            <a:pPr lvl="1"/>
            <a:r>
              <a:rPr lang="en-US" sz="2000" dirty="0"/>
              <a:t>for WDQMS: marine and aircraft based observations</a:t>
            </a:r>
          </a:p>
          <a:p>
            <a:pPr lvl="1"/>
            <a:r>
              <a:rPr lang="en-US" sz="2000" dirty="0"/>
              <a:t>for IMS: surface observations</a:t>
            </a:r>
          </a:p>
          <a:p>
            <a:r>
              <a:rPr lang="en-US" sz="2400" dirty="0"/>
              <a:t>WSIs are a critical, common element for all WIGOS tools, which will help to increase the number of stations exchanging observations internationally for the benefit of all Members and users</a:t>
            </a:r>
          </a:p>
        </p:txBody>
      </p:sp>
    </p:spTree>
    <p:extLst>
      <p:ext uri="{BB962C8B-B14F-4D97-AF65-F5344CB8AC3E}">
        <p14:creationId xmlns:p14="http://schemas.microsoft.com/office/powerpoint/2010/main" val="3595136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AA70C6-779D-45AC-908D-E83828870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/>
              <a:t>Outline</a:t>
            </a:r>
            <a:endParaRPr lang="fr-FR" sz="400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9870DB-F5B3-4CBF-8AE5-CDE0C50BD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800" err="1"/>
              <a:t>Opening</a:t>
            </a:r>
            <a:r>
              <a:rPr lang="fr-FR" sz="2800"/>
              <a:t> and introduction to WIGOS </a:t>
            </a:r>
            <a:r>
              <a:rPr lang="fr-FR" sz="2800" err="1"/>
              <a:t>tools</a:t>
            </a:r>
            <a:r>
              <a:rPr lang="fr-FR" sz="2800"/>
              <a:t> (Tanja </a:t>
            </a:r>
            <a:r>
              <a:rPr lang="fr-FR" sz="2800" err="1"/>
              <a:t>Kleinert</a:t>
            </a:r>
            <a:r>
              <a:rPr lang="fr-FR" sz="280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/>
              <a:t>New releases and </a:t>
            </a:r>
            <a:r>
              <a:rPr lang="fr-FR" sz="2800" err="1"/>
              <a:t>features</a:t>
            </a:r>
            <a:r>
              <a:rPr lang="fr-FR" sz="2800"/>
              <a:t> of WIGOS </a:t>
            </a:r>
            <a:r>
              <a:rPr lang="fr-FR" sz="2800" err="1"/>
              <a:t>tools</a:t>
            </a:r>
            <a:r>
              <a:rPr lang="fr-FR" sz="2800"/>
              <a:t> (Alexander </a:t>
            </a:r>
            <a:r>
              <a:rPr lang="fr-FR" sz="2800" err="1"/>
              <a:t>Scheid</a:t>
            </a:r>
            <a:r>
              <a:rPr lang="fr-FR" sz="2800"/>
              <a:t> / Timo </a:t>
            </a:r>
            <a:r>
              <a:rPr lang="fr-FR" sz="2800" err="1"/>
              <a:t>Pröscholdt</a:t>
            </a:r>
            <a:r>
              <a:rPr lang="fr-FR" sz="280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/>
              <a:t>WIGOS Learning Portal (</a:t>
            </a:r>
            <a:r>
              <a:rPr lang="fr-FR" sz="2800" err="1"/>
              <a:t>Zulkarnain</a:t>
            </a:r>
            <a:r>
              <a:rPr lang="fr-FR" sz="2800"/>
              <a:t>/Ran Zhang)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err="1"/>
              <a:t>Assigning</a:t>
            </a:r>
            <a:r>
              <a:rPr lang="fr-FR" sz="2800"/>
              <a:t> of WIGOS Station </a:t>
            </a:r>
            <a:r>
              <a:rPr lang="fr-FR" sz="2800" err="1"/>
              <a:t>Identifiers</a:t>
            </a:r>
            <a:r>
              <a:rPr lang="fr-FR" sz="2800"/>
              <a:t> (Luis Nunes)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/>
              <a:t>Key-</a:t>
            </a:r>
            <a:r>
              <a:rPr lang="fr-FR" sz="2800" err="1"/>
              <a:t>take</a:t>
            </a:r>
            <a:r>
              <a:rPr lang="fr-FR" sz="2800"/>
              <a:t> </a:t>
            </a:r>
            <a:r>
              <a:rPr lang="fr-FR" sz="2800" err="1"/>
              <a:t>away</a:t>
            </a:r>
            <a:r>
              <a:rPr lang="fr-FR" sz="2800"/>
              <a:t> messages (Tanja </a:t>
            </a:r>
            <a:r>
              <a:rPr lang="fr-FR" sz="2800" err="1"/>
              <a:t>Kleinert</a:t>
            </a:r>
            <a:r>
              <a:rPr lang="fr-FR" sz="28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17932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AA70C6-779D-45AC-908D-E83828870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07" y="203693"/>
            <a:ext cx="8506045" cy="884128"/>
          </a:xfrm>
        </p:spPr>
        <p:txBody>
          <a:bodyPr>
            <a:noAutofit/>
          </a:bodyPr>
          <a:lstStyle/>
          <a:p>
            <a:r>
              <a:rPr lang="en-US" sz="3600" dirty="0"/>
              <a:t>5. Key-take away messages</a:t>
            </a:r>
            <a:r>
              <a:rPr lang="en-US" sz="3200" dirty="0"/>
              <a:t> (2) </a:t>
            </a:r>
            <a:endParaRPr lang="fr-FR" sz="3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9870DB-F5B3-4CBF-8AE5-CDE0C50BD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0298"/>
            <a:ext cx="8410352" cy="4935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WIGOS learning material and support for Members/NFPs:</a:t>
            </a:r>
          </a:p>
          <a:p>
            <a:r>
              <a:rPr lang="en-US" sz="2800" dirty="0"/>
              <a:t>Members are encouraged to make use of the </a:t>
            </a:r>
            <a:r>
              <a:rPr lang="en-US" sz="2800" b="1" dirty="0"/>
              <a:t>user manuals </a:t>
            </a:r>
            <a:r>
              <a:rPr lang="en-US" sz="2800" dirty="0"/>
              <a:t>available in the WIGOS web-tools.</a:t>
            </a:r>
          </a:p>
          <a:p>
            <a:r>
              <a:rPr lang="en-US" sz="2800" dirty="0"/>
              <a:t>The </a:t>
            </a:r>
            <a:r>
              <a:rPr lang="en-US" sz="2800" b="1" dirty="0"/>
              <a:t>WIGOS Learning portal </a:t>
            </a:r>
            <a:r>
              <a:rPr lang="en-US" sz="2800" dirty="0"/>
              <a:t>is the main source for WIGOS related learning resources providing a large variety of learning material and forum for questions. </a:t>
            </a:r>
          </a:p>
          <a:p>
            <a:r>
              <a:rPr lang="en-US" sz="2800" b="1" dirty="0"/>
              <a:t>Webinars </a:t>
            </a:r>
            <a:r>
              <a:rPr lang="en-US" sz="2800" dirty="0"/>
              <a:t>are organized every month and recordings are made available on the WIGOS Learning portal</a:t>
            </a:r>
          </a:p>
          <a:p>
            <a:r>
              <a:rPr lang="en-US" sz="2800" b="1" dirty="0"/>
              <a:t>RWCs </a:t>
            </a:r>
            <a:r>
              <a:rPr lang="en-US" sz="2800" dirty="0"/>
              <a:t>should also be able to support Members/NFPs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711790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/>
        </p:nvGrpSpPr>
        <p:grpSpPr>
          <a:xfrm>
            <a:off x="2025446" y="1307690"/>
            <a:ext cx="6967296" cy="5471654"/>
            <a:chOff x="1442978" y="949746"/>
            <a:chExt cx="7701022" cy="5908254"/>
          </a:xfrm>
        </p:grpSpPr>
        <p:pic>
          <p:nvPicPr>
            <p:cNvPr id="6" name="Picture 6" descr="Diagram&#10;&#10;Description automatically generated">
              <a:extLst>
                <a:ext uri="{FF2B5EF4-FFF2-40B4-BE49-F238E27FC236}">
                  <a16:creationId xmlns:a16="http://schemas.microsoft.com/office/drawing/2014/main" id="{38097DF9-AC56-4DEB-BEA5-E62F51C52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2978" y="949746"/>
              <a:ext cx="7701022" cy="5908254"/>
            </a:xfrm>
            <a:prstGeom prst="rect">
              <a:avLst/>
            </a:prstGeom>
          </p:spPr>
        </p:pic>
        <p:sp>
          <p:nvSpPr>
            <p:cNvPr id="5" name="Rechteck 4"/>
            <p:cNvSpPr/>
            <p:nvPr/>
          </p:nvSpPr>
          <p:spPr>
            <a:xfrm>
              <a:off x="8426669" y="6392917"/>
              <a:ext cx="646386" cy="3074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BB9870DB-F5B3-4CBF-8AE5-CDE0C50BD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057" y="1060752"/>
            <a:ext cx="8410352" cy="5065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National Focal Points</a:t>
            </a:r>
            <a:r>
              <a:rPr lang="en-US" sz="2400" dirty="0"/>
              <a:t> are key to the</a:t>
            </a:r>
            <a:br>
              <a:rPr lang="en-US" sz="2400" dirty="0"/>
            </a:br>
            <a:r>
              <a:rPr lang="en-US" sz="2400" dirty="0"/>
              <a:t>uptake of WIGOS Tools by Members</a:t>
            </a:r>
          </a:p>
          <a:p>
            <a:endParaRPr lang="en-US" sz="2400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C2AA70C6-779D-45AC-908D-E83828870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07" y="203693"/>
            <a:ext cx="8506045" cy="884128"/>
          </a:xfrm>
        </p:spPr>
        <p:txBody>
          <a:bodyPr>
            <a:noAutofit/>
          </a:bodyPr>
          <a:lstStyle/>
          <a:p>
            <a:r>
              <a:rPr lang="en-US" sz="3600" dirty="0"/>
              <a:t>5. Key-take away messages</a:t>
            </a:r>
            <a:r>
              <a:rPr lang="en-US" sz="3200" dirty="0"/>
              <a:t> (3) 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667773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6043B6-25BE-4723-A8FA-6C6CFB404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567" y="0"/>
            <a:ext cx="6205433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E8B99-2190-4204-8E2F-9910B466878B}"/>
              </a:ext>
            </a:extLst>
          </p:cNvPr>
          <p:cNvSpPr txBox="1">
            <a:spLocks/>
          </p:cNvSpPr>
          <p:nvPr/>
        </p:nvSpPr>
        <p:spPr>
          <a:xfrm>
            <a:off x="276442" y="4644619"/>
            <a:ext cx="4614531" cy="103316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>
                <a:hlinkClick r:id="rId3"/>
              </a:rPr>
              <a:t>https://community.wmo.int/activity-areas/community-platform</a:t>
            </a:r>
            <a:r>
              <a:rPr lang="en-US" sz="2400"/>
              <a:t> </a:t>
            </a:r>
            <a:endParaRPr lang="en-CH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9AD313E-DD08-40DD-A0A4-44857D150039}"/>
              </a:ext>
            </a:extLst>
          </p:cNvPr>
          <p:cNvSpPr txBox="1">
            <a:spLocks/>
          </p:cNvSpPr>
          <p:nvPr/>
        </p:nvSpPr>
        <p:spPr>
          <a:xfrm>
            <a:off x="457200" y="1678135"/>
            <a:ext cx="2938567" cy="222401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Guidance on nominations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20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00237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solidFill>
                  <a:srgbClr val="000090"/>
                </a:solidFill>
              </a:rPr>
              <a:t>Thank you</a:t>
            </a:r>
          </a:p>
          <a:p>
            <a:r>
              <a:rPr lang="en-US" sz="4800">
                <a:solidFill>
                  <a:srgbClr val="000090"/>
                </a:solidFill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AA70C6-779D-45AC-908D-E83828870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/>
              <a:t>Outline</a:t>
            </a:r>
            <a:endParaRPr lang="fr-FR" sz="400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9870DB-F5B3-4CBF-8AE5-CDE0C50BD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800" err="1"/>
              <a:t>Opening</a:t>
            </a:r>
            <a:r>
              <a:rPr lang="fr-FR" sz="2800"/>
              <a:t> and introduction to WIGOS </a:t>
            </a:r>
            <a:r>
              <a:rPr lang="fr-FR" sz="2800" err="1"/>
              <a:t>tools</a:t>
            </a:r>
            <a:r>
              <a:rPr lang="fr-FR" sz="2800"/>
              <a:t> (Tanja </a:t>
            </a:r>
            <a:r>
              <a:rPr lang="fr-FR" sz="2800" err="1"/>
              <a:t>Kleinert</a:t>
            </a:r>
            <a:r>
              <a:rPr lang="fr-FR" sz="280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>
                <a:solidFill>
                  <a:schemeClr val="bg1">
                    <a:lumMod val="65000"/>
                  </a:schemeClr>
                </a:solidFill>
              </a:rPr>
              <a:t>New releases and </a:t>
            </a:r>
            <a:r>
              <a:rPr lang="fr-FR" sz="2800" err="1">
                <a:solidFill>
                  <a:schemeClr val="bg1">
                    <a:lumMod val="65000"/>
                  </a:schemeClr>
                </a:solidFill>
              </a:rPr>
              <a:t>features</a:t>
            </a:r>
            <a:r>
              <a:rPr lang="fr-FR" sz="2800">
                <a:solidFill>
                  <a:schemeClr val="bg1">
                    <a:lumMod val="65000"/>
                  </a:schemeClr>
                </a:solidFill>
              </a:rPr>
              <a:t> of WIGOS </a:t>
            </a:r>
            <a:r>
              <a:rPr lang="fr-FR" sz="2800" err="1">
                <a:solidFill>
                  <a:schemeClr val="bg1">
                    <a:lumMod val="65000"/>
                  </a:schemeClr>
                </a:solidFill>
              </a:rPr>
              <a:t>tools</a:t>
            </a:r>
            <a:r>
              <a:rPr lang="fr-FR" sz="2800">
                <a:solidFill>
                  <a:schemeClr val="bg1">
                    <a:lumMod val="65000"/>
                  </a:schemeClr>
                </a:solidFill>
              </a:rPr>
              <a:t> (Alexander </a:t>
            </a:r>
            <a:r>
              <a:rPr lang="fr-FR" sz="2800" err="1">
                <a:solidFill>
                  <a:schemeClr val="bg1">
                    <a:lumMod val="65000"/>
                  </a:schemeClr>
                </a:solidFill>
              </a:rPr>
              <a:t>Scheid</a:t>
            </a:r>
            <a:r>
              <a:rPr lang="fr-FR" sz="2800">
                <a:solidFill>
                  <a:schemeClr val="bg1">
                    <a:lumMod val="65000"/>
                  </a:schemeClr>
                </a:solidFill>
              </a:rPr>
              <a:t> / Timo </a:t>
            </a:r>
            <a:r>
              <a:rPr lang="fr-FR" sz="2800" err="1">
                <a:solidFill>
                  <a:schemeClr val="bg1">
                    <a:lumMod val="65000"/>
                  </a:schemeClr>
                </a:solidFill>
              </a:rPr>
              <a:t>Pröscholdt</a:t>
            </a:r>
            <a:r>
              <a:rPr lang="fr-FR" sz="280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>
                <a:solidFill>
                  <a:schemeClr val="bg1">
                    <a:lumMod val="65000"/>
                  </a:schemeClr>
                </a:solidFill>
              </a:rPr>
              <a:t>WIGOS Learning Portal (</a:t>
            </a:r>
            <a:r>
              <a:rPr lang="fr-FR" sz="2800" err="1">
                <a:solidFill>
                  <a:schemeClr val="bg1">
                    <a:lumMod val="65000"/>
                  </a:schemeClr>
                </a:solidFill>
              </a:rPr>
              <a:t>Zulkarnain</a:t>
            </a:r>
            <a:r>
              <a:rPr lang="fr-FR" sz="2800">
                <a:solidFill>
                  <a:schemeClr val="bg1">
                    <a:lumMod val="65000"/>
                  </a:schemeClr>
                </a:solidFill>
              </a:rPr>
              <a:t>/Ran Zhang)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err="1">
                <a:solidFill>
                  <a:schemeClr val="bg1">
                    <a:lumMod val="65000"/>
                  </a:schemeClr>
                </a:solidFill>
              </a:rPr>
              <a:t>Assigning</a:t>
            </a:r>
            <a:r>
              <a:rPr lang="fr-FR" sz="2800">
                <a:solidFill>
                  <a:schemeClr val="bg1">
                    <a:lumMod val="65000"/>
                  </a:schemeClr>
                </a:solidFill>
              </a:rPr>
              <a:t> of WIGOS Station </a:t>
            </a:r>
            <a:r>
              <a:rPr lang="fr-FR" sz="2800" err="1">
                <a:solidFill>
                  <a:schemeClr val="bg1">
                    <a:lumMod val="65000"/>
                  </a:schemeClr>
                </a:solidFill>
              </a:rPr>
              <a:t>Identifiers</a:t>
            </a:r>
            <a:r>
              <a:rPr lang="fr-FR" sz="2800">
                <a:solidFill>
                  <a:schemeClr val="bg1">
                    <a:lumMod val="65000"/>
                  </a:schemeClr>
                </a:solidFill>
              </a:rPr>
              <a:t> (Luis Nunes)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>
                <a:solidFill>
                  <a:schemeClr val="bg1">
                    <a:lumMod val="65000"/>
                  </a:schemeClr>
                </a:solidFill>
              </a:rPr>
              <a:t>Key-</a:t>
            </a:r>
            <a:r>
              <a:rPr lang="fr-FR" sz="2800" err="1">
                <a:solidFill>
                  <a:schemeClr val="bg1">
                    <a:lumMod val="65000"/>
                  </a:schemeClr>
                </a:solidFill>
              </a:rPr>
              <a:t>take</a:t>
            </a:r>
            <a:r>
              <a:rPr lang="fr-FR" sz="280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2800" err="1">
                <a:solidFill>
                  <a:schemeClr val="bg1">
                    <a:lumMod val="65000"/>
                  </a:schemeClr>
                </a:solidFill>
              </a:rPr>
              <a:t>away</a:t>
            </a:r>
            <a:r>
              <a:rPr lang="fr-FR" sz="2800">
                <a:solidFill>
                  <a:schemeClr val="bg1">
                    <a:lumMod val="65000"/>
                  </a:schemeClr>
                </a:solidFill>
              </a:rPr>
              <a:t> messages (Tanja </a:t>
            </a:r>
            <a:r>
              <a:rPr lang="fr-FR" sz="2800" err="1">
                <a:solidFill>
                  <a:schemeClr val="bg1">
                    <a:lumMod val="65000"/>
                  </a:schemeClr>
                </a:solidFill>
              </a:rPr>
              <a:t>Kleinert</a:t>
            </a:r>
            <a:r>
              <a:rPr lang="fr-FR" sz="280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2561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AA70C6-779D-45AC-908D-E83828870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07" y="274638"/>
            <a:ext cx="8506045" cy="1012295"/>
          </a:xfrm>
        </p:spPr>
        <p:txBody>
          <a:bodyPr>
            <a:noAutofit/>
          </a:bodyPr>
          <a:lstStyle/>
          <a:p>
            <a:r>
              <a:rPr lang="en-US" sz="3400" dirty="0"/>
              <a:t>1. Opening and introduction to WIGOS tools </a:t>
            </a:r>
            <a:r>
              <a:rPr lang="en-US" sz="3200" dirty="0"/>
              <a:t>(1)</a:t>
            </a:r>
            <a:endParaRPr lang="fr-FR" sz="3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9870DB-F5B3-4CBF-8AE5-CDE0C50BD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6023"/>
            <a:ext cx="8229600" cy="4983480"/>
          </a:xfrm>
        </p:spPr>
        <p:txBody>
          <a:bodyPr>
            <a:normAutofit/>
          </a:bodyPr>
          <a:lstStyle/>
          <a:p>
            <a:r>
              <a:rPr lang="en-US" sz="2400" dirty="0"/>
              <a:t>WIGOS tools comprise of</a:t>
            </a:r>
          </a:p>
          <a:p>
            <a:pPr lvl="1"/>
            <a:r>
              <a:rPr lang="en-US" sz="2000" dirty="0"/>
              <a:t>Metadata repository </a:t>
            </a:r>
            <a:r>
              <a:rPr lang="en-US" sz="2000" dirty="0">
                <a:hlinkClick r:id="rId2"/>
              </a:rPr>
              <a:t>OSCAR/Surface</a:t>
            </a:r>
            <a:endParaRPr lang="en-US" sz="2000" dirty="0"/>
          </a:p>
          <a:p>
            <a:pPr lvl="1"/>
            <a:r>
              <a:rPr lang="en-US" sz="2000" dirty="0"/>
              <a:t>WIGOS Data Quality Monitoring</a:t>
            </a:r>
            <a:br>
              <a:rPr lang="en-US" sz="2000" dirty="0"/>
            </a:br>
            <a:r>
              <a:rPr lang="en-US" sz="2000" dirty="0"/>
              <a:t>System </a:t>
            </a:r>
            <a:r>
              <a:rPr lang="en-US" sz="2000" dirty="0">
                <a:hlinkClick r:id="rId3"/>
              </a:rPr>
              <a:t>(WDQMS) web-tool </a:t>
            </a:r>
            <a:r>
              <a:rPr lang="en-US" sz="2000" dirty="0"/>
              <a:t>for</a:t>
            </a:r>
            <a:br>
              <a:rPr lang="en-US" sz="2000" dirty="0"/>
            </a:br>
            <a:r>
              <a:rPr lang="en-US" sz="2000" dirty="0"/>
              <a:t>quality monitoring and evaluation </a:t>
            </a:r>
          </a:p>
          <a:p>
            <a:pPr lvl="1"/>
            <a:r>
              <a:rPr lang="en-US" sz="2000" dirty="0"/>
              <a:t>WDQMS Incident Management </a:t>
            </a:r>
            <a:br>
              <a:rPr lang="en-US" sz="2000" dirty="0"/>
            </a:br>
            <a:r>
              <a:rPr lang="en-US" sz="2000" dirty="0"/>
              <a:t>System (IMS) web-tool</a:t>
            </a:r>
          </a:p>
          <a:p>
            <a:endParaRPr lang="en-US" sz="2400" dirty="0"/>
          </a:p>
          <a:p>
            <a:r>
              <a:rPr lang="en-US" sz="2400" dirty="0"/>
              <a:t>Regional WIGOS </a:t>
            </a:r>
            <a:r>
              <a:rPr lang="en-US" sz="2400" dirty="0" err="1"/>
              <a:t>Centres</a:t>
            </a:r>
            <a:r>
              <a:rPr lang="en-US" sz="2400" dirty="0"/>
              <a:t> (RWCs) are key users of the  WIGOS tools;</a:t>
            </a:r>
          </a:p>
          <a:p>
            <a:r>
              <a:rPr lang="en-US" sz="2400" dirty="0"/>
              <a:t>However, all Members are requested to make use of the WIGOS tools as well.</a:t>
            </a:r>
            <a:endParaRPr lang="fr-FR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3" y="1253066"/>
            <a:ext cx="3137426" cy="31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30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AA70C6-779D-45AC-908D-E83828870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07" y="274638"/>
            <a:ext cx="8506045" cy="1143000"/>
          </a:xfrm>
        </p:spPr>
        <p:txBody>
          <a:bodyPr>
            <a:noAutofit/>
          </a:bodyPr>
          <a:lstStyle/>
          <a:p>
            <a:r>
              <a:rPr lang="en-US" sz="3400" dirty="0"/>
              <a:t>1. Opening and introduction to WIGOS tools</a:t>
            </a:r>
            <a:r>
              <a:rPr lang="en-US" sz="3200" dirty="0"/>
              <a:t> (2)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9870DB-F5B3-4CBF-8AE5-CDE0C50BD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97000"/>
            <a:ext cx="8410352" cy="4983480"/>
          </a:xfrm>
        </p:spPr>
        <p:txBody>
          <a:bodyPr>
            <a:normAutofit/>
          </a:bodyPr>
          <a:lstStyle/>
          <a:p>
            <a:r>
              <a:rPr lang="en-US" sz="2400" dirty="0"/>
              <a:t>The WIGOS tools are listed in the 6 highest priorities of the WIGOS Initial Operational Phase (WIOP) 2020-2023:</a:t>
            </a:r>
          </a:p>
          <a:p>
            <a:pPr marL="457200" lvl="1" indent="0">
              <a:buNone/>
            </a:pPr>
            <a:r>
              <a:rPr lang="en-US" sz="2000" dirty="0"/>
              <a:t>(1) National WIGOS implementation;</a:t>
            </a:r>
          </a:p>
          <a:p>
            <a:pPr marL="457200" lvl="1" indent="0">
              <a:buNone/>
            </a:pPr>
            <a:r>
              <a:rPr lang="en-US" sz="2000" dirty="0"/>
              <a:t>(2) Fostering a culture of compliance with the WIGOS technical regulations;</a:t>
            </a:r>
          </a:p>
          <a:p>
            <a:pPr marL="457200" lvl="1" indent="0">
              <a:buNone/>
            </a:pPr>
            <a:r>
              <a:rPr lang="en-US" sz="2000" dirty="0"/>
              <a:t>(3) Implementation of the GBON and the RBON;</a:t>
            </a:r>
          </a:p>
          <a:p>
            <a:pPr marL="457200" lvl="1" indent="0">
              <a:buNone/>
            </a:pPr>
            <a:r>
              <a:rPr lang="en-US" sz="2000" dirty="0"/>
              <a:t>(4) Operational deployment of the </a:t>
            </a:r>
            <a:r>
              <a:rPr lang="en-US" sz="2000" b="1" dirty="0"/>
              <a:t>WDQMS</a:t>
            </a:r>
            <a:r>
              <a:rPr lang="en-US" sz="2000" dirty="0"/>
              <a:t>;</a:t>
            </a:r>
          </a:p>
          <a:p>
            <a:pPr marL="457200" lvl="1" indent="0">
              <a:buNone/>
            </a:pPr>
            <a:r>
              <a:rPr lang="en-US" sz="2000" dirty="0"/>
              <a:t>(5) Operational implementation of </a:t>
            </a:r>
            <a:r>
              <a:rPr lang="en-US" sz="2000" b="1" dirty="0"/>
              <a:t>regional WIGOS </a:t>
            </a:r>
            <a:r>
              <a:rPr lang="en-US" sz="2000" b="1" dirty="0" err="1"/>
              <a:t>centres</a:t>
            </a:r>
            <a:r>
              <a:rPr lang="en-US" sz="2000" dirty="0"/>
              <a:t>;</a:t>
            </a:r>
          </a:p>
          <a:p>
            <a:pPr marL="457200" lvl="1" indent="0">
              <a:buNone/>
            </a:pPr>
            <a:r>
              <a:rPr lang="en-US" sz="2000" dirty="0"/>
              <a:t>(6) Further development of the </a:t>
            </a:r>
            <a:r>
              <a:rPr lang="en-US" sz="2000" b="1" dirty="0"/>
              <a:t>OSCAR </a:t>
            </a:r>
            <a:r>
              <a:rPr lang="en-US" sz="2000" dirty="0"/>
              <a:t>databases.</a:t>
            </a:r>
          </a:p>
          <a:p>
            <a:endParaRPr lang="en-US" sz="1800" dirty="0"/>
          </a:p>
          <a:p>
            <a:r>
              <a:rPr lang="en-US" sz="2400" dirty="0"/>
              <a:t>The WIGOS Station Identifiers (WSI) are also a critical and common element of WIGOS tools and its implementation plan is also described in the WIOP</a:t>
            </a:r>
          </a:p>
        </p:txBody>
      </p:sp>
    </p:spTree>
    <p:extLst>
      <p:ext uri="{BB962C8B-B14F-4D97-AF65-F5344CB8AC3E}">
        <p14:creationId xmlns:p14="http://schemas.microsoft.com/office/powerpoint/2010/main" val="2203922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AA70C6-779D-45AC-908D-E83828870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/>
              <a:t>Outline</a:t>
            </a:r>
            <a:endParaRPr lang="fr-FR" sz="400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9870DB-F5B3-4CBF-8AE5-CDE0C50BD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800" dirty="0" err="1">
                <a:solidFill>
                  <a:schemeClr val="bg1">
                    <a:lumMod val="65000"/>
                  </a:schemeClr>
                </a:solidFill>
              </a:rPr>
              <a:t>Opening</a:t>
            </a:r>
            <a:r>
              <a:rPr lang="fr-FR" sz="2800" dirty="0">
                <a:solidFill>
                  <a:schemeClr val="bg1">
                    <a:lumMod val="65000"/>
                  </a:schemeClr>
                </a:solidFill>
              </a:rPr>
              <a:t> and introduction to WIGOS </a:t>
            </a:r>
            <a:r>
              <a:rPr lang="fr-FR" sz="2800" dirty="0" err="1">
                <a:solidFill>
                  <a:schemeClr val="bg1">
                    <a:lumMod val="65000"/>
                  </a:schemeClr>
                </a:solidFill>
              </a:rPr>
              <a:t>tools</a:t>
            </a:r>
            <a:r>
              <a:rPr lang="fr-FR" sz="2800" dirty="0">
                <a:solidFill>
                  <a:schemeClr val="bg1">
                    <a:lumMod val="65000"/>
                  </a:schemeClr>
                </a:solidFill>
              </a:rPr>
              <a:t> (Tanja </a:t>
            </a:r>
            <a:r>
              <a:rPr lang="fr-FR" sz="2800" dirty="0" err="1">
                <a:solidFill>
                  <a:schemeClr val="bg1">
                    <a:lumMod val="65000"/>
                  </a:schemeClr>
                </a:solidFill>
              </a:rPr>
              <a:t>Kleinert</a:t>
            </a:r>
            <a:r>
              <a:rPr lang="fr-FR" sz="2800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/>
              <a:t>New releases and </a:t>
            </a:r>
            <a:r>
              <a:rPr lang="fr-FR" sz="2800" dirty="0" err="1"/>
              <a:t>features</a:t>
            </a:r>
            <a:r>
              <a:rPr lang="fr-FR" sz="2800" dirty="0"/>
              <a:t> of WIGOS </a:t>
            </a:r>
            <a:r>
              <a:rPr lang="fr-FR" sz="2800" dirty="0" err="1"/>
              <a:t>tools</a:t>
            </a:r>
            <a:r>
              <a:rPr lang="fr-FR" sz="2800" dirty="0"/>
              <a:t> (Alexander </a:t>
            </a:r>
            <a:r>
              <a:rPr lang="fr-FR" sz="2800" dirty="0" err="1"/>
              <a:t>Scheid</a:t>
            </a:r>
            <a:r>
              <a:rPr lang="fr-FR" sz="2800" dirty="0"/>
              <a:t> / Timo </a:t>
            </a:r>
            <a:r>
              <a:rPr lang="fr-FR" sz="2800" dirty="0" err="1"/>
              <a:t>Pröscholdt</a:t>
            </a:r>
            <a:r>
              <a:rPr lang="fr-FR" sz="28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>
                <a:solidFill>
                  <a:schemeClr val="bg1">
                    <a:lumMod val="65000"/>
                  </a:schemeClr>
                </a:solidFill>
              </a:rPr>
              <a:t>WIGOS Learning Portal (</a:t>
            </a:r>
            <a:r>
              <a:rPr lang="fr-FR" sz="2800" dirty="0" err="1">
                <a:solidFill>
                  <a:schemeClr val="bg1">
                    <a:lumMod val="65000"/>
                  </a:schemeClr>
                </a:solidFill>
              </a:rPr>
              <a:t>Zulkarnain</a:t>
            </a:r>
            <a:r>
              <a:rPr lang="fr-FR" sz="2800" dirty="0">
                <a:solidFill>
                  <a:schemeClr val="bg1">
                    <a:lumMod val="65000"/>
                  </a:schemeClr>
                </a:solidFill>
              </a:rPr>
              <a:t>/Ran Zhang)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err="1">
                <a:solidFill>
                  <a:schemeClr val="bg1">
                    <a:lumMod val="65000"/>
                  </a:schemeClr>
                </a:solidFill>
              </a:rPr>
              <a:t>Assigning</a:t>
            </a:r>
            <a:r>
              <a:rPr lang="fr-FR" sz="2800" dirty="0">
                <a:solidFill>
                  <a:schemeClr val="bg1">
                    <a:lumMod val="65000"/>
                  </a:schemeClr>
                </a:solidFill>
              </a:rPr>
              <a:t> of WIGOS Station </a:t>
            </a:r>
            <a:r>
              <a:rPr lang="fr-FR" sz="2800" dirty="0" err="1">
                <a:solidFill>
                  <a:schemeClr val="bg1">
                    <a:lumMod val="65000"/>
                  </a:schemeClr>
                </a:solidFill>
              </a:rPr>
              <a:t>Identifiers</a:t>
            </a:r>
            <a:r>
              <a:rPr lang="fr-FR" sz="2800" dirty="0">
                <a:solidFill>
                  <a:schemeClr val="bg1">
                    <a:lumMod val="65000"/>
                  </a:schemeClr>
                </a:solidFill>
              </a:rPr>
              <a:t> (Luis Nunes)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>
                <a:solidFill>
                  <a:schemeClr val="bg1">
                    <a:lumMod val="65000"/>
                  </a:schemeClr>
                </a:solidFill>
              </a:rPr>
              <a:t>Key-</a:t>
            </a:r>
            <a:r>
              <a:rPr lang="fr-FR" sz="2800" dirty="0" err="1">
                <a:solidFill>
                  <a:schemeClr val="bg1">
                    <a:lumMod val="65000"/>
                  </a:schemeClr>
                </a:solidFill>
              </a:rPr>
              <a:t>take</a:t>
            </a:r>
            <a:r>
              <a:rPr lang="fr-FR" sz="2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bg1">
                    <a:lumMod val="65000"/>
                  </a:schemeClr>
                </a:solidFill>
              </a:rPr>
              <a:t>away</a:t>
            </a:r>
            <a:r>
              <a:rPr lang="fr-FR" sz="2800" dirty="0">
                <a:solidFill>
                  <a:schemeClr val="bg1">
                    <a:lumMod val="65000"/>
                  </a:schemeClr>
                </a:solidFill>
              </a:rPr>
              <a:t> messages (Tanja </a:t>
            </a:r>
            <a:r>
              <a:rPr lang="fr-FR" sz="2800" dirty="0" err="1">
                <a:solidFill>
                  <a:schemeClr val="bg1">
                    <a:lumMod val="65000"/>
                  </a:schemeClr>
                </a:solidFill>
              </a:rPr>
              <a:t>Kleinert</a:t>
            </a:r>
            <a:r>
              <a:rPr lang="fr-FR" sz="2800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98216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AA70C6-779D-45AC-908D-E83828870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07" y="274638"/>
            <a:ext cx="8506045" cy="1143000"/>
          </a:xfrm>
        </p:spPr>
        <p:txBody>
          <a:bodyPr>
            <a:noAutofit/>
          </a:bodyPr>
          <a:lstStyle/>
          <a:p>
            <a:r>
              <a:rPr lang="en-US" sz="3600" dirty="0"/>
              <a:t>2. New releases and features of WIGOS tools</a:t>
            </a:r>
            <a:endParaRPr lang="fr-FR" sz="36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77D5A61-06F5-44E4-B43C-428C50536A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4051862"/>
              </p:ext>
            </p:extLst>
          </p:nvPr>
        </p:nvGraphicFramePr>
        <p:xfrm>
          <a:off x="370840" y="1463676"/>
          <a:ext cx="8402320" cy="4793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3543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6AEDA-F1E8-4F7B-81B5-870CA52D8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613" y="205814"/>
            <a:ext cx="8565084" cy="998636"/>
          </a:xfrm>
        </p:spPr>
        <p:txBody>
          <a:bodyPr>
            <a:normAutofit/>
          </a:bodyPr>
          <a:lstStyle/>
          <a:p>
            <a:r>
              <a:rPr lang="en-US" sz="3200" dirty="0"/>
              <a:t>OSCAR/Surface </a:t>
            </a:r>
            <a:r>
              <a:rPr lang="en-US" sz="3200" b="1" dirty="0"/>
              <a:t>Station Templates</a:t>
            </a:r>
            <a:br>
              <a:rPr lang="en-US" sz="3200" dirty="0"/>
            </a:br>
            <a:r>
              <a:rPr lang="en-US" sz="2400" dirty="0"/>
              <a:t>(available to registered users from OSCAR/Surface website)</a:t>
            </a:r>
            <a:endParaRPr lang="en-CH" sz="2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F8E34F8-9FE3-4850-9914-E2E504A7348D}"/>
              </a:ext>
            </a:extLst>
          </p:cNvPr>
          <p:cNvGrpSpPr/>
          <p:nvPr/>
        </p:nvGrpSpPr>
        <p:grpSpPr>
          <a:xfrm>
            <a:off x="0" y="1159926"/>
            <a:ext cx="9144000" cy="5647273"/>
            <a:chOff x="0" y="1159926"/>
            <a:chExt cx="9144000" cy="564727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800299A-52AF-452B-A10E-9AE2A3424C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0805"/>
            <a:stretch/>
          </p:blipFill>
          <p:spPr>
            <a:xfrm>
              <a:off x="0" y="1159926"/>
              <a:ext cx="9144000" cy="215935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0C88056-42B8-41D8-8D7D-780EBB0841AF}"/>
                </a:ext>
              </a:extLst>
            </p:cNvPr>
            <p:cNvSpPr/>
            <p:nvPr/>
          </p:nvSpPr>
          <p:spPr>
            <a:xfrm>
              <a:off x="2076448" y="1671823"/>
              <a:ext cx="7067550" cy="28070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5892107-43BB-45B5-B038-8F88A3407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9533" y="1653032"/>
              <a:ext cx="4146551" cy="5154167"/>
            </a:xfrm>
            <a:prstGeom prst="rect">
              <a:avLst/>
            </a:prstGeom>
            <a:ln w="12700">
              <a:solidFill>
                <a:srgbClr val="F8A602"/>
              </a:solidFill>
            </a:ln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A598D55-F0EF-4867-B600-BA55A08B2B6E}"/>
              </a:ext>
            </a:extLst>
          </p:cNvPr>
          <p:cNvSpPr/>
          <p:nvPr/>
        </p:nvSpPr>
        <p:spPr>
          <a:xfrm>
            <a:off x="303613" y="2492927"/>
            <a:ext cx="844703" cy="150782"/>
          </a:xfrm>
          <a:prstGeom prst="rect">
            <a:avLst/>
          </a:prstGeom>
          <a:noFill/>
          <a:ln w="12700">
            <a:solidFill>
              <a:srgbClr val="F7A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0E57E3-69B3-47B3-B5DD-6CFDBBFE2E13}"/>
              </a:ext>
            </a:extLst>
          </p:cNvPr>
          <p:cNvSpPr/>
          <p:nvPr/>
        </p:nvSpPr>
        <p:spPr>
          <a:xfrm>
            <a:off x="254000" y="2465907"/>
            <a:ext cx="1143000" cy="868197"/>
          </a:xfrm>
          <a:prstGeom prst="rect">
            <a:avLst/>
          </a:prstGeom>
          <a:noFill/>
          <a:ln w="12700">
            <a:solidFill>
              <a:srgbClr val="004F9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98F47A6C-8C65-4468-986B-4867971AA087}"/>
              </a:ext>
            </a:extLst>
          </p:cNvPr>
          <p:cNvSpPr/>
          <p:nvPr/>
        </p:nvSpPr>
        <p:spPr>
          <a:xfrm rot="16200000">
            <a:off x="1339503" y="2362173"/>
            <a:ext cx="264801" cy="406183"/>
          </a:xfrm>
          <a:prstGeom prst="downArrow">
            <a:avLst/>
          </a:prstGeom>
          <a:solidFill>
            <a:srgbClr val="F7A6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65002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6AEDA-F1E8-4F7B-81B5-870CA52D8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OSCAR/Surface Web Client Tool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56F4B1-E629-4C50-B224-19C0EDDC6AF0}"/>
              </a:ext>
            </a:extLst>
          </p:cNvPr>
          <p:cNvSpPr txBox="1"/>
          <p:nvPr/>
        </p:nvSpPr>
        <p:spPr>
          <a:xfrm>
            <a:off x="196703" y="1417639"/>
            <a:ext cx="28481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 dirty="0"/>
              <a:t>Perform batch operations in OSCAR/Surface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 dirty="0"/>
              <a:t>Good to import large number of stations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 dirty="0"/>
              <a:t>Currently supported operations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</a:t>
            </a:r>
            <a:r>
              <a:rPr lang="en-CH" dirty="0" err="1"/>
              <a:t>reate</a:t>
            </a:r>
            <a:r>
              <a:rPr lang="en-CH" dirty="0"/>
              <a:t> stations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</a:t>
            </a:r>
            <a:r>
              <a:rPr lang="en-CH" dirty="0" err="1"/>
              <a:t>hange</a:t>
            </a:r>
            <a:r>
              <a:rPr lang="en-CH" dirty="0"/>
              <a:t> WIGOS IDs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H" dirty="0"/>
              <a:t>Add affiliation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</a:t>
            </a:r>
            <a:r>
              <a:rPr lang="en-CH" dirty="0" err="1"/>
              <a:t>hange</a:t>
            </a:r>
            <a:r>
              <a:rPr lang="en-CH" dirty="0"/>
              <a:t> schedules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0A3968-7B3A-42CF-81B7-5FA4EA3D11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293434" y="1417638"/>
            <a:ext cx="5735182" cy="2753624"/>
          </a:xfrm>
          <a:prstGeom prst="rect">
            <a:avLst/>
          </a:prstGeom>
          <a:ln w="12700">
            <a:solidFill>
              <a:srgbClr val="004F9E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5D1684-2663-4154-9FAC-3CB4BCBFC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782" y="4343404"/>
            <a:ext cx="4760486" cy="1906809"/>
          </a:xfrm>
          <a:prstGeom prst="rect">
            <a:avLst/>
          </a:prstGeom>
          <a:ln w="12700">
            <a:solidFill>
              <a:srgbClr val="004F9E"/>
            </a:solidFill>
          </a:ln>
        </p:spPr>
      </p:pic>
    </p:spTree>
    <p:extLst>
      <p:ext uri="{BB962C8B-B14F-4D97-AF65-F5344CB8AC3E}">
        <p14:creationId xmlns:p14="http://schemas.microsoft.com/office/powerpoint/2010/main" val="1458436115"/>
      </p:ext>
    </p:extLst>
  </p:cSld>
  <p:clrMapOvr>
    <a:masterClrMapping/>
  </p:clrMapOvr>
</p:sld>
</file>

<file path=ppt/theme/theme1.xml><?xml version="1.0" encoding="utf-8"?>
<a:theme xmlns:a="http://schemas.openxmlformats.org/drawingml/2006/main" name="WMO_WHIT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FC635875425349B3265EFAC3D0A1F0" ma:contentTypeVersion="13" ma:contentTypeDescription="Create a new document." ma:contentTypeScope="" ma:versionID="44909a3de4e0aeba29cac8ac3691a04c">
  <xsd:schema xmlns:xsd="http://www.w3.org/2001/XMLSchema" xmlns:xs="http://www.w3.org/2001/XMLSchema" xmlns:p="http://schemas.microsoft.com/office/2006/metadata/properties" xmlns:ns3="8ec0b821-9e03-4938-aec6-1dcf2ecf3e10" xmlns:ns4="5e341866-7c71-43e7-8f34-3402d2b4f504" targetNamespace="http://schemas.microsoft.com/office/2006/metadata/properties" ma:root="true" ma:fieldsID="2ef60a36d5e2531aec8f187adb0f7b75" ns3:_="" ns4:_="">
    <xsd:import namespace="8ec0b821-9e03-4938-aec6-1dcf2ecf3e10"/>
    <xsd:import namespace="5e341866-7c71-43e7-8f34-3402d2b4f50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c0b821-9e03-4938-aec6-1dcf2ecf3e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341866-7c71-43e7-8f34-3402d2b4f50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EA7F39-156E-4191-B860-960AD6A226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c0b821-9e03-4938-aec6-1dcf2ecf3e10"/>
    <ds:schemaRef ds:uri="5e341866-7c71-43e7-8f34-3402d2b4f5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20CAF2-4BEB-4395-A049-9EE8C3B9C3CA}">
  <ds:schemaRefs>
    <ds:schemaRef ds:uri="8ec0b821-9e03-4938-aec6-1dcf2ecf3e10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5e341866-7c71-43e7-8f34-3402d2b4f50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EA9762E-9802-4FBE-89BF-F9003224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WMO2016_Powerpoint_STANDARD_white_en_fr</Template>
  <TotalTime>271</TotalTime>
  <Words>1346</Words>
  <Application>Microsoft Office PowerPoint</Application>
  <PresentationFormat>On-screen Show (4:3)</PresentationFormat>
  <Paragraphs>156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WMO_WHITE_Powerpoint_en_fr</vt:lpstr>
      <vt:lpstr>PowerPoint Presentation</vt:lpstr>
      <vt:lpstr>Outline</vt:lpstr>
      <vt:lpstr>Outline</vt:lpstr>
      <vt:lpstr>1. Opening and introduction to WIGOS tools (1)</vt:lpstr>
      <vt:lpstr>1. Opening and introduction to WIGOS tools (2)</vt:lpstr>
      <vt:lpstr>Outline</vt:lpstr>
      <vt:lpstr>2. New releases and features of WIGOS tools</vt:lpstr>
      <vt:lpstr>OSCAR/Surface Station Templates (available to registered users from OSCAR/Surface website)</vt:lpstr>
      <vt:lpstr>OSCAR/Surface Web Client Tool</vt:lpstr>
      <vt:lpstr>WDQMS webtool: New module for the monitoring of the Global Observing System (GCOS) Networks </vt:lpstr>
      <vt:lpstr>The prototype of Incident Management System (IMS) for RWC</vt:lpstr>
      <vt:lpstr>Outline</vt:lpstr>
      <vt:lpstr>3. WIGOS Learning Portal</vt:lpstr>
      <vt:lpstr>Insights from WIGOS learning resources analysis</vt:lpstr>
      <vt:lpstr>Outline</vt:lpstr>
      <vt:lpstr>4. Assigning of WIGOS Station Identifiers (1)</vt:lpstr>
      <vt:lpstr>4. Assigning of WIGOS Station Identifiers (2)</vt:lpstr>
      <vt:lpstr>Outline</vt:lpstr>
      <vt:lpstr>5. Key-take away messages (1) </vt:lpstr>
      <vt:lpstr>5. Key-take away messages (2) </vt:lpstr>
      <vt:lpstr>5. Key-take away messages (3) </vt:lpstr>
      <vt:lpstr>PowerPoint Presentation</vt:lpstr>
      <vt:lpstr>PowerPoint Presentation</vt:lpstr>
    </vt:vector>
  </TitlesOfParts>
  <Company>WMO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Etienne Charpentier</dc:creator>
  <cp:lastModifiedBy>Luis Filipe NUNES</cp:lastModifiedBy>
  <cp:revision>6</cp:revision>
  <dcterms:created xsi:type="dcterms:W3CDTF">2021-03-30T12:39:21Z</dcterms:created>
  <dcterms:modified xsi:type="dcterms:W3CDTF">2021-04-14T10:45:38Z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0x0101009CFC635875425349B3265EFAC3D0A1F0</vt:lpwstr>
  </property>
</Properties>
</file>