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9" r:id="rId6"/>
    <p:sldId id="265" r:id="rId7"/>
    <p:sldId id="266" r:id="rId8"/>
    <p:sldId id="275" r:id="rId9"/>
    <p:sldId id="276" r:id="rId10"/>
    <p:sldId id="273" r:id="rId11"/>
  </p:sldIdLst>
  <p:sldSz cx="9144000" cy="5143500" type="screen16x9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2" autoAdjust="0"/>
    <p:restoredTop sz="66310" autoAdjust="0"/>
  </p:normalViewPr>
  <p:slideViewPr>
    <p:cSldViewPr>
      <p:cViewPr varScale="1">
        <p:scale>
          <a:sx n="58" d="100"/>
          <a:sy n="58" d="100"/>
        </p:scale>
        <p:origin x="97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522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85000"/>
              </a:lnSpc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/>
            </a:lvl1pPr>
          </a:lstStyle>
          <a:p>
            <a:fld id="{3508CAFE-12B0-402E-8B2D-996C800924F0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85000"/>
              </a:lnSpc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/>
            </a:lvl1pPr>
          </a:lstStyle>
          <a:p>
            <a:fld id="{47147E03-B4A2-490E-B1B1-7C25A8718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E3092D-3D4D-4F28-935E-226AD5C58C6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3092D-3D4D-4F28-935E-226AD5C58C6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O_RGB_whiteback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6363"/>
            <a:ext cx="12192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5652120" y="2211710"/>
            <a:ext cx="3024336" cy="24482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table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O_RGB_whiteback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6363"/>
            <a:ext cx="12192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651500" y="2211388"/>
            <a:ext cx="3024188" cy="2447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7345238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35674" y="1923678"/>
            <a:ext cx="3528814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5652120" y="2211710"/>
            <a:ext cx="3024336" cy="24482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table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651500" y="2211388"/>
            <a:ext cx="3024188" cy="2447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O_RGB_whiteback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6363"/>
            <a:ext cx="12192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7345238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O_RGB_whiteback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6363"/>
            <a:ext cx="12192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35674" y="1923678"/>
            <a:ext cx="3528814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98425"/>
            <a:ext cx="12239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07" r:id="rId4"/>
    <p:sldLayoutId id="2147484308" r:id="rId5"/>
    <p:sldLayoutId id="2147484309" r:id="rId6"/>
    <p:sldLayoutId id="2147484310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</p:sldLayoutIdLst>
  <p:transition spd="slow">
    <p:fade/>
  </p:transition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1619250" y="250825"/>
            <a:ext cx="7416800" cy="933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Responding to Challenges beyond the New Normal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ctrTitle"/>
          </p:nvPr>
        </p:nvSpPr>
        <p:spPr bwMode="auto">
          <a:xfrm>
            <a:off x="1619250" y="250825"/>
            <a:ext cx="7345363" cy="6647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Response</a:t>
            </a:r>
          </a:p>
        </p:txBody>
      </p:sp>
      <p:sp>
        <p:nvSpPr>
          <p:cNvPr id="16387" name="Text Placeholder 8"/>
          <p:cNvSpPr>
            <a:spLocks noGrp="1"/>
          </p:cNvSpPr>
          <p:nvPr>
            <p:ph type="body" sz="quarter" idx="10"/>
          </p:nvPr>
        </p:nvSpPr>
        <p:spPr bwMode="auto">
          <a:xfrm>
            <a:off x="1619249" y="862488"/>
            <a:ext cx="7345363" cy="396066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None/>
            </a:pPr>
            <a:endParaRPr lang="en-US" sz="20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ＭＳ Ｐゴシック" pitchFamily="34" charset="-128"/>
              </a:rPr>
              <a:t>Good starting point, as the organization had supported flexible working prior to pandemic outbreak. Building blocks in place.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ＭＳ Ｐゴシック" pitchFamily="34" charset="-128"/>
              </a:rPr>
              <a:t>Immediate support for staff to replicate work place environment at home – additional screens, chairs etc. and carry out DSE equipment/assessment.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ＭＳ Ｐゴシック" pitchFamily="34" charset="-128"/>
              </a:rPr>
              <a:t>HQ and Offices made COVID secure to allow staff experiencing technology or personal issues to return to work, within government advice and guidelines.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1619250" y="250825"/>
            <a:ext cx="7345363" cy="933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Impact on training delivery. 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619250" y="1419622"/>
            <a:ext cx="7345238" cy="30241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Around 90% of learning interventions were delivered as planned.</a:t>
            </a:r>
          </a:p>
          <a:p>
            <a:r>
              <a:rPr lang="en-US" dirty="0">
                <a:ea typeface="ＭＳ Ｐゴシック" pitchFamily="34" charset="-128"/>
              </a:rPr>
              <a:t>Learning consultants demonstrated amazing flexibility in adapting courses for online delivery.</a:t>
            </a:r>
          </a:p>
          <a:p>
            <a:r>
              <a:rPr lang="en-US" dirty="0">
                <a:ea typeface="ＭＳ Ｐゴシック" pitchFamily="34" charset="-128"/>
              </a:rPr>
              <a:t>Greater use of the Learning Portal, blended learning, engagement tools (</a:t>
            </a:r>
            <a:r>
              <a:rPr lang="en-US" dirty="0" err="1">
                <a:ea typeface="ＭＳ Ｐゴシック" pitchFamily="34" charset="-128"/>
              </a:rPr>
              <a:t>eg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Plickers</a:t>
            </a:r>
            <a:r>
              <a:rPr lang="en-US" dirty="0">
                <a:ea typeface="ＭＳ Ｐゴシック" pitchFamily="34" charset="-128"/>
              </a:rPr>
              <a:t>) 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 bwMode="auto">
          <a:xfrm>
            <a:off x="1619250" y="250825"/>
            <a:ext cx="7345363" cy="933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Challenges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606509" y="1419622"/>
            <a:ext cx="6697166" cy="30241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Multiple delivery platform options – Skype, Teams, Zoom, </a:t>
            </a:r>
            <a:r>
              <a:rPr lang="en-US" dirty="0" err="1">
                <a:ea typeface="ＭＳ Ｐゴシック" pitchFamily="34" charset="-128"/>
              </a:rPr>
              <a:t>Webex</a:t>
            </a:r>
            <a:r>
              <a:rPr lang="en-US" dirty="0">
                <a:ea typeface="ＭＳ Ｐゴシック" pitchFamily="34" charset="-128"/>
              </a:rPr>
              <a:t> etc.</a:t>
            </a:r>
          </a:p>
          <a:p>
            <a:r>
              <a:rPr lang="en-US" dirty="0">
                <a:ea typeface="ＭＳ Ｐゴシック" pitchFamily="34" charset="-128"/>
              </a:rPr>
              <a:t>IT and broadband  - staff and delegates.</a:t>
            </a:r>
          </a:p>
          <a:p>
            <a:r>
              <a:rPr lang="en-US" dirty="0">
                <a:ea typeface="ＭＳ Ｐゴシック" pitchFamily="34" charset="-128"/>
              </a:rPr>
              <a:t>Competency based learning interventions provided the greatest challenge. Observer training/assessments – work ongoing to address this.</a:t>
            </a:r>
          </a:p>
          <a:p>
            <a:r>
              <a:rPr lang="en-US" dirty="0">
                <a:ea typeface="ＭＳ Ｐゴシック" pitchFamily="34" charset="-128"/>
              </a:rPr>
              <a:t>Group interaction and engagement.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Opportunities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606509" y="1419622"/>
            <a:ext cx="6697166" cy="30241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Homeworkers could engage in a wider variety of courses and learning intervention providing greater flexibility.</a:t>
            </a:r>
          </a:p>
          <a:p>
            <a:r>
              <a:rPr lang="en-US" dirty="0">
                <a:ea typeface="ＭＳ Ｐゴシック" pitchFamily="34" charset="-128"/>
              </a:rPr>
              <a:t>Learners able join courses from home. </a:t>
            </a:r>
          </a:p>
          <a:p>
            <a:r>
              <a:rPr lang="en-US" dirty="0">
                <a:ea typeface="ＭＳ Ｐゴシック" pitchFamily="34" charset="-128"/>
              </a:rPr>
              <a:t>Introduction of new tools and methods.</a:t>
            </a:r>
          </a:p>
          <a:p>
            <a:r>
              <a:rPr lang="en-US" dirty="0">
                <a:ea typeface="ＭＳ Ｐゴシック" pitchFamily="34" charset="-128"/>
              </a:rPr>
              <a:t>Experience and confidence in staff using Learning Portal to coordinate blended learning activities has increased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81907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Future….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619250" y="1419622"/>
            <a:ext cx="7345238" cy="30241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Face to face learning will still exist but we expect a more modular, blended approach with many courses staying online.</a:t>
            </a:r>
          </a:p>
          <a:p>
            <a:r>
              <a:rPr lang="en-US" dirty="0">
                <a:ea typeface="ＭＳ Ｐゴシック" pitchFamily="34" charset="-128"/>
              </a:rPr>
              <a:t>An increase in informal, bite-size learning and learning in the flow of work.</a:t>
            </a:r>
          </a:p>
          <a:p>
            <a:r>
              <a:rPr lang="en-US" dirty="0">
                <a:ea typeface="ＭＳ Ｐゴシック" pitchFamily="34" charset="-128"/>
              </a:rPr>
              <a:t>An increase in subject-matter-experts creating, sharing and reusing learning </a:t>
            </a:r>
            <a:r>
              <a:rPr lang="en-US">
                <a:ea typeface="ＭＳ Ｐゴシック" pitchFamily="34" charset="-128"/>
              </a:rPr>
              <a:t>objects themselves.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5008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1619250" y="250825"/>
            <a:ext cx="7416800" cy="933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Questions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619672" y="2139702"/>
            <a:ext cx="7416800" cy="3587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_16-9 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BACF6D791E414B88E597AE82AD43EB" ma:contentTypeVersion="13" ma:contentTypeDescription="Create a new document." ma:contentTypeScope="" ma:versionID="844af0807fe04c88cec59c1c52f8c372">
  <xsd:schema xmlns:xsd="http://www.w3.org/2001/XMLSchema" xmlns:xs="http://www.w3.org/2001/XMLSchema" xmlns:p="http://schemas.microsoft.com/office/2006/metadata/properties" xmlns:ns3="5047777c-43f9-4346-ba73-e7356716cfa6" xmlns:ns4="e0e97e8b-f765-4c21-9e5d-c6b17ee0650c" targetNamespace="http://schemas.microsoft.com/office/2006/metadata/properties" ma:root="true" ma:fieldsID="73f6ebffb0d84b87f34259aa2ff402bd" ns3:_="" ns4:_="">
    <xsd:import namespace="5047777c-43f9-4346-ba73-e7356716cfa6"/>
    <xsd:import namespace="e0e97e8b-f765-4c21-9e5d-c6b17ee065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7777c-43f9-4346-ba73-e7356716c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97e8b-f765-4c21-9e5d-c6b17ee065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4D552-44EB-47BE-9D62-4A53F5A1A986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0e97e8b-f765-4c21-9e5d-c6b17ee0650c"/>
    <ds:schemaRef ds:uri="5047777c-43f9-4346-ba73-e7356716cfa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DBDC8D-7B57-4DAE-ADFA-53F846DD1C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ACDA6-6C6E-4E45-82AA-5CE6F8D0A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7777c-43f9-4346-ba73-e7356716cfa6"/>
    <ds:schemaRef ds:uri="e0e97e8b-f765-4c21-9e5d-c6b17ee065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MO_16-9 standard_template_14_0085</Template>
  <TotalTime>2614</TotalTime>
  <Words>272</Words>
  <Application>Microsoft Office PowerPoint</Application>
  <PresentationFormat>On-screen Show (16:9)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MO_16-9 standard_template_14_0085</vt:lpstr>
      <vt:lpstr>Responding to Challenges beyond the New Normal</vt:lpstr>
      <vt:lpstr>Response</vt:lpstr>
      <vt:lpstr>Impact on training delivery. </vt:lpstr>
      <vt:lpstr>Challenges</vt:lpstr>
      <vt:lpstr>Opportunities</vt:lpstr>
      <vt:lpstr>Future….</vt:lpstr>
      <vt:lpstr>Questions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ole.dodwell</dc:creator>
  <dc:description>submitted 26.7.2005     CHG015666 refers</dc:description>
  <cp:lastModifiedBy>Patrick Parrish</cp:lastModifiedBy>
  <cp:revision>127</cp:revision>
  <cp:lastPrinted>2004-10-15T09:34:20Z</cp:lastPrinted>
  <dcterms:created xsi:type="dcterms:W3CDTF">2016-10-12T12:37:55Z</dcterms:created>
  <dcterms:modified xsi:type="dcterms:W3CDTF">2021-01-21T08:03:16Z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0x010100EEBACF6D791E414B88E597AE82AD43EB</vt:lpwstr>
  </property>
  <property fmtid="{D5CDD505-2E9C-101B-9397-08002B2CF9AE}" pid="3" name="_dlc_DocIdItemGuid">
    <vt:lpwstr>864b303d-823a-4f64-828e-e637e6b41924</vt:lpwstr>
  </property>
</Properties>
</file>