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
  </p:handoutMasterIdLst>
  <p:sldIdLst>
    <p:sldId id="256" r:id="rId5"/>
    <p:sldId id="266" r:id="rId6"/>
    <p:sldId id="265" r:id="rId7"/>
    <p:sldId id="267" r:id="rId8"/>
    <p:sldId id="268"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5" d="100"/>
          <a:sy n="65" d="100"/>
        </p:scale>
        <p:origin x="88"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D46F78EB-CC1B-4DC5-ADE3-6708DEB180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a:extLst>
              <a:ext uri="{FF2B5EF4-FFF2-40B4-BE49-F238E27FC236}">
                <a16:creationId xmlns:a16="http://schemas.microsoft.com/office/drawing/2014/main" id="{1D671953-4AF6-4257-9FD8-44CBA7C10F3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DACA05-82C3-4B5F-BEFE-34535C9E61FD}" type="datetimeFigureOut">
              <a:rPr lang="es-PE" smtClean="0"/>
              <a:t>20/01/2021</a:t>
            </a:fld>
            <a:endParaRPr lang="es-PE"/>
          </a:p>
        </p:txBody>
      </p:sp>
      <p:sp>
        <p:nvSpPr>
          <p:cNvPr id="4" name="Marcador de pie de página 3">
            <a:extLst>
              <a:ext uri="{FF2B5EF4-FFF2-40B4-BE49-F238E27FC236}">
                <a16:creationId xmlns:a16="http://schemas.microsoft.com/office/drawing/2014/main" id="{7B06E6E0-91D3-4B64-A5E3-3A58C049CD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a:extLst>
              <a:ext uri="{FF2B5EF4-FFF2-40B4-BE49-F238E27FC236}">
                <a16:creationId xmlns:a16="http://schemas.microsoft.com/office/drawing/2014/main" id="{60BCA3D3-183A-4089-887E-78A861160F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56434-4CF9-4BC7-8BA5-378F9A53DF2C}" type="slidenum">
              <a:rPr lang="es-PE" smtClean="0"/>
              <a:t>‹#›</a:t>
            </a:fld>
            <a:endParaRPr lang="es-PE"/>
          </a:p>
        </p:txBody>
      </p:sp>
    </p:spTree>
    <p:extLst>
      <p:ext uri="{BB962C8B-B14F-4D97-AF65-F5344CB8AC3E}">
        <p14:creationId xmlns:p14="http://schemas.microsoft.com/office/powerpoint/2010/main" val="35525048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28FA83-16A8-4664-A28B-9765653B26D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C1DD77C9-7FA6-4575-A61F-83E08A3DB2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682D24FD-A2C9-4AAB-89A6-121CF30715DD}"/>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667A5C4B-53A3-4B21-B126-13411CFE4C6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8F9620BD-A675-4ED6-807A-65034AE15285}"/>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91688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1418F7-5A17-4960-985E-0ECE7B4C838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9C9ECAD5-2983-40E5-8C8D-CC28BF6F741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9BED797-0CC7-4A62-892A-9E6BB75B4484}"/>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B3C3E471-BBF3-4BFA-B952-87CCA565734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E014C67B-590B-4D1C-8402-AB1801E74734}"/>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327028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05CEA76-8AD1-42D2-83D6-3D126FB866B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031AE65A-1DCF-4F36-8CF9-1E6A2C556F4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C9D4857-20AA-475F-9FE2-541BE4270086}"/>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39783D96-338A-424A-902D-1CCAF64E1EC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83E3EDC5-FCD4-4A5A-8E77-3A0ECC11FE9A}"/>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28914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7FF25D-98CF-4695-B7DA-B04E7052713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D650BE7-2C80-4059-9384-49B741D29012}"/>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4" name="Marcador de pie de página 3">
            <a:extLst>
              <a:ext uri="{FF2B5EF4-FFF2-40B4-BE49-F238E27FC236}">
                <a16:creationId xmlns:a16="http://schemas.microsoft.com/office/drawing/2014/main" id="{59AB15C9-B536-43B9-ADDE-847FB6C6489B}"/>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7A915D61-1293-4975-8D68-FDB265AD219C}"/>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283393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244987-FAFC-42BA-A18D-A7A9EE69A50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43938CB-6093-4C6A-A999-C6B29EB796C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15C9D48-FFBE-4086-BCFC-B04E28DBD969}"/>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3F87F8F0-8834-45AC-BEC9-40092D40E49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66944A0-1138-4ABB-8671-98A9C847BE2F}"/>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207066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9A2B5B-4CB0-4AAE-A9C2-7141439F867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2E2FE642-B8AA-4407-914D-B846FBDE6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A42F76-850E-49E9-B226-1BF5C71AC2ED}"/>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42C02BD3-F6EA-4A02-A45F-39CAF65FD9C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5C8C13F-4DA3-48D4-B1D9-537007B29FFF}"/>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331688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E7B32-99A4-4A5B-A5EC-E28BC25BE76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AD404CB1-A8E2-4809-94F7-E106DB4D49F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1C5BD928-1590-417F-8989-0DAA6A0DE76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6283FBF6-A6B5-4726-B432-78A0690EA527}"/>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6" name="Marcador de pie de página 5">
            <a:extLst>
              <a:ext uri="{FF2B5EF4-FFF2-40B4-BE49-F238E27FC236}">
                <a16:creationId xmlns:a16="http://schemas.microsoft.com/office/drawing/2014/main" id="{CD877EBF-4A10-4955-A12D-F9D956C28A79}"/>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5307AEF-98C5-4B80-B401-2B2842C03E29}"/>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271493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EF256C-3E04-4A56-80B3-F1BE9D3FFFED}"/>
              </a:ext>
            </a:extLst>
          </p:cNvPr>
          <p:cNvSpPr>
            <a:spLocks noGrp="1"/>
          </p:cNvSpPr>
          <p:nvPr>
            <p:ph type="title" hasCustomPrompt="1"/>
          </p:nvPr>
        </p:nvSpPr>
        <p:spPr>
          <a:xfrm>
            <a:off x="2776452" y="175240"/>
            <a:ext cx="3912215" cy="823912"/>
          </a:xfrm>
        </p:spPr>
        <p:txBody>
          <a:bodyPr/>
          <a:lstStyle>
            <a:lvl1pPr>
              <a:defRPr sz="1400"/>
            </a:lvl1pPr>
          </a:lstStyle>
          <a:p>
            <a:r>
              <a:rPr lang="es-ES" dirty="0"/>
              <a:t>                           CRF PERU</a:t>
            </a:r>
            <a:endParaRPr lang="es-PE" dirty="0"/>
          </a:p>
        </p:txBody>
      </p:sp>
      <p:sp>
        <p:nvSpPr>
          <p:cNvPr id="3" name="Marcador de texto 2">
            <a:extLst>
              <a:ext uri="{FF2B5EF4-FFF2-40B4-BE49-F238E27FC236}">
                <a16:creationId xmlns:a16="http://schemas.microsoft.com/office/drawing/2014/main" id="{89E50B4F-7E2F-41E4-9D03-9E3D543D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BDE1B5AC-4F92-4292-B17B-592749AA4238}"/>
              </a:ext>
            </a:extLst>
          </p:cNvPr>
          <p:cNvSpPr>
            <a:spLocks noGrp="1"/>
          </p:cNvSpPr>
          <p:nvPr>
            <p:ph sz="half" idx="2"/>
          </p:nvPr>
        </p:nvSpPr>
        <p:spPr>
          <a:xfrm>
            <a:off x="839788" y="2505075"/>
            <a:ext cx="5157787" cy="3684588"/>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5" name="Marcador de texto 4">
            <a:extLst>
              <a:ext uri="{FF2B5EF4-FFF2-40B4-BE49-F238E27FC236}">
                <a16:creationId xmlns:a16="http://schemas.microsoft.com/office/drawing/2014/main" id="{D7302C44-8348-42E0-8C6E-D3382CA81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D27AAD-D142-447E-8D3B-C24AEBB63C0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A18DD48D-B81D-4076-B190-26892F841F46}"/>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8" name="Marcador de pie de página 7">
            <a:extLst>
              <a:ext uri="{FF2B5EF4-FFF2-40B4-BE49-F238E27FC236}">
                <a16:creationId xmlns:a16="http://schemas.microsoft.com/office/drawing/2014/main" id="{068425C9-3FF1-4F01-9061-16FD20C5DEB2}"/>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3049387-B2B3-4F94-995C-4666A575AD75}"/>
              </a:ext>
            </a:extLst>
          </p:cNvPr>
          <p:cNvSpPr>
            <a:spLocks noGrp="1"/>
          </p:cNvSpPr>
          <p:nvPr>
            <p:ph type="sldNum" sz="quarter" idx="12"/>
          </p:nvPr>
        </p:nvSpPr>
        <p:spPr/>
        <p:txBody>
          <a:bodyPr/>
          <a:lstStyle/>
          <a:p>
            <a:fld id="{8599BCFE-20ED-42A0-B78B-67D8EE5AB2F6}" type="slidenum">
              <a:rPr lang="es-PE" smtClean="0"/>
              <a:t>‹#›</a:t>
            </a:fld>
            <a:endParaRPr lang="es-PE"/>
          </a:p>
        </p:txBody>
      </p:sp>
      <p:pic>
        <p:nvPicPr>
          <p:cNvPr id="10" name="Imagen 9">
            <a:extLst>
              <a:ext uri="{FF2B5EF4-FFF2-40B4-BE49-F238E27FC236}">
                <a16:creationId xmlns:a16="http://schemas.microsoft.com/office/drawing/2014/main" id="{3128BAAD-3D2F-4EDF-A441-938FCB2B1306}"/>
              </a:ext>
            </a:extLst>
          </p:cNvPr>
          <p:cNvPicPr>
            <a:picLocks noChangeAspect="1"/>
          </p:cNvPicPr>
          <p:nvPr userDrawn="1"/>
        </p:nvPicPr>
        <p:blipFill>
          <a:blip r:embed="rId2"/>
          <a:stretch>
            <a:fillRect/>
          </a:stretch>
        </p:blipFill>
        <p:spPr>
          <a:xfrm>
            <a:off x="2366334" y="104775"/>
            <a:ext cx="410118" cy="463192"/>
          </a:xfrm>
          <a:prstGeom prst="rect">
            <a:avLst/>
          </a:prstGeom>
        </p:spPr>
      </p:pic>
      <p:pic>
        <p:nvPicPr>
          <p:cNvPr id="11" name="Imagen 10">
            <a:extLst>
              <a:ext uri="{FF2B5EF4-FFF2-40B4-BE49-F238E27FC236}">
                <a16:creationId xmlns:a16="http://schemas.microsoft.com/office/drawing/2014/main" id="{C55CFEE4-332B-4C3B-880C-E5777EE80443}"/>
              </a:ext>
            </a:extLst>
          </p:cNvPr>
          <p:cNvPicPr>
            <a:picLocks noChangeAspect="1"/>
          </p:cNvPicPr>
          <p:nvPr userDrawn="1"/>
        </p:nvPicPr>
        <p:blipFill>
          <a:blip r:embed="rId3"/>
          <a:stretch>
            <a:fillRect/>
          </a:stretch>
        </p:blipFill>
        <p:spPr>
          <a:xfrm>
            <a:off x="7951627" y="83071"/>
            <a:ext cx="1059369" cy="526940"/>
          </a:xfrm>
          <a:prstGeom prst="rect">
            <a:avLst/>
          </a:prstGeom>
        </p:spPr>
      </p:pic>
    </p:spTree>
    <p:extLst>
      <p:ext uri="{BB962C8B-B14F-4D97-AF65-F5344CB8AC3E}">
        <p14:creationId xmlns:p14="http://schemas.microsoft.com/office/powerpoint/2010/main" val="2405926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964C9013-4BB0-47C6-A94A-52434EC7E6CD}"/>
              </a:ext>
            </a:extLst>
          </p:cNvPr>
          <p:cNvPicPr>
            <a:picLocks noChangeAspect="1"/>
          </p:cNvPicPr>
          <p:nvPr userDrawn="1"/>
        </p:nvPicPr>
        <p:blipFill>
          <a:blip r:embed="rId2"/>
          <a:stretch>
            <a:fillRect/>
          </a:stretch>
        </p:blipFill>
        <p:spPr>
          <a:xfrm>
            <a:off x="2602100" y="47740"/>
            <a:ext cx="338377" cy="383279"/>
          </a:xfrm>
          <a:prstGeom prst="rect">
            <a:avLst/>
          </a:prstGeom>
        </p:spPr>
      </p:pic>
      <p:pic>
        <p:nvPicPr>
          <p:cNvPr id="11" name="Imagen 10">
            <a:extLst>
              <a:ext uri="{FF2B5EF4-FFF2-40B4-BE49-F238E27FC236}">
                <a16:creationId xmlns:a16="http://schemas.microsoft.com/office/drawing/2014/main" id="{E83AB6C1-D301-4F64-890D-B2FDBCA54323}"/>
              </a:ext>
            </a:extLst>
          </p:cNvPr>
          <p:cNvPicPr>
            <a:picLocks noChangeAspect="1"/>
          </p:cNvPicPr>
          <p:nvPr userDrawn="1"/>
        </p:nvPicPr>
        <p:blipFill>
          <a:blip r:embed="rId3"/>
          <a:stretch>
            <a:fillRect/>
          </a:stretch>
        </p:blipFill>
        <p:spPr>
          <a:xfrm>
            <a:off x="8317389" y="47740"/>
            <a:ext cx="770548" cy="383278"/>
          </a:xfrm>
          <a:prstGeom prst="rect">
            <a:avLst/>
          </a:prstGeom>
        </p:spPr>
      </p:pic>
    </p:spTree>
    <p:extLst>
      <p:ext uri="{BB962C8B-B14F-4D97-AF65-F5344CB8AC3E}">
        <p14:creationId xmlns:p14="http://schemas.microsoft.com/office/powerpoint/2010/main" val="57738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BDD1B9B-7D77-45F2-8A06-E4EB02A1EEC3}"/>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3" name="Marcador de pie de página 2">
            <a:extLst>
              <a:ext uri="{FF2B5EF4-FFF2-40B4-BE49-F238E27FC236}">
                <a16:creationId xmlns:a16="http://schemas.microsoft.com/office/drawing/2014/main" id="{952F80DB-8036-4285-BE5F-01E3B7DD5F64}"/>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8FEF312D-D945-423C-8878-123C6C160F00}"/>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93669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09984D-D19B-4A2D-8407-3D26A0163BA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E602664-F356-4923-A5F2-1FA612759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79923D08-3E30-4035-B2A5-466AAABA9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19F38ED-54E7-4EDB-9494-21D3236A83E5}"/>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6" name="Marcador de pie de página 5">
            <a:extLst>
              <a:ext uri="{FF2B5EF4-FFF2-40B4-BE49-F238E27FC236}">
                <a16:creationId xmlns:a16="http://schemas.microsoft.com/office/drawing/2014/main" id="{F52C5172-99D1-4362-BE0D-2711BBF0F15E}"/>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7D130378-9617-4E27-AE57-7D6A4C372316}"/>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399519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4DF38D-BBC1-41DB-AB13-7DCCC1B20B7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77D6FE50-773E-4557-A4A0-AE2AC5730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B315777E-17F8-4340-B262-A8582D7E8E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C42FFE8-9D18-409E-B031-EC0099A065BB}"/>
              </a:ext>
            </a:extLst>
          </p:cNvPr>
          <p:cNvSpPr>
            <a:spLocks noGrp="1"/>
          </p:cNvSpPr>
          <p:nvPr>
            <p:ph type="dt" sz="half" idx="10"/>
          </p:nvPr>
        </p:nvSpPr>
        <p:spPr/>
        <p:txBody>
          <a:bodyPr/>
          <a:lstStyle/>
          <a:p>
            <a:fld id="{7793A9C7-754D-4A71-A1F0-8A2CE3738CF7}" type="datetimeFigureOut">
              <a:rPr lang="es-PE" smtClean="0"/>
              <a:t>20/01/2021</a:t>
            </a:fld>
            <a:endParaRPr lang="es-PE"/>
          </a:p>
        </p:txBody>
      </p:sp>
      <p:sp>
        <p:nvSpPr>
          <p:cNvPr id="6" name="Marcador de pie de página 5">
            <a:extLst>
              <a:ext uri="{FF2B5EF4-FFF2-40B4-BE49-F238E27FC236}">
                <a16:creationId xmlns:a16="http://schemas.microsoft.com/office/drawing/2014/main" id="{B4744C7F-FD3F-4903-B76D-BF07A8AF649E}"/>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CDD39856-3368-419C-8A55-79E466719597}"/>
              </a:ext>
            </a:extLst>
          </p:cNvPr>
          <p:cNvSpPr>
            <a:spLocks noGrp="1"/>
          </p:cNvSpPr>
          <p:nvPr>
            <p:ph type="sldNum" sz="quarter" idx="12"/>
          </p:nvPr>
        </p:nvSpPr>
        <p:spPr/>
        <p:txBody>
          <a:bodyPr/>
          <a:lstStyle/>
          <a:p>
            <a:fld id="{8599BCFE-20ED-42A0-B78B-67D8EE5AB2F6}" type="slidenum">
              <a:rPr lang="es-PE" smtClean="0"/>
              <a:t>‹#›</a:t>
            </a:fld>
            <a:endParaRPr lang="es-PE"/>
          </a:p>
        </p:txBody>
      </p:sp>
    </p:spTree>
    <p:extLst>
      <p:ext uri="{BB962C8B-B14F-4D97-AF65-F5344CB8AC3E}">
        <p14:creationId xmlns:p14="http://schemas.microsoft.com/office/powerpoint/2010/main" val="411822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DB62DD8-2704-453B-B464-0D3736582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35CB485-AAF4-434C-88FC-81C0902CD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A1CFEF27-6659-41E4-A6E7-28DC5EBC0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3A9C7-754D-4A71-A1F0-8A2CE3738CF7}" type="datetimeFigureOut">
              <a:rPr lang="es-PE" smtClean="0"/>
              <a:t>20/01/2021</a:t>
            </a:fld>
            <a:endParaRPr lang="es-PE"/>
          </a:p>
        </p:txBody>
      </p:sp>
      <p:sp>
        <p:nvSpPr>
          <p:cNvPr id="5" name="Marcador de pie de página 4">
            <a:extLst>
              <a:ext uri="{FF2B5EF4-FFF2-40B4-BE49-F238E27FC236}">
                <a16:creationId xmlns:a16="http://schemas.microsoft.com/office/drawing/2014/main" id="{E6CA1731-8A86-4956-A7BA-EF28941A08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27C95446-673F-4A5E-B874-1302B80378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9BCFE-20ED-42A0-B78B-67D8EE5AB2F6}" type="slidenum">
              <a:rPr lang="es-PE" smtClean="0"/>
              <a:t>‹#›</a:t>
            </a:fld>
            <a:endParaRPr lang="es-PE"/>
          </a:p>
        </p:txBody>
      </p:sp>
    </p:spTree>
    <p:extLst>
      <p:ext uri="{BB962C8B-B14F-4D97-AF65-F5344CB8AC3E}">
        <p14:creationId xmlns:p14="http://schemas.microsoft.com/office/powerpoint/2010/main" val="1379556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0B2F9B-EAA5-428E-AA35-8562217BCFF3}"/>
              </a:ext>
            </a:extLst>
          </p:cNvPr>
          <p:cNvSpPr>
            <a:spLocks noGrp="1"/>
          </p:cNvSpPr>
          <p:nvPr>
            <p:ph type="ctrTitle"/>
          </p:nvPr>
        </p:nvSpPr>
        <p:spPr>
          <a:xfrm>
            <a:off x="1025767" y="842962"/>
            <a:ext cx="9753600" cy="696471"/>
          </a:xfrm>
        </p:spPr>
        <p:txBody>
          <a:bodyPr>
            <a:normAutofit fontScale="90000"/>
          </a:bodyPr>
          <a:lstStyle/>
          <a:p>
            <a:r>
              <a:rPr lang="es-PE" b="1" dirty="0"/>
              <a:t>CRF PERU </a:t>
            </a:r>
          </a:p>
        </p:txBody>
      </p:sp>
      <p:sp>
        <p:nvSpPr>
          <p:cNvPr id="3" name="Subtítulo 2">
            <a:extLst>
              <a:ext uri="{FF2B5EF4-FFF2-40B4-BE49-F238E27FC236}">
                <a16:creationId xmlns:a16="http://schemas.microsoft.com/office/drawing/2014/main" id="{DC537FDA-A50D-442C-BDCA-7D1E996F8FC5}"/>
              </a:ext>
            </a:extLst>
          </p:cNvPr>
          <p:cNvSpPr>
            <a:spLocks noGrp="1"/>
          </p:cNvSpPr>
          <p:nvPr>
            <p:ph type="subTitle" idx="1"/>
          </p:nvPr>
        </p:nvSpPr>
        <p:spPr/>
        <p:txBody>
          <a:bodyPr>
            <a:normAutofit lnSpcReduction="10000"/>
          </a:bodyPr>
          <a:lstStyle/>
          <a:p>
            <a:r>
              <a:rPr lang="en-US" b="1" i="0" dirty="0">
                <a:solidFill>
                  <a:srgbClr val="373A3C"/>
                </a:solidFill>
                <a:effectLst/>
                <a:latin typeface="-apple-system"/>
              </a:rPr>
              <a:t>Responding to Challenges Beyond the New Normal: A WMO Global Campus Collaborative Webinar</a:t>
            </a:r>
          </a:p>
          <a:p>
            <a:endParaRPr lang="en-US" b="1" dirty="0">
              <a:solidFill>
                <a:srgbClr val="373A3C"/>
              </a:solidFill>
              <a:latin typeface="-apple-system"/>
            </a:endParaRPr>
          </a:p>
          <a:p>
            <a:r>
              <a:rPr lang="en-US" b="1" i="0" dirty="0">
                <a:solidFill>
                  <a:srgbClr val="373A3C"/>
                </a:solidFill>
                <a:effectLst/>
                <a:latin typeface="-apple-system"/>
              </a:rPr>
              <a:t>2021</a:t>
            </a:r>
          </a:p>
          <a:p>
            <a:endParaRPr lang="es-PE" dirty="0"/>
          </a:p>
        </p:txBody>
      </p:sp>
      <p:pic>
        <p:nvPicPr>
          <p:cNvPr id="4" name="Imagen 3">
            <a:extLst>
              <a:ext uri="{FF2B5EF4-FFF2-40B4-BE49-F238E27FC236}">
                <a16:creationId xmlns:a16="http://schemas.microsoft.com/office/drawing/2014/main" id="{D8B06C31-3E13-41D3-BA9E-101F5F940191}"/>
              </a:ext>
            </a:extLst>
          </p:cNvPr>
          <p:cNvPicPr>
            <a:picLocks noChangeAspect="1"/>
          </p:cNvPicPr>
          <p:nvPr/>
        </p:nvPicPr>
        <p:blipFill>
          <a:blip r:embed="rId2"/>
          <a:stretch>
            <a:fillRect/>
          </a:stretch>
        </p:blipFill>
        <p:spPr>
          <a:xfrm>
            <a:off x="2072141" y="563562"/>
            <a:ext cx="1266146" cy="1434165"/>
          </a:xfrm>
          <a:prstGeom prst="rect">
            <a:avLst/>
          </a:prstGeom>
        </p:spPr>
      </p:pic>
      <p:pic>
        <p:nvPicPr>
          <p:cNvPr id="5" name="Imagen 4">
            <a:extLst>
              <a:ext uri="{FF2B5EF4-FFF2-40B4-BE49-F238E27FC236}">
                <a16:creationId xmlns:a16="http://schemas.microsoft.com/office/drawing/2014/main" id="{3553E9EB-45E3-413C-A03F-723A21EF6CCA}"/>
              </a:ext>
            </a:extLst>
          </p:cNvPr>
          <p:cNvPicPr>
            <a:picLocks noChangeAspect="1"/>
          </p:cNvPicPr>
          <p:nvPr/>
        </p:nvPicPr>
        <p:blipFill>
          <a:blip r:embed="rId3"/>
          <a:stretch>
            <a:fillRect/>
          </a:stretch>
        </p:blipFill>
        <p:spPr>
          <a:xfrm>
            <a:off x="7692293" y="563562"/>
            <a:ext cx="2510545" cy="1255272"/>
          </a:xfrm>
          <a:prstGeom prst="rect">
            <a:avLst/>
          </a:prstGeom>
        </p:spPr>
      </p:pic>
      <p:sp>
        <p:nvSpPr>
          <p:cNvPr id="6" name="CuadroTexto 5">
            <a:extLst>
              <a:ext uri="{FF2B5EF4-FFF2-40B4-BE49-F238E27FC236}">
                <a16:creationId xmlns:a16="http://schemas.microsoft.com/office/drawing/2014/main" id="{247445CC-5C9F-41D1-98A8-0EE327C9F909}"/>
              </a:ext>
            </a:extLst>
          </p:cNvPr>
          <p:cNvSpPr txBox="1"/>
          <p:nvPr/>
        </p:nvSpPr>
        <p:spPr>
          <a:xfrm>
            <a:off x="889233" y="1997727"/>
            <a:ext cx="10838576" cy="276999"/>
          </a:xfrm>
          <a:prstGeom prst="rect">
            <a:avLst/>
          </a:prstGeom>
          <a:noFill/>
        </p:spPr>
        <p:txBody>
          <a:bodyPr wrap="square" rtlCol="0">
            <a:spAutoFit/>
          </a:bodyPr>
          <a:lstStyle/>
          <a:p>
            <a:r>
              <a:rPr lang="es-PE" sz="1200" b="1" dirty="0"/>
              <a:t>UNIVERSIDAD NACIONAL AGRARIA LA MOLINA (UNALM)                                                                            SERVICIO NACIONAL DE METEOROLOGÍA E HIDROLOOGÍA (SENAMHI) </a:t>
            </a:r>
          </a:p>
        </p:txBody>
      </p:sp>
    </p:spTree>
    <p:extLst>
      <p:ext uri="{BB962C8B-B14F-4D97-AF65-F5344CB8AC3E}">
        <p14:creationId xmlns:p14="http://schemas.microsoft.com/office/powerpoint/2010/main" val="355700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D482C94C-79E5-46F8-97BB-D995A461EA5B}"/>
              </a:ext>
            </a:extLst>
          </p:cNvPr>
          <p:cNvSpPr>
            <a:spLocks noGrp="1"/>
          </p:cNvSpPr>
          <p:nvPr>
            <p:ph type="title" idx="4294967295"/>
          </p:nvPr>
        </p:nvSpPr>
        <p:spPr>
          <a:xfrm>
            <a:off x="344838" y="275470"/>
            <a:ext cx="10515600" cy="701675"/>
          </a:xfrm>
        </p:spPr>
        <p:txBody>
          <a:bodyPr>
            <a:normAutofit/>
          </a:bodyPr>
          <a:lstStyle/>
          <a:p>
            <a:pPr algn="ctr"/>
            <a:r>
              <a:rPr lang="es-PE" sz="2400" b="1" dirty="0">
                <a:solidFill>
                  <a:srgbClr val="0033CC"/>
                </a:solidFill>
              </a:rPr>
              <a:t>MEDIDAS  PARA BRINDAR APRENDIZAJE A DISTANCIA: PERU</a:t>
            </a:r>
          </a:p>
        </p:txBody>
      </p:sp>
      <p:sp>
        <p:nvSpPr>
          <p:cNvPr id="2" name="CuadroTexto 1">
            <a:extLst>
              <a:ext uri="{FF2B5EF4-FFF2-40B4-BE49-F238E27FC236}">
                <a16:creationId xmlns:a16="http://schemas.microsoft.com/office/drawing/2014/main" id="{2897D774-6913-48C7-B9D1-3F50A03C93A4}"/>
              </a:ext>
            </a:extLst>
          </p:cNvPr>
          <p:cNvSpPr txBox="1"/>
          <p:nvPr/>
        </p:nvSpPr>
        <p:spPr>
          <a:xfrm>
            <a:off x="6711439" y="977145"/>
            <a:ext cx="5135723" cy="2585323"/>
          </a:xfrm>
          <a:prstGeom prst="rect">
            <a:avLst/>
          </a:prstGeom>
          <a:noFill/>
          <a:ln w="6350">
            <a:solidFill>
              <a:schemeClr val="tx1"/>
            </a:solidFill>
          </a:ln>
        </p:spPr>
        <p:txBody>
          <a:bodyPr wrap="square" rtlCol="0">
            <a:spAutoFit/>
          </a:bodyPr>
          <a:lstStyle/>
          <a:p>
            <a:r>
              <a:rPr lang="es-PE" b="1" dirty="0"/>
              <a:t>MODO DE APRENDIZAJE A DISTANCIA</a:t>
            </a:r>
          </a:p>
          <a:p>
            <a:pPr algn="just"/>
            <a:r>
              <a:rPr lang="es-PE" dirty="0"/>
              <a:t>La Superintendencia nacional de educación superior universitaria (SUNEDU) en el mes de abril 2020 garantiza  la continuidad del servicio educativo en las Universidades del Perú en marco de la emergencia sanitaria, a nivel nacional.  </a:t>
            </a:r>
          </a:p>
          <a:p>
            <a:pPr algn="just"/>
            <a:r>
              <a:rPr lang="es-PE" dirty="0"/>
              <a:t>La UNALM  se adaptó  a la modalidad  virtual de las asignaturas impartidas en la mayoría de los programas académicos, con normativas y legalidad. </a:t>
            </a:r>
          </a:p>
        </p:txBody>
      </p:sp>
      <p:graphicFrame>
        <p:nvGraphicFramePr>
          <p:cNvPr id="3" name="Tabla 3">
            <a:extLst>
              <a:ext uri="{FF2B5EF4-FFF2-40B4-BE49-F238E27FC236}">
                <a16:creationId xmlns:a16="http://schemas.microsoft.com/office/drawing/2014/main" id="{C7719577-BEE7-4E55-9B06-410377051EEE}"/>
              </a:ext>
            </a:extLst>
          </p:cNvPr>
          <p:cNvGraphicFramePr>
            <a:graphicFrameLocks noGrp="1"/>
          </p:cNvGraphicFramePr>
          <p:nvPr>
            <p:extLst>
              <p:ext uri="{D42A27DB-BD31-4B8C-83A1-F6EECF244321}">
                <p14:modId xmlns:p14="http://schemas.microsoft.com/office/powerpoint/2010/main" val="2612155104"/>
              </p:ext>
            </p:extLst>
          </p:nvPr>
        </p:nvGraphicFramePr>
        <p:xfrm>
          <a:off x="667752" y="3990274"/>
          <a:ext cx="11057831" cy="2743200"/>
        </p:xfrm>
        <a:graphic>
          <a:graphicData uri="http://schemas.openxmlformats.org/drawingml/2006/table">
            <a:tbl>
              <a:tblPr firstRow="1" bandRow="1">
                <a:tableStyleId>{5C22544A-7EE6-4342-B048-85BDC9FD1C3A}</a:tableStyleId>
              </a:tblPr>
              <a:tblGrid>
                <a:gridCol w="2244484">
                  <a:extLst>
                    <a:ext uri="{9D8B030D-6E8A-4147-A177-3AD203B41FA5}">
                      <a16:colId xmlns:a16="http://schemas.microsoft.com/office/drawing/2014/main" val="2262992974"/>
                    </a:ext>
                  </a:extLst>
                </a:gridCol>
                <a:gridCol w="3114724">
                  <a:extLst>
                    <a:ext uri="{9D8B030D-6E8A-4147-A177-3AD203B41FA5}">
                      <a16:colId xmlns:a16="http://schemas.microsoft.com/office/drawing/2014/main" val="1900805512"/>
                    </a:ext>
                  </a:extLst>
                </a:gridCol>
                <a:gridCol w="2733194">
                  <a:extLst>
                    <a:ext uri="{9D8B030D-6E8A-4147-A177-3AD203B41FA5}">
                      <a16:colId xmlns:a16="http://schemas.microsoft.com/office/drawing/2014/main" val="80797679"/>
                    </a:ext>
                  </a:extLst>
                </a:gridCol>
                <a:gridCol w="2965429">
                  <a:extLst>
                    <a:ext uri="{9D8B030D-6E8A-4147-A177-3AD203B41FA5}">
                      <a16:colId xmlns:a16="http://schemas.microsoft.com/office/drawing/2014/main" val="2087619731"/>
                    </a:ext>
                  </a:extLst>
                </a:gridCol>
              </a:tblGrid>
              <a:tr h="496785">
                <a:tc>
                  <a:txBody>
                    <a:bodyPr/>
                    <a:lstStyle/>
                    <a:p>
                      <a:pPr algn="ctr"/>
                      <a:r>
                        <a:rPr lang="es-PE" dirty="0"/>
                        <a:t>Reprogramación UNALM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dirty="0"/>
                        <a:t>Ciclo de nivelación verano 2020 -  Ciclo 0</a:t>
                      </a:r>
                    </a:p>
                    <a:p>
                      <a:pPr algn="ctr"/>
                      <a:endParaRPr lang="es-PE" dirty="0"/>
                    </a:p>
                  </a:txBody>
                  <a:tcPr anchor="ctr"/>
                </a:tc>
                <a:tc>
                  <a:txBody>
                    <a:bodyPr/>
                    <a:lstStyle/>
                    <a:p>
                      <a:pPr algn="ctr"/>
                      <a:r>
                        <a:rPr lang="es-PE" dirty="0"/>
                        <a:t>Ciclo 2020  I</a:t>
                      </a:r>
                    </a:p>
                  </a:txBody>
                  <a:tcPr anchor="ctr"/>
                </a:tc>
                <a:tc>
                  <a:txBody>
                    <a:bodyPr/>
                    <a:lstStyle/>
                    <a:p>
                      <a:pPr algn="ctr"/>
                      <a:r>
                        <a:rPr lang="es-PE" dirty="0"/>
                        <a:t>Ciclo 2020 II</a:t>
                      </a:r>
                    </a:p>
                  </a:txBody>
                  <a:tcPr anchor="ctr"/>
                </a:tc>
                <a:extLst>
                  <a:ext uri="{0D108BD9-81ED-4DB2-BD59-A6C34878D82A}">
                    <a16:rowId xmlns:a16="http://schemas.microsoft.com/office/drawing/2014/main" val="2038605454"/>
                  </a:ext>
                </a:extLst>
              </a:tr>
              <a:tr h="2312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dirty="0"/>
                        <a:t>Año académico Normal</a:t>
                      </a:r>
                    </a:p>
                    <a:p>
                      <a:endParaRPr lang="es-PE" dirty="0"/>
                    </a:p>
                  </a:txBody>
                  <a:tcPr/>
                </a:tc>
                <a:tc>
                  <a:txBody>
                    <a:bodyPr/>
                    <a:lstStyle/>
                    <a:p>
                      <a:r>
                        <a:rPr lang="es-PE" dirty="0"/>
                        <a:t>Enero – Febrero</a:t>
                      </a:r>
                    </a:p>
                  </a:txBody>
                  <a:tcPr/>
                </a:tc>
                <a:tc>
                  <a:txBody>
                    <a:bodyPr/>
                    <a:lstStyle/>
                    <a:p>
                      <a:r>
                        <a:rPr lang="es-PE" dirty="0"/>
                        <a:t>Marzo –Julio </a:t>
                      </a:r>
                    </a:p>
                  </a:txBody>
                  <a:tcPr/>
                </a:tc>
                <a:tc>
                  <a:txBody>
                    <a:bodyPr/>
                    <a:lstStyle/>
                    <a:p>
                      <a:r>
                        <a:rPr lang="es-PE" dirty="0"/>
                        <a:t>Agosto – diciembre </a:t>
                      </a:r>
                    </a:p>
                  </a:txBody>
                  <a:tcPr/>
                </a:tc>
                <a:extLst>
                  <a:ext uri="{0D108BD9-81ED-4DB2-BD59-A6C34878D82A}">
                    <a16:rowId xmlns:a16="http://schemas.microsoft.com/office/drawing/2014/main" val="297425307"/>
                  </a:ext>
                </a:extLst>
              </a:tr>
              <a:tr h="4967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dirty="0"/>
                        <a:t>Año académico pandemia 2020</a:t>
                      </a:r>
                    </a:p>
                    <a:p>
                      <a:endParaRPr lang="es-P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dirty="0"/>
                        <a:t>Enero – Febrero </a:t>
                      </a:r>
                    </a:p>
                    <a:p>
                      <a:endParaRPr lang="es-PE" dirty="0"/>
                    </a:p>
                  </a:txBody>
                  <a:tcPr/>
                </a:tc>
                <a:tc>
                  <a:txBody>
                    <a:bodyPr/>
                    <a:lstStyle/>
                    <a:p>
                      <a:r>
                        <a:rPr lang="es-PE" dirty="0"/>
                        <a:t>Julio -diciembre</a:t>
                      </a:r>
                    </a:p>
                  </a:txBody>
                  <a:tcPr/>
                </a:tc>
                <a:tc>
                  <a:txBody>
                    <a:bodyPr/>
                    <a:lstStyle/>
                    <a:p>
                      <a:r>
                        <a:rPr lang="es-PE" dirty="0"/>
                        <a:t>Enero – mayo 2021</a:t>
                      </a:r>
                    </a:p>
                  </a:txBody>
                  <a:tcPr/>
                </a:tc>
                <a:extLst>
                  <a:ext uri="{0D108BD9-81ED-4DB2-BD59-A6C34878D82A}">
                    <a16:rowId xmlns:a16="http://schemas.microsoft.com/office/drawing/2014/main" val="307133439"/>
                  </a:ext>
                </a:extLst>
              </a:tr>
            </a:tbl>
          </a:graphicData>
        </a:graphic>
      </p:graphicFrame>
      <p:sp>
        <p:nvSpPr>
          <p:cNvPr id="4" name="CuadroTexto 3">
            <a:extLst>
              <a:ext uri="{FF2B5EF4-FFF2-40B4-BE49-F238E27FC236}">
                <a16:creationId xmlns:a16="http://schemas.microsoft.com/office/drawing/2014/main" id="{4F4E71C2-95A8-4638-AA97-DEF7E4C20C9E}"/>
              </a:ext>
            </a:extLst>
          </p:cNvPr>
          <p:cNvSpPr txBox="1"/>
          <p:nvPr/>
        </p:nvSpPr>
        <p:spPr>
          <a:xfrm>
            <a:off x="452175" y="977145"/>
            <a:ext cx="5847127" cy="2554545"/>
          </a:xfrm>
          <a:prstGeom prst="rect">
            <a:avLst/>
          </a:prstGeom>
          <a:solidFill>
            <a:schemeClr val="accent1">
              <a:lumMod val="40000"/>
              <a:lumOff val="60000"/>
            </a:schemeClr>
          </a:solidFill>
          <a:ln>
            <a:solidFill>
              <a:srgbClr val="0033CC"/>
            </a:solidFill>
          </a:ln>
        </p:spPr>
        <p:txBody>
          <a:bodyPr wrap="square" rtlCol="0">
            <a:spAutoFit/>
          </a:bodyPr>
          <a:lstStyle/>
          <a:p>
            <a:pPr algn="just"/>
            <a:r>
              <a:rPr lang="en-US" sz="2000" dirty="0"/>
              <a:t>In April, the National Superintendence of University Education (SUNEDU) guarantees the continuity of the university higher education service within the framework of the health emergency, at a national level.</a:t>
            </a:r>
          </a:p>
          <a:p>
            <a:pPr algn="just"/>
            <a:r>
              <a:rPr lang="en-US" sz="2000" dirty="0"/>
              <a:t>La UNALM adapted to the virtual modality of the subjects taught in most academic programs, with regulations and legality. </a:t>
            </a:r>
            <a:endParaRPr lang="es-PE" sz="2000" dirty="0"/>
          </a:p>
        </p:txBody>
      </p:sp>
    </p:spTree>
    <p:extLst>
      <p:ext uri="{BB962C8B-B14F-4D97-AF65-F5344CB8AC3E}">
        <p14:creationId xmlns:p14="http://schemas.microsoft.com/office/powerpoint/2010/main" val="167955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099A894-2D50-4021-AD9D-4D16C7550D59}"/>
              </a:ext>
            </a:extLst>
          </p:cNvPr>
          <p:cNvSpPr txBox="1"/>
          <p:nvPr/>
        </p:nvSpPr>
        <p:spPr>
          <a:xfrm>
            <a:off x="1076325" y="1091684"/>
            <a:ext cx="1438276" cy="430887"/>
          </a:xfrm>
          <a:prstGeom prst="rect">
            <a:avLst/>
          </a:prstGeom>
          <a:noFill/>
        </p:spPr>
        <p:txBody>
          <a:bodyPr wrap="square">
            <a:spAutoFit/>
          </a:bodyPr>
          <a:lstStyle/>
          <a:p>
            <a:r>
              <a:rPr lang="es-PE" sz="2200" b="1" dirty="0">
                <a:solidFill>
                  <a:srgbClr val="0033CC"/>
                </a:solidFill>
              </a:rPr>
              <a:t>UNALM:</a:t>
            </a:r>
            <a:endParaRPr lang="es-PE" sz="2200" b="1" dirty="0"/>
          </a:p>
        </p:txBody>
      </p:sp>
      <p:graphicFrame>
        <p:nvGraphicFramePr>
          <p:cNvPr id="4" name="Tabla 4">
            <a:extLst>
              <a:ext uri="{FF2B5EF4-FFF2-40B4-BE49-F238E27FC236}">
                <a16:creationId xmlns:a16="http://schemas.microsoft.com/office/drawing/2014/main" id="{7731646A-72BA-4CA7-A59F-E6B90B4E0FB8}"/>
              </a:ext>
            </a:extLst>
          </p:cNvPr>
          <p:cNvGraphicFramePr>
            <a:graphicFrameLocks noGrp="1"/>
          </p:cNvGraphicFramePr>
          <p:nvPr>
            <p:extLst>
              <p:ext uri="{D42A27DB-BD31-4B8C-83A1-F6EECF244321}">
                <p14:modId xmlns:p14="http://schemas.microsoft.com/office/powerpoint/2010/main" val="134600850"/>
              </p:ext>
            </p:extLst>
          </p:nvPr>
        </p:nvGraphicFramePr>
        <p:xfrm>
          <a:off x="1076325" y="1441388"/>
          <a:ext cx="9512300" cy="1987612"/>
        </p:xfrm>
        <a:graphic>
          <a:graphicData uri="http://schemas.openxmlformats.org/drawingml/2006/table">
            <a:tbl>
              <a:tblPr firstRow="1" bandRow="1">
                <a:tableStyleId>{5C22544A-7EE6-4342-B048-85BDC9FD1C3A}</a:tableStyleId>
              </a:tblPr>
              <a:tblGrid>
                <a:gridCol w="9512300">
                  <a:extLst>
                    <a:ext uri="{9D8B030D-6E8A-4147-A177-3AD203B41FA5}">
                      <a16:colId xmlns:a16="http://schemas.microsoft.com/office/drawing/2014/main" val="3800887873"/>
                    </a:ext>
                  </a:extLst>
                </a:gridCol>
              </a:tblGrid>
              <a:tr h="692557">
                <a:tc>
                  <a:txBody>
                    <a:bodyPr/>
                    <a:lstStyle/>
                    <a:p>
                      <a:r>
                        <a:rPr lang="en-US" dirty="0">
                          <a:solidFill>
                            <a:schemeClr val="tx1"/>
                          </a:solidFill>
                        </a:rPr>
                        <a:t>Two Ecuadorians graduated from the UNALM are working at the National Institute of Meteorology and Hydrology of Ecuador (INAMHI), and at the Oceanographic and Antarctic Institute of the Ecuadorian Navy (INOCAR) </a:t>
                      </a:r>
                      <a:endParaRPr lang="es-PE"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146261479"/>
                  </a:ext>
                </a:extLst>
              </a:tr>
              <a:tr h="1073212">
                <a:tc>
                  <a:txBody>
                    <a:bodyPr/>
                    <a:lstStyle/>
                    <a:p>
                      <a:r>
                        <a:rPr lang="en-US" dirty="0"/>
                        <a:t>There is one student from Ecuador,  he is in the seventh cycle at the UNALM. He is currently practicing at the UNALM's Weather Forecasting Center.</a:t>
                      </a:r>
                      <a:endParaRPr lang="es-PE" dirty="0"/>
                    </a:p>
                  </a:txBody>
                  <a:tcPr>
                    <a:solidFill>
                      <a:schemeClr val="accent5">
                        <a:lumMod val="20000"/>
                        <a:lumOff val="80000"/>
                      </a:schemeClr>
                    </a:solidFill>
                  </a:tcPr>
                </a:tc>
                <a:extLst>
                  <a:ext uri="{0D108BD9-81ED-4DB2-BD59-A6C34878D82A}">
                    <a16:rowId xmlns:a16="http://schemas.microsoft.com/office/drawing/2014/main" val="2189199548"/>
                  </a:ext>
                </a:extLst>
              </a:tr>
            </a:tbl>
          </a:graphicData>
        </a:graphic>
      </p:graphicFrame>
      <p:pic>
        <p:nvPicPr>
          <p:cNvPr id="5" name="Imagen 4">
            <a:extLst>
              <a:ext uri="{FF2B5EF4-FFF2-40B4-BE49-F238E27FC236}">
                <a16:creationId xmlns:a16="http://schemas.microsoft.com/office/drawing/2014/main" id="{982F164D-E45C-4052-AE45-A62AF3BFA265}"/>
              </a:ext>
            </a:extLst>
          </p:cNvPr>
          <p:cNvPicPr>
            <a:picLocks noChangeAspect="1"/>
          </p:cNvPicPr>
          <p:nvPr/>
        </p:nvPicPr>
        <p:blipFill>
          <a:blip r:embed="rId2"/>
          <a:stretch>
            <a:fillRect/>
          </a:stretch>
        </p:blipFill>
        <p:spPr>
          <a:xfrm>
            <a:off x="3086100" y="3294165"/>
            <a:ext cx="4905376" cy="1932006"/>
          </a:xfrm>
          <a:prstGeom prst="rect">
            <a:avLst/>
          </a:prstGeom>
        </p:spPr>
      </p:pic>
      <p:pic>
        <p:nvPicPr>
          <p:cNvPr id="8" name="Imagen 7">
            <a:extLst>
              <a:ext uri="{FF2B5EF4-FFF2-40B4-BE49-F238E27FC236}">
                <a16:creationId xmlns:a16="http://schemas.microsoft.com/office/drawing/2014/main" id="{9D13B17C-9CFF-4902-A955-764DBBB2EE58}"/>
              </a:ext>
            </a:extLst>
          </p:cNvPr>
          <p:cNvPicPr>
            <a:picLocks noChangeAspect="1"/>
          </p:cNvPicPr>
          <p:nvPr/>
        </p:nvPicPr>
        <p:blipFill>
          <a:blip r:embed="rId3"/>
          <a:stretch>
            <a:fillRect/>
          </a:stretch>
        </p:blipFill>
        <p:spPr>
          <a:xfrm>
            <a:off x="2661611" y="128588"/>
            <a:ext cx="424489" cy="481632"/>
          </a:xfrm>
          <a:prstGeom prst="rect">
            <a:avLst/>
          </a:prstGeom>
        </p:spPr>
      </p:pic>
      <p:pic>
        <p:nvPicPr>
          <p:cNvPr id="9" name="Imagen 8">
            <a:extLst>
              <a:ext uri="{FF2B5EF4-FFF2-40B4-BE49-F238E27FC236}">
                <a16:creationId xmlns:a16="http://schemas.microsoft.com/office/drawing/2014/main" id="{A9B01813-9C13-47AA-A6C4-63B0DBA94BE3}"/>
              </a:ext>
            </a:extLst>
          </p:cNvPr>
          <p:cNvPicPr>
            <a:picLocks noChangeAspect="1"/>
          </p:cNvPicPr>
          <p:nvPr/>
        </p:nvPicPr>
        <p:blipFill>
          <a:blip r:embed="rId4"/>
          <a:stretch>
            <a:fillRect/>
          </a:stretch>
        </p:blipFill>
        <p:spPr>
          <a:xfrm>
            <a:off x="7926216" y="0"/>
            <a:ext cx="1284460" cy="642230"/>
          </a:xfrm>
          <a:prstGeom prst="rect">
            <a:avLst/>
          </a:prstGeom>
        </p:spPr>
      </p:pic>
      <p:sp>
        <p:nvSpPr>
          <p:cNvPr id="11" name="CuadroTexto 10">
            <a:extLst>
              <a:ext uri="{FF2B5EF4-FFF2-40B4-BE49-F238E27FC236}">
                <a16:creationId xmlns:a16="http://schemas.microsoft.com/office/drawing/2014/main" id="{4FD7EEC7-8DD5-4486-B1A3-23D96ABF6C2A}"/>
              </a:ext>
            </a:extLst>
          </p:cNvPr>
          <p:cNvSpPr txBox="1"/>
          <p:nvPr/>
        </p:nvSpPr>
        <p:spPr>
          <a:xfrm>
            <a:off x="1082676" y="5152804"/>
            <a:ext cx="9305925" cy="430887"/>
          </a:xfrm>
          <a:prstGeom prst="rect">
            <a:avLst/>
          </a:prstGeom>
          <a:noFill/>
        </p:spPr>
        <p:txBody>
          <a:bodyPr wrap="square" rtlCol="0">
            <a:spAutoFit/>
          </a:bodyPr>
          <a:lstStyle/>
          <a:p>
            <a:r>
              <a:rPr lang="es-PE" sz="2200" b="1" dirty="0">
                <a:solidFill>
                  <a:srgbClr val="0033CC"/>
                </a:solidFill>
              </a:rPr>
              <a:t>SENAMHI:</a:t>
            </a:r>
          </a:p>
        </p:txBody>
      </p:sp>
      <p:graphicFrame>
        <p:nvGraphicFramePr>
          <p:cNvPr id="13" name="Tabla 13">
            <a:extLst>
              <a:ext uri="{FF2B5EF4-FFF2-40B4-BE49-F238E27FC236}">
                <a16:creationId xmlns:a16="http://schemas.microsoft.com/office/drawing/2014/main" id="{6B5A29B9-D754-4990-A33A-586B7DBD3F84}"/>
              </a:ext>
            </a:extLst>
          </p:cNvPr>
          <p:cNvGraphicFramePr>
            <a:graphicFrameLocks noGrp="1"/>
          </p:cNvGraphicFramePr>
          <p:nvPr>
            <p:extLst>
              <p:ext uri="{D42A27DB-BD31-4B8C-83A1-F6EECF244321}">
                <p14:modId xmlns:p14="http://schemas.microsoft.com/office/powerpoint/2010/main" val="3003451888"/>
              </p:ext>
            </p:extLst>
          </p:nvPr>
        </p:nvGraphicFramePr>
        <p:xfrm>
          <a:off x="1082676" y="5516549"/>
          <a:ext cx="8128000" cy="9144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683386980"/>
                    </a:ext>
                  </a:extLst>
                </a:gridCol>
              </a:tblGrid>
              <a:tr h="499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SENAMHI organized short virtual courses to strengthen the capacities of internal staff and a pilot course invited Argentina and Chile.</a:t>
                      </a:r>
                      <a:endParaRPr lang="es-PE" dirty="0">
                        <a:solidFill>
                          <a:schemeClr val="tx1"/>
                        </a:solidFill>
                      </a:endParaRPr>
                    </a:p>
                    <a:p>
                      <a:endParaRPr lang="es-PE" dirty="0"/>
                    </a:p>
                  </a:txBody>
                  <a:tcPr>
                    <a:solidFill>
                      <a:schemeClr val="accent1">
                        <a:lumMod val="20000"/>
                        <a:lumOff val="80000"/>
                      </a:schemeClr>
                    </a:solidFill>
                  </a:tcPr>
                </a:tc>
                <a:extLst>
                  <a:ext uri="{0D108BD9-81ED-4DB2-BD59-A6C34878D82A}">
                    <a16:rowId xmlns:a16="http://schemas.microsoft.com/office/drawing/2014/main" val="3241877721"/>
                  </a:ext>
                </a:extLst>
              </a:tr>
            </a:tbl>
          </a:graphicData>
        </a:graphic>
      </p:graphicFrame>
    </p:spTree>
    <p:extLst>
      <p:ext uri="{BB962C8B-B14F-4D97-AF65-F5344CB8AC3E}">
        <p14:creationId xmlns:p14="http://schemas.microsoft.com/office/powerpoint/2010/main" val="187068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F6917D3-0406-4DDA-8656-CAB8875AD7DA}"/>
              </a:ext>
            </a:extLst>
          </p:cNvPr>
          <p:cNvSpPr/>
          <p:nvPr/>
        </p:nvSpPr>
        <p:spPr>
          <a:xfrm>
            <a:off x="5986061" y="1117066"/>
            <a:ext cx="5924183" cy="5797097"/>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sp>
        <p:nvSpPr>
          <p:cNvPr id="7" name="Título 6">
            <a:extLst>
              <a:ext uri="{FF2B5EF4-FFF2-40B4-BE49-F238E27FC236}">
                <a16:creationId xmlns:a16="http://schemas.microsoft.com/office/drawing/2014/main" id="{D482C94C-79E5-46F8-97BB-D995A461EA5B}"/>
              </a:ext>
            </a:extLst>
          </p:cNvPr>
          <p:cNvSpPr>
            <a:spLocks noGrp="1"/>
          </p:cNvSpPr>
          <p:nvPr>
            <p:ph type="title" idx="4294967295"/>
          </p:nvPr>
        </p:nvSpPr>
        <p:spPr>
          <a:xfrm>
            <a:off x="6750077" y="1117066"/>
            <a:ext cx="3740705" cy="648863"/>
          </a:xfrm>
        </p:spPr>
        <p:txBody>
          <a:bodyPr>
            <a:normAutofit fontScale="90000"/>
          </a:bodyPr>
          <a:lstStyle/>
          <a:p>
            <a:r>
              <a:rPr lang="es-PE" sz="2400" b="1" dirty="0">
                <a:solidFill>
                  <a:srgbClr val="0033CC"/>
                </a:solidFill>
              </a:rPr>
              <a:t>ENSEÑANZA -APRENDIZAJE</a:t>
            </a:r>
            <a:br>
              <a:rPr lang="es-PE" sz="2400" b="1" dirty="0">
                <a:solidFill>
                  <a:srgbClr val="0033CC"/>
                </a:solidFill>
              </a:rPr>
            </a:br>
            <a:endParaRPr lang="es-PE" sz="2400" b="1" dirty="0">
              <a:solidFill>
                <a:srgbClr val="0033CC"/>
              </a:solidFill>
            </a:endParaRPr>
          </a:p>
        </p:txBody>
      </p:sp>
      <p:sp>
        <p:nvSpPr>
          <p:cNvPr id="8" name="CuadroTexto 7">
            <a:extLst>
              <a:ext uri="{FF2B5EF4-FFF2-40B4-BE49-F238E27FC236}">
                <a16:creationId xmlns:a16="http://schemas.microsoft.com/office/drawing/2014/main" id="{62054B28-DF9E-446F-B340-72ACCCDE6A50}"/>
              </a:ext>
            </a:extLst>
          </p:cNvPr>
          <p:cNvSpPr txBox="1"/>
          <p:nvPr/>
        </p:nvSpPr>
        <p:spPr>
          <a:xfrm>
            <a:off x="6221339" y="2150259"/>
            <a:ext cx="5453628" cy="1477328"/>
          </a:xfrm>
          <a:prstGeom prst="rect">
            <a:avLst/>
          </a:prstGeom>
          <a:noFill/>
        </p:spPr>
        <p:txBody>
          <a:bodyPr wrap="square" rtlCol="0">
            <a:spAutoFit/>
          </a:bodyPr>
          <a:lstStyle/>
          <a:p>
            <a:r>
              <a:rPr lang="es-PE" dirty="0"/>
              <a:t>Herramientas para el proceso de aprendizaje</a:t>
            </a:r>
          </a:p>
          <a:p>
            <a:r>
              <a:rPr lang="es-PE" dirty="0"/>
              <a:t>Motivar al estudiante para un aprendizaje propio y grupal</a:t>
            </a:r>
          </a:p>
          <a:p>
            <a:r>
              <a:rPr lang="es-PE" dirty="0"/>
              <a:t>Cursos virtuales Meted UCAR- COMET.</a:t>
            </a:r>
          </a:p>
          <a:p>
            <a:endParaRPr lang="es-PE" dirty="0"/>
          </a:p>
        </p:txBody>
      </p:sp>
      <p:sp>
        <p:nvSpPr>
          <p:cNvPr id="9" name="CuadroTexto 8">
            <a:extLst>
              <a:ext uri="{FF2B5EF4-FFF2-40B4-BE49-F238E27FC236}">
                <a16:creationId xmlns:a16="http://schemas.microsoft.com/office/drawing/2014/main" id="{5BBC33AF-0793-420D-A035-D7099B90208E}"/>
              </a:ext>
            </a:extLst>
          </p:cNvPr>
          <p:cNvSpPr txBox="1"/>
          <p:nvPr/>
        </p:nvSpPr>
        <p:spPr>
          <a:xfrm>
            <a:off x="6170064" y="4199939"/>
            <a:ext cx="5691054" cy="2308324"/>
          </a:xfrm>
          <a:prstGeom prst="rect">
            <a:avLst/>
          </a:prstGeom>
          <a:noFill/>
        </p:spPr>
        <p:txBody>
          <a:bodyPr wrap="square" rtlCol="0">
            <a:spAutoFit/>
          </a:bodyPr>
          <a:lstStyle/>
          <a:p>
            <a:r>
              <a:rPr lang="es-PE" dirty="0"/>
              <a:t>LA UNALM y SENAMHI: plataforma Moodle. Zoom, Microsoft </a:t>
            </a:r>
            <a:r>
              <a:rPr lang="es-PE" dirty="0" err="1"/>
              <a:t>Teams</a:t>
            </a:r>
            <a:endParaRPr lang="es-PE" dirty="0"/>
          </a:p>
          <a:p>
            <a:pPr marL="285750" indent="-285750">
              <a:buFont typeface="Arial" panose="020B0604020202020204" pitchFamily="34" charset="0"/>
              <a:buChar char="•"/>
            </a:pPr>
            <a:r>
              <a:rPr lang="es-PE" dirty="0"/>
              <a:t>Fomento de la comunicación entre el profesor y estudiante</a:t>
            </a:r>
          </a:p>
          <a:p>
            <a:pPr marL="285750" indent="-285750">
              <a:buFont typeface="Arial" panose="020B0604020202020204" pitchFamily="34" charset="0"/>
              <a:buChar char="•"/>
            </a:pPr>
            <a:r>
              <a:rPr lang="es-PE" dirty="0"/>
              <a:t>Fomenta el debate y discusión: foros de discusión: favorece el aprendizaje autónomo y  pensamiento crítico. </a:t>
            </a:r>
          </a:p>
          <a:p>
            <a:pPr marL="285750" indent="-285750">
              <a:buFont typeface="Arial" panose="020B0604020202020204" pitchFamily="34" charset="0"/>
              <a:buChar char="•"/>
            </a:pPr>
            <a:r>
              <a:rPr lang="es-PE" dirty="0"/>
              <a:t>Clase síncrona</a:t>
            </a:r>
          </a:p>
        </p:txBody>
      </p:sp>
      <p:sp>
        <p:nvSpPr>
          <p:cNvPr id="10" name="CuadroTexto 9">
            <a:extLst>
              <a:ext uri="{FF2B5EF4-FFF2-40B4-BE49-F238E27FC236}">
                <a16:creationId xmlns:a16="http://schemas.microsoft.com/office/drawing/2014/main" id="{BCD8985E-1AFA-4E96-B078-2AE0AFB9C771}"/>
              </a:ext>
            </a:extLst>
          </p:cNvPr>
          <p:cNvSpPr txBox="1"/>
          <p:nvPr/>
        </p:nvSpPr>
        <p:spPr>
          <a:xfrm>
            <a:off x="6223851" y="1846452"/>
            <a:ext cx="3845607" cy="369332"/>
          </a:xfrm>
          <a:prstGeom prst="rect">
            <a:avLst/>
          </a:prstGeom>
          <a:noFill/>
        </p:spPr>
        <p:txBody>
          <a:bodyPr wrap="square" rtlCol="0">
            <a:spAutoFit/>
          </a:bodyPr>
          <a:lstStyle/>
          <a:p>
            <a:r>
              <a:rPr lang="es-PE" b="1" dirty="0"/>
              <a:t>Estrategias didácticas</a:t>
            </a:r>
          </a:p>
        </p:txBody>
      </p:sp>
      <p:sp>
        <p:nvSpPr>
          <p:cNvPr id="12" name="CuadroTexto 11">
            <a:extLst>
              <a:ext uri="{FF2B5EF4-FFF2-40B4-BE49-F238E27FC236}">
                <a16:creationId xmlns:a16="http://schemas.microsoft.com/office/drawing/2014/main" id="{7F68E4F4-CB13-45F9-85C4-E2DA4C75A581}"/>
              </a:ext>
            </a:extLst>
          </p:cNvPr>
          <p:cNvSpPr txBox="1"/>
          <p:nvPr/>
        </p:nvSpPr>
        <p:spPr>
          <a:xfrm>
            <a:off x="6221339" y="3424061"/>
            <a:ext cx="5351078" cy="923330"/>
          </a:xfrm>
          <a:prstGeom prst="rect">
            <a:avLst/>
          </a:prstGeom>
          <a:noFill/>
        </p:spPr>
        <p:txBody>
          <a:bodyPr wrap="square" rtlCol="0">
            <a:spAutoFit/>
          </a:bodyPr>
          <a:lstStyle/>
          <a:p>
            <a:r>
              <a:rPr lang="es-PE" b="1" dirty="0"/>
              <a:t>Competencia digital de los docente:  herramientas pedagógicas basada en plataformas virtuales, </a:t>
            </a:r>
            <a:r>
              <a:rPr lang="es-PE" b="1" dirty="0" err="1"/>
              <a:t>TICs</a:t>
            </a:r>
            <a:r>
              <a:rPr lang="es-PE" b="1" dirty="0"/>
              <a:t>.</a:t>
            </a:r>
          </a:p>
          <a:p>
            <a:endParaRPr lang="es-PE" b="1" dirty="0"/>
          </a:p>
        </p:txBody>
      </p:sp>
      <p:sp>
        <p:nvSpPr>
          <p:cNvPr id="2" name="CuadroTexto 1">
            <a:extLst>
              <a:ext uri="{FF2B5EF4-FFF2-40B4-BE49-F238E27FC236}">
                <a16:creationId xmlns:a16="http://schemas.microsoft.com/office/drawing/2014/main" id="{B18673E0-BA67-4066-909B-9A4A50E8A1A3}"/>
              </a:ext>
            </a:extLst>
          </p:cNvPr>
          <p:cNvSpPr txBox="1"/>
          <p:nvPr/>
        </p:nvSpPr>
        <p:spPr>
          <a:xfrm>
            <a:off x="463421" y="1119208"/>
            <a:ext cx="5469217" cy="5016758"/>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pPr algn="ctr"/>
            <a:r>
              <a:rPr lang="en-US" sz="2200" b="1" dirty="0"/>
              <a:t>TEACHING-LEARNING</a:t>
            </a:r>
          </a:p>
          <a:p>
            <a:endParaRPr lang="en-US" b="1" dirty="0"/>
          </a:p>
          <a:p>
            <a:r>
              <a:rPr lang="en-US" sz="2000" b="1" dirty="0"/>
              <a:t>Didactic strategies</a:t>
            </a:r>
          </a:p>
          <a:p>
            <a:r>
              <a:rPr lang="en-US" sz="2000" dirty="0"/>
              <a:t>Tools for the learning process</a:t>
            </a:r>
          </a:p>
          <a:p>
            <a:r>
              <a:rPr lang="en-US" sz="2000" dirty="0"/>
              <a:t>Motivating the student for own and group learning</a:t>
            </a:r>
          </a:p>
          <a:p>
            <a:r>
              <a:rPr lang="en-US" sz="2000" dirty="0"/>
              <a:t>Meted UCAR- COMET virtual courses.</a:t>
            </a:r>
          </a:p>
          <a:p>
            <a:r>
              <a:rPr lang="en-US" sz="2000" b="1" dirty="0"/>
              <a:t>Digital competence of teachers: pedagogical tools based on virtual platforms, ICTs.</a:t>
            </a:r>
          </a:p>
          <a:p>
            <a:r>
              <a:rPr lang="en-US" sz="2000" dirty="0"/>
              <a:t>LA UNALM and SENAMHI: Moodle platform. Zoom, Microsoft Teams</a:t>
            </a:r>
          </a:p>
          <a:p>
            <a:pPr marL="342900" indent="-342900">
              <a:buFont typeface="Arial" panose="020B0604020202020204" pitchFamily="34" charset="0"/>
              <a:buChar char="•"/>
            </a:pPr>
            <a:r>
              <a:rPr lang="en-US" sz="2000" dirty="0"/>
              <a:t>Encouraging communication between teacher and student</a:t>
            </a:r>
          </a:p>
          <a:p>
            <a:pPr marL="342900" indent="-342900">
              <a:buFont typeface="Arial" panose="020B0604020202020204" pitchFamily="34" charset="0"/>
              <a:buChar char="•"/>
            </a:pPr>
            <a:r>
              <a:rPr lang="en-US" sz="2000" dirty="0"/>
              <a:t>Encourages debate and discussion: discussion forums: promotes autonomous learning and critical thinking. </a:t>
            </a:r>
          </a:p>
          <a:p>
            <a:pPr marL="342900" indent="-342900">
              <a:buFont typeface="Arial" panose="020B0604020202020204" pitchFamily="34" charset="0"/>
              <a:buChar char="•"/>
            </a:pPr>
            <a:r>
              <a:rPr lang="en-US" sz="2000" dirty="0"/>
              <a:t>Synchronous class</a:t>
            </a:r>
          </a:p>
        </p:txBody>
      </p:sp>
    </p:spTree>
    <p:extLst>
      <p:ext uri="{BB962C8B-B14F-4D97-AF65-F5344CB8AC3E}">
        <p14:creationId xmlns:p14="http://schemas.microsoft.com/office/powerpoint/2010/main" val="259932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B8E6AD-EE50-47BC-BA40-8B294F04C96D}"/>
              </a:ext>
            </a:extLst>
          </p:cNvPr>
          <p:cNvSpPr>
            <a:spLocks noGrp="1"/>
          </p:cNvSpPr>
          <p:nvPr>
            <p:ph type="title" idx="4294967295"/>
          </p:nvPr>
        </p:nvSpPr>
        <p:spPr>
          <a:xfrm>
            <a:off x="6548544" y="760529"/>
            <a:ext cx="4768635" cy="863898"/>
          </a:xfrm>
        </p:spPr>
        <p:txBody>
          <a:bodyPr>
            <a:normAutofit/>
          </a:bodyPr>
          <a:lstStyle/>
          <a:p>
            <a:pPr algn="ctr"/>
            <a:r>
              <a:rPr lang="es-PE" sz="2200" b="1" dirty="0">
                <a:solidFill>
                  <a:srgbClr val="0033CC"/>
                </a:solidFill>
                <a:latin typeface="+mn-lt"/>
              </a:rPr>
              <a:t>OPORTUNIDADES</a:t>
            </a:r>
          </a:p>
        </p:txBody>
      </p:sp>
      <p:sp>
        <p:nvSpPr>
          <p:cNvPr id="3" name="CuadroTexto 2">
            <a:extLst>
              <a:ext uri="{FF2B5EF4-FFF2-40B4-BE49-F238E27FC236}">
                <a16:creationId xmlns:a16="http://schemas.microsoft.com/office/drawing/2014/main" id="{3B7150CB-FCA9-4E9E-A605-BDD57A3EE99E}"/>
              </a:ext>
            </a:extLst>
          </p:cNvPr>
          <p:cNvSpPr txBox="1"/>
          <p:nvPr/>
        </p:nvSpPr>
        <p:spPr>
          <a:xfrm>
            <a:off x="5829295" y="1437357"/>
            <a:ext cx="6143625" cy="923330"/>
          </a:xfrm>
          <a:prstGeom prst="rect">
            <a:avLst/>
          </a:prstGeom>
          <a:noFill/>
        </p:spPr>
        <p:txBody>
          <a:bodyPr wrap="square" rtlCol="0">
            <a:spAutoFit/>
          </a:bodyPr>
          <a:lstStyle/>
          <a:p>
            <a:pPr marL="285750" indent="-285750">
              <a:buFont typeface="Arial" panose="020B0604020202020204" pitchFamily="34" charset="0"/>
              <a:buChar char="•"/>
            </a:pPr>
            <a:r>
              <a:rPr lang="es-PE" dirty="0"/>
              <a:t>Uso del aprendizaje a distancia y de herramientas digitales.</a:t>
            </a:r>
          </a:p>
          <a:p>
            <a:pPr marL="285750" indent="-285750">
              <a:buFont typeface="Arial" panose="020B0604020202020204" pitchFamily="34" charset="0"/>
              <a:buChar char="•"/>
            </a:pPr>
            <a:r>
              <a:rPr lang="es-PE" dirty="0"/>
              <a:t>Capacitación a docentes/instructores y estudiantes  para garantizar en el aprendizaje digital.</a:t>
            </a:r>
          </a:p>
        </p:txBody>
      </p:sp>
      <p:sp>
        <p:nvSpPr>
          <p:cNvPr id="6" name="CuadroTexto 5">
            <a:extLst>
              <a:ext uri="{FF2B5EF4-FFF2-40B4-BE49-F238E27FC236}">
                <a16:creationId xmlns:a16="http://schemas.microsoft.com/office/drawing/2014/main" id="{38D327C6-00F6-4880-AAC9-A95435705662}"/>
              </a:ext>
            </a:extLst>
          </p:cNvPr>
          <p:cNvSpPr txBox="1"/>
          <p:nvPr/>
        </p:nvSpPr>
        <p:spPr>
          <a:xfrm>
            <a:off x="6548544" y="2360687"/>
            <a:ext cx="3903406" cy="430887"/>
          </a:xfrm>
          <a:prstGeom prst="rect">
            <a:avLst/>
          </a:prstGeom>
          <a:noFill/>
        </p:spPr>
        <p:txBody>
          <a:bodyPr wrap="square" rtlCol="0">
            <a:spAutoFit/>
          </a:bodyPr>
          <a:lstStyle/>
          <a:p>
            <a:pPr algn="ctr"/>
            <a:r>
              <a:rPr lang="es-PE" sz="2200" b="1" dirty="0">
                <a:solidFill>
                  <a:srgbClr val="0033CC"/>
                </a:solidFill>
              </a:rPr>
              <a:t>RETOS</a:t>
            </a:r>
          </a:p>
        </p:txBody>
      </p:sp>
      <p:sp>
        <p:nvSpPr>
          <p:cNvPr id="8" name="CuadroTexto 7">
            <a:extLst>
              <a:ext uri="{FF2B5EF4-FFF2-40B4-BE49-F238E27FC236}">
                <a16:creationId xmlns:a16="http://schemas.microsoft.com/office/drawing/2014/main" id="{802A972B-E07E-458B-9C27-501E2D9766B8}"/>
              </a:ext>
            </a:extLst>
          </p:cNvPr>
          <p:cNvSpPr txBox="1"/>
          <p:nvPr/>
        </p:nvSpPr>
        <p:spPr>
          <a:xfrm>
            <a:off x="6867527" y="4561486"/>
            <a:ext cx="3365047" cy="400110"/>
          </a:xfrm>
          <a:prstGeom prst="rect">
            <a:avLst/>
          </a:prstGeom>
          <a:noFill/>
        </p:spPr>
        <p:txBody>
          <a:bodyPr wrap="square">
            <a:spAutoFit/>
          </a:bodyPr>
          <a:lstStyle/>
          <a:p>
            <a:pPr algn="ctr"/>
            <a:r>
              <a:rPr lang="es-PE" sz="2000" b="1" dirty="0">
                <a:solidFill>
                  <a:srgbClr val="0033CC"/>
                </a:solidFill>
              </a:rPr>
              <a:t>PERSPECTIVAS A FUTURO</a:t>
            </a:r>
          </a:p>
        </p:txBody>
      </p:sp>
      <p:sp>
        <p:nvSpPr>
          <p:cNvPr id="10" name="CuadroTexto 9">
            <a:extLst>
              <a:ext uri="{FF2B5EF4-FFF2-40B4-BE49-F238E27FC236}">
                <a16:creationId xmlns:a16="http://schemas.microsoft.com/office/drawing/2014/main" id="{16573D77-EA3C-437A-ACD2-1C16D96AB1E5}"/>
              </a:ext>
            </a:extLst>
          </p:cNvPr>
          <p:cNvSpPr txBox="1"/>
          <p:nvPr/>
        </p:nvSpPr>
        <p:spPr>
          <a:xfrm>
            <a:off x="6102764" y="5054721"/>
            <a:ext cx="5870156" cy="1200329"/>
          </a:xfrm>
          <a:prstGeom prst="rect">
            <a:avLst/>
          </a:prstGeom>
          <a:noFill/>
        </p:spPr>
        <p:txBody>
          <a:bodyPr wrap="square">
            <a:spAutoFit/>
          </a:bodyPr>
          <a:lstStyle/>
          <a:p>
            <a:pPr marL="285750" indent="-285750">
              <a:buFont typeface="Arial" panose="020B0604020202020204" pitchFamily="34" charset="0"/>
              <a:buChar char="•"/>
            </a:pPr>
            <a:r>
              <a:rPr lang="es-PE" dirty="0"/>
              <a:t>Con proyectos (ejemplo ENANDES)  internacionales se logre organizar cursos de capacitación que permita fortalecer las capacidades del SENAMHI Y UNALM.</a:t>
            </a:r>
          </a:p>
          <a:p>
            <a:pPr marL="285750" indent="-285750">
              <a:buFont typeface="Arial" panose="020B0604020202020204" pitchFamily="34" charset="0"/>
              <a:buChar char="•"/>
            </a:pPr>
            <a:r>
              <a:rPr lang="es-PE" dirty="0"/>
              <a:t>Incentivar la investigación.</a:t>
            </a:r>
          </a:p>
        </p:txBody>
      </p:sp>
      <p:sp>
        <p:nvSpPr>
          <p:cNvPr id="12" name="CuadroTexto 11">
            <a:extLst>
              <a:ext uri="{FF2B5EF4-FFF2-40B4-BE49-F238E27FC236}">
                <a16:creationId xmlns:a16="http://schemas.microsoft.com/office/drawing/2014/main" id="{128AFA6F-D846-47B1-A7B0-FB03DB45EBA5}"/>
              </a:ext>
            </a:extLst>
          </p:cNvPr>
          <p:cNvSpPr txBox="1"/>
          <p:nvPr/>
        </p:nvSpPr>
        <p:spPr>
          <a:xfrm>
            <a:off x="5892804" y="2805008"/>
            <a:ext cx="6080116" cy="1754326"/>
          </a:xfrm>
          <a:prstGeom prst="rect">
            <a:avLst/>
          </a:prstGeom>
          <a:noFill/>
        </p:spPr>
        <p:txBody>
          <a:bodyPr wrap="square">
            <a:spAutoFit/>
          </a:bodyPr>
          <a:lstStyle/>
          <a:p>
            <a:pPr marL="342900" indent="-342900">
              <a:buFont typeface="Arial" panose="020B0604020202020204" pitchFamily="34" charset="0"/>
              <a:buChar char="•"/>
            </a:pPr>
            <a:r>
              <a:rPr lang="es-PE" dirty="0"/>
              <a:t>Promover la investigación </a:t>
            </a:r>
          </a:p>
          <a:p>
            <a:pPr marL="342900" indent="-342900">
              <a:buFont typeface="Arial" panose="020B0604020202020204" pitchFamily="34" charset="0"/>
              <a:buChar char="•"/>
            </a:pPr>
            <a:r>
              <a:rPr lang="es-PE" dirty="0"/>
              <a:t>Desarrollar sistemas tecnológicos que permitan elaborar materiales y recursos para la interacción con los estudiantes.</a:t>
            </a:r>
          </a:p>
          <a:p>
            <a:pPr marL="342900" indent="-342900">
              <a:buFont typeface="Arial" panose="020B0604020202020204" pitchFamily="34" charset="0"/>
              <a:buChar char="•"/>
            </a:pPr>
            <a:r>
              <a:rPr lang="es-PE" dirty="0"/>
              <a:t>Promover  la accesibilidad  a nueva información que debería transformase en conocimiento.</a:t>
            </a:r>
          </a:p>
        </p:txBody>
      </p:sp>
      <p:sp>
        <p:nvSpPr>
          <p:cNvPr id="4" name="CuadroTexto 3">
            <a:extLst>
              <a:ext uri="{FF2B5EF4-FFF2-40B4-BE49-F238E27FC236}">
                <a16:creationId xmlns:a16="http://schemas.microsoft.com/office/drawing/2014/main" id="{21DC3506-2967-41B3-BBA4-97C184915B93}"/>
              </a:ext>
            </a:extLst>
          </p:cNvPr>
          <p:cNvSpPr txBox="1"/>
          <p:nvPr/>
        </p:nvSpPr>
        <p:spPr>
          <a:xfrm>
            <a:off x="676275" y="1050681"/>
            <a:ext cx="5153019" cy="5539978"/>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p>
            <a:r>
              <a:rPr lang="en-US" sz="2200" b="1" dirty="0"/>
              <a:t>OPPORTUNITIES</a:t>
            </a:r>
          </a:p>
          <a:p>
            <a:pPr marL="285750" indent="-285750">
              <a:buFont typeface="Arial" panose="020B0604020202020204" pitchFamily="34" charset="0"/>
              <a:buChar char="•"/>
            </a:pPr>
            <a:r>
              <a:rPr lang="en-US" dirty="0"/>
              <a:t>Use of distance learning and digital tools</a:t>
            </a:r>
          </a:p>
          <a:p>
            <a:pPr marL="285750" indent="-285750">
              <a:buFont typeface="Arial" panose="020B0604020202020204" pitchFamily="34" charset="0"/>
              <a:buChar char="•"/>
            </a:pPr>
            <a:r>
              <a:rPr lang="en-US" dirty="0"/>
              <a:t>Training for teachers/instructors and students to guarantee digital learning.</a:t>
            </a:r>
          </a:p>
          <a:p>
            <a:pPr marL="285750" indent="-285750">
              <a:buFont typeface="Arial" panose="020B0604020202020204" pitchFamily="34" charset="0"/>
              <a:buChar char="•"/>
            </a:pPr>
            <a:endParaRPr lang="en-US" dirty="0"/>
          </a:p>
          <a:p>
            <a:r>
              <a:rPr lang="en-US" sz="2200" b="1" dirty="0"/>
              <a:t>CHALLENGES</a:t>
            </a:r>
          </a:p>
          <a:p>
            <a:pPr marL="285750" indent="-285750">
              <a:buFont typeface="Arial" panose="020B0604020202020204" pitchFamily="34" charset="0"/>
              <a:buChar char="•"/>
            </a:pPr>
            <a:r>
              <a:rPr lang="en-US" dirty="0"/>
              <a:t>Promoting research </a:t>
            </a:r>
          </a:p>
          <a:p>
            <a:pPr marL="285750" indent="-285750">
              <a:buFont typeface="Arial" panose="020B0604020202020204" pitchFamily="34" charset="0"/>
              <a:buChar char="•"/>
            </a:pPr>
            <a:r>
              <a:rPr lang="en-US" dirty="0"/>
              <a:t>Develop technological systems that allow the elaboration of materials and resources for interaction with students.</a:t>
            </a:r>
          </a:p>
          <a:p>
            <a:pPr marL="285750" indent="-285750">
              <a:buFont typeface="Arial" panose="020B0604020202020204" pitchFamily="34" charset="0"/>
              <a:buChar char="•"/>
            </a:pPr>
            <a:r>
              <a:rPr lang="en-US" dirty="0"/>
              <a:t>Promote accessibility to new information that should be transformed into knowledge.</a:t>
            </a:r>
          </a:p>
          <a:p>
            <a:pPr marL="285750" indent="-285750">
              <a:buFont typeface="Arial" panose="020B0604020202020204" pitchFamily="34" charset="0"/>
              <a:buChar char="•"/>
            </a:pPr>
            <a:endParaRPr lang="en-US" dirty="0"/>
          </a:p>
          <a:p>
            <a:r>
              <a:rPr lang="en-US" sz="2200" b="1" dirty="0"/>
              <a:t>FUTURE PERSPECTIVES</a:t>
            </a:r>
          </a:p>
          <a:p>
            <a:pPr marL="285750" indent="-285750">
              <a:buFont typeface="Arial" panose="020B0604020202020204" pitchFamily="34" charset="0"/>
              <a:buChar char="•"/>
            </a:pPr>
            <a:r>
              <a:rPr lang="en-US" dirty="0"/>
              <a:t>With international projects (e.g. ENANDES), training courses can be organized to strengthen the capacities of SENAMHI and UNALM.</a:t>
            </a:r>
          </a:p>
          <a:p>
            <a:pPr marL="285750" indent="-285750">
              <a:buFont typeface="Arial" panose="020B0604020202020204" pitchFamily="34" charset="0"/>
              <a:buChar char="•"/>
            </a:pPr>
            <a:r>
              <a:rPr lang="en-US" dirty="0"/>
              <a:t>Encourage research.</a:t>
            </a:r>
          </a:p>
          <a:p>
            <a:endParaRPr lang="es-PE" dirty="0"/>
          </a:p>
        </p:txBody>
      </p:sp>
    </p:spTree>
    <p:extLst>
      <p:ext uri="{BB962C8B-B14F-4D97-AF65-F5344CB8AC3E}">
        <p14:creationId xmlns:p14="http://schemas.microsoft.com/office/powerpoint/2010/main" val="31485688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BACF6D791E414B88E597AE82AD43EB" ma:contentTypeVersion="13" ma:contentTypeDescription="Create a new document." ma:contentTypeScope="" ma:versionID="844af0807fe04c88cec59c1c52f8c372">
  <xsd:schema xmlns:xsd="http://www.w3.org/2001/XMLSchema" xmlns:xs="http://www.w3.org/2001/XMLSchema" xmlns:p="http://schemas.microsoft.com/office/2006/metadata/properties" xmlns:ns3="5047777c-43f9-4346-ba73-e7356716cfa6" xmlns:ns4="e0e97e8b-f765-4c21-9e5d-c6b17ee0650c" targetNamespace="http://schemas.microsoft.com/office/2006/metadata/properties" ma:root="true" ma:fieldsID="73f6ebffb0d84b87f34259aa2ff402bd" ns3:_="" ns4:_="">
    <xsd:import namespace="5047777c-43f9-4346-ba73-e7356716cfa6"/>
    <xsd:import namespace="e0e97e8b-f765-4c21-9e5d-c6b17ee0650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47777c-43f9-4346-ba73-e7356716c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97e8b-f765-4c21-9e5d-c6b17ee0650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0CE169-E3C8-4AE7-8D3A-DFF9572536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47777c-43f9-4346-ba73-e7356716cfa6"/>
    <ds:schemaRef ds:uri="e0e97e8b-f765-4c21-9e5d-c6b17ee065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B70916-FE13-48F1-8E08-D424E280E853}">
  <ds:schemaRefs>
    <ds:schemaRef ds:uri="http://schemas.microsoft.com/sharepoint/v3/contenttype/forms"/>
  </ds:schemaRefs>
</ds:datastoreItem>
</file>

<file path=customXml/itemProps3.xml><?xml version="1.0" encoding="utf-8"?>
<ds:datastoreItem xmlns:ds="http://schemas.openxmlformats.org/officeDocument/2006/customXml" ds:itemID="{3F23C3C6-062A-423B-BD91-3D2CADA91215}">
  <ds:schemaRefs>
    <ds:schemaRef ds:uri="http://schemas.openxmlformats.org/package/2006/metadata/core-properties"/>
    <ds:schemaRef ds:uri="http://purl.org/dc/terms/"/>
    <ds:schemaRef ds:uri="5047777c-43f9-4346-ba73-e7356716cfa6"/>
    <ds:schemaRef ds:uri="http://www.w3.org/XML/1998/namespace"/>
    <ds:schemaRef ds:uri="http://purl.org/dc/elements/1.1/"/>
    <ds:schemaRef ds:uri="http://schemas.microsoft.com/office/2006/documentManagement/types"/>
    <ds:schemaRef ds:uri="http://schemas.microsoft.com/office/infopath/2007/PartnerControls"/>
    <ds:schemaRef ds:uri="e0e97e8b-f765-4c21-9e5d-c6b17ee0650c"/>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2611</TotalTime>
  <Words>615</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vt:lpstr>
      <vt:lpstr>Arial</vt:lpstr>
      <vt:lpstr>Calibri</vt:lpstr>
      <vt:lpstr>Calibri Light</vt:lpstr>
      <vt:lpstr>Tema de Office</vt:lpstr>
      <vt:lpstr>CRF PERU </vt:lpstr>
      <vt:lpstr>MEDIDAS  PARA BRINDAR APRENDIZAJE A DISTANCIA: PERU</vt:lpstr>
      <vt:lpstr>PowerPoint Presentation</vt:lpstr>
      <vt:lpstr>ENSEÑANZA -APRENDIZAJE </vt:lpstr>
      <vt:lpstr>OPORTUNIDADES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CRF PERU</dc:title>
  <dc:creator>Godilia Teresa García Vilca</dc:creator>
  <cp:lastModifiedBy>Patrick Parrish</cp:lastModifiedBy>
  <cp:revision>82</cp:revision>
  <dcterms:created xsi:type="dcterms:W3CDTF">2021-01-10T05:14:32Z</dcterms:created>
  <dcterms:modified xsi:type="dcterms:W3CDTF">2021-01-20T12:05:28Z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0x010100EEBACF6D791E414B88E597AE82AD43EB</vt:lpwstr>
  </property>
</Properties>
</file>