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0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officedocument/2006/relationships/metadata/core-properties" Target="docProps/core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58" r:id="rId7"/>
  </p:sldIdLst>
  <p:sldSz cx="10080625" cy="5670550"/>
  <p:notesSz cx="7772400" cy="10058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0CA24FF0-BFF4-4D93-AD29-A257D11B85B3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43812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2600" b="0" strike="noStrike" spc="-1">
                <a:latin typeface="Arial"/>
              </a:rPr>
              <a:t>Responding to Challenges </a:t>
            </a:r>
            <a:br/>
            <a:r>
              <a:rPr lang="en-US" sz="2600" b="0" strike="noStrike" spc="-1">
                <a:latin typeface="Arial"/>
              </a:rPr>
              <a:t>Beyond the New Normal</a:t>
            </a:r>
          </a:p>
        </p:txBody>
      </p:sp>
      <p:sp>
        <p:nvSpPr>
          <p:cNvPr id="42" name="TextShape 2"/>
          <p:cNvSpPr txBox="1"/>
          <p:nvPr/>
        </p:nvSpPr>
        <p:spPr>
          <a:xfrm>
            <a:off x="438120" y="1188720"/>
            <a:ext cx="9071640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</a:pPr>
            <a:endParaRPr lang="fr-FR" sz="1600" spc="-1" dirty="0"/>
          </a:p>
          <a:p>
            <a:pPr>
              <a:lnSpc>
                <a:spcPct val="150000"/>
              </a:lnSpc>
            </a:pPr>
            <a:r>
              <a:rPr lang="fr-FR" sz="1600" b="1" i="1" u="sng" spc="-1" dirty="0" err="1">
                <a:solidFill>
                  <a:srgbClr val="FF0000"/>
                </a:solidFill>
              </a:rPr>
              <a:t>January</a:t>
            </a:r>
            <a:r>
              <a:rPr lang="fr-FR" sz="1600" b="1" i="1" u="sng" spc="-1" dirty="0">
                <a:solidFill>
                  <a:srgbClr val="FF0000"/>
                </a:solidFill>
              </a:rPr>
              <a:t> – 10 </a:t>
            </a:r>
            <a:r>
              <a:rPr lang="fr-FR" sz="1600" b="1" i="1" u="sng" spc="-1" dirty="0" err="1">
                <a:solidFill>
                  <a:srgbClr val="FF0000"/>
                </a:solidFill>
              </a:rPr>
              <a:t>march</a:t>
            </a:r>
            <a:r>
              <a:rPr lang="fr-FR" sz="1600" spc="-1" dirty="0"/>
              <a:t>: </a:t>
            </a:r>
            <a:r>
              <a:rPr lang="fr-FR" sz="1600" spc="-1" dirty="0" err="1"/>
              <a:t>academic</a:t>
            </a:r>
            <a:r>
              <a:rPr lang="fr-FR" sz="1600" spc="-1" dirty="0"/>
              <a:t> formation (face to face)</a:t>
            </a:r>
          </a:p>
          <a:p>
            <a:pPr>
              <a:lnSpc>
                <a:spcPct val="150000"/>
              </a:lnSpc>
            </a:pPr>
            <a:r>
              <a:rPr lang="fr-FR" sz="1600" b="1" i="1" u="sng" spc="-1" dirty="0">
                <a:solidFill>
                  <a:srgbClr val="FF0000"/>
                </a:solidFill>
              </a:rPr>
              <a:t>10 </a:t>
            </a:r>
            <a:r>
              <a:rPr lang="fr-FR" sz="1600" b="1" i="1" u="sng" spc="-1" dirty="0" err="1">
                <a:solidFill>
                  <a:srgbClr val="FF0000"/>
                </a:solidFill>
              </a:rPr>
              <a:t>march</a:t>
            </a:r>
            <a:r>
              <a:rPr lang="fr-FR" sz="1600" b="1" i="1" u="sng" spc="-1" dirty="0">
                <a:solidFill>
                  <a:srgbClr val="FF0000"/>
                </a:solidFill>
              </a:rPr>
              <a:t> </a:t>
            </a:r>
            <a:r>
              <a:rPr lang="fr-FR" sz="1600" spc="-1" dirty="0"/>
              <a:t>: </a:t>
            </a:r>
            <a:r>
              <a:rPr lang="fr-FR" sz="1600" spc="-1" dirty="0" err="1"/>
              <a:t>totally</a:t>
            </a:r>
            <a:r>
              <a:rPr lang="fr-FR" sz="1600" spc="-1" dirty="0"/>
              <a:t> </a:t>
            </a:r>
            <a:r>
              <a:rPr lang="fr-FR" sz="1600" spc="-1" dirty="0" err="1"/>
              <a:t>Lockdown</a:t>
            </a:r>
            <a:r>
              <a:rPr lang="fr-FR" sz="1600" spc="-1" dirty="0"/>
              <a:t> due to </a:t>
            </a:r>
            <a:r>
              <a:rPr lang="fr-FR" sz="1600" spc="-1" dirty="0" err="1"/>
              <a:t>covid</a:t>
            </a:r>
            <a:r>
              <a:rPr lang="fr-FR" sz="1600" spc="-1" dirty="0"/>
              <a:t> 19</a:t>
            </a:r>
          </a:p>
          <a:p>
            <a:pPr>
              <a:lnSpc>
                <a:spcPct val="150000"/>
              </a:lnSpc>
            </a:pPr>
            <a:r>
              <a:rPr lang="fr-FR" sz="1600" b="1" i="1" u="sng" spc="-1" dirty="0">
                <a:solidFill>
                  <a:srgbClr val="FF0000"/>
                </a:solidFill>
              </a:rPr>
              <a:t>By 31st </a:t>
            </a:r>
            <a:r>
              <a:rPr lang="fr-FR" sz="1600" b="1" i="1" u="sng" spc="-1" dirty="0" err="1">
                <a:solidFill>
                  <a:srgbClr val="FF0000"/>
                </a:solidFill>
              </a:rPr>
              <a:t>march</a:t>
            </a:r>
            <a:r>
              <a:rPr lang="fr-FR" sz="1600" b="1" i="1" u="sng" spc="-1" dirty="0">
                <a:solidFill>
                  <a:srgbClr val="FF0000"/>
                </a:solidFill>
              </a:rPr>
              <a:t>; </a:t>
            </a:r>
            <a:r>
              <a:rPr lang="fr-FR" sz="1600" spc="-1" dirty="0" err="1"/>
              <a:t>graduate</a:t>
            </a:r>
            <a:r>
              <a:rPr lang="fr-FR" sz="1600" spc="-1" dirty="0"/>
              <a:t> </a:t>
            </a:r>
            <a:r>
              <a:rPr lang="fr-FR" sz="1600" spc="-1" dirty="0" err="1"/>
              <a:t>technicians</a:t>
            </a:r>
            <a:r>
              <a:rPr lang="fr-FR" sz="1600" spc="-1" dirty="0"/>
              <a:t> (WMO-III) - 25 </a:t>
            </a:r>
            <a:r>
              <a:rPr lang="fr-FR" sz="1600" spc="-1" dirty="0" err="1"/>
              <a:t>students</a:t>
            </a:r>
            <a:r>
              <a:rPr lang="fr-FR" sz="1600" spc="-1" dirty="0"/>
              <a:t> : 01 </a:t>
            </a:r>
            <a:r>
              <a:rPr lang="fr-FR" sz="1600" spc="-1" dirty="0" err="1"/>
              <a:t>from</a:t>
            </a:r>
            <a:r>
              <a:rPr lang="fr-FR" sz="1600" spc="-1" dirty="0"/>
              <a:t> </a:t>
            </a:r>
            <a:r>
              <a:rPr lang="fr-FR" sz="1600" spc="-1" dirty="0" err="1"/>
              <a:t>senegal</a:t>
            </a:r>
            <a:r>
              <a:rPr lang="fr-FR" sz="1600" spc="-1" dirty="0"/>
              <a:t> (OMM bourse)</a:t>
            </a:r>
          </a:p>
          <a:p>
            <a:pPr>
              <a:lnSpc>
                <a:spcPct val="150000"/>
              </a:lnSpc>
            </a:pPr>
            <a:r>
              <a:rPr lang="fr-FR" sz="1600" b="1" i="1" u="sng" spc="-1" dirty="0">
                <a:solidFill>
                  <a:srgbClr val="FF0000"/>
                </a:solidFill>
              </a:rPr>
              <a:t>March – Sept: </a:t>
            </a:r>
            <a:r>
              <a:rPr lang="fr-FR" sz="1600" spc="-1" dirty="0"/>
              <a:t>online/offline supervision of </a:t>
            </a:r>
            <a:r>
              <a:rPr lang="fr-FR" sz="1600" spc="-1" dirty="0" err="1"/>
              <a:t>ingeenering</a:t>
            </a:r>
            <a:r>
              <a:rPr lang="fr-FR" sz="1600" spc="-1" dirty="0"/>
              <a:t>  </a:t>
            </a:r>
            <a:r>
              <a:rPr lang="fr-FR" sz="1600" spc="-1" dirty="0" err="1"/>
              <a:t>theses</a:t>
            </a:r>
            <a:r>
              <a:rPr lang="fr-FR" sz="1600" spc="-1" dirty="0"/>
              <a:t>   </a:t>
            </a:r>
          </a:p>
          <a:p>
            <a:pPr>
              <a:lnSpc>
                <a:spcPct val="150000"/>
              </a:lnSpc>
            </a:pPr>
            <a:r>
              <a:rPr lang="fr-FR" sz="1600" b="1" i="1" u="sng" spc="-1" dirty="0">
                <a:solidFill>
                  <a:srgbClr val="FF0000"/>
                </a:solidFill>
              </a:rPr>
              <a:t>By sept 30:  </a:t>
            </a:r>
            <a:r>
              <a:rPr lang="fr-FR" sz="1600" spc="-1" dirty="0" err="1"/>
              <a:t>graduate</a:t>
            </a:r>
            <a:r>
              <a:rPr lang="fr-FR" sz="1600" spc="-1" dirty="0"/>
              <a:t> </a:t>
            </a:r>
            <a:r>
              <a:rPr lang="fr-FR" sz="1600" spc="-1" dirty="0" err="1"/>
              <a:t>engineers</a:t>
            </a:r>
            <a:r>
              <a:rPr lang="fr-FR" sz="1600" spc="-1" dirty="0"/>
              <a:t> (WMO-I) – 23 </a:t>
            </a:r>
            <a:r>
              <a:rPr lang="fr-FR" sz="1600" spc="-1" dirty="0" err="1"/>
              <a:t>students</a:t>
            </a:r>
            <a:r>
              <a:rPr lang="fr-FR" sz="1600" spc="-1" dirty="0"/>
              <a:t>: </a:t>
            </a:r>
          </a:p>
          <a:p>
            <a:pPr>
              <a:lnSpc>
                <a:spcPct val="150000"/>
              </a:lnSpc>
            </a:pPr>
            <a:r>
              <a:rPr lang="fr-FR" sz="1600" spc="-1" dirty="0"/>
              <a:t> 2 Niger, 2 Mali, 1 Chad, 1 DRC,   1 </a:t>
            </a:r>
            <a:r>
              <a:rPr lang="fr-FR" sz="1600" spc="-1" dirty="0" err="1"/>
              <a:t>cameroon</a:t>
            </a:r>
            <a:r>
              <a:rPr lang="fr-FR" sz="1600" spc="-1" dirty="0"/>
              <a:t>,  (</a:t>
            </a:r>
            <a:r>
              <a:rPr lang="fr-FR" sz="1600" spc="-1" dirty="0" err="1"/>
              <a:t>both</a:t>
            </a:r>
            <a:r>
              <a:rPr lang="fr-FR" sz="1600" spc="-1" dirty="0"/>
              <a:t> are Algerian </a:t>
            </a:r>
            <a:r>
              <a:rPr lang="fr-FR" sz="1600" spc="-1" dirty="0" err="1"/>
              <a:t>bilateral</a:t>
            </a:r>
            <a:r>
              <a:rPr lang="fr-FR" sz="1600" spc="-1" dirty="0"/>
              <a:t> bourses )</a:t>
            </a:r>
          </a:p>
          <a:p>
            <a:pPr>
              <a:lnSpc>
                <a:spcPct val="150000"/>
              </a:lnSpc>
            </a:pPr>
            <a:r>
              <a:rPr lang="fr-FR" sz="1600" b="1" i="1" u="sng" spc="-1" dirty="0">
                <a:solidFill>
                  <a:srgbClr val="FF0000"/>
                </a:solidFill>
              </a:rPr>
              <a:t>Sept-</a:t>
            </a:r>
            <a:r>
              <a:rPr lang="fr-FR" sz="1600" b="1" i="1" u="sng" spc="-1" dirty="0" err="1">
                <a:solidFill>
                  <a:srgbClr val="FF0000"/>
                </a:solidFill>
              </a:rPr>
              <a:t>Dec</a:t>
            </a:r>
            <a:r>
              <a:rPr lang="fr-FR" sz="1600" b="1" i="1" u="sng" spc="-1" dirty="0">
                <a:solidFill>
                  <a:srgbClr val="FF0000"/>
                </a:solidFill>
              </a:rPr>
              <a:t>: </a:t>
            </a:r>
            <a:r>
              <a:rPr lang="fr-FR" sz="1600" spc="-1" dirty="0" err="1"/>
              <a:t>mixing</a:t>
            </a:r>
            <a:r>
              <a:rPr lang="fr-FR" sz="1600" spc="-1" dirty="0"/>
              <a:t> : online/offline (</a:t>
            </a:r>
            <a:r>
              <a:rPr lang="fr-FR" sz="1600" spc="-1" dirty="0" err="1"/>
              <a:t>moodle</a:t>
            </a:r>
            <a:r>
              <a:rPr lang="fr-FR" sz="1600" spc="-1" dirty="0"/>
              <a:t>)+   short </a:t>
            </a:r>
            <a:r>
              <a:rPr lang="fr-FR" sz="1600" spc="-1" dirty="0" err="1"/>
              <a:t>periodes</a:t>
            </a:r>
            <a:r>
              <a:rPr lang="fr-FR" sz="1600" spc="-1" dirty="0"/>
              <a:t> of face-to face </a:t>
            </a:r>
            <a:r>
              <a:rPr lang="fr-FR" sz="1600" spc="-1" dirty="0" err="1"/>
              <a:t>learning</a:t>
            </a:r>
            <a:r>
              <a:rPr lang="fr-FR" sz="1600" spc="-1" dirty="0"/>
              <a:t> for </a:t>
            </a:r>
            <a:r>
              <a:rPr lang="fr-FR" sz="1600" spc="-1" dirty="0" err="1"/>
              <a:t>each</a:t>
            </a:r>
            <a:r>
              <a:rPr lang="fr-FR" sz="1600" spc="-1" dirty="0"/>
              <a:t> grade  </a:t>
            </a:r>
          </a:p>
          <a:p>
            <a:pPr>
              <a:lnSpc>
                <a:spcPct val="150000"/>
              </a:lnSpc>
            </a:pPr>
            <a:r>
              <a:rPr lang="fr-FR" sz="1600" b="1" i="1" u="sng" spc="-1" dirty="0">
                <a:solidFill>
                  <a:srgbClr val="FF0000"/>
                </a:solidFill>
              </a:rPr>
              <a:t>By 31 </a:t>
            </a:r>
            <a:r>
              <a:rPr lang="fr-FR" sz="1600" b="1" i="1" u="sng" spc="-1" dirty="0" err="1">
                <a:solidFill>
                  <a:srgbClr val="FF0000"/>
                </a:solidFill>
              </a:rPr>
              <a:t>dec</a:t>
            </a:r>
            <a:r>
              <a:rPr lang="fr-FR" sz="1600" b="1" i="1" u="sng" spc="-1" dirty="0">
                <a:solidFill>
                  <a:srgbClr val="FF0000"/>
                </a:solidFill>
              </a:rPr>
              <a:t>: </a:t>
            </a:r>
            <a:r>
              <a:rPr lang="fr-FR" sz="1600" spc="-1" dirty="0" err="1"/>
              <a:t>evualuation</a:t>
            </a:r>
            <a:r>
              <a:rPr lang="fr-FR" sz="1600" spc="-1" dirty="0"/>
              <a:t> ( online/</a:t>
            </a:r>
            <a:r>
              <a:rPr lang="fr-FR" sz="1600" spc="-1" dirty="0" err="1"/>
              <a:t>presential</a:t>
            </a:r>
            <a:r>
              <a:rPr lang="fr-FR" sz="1600" spc="-1" dirty="0"/>
              <a:t>) , </a:t>
            </a:r>
            <a:r>
              <a:rPr lang="fr-FR" sz="1600" spc="-1" dirty="0" err="1"/>
              <a:t>academic</a:t>
            </a:r>
            <a:r>
              <a:rPr lang="fr-FR" sz="1600" spc="-1" dirty="0"/>
              <a:t> </a:t>
            </a:r>
            <a:r>
              <a:rPr lang="fr-FR" sz="1600" spc="-1" dirty="0" err="1"/>
              <a:t>year</a:t>
            </a:r>
            <a:r>
              <a:rPr lang="fr-FR" sz="1600" spc="-1" dirty="0"/>
              <a:t> </a:t>
            </a:r>
            <a:r>
              <a:rPr lang="fr-FR" sz="1600" spc="-1" dirty="0" err="1"/>
              <a:t>closure</a:t>
            </a:r>
            <a:r>
              <a:rPr lang="fr-FR" sz="1600" spc="-1" dirty="0"/>
              <a:t> 2019/2020 </a:t>
            </a:r>
          </a:p>
          <a:p>
            <a:pPr>
              <a:lnSpc>
                <a:spcPct val="150000"/>
              </a:lnSpc>
            </a:pPr>
            <a:r>
              <a:rPr lang="fr-FR" sz="1600" b="1" i="1" u="sng" spc="-1" dirty="0">
                <a:solidFill>
                  <a:srgbClr val="FF0000"/>
                </a:solidFill>
              </a:rPr>
              <a:t>3rd jan 2021 –</a:t>
            </a:r>
            <a:r>
              <a:rPr lang="fr-FR" sz="1600" b="1" i="1" u="sng" spc="-1" dirty="0" err="1">
                <a:solidFill>
                  <a:srgbClr val="FF0000"/>
                </a:solidFill>
              </a:rPr>
              <a:t>Now</a:t>
            </a:r>
            <a:r>
              <a:rPr lang="fr-FR" sz="1600" b="1" i="1" u="sng" spc="-1" dirty="0">
                <a:solidFill>
                  <a:srgbClr val="FF0000"/>
                </a:solidFill>
              </a:rPr>
              <a:t> </a:t>
            </a:r>
            <a:r>
              <a:rPr lang="fr-FR" sz="1600" spc="-1" dirty="0"/>
              <a:t>: new </a:t>
            </a:r>
            <a:r>
              <a:rPr lang="fr-FR" sz="1600" spc="-1" dirty="0" err="1"/>
              <a:t>academic</a:t>
            </a:r>
            <a:r>
              <a:rPr lang="fr-FR" sz="1600" spc="-1" dirty="0"/>
              <a:t> </a:t>
            </a:r>
            <a:r>
              <a:rPr lang="fr-FR" sz="1600" spc="-1" dirty="0" err="1"/>
              <a:t>year</a:t>
            </a:r>
            <a:r>
              <a:rPr lang="fr-FR" sz="1600" spc="-1" dirty="0"/>
              <a:t> ( </a:t>
            </a:r>
            <a:r>
              <a:rPr lang="fr-FR" sz="1600" spc="-1" dirty="0" err="1"/>
              <a:t>mixing</a:t>
            </a:r>
            <a:r>
              <a:rPr lang="fr-FR" sz="1600" spc="-1" dirty="0"/>
              <a:t>:  at distance/ online </a:t>
            </a:r>
            <a:r>
              <a:rPr lang="fr-FR" sz="1600" spc="-1" dirty="0" err="1"/>
              <a:t>learning</a:t>
            </a:r>
            <a:r>
              <a:rPr lang="fr-FR" sz="1600" spc="-1" dirty="0"/>
              <a:t>) </a:t>
            </a:r>
          </a:p>
          <a:p>
            <a:pPr>
              <a:lnSpc>
                <a:spcPct val="150000"/>
              </a:lnSpc>
            </a:pPr>
            <a:r>
              <a:rPr lang="fr-FR" sz="1600" b="1" i="1" u="sng" spc="-1" dirty="0">
                <a:solidFill>
                  <a:srgbClr val="FF0000"/>
                </a:solidFill>
              </a:rPr>
              <a:t>NB: </a:t>
            </a:r>
            <a:r>
              <a:rPr lang="fr-FR" sz="1600" spc="-1" dirty="0"/>
              <a:t>New </a:t>
            </a:r>
            <a:r>
              <a:rPr lang="fr-FR" sz="1600" spc="-1" dirty="0" err="1"/>
              <a:t>oreign</a:t>
            </a:r>
            <a:r>
              <a:rPr lang="fr-FR" sz="1600" spc="-1" dirty="0"/>
              <a:t> </a:t>
            </a:r>
            <a:r>
              <a:rPr lang="fr-FR" sz="1600" spc="-1" dirty="0" err="1"/>
              <a:t>students</a:t>
            </a:r>
            <a:r>
              <a:rPr lang="fr-FR" sz="1600" spc="-1" dirty="0"/>
              <a:t> </a:t>
            </a:r>
            <a:r>
              <a:rPr lang="fr-FR" sz="1600" spc="-1" dirty="0" err="1"/>
              <a:t>couldn’t</a:t>
            </a:r>
            <a:r>
              <a:rPr lang="fr-FR" sz="1600" spc="-1" dirty="0"/>
              <a:t> </a:t>
            </a:r>
            <a:r>
              <a:rPr lang="fr-FR" sz="1600" spc="-1" dirty="0" err="1"/>
              <a:t>join</a:t>
            </a:r>
            <a:r>
              <a:rPr lang="fr-FR" sz="1600" spc="-1" dirty="0"/>
              <a:t> IHFR due to the </a:t>
            </a:r>
            <a:r>
              <a:rPr lang="fr-FR" sz="1600" spc="-1" dirty="0" err="1"/>
              <a:t>lockdown</a:t>
            </a:r>
            <a:r>
              <a:rPr lang="fr-FR" sz="1600" spc="-1" dirty="0"/>
              <a:t> and the </a:t>
            </a:r>
            <a:r>
              <a:rPr lang="fr-FR" sz="1600" spc="-1" dirty="0" err="1"/>
              <a:t>closing</a:t>
            </a:r>
            <a:r>
              <a:rPr lang="fr-FR" sz="1600" spc="-1" dirty="0"/>
              <a:t> of </a:t>
            </a:r>
            <a:r>
              <a:rPr lang="fr-FR" sz="1600" spc="-1" dirty="0" err="1"/>
              <a:t>borders</a:t>
            </a:r>
            <a:r>
              <a:rPr lang="fr-FR" sz="1600" spc="-1" dirty="0"/>
              <a:t>, </a:t>
            </a:r>
          </a:p>
        </p:txBody>
      </p:sp>
      <p:pic>
        <p:nvPicPr>
          <p:cNvPr id="43" name="Image 42"/>
          <p:cNvPicPr/>
          <p:nvPr/>
        </p:nvPicPr>
        <p:blipFill>
          <a:blip r:embed="rId2"/>
          <a:stretch/>
        </p:blipFill>
        <p:spPr>
          <a:xfrm>
            <a:off x="8595360" y="226080"/>
            <a:ext cx="1067760" cy="801720"/>
          </a:xfrm>
          <a:prstGeom prst="rect">
            <a:avLst/>
          </a:prstGeom>
          <a:ln>
            <a:noFill/>
          </a:ln>
        </p:spPr>
      </p:pic>
      <p:pic>
        <p:nvPicPr>
          <p:cNvPr id="44" name="Image 43"/>
          <p:cNvPicPr/>
          <p:nvPr/>
        </p:nvPicPr>
        <p:blipFill>
          <a:blip r:embed="rId3"/>
          <a:stretch/>
        </p:blipFill>
        <p:spPr>
          <a:xfrm>
            <a:off x="27720" y="117720"/>
            <a:ext cx="2166840" cy="979560"/>
          </a:xfrm>
          <a:prstGeom prst="rect">
            <a:avLst/>
          </a:prstGeom>
          <a:ln>
            <a:noFill/>
          </a:ln>
        </p:spPr>
      </p:pic>
      <p:sp>
        <p:nvSpPr>
          <p:cNvPr id="45" name="TextShape 3"/>
          <p:cNvSpPr txBox="1"/>
          <p:nvPr/>
        </p:nvSpPr>
        <p:spPr>
          <a:xfrm>
            <a:off x="640080" y="1172520"/>
            <a:ext cx="7458737" cy="38196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0000" tIns="45000" rIns="90000" bIns="45000">
            <a:noAutofit/>
          </a:bodyPr>
          <a:lstStyle>
            <a:defPPr>
              <a:defRPr lang="fr-FR"/>
            </a:defPPr>
            <a:lvl1pPr>
              <a:defRPr sz="2000" b="1" strike="noStrike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dirty="0"/>
              <a:t>compendium of our current experience at distance learning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252177" y="1027800"/>
            <a:ext cx="1828447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RTC-IHFR </a:t>
            </a:r>
            <a:r>
              <a:rPr lang="fr-FR" sz="1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Algeria</a:t>
            </a:r>
            <a:r>
              <a:rPr lang="fr-FR" sz="1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43812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2600" b="0" strike="noStrike" spc="-1">
                <a:latin typeface="Arial"/>
              </a:rPr>
              <a:t>Responding to Challenges </a:t>
            </a:r>
            <a:br/>
            <a:r>
              <a:rPr lang="en-US" sz="2600" b="0" strike="noStrike" spc="-1">
                <a:latin typeface="Arial"/>
              </a:rPr>
              <a:t>Beyond the New Normal</a:t>
            </a:r>
          </a:p>
        </p:txBody>
      </p:sp>
      <p:sp>
        <p:nvSpPr>
          <p:cNvPr id="49" name="TextShape 2"/>
          <p:cNvSpPr txBox="1"/>
          <p:nvPr/>
        </p:nvSpPr>
        <p:spPr>
          <a:xfrm>
            <a:off x="532311" y="1435860"/>
            <a:ext cx="9071640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just"/>
            <a:r>
              <a:rPr lang="en-US" sz="1600" b="0" strike="noStrike" spc="-1" dirty="0">
                <a:latin typeface="Arial"/>
              </a:rPr>
              <a:t>Through this short experience in distance learning , we faced some challenges:</a:t>
            </a:r>
          </a:p>
          <a:p>
            <a:pPr algn="just"/>
            <a:endParaRPr lang="en-US" sz="1600" b="0" strike="noStrike" spc="-1" dirty="0">
              <a:latin typeface="Arial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1600" b="0" strike="noStrike" spc="-1" dirty="0">
                <a:latin typeface="Arial"/>
              </a:rPr>
              <a:t> Difficulty of  </a:t>
            </a:r>
            <a:r>
              <a:rPr lang="en-US" sz="1600" b="0" strike="noStrike" spc="-1" dirty="0">
                <a:solidFill>
                  <a:srgbClr val="FF0000"/>
                </a:solidFill>
                <a:latin typeface="Arial"/>
              </a:rPr>
              <a:t>adapting</a:t>
            </a:r>
            <a:r>
              <a:rPr lang="en-US" sz="1600" b="0" strike="noStrike" spc="-1" dirty="0">
                <a:latin typeface="Arial"/>
              </a:rPr>
              <a:t> to the new norm  </a:t>
            </a:r>
            <a:r>
              <a:rPr lang="en-US" sz="1600" spc="-1" dirty="0"/>
              <a:t>, by trainers and  student community , that </a:t>
            </a:r>
            <a:r>
              <a:rPr lang="en-US" sz="1600" b="0" strike="noStrike" spc="-1" dirty="0">
                <a:latin typeface="Arial"/>
              </a:rPr>
              <a:t>seems </a:t>
            </a:r>
            <a:r>
              <a:rPr lang="en-US" sz="1600" b="0" strike="noStrike" spc="-1" dirty="0">
                <a:solidFill>
                  <a:srgbClr val="FF0000"/>
                </a:solidFill>
                <a:latin typeface="Arial"/>
              </a:rPr>
              <a:t>less effective</a:t>
            </a:r>
            <a:r>
              <a:rPr lang="en-US" sz="1600" b="0" strike="noStrike" spc="-1" dirty="0">
                <a:latin typeface="Arial"/>
              </a:rPr>
              <a:t> for both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sz="1600" b="0" strike="noStrike" spc="-1" dirty="0">
              <a:latin typeface="Arial"/>
            </a:endParaRPr>
          </a:p>
          <a:p>
            <a:pPr algn="just"/>
            <a:r>
              <a:rPr lang="en-US" sz="1600" b="0" strike="noStrike" spc="-1" dirty="0">
                <a:latin typeface="Arial"/>
              </a:rPr>
              <a:t>                ** Teachers were </a:t>
            </a:r>
            <a:r>
              <a:rPr lang="en-US" sz="1600" b="0" strike="noStrike" spc="-1" dirty="0">
                <a:solidFill>
                  <a:srgbClr val="FF0000"/>
                </a:solidFill>
                <a:latin typeface="Arial"/>
              </a:rPr>
              <a:t>not able </a:t>
            </a:r>
            <a:r>
              <a:rPr lang="en-US" sz="1600" b="0" strike="noStrike" spc="-1" dirty="0">
                <a:latin typeface="Arial"/>
              </a:rPr>
              <a:t>to give all their </a:t>
            </a:r>
            <a:r>
              <a:rPr lang="en-US" sz="1600" b="0" strike="noStrike" spc="-1" dirty="0">
                <a:solidFill>
                  <a:srgbClr val="FF0000"/>
                </a:solidFill>
                <a:latin typeface="Arial"/>
              </a:rPr>
              <a:t>potentials</a:t>
            </a:r>
            <a:r>
              <a:rPr lang="en-US" sz="1600" b="0" strike="noStrike" spc="-1" dirty="0">
                <a:latin typeface="Arial"/>
              </a:rPr>
              <a:t> in explaining and teaching</a:t>
            </a:r>
          </a:p>
          <a:p>
            <a:pPr algn="just"/>
            <a:r>
              <a:rPr lang="en-US" sz="1600" b="0" strike="noStrike" spc="-1" dirty="0">
                <a:latin typeface="Arial"/>
              </a:rPr>
              <a:t>                ** The perception and understanding </a:t>
            </a:r>
            <a:r>
              <a:rPr lang="en-US" sz="1600" b="0" strike="noStrike" spc="-1" dirty="0">
                <a:solidFill>
                  <a:srgbClr val="FF0000"/>
                </a:solidFill>
                <a:latin typeface="Arial"/>
              </a:rPr>
              <a:t>cost-effective</a:t>
            </a:r>
            <a:r>
              <a:rPr lang="en-US" sz="1600" b="0" strike="noStrike" spc="-1" dirty="0">
                <a:latin typeface="Arial"/>
              </a:rPr>
              <a:t> for students was </a:t>
            </a:r>
            <a:r>
              <a:rPr lang="en-US" sz="1600" b="0" strike="noStrike" spc="-1" dirty="0">
                <a:solidFill>
                  <a:srgbClr val="FF0000"/>
                </a:solidFill>
                <a:latin typeface="Arial"/>
              </a:rPr>
              <a:t>less than </a:t>
            </a:r>
            <a:r>
              <a:rPr lang="en-US" sz="1600" b="0" strike="noStrike" spc="-1" dirty="0">
                <a:latin typeface="Arial"/>
              </a:rPr>
              <a:t>usual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sz="1600" b="0" strike="noStrike" spc="-1" dirty="0">
              <a:latin typeface="Arial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1600" b="0" strike="noStrike" spc="-1" dirty="0">
                <a:latin typeface="Arial"/>
              </a:rPr>
              <a:t>  Difficulty of  teaching some topics particularly, dealing with </a:t>
            </a:r>
            <a:r>
              <a:rPr lang="en-US" sz="1600" b="0" strike="noStrike" spc="-1" dirty="0">
                <a:solidFill>
                  <a:srgbClr val="FF0000"/>
                </a:solidFill>
                <a:latin typeface="Arial"/>
              </a:rPr>
              <a:t>instruments</a:t>
            </a:r>
            <a:r>
              <a:rPr lang="en-US" sz="1600" b="0" strike="noStrike" spc="-1" dirty="0">
                <a:latin typeface="Arial"/>
              </a:rPr>
              <a:t> and </a:t>
            </a:r>
            <a:r>
              <a:rPr lang="en-US" sz="1600" b="0" strike="noStrike" spc="-1" dirty="0">
                <a:solidFill>
                  <a:srgbClr val="FF0000"/>
                </a:solidFill>
                <a:latin typeface="Arial"/>
              </a:rPr>
              <a:t>tools</a:t>
            </a:r>
            <a:r>
              <a:rPr lang="en-US" sz="1600" b="0" strike="noStrike" spc="-1" dirty="0">
                <a:latin typeface="Arial"/>
              </a:rPr>
              <a:t> of meteorology, </a:t>
            </a:r>
            <a:r>
              <a:rPr lang="en-US" sz="1600" b="0" strike="noStrike" spc="-1" dirty="0">
                <a:solidFill>
                  <a:srgbClr val="FF0000"/>
                </a:solidFill>
                <a:latin typeface="Arial"/>
              </a:rPr>
              <a:t>numerical models</a:t>
            </a:r>
            <a:r>
              <a:rPr lang="en-US" sz="1600" b="0" strike="noStrike" spc="-1" dirty="0">
                <a:latin typeface="Arial"/>
              </a:rPr>
              <a:t>,  </a:t>
            </a:r>
            <a:r>
              <a:rPr lang="en-US" sz="1600" b="0" strike="noStrike" spc="-1" dirty="0">
                <a:solidFill>
                  <a:srgbClr val="FF0000"/>
                </a:solidFill>
                <a:latin typeface="Arial"/>
              </a:rPr>
              <a:t>big data</a:t>
            </a:r>
            <a:r>
              <a:rPr lang="en-US" sz="1600" b="0" strike="noStrike" spc="-1" dirty="0">
                <a:latin typeface="Arial"/>
              </a:rPr>
              <a:t>, </a:t>
            </a:r>
            <a:r>
              <a:rPr lang="en-US" sz="1600" b="0" strike="noStrike" spc="-1" dirty="0">
                <a:solidFill>
                  <a:srgbClr val="FF0000"/>
                </a:solidFill>
                <a:latin typeface="Arial"/>
              </a:rPr>
              <a:t>operational  training</a:t>
            </a:r>
            <a:r>
              <a:rPr lang="en-US" sz="1600" b="0" strike="noStrike" spc="-1" dirty="0">
                <a:latin typeface="Arial"/>
              </a:rPr>
              <a:t>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1600" b="0" strike="noStrike" spc="-1" dirty="0">
                <a:latin typeface="Arial"/>
              </a:rPr>
              <a:t>  Difficulty of  </a:t>
            </a:r>
            <a:r>
              <a:rPr lang="en-US" sz="1600" b="0" strike="noStrike" spc="-1" dirty="0">
                <a:solidFill>
                  <a:srgbClr val="FF0000"/>
                </a:solidFill>
                <a:latin typeface="Arial"/>
              </a:rPr>
              <a:t>assessments</a:t>
            </a:r>
            <a:r>
              <a:rPr lang="en-US" sz="1600" b="0" strike="noStrike" spc="-1" dirty="0">
                <a:latin typeface="Arial"/>
              </a:rPr>
              <a:t>  at distance , practical activities, mathematical equations lessons , images graphs data analysis, 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sz="1600" b="0" strike="noStrike" spc="-1" dirty="0">
              <a:latin typeface="Arial"/>
            </a:endParaRPr>
          </a:p>
          <a:p>
            <a:pPr algn="just"/>
            <a:r>
              <a:rPr lang="en-US" sz="1600" b="0" strike="noStrike" spc="-1" dirty="0">
                <a:latin typeface="Arial"/>
              </a:rPr>
              <a:t>Also, the most </a:t>
            </a:r>
            <a:r>
              <a:rPr lang="en-US" sz="1600" b="0" strike="noStrike" spc="-1" dirty="0">
                <a:solidFill>
                  <a:srgbClr val="FF0000"/>
                </a:solidFill>
                <a:latin typeface="Arial"/>
              </a:rPr>
              <a:t>serious problem </a:t>
            </a:r>
            <a:r>
              <a:rPr lang="en-US" sz="1600" b="0" strike="noStrike" spc="-1" dirty="0">
                <a:latin typeface="Arial"/>
              </a:rPr>
              <a:t>for this new methods  is the </a:t>
            </a:r>
            <a:r>
              <a:rPr lang="en-US" sz="1600" b="0" strike="noStrike" spc="-1" dirty="0">
                <a:solidFill>
                  <a:srgbClr val="FF0000"/>
                </a:solidFill>
                <a:latin typeface="Arial"/>
              </a:rPr>
              <a:t>poor Internet  connection</a:t>
            </a:r>
            <a:r>
              <a:rPr lang="en-US" sz="1600" b="0" strike="noStrike" spc="-1" dirty="0">
                <a:latin typeface="Arial"/>
              </a:rPr>
              <a:t> in many regions of the African continent</a:t>
            </a:r>
          </a:p>
        </p:txBody>
      </p:sp>
      <p:pic>
        <p:nvPicPr>
          <p:cNvPr id="50" name="Image 49"/>
          <p:cNvPicPr/>
          <p:nvPr/>
        </p:nvPicPr>
        <p:blipFill>
          <a:blip r:embed="rId2"/>
          <a:stretch/>
        </p:blipFill>
        <p:spPr>
          <a:xfrm>
            <a:off x="8595360" y="226080"/>
            <a:ext cx="1067760" cy="801720"/>
          </a:xfrm>
          <a:prstGeom prst="rect">
            <a:avLst/>
          </a:prstGeom>
          <a:ln>
            <a:noFill/>
          </a:ln>
        </p:spPr>
      </p:pic>
      <p:pic>
        <p:nvPicPr>
          <p:cNvPr id="51" name="Image 50"/>
          <p:cNvPicPr/>
          <p:nvPr/>
        </p:nvPicPr>
        <p:blipFill>
          <a:blip r:embed="rId3"/>
          <a:stretch/>
        </p:blipFill>
        <p:spPr>
          <a:xfrm>
            <a:off x="27720" y="117720"/>
            <a:ext cx="2166840" cy="979560"/>
          </a:xfrm>
          <a:prstGeom prst="rect">
            <a:avLst/>
          </a:prstGeom>
          <a:ln>
            <a:noFill/>
          </a:ln>
        </p:spPr>
      </p:pic>
      <p:sp>
        <p:nvSpPr>
          <p:cNvPr id="52" name="TextShape 3"/>
          <p:cNvSpPr txBox="1"/>
          <p:nvPr/>
        </p:nvSpPr>
        <p:spPr>
          <a:xfrm>
            <a:off x="532311" y="1053900"/>
            <a:ext cx="3622000" cy="38196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0000" tIns="45000" rIns="90000" bIns="45000">
            <a:noAutofit/>
          </a:bodyPr>
          <a:lstStyle/>
          <a:p>
            <a:r>
              <a:rPr lang="en-US" sz="2000" b="1" strike="noStrike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/>
              </a:rPr>
              <a:t>Challenges and difficulties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8252177" y="1027800"/>
            <a:ext cx="1828447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RTC-IHFR </a:t>
            </a:r>
            <a:r>
              <a:rPr lang="fr-FR" sz="1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Algeria</a:t>
            </a:r>
            <a:r>
              <a:rPr lang="fr-FR" sz="1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43812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2600" b="0" strike="noStrike" spc="-1">
                <a:latin typeface="Arial"/>
              </a:rPr>
              <a:t>Responding to Challenges </a:t>
            </a:r>
            <a:br/>
            <a:r>
              <a:rPr lang="en-US" sz="2600" b="0" strike="noStrike" spc="-1">
                <a:latin typeface="Arial"/>
              </a:rPr>
              <a:t>Beyond the New Normal</a:t>
            </a:r>
          </a:p>
        </p:txBody>
      </p:sp>
      <p:sp>
        <p:nvSpPr>
          <p:cNvPr id="54" name="TextShape 2"/>
          <p:cNvSpPr txBox="1"/>
          <p:nvPr/>
        </p:nvSpPr>
        <p:spPr>
          <a:xfrm>
            <a:off x="438120" y="1172520"/>
            <a:ext cx="9071640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US" sz="1600" b="0" strike="noStrike" spc="-1" dirty="0">
                <a:latin typeface="Arial"/>
              </a:rPr>
              <a:t>According to  the institute officials' meetings, some solutions are identified :</a:t>
            </a:r>
          </a:p>
          <a:p>
            <a:endParaRPr lang="en-US" sz="1600" b="0" strike="noStrike" spc="-1" dirty="0">
              <a:latin typeface="Arial"/>
            </a:endParaRPr>
          </a:p>
          <a:p>
            <a:pPr marL="342900" indent="-342900">
              <a:buAutoNum type="arabicPlain"/>
            </a:pPr>
            <a:r>
              <a:rPr lang="en-US" sz="1600" b="0" strike="noStrike" spc="-1" dirty="0">
                <a:latin typeface="Arial"/>
              </a:rPr>
              <a:t>Supporting the institute with </a:t>
            </a:r>
            <a:r>
              <a:rPr lang="en-US" sz="1600" b="0" strike="noStrike" spc="-1" dirty="0">
                <a:solidFill>
                  <a:srgbClr val="FF0000"/>
                </a:solidFill>
                <a:latin typeface="Arial"/>
              </a:rPr>
              <a:t>more effective</a:t>
            </a:r>
            <a:r>
              <a:rPr lang="en-US" sz="1600" b="0" strike="noStrike" spc="-1" dirty="0">
                <a:latin typeface="Arial"/>
              </a:rPr>
              <a:t> and </a:t>
            </a:r>
            <a:r>
              <a:rPr lang="en-US" sz="1600" b="0" strike="noStrike" spc="-1" dirty="0">
                <a:solidFill>
                  <a:srgbClr val="FF0000"/>
                </a:solidFill>
                <a:latin typeface="Arial"/>
              </a:rPr>
              <a:t>easy-to-use</a:t>
            </a:r>
            <a:r>
              <a:rPr lang="en-US" sz="1600" b="0" strike="noStrike" spc="-1" dirty="0">
                <a:latin typeface="Arial"/>
              </a:rPr>
              <a:t> special equipment's in the online teaching subject.</a:t>
            </a:r>
          </a:p>
          <a:p>
            <a:endParaRPr lang="en-US" sz="1600" b="0" strike="noStrike" spc="-1" dirty="0">
              <a:latin typeface="Arial"/>
            </a:endParaRPr>
          </a:p>
          <a:p>
            <a:r>
              <a:rPr lang="en-US" sz="1600" b="0" strike="noStrike" spc="-1" dirty="0">
                <a:latin typeface="Arial"/>
              </a:rPr>
              <a:t>2   requirement of </a:t>
            </a:r>
            <a:r>
              <a:rPr lang="en-US" sz="1600" b="0" strike="noStrike" spc="-1" dirty="0">
                <a:solidFill>
                  <a:srgbClr val="FF0000"/>
                </a:solidFill>
                <a:latin typeface="Arial"/>
              </a:rPr>
              <a:t>training of trainers </a:t>
            </a:r>
            <a:r>
              <a:rPr lang="en-US" sz="1600" b="0" strike="noStrike" spc="-1" dirty="0">
                <a:latin typeface="Arial"/>
              </a:rPr>
              <a:t>in this matter</a:t>
            </a:r>
          </a:p>
          <a:p>
            <a:endParaRPr lang="en-US" sz="1600" b="0" strike="noStrike" spc="-1" dirty="0">
              <a:latin typeface="Arial"/>
            </a:endParaRPr>
          </a:p>
          <a:p>
            <a:r>
              <a:rPr lang="en-US" sz="1600" b="0" strike="noStrike" spc="-1" dirty="0">
                <a:latin typeface="Arial"/>
              </a:rPr>
              <a:t>3    Supporting the </a:t>
            </a:r>
            <a:r>
              <a:rPr lang="en-US" sz="1600" b="0" strike="noStrike" spc="-1" dirty="0">
                <a:solidFill>
                  <a:srgbClr val="FF0000"/>
                </a:solidFill>
                <a:latin typeface="Arial"/>
              </a:rPr>
              <a:t>mixing </a:t>
            </a:r>
            <a:r>
              <a:rPr lang="en-US" sz="1600" b="0" strike="noStrike" spc="-1" dirty="0">
                <a:latin typeface="Arial"/>
              </a:rPr>
              <a:t>techniques between </a:t>
            </a:r>
            <a:r>
              <a:rPr lang="en-US" sz="1600" b="0" strike="noStrike" spc="-1" dirty="0">
                <a:solidFill>
                  <a:srgbClr val="FF0000"/>
                </a:solidFill>
                <a:latin typeface="Arial"/>
              </a:rPr>
              <a:t>online/offline</a:t>
            </a:r>
            <a:r>
              <a:rPr lang="en-US" sz="1600" b="0" strike="noStrike" spc="-1" dirty="0">
                <a:latin typeface="Arial"/>
              </a:rPr>
              <a:t>  and even with </a:t>
            </a:r>
            <a:r>
              <a:rPr lang="en-US" sz="1600" b="0" strike="noStrike" spc="-1" dirty="0">
                <a:solidFill>
                  <a:srgbClr val="FF0000"/>
                </a:solidFill>
                <a:latin typeface="Arial"/>
              </a:rPr>
              <a:t>face-to-face  method</a:t>
            </a:r>
          </a:p>
        </p:txBody>
      </p:sp>
      <p:pic>
        <p:nvPicPr>
          <p:cNvPr id="55" name="Image 54"/>
          <p:cNvPicPr/>
          <p:nvPr/>
        </p:nvPicPr>
        <p:blipFill>
          <a:blip r:embed="rId2"/>
          <a:stretch/>
        </p:blipFill>
        <p:spPr>
          <a:xfrm>
            <a:off x="8595360" y="226080"/>
            <a:ext cx="1067760" cy="801720"/>
          </a:xfrm>
          <a:prstGeom prst="rect">
            <a:avLst/>
          </a:prstGeom>
          <a:ln>
            <a:noFill/>
          </a:ln>
        </p:spPr>
      </p:pic>
      <p:pic>
        <p:nvPicPr>
          <p:cNvPr id="56" name="Image 55"/>
          <p:cNvPicPr/>
          <p:nvPr/>
        </p:nvPicPr>
        <p:blipFill>
          <a:blip r:embed="rId3"/>
          <a:stretch/>
        </p:blipFill>
        <p:spPr>
          <a:xfrm>
            <a:off x="27720" y="117720"/>
            <a:ext cx="2166840" cy="979560"/>
          </a:xfrm>
          <a:prstGeom prst="rect">
            <a:avLst/>
          </a:prstGeom>
          <a:ln>
            <a:noFill/>
          </a:ln>
        </p:spPr>
      </p:pic>
      <p:sp>
        <p:nvSpPr>
          <p:cNvPr id="57" name="TextShape 3"/>
          <p:cNvSpPr txBox="1"/>
          <p:nvPr/>
        </p:nvSpPr>
        <p:spPr>
          <a:xfrm>
            <a:off x="543600" y="1172520"/>
            <a:ext cx="4875067" cy="40284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0000" tIns="45000" rIns="90000" bIns="45000">
            <a:noAutofit/>
          </a:bodyPr>
          <a:lstStyle>
            <a:defPPr>
              <a:defRPr lang="fr-FR"/>
            </a:defPPr>
            <a:lvl1pPr>
              <a:defRPr sz="2000" b="1" strike="noStrike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dirty="0"/>
              <a:t>Farther  strategies and perspectives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8252177" y="1027800"/>
            <a:ext cx="1828447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RTC-IHFR </a:t>
            </a:r>
            <a:r>
              <a:rPr lang="fr-FR" sz="1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Algeria</a:t>
            </a:r>
            <a:r>
              <a:rPr lang="fr-FR" sz="1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C1E5BA222991439BA07A4745E8FDAA" ma:contentTypeVersion="14" ma:contentTypeDescription="Create a new document." ma:contentTypeScope="" ma:versionID="71f67722e73dd5dec12fc01c18a4ba64">
  <xsd:schema xmlns:xsd="http://www.w3.org/2001/XMLSchema" xmlns:xs="http://www.w3.org/2001/XMLSchema" xmlns:p="http://schemas.microsoft.com/office/2006/metadata/properties" xmlns:ns2="2c63548e-e22e-43cb-a415-9193d4d80a38" xmlns:ns3="9d2c9005-3129-4719-81ca-2fc8d806cf37" targetNamespace="http://schemas.microsoft.com/office/2006/metadata/properties" ma:root="true" ma:fieldsID="0783d34b10732625b16e84697f155016" ns2:_="" ns3:_="">
    <xsd:import namespace="2c63548e-e22e-43cb-a415-9193d4d80a38"/>
    <xsd:import namespace="9d2c9005-3129-4719-81ca-2fc8d806cf3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Elioslocation" minOccurs="0"/>
                <xsd:element ref="ns2:Comment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63548e-e22e-43cb-a415-9193d4d80a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Elioslocation" ma:index="18" nillable="true" ma:displayName="Elios location" ma:format="Hyperlink" ma:internalName="Elioslocation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Comment" ma:index="19" nillable="true" ma:displayName="Comment" ma:internalName="Comment">
      <xsd:simpleType>
        <xsd:restriction base="dms:Text">
          <xsd:maxLength value="255"/>
        </xsd:restriction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c9005-3129-4719-81ca-2fc8d806cf3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 xmlns="2c63548e-e22e-43cb-a415-9193d4d80a38" xsi:nil="true"/>
    <Elioslocation xmlns="2c63548e-e22e-43cb-a415-9193d4d80a38">
      <Url xsi:nil="true"/>
      <Description xsi:nil="true"/>
    </Elioslo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601DC87-D601-4D15-9668-0C1B17E20F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63548e-e22e-43cb-a415-9193d4d80a38"/>
    <ds:schemaRef ds:uri="9d2c9005-3129-4719-81ca-2fc8d806cf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057F65B-E7EE-4F83-A85D-74BDD5FC74B7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2c63548e-e22e-43cb-a415-9193d4d80a38"/>
    <ds:schemaRef ds:uri="http://purl.org/dc/dcmitype/"/>
    <ds:schemaRef ds:uri="9d2c9005-3129-4719-81ca-2fc8d806cf37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CD118817-F656-4174-90B4-62B51040F2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</TotalTime>
  <Words>368</Words>
  <Application>Microsoft Office PowerPoint</Application>
  <PresentationFormat>Custom</PresentationFormat>
  <Paragraphs>38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 EliteBook</dc:creator>
  <cp:lastModifiedBy>Mustafa Adiguzel</cp:lastModifiedBy>
  <cp:revision>18</cp:revision>
  <dcterms:modified xsi:type="dcterms:W3CDTF">2021-01-21T12:58:53Z</dcterms:modified>
</cp:coreProperties>
</file>

<file path=docProps/core0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2021-01-05T20:40:23Z</dcterms:created>
  <dc:creator/>
  <dc:description/>
  <dc:language>en-US</dc:language>
  <cp:lastModifiedBy/>
  <dcterms:modified xsi:type="dcterms:W3CDTF">2021-01-05T22:20:53Z</dcterms:modified>
  <cp:revision>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0x010100B0C1E5BA222991439BA07A4745E8FDAA</vt:lpwstr>
  </property>
</Properties>
</file>