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70" r:id="rId2"/>
    <p:sldId id="257" r:id="rId3"/>
    <p:sldId id="258" r:id="rId4"/>
    <p:sldId id="263" r:id="rId5"/>
    <p:sldId id="371" r:id="rId6"/>
    <p:sldId id="372" r:id="rId7"/>
    <p:sldId id="264" r:id="rId8"/>
    <p:sldId id="260" r:id="rId9"/>
    <p:sldId id="373" r:id="rId10"/>
    <p:sldId id="261" r:id="rId11"/>
    <p:sldId id="374" r:id="rId12"/>
    <p:sldId id="262" r:id="rId13"/>
    <p:sldId id="375" r:id="rId14"/>
    <p:sldId id="265" r:id="rId15"/>
    <p:sldId id="266" r:id="rId16"/>
    <p:sldId id="267" r:id="rId17"/>
    <p:sldId id="268" r:id="rId18"/>
    <p:sldId id="376" r:id="rId19"/>
    <p:sldId id="269" r:id="rId20"/>
    <p:sldId id="27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autoAdjust="0"/>
  </p:normalViewPr>
  <p:slideViewPr>
    <p:cSldViewPr>
      <p:cViewPr varScale="1">
        <p:scale>
          <a:sx n="100" d="100"/>
          <a:sy n="100" d="100"/>
        </p:scale>
        <p:origin x="1920"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D61A4F6F-41F0-4BFC-BA12-3A99051F4A4E}" type="datetimeFigureOut">
              <a:rPr lang="en-US"/>
              <a:pPr>
                <a:defRPr/>
              </a:pPr>
              <a:t>1/7/2021</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3386564-0785-4AE6-9362-0838791AB246}" type="slidenum">
              <a:rPr lang="en-US"/>
              <a:pPr>
                <a:defRPr/>
              </a:pPr>
              <a:t>‹#›</a:t>
            </a:fld>
            <a:endParaRPr lang="en-US"/>
          </a:p>
        </p:txBody>
      </p:sp>
    </p:spTree>
    <p:extLst>
      <p:ext uri="{BB962C8B-B14F-4D97-AF65-F5344CB8AC3E}">
        <p14:creationId xmlns:p14="http://schemas.microsoft.com/office/powerpoint/2010/main" val="2106748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D8E4ED2-CE93-4133-8A45-83938884C7B4}" type="datetimeFigureOut">
              <a:rPr lang="en-US"/>
              <a:pPr>
                <a:defRPr/>
              </a:pPr>
              <a:t>1/7/2021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FC9559D-18FF-4EC0-A132-8D40083D792B}" type="slidenum">
              <a:rPr lang="en-IN"/>
              <a:pPr>
                <a:defRPr/>
              </a:pPr>
              <a:t>‹#›</a:t>
            </a:fld>
            <a:endParaRPr lang="en-IN"/>
          </a:p>
        </p:txBody>
      </p:sp>
    </p:spTree>
    <p:extLst>
      <p:ext uri="{BB962C8B-B14F-4D97-AF65-F5344CB8AC3E}">
        <p14:creationId xmlns:p14="http://schemas.microsoft.com/office/powerpoint/2010/main" val="948151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LOGO copy"/>
          <p:cNvPicPr>
            <a:picLocks noChangeAspect="1" noChangeArrowheads="1"/>
          </p:cNvPicPr>
          <p:nvPr/>
        </p:nvPicPr>
        <p:blipFill>
          <a:blip r:embed="rId2" cstate="print">
            <a:clrChange>
              <a:clrFrom>
                <a:srgbClr val="CBE3E3"/>
              </a:clrFrom>
              <a:clrTo>
                <a:srgbClr val="CBE3E3">
                  <a:alpha val="0"/>
                </a:srgbClr>
              </a:clrTo>
            </a:clrChange>
          </a:blip>
          <a:srcRect l="11111" t="4305" r="11111" b="9607"/>
          <a:stretch>
            <a:fillRect/>
          </a:stretch>
        </p:blipFill>
        <p:spPr bwMode="auto">
          <a:xfrm>
            <a:off x="3929063" y="0"/>
            <a:ext cx="1133475" cy="1619250"/>
          </a:xfrm>
          <a:prstGeom prst="rect">
            <a:avLst/>
          </a:prstGeom>
          <a:noFill/>
          <a:ln w="9525">
            <a:noFill/>
            <a:miter lim="800000"/>
            <a:headEnd/>
            <a:tailEnd/>
          </a:ln>
        </p:spPr>
      </p:pic>
      <p:grpSp>
        <p:nvGrpSpPr>
          <p:cNvPr id="5" name="Group 12"/>
          <p:cNvGrpSpPr>
            <a:grpSpLocks/>
          </p:cNvGrpSpPr>
          <p:nvPr/>
        </p:nvGrpSpPr>
        <p:grpSpPr bwMode="auto">
          <a:xfrm>
            <a:off x="2214563" y="5357816"/>
            <a:ext cx="4800600" cy="766759"/>
            <a:chOff x="2057400" y="5357816"/>
            <a:chExt cx="4800600" cy="766884"/>
          </a:xfrm>
          <a:noFill/>
        </p:grpSpPr>
        <p:pic>
          <p:nvPicPr>
            <p:cNvPr id="6" name="Picture 4"/>
            <p:cNvPicPr>
              <a:picLocks noChangeAspect="1" noChangeArrowheads="1"/>
            </p:cNvPicPr>
            <p:nvPr/>
          </p:nvPicPr>
          <p:blipFill>
            <a:blip r:embed="rId3" cstate="print"/>
            <a:srcRect/>
            <a:stretch>
              <a:fillRect/>
            </a:stretch>
          </p:blipFill>
          <p:spPr bwMode="auto">
            <a:xfrm>
              <a:off x="2571755" y="5357816"/>
              <a:ext cx="3600450" cy="523874"/>
            </a:xfrm>
            <a:prstGeom prst="rect">
              <a:avLst/>
            </a:prstGeom>
            <a:grpFill/>
            <a:ln w="9525">
              <a:noFill/>
              <a:miter lim="800000"/>
              <a:headEnd/>
              <a:tailEnd/>
            </a:ln>
          </p:spPr>
        </p:pic>
        <p:pic>
          <p:nvPicPr>
            <p:cNvPr id="7" name="Picture 5"/>
            <p:cNvPicPr>
              <a:picLocks noChangeAspect="1" noChangeArrowheads="1"/>
            </p:cNvPicPr>
            <p:nvPr/>
          </p:nvPicPr>
          <p:blipFill>
            <a:blip r:embed="rId4" cstate="print"/>
            <a:srcRect l="2464" t="17021" r="2618" b="14894"/>
            <a:stretch>
              <a:fillRect/>
            </a:stretch>
          </p:blipFill>
          <p:spPr bwMode="auto">
            <a:xfrm>
              <a:off x="2057400" y="5715000"/>
              <a:ext cx="4800600" cy="409700"/>
            </a:xfrm>
            <a:prstGeom prst="rect">
              <a:avLst/>
            </a:prstGeom>
            <a:grpFill/>
            <a:ln w="9525">
              <a:noFill/>
              <a:miter lim="800000"/>
              <a:headEnd/>
              <a:tailEnd/>
            </a:ln>
          </p:spPr>
        </p:pic>
      </p:grpSp>
      <p:sp>
        <p:nvSpPr>
          <p:cNvPr id="2" name="Title 1"/>
          <p:cNvSpPr>
            <a:spLocks noGrp="1"/>
          </p:cNvSpPr>
          <p:nvPr>
            <p:ph type="ctrTitle"/>
          </p:nvPr>
        </p:nvSpPr>
        <p:spPr>
          <a:xfrm>
            <a:off x="457200" y="2030413"/>
            <a:ext cx="8153400" cy="1470025"/>
          </a:xfrm>
          <a:noFill/>
        </p:spPr>
        <p:txBody>
          <a:bodyPr/>
          <a:lstStyle>
            <a:lvl1pPr>
              <a:defRPr sz="5400" b="1">
                <a:solidFill>
                  <a:srgbClr val="003399"/>
                </a:solidFill>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14400" y="4367218"/>
            <a:ext cx="7239000" cy="776294"/>
          </a:xfrm>
        </p:spPr>
        <p:txBody>
          <a:bodyPr/>
          <a:lstStyle>
            <a:lvl1pPr marL="0" indent="0" algn="ctr">
              <a:buNone/>
              <a:defRPr b="1">
                <a:solidFill>
                  <a:srgbClr val="1A1C3E"/>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285750" y="1447800"/>
            <a:ext cx="8705850" cy="4695825"/>
          </a:xfrm>
        </p:spPr>
        <p:txBody>
          <a:bodyPr/>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a:t>Click to edit Master title style</a:t>
            </a:r>
            <a:endParaRPr lang="en-IN"/>
          </a:p>
        </p:txBody>
      </p:sp>
      <p:sp>
        <p:nvSpPr>
          <p:cNvPr id="3" name="Content Placeholder 2"/>
          <p:cNvSpPr>
            <a:spLocks noGrp="1"/>
          </p:cNvSpPr>
          <p:nvPr>
            <p:ph sz="quarter" idx="1"/>
          </p:nvPr>
        </p:nvSpPr>
        <p:spPr>
          <a:xfrm>
            <a:off x="152400" y="1066800"/>
            <a:ext cx="4343400" cy="2462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quarter" idx="2"/>
          </p:nvPr>
        </p:nvSpPr>
        <p:spPr>
          <a:xfrm>
            <a:off x="152400" y="3681413"/>
            <a:ext cx="4343400" cy="2462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half" idx="3"/>
          </p:nvPr>
        </p:nvSpPr>
        <p:spPr>
          <a:xfrm>
            <a:off x="4648200" y="1066800"/>
            <a:ext cx="43434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a:t>Click to edit Master title style</a:t>
            </a:r>
            <a:endParaRPr lang="en-IN"/>
          </a:p>
        </p:txBody>
      </p:sp>
      <p:sp>
        <p:nvSpPr>
          <p:cNvPr id="3" name="Table Placeholder 2"/>
          <p:cNvSpPr>
            <a:spLocks noGrp="1"/>
          </p:cNvSpPr>
          <p:nvPr>
            <p:ph type="tbl" idx="1"/>
          </p:nvPr>
        </p:nvSpPr>
        <p:spPr>
          <a:xfrm>
            <a:off x="152400" y="1066800"/>
            <a:ext cx="8839200" cy="5076825"/>
          </a:xfrm>
        </p:spPr>
        <p:txBody>
          <a:bodyPr/>
          <a:lstStyle/>
          <a:p>
            <a:pPr lvl="0"/>
            <a:endParaRPr lang="en-IN"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4860"/>
          </a:xfrm>
        </p:spPr>
        <p:txBody>
          <a:bodyPr anchor="t"/>
          <a:lstStyle>
            <a:lvl1pPr marL="0" indent="0" algn="ctr">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228600" y="990600"/>
            <a:ext cx="8486804" cy="5153044"/>
          </a:xfrm>
        </p:spPr>
        <p:txBody>
          <a:bodyPr/>
          <a:lstStyle>
            <a:lvl1pPr marL="0" indent="0" algn="l">
              <a:buNone/>
              <a:defRPr sz="4000">
                <a:solidFill>
                  <a:srgbClr val="0033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solidFill>
                  <a:srgbClr val="003399"/>
                </a:solidFill>
              </a:defRPr>
            </a:lvl3pPr>
            <a:lvl4pPr>
              <a:defRPr sz="1800">
                <a:solidFill>
                  <a:srgbClr val="003399"/>
                </a:solidFill>
              </a:defRPr>
            </a:lvl4pPr>
            <a:lvl5pPr>
              <a:defRPr sz="1800">
                <a:solidFill>
                  <a:srgbClr val="00339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solidFill>
                  <a:srgbClr val="003399"/>
                </a:solidFill>
              </a:defRPr>
            </a:lvl3pPr>
            <a:lvl4pPr>
              <a:defRPr sz="1800">
                <a:solidFill>
                  <a:srgbClr val="003399"/>
                </a:solidFill>
              </a:defRPr>
            </a:lvl4pPr>
            <a:lvl5pPr>
              <a:defRPr sz="1800">
                <a:solidFill>
                  <a:srgbClr val="00339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solidFill>
                  <a:srgbClr val="003399"/>
                </a:solidFill>
              </a:defRPr>
            </a:lvl3pPr>
            <a:lvl4pPr>
              <a:defRPr sz="1600">
                <a:solidFill>
                  <a:srgbClr val="003399"/>
                </a:solidFill>
              </a:defRPr>
            </a:lvl4pPr>
            <a:lvl5pPr>
              <a:defRPr sz="1600">
                <a:solidFill>
                  <a:srgbClr val="003399"/>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solidFill>
                  <a:srgbClr val="003399"/>
                </a:solidFill>
              </a:defRPr>
            </a:lvl3pPr>
            <a:lvl4pPr>
              <a:defRPr sz="1600">
                <a:solidFill>
                  <a:srgbClr val="003399"/>
                </a:solidFill>
              </a:defRPr>
            </a:lvl4pPr>
            <a:lvl5pPr>
              <a:defRPr sz="1600">
                <a:solidFill>
                  <a:srgbClr val="003399"/>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solidFill>
                  <a:srgbClr val="003399"/>
                </a:solidFill>
              </a:defRPr>
            </a:lvl3pPr>
            <a:lvl4pPr>
              <a:defRPr sz="2000">
                <a:solidFill>
                  <a:srgbClr val="003399"/>
                </a:solidFill>
              </a:defRPr>
            </a:lvl4pPr>
            <a:lvl5pPr>
              <a:defRPr sz="2000">
                <a:solidFill>
                  <a:srgbClr val="003399"/>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3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1" name="Picture 10" descr="Dock.jpg"/>
          <p:cNvPicPr>
            <a:picLocks noChangeAspect="1"/>
          </p:cNvPicPr>
          <p:nvPr/>
        </p:nvPicPr>
        <p:blipFill>
          <a:blip r:embed="rId16" cstate="print">
            <a:lum bright="57000" contrast="-69000"/>
          </a:blip>
          <a:srcRect t="21547" r="7717" b="34507"/>
          <a:stretch>
            <a:fillRect/>
          </a:stretch>
        </p:blipFill>
        <p:spPr bwMode="auto">
          <a:xfrm>
            <a:off x="1" y="0"/>
            <a:ext cx="9143999" cy="6143644"/>
          </a:xfrm>
          <a:prstGeom prst="rect">
            <a:avLst/>
          </a:prstGeom>
          <a:ln>
            <a:noFill/>
          </a:ln>
          <a:effectLst>
            <a:softEdge rad="112500"/>
          </a:effectLst>
        </p:spPr>
      </p:pic>
      <p:sp>
        <p:nvSpPr>
          <p:cNvPr id="1027" name="Title Placeholder 1"/>
          <p:cNvSpPr>
            <a:spLocks noGrp="1"/>
          </p:cNvSpPr>
          <p:nvPr>
            <p:ph type="title"/>
          </p:nvPr>
        </p:nvSpPr>
        <p:spPr bwMode="auto">
          <a:xfrm>
            <a:off x="0" y="0"/>
            <a:ext cx="9144000" cy="914400"/>
          </a:xfrm>
          <a:prstGeom prst="rect">
            <a:avLst/>
          </a:prstGeom>
          <a:solidFill>
            <a:schemeClr val="accent5">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52400" y="1066800"/>
            <a:ext cx="8839200" cy="5076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IN"/>
              <a:t>Click to edit Master text styles</a:t>
            </a:r>
          </a:p>
          <a:p>
            <a:pPr lvl="1"/>
            <a:r>
              <a:rPr lang="en-IN"/>
              <a:t>Second level</a:t>
            </a:r>
          </a:p>
        </p:txBody>
      </p:sp>
      <p:pic>
        <p:nvPicPr>
          <p:cNvPr id="1029" name="Picture 4" descr="LOGO copy"/>
          <p:cNvPicPr>
            <a:picLocks noChangeAspect="1" noChangeArrowheads="1"/>
          </p:cNvPicPr>
          <p:nvPr/>
        </p:nvPicPr>
        <p:blipFill>
          <a:blip r:embed="rId17" cstate="print">
            <a:clrChange>
              <a:clrFrom>
                <a:srgbClr val="CBE3E3"/>
              </a:clrFrom>
              <a:clrTo>
                <a:srgbClr val="CBE3E3">
                  <a:alpha val="0"/>
                </a:srgbClr>
              </a:clrTo>
            </a:clrChange>
          </a:blip>
          <a:srcRect l="11111" t="4305" r="11111" b="9607"/>
          <a:stretch>
            <a:fillRect/>
          </a:stretch>
        </p:blipFill>
        <p:spPr bwMode="auto">
          <a:xfrm>
            <a:off x="98425" y="6286500"/>
            <a:ext cx="401638" cy="571500"/>
          </a:xfrm>
          <a:prstGeom prst="rect">
            <a:avLst/>
          </a:prstGeom>
          <a:noFill/>
          <a:ln w="9525">
            <a:noFill/>
            <a:miter lim="800000"/>
            <a:headEnd/>
            <a:tailEnd/>
          </a:ln>
        </p:spPr>
      </p:pic>
      <p:grpSp>
        <p:nvGrpSpPr>
          <p:cNvPr id="1030" name="Group 9"/>
          <p:cNvGrpSpPr>
            <a:grpSpLocks/>
          </p:cNvGrpSpPr>
          <p:nvPr/>
        </p:nvGrpSpPr>
        <p:grpSpPr bwMode="auto">
          <a:xfrm>
            <a:off x="2428875" y="6429375"/>
            <a:ext cx="4286250" cy="428625"/>
            <a:chOff x="2428860" y="6429396"/>
            <a:chExt cx="4286280" cy="428604"/>
          </a:xfrm>
        </p:grpSpPr>
        <p:pic>
          <p:nvPicPr>
            <p:cNvPr id="13" name="Picture 4"/>
            <p:cNvPicPr>
              <a:picLocks noChangeAspect="1" noChangeArrowheads="1"/>
            </p:cNvPicPr>
            <p:nvPr/>
          </p:nvPicPr>
          <p:blipFill>
            <a:blip r:embed="rId18" cstate="print">
              <a:duotone>
                <a:schemeClr val="accent2">
                  <a:shade val="45000"/>
                  <a:satMod val="135000"/>
                </a:schemeClr>
                <a:prstClr val="white"/>
              </a:duotone>
              <a:lum bright="-19000" contrast="2000"/>
            </a:blip>
            <a:srcRect/>
            <a:stretch>
              <a:fillRect/>
            </a:stretch>
          </p:blipFill>
          <p:spPr bwMode="auto">
            <a:xfrm>
              <a:off x="2857488" y="6429396"/>
              <a:ext cx="3227518" cy="214314"/>
            </a:xfrm>
            <a:prstGeom prst="rect">
              <a:avLst/>
            </a:prstGeom>
            <a:ln>
              <a:solidFill>
                <a:schemeClr val="bg1">
                  <a:alpha val="0"/>
                </a:schemeClr>
              </a:solidFill>
            </a:ln>
            <a:effectLst>
              <a:outerShdw blurRad="292100" dist="139700" dir="2700000" algn="tl" rotWithShape="0">
                <a:srgbClr val="333333">
                  <a:alpha val="65000"/>
                </a:srgbClr>
              </a:outerShdw>
            </a:effectLst>
          </p:spPr>
        </p:pic>
        <p:pic>
          <p:nvPicPr>
            <p:cNvPr id="14" name="Picture 6"/>
            <p:cNvPicPr>
              <a:picLocks noChangeAspect="1" noChangeArrowheads="1"/>
            </p:cNvPicPr>
            <p:nvPr/>
          </p:nvPicPr>
          <p:blipFill>
            <a:blip r:embed="rId19" cstate="print">
              <a:duotone>
                <a:schemeClr val="accent2">
                  <a:shade val="45000"/>
                  <a:satMod val="135000"/>
                </a:schemeClr>
                <a:prstClr val="white"/>
              </a:duotone>
              <a:lum bright="-19000" contrast="2000"/>
            </a:blip>
            <a:srcRect/>
            <a:stretch>
              <a:fillRect/>
            </a:stretch>
          </p:blipFill>
          <p:spPr bwMode="auto">
            <a:xfrm>
              <a:off x="2428860" y="6572272"/>
              <a:ext cx="4286280" cy="285728"/>
            </a:xfrm>
            <a:prstGeom prst="rect">
              <a:avLst/>
            </a:prstGeom>
            <a:noFill/>
            <a:ln w="9525">
              <a:solidFill>
                <a:schemeClr val="bg1">
                  <a:alpha val="0"/>
                </a:schemeClr>
              </a:solidFill>
              <a:miter lim="800000"/>
              <a:headEnd/>
              <a:tailEnd/>
            </a:ln>
            <a:effectLst/>
          </p:spPr>
        </p:pic>
      </p:grpSp>
      <p:cxnSp>
        <p:nvCxnSpPr>
          <p:cNvPr id="16" name="Straight Connector 15"/>
          <p:cNvCxnSpPr/>
          <p:nvPr/>
        </p:nvCxnSpPr>
        <p:spPr>
          <a:xfrm>
            <a:off x="1285875" y="6286500"/>
            <a:ext cx="6357938"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32" name="Picture 11" descr="G:\presentfor\rain-thunder.gif"/>
          <p:cNvPicPr>
            <a:picLocks noChangeAspect="1" noChangeArrowheads="1" noCrop="1"/>
          </p:cNvPicPr>
          <p:nvPr/>
        </p:nvPicPr>
        <p:blipFill>
          <a:blip r:embed="rId20" cstate="print"/>
          <a:srcRect/>
          <a:stretch>
            <a:fillRect/>
          </a:stretch>
        </p:blipFill>
        <p:spPr bwMode="auto">
          <a:xfrm>
            <a:off x="8286750" y="6323013"/>
            <a:ext cx="714375" cy="46355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808"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Lst>
  <p:txStyles>
    <p:titleStyle>
      <a:lvl1pPr algn="ctr" rtl="0" eaLnBrk="0" fontAlgn="base" hangingPunct="0">
        <a:spcBef>
          <a:spcPct val="0"/>
        </a:spcBef>
        <a:spcAft>
          <a:spcPct val="0"/>
        </a:spcAft>
        <a:defRPr sz="44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b="1">
          <a:solidFill>
            <a:schemeClr val="tx1"/>
          </a:solidFill>
          <a:latin typeface="Arial" charset="0"/>
          <a:cs typeface="Arial" charset="0"/>
        </a:defRPr>
      </a:lvl2pPr>
      <a:lvl3pPr algn="ctr" rtl="0" eaLnBrk="0" fontAlgn="base" hangingPunct="0">
        <a:spcBef>
          <a:spcPct val="0"/>
        </a:spcBef>
        <a:spcAft>
          <a:spcPct val="0"/>
        </a:spcAft>
        <a:defRPr sz="4400" b="1">
          <a:solidFill>
            <a:schemeClr val="tx1"/>
          </a:solidFill>
          <a:latin typeface="Arial" charset="0"/>
          <a:cs typeface="Arial" charset="0"/>
        </a:defRPr>
      </a:lvl3pPr>
      <a:lvl4pPr algn="ctr" rtl="0" eaLnBrk="0" fontAlgn="base" hangingPunct="0">
        <a:spcBef>
          <a:spcPct val="0"/>
        </a:spcBef>
        <a:spcAft>
          <a:spcPct val="0"/>
        </a:spcAft>
        <a:defRPr sz="4400" b="1">
          <a:solidFill>
            <a:schemeClr val="tx1"/>
          </a:solidFill>
          <a:latin typeface="Arial" charset="0"/>
          <a:cs typeface="Arial" charset="0"/>
        </a:defRPr>
      </a:lvl4pPr>
      <a:lvl5pPr algn="ctr" rtl="0" eaLnBrk="0" fontAlgn="base" hangingPunct="0">
        <a:spcBef>
          <a:spcPct val="0"/>
        </a:spcBef>
        <a:spcAft>
          <a:spcPct val="0"/>
        </a:spcAft>
        <a:defRPr sz="4400" b="1">
          <a:solidFill>
            <a:schemeClr val="tx1"/>
          </a:solidFill>
          <a:latin typeface="Arial" charset="0"/>
          <a:cs typeface="Arial" charset="0"/>
        </a:defRPr>
      </a:lvl5pPr>
      <a:lvl6pPr marL="457200" algn="ctr" rtl="0" eaLnBrk="1" fontAlgn="base" hangingPunct="1">
        <a:spcBef>
          <a:spcPct val="0"/>
        </a:spcBef>
        <a:spcAft>
          <a:spcPct val="0"/>
        </a:spcAft>
        <a:defRPr sz="4800" b="1">
          <a:solidFill>
            <a:srgbClr val="090355"/>
          </a:solidFill>
          <a:latin typeface="Arial" charset="0"/>
          <a:cs typeface="Arial" charset="0"/>
        </a:defRPr>
      </a:lvl6pPr>
      <a:lvl7pPr marL="914400" algn="ctr" rtl="0" eaLnBrk="1" fontAlgn="base" hangingPunct="1">
        <a:spcBef>
          <a:spcPct val="0"/>
        </a:spcBef>
        <a:spcAft>
          <a:spcPct val="0"/>
        </a:spcAft>
        <a:defRPr sz="4800" b="1">
          <a:solidFill>
            <a:srgbClr val="090355"/>
          </a:solidFill>
          <a:latin typeface="Arial" charset="0"/>
          <a:cs typeface="Arial" charset="0"/>
        </a:defRPr>
      </a:lvl7pPr>
      <a:lvl8pPr marL="1371600" algn="ctr" rtl="0" eaLnBrk="1" fontAlgn="base" hangingPunct="1">
        <a:spcBef>
          <a:spcPct val="0"/>
        </a:spcBef>
        <a:spcAft>
          <a:spcPct val="0"/>
        </a:spcAft>
        <a:defRPr sz="4800" b="1">
          <a:solidFill>
            <a:srgbClr val="090355"/>
          </a:solidFill>
          <a:latin typeface="Arial" charset="0"/>
          <a:cs typeface="Arial" charset="0"/>
        </a:defRPr>
      </a:lvl8pPr>
      <a:lvl9pPr marL="1828800" algn="ctr" rtl="0" eaLnBrk="1" fontAlgn="base" hangingPunct="1">
        <a:spcBef>
          <a:spcPct val="0"/>
        </a:spcBef>
        <a:spcAft>
          <a:spcPct val="0"/>
        </a:spcAft>
        <a:defRPr sz="4800" b="1">
          <a:solidFill>
            <a:srgbClr val="090355"/>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v"/>
        <a:defRPr sz="3200" b="1" kern="1200">
          <a:solidFill>
            <a:srgbClr val="003399"/>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itchFamily="2" charset="2"/>
        <a:buChar char="§"/>
        <a:defRPr sz="3200" b="1" kern="1200">
          <a:solidFill>
            <a:srgbClr val="003399"/>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009-B68E-43CE-B1AE-DDB94AF5A925}"/>
              </a:ext>
            </a:extLst>
          </p:cNvPr>
          <p:cNvSpPr>
            <a:spLocks noGrp="1"/>
          </p:cNvSpPr>
          <p:nvPr>
            <p:ph type="ctrTitle"/>
          </p:nvPr>
        </p:nvSpPr>
        <p:spPr/>
        <p:txBody>
          <a:bodyPr>
            <a:normAutofit fontScale="90000"/>
          </a:bodyPr>
          <a:lstStyle/>
          <a:p>
            <a:r>
              <a:rPr lang="en-GB" sz="2700" dirty="0"/>
              <a:t>Recent Innovative methods initiated in the training activities </a:t>
            </a:r>
            <a:r>
              <a:rPr lang="en-GB" sz="2700"/>
              <a:t>at  RTCs MTI </a:t>
            </a:r>
            <a:r>
              <a:rPr lang="en-GB" sz="2700" dirty="0"/>
              <a:t>&amp; ICITC</a:t>
            </a:r>
            <a:r>
              <a:rPr lang="en-GB" sz="2700"/>
              <a:t>, IMD, Indi</a:t>
            </a:r>
            <a:r>
              <a:rPr lang="en-GB" sz="2700" dirty="0"/>
              <a:t>a</a:t>
            </a:r>
            <a:br>
              <a:rPr lang="en-IN" sz="2700" dirty="0"/>
            </a:br>
            <a:endParaRPr lang="en-IN" sz="2700" dirty="0"/>
          </a:p>
        </p:txBody>
      </p:sp>
      <p:sp>
        <p:nvSpPr>
          <p:cNvPr id="3" name="Subtitle 2">
            <a:extLst>
              <a:ext uri="{FF2B5EF4-FFF2-40B4-BE49-F238E27FC236}">
                <a16:creationId xmlns:a16="http://schemas.microsoft.com/office/drawing/2014/main" id="{39C8BBE4-6B10-4B35-8CB8-DA47FE61C732}"/>
              </a:ext>
            </a:extLst>
          </p:cNvPr>
          <p:cNvSpPr>
            <a:spLocks noGrp="1"/>
          </p:cNvSpPr>
          <p:nvPr>
            <p:ph type="subTitle" idx="1"/>
          </p:nvPr>
        </p:nvSpPr>
        <p:spPr>
          <a:xfrm>
            <a:off x="1143000" y="3558779"/>
            <a:ext cx="6858000" cy="313276"/>
          </a:xfrm>
        </p:spPr>
        <p:txBody>
          <a:bodyPr>
            <a:normAutofit fontScale="55000" lnSpcReduction="20000"/>
          </a:bodyPr>
          <a:lstStyle/>
          <a:p>
            <a:r>
              <a:rPr lang="en-US" dirty="0"/>
              <a:t>MR. SOMENATH DUTTA</a:t>
            </a:r>
            <a:endParaRPr lang="en-IN" dirty="0"/>
          </a:p>
        </p:txBody>
      </p:sp>
    </p:spTree>
    <p:extLst>
      <p:ext uri="{BB962C8B-B14F-4D97-AF65-F5344CB8AC3E}">
        <p14:creationId xmlns:p14="http://schemas.microsoft.com/office/powerpoint/2010/main" val="343262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49F29-C3FB-41EE-A9C8-BB07EAF68B0F}"/>
              </a:ext>
            </a:extLst>
          </p:cNvPr>
          <p:cNvSpPr>
            <a:spLocks noGrp="1"/>
          </p:cNvSpPr>
          <p:nvPr>
            <p:ph idx="1"/>
          </p:nvPr>
        </p:nvSpPr>
        <p:spPr>
          <a:xfrm>
            <a:off x="111034" y="260648"/>
            <a:ext cx="8941525" cy="5688632"/>
          </a:xfrm>
        </p:spPr>
        <p:txBody>
          <a:bodyPr>
            <a:normAutofit fontScale="25000" lnSpcReduction="20000"/>
          </a:bodyPr>
          <a:lstStyle/>
          <a:p>
            <a:r>
              <a:rPr lang="en-GB" sz="11200" dirty="0"/>
              <a:t>Google class room: </a:t>
            </a:r>
          </a:p>
          <a:p>
            <a:pPr marL="342900" lvl="1" indent="-342900" algn="just">
              <a:spcBef>
                <a:spcPts val="0"/>
              </a:spcBef>
            </a:pPr>
            <a:r>
              <a:rPr lang="en-GB" sz="9600" b="0" dirty="0"/>
              <a:t>Google classroom for each training program consists of many google classes for different subjects. </a:t>
            </a:r>
          </a:p>
          <a:p>
            <a:pPr marL="342900" lvl="1" indent="-342900" algn="just">
              <a:spcBef>
                <a:spcPts val="0"/>
              </a:spcBef>
            </a:pPr>
            <a:r>
              <a:rPr lang="en-GB" sz="9600" b="0" dirty="0"/>
              <a:t>Each google class of specific subject is accessible to the concerned resource persons and all trainees, through their email id. </a:t>
            </a:r>
          </a:p>
          <a:p>
            <a:pPr marL="342900" lvl="1" indent="-342900" algn="just">
              <a:spcBef>
                <a:spcPts val="0"/>
              </a:spcBef>
            </a:pPr>
            <a:r>
              <a:rPr lang="en-GB" sz="9600" b="0" dirty="0"/>
              <a:t>All resource persons started preparing training materials in document/ppt/educational videos/ ppts with audio illustration clipped, etc and uploading them in the concerned google classroom. </a:t>
            </a:r>
          </a:p>
          <a:p>
            <a:pPr marL="342900" lvl="1" indent="-342900" algn="just">
              <a:spcBef>
                <a:spcPts val="0"/>
              </a:spcBef>
            </a:pPr>
            <a:r>
              <a:rPr lang="en-GB" sz="9600" b="0" dirty="0"/>
              <a:t>Trainees are asked to go through the materials and upload their doubts/queries in the google classroom. Necessary clearing of the doubts or clarifications to the queries are accordingly uploaded by the resource persons. </a:t>
            </a:r>
          </a:p>
          <a:p>
            <a:pPr marL="342900" lvl="1" indent="-342900" algn="just">
              <a:spcBef>
                <a:spcPts val="0"/>
              </a:spcBef>
            </a:pPr>
            <a:r>
              <a:rPr lang="en-GB" sz="9600" b="0" dirty="0"/>
              <a:t>Resource persons test the understanding/learning of the trainees by uploading assignments based on the lecture materials as internal assessments, which the trainees are supposed to complete and submit within a stipulated periods.</a:t>
            </a:r>
          </a:p>
          <a:p>
            <a:pPr marL="0" indent="0">
              <a:buNone/>
            </a:pPr>
            <a:endParaRPr lang="en-IN" dirty="0"/>
          </a:p>
        </p:txBody>
      </p:sp>
    </p:spTree>
    <p:extLst>
      <p:ext uri="{BB962C8B-B14F-4D97-AF65-F5344CB8AC3E}">
        <p14:creationId xmlns:p14="http://schemas.microsoft.com/office/powerpoint/2010/main" val="333364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0B00A-F001-4910-B836-F59828EC1111}"/>
              </a:ext>
            </a:extLst>
          </p:cNvPr>
          <p:cNvSpPr>
            <a:spLocks noGrp="1"/>
          </p:cNvSpPr>
          <p:nvPr>
            <p:ph idx="1"/>
          </p:nvPr>
        </p:nvSpPr>
        <p:spPr>
          <a:xfrm>
            <a:off x="285750" y="188641"/>
            <a:ext cx="8705850" cy="4176464"/>
          </a:xfrm>
        </p:spPr>
        <p:txBody>
          <a:bodyPr/>
          <a:lstStyle/>
          <a:p>
            <a:r>
              <a:rPr lang="en-GB" sz="2800" dirty="0"/>
              <a:t>Creation of common WhatsApp group (social media group): </a:t>
            </a:r>
          </a:p>
          <a:p>
            <a:pPr lvl="1" algn="just"/>
            <a:r>
              <a:rPr lang="en-GB" sz="2400" b="0" dirty="0"/>
              <a:t>For every training program, a common WhatsApp group is formed consisting of all resource personnel, training managers and all nominated/admitted trainees. </a:t>
            </a:r>
          </a:p>
          <a:p>
            <a:pPr lvl="1" algn="just"/>
            <a:r>
              <a:rPr lang="en-GB" sz="2400" b="0" dirty="0"/>
              <a:t>This WhatsApp group is extensively used to upload all information regarding schedule/re-scheduling of training sessions, difficulties in accessing any part of google class room, information about uploading any materials in google classroom, etc. </a:t>
            </a:r>
            <a:endParaRPr lang="en-IN" sz="2400" b="0" dirty="0"/>
          </a:p>
        </p:txBody>
      </p:sp>
    </p:spTree>
    <p:extLst>
      <p:ext uri="{BB962C8B-B14F-4D97-AF65-F5344CB8AC3E}">
        <p14:creationId xmlns:p14="http://schemas.microsoft.com/office/powerpoint/2010/main" val="246480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191141C-A68B-40BB-A799-F6C804EE695D}"/>
              </a:ext>
            </a:extLst>
          </p:cNvPr>
          <p:cNvSpPr>
            <a:spLocks noGrp="1"/>
          </p:cNvSpPr>
          <p:nvPr>
            <p:ph idx="1"/>
          </p:nvPr>
        </p:nvSpPr>
        <p:spPr>
          <a:xfrm>
            <a:off x="209006" y="260648"/>
            <a:ext cx="8673737" cy="4896544"/>
          </a:xfrm>
        </p:spPr>
        <p:txBody>
          <a:bodyPr>
            <a:normAutofit/>
          </a:bodyPr>
          <a:lstStyle/>
          <a:p>
            <a:r>
              <a:rPr lang="en-GB" sz="3000" dirty="0"/>
              <a:t>Introduction of miniature virtual training using digital white board and web- cam:</a:t>
            </a:r>
          </a:p>
          <a:p>
            <a:pPr lvl="1" algn="just"/>
            <a:r>
              <a:rPr lang="en-GB" sz="2600" b="0" dirty="0"/>
              <a:t>Uploading training materials in the form of document/ppt/educational videos/ ppts with audio illustration clipped, etc., was not able to fulfil the need for face to face interaction.</a:t>
            </a:r>
          </a:p>
          <a:p>
            <a:pPr lvl="1" algn="just"/>
            <a:r>
              <a:rPr lang="en-GB" sz="2600" b="0" dirty="0"/>
              <a:t>Around August 2020, digital interactive whiteboard connected with web camera has been introduced. </a:t>
            </a:r>
          </a:p>
          <a:p>
            <a:pPr lvl="1" algn="just"/>
            <a:r>
              <a:rPr lang="en-GB" sz="2600" b="0" dirty="0"/>
              <a:t>This digital board is shared while taking online class using any platform like google meet, zoom, Skype, Cisco WebEx, etc. </a:t>
            </a:r>
          </a:p>
        </p:txBody>
      </p:sp>
    </p:spTree>
    <p:extLst>
      <p:ext uri="{BB962C8B-B14F-4D97-AF65-F5344CB8AC3E}">
        <p14:creationId xmlns:p14="http://schemas.microsoft.com/office/powerpoint/2010/main" val="24388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3A23D8-EF85-49E2-A44A-C284D17B7A9E}"/>
              </a:ext>
            </a:extLst>
          </p:cNvPr>
          <p:cNvSpPr>
            <a:spLocks noGrp="1"/>
          </p:cNvSpPr>
          <p:nvPr>
            <p:ph idx="1"/>
          </p:nvPr>
        </p:nvSpPr>
        <p:spPr>
          <a:xfrm>
            <a:off x="323528" y="692696"/>
            <a:ext cx="8705850" cy="4861519"/>
          </a:xfrm>
        </p:spPr>
        <p:txBody>
          <a:bodyPr/>
          <a:lstStyle/>
          <a:p>
            <a:r>
              <a:rPr lang="en-GB" sz="2400" dirty="0"/>
              <a:t>Introduction of miniature virtual training using digital white board and web- cam- CONTD.</a:t>
            </a:r>
          </a:p>
          <a:p>
            <a:pPr lvl="1"/>
            <a:endParaRPr lang="en-GB" sz="2400" b="0" dirty="0"/>
          </a:p>
          <a:p>
            <a:pPr lvl="1"/>
            <a:r>
              <a:rPr lang="en-GB" sz="2400" b="0" dirty="0"/>
              <a:t>This system enables explanation using white board, face to face interaction among remote trainees &amp; resource persons and also recording facility. </a:t>
            </a:r>
          </a:p>
          <a:p>
            <a:pPr lvl="1"/>
            <a:r>
              <a:rPr lang="en-GB" sz="2400" b="0" dirty="0"/>
              <a:t>Each online lecture session is recorded (video/audio both) and uploaded in the respective google classroom. </a:t>
            </a:r>
          </a:p>
          <a:p>
            <a:pPr lvl="1"/>
            <a:r>
              <a:rPr lang="en-GB" sz="2400" b="0" dirty="0"/>
              <a:t>Uploaded recorded lectures are kept in the google classroom for one week only. </a:t>
            </a:r>
          </a:p>
          <a:p>
            <a:pPr lvl="1"/>
            <a:r>
              <a:rPr lang="en-GB" sz="2400" b="0" dirty="0"/>
              <a:t>This arrangement enables the trainees to access the training session offline also.</a:t>
            </a:r>
            <a:endParaRPr lang="en-IN" sz="2400" b="0" dirty="0"/>
          </a:p>
          <a:p>
            <a:pPr marL="0" indent="0">
              <a:buNone/>
            </a:pPr>
            <a:endParaRPr lang="en-IN" dirty="0"/>
          </a:p>
        </p:txBody>
      </p:sp>
    </p:spTree>
    <p:extLst>
      <p:ext uri="{BB962C8B-B14F-4D97-AF65-F5344CB8AC3E}">
        <p14:creationId xmlns:p14="http://schemas.microsoft.com/office/powerpoint/2010/main" val="195104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F846-939C-4A2F-9494-D00C0B57849C}"/>
              </a:ext>
            </a:extLst>
          </p:cNvPr>
          <p:cNvSpPr>
            <a:spLocks noGrp="1"/>
          </p:cNvSpPr>
          <p:nvPr>
            <p:ph type="title"/>
          </p:nvPr>
        </p:nvSpPr>
        <p:spPr>
          <a:xfrm>
            <a:off x="0" y="-24"/>
            <a:ext cx="9144000" cy="404688"/>
          </a:xfrm>
        </p:spPr>
        <p:txBody>
          <a:bodyPr/>
          <a:lstStyle/>
          <a:p>
            <a:pPr algn="ctr"/>
            <a:r>
              <a:rPr lang="en-US" sz="2800" b="1" dirty="0"/>
              <a:t>Difficulties being faced</a:t>
            </a:r>
            <a:endParaRPr lang="en-IN" sz="2800" b="1" dirty="0"/>
          </a:p>
        </p:txBody>
      </p:sp>
      <p:sp>
        <p:nvSpPr>
          <p:cNvPr id="3" name="Content Placeholder 2">
            <a:extLst>
              <a:ext uri="{FF2B5EF4-FFF2-40B4-BE49-F238E27FC236}">
                <a16:creationId xmlns:a16="http://schemas.microsoft.com/office/drawing/2014/main" id="{1EB578E1-E58E-4D3C-8191-0EEA180C0570}"/>
              </a:ext>
            </a:extLst>
          </p:cNvPr>
          <p:cNvSpPr>
            <a:spLocks noGrp="1"/>
          </p:cNvSpPr>
          <p:nvPr>
            <p:ph idx="1"/>
          </p:nvPr>
        </p:nvSpPr>
        <p:spPr>
          <a:xfrm>
            <a:off x="107504" y="1268761"/>
            <a:ext cx="8928992" cy="4248472"/>
          </a:xfrm>
        </p:spPr>
        <p:txBody>
          <a:bodyPr>
            <a:normAutofit/>
          </a:bodyPr>
          <a:lstStyle/>
          <a:p>
            <a:pPr lvl="0" algn="just"/>
            <a:r>
              <a:rPr lang="en-GB" sz="2400" b="0" dirty="0"/>
              <a:t>Difficulties in conducting hands on practical session, like taking surface observation, Pilot balloon observation, analysis of synoptic weather chart and T-Phi diagram (Thermodynamic diagram), via online/distance learning mode.</a:t>
            </a:r>
            <a:endParaRPr lang="en-IN" sz="2400" b="0" dirty="0"/>
          </a:p>
          <a:p>
            <a:pPr lvl="0" algn="just"/>
            <a:r>
              <a:rPr lang="en-GB" sz="2400" b="0" dirty="0"/>
              <a:t>Difficulties in recording training sessions.</a:t>
            </a:r>
            <a:endParaRPr lang="en-IN" sz="2400" b="0" dirty="0"/>
          </a:p>
          <a:p>
            <a:pPr algn="just"/>
            <a:r>
              <a:rPr lang="en-GB" sz="2400" b="0" dirty="0"/>
              <a:t> Difficulties in conducting session end final examination conduction, maintaining all required exam sanctity. </a:t>
            </a:r>
            <a:endParaRPr lang="en-IN" sz="2400" b="0" dirty="0"/>
          </a:p>
          <a:p>
            <a:pPr algn="just"/>
            <a:r>
              <a:rPr lang="en-GB" sz="2400" b="0" dirty="0"/>
              <a:t>Difficulty in checking &amp; controlling attendance of participants throughout training session. </a:t>
            </a:r>
          </a:p>
          <a:p>
            <a:pPr algn="just"/>
            <a:r>
              <a:rPr lang="en-GB" sz="2400" b="0" dirty="0"/>
              <a:t>Network issues during online classes/exams.</a:t>
            </a:r>
            <a:endParaRPr lang="en-IN" sz="2400" b="0"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756668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89413-C365-4FAB-9279-925A64982B12}"/>
              </a:ext>
            </a:extLst>
          </p:cNvPr>
          <p:cNvSpPr>
            <a:spLocks noGrp="1"/>
          </p:cNvSpPr>
          <p:nvPr>
            <p:ph type="title"/>
          </p:nvPr>
        </p:nvSpPr>
        <p:spPr>
          <a:xfrm>
            <a:off x="491490" y="1844824"/>
            <a:ext cx="7886700" cy="1789202"/>
          </a:xfrm>
        </p:spPr>
        <p:txBody>
          <a:bodyPr>
            <a:noAutofit/>
          </a:bodyPr>
          <a:lstStyle/>
          <a:p>
            <a:r>
              <a:rPr lang="en-US" sz="2400" dirty="0"/>
              <a:t>Future Plan: </a:t>
            </a:r>
            <a:r>
              <a:rPr lang="en-GB" sz="2400" dirty="0"/>
              <a:t>Virtual Classroom and training web portal integrated together as a complete distance/blended learning solution.</a:t>
            </a:r>
            <a:br>
              <a:rPr lang="en-GB" sz="2400" dirty="0"/>
            </a:br>
            <a:endParaRPr lang="en-IN" sz="2400" dirty="0"/>
          </a:p>
        </p:txBody>
      </p:sp>
    </p:spTree>
    <p:extLst>
      <p:ext uri="{BB962C8B-B14F-4D97-AF65-F5344CB8AC3E}">
        <p14:creationId xmlns:p14="http://schemas.microsoft.com/office/powerpoint/2010/main" val="3800658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DCF104-CA89-46AC-A34B-193FB1104C3A}"/>
              </a:ext>
            </a:extLst>
          </p:cNvPr>
          <p:cNvSpPr>
            <a:spLocks noGrp="1"/>
          </p:cNvSpPr>
          <p:nvPr>
            <p:ph idx="1"/>
          </p:nvPr>
        </p:nvSpPr>
        <p:spPr>
          <a:xfrm>
            <a:off x="0" y="44624"/>
            <a:ext cx="9143999" cy="6192688"/>
          </a:xfrm>
        </p:spPr>
        <p:txBody>
          <a:bodyPr>
            <a:normAutofit fontScale="25000" lnSpcReduction="20000"/>
          </a:bodyPr>
          <a:lstStyle/>
          <a:p>
            <a:pPr marL="342900" lvl="1" indent="0">
              <a:buNone/>
            </a:pPr>
            <a:r>
              <a:rPr lang="en-GB" sz="11200" b="1" dirty="0"/>
              <a:t>Virtual Class room</a:t>
            </a:r>
            <a:r>
              <a:rPr lang="en-GB" sz="11200" dirty="0"/>
              <a:t>:</a:t>
            </a:r>
          </a:p>
          <a:p>
            <a:pPr algn="just"/>
            <a:r>
              <a:rPr lang="en-GB" sz="9600" b="0" dirty="0"/>
              <a:t>This facility will enable conduction of training program in both modes, viz., by physically presence mode and distance learning mode (Blended mode). </a:t>
            </a:r>
          </a:p>
          <a:p>
            <a:pPr algn="just"/>
            <a:r>
              <a:rPr lang="en-GB" sz="9600" b="0" dirty="0"/>
              <a:t>Participants, who can come to the training centre, they will have training in Physical presence mode and those who can’t come to the training centre, shall join the training in distance learning mode, through Virtual Classroom. </a:t>
            </a:r>
          </a:p>
          <a:p>
            <a:pPr algn="just"/>
            <a:r>
              <a:rPr lang="en-GB" sz="9600" b="0" dirty="0"/>
              <a:t>Mode of joining in a training program shall be decided by the in charge of parent office of the participant, in consultation with Training Heads, analysing the real situation. </a:t>
            </a:r>
          </a:p>
          <a:p>
            <a:pPr algn="just"/>
            <a:r>
              <a:rPr lang="en-GB" sz="9600" b="0" dirty="0"/>
              <a:t>Virtual Classroom will have both online and offline version. This facility shall enable recording of every training session, including all discussions, and save them. </a:t>
            </a:r>
          </a:p>
          <a:p>
            <a:pPr algn="just"/>
            <a:r>
              <a:rPr lang="en-GB" sz="9600" b="0" dirty="0"/>
              <a:t> If one trainee, due to any unforeseen situation (arisen from personal cause or office cause) fails to attend a training session live online or by physical presence, he/she would be able to get the entire training session (including all discussions, materials, etc.) via off line version by accessing those recorded sessions. </a:t>
            </a:r>
            <a:endParaRPr lang="en-IN" sz="9600" b="0" dirty="0"/>
          </a:p>
          <a:p>
            <a:endParaRPr lang="en-IN" dirty="0"/>
          </a:p>
        </p:txBody>
      </p:sp>
    </p:spTree>
    <p:extLst>
      <p:ext uri="{BB962C8B-B14F-4D97-AF65-F5344CB8AC3E}">
        <p14:creationId xmlns:p14="http://schemas.microsoft.com/office/powerpoint/2010/main" val="2975198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D550F-6CCD-4D26-BAFE-F4EFAB8999CC}"/>
              </a:ext>
            </a:extLst>
          </p:cNvPr>
          <p:cNvSpPr>
            <a:spLocks noGrp="1"/>
          </p:cNvSpPr>
          <p:nvPr>
            <p:ph idx="1"/>
          </p:nvPr>
        </p:nvSpPr>
        <p:spPr>
          <a:xfrm>
            <a:off x="156754" y="116632"/>
            <a:ext cx="8850086" cy="6120680"/>
          </a:xfrm>
        </p:spPr>
        <p:txBody>
          <a:bodyPr>
            <a:normAutofit fontScale="92500" lnSpcReduction="20000"/>
          </a:bodyPr>
          <a:lstStyle/>
          <a:p>
            <a:pPr marL="342900" lvl="1" indent="0">
              <a:buNone/>
            </a:pPr>
            <a:r>
              <a:rPr lang="en-GB" b="1" dirty="0"/>
              <a:t>Training Web-portal</a:t>
            </a:r>
            <a:r>
              <a:rPr lang="en-GB" dirty="0"/>
              <a:t>:</a:t>
            </a:r>
          </a:p>
          <a:p>
            <a:pPr algn="just">
              <a:buFont typeface="Wingdings" panose="05000000000000000000" pitchFamily="2" charset="2"/>
              <a:buChar char="§"/>
            </a:pPr>
            <a:r>
              <a:rPr lang="en-GB" sz="2800" b="0" dirty="0"/>
              <a:t>The web-portal will serve as a link between outside world and IMD virtual classrooms. Through web portal any outside trainee (National &amp; International) will get an opportunity to join in training programmes of IMD.</a:t>
            </a:r>
          </a:p>
          <a:p>
            <a:pPr algn="just">
              <a:buFont typeface="Wingdings" panose="05000000000000000000" pitchFamily="2" charset="2"/>
              <a:buChar char="§"/>
            </a:pPr>
            <a:r>
              <a:rPr lang="en-GB" sz="2800" b="0" dirty="0"/>
              <a:t> It will serve as an IT platform to enable trainees to be a participant in training courses conducted by IMD. Any trainee desiring to be participant will need to fulfil criteria’s: PR nomination letter along with PR certification on his latest photograph in case of international trainee. </a:t>
            </a:r>
          </a:p>
          <a:p>
            <a:pPr algn="just">
              <a:buFont typeface="Wingdings" panose="05000000000000000000" pitchFamily="2" charset="2"/>
              <a:buChar char="§"/>
            </a:pPr>
            <a:r>
              <a:rPr lang="en-GB" sz="2800" b="0" dirty="0"/>
              <a:t>The web e-portal will first automatically register the trainee seeking necessary documents like educational qualification, English language proficiency, training, working experience, etc. The trainee will then have access to training schedule and course materials through web e-portal (both in on-line mode and off-line mode). </a:t>
            </a:r>
          </a:p>
          <a:p>
            <a:endParaRPr lang="en-IN" dirty="0"/>
          </a:p>
        </p:txBody>
      </p:sp>
    </p:spTree>
    <p:extLst>
      <p:ext uri="{BB962C8B-B14F-4D97-AF65-F5344CB8AC3E}">
        <p14:creationId xmlns:p14="http://schemas.microsoft.com/office/powerpoint/2010/main" val="255684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E2003-F87C-4ED2-8F97-C7DEA34C0A36}"/>
              </a:ext>
            </a:extLst>
          </p:cNvPr>
          <p:cNvSpPr>
            <a:spLocks noGrp="1"/>
          </p:cNvSpPr>
          <p:nvPr>
            <p:ph idx="1"/>
          </p:nvPr>
        </p:nvSpPr>
        <p:spPr>
          <a:xfrm>
            <a:off x="0" y="44624"/>
            <a:ext cx="9144000" cy="6192688"/>
          </a:xfrm>
        </p:spPr>
        <p:txBody>
          <a:bodyPr/>
          <a:lstStyle/>
          <a:p>
            <a:pPr marL="0" indent="0">
              <a:buNone/>
            </a:pPr>
            <a:r>
              <a:rPr lang="en-GB" sz="2400" dirty="0"/>
              <a:t>Training Web-portal-contd. </a:t>
            </a:r>
          </a:p>
          <a:p>
            <a:pPr algn="just">
              <a:buFont typeface="Wingdings" panose="05000000000000000000" pitchFamily="2" charset="2"/>
              <a:buChar char="§"/>
            </a:pPr>
            <a:r>
              <a:rPr lang="en-GB" sz="2400" b="0" dirty="0"/>
              <a:t>The registered trainee will have to fulfil 90% attendance to give online exam for his selected course and will also get his certification in online mode.   </a:t>
            </a:r>
          </a:p>
          <a:p>
            <a:pPr algn="just">
              <a:buFont typeface="Wingdings" panose="05000000000000000000" pitchFamily="2" charset="2"/>
              <a:buChar char="§"/>
            </a:pPr>
            <a:r>
              <a:rPr lang="en-GB" sz="2400" b="0" dirty="0"/>
              <a:t>The portal of IMD shall function as a link between trainees and trainers. It will also serve as a new e-learning and content management portal with integration of virtual classroom project that supports live online classes for distance learning and remote education and thus it will integrate the virtual classroom manager with an existing / future e-portal . </a:t>
            </a:r>
          </a:p>
          <a:p>
            <a:pPr algn="just">
              <a:buFont typeface="Wingdings" panose="05000000000000000000" pitchFamily="2" charset="2"/>
              <a:buChar char="§"/>
            </a:pPr>
            <a:r>
              <a:rPr lang="en-GB" sz="2400" b="0" dirty="0"/>
              <a:t>Having dedicated web portal will have an advantage in training programmes of IMD as it will be cost effective and will save money and save travelling time of instructors. </a:t>
            </a:r>
          </a:p>
          <a:p>
            <a:pPr algn="just">
              <a:buFont typeface="Wingdings" panose="05000000000000000000" pitchFamily="2" charset="2"/>
              <a:buChar char="§"/>
            </a:pPr>
            <a:r>
              <a:rPr lang="en-GB" sz="2400" b="0" dirty="0"/>
              <a:t>Prime aim of establishing a web portal is hosting training to simultaneously impart training and share the resources/notes to a remote location (national/international) via authenticated login.</a:t>
            </a:r>
            <a:endParaRPr lang="en-IN" sz="2400" b="0" dirty="0"/>
          </a:p>
          <a:p>
            <a:endParaRPr lang="en-IN" dirty="0"/>
          </a:p>
        </p:txBody>
      </p:sp>
    </p:spTree>
    <p:extLst>
      <p:ext uri="{BB962C8B-B14F-4D97-AF65-F5344CB8AC3E}">
        <p14:creationId xmlns:p14="http://schemas.microsoft.com/office/powerpoint/2010/main" val="2112274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6C94-59B5-4A33-94BA-077F49941D87}"/>
              </a:ext>
            </a:extLst>
          </p:cNvPr>
          <p:cNvSpPr>
            <a:spLocks noGrp="1"/>
          </p:cNvSpPr>
          <p:nvPr>
            <p:ph type="title"/>
          </p:nvPr>
        </p:nvSpPr>
        <p:spPr>
          <a:xfrm>
            <a:off x="628650" y="188640"/>
            <a:ext cx="7886700" cy="660151"/>
          </a:xfrm>
        </p:spPr>
        <p:txBody>
          <a:bodyPr/>
          <a:lstStyle/>
          <a:p>
            <a:pPr algn="ctr"/>
            <a:r>
              <a:rPr lang="en-US" b="1" dirty="0"/>
              <a:t>Recommendation</a:t>
            </a:r>
            <a:endParaRPr lang="en-IN" b="1" dirty="0"/>
          </a:p>
        </p:txBody>
      </p:sp>
      <p:sp>
        <p:nvSpPr>
          <p:cNvPr id="3" name="Content Placeholder 2">
            <a:extLst>
              <a:ext uri="{FF2B5EF4-FFF2-40B4-BE49-F238E27FC236}">
                <a16:creationId xmlns:a16="http://schemas.microsoft.com/office/drawing/2014/main" id="{38FE5F92-470E-4C3E-8658-D6278796987E}"/>
              </a:ext>
            </a:extLst>
          </p:cNvPr>
          <p:cNvSpPr>
            <a:spLocks noGrp="1"/>
          </p:cNvSpPr>
          <p:nvPr>
            <p:ph idx="1"/>
          </p:nvPr>
        </p:nvSpPr>
        <p:spPr>
          <a:xfrm>
            <a:off x="107504" y="1772816"/>
            <a:ext cx="8928992" cy="2448272"/>
          </a:xfrm>
        </p:spPr>
        <p:txBody>
          <a:bodyPr/>
          <a:lstStyle/>
          <a:p>
            <a:pPr marL="0" indent="0" algn="just">
              <a:buNone/>
            </a:pPr>
            <a:r>
              <a:rPr lang="en-GB" sz="2400" b="0" dirty="0"/>
              <a:t>Each RTC/Institute, providing capacity development training in the field of weather, Climate and other allied services, may introduce blended method of training, which will enable local participants to attend a training course by direct physical presence and remote participants to attend the same through distance learning mode (live on-line or offline). </a:t>
            </a:r>
            <a:endParaRPr lang="en-IN" sz="2400" b="0" dirty="0"/>
          </a:p>
          <a:p>
            <a:pPr marL="0" indent="0">
              <a:buNone/>
            </a:pPr>
            <a:endParaRPr lang="en-IN" dirty="0"/>
          </a:p>
        </p:txBody>
      </p:sp>
    </p:spTree>
    <p:extLst>
      <p:ext uri="{BB962C8B-B14F-4D97-AF65-F5344CB8AC3E}">
        <p14:creationId xmlns:p14="http://schemas.microsoft.com/office/powerpoint/2010/main" val="174493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49F2-E3A3-4815-99D4-AC4259E61AFA}"/>
              </a:ext>
            </a:extLst>
          </p:cNvPr>
          <p:cNvSpPr>
            <a:spLocks noGrp="1"/>
          </p:cNvSpPr>
          <p:nvPr>
            <p:ph type="title"/>
          </p:nvPr>
        </p:nvSpPr>
        <p:spPr>
          <a:xfrm>
            <a:off x="0" y="-24"/>
            <a:ext cx="9144000" cy="476696"/>
          </a:xfrm>
        </p:spPr>
        <p:txBody>
          <a:bodyPr/>
          <a:lstStyle/>
          <a:p>
            <a:pPr algn="ctr"/>
            <a:r>
              <a:rPr lang="en-US" sz="2800" dirty="0"/>
              <a:t>Layout of presentation</a:t>
            </a:r>
            <a:endParaRPr lang="en-IN" sz="2800" dirty="0"/>
          </a:p>
        </p:txBody>
      </p:sp>
      <p:sp>
        <p:nvSpPr>
          <p:cNvPr id="3" name="Content Placeholder 2">
            <a:extLst>
              <a:ext uri="{FF2B5EF4-FFF2-40B4-BE49-F238E27FC236}">
                <a16:creationId xmlns:a16="http://schemas.microsoft.com/office/drawing/2014/main" id="{BB897D4C-BA9E-4260-80E5-6F13367AAAA9}"/>
              </a:ext>
            </a:extLst>
          </p:cNvPr>
          <p:cNvSpPr>
            <a:spLocks noGrp="1"/>
          </p:cNvSpPr>
          <p:nvPr>
            <p:ph idx="1"/>
          </p:nvPr>
        </p:nvSpPr>
        <p:spPr>
          <a:xfrm>
            <a:off x="219075" y="1124744"/>
            <a:ext cx="8705850" cy="3528392"/>
          </a:xfrm>
        </p:spPr>
        <p:txBody>
          <a:bodyPr/>
          <a:lstStyle/>
          <a:p>
            <a:r>
              <a:rPr lang="en-US" sz="2400" b="0" dirty="0"/>
              <a:t>Background</a:t>
            </a:r>
          </a:p>
          <a:p>
            <a:r>
              <a:rPr lang="en-GB" sz="2400" b="0" dirty="0"/>
              <a:t>Bifurcation in the training delivery mechanism into self-learning &amp; existing traditional classroom contact phases </a:t>
            </a:r>
          </a:p>
          <a:p>
            <a:r>
              <a:rPr lang="en-GB" sz="2400" b="0" dirty="0"/>
              <a:t>Introduction of full-fledged distance learning in the trainings conducted by MTI &amp; ICITC</a:t>
            </a:r>
          </a:p>
          <a:p>
            <a:r>
              <a:rPr lang="en-GB" sz="2400" b="0" dirty="0"/>
              <a:t>Difficulties being faced</a:t>
            </a:r>
          </a:p>
          <a:p>
            <a:r>
              <a:rPr lang="en-GB" sz="2400" b="0" dirty="0"/>
              <a:t>Future plan</a:t>
            </a:r>
          </a:p>
          <a:p>
            <a:r>
              <a:rPr lang="en-GB" sz="2400" b="0" dirty="0"/>
              <a:t>Recommendations</a:t>
            </a:r>
            <a:endParaRPr lang="en-IN" sz="2400" b="0" dirty="0"/>
          </a:p>
          <a:p>
            <a:endParaRPr lang="en-IN" dirty="0"/>
          </a:p>
        </p:txBody>
      </p:sp>
    </p:spTree>
    <p:extLst>
      <p:ext uri="{BB962C8B-B14F-4D97-AF65-F5344CB8AC3E}">
        <p14:creationId xmlns:p14="http://schemas.microsoft.com/office/powerpoint/2010/main" val="7979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7524-C581-4B07-8D0D-8150399453F1}"/>
              </a:ext>
            </a:extLst>
          </p:cNvPr>
          <p:cNvSpPr>
            <a:spLocks noGrp="1"/>
          </p:cNvSpPr>
          <p:nvPr>
            <p:ph type="title"/>
          </p:nvPr>
        </p:nvSpPr>
        <p:spPr>
          <a:xfrm>
            <a:off x="687433" y="3070929"/>
            <a:ext cx="7886700" cy="994172"/>
          </a:xfrm>
        </p:spPr>
        <p:txBody>
          <a:bodyPr/>
          <a:lstStyle/>
          <a:p>
            <a:pPr algn="ctr"/>
            <a:r>
              <a:rPr lang="en-US" dirty="0"/>
              <a:t>Thank You</a:t>
            </a:r>
            <a:endParaRPr lang="en-IN" dirty="0"/>
          </a:p>
        </p:txBody>
      </p:sp>
    </p:spTree>
    <p:extLst>
      <p:ext uri="{BB962C8B-B14F-4D97-AF65-F5344CB8AC3E}">
        <p14:creationId xmlns:p14="http://schemas.microsoft.com/office/powerpoint/2010/main" val="61961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94355-B5C8-41E3-8EF9-1063FA9B9EFE}"/>
              </a:ext>
            </a:extLst>
          </p:cNvPr>
          <p:cNvSpPr>
            <a:spLocks noGrp="1"/>
          </p:cNvSpPr>
          <p:nvPr>
            <p:ph type="title"/>
          </p:nvPr>
        </p:nvSpPr>
        <p:spPr>
          <a:xfrm>
            <a:off x="0" y="-24"/>
            <a:ext cx="9144000" cy="332680"/>
          </a:xfrm>
        </p:spPr>
        <p:txBody>
          <a:bodyPr/>
          <a:lstStyle/>
          <a:p>
            <a:pPr algn="ctr"/>
            <a:r>
              <a:rPr lang="en-US" sz="2800" dirty="0"/>
              <a:t>Back ground</a:t>
            </a:r>
            <a:endParaRPr lang="en-IN" sz="2800" dirty="0"/>
          </a:p>
        </p:txBody>
      </p:sp>
      <p:sp>
        <p:nvSpPr>
          <p:cNvPr id="3" name="Content Placeholder 2">
            <a:extLst>
              <a:ext uri="{FF2B5EF4-FFF2-40B4-BE49-F238E27FC236}">
                <a16:creationId xmlns:a16="http://schemas.microsoft.com/office/drawing/2014/main" id="{12572A32-805E-4F9E-8773-8D93947A5F16}"/>
              </a:ext>
            </a:extLst>
          </p:cNvPr>
          <p:cNvSpPr>
            <a:spLocks noGrp="1"/>
          </p:cNvSpPr>
          <p:nvPr>
            <p:ph idx="1"/>
          </p:nvPr>
        </p:nvSpPr>
        <p:spPr>
          <a:xfrm>
            <a:off x="285750" y="764705"/>
            <a:ext cx="8705850" cy="4032448"/>
          </a:xfrm>
        </p:spPr>
        <p:txBody>
          <a:bodyPr/>
          <a:lstStyle/>
          <a:p>
            <a:pPr algn="just"/>
            <a:r>
              <a:rPr lang="en-GB" sz="2400" b="0" dirty="0"/>
              <a:t>Meteorological Training Institute (MTI) at Pune and Instruments, communication &amp; Information system Training Centre (ICITC) at Delhi are two RTC components in India, owned by India Meteorological Department (National Meteorological Service of India).</a:t>
            </a:r>
          </a:p>
          <a:p>
            <a:pPr algn="just"/>
            <a:r>
              <a:rPr lang="en-GB" sz="2400" b="0" dirty="0"/>
              <a:t>MTI &amp; ICITC regularly run BIP-M &amp; BIP-MT training courses in the disciplines of General Meteorology and Meteorological Instruments, Communications &amp; Information system. </a:t>
            </a:r>
          </a:p>
          <a:p>
            <a:pPr algn="just"/>
            <a:r>
              <a:rPr lang="en-GB" sz="2400" b="0" dirty="0"/>
              <a:t>Method of conducting training was mainly through classroom contact method.</a:t>
            </a:r>
            <a:endParaRPr lang="en-IN" sz="2400" b="0" dirty="0"/>
          </a:p>
          <a:p>
            <a:endParaRPr lang="en-IN" dirty="0"/>
          </a:p>
        </p:txBody>
      </p:sp>
    </p:spTree>
    <p:extLst>
      <p:ext uri="{BB962C8B-B14F-4D97-AF65-F5344CB8AC3E}">
        <p14:creationId xmlns:p14="http://schemas.microsoft.com/office/powerpoint/2010/main" val="70585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76FAC3-A5C5-4A28-9D77-2625DE43DD41}"/>
              </a:ext>
            </a:extLst>
          </p:cNvPr>
          <p:cNvSpPr>
            <a:spLocks noGrp="1"/>
          </p:cNvSpPr>
          <p:nvPr>
            <p:ph type="title"/>
          </p:nvPr>
        </p:nvSpPr>
        <p:spPr>
          <a:xfrm>
            <a:off x="628650" y="2276872"/>
            <a:ext cx="7886700" cy="1239589"/>
          </a:xfrm>
        </p:spPr>
        <p:txBody>
          <a:bodyPr>
            <a:noAutofit/>
          </a:bodyPr>
          <a:lstStyle/>
          <a:p>
            <a:pPr algn="ctr"/>
            <a:r>
              <a:rPr lang="en-GB" sz="2700" dirty="0"/>
              <a:t>Bifurcation in the training delivery mechanism into self-learning &amp; existing traditional classroom contact phases</a:t>
            </a:r>
            <a:endParaRPr lang="en-IN" sz="2700" dirty="0"/>
          </a:p>
        </p:txBody>
      </p:sp>
    </p:spTree>
    <p:extLst>
      <p:ext uri="{BB962C8B-B14F-4D97-AF65-F5344CB8AC3E}">
        <p14:creationId xmlns:p14="http://schemas.microsoft.com/office/powerpoint/2010/main" val="395647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A75A72-A5DF-49BA-86BD-2D36107D3955}"/>
              </a:ext>
            </a:extLst>
          </p:cNvPr>
          <p:cNvSpPr>
            <a:spLocks noGrp="1"/>
          </p:cNvSpPr>
          <p:nvPr>
            <p:ph idx="1"/>
          </p:nvPr>
        </p:nvSpPr>
        <p:spPr>
          <a:xfrm>
            <a:off x="146957" y="692696"/>
            <a:ext cx="8850085" cy="4824536"/>
          </a:xfrm>
        </p:spPr>
        <p:txBody>
          <a:bodyPr>
            <a:normAutofit/>
          </a:bodyPr>
          <a:lstStyle/>
          <a:p>
            <a:pPr algn="just"/>
            <a:r>
              <a:rPr lang="en-GB" sz="2400" b="0" dirty="0"/>
              <a:t>Considering the difficulties in sparing personnel for long term training, in 2010’s e-learning was introduced in the intermediate training course (BIP-MT) for all disciplines. </a:t>
            </a:r>
          </a:p>
          <a:p>
            <a:pPr algn="just"/>
            <a:r>
              <a:rPr lang="en-GB" sz="2400" b="0" dirty="0"/>
              <a:t>Entire 4 months course was segregated into two parts, viz., self-learning (e-learning) mode of one and half month and class room contact mode of 2 and half months. </a:t>
            </a:r>
          </a:p>
          <a:p>
            <a:pPr algn="just"/>
            <a:r>
              <a:rPr lang="en-GB" sz="2400" b="0" dirty="0"/>
              <a:t>Training resource materials used to be sent to the nominated participants by email or through uploading in the IMD’s official e-governance platform. </a:t>
            </a:r>
          </a:p>
          <a:p>
            <a:pPr algn="just"/>
            <a:r>
              <a:rPr lang="en-GB" sz="2400" b="0" dirty="0"/>
              <a:t>Nominated trainees, being at their working place itself study the materials, consult through email with concerned resource persons for clearing doubts. </a:t>
            </a:r>
          </a:p>
          <a:p>
            <a:pPr marL="0" indent="0">
              <a:buNone/>
            </a:pPr>
            <a:endParaRPr lang="en-IN" sz="2400" dirty="0"/>
          </a:p>
        </p:txBody>
      </p:sp>
    </p:spTree>
    <p:extLst>
      <p:ext uri="{BB962C8B-B14F-4D97-AF65-F5344CB8AC3E}">
        <p14:creationId xmlns:p14="http://schemas.microsoft.com/office/powerpoint/2010/main" val="393845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17D96D-C90D-4429-A726-281FC0CAE4E0}"/>
              </a:ext>
            </a:extLst>
          </p:cNvPr>
          <p:cNvSpPr>
            <a:spLocks noGrp="1"/>
          </p:cNvSpPr>
          <p:nvPr>
            <p:ph idx="1"/>
          </p:nvPr>
        </p:nvSpPr>
        <p:spPr>
          <a:xfrm>
            <a:off x="219075" y="620688"/>
            <a:ext cx="8705850" cy="5472608"/>
          </a:xfrm>
        </p:spPr>
        <p:txBody>
          <a:bodyPr/>
          <a:lstStyle/>
          <a:p>
            <a:pPr algn="just"/>
            <a:r>
              <a:rPr lang="en-GB" sz="2400" b="0" dirty="0"/>
              <a:t>During class room contact phase, first one week used to be exhaustively utilized for clearing the doubts among trainees on the e-learning/self-study part of the course content, followed by a test to evaluate their learning. </a:t>
            </a:r>
          </a:p>
          <a:p>
            <a:pPr algn="just"/>
            <a:r>
              <a:rPr lang="en-GB" sz="2400" b="0" dirty="0"/>
              <a:t>After that portion of class room contact phase used to be covered. Same method was applied to another course (BIP-M) of 6 months duration with 2 &amp; 4 months for self-study and class room contact phase.</a:t>
            </a:r>
          </a:p>
          <a:p>
            <a:pPr algn="just"/>
            <a:r>
              <a:rPr lang="en-GB" sz="2400" b="0" dirty="0"/>
              <a:t>This has proved to be very effective in terms of reducing the residency period of a trainee at training centre leaving his/her/their parent working place &amp; residence. Cost effectiveness of this method lies in the fact that it also reduces the per diem/ daily allowances expenditure of the sponsoring/nominating agencies/offices.</a:t>
            </a:r>
            <a:endParaRPr lang="en-IN" sz="2400" b="0" dirty="0"/>
          </a:p>
          <a:p>
            <a:endParaRPr lang="en-IN" dirty="0"/>
          </a:p>
        </p:txBody>
      </p:sp>
    </p:spTree>
    <p:extLst>
      <p:ext uri="{BB962C8B-B14F-4D97-AF65-F5344CB8AC3E}">
        <p14:creationId xmlns:p14="http://schemas.microsoft.com/office/powerpoint/2010/main" val="222895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3F8630-0F1F-4638-9A9D-DA250364A0CB}"/>
              </a:ext>
            </a:extLst>
          </p:cNvPr>
          <p:cNvSpPr>
            <a:spLocks noGrp="1"/>
          </p:cNvSpPr>
          <p:nvPr>
            <p:ph type="title"/>
          </p:nvPr>
        </p:nvSpPr>
        <p:spPr>
          <a:xfrm>
            <a:off x="582930" y="2554945"/>
            <a:ext cx="7886700" cy="994172"/>
          </a:xfrm>
        </p:spPr>
        <p:txBody>
          <a:bodyPr>
            <a:noAutofit/>
          </a:bodyPr>
          <a:lstStyle/>
          <a:p>
            <a:pPr algn="ctr"/>
            <a:r>
              <a:rPr lang="en-GB" sz="2400" dirty="0"/>
              <a:t>Introduction of full-fledged distance learning in the trainings conducted by MTI &amp; ICITC</a:t>
            </a:r>
            <a:endParaRPr lang="en-IN" sz="2400" dirty="0"/>
          </a:p>
        </p:txBody>
      </p:sp>
    </p:spTree>
    <p:extLst>
      <p:ext uri="{BB962C8B-B14F-4D97-AF65-F5344CB8AC3E}">
        <p14:creationId xmlns:p14="http://schemas.microsoft.com/office/powerpoint/2010/main" val="346670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C43EF-FF72-47B6-A760-FA3CB20D555E}"/>
              </a:ext>
            </a:extLst>
          </p:cNvPr>
          <p:cNvSpPr>
            <a:spLocks noGrp="1"/>
          </p:cNvSpPr>
          <p:nvPr>
            <p:ph idx="1"/>
          </p:nvPr>
        </p:nvSpPr>
        <p:spPr>
          <a:xfrm>
            <a:off x="0" y="7664"/>
            <a:ext cx="9107488" cy="6301655"/>
          </a:xfrm>
        </p:spPr>
        <p:txBody>
          <a:bodyPr>
            <a:noAutofit/>
          </a:bodyPr>
          <a:lstStyle/>
          <a:p>
            <a:pPr>
              <a:lnSpc>
                <a:spcPct val="120000"/>
              </a:lnSpc>
            </a:pPr>
            <a:r>
              <a:rPr lang="en-GB" sz="1800" dirty="0"/>
              <a:t>Recent crisis:</a:t>
            </a:r>
          </a:p>
          <a:p>
            <a:pPr marL="342900" lvl="1" indent="-342900" algn="just">
              <a:lnSpc>
                <a:spcPct val="120000"/>
              </a:lnSpc>
              <a:spcBef>
                <a:spcPts val="0"/>
              </a:spcBef>
            </a:pPr>
            <a:r>
              <a:rPr lang="en-GB" sz="2400" b="0" dirty="0"/>
              <a:t>2nd semester of Batch No -180 of Advanced Meteorological Training Course (AMTC: A BIP-M training in Gen Met discipline) and the Batch no-8 of Integrated Meteorological Training Course (IMTC: BIP-MT) commenced in March 2020. </a:t>
            </a:r>
          </a:p>
          <a:p>
            <a:pPr marL="342900" lvl="1" indent="-342900" algn="just">
              <a:lnSpc>
                <a:spcPct val="120000"/>
              </a:lnSpc>
              <a:spcBef>
                <a:spcPts val="0"/>
              </a:spcBef>
            </a:pPr>
            <a:r>
              <a:rPr lang="en-GB" sz="2400" b="0" dirty="0"/>
              <a:t>Initially course started following traditional class room contact mode. Due to worldwide COVID 19 pandemic, Govt of India also declared countrywide lock down in the country, except some essential services.</a:t>
            </a:r>
          </a:p>
          <a:p>
            <a:pPr marL="342900" lvl="1" indent="-342900" algn="just">
              <a:lnSpc>
                <a:spcPct val="120000"/>
              </a:lnSpc>
              <a:spcBef>
                <a:spcPts val="0"/>
              </a:spcBef>
            </a:pPr>
            <a:r>
              <a:rPr lang="en-GB" sz="2400" b="0" dirty="0"/>
              <a:t> Then MTI started introducing technology (from very primitive one) for continuing the training in complete distance learning mode. </a:t>
            </a:r>
          </a:p>
          <a:p>
            <a:endParaRPr lang="en-IN" sz="2400" dirty="0"/>
          </a:p>
        </p:txBody>
      </p:sp>
    </p:spTree>
    <p:extLst>
      <p:ext uri="{BB962C8B-B14F-4D97-AF65-F5344CB8AC3E}">
        <p14:creationId xmlns:p14="http://schemas.microsoft.com/office/powerpoint/2010/main" val="31598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BD0EF9-3966-4851-9902-173E3913255F}"/>
              </a:ext>
            </a:extLst>
          </p:cNvPr>
          <p:cNvSpPr>
            <a:spLocks noGrp="1"/>
          </p:cNvSpPr>
          <p:nvPr>
            <p:ph idx="1"/>
          </p:nvPr>
        </p:nvSpPr>
        <p:spPr>
          <a:xfrm>
            <a:off x="0" y="116632"/>
            <a:ext cx="9108503" cy="6192688"/>
          </a:xfrm>
        </p:spPr>
        <p:txBody>
          <a:bodyPr/>
          <a:lstStyle/>
          <a:p>
            <a:pPr>
              <a:lnSpc>
                <a:spcPct val="120000"/>
              </a:lnSpc>
            </a:pPr>
            <a:r>
              <a:rPr lang="en-GB" sz="2400" dirty="0"/>
              <a:t>Use of software like skype for online teaching: </a:t>
            </a:r>
          </a:p>
          <a:p>
            <a:pPr algn="just">
              <a:spcBef>
                <a:spcPts val="0"/>
              </a:spcBef>
              <a:buFont typeface="Wingdings" panose="05000000000000000000" pitchFamily="2" charset="2"/>
              <a:buChar char="§"/>
            </a:pPr>
            <a:r>
              <a:rPr lang="en-GB" sz="2400" b="0" dirty="0"/>
              <a:t>Teaching subjects like Geophysical Fluid Dynamics (Advanced level Dynamic Meteorology) and Numerical Weather Prediction, needs a lot of use of writing on black board/white board for interpretation /explanations. </a:t>
            </a:r>
          </a:p>
          <a:p>
            <a:pPr algn="just">
              <a:spcBef>
                <a:spcPts val="0"/>
              </a:spcBef>
              <a:buFont typeface="Wingdings" panose="05000000000000000000" pitchFamily="2" charset="2"/>
              <a:buChar char="§"/>
            </a:pPr>
            <a:r>
              <a:rPr lang="en-GB" sz="2400" b="0" dirty="0"/>
              <a:t>As due to above crisis, it is no longer feasible then entire illustration/explanation, instead of on black board, used to be written on paper, followed by taking their photo and further followed by using those during online Skype class. </a:t>
            </a:r>
            <a:endParaRPr lang="en-IN" sz="2400" b="0" dirty="0"/>
          </a:p>
          <a:p>
            <a:pPr algn="just">
              <a:spcBef>
                <a:spcPts val="0"/>
              </a:spcBef>
              <a:buFont typeface="Wingdings" panose="05000000000000000000" pitchFamily="2" charset="2"/>
              <a:buChar char="§"/>
            </a:pPr>
            <a:r>
              <a:rPr lang="en-GB" sz="2400" b="0" dirty="0"/>
              <a:t>This method was effective and connectivity issues were limited for the BIP-M, as it consists of only 10 trainees, with 8 national participants and 2 overseas participants from Mauritius. </a:t>
            </a:r>
          </a:p>
          <a:p>
            <a:pPr algn="just">
              <a:spcBef>
                <a:spcPts val="0"/>
              </a:spcBef>
              <a:buFont typeface="Wingdings" panose="05000000000000000000" pitchFamily="2" charset="2"/>
              <a:buChar char="§"/>
            </a:pPr>
            <a:r>
              <a:rPr lang="en-GB" sz="2400" b="0" dirty="0"/>
              <a:t>However, when this method was attempted to apply for IMTC, consisting of about 100 trainees, then it was very difficult due to very serious connectivity issues. This problem lead to introduction of Google Classroom in training.</a:t>
            </a:r>
            <a:endParaRPr lang="en-IN" sz="2400" b="0" dirty="0"/>
          </a:p>
          <a:p>
            <a:endParaRPr lang="en-IN" dirty="0"/>
          </a:p>
        </p:txBody>
      </p:sp>
    </p:spTree>
    <p:extLst>
      <p:ext uri="{BB962C8B-B14F-4D97-AF65-F5344CB8AC3E}">
        <p14:creationId xmlns:p14="http://schemas.microsoft.com/office/powerpoint/2010/main" val="4186053822"/>
      </p:ext>
    </p:extLst>
  </p:cSld>
  <p:clrMapOvr>
    <a:masterClrMapping/>
  </p:clrMapOvr>
</p:sld>
</file>

<file path=ppt/theme/theme1.xml><?xml version="1.0" encoding="utf-8"?>
<a:theme xmlns:a="http://schemas.openxmlformats.org/drawingml/2006/main" name="im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C1E5BA222991439BA07A4745E8FDAA" ma:contentTypeVersion="14" ma:contentTypeDescription="Create a new document." ma:contentTypeScope="" ma:versionID="71f67722e73dd5dec12fc01c18a4ba64">
  <xsd:schema xmlns:xsd="http://www.w3.org/2001/XMLSchema" xmlns:xs="http://www.w3.org/2001/XMLSchema" xmlns:p="http://schemas.microsoft.com/office/2006/metadata/properties" xmlns:ns2="2c63548e-e22e-43cb-a415-9193d4d80a38" xmlns:ns3="9d2c9005-3129-4719-81ca-2fc8d806cf37" targetNamespace="http://schemas.microsoft.com/office/2006/metadata/properties" ma:root="true" ma:fieldsID="0783d34b10732625b16e84697f155016" ns2:_="" ns3:_="">
    <xsd:import namespace="2c63548e-e22e-43cb-a415-9193d4d80a38"/>
    <xsd:import namespace="9d2c9005-3129-4719-81ca-2fc8d806cf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Elioslocation" minOccurs="0"/>
                <xsd:element ref="ns2:Comment"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3548e-e22e-43cb-a415-9193d4d80a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Elioslocation" ma:index="18" nillable="true" ma:displayName="Elios location" ma:format="Hyperlink" ma:internalName="Elioslocation">
      <xsd:complexType>
        <xsd:complexContent>
          <xsd:extension base="dms:URL">
            <xsd:sequence>
              <xsd:element name="Url" type="dms:ValidUrl" minOccurs="0" nillable="true"/>
              <xsd:element name="Description" type="xsd:string" nillable="true"/>
            </xsd:sequence>
          </xsd:extension>
        </xsd:complexContent>
      </xsd:complexType>
    </xsd:element>
    <xsd:element name="Comment" ma:index="19" nillable="true" ma:displayName="Comment" ma:internalName="Comment">
      <xsd:simpleType>
        <xsd:restriction base="dms:Text">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2c9005-3129-4719-81ca-2fc8d806cf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 xmlns="2c63548e-e22e-43cb-a415-9193d4d80a38" xsi:nil="true"/>
    <Elioslocation xmlns="2c63548e-e22e-43cb-a415-9193d4d80a38">
      <Url xsi:nil="true"/>
      <Description xsi:nil="true"/>
    </Elioslocation>
  </documentManagement>
</p:properties>
</file>

<file path=customXml/itemProps1.xml><?xml version="1.0" encoding="utf-8"?>
<ds:datastoreItem xmlns:ds="http://schemas.openxmlformats.org/officeDocument/2006/customXml" ds:itemID="{ED5565B3-73E0-4AA0-955E-3605712C3F36}"/>
</file>

<file path=customXml/itemProps2.xml><?xml version="1.0" encoding="utf-8"?>
<ds:datastoreItem xmlns:ds="http://schemas.openxmlformats.org/officeDocument/2006/customXml" ds:itemID="{867B51D8-A77F-4CF6-9F91-C5AE6A5917BC}"/>
</file>

<file path=customXml/itemProps3.xml><?xml version="1.0" encoding="utf-8"?>
<ds:datastoreItem xmlns:ds="http://schemas.openxmlformats.org/officeDocument/2006/customXml" ds:itemID="{B1B31F86-B0A6-4A78-BBDF-CA578EBB52E8}"/>
</file>

<file path=docProps/app.xml><?xml version="1.0" encoding="utf-8"?>
<Properties xmlns="http://schemas.openxmlformats.org/officeDocument/2006/extended-properties" xmlns:vt="http://schemas.openxmlformats.org/officeDocument/2006/docPropsVTypes">
  <Template/>
  <TotalTime>3445</TotalTime>
  <Words>1726</Words>
  <Application>Microsoft Office PowerPoint</Application>
  <PresentationFormat>On-screen Show (4:3)</PresentationFormat>
  <Paragraphs>75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imd</vt:lpstr>
      <vt:lpstr>Recent Innovative methods initiated in the training activities at  RTCs MTI &amp; ICITC, IMD, India </vt:lpstr>
      <vt:lpstr>Layout of presentation</vt:lpstr>
      <vt:lpstr>Back ground</vt:lpstr>
      <vt:lpstr>Bifurcation in the training delivery mechanism into self-learning &amp; existing traditional classroom contact phases</vt:lpstr>
      <vt:lpstr>PowerPoint Presentation</vt:lpstr>
      <vt:lpstr>PowerPoint Presentation</vt:lpstr>
      <vt:lpstr>Introduction of full-fledged distance learning in the trainings conducted by MTI &amp; ICITC</vt:lpstr>
      <vt:lpstr>PowerPoint Presentation</vt:lpstr>
      <vt:lpstr>PowerPoint Presentation</vt:lpstr>
      <vt:lpstr>PowerPoint Presentation</vt:lpstr>
      <vt:lpstr>PowerPoint Presentation</vt:lpstr>
      <vt:lpstr>PowerPoint Presentation</vt:lpstr>
      <vt:lpstr>PowerPoint Presentation</vt:lpstr>
      <vt:lpstr>Difficulties being faced</vt:lpstr>
      <vt:lpstr>Future Plan: Virtual Classroom and training web portal integrated together as a complete distance/blended learning solution. </vt:lpstr>
      <vt:lpstr>PowerPoint Presentation</vt:lpstr>
      <vt:lpstr>PowerPoint Presentation</vt:lpstr>
      <vt:lpstr>PowerPoint Presentation</vt:lpstr>
      <vt:lpstr>Recommendation</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dc:title>
  <dc:creator>Davinder</dc:creator>
  <cp:lastModifiedBy>Dr Dutta</cp:lastModifiedBy>
  <cp:revision>145</cp:revision>
  <dcterms:created xsi:type="dcterms:W3CDTF">2010-01-13T09:59:35Z</dcterms:created>
  <dcterms:modified xsi:type="dcterms:W3CDTF">2021-01-07T10:39:03Z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0x010100B0C1E5BA222991439BA07A4745E8FDAA</vt:lpwstr>
  </property>
</Properties>
</file>