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4"/>
    <p:sldMasterId id="2147485795" r:id="rId5"/>
  </p:sldMasterIdLst>
  <p:notesMasterIdLst>
    <p:notesMasterId r:id="rId15"/>
  </p:notesMasterIdLst>
  <p:handoutMasterIdLst>
    <p:handoutMasterId r:id="rId16"/>
  </p:handoutMasterIdLst>
  <p:sldIdLst>
    <p:sldId id="583" r:id="rId6"/>
    <p:sldId id="586" r:id="rId7"/>
    <p:sldId id="669" r:id="rId8"/>
    <p:sldId id="670" r:id="rId9"/>
    <p:sldId id="642" r:id="rId10"/>
    <p:sldId id="652" r:id="rId11"/>
    <p:sldId id="673" r:id="rId12"/>
    <p:sldId id="672" r:id="rId13"/>
    <p:sldId id="400" r:id="rId14"/>
  </p:sldIdLst>
  <p:sldSz cx="9144000" cy="6858000" type="screen4x3"/>
  <p:notesSz cx="6797675" cy="9928225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99"/>
    <a:srgbClr val="A50021"/>
    <a:srgbClr val="CC0000"/>
    <a:srgbClr val="0033CC"/>
    <a:srgbClr val="FFFF0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0" autoAdjust="0"/>
    <p:restoredTop sz="96404" autoAdjust="0"/>
  </p:normalViewPr>
  <p:slideViewPr>
    <p:cSldViewPr>
      <p:cViewPr varScale="1">
        <p:scale>
          <a:sx n="27" d="100"/>
          <a:sy n="27" d="100"/>
        </p:scale>
        <p:origin x="112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852106410427512E-2"/>
          <c:y val="1.3845260972897785E-2"/>
          <c:w val="0.93213154499755324"/>
          <c:h val="0.8626412109445224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1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CH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28A-4F62-8E8E-83BF8C4D8C9E}"/>
                </c:ext>
              </c:extLst>
            </c:dLbl>
            <c:dLbl>
              <c:idx val="32"/>
              <c:layout>
                <c:manualLayout>
                  <c:x val="-3.954802259887006E-2"/>
                  <c:y val="1.08799387728219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62 </a:t>
                    </a:r>
                    <a:r>
                      <a:rPr lang="en-US" sz="1400" b="1" i="0" u="none" strike="noStrike" baseline="0" dirty="0">
                        <a:effectLst/>
                      </a:rPr>
                      <a:t>in 9 months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0E-4B31-8C5F-876BCC6730C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Sheet1!$C$5:$C$37</c:f>
              <c:strCache>
                <c:ptCount val="33"/>
                <c:pt idx="0">
                  <c:v>1988-89 </c:v>
                </c:pt>
                <c:pt idx="1">
                  <c:v>1989-90 </c:v>
                </c:pt>
                <c:pt idx="2">
                  <c:v>1990-91 </c:v>
                </c:pt>
                <c:pt idx="3">
                  <c:v>1991-92 </c:v>
                </c:pt>
                <c:pt idx="4">
                  <c:v>1992-93 </c:v>
                </c:pt>
                <c:pt idx="5">
                  <c:v>1993-94 </c:v>
                </c:pt>
                <c:pt idx="6">
                  <c:v>1994-95 </c:v>
                </c:pt>
                <c:pt idx="7">
                  <c:v>1995-96 </c:v>
                </c:pt>
                <c:pt idx="8">
                  <c:v>1996-97 </c:v>
                </c:pt>
                <c:pt idx="9">
                  <c:v>1997-98 </c:v>
                </c:pt>
                <c:pt idx="10">
                  <c:v>1998-99 </c:v>
                </c:pt>
                <c:pt idx="11">
                  <c:v>1999-2000 </c:v>
                </c:pt>
                <c:pt idx="12">
                  <c:v>2000-01 </c:v>
                </c:pt>
                <c:pt idx="13">
                  <c:v>2001-02 </c:v>
                </c:pt>
                <c:pt idx="14">
                  <c:v>2002-03 </c:v>
                </c:pt>
                <c:pt idx="15">
                  <c:v>2003-04 </c:v>
                </c:pt>
                <c:pt idx="16">
                  <c:v>2004-05 </c:v>
                </c:pt>
                <c:pt idx="17">
                  <c:v>2005-06 </c:v>
                </c:pt>
                <c:pt idx="18">
                  <c:v>2006-07 </c:v>
                </c:pt>
                <c:pt idx="19">
                  <c:v>2007-08 </c:v>
                </c:pt>
                <c:pt idx="20">
                  <c:v>2008-09 </c:v>
                </c:pt>
                <c:pt idx="21">
                  <c:v>2009-10 </c:v>
                </c:pt>
                <c:pt idx="22">
                  <c:v>2010-11 </c:v>
                </c:pt>
                <c:pt idx="23">
                  <c:v>2011-12 </c:v>
                </c:pt>
                <c:pt idx="24">
                  <c:v>2012-13 </c:v>
                </c:pt>
                <c:pt idx="25">
                  <c:v>2013-14</c:v>
                </c:pt>
                <c:pt idx="26">
                  <c:v>2014-15</c:v>
                </c:pt>
                <c:pt idx="27">
                  <c:v>2015-16</c:v>
                </c:pt>
                <c:pt idx="28">
                  <c:v>2016-17</c:v>
                </c:pt>
                <c:pt idx="29">
                  <c:v>2017-18 </c:v>
                </c:pt>
                <c:pt idx="30">
                  <c:v>2018-19</c:v>
                </c:pt>
                <c:pt idx="31">
                  <c:v>2019-20</c:v>
                </c:pt>
                <c:pt idx="32">
                  <c:v>2020-21</c:v>
                </c:pt>
              </c:strCache>
            </c:strRef>
          </c:cat>
          <c:val>
            <c:numRef>
              <c:f>Sheet1!$D$5:$D$37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8</c:v>
                </c:pt>
                <c:pt idx="11">
                  <c:v>7</c:v>
                </c:pt>
                <c:pt idx="12">
                  <c:v>10</c:v>
                </c:pt>
                <c:pt idx="13">
                  <c:v>25</c:v>
                </c:pt>
                <c:pt idx="14">
                  <c:v>33</c:v>
                </c:pt>
                <c:pt idx="15">
                  <c:v>31</c:v>
                </c:pt>
                <c:pt idx="16">
                  <c:v>24</c:v>
                </c:pt>
                <c:pt idx="17">
                  <c:v>28</c:v>
                </c:pt>
                <c:pt idx="18">
                  <c:v>36</c:v>
                </c:pt>
                <c:pt idx="19">
                  <c:v>31</c:v>
                </c:pt>
                <c:pt idx="20">
                  <c:v>28</c:v>
                </c:pt>
                <c:pt idx="21">
                  <c:v>37</c:v>
                </c:pt>
                <c:pt idx="22">
                  <c:v>39</c:v>
                </c:pt>
                <c:pt idx="23">
                  <c:v>34</c:v>
                </c:pt>
                <c:pt idx="24">
                  <c:v>33</c:v>
                </c:pt>
                <c:pt idx="25">
                  <c:v>37</c:v>
                </c:pt>
                <c:pt idx="26">
                  <c:v>33</c:v>
                </c:pt>
                <c:pt idx="27">
                  <c:v>36</c:v>
                </c:pt>
                <c:pt idx="28">
                  <c:v>30</c:v>
                </c:pt>
                <c:pt idx="29">
                  <c:v>42</c:v>
                </c:pt>
                <c:pt idx="30">
                  <c:v>32</c:v>
                </c:pt>
                <c:pt idx="31">
                  <c:v>29</c:v>
                </c:pt>
                <c:pt idx="32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9C-4230-888C-104541B2B7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4883968"/>
        <c:axId val="284885760"/>
      </c:lineChart>
      <c:catAx>
        <c:axId val="28488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84885760"/>
        <c:crosses val="autoZero"/>
        <c:auto val="0"/>
        <c:lblAlgn val="ctr"/>
        <c:lblOffset val="100"/>
        <c:noMultiLvlLbl val="0"/>
      </c:catAx>
      <c:valAx>
        <c:axId val="2848857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84883968"/>
        <c:crosses val="autoZero"/>
        <c:crossBetween val="between"/>
      </c:valAx>
      <c:spPr>
        <a:gradFill flip="none" rotWithShape="1">
          <a:gsLst>
            <a:gs pos="0">
              <a:srgbClr val="70AD47">
                <a:lumMod val="5000"/>
                <a:lumOff val="95000"/>
              </a:srgbClr>
            </a:gs>
            <a:gs pos="74000">
              <a:srgbClr val="70AD47">
                <a:lumMod val="45000"/>
                <a:lumOff val="55000"/>
              </a:srgbClr>
            </a:gs>
            <a:gs pos="83000">
              <a:srgbClr val="70AD47">
                <a:lumMod val="45000"/>
                <a:lumOff val="55000"/>
              </a:srgbClr>
            </a:gs>
            <a:gs pos="100000">
              <a:srgbClr val="70AD47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>
      <a:solidFill>
        <a:srgbClr val="C00000"/>
      </a:solidFill>
    </a:ln>
    <a:effectLst/>
  </c:spPr>
  <c:txPr>
    <a:bodyPr/>
    <a:lstStyle/>
    <a:p>
      <a:pPr>
        <a:defRPr/>
      </a:pPr>
      <a:endParaRPr lang="en-CH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FF0000"/>
                </a:solidFill>
              </a:rPr>
              <a:t>Total Number of</a:t>
            </a:r>
            <a:r>
              <a:rPr lang="en-US" sz="1800" b="1" baseline="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Beneficiaries </a:t>
            </a:r>
            <a:r>
              <a:rPr lang="en-US" sz="1800" b="1" baseline="0" dirty="0">
                <a:solidFill>
                  <a:srgbClr val="FF0000"/>
                </a:solidFill>
              </a:rPr>
              <a:t>= 24719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5.1472732575094778E-2"/>
          <c:y val="1.364017791536412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5029069987604545E-2"/>
          <c:y val="1.6714910788312144E-2"/>
          <c:w val="0.95245939921184097"/>
          <c:h val="0.82441997069527007"/>
        </c:manualLayout>
      </c:layout>
      <c:lineChart>
        <c:grouping val="standard"/>
        <c:varyColors val="0"/>
        <c:ser>
          <c:idx val="2"/>
          <c:order val="0"/>
          <c:tx>
            <c:strRef>
              <c:f>Summary!$E$8</c:f>
              <c:strCache>
                <c:ptCount val="1"/>
                <c:pt idx="0">
                  <c:v>Officers Trained </c:v>
                </c:pt>
              </c:strCache>
            </c:strRef>
          </c:tx>
          <c:spPr>
            <a:ln w="38100"/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Summary!$B$9:$B$41</c:f>
              <c:strCache>
                <c:ptCount val="33"/>
                <c:pt idx="0">
                  <c:v>1988-89 </c:v>
                </c:pt>
                <c:pt idx="1">
                  <c:v>1989-90 </c:v>
                </c:pt>
                <c:pt idx="2">
                  <c:v>1990-91 </c:v>
                </c:pt>
                <c:pt idx="3">
                  <c:v>1991-92 </c:v>
                </c:pt>
                <c:pt idx="4">
                  <c:v>1992-93 </c:v>
                </c:pt>
                <c:pt idx="5">
                  <c:v>1993-94 </c:v>
                </c:pt>
                <c:pt idx="6">
                  <c:v>1994-95 </c:v>
                </c:pt>
                <c:pt idx="7">
                  <c:v>1995-96 </c:v>
                </c:pt>
                <c:pt idx="8">
                  <c:v>1996-97 </c:v>
                </c:pt>
                <c:pt idx="9">
                  <c:v>1997-98 </c:v>
                </c:pt>
                <c:pt idx="10">
                  <c:v>1998-99 </c:v>
                </c:pt>
                <c:pt idx="11">
                  <c:v>1999-2000 </c:v>
                </c:pt>
                <c:pt idx="12">
                  <c:v>2000-01 </c:v>
                </c:pt>
                <c:pt idx="13">
                  <c:v>2001-02 </c:v>
                </c:pt>
                <c:pt idx="14">
                  <c:v>2002-03 </c:v>
                </c:pt>
                <c:pt idx="15">
                  <c:v>2003-04 </c:v>
                </c:pt>
                <c:pt idx="16">
                  <c:v>2004-05 </c:v>
                </c:pt>
                <c:pt idx="17">
                  <c:v>2005-06 </c:v>
                </c:pt>
                <c:pt idx="18">
                  <c:v>2006-07 </c:v>
                </c:pt>
                <c:pt idx="19">
                  <c:v>2007-08 </c:v>
                </c:pt>
                <c:pt idx="20">
                  <c:v>2008-09 </c:v>
                </c:pt>
                <c:pt idx="21">
                  <c:v>2009-10 </c:v>
                </c:pt>
                <c:pt idx="22">
                  <c:v>2010-11 </c:v>
                </c:pt>
                <c:pt idx="23">
                  <c:v>2011-12 </c:v>
                </c:pt>
                <c:pt idx="24">
                  <c:v>2012-13 </c:v>
                </c:pt>
                <c:pt idx="25">
                  <c:v>2013-14</c:v>
                </c:pt>
                <c:pt idx="26">
                  <c:v>2014-15</c:v>
                </c:pt>
                <c:pt idx="27">
                  <c:v>2015-16</c:v>
                </c:pt>
                <c:pt idx="28">
                  <c:v>2016-17</c:v>
                </c:pt>
                <c:pt idx="29">
                  <c:v>2017-18 </c:v>
                </c:pt>
                <c:pt idx="30">
                  <c:v>2018-19</c:v>
                </c:pt>
                <c:pt idx="31">
                  <c:v>2019-20</c:v>
                </c:pt>
                <c:pt idx="32">
                  <c:v>2020-21</c:v>
                </c:pt>
              </c:strCache>
            </c:strRef>
          </c:cat>
          <c:val>
            <c:numRef>
              <c:f>Summary!$E$9:$E$41</c:f>
              <c:numCache>
                <c:formatCode>General</c:formatCode>
                <c:ptCount val="33"/>
                <c:pt idx="0">
                  <c:v>29</c:v>
                </c:pt>
                <c:pt idx="1">
                  <c:v>67</c:v>
                </c:pt>
                <c:pt idx="2">
                  <c:v>25</c:v>
                </c:pt>
                <c:pt idx="3">
                  <c:v>17</c:v>
                </c:pt>
                <c:pt idx="4">
                  <c:v>21</c:v>
                </c:pt>
                <c:pt idx="5">
                  <c:v>17</c:v>
                </c:pt>
                <c:pt idx="6">
                  <c:v>17</c:v>
                </c:pt>
                <c:pt idx="7">
                  <c:v>58</c:v>
                </c:pt>
                <c:pt idx="8">
                  <c:v>167</c:v>
                </c:pt>
                <c:pt idx="9">
                  <c:v>65</c:v>
                </c:pt>
                <c:pt idx="10">
                  <c:v>135</c:v>
                </c:pt>
                <c:pt idx="11">
                  <c:v>97</c:v>
                </c:pt>
                <c:pt idx="12">
                  <c:v>162</c:v>
                </c:pt>
                <c:pt idx="13">
                  <c:v>515</c:v>
                </c:pt>
                <c:pt idx="14">
                  <c:v>796</c:v>
                </c:pt>
                <c:pt idx="15">
                  <c:v>852</c:v>
                </c:pt>
                <c:pt idx="16">
                  <c:v>668</c:v>
                </c:pt>
                <c:pt idx="17">
                  <c:v>682</c:v>
                </c:pt>
                <c:pt idx="18">
                  <c:v>816</c:v>
                </c:pt>
                <c:pt idx="19">
                  <c:v>742</c:v>
                </c:pt>
                <c:pt idx="20">
                  <c:v>600</c:v>
                </c:pt>
                <c:pt idx="21">
                  <c:v>954</c:v>
                </c:pt>
                <c:pt idx="22">
                  <c:v>880</c:v>
                </c:pt>
                <c:pt idx="23">
                  <c:v>774</c:v>
                </c:pt>
                <c:pt idx="24">
                  <c:v>787</c:v>
                </c:pt>
                <c:pt idx="25">
                  <c:v>877</c:v>
                </c:pt>
                <c:pt idx="26">
                  <c:v>843</c:v>
                </c:pt>
                <c:pt idx="27">
                  <c:v>1063</c:v>
                </c:pt>
                <c:pt idx="28">
                  <c:v>850</c:v>
                </c:pt>
                <c:pt idx="29">
                  <c:v>1238</c:v>
                </c:pt>
                <c:pt idx="30">
                  <c:v>1059</c:v>
                </c:pt>
                <c:pt idx="31">
                  <c:v>786</c:v>
                </c:pt>
                <c:pt idx="32">
                  <c:v>8060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B7-4581-B667-9554A5AAA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938240"/>
        <c:axId val="284939776"/>
      </c:lineChart>
      <c:catAx>
        <c:axId val="28493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84939776"/>
        <c:crosses val="autoZero"/>
        <c:auto val="1"/>
        <c:lblAlgn val="ctr"/>
        <c:lblOffset val="100"/>
        <c:noMultiLvlLbl val="0"/>
      </c:catAx>
      <c:valAx>
        <c:axId val="2849397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8493824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CH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0.61864</cdr:x>
      <cdr:y>0.56982</cdr:y>
    </cdr:from>
    <cdr:to>
      <cdr:x>0.83898</cdr:x>
      <cdr:y>0.61378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4075E33-E46A-45E2-873A-A16905FD41D0}"/>
            </a:ext>
          </a:extLst>
        </cdr:cNvPr>
        <cdr:cNvSpPr txBox="1"/>
      </cdr:nvSpPr>
      <cdr:spPr>
        <a:xfrm xmlns:a="http://schemas.openxmlformats.org/drawingml/2006/main">
          <a:off x="5562600" y="2963253"/>
          <a:ext cx="1981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920128-3804-4CD6-B525-CF2AEBA7D3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900" y="9430224"/>
            <a:ext cx="2946189" cy="496411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29E399-D406-4E7F-8BD3-2948043F1285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4350735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017233-EB2C-4105-AD43-5BC2A0D214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E2FF9AA-60AF-43E3-99F8-EF4EBCCCE4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0" y="0"/>
            <a:ext cx="294618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A59F12C2-C6FF-4BB4-85C8-B4DBB4B3C6D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FC85772-CFC7-48D0-86A5-22D7B9CD95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90B5567-105B-43B9-B00A-6E097EF595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632"/>
            <a:ext cx="2946189" cy="4980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9BBA5ED-2C8C-4360-91C8-0BC04712C8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0" y="9428632"/>
            <a:ext cx="2946189" cy="4980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panose="020B0604020202020204" pitchFamily="34" charset="0"/>
              </a:defRPr>
            </a:lvl1pPr>
          </a:lstStyle>
          <a:p>
            <a:fld id="{241D233E-FDF3-47F0-986D-E83B15E18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6735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C3FC9E4-8A08-4225-8853-DF904B4EB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8B50123-4B29-4711-9462-79174B75A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888" y="4715907"/>
            <a:ext cx="4983903" cy="4467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1337A-1DED-4D64-BA9C-69E4E6FF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91208B31-0E2D-46DD-A7ED-4B23989FEC35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3A226-3F9B-4464-9E36-C22FD49C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4EA9E-04C1-4597-8764-1A6452BE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C1AE6659-304F-4A63-887F-1F3F0722A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46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59F33-9527-4B89-9F15-E859ED89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A5B2-F3D8-4AB1-A101-E0A1DBB24C4B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CDA3-D84A-459F-BD90-2B7309BA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2ABDB-1927-4B62-9968-95DE170A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FCE30-67D9-439E-B2E4-8E2996F22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34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8C8C7-6CCE-4611-98FB-4D5B9F8B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705F-8278-46B4-B33E-D25A89C2DDBB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32FB2-E76D-43F9-A724-CA25E23F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B2324-9118-4F09-B1A3-198EF971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89CE3-ADBC-4F9F-ACEC-5F040005B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619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F920-9E58-4769-A2E7-052219AD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7990-47EE-4289-AA1B-73F1019A5560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2A77A-F547-4FF3-B0CF-15685AC7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318E1-1CB8-4F37-B941-8769D6A5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4C13D-8859-4808-A7E3-E783383F8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54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ED13C1-CF5C-4606-AA67-451CD7A4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EE03-C3B7-4B74-9AEC-30512E3CA038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354FFB-B123-444B-901A-DF67CD57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BDD3E1-6121-43B5-B8FA-AB45A82A1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605B5-D70A-420A-A99A-3A6DCE415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21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6653FD-6458-4071-B68E-C0F227EB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691F-DE86-449B-9EE3-B41E44233A3A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D7BE39-DE4B-46E8-ADC3-6DDF8852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B18B87-4995-45C5-A633-0A463873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4E8EA-4AD4-4712-B618-665277C8A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092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673876-AFD9-4038-9B27-93118A8F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90926-B3E6-4BBC-A00B-47FC75FF594D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08B92D-E179-4FFE-90FB-8E60FE94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3E3673-3D84-488A-A611-3D9E363F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39C6E-6FAF-4B0C-ADB5-788D120DD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58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53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4C20E9-533C-4289-9EE6-ECE3C9CB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8F1E-DDDC-4D62-A00C-83D06EBD62FF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F75212-4414-4D78-ABFF-B9DE1567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45E09C-B733-4640-B2C4-5F73FE30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DF616-7EDA-45BA-8A3B-D55FC5539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96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DA9258-38A2-4189-A339-51148A8E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43C66-E91F-4073-A3DE-BB43F0491FFE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545E91-F854-41B2-B513-E0116440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FCF1DD-E6AF-471B-9600-5CA36D35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1FFB1-FDB3-421E-815A-5E263B11B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177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F2D39-9BFD-409C-99A8-4F86198C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B07B-DE20-41DA-A0F7-32C0BB4BF1FC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1B7FA-07E3-4E78-8EFE-AC2FFCF4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6C1AF-7CF9-4C05-9A5D-A1195F84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A0445-3B8E-4E56-8839-ADCCF1B2D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02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BE370-BD97-4341-9660-F50095F9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33EFB49-85A9-49E3-93FE-BDF86196B231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84840-930E-4595-BABE-084DB580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3E77-A857-4A01-99D2-31E56DCC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2018173C-67AB-488E-BA5D-28DF9709C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516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DE191-629C-4DAE-A050-72AFCC40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5B28-1C16-4927-B32F-A266B4DB3C84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2C8C-19D2-4839-9756-DEFF0EBF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96743-A239-4F19-A43D-F8B9B9E3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6ADC9-21CA-479D-908E-3E97C3121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49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868551-4684-4BC0-BBB9-956CF69D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ABF0F3C0-D38C-4DA3-A166-6C38A2D137B2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895351-CF66-4F24-A40D-EEAED966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CB6680-CBC2-4F1B-8DFF-43DB18C1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ED7ED805-10D2-4700-A52A-47199BC82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02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919544-9D2A-40B0-A56E-3057969A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AF93B3CD-BCCE-4A9F-8B6C-FF309AAF6128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3BFBB4-C8F5-4F54-864B-26A99C78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F7BC2A-11BF-44DB-8551-641C873F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AEC780F3-5D85-4792-922B-FE2F0999C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82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3B095B-09D2-4D36-BEA6-D6C5E550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8E76ACED-1776-4A14-8025-FE550675E683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DD5D69-DD1C-4260-A31A-4AED6E89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EFF843-2EBF-402B-9C16-DB020F9F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71171840-53EF-4F27-864C-9F43202F9F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8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743CEB-373C-4BC8-A416-F015A2E2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2AB89619-C523-4CD8-86C8-B3CA581B9C62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F418CE-2F4B-4B02-A60A-4C3DE6C0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2D1632-A19B-4CE2-8490-E1E14EC5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B85D781D-34B8-4211-931C-430FAD3B5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5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54BA00-77F0-4CEE-B322-E1802855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AD7F49C5-4323-483A-AD4D-4CF656DDF17E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2D482E-5031-46BB-B26D-A2872475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6ACA02-561B-4438-A2FB-BEE2D496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41AF3F34-4222-4A5A-9D49-131DE1F1A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28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8A7F6-9216-4204-9B76-E42008A4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F6F785B2-6A98-4BB5-9207-B09421039BB6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78D0B-2D8F-4ED9-A066-994BB53A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AA208-7FA9-4EEF-B25C-A7456BFA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2376CD00-3965-44F4-9165-BC4AB9E16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18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8ABEF-A71F-40B5-83CE-BBC311915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8060F5B8-A267-45FD-80D1-81DFBA248873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8DE40-F65D-479D-99DC-5CB9ADE7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B6E9D-8E39-4F1A-B606-8FD64AF3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A055680C-86E4-4CE6-A610-E8FC1DF61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03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CE9626A-5890-488A-9EC5-D8EDD0E417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573FBC-BF48-4099-A1B5-012F8E21DF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F193A-6CEA-4A0F-A1E5-B6E89399F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2E224D-FD46-4249-A4C7-EBA1BB4CE2F8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32214-CE89-44C1-8A85-F91C5C494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954BD-AF18-4B46-A1D4-9ACFF8324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3FDB9E2-E859-4C1F-9225-1D27300AA9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7" r:id="rId1"/>
    <p:sldLayoutId id="2147486098" r:id="rId2"/>
    <p:sldLayoutId id="2147486099" r:id="rId3"/>
    <p:sldLayoutId id="2147486100" r:id="rId4"/>
    <p:sldLayoutId id="2147486101" r:id="rId5"/>
    <p:sldLayoutId id="2147486102" r:id="rId6"/>
    <p:sldLayoutId id="2147486103" r:id="rId7"/>
    <p:sldLayoutId id="2147486104" r:id="rId8"/>
    <p:sldLayoutId id="214748610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778288B-8D3A-4E52-BE17-B635E41D83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D3DADC5-DC77-41F3-8427-7BEC92EDBB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E4A69-C0BB-47B5-A443-C403329A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D2182F-087A-42DA-BE9F-0DC7C2FB5EF8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35FE3-1D68-4B48-8121-C2D0C6175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D7392-5524-4F7A-A2AA-27F2B6FB3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5235398-BD76-4831-9C94-922E143E36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7" r:id="rId1"/>
    <p:sldLayoutId id="2147486088" r:id="rId2"/>
    <p:sldLayoutId id="2147486089" r:id="rId3"/>
    <p:sldLayoutId id="2147486090" r:id="rId4"/>
    <p:sldLayoutId id="2147486091" r:id="rId5"/>
    <p:sldLayoutId id="2147486092" r:id="rId6"/>
    <p:sldLayoutId id="2147486106" r:id="rId7"/>
    <p:sldLayoutId id="2147486093" r:id="rId8"/>
    <p:sldLayoutId id="2147486094" r:id="rId9"/>
    <p:sldLayoutId id="2147486095" r:id="rId10"/>
    <p:sldLayoutId id="21474860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7791346-8519-4367-97CA-3543DE623B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229600" cy="4800600"/>
          </a:xfrm>
          <a:solidFill>
            <a:srgbClr val="C5E2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endParaRPr lang="en-US" altLang="en-US" b="1">
              <a:solidFill>
                <a:srgbClr val="3333CC"/>
              </a:solidFill>
              <a:latin typeface="Verdana" panose="020B0604030504040204" pitchFamily="34" charset="0"/>
            </a:endParaRPr>
          </a:p>
          <a:p>
            <a:pPr eaLnBrk="1" hangingPunct="1"/>
            <a:br>
              <a:rPr lang="en-US" altLang="en-US" sz="4000" b="1">
                <a:solidFill>
                  <a:srgbClr val="3333CC"/>
                </a:solidFill>
                <a:latin typeface="Verdana" panose="020B0604030504040204" pitchFamily="34" charset="0"/>
              </a:rPr>
            </a:br>
            <a:endParaRPr lang="en-US" altLang="en-US" sz="2800" b="1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US" altLang="en-US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US" altLang="en-US" b="1">
              <a:solidFill>
                <a:srgbClr val="CC0066"/>
              </a:solidFill>
              <a:latin typeface="Verdana" panose="020B0604030504040204" pitchFamily="34" charset="0"/>
            </a:endParaRP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8E1401AB-E3BC-414A-A634-44BA7142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D365D1A-A956-4F9C-8E34-583105693E9B}" type="slidenum">
              <a:rPr lang="en-US" altLang="en-US" sz="1400">
                <a:latin typeface="Arial" panose="020B0604020202020204" pitchFamily="34" charset="0"/>
              </a:rPr>
              <a:pPr/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AF7E0B36-612D-490D-832B-44FE0F7C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06863"/>
            <a:ext cx="883920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ck Arc 5">
            <a:extLst>
              <a:ext uri="{FF2B5EF4-FFF2-40B4-BE49-F238E27FC236}">
                <a16:creationId xmlns:a16="http://schemas.microsoft.com/office/drawing/2014/main" id="{591604C5-24C5-40E8-B6AB-3FA1E2195E03}"/>
              </a:ext>
            </a:extLst>
          </p:cNvPr>
          <p:cNvSpPr/>
          <p:nvPr/>
        </p:nvSpPr>
        <p:spPr>
          <a:xfrm rot="10800000">
            <a:off x="609598" y="-1096968"/>
            <a:ext cx="7620001" cy="6682586"/>
          </a:xfrm>
          <a:prstGeom prst="blockArc">
            <a:avLst>
              <a:gd name="adj1" fmla="val 10746769"/>
              <a:gd name="adj2" fmla="val 0"/>
              <a:gd name="adj3" fmla="val 15527"/>
            </a:avLst>
          </a:prstGeom>
          <a:blipFill dpi="0" rotWithShape="0">
            <a:blip r:embed="rId4"/>
            <a:srcRect/>
            <a:stretch>
              <a:fillRect l="1000" t="-8000" b="-2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344" name="TextBox 6">
            <a:extLst>
              <a:ext uri="{FF2B5EF4-FFF2-40B4-BE49-F238E27FC236}">
                <a16:creationId xmlns:a16="http://schemas.microsoft.com/office/drawing/2014/main" id="{A7591180-D5C9-4DC7-85D3-1FCB47960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098" y="738981"/>
            <a:ext cx="5715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b="1" i="0" dirty="0">
                <a:solidFill>
                  <a:srgbClr val="C00000"/>
                </a:solidFill>
                <a:latin typeface="+mn-lt"/>
              </a:rPr>
              <a:t>Responding to Challenges Beyond the New Normal: A WMO Global Campus Collaborative Webinar Event </a:t>
            </a:r>
          </a:p>
          <a:p>
            <a:pPr algn="ctr"/>
            <a:endParaRPr lang="en-US" altLang="en-US" b="1" i="0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altLang="en-US" b="1" i="0" dirty="0">
                <a:solidFill>
                  <a:srgbClr val="C00000"/>
                </a:solidFill>
                <a:latin typeface="+mn-lt"/>
              </a:rPr>
              <a:t>National Water Academy, Pune, India</a:t>
            </a:r>
          </a:p>
          <a:p>
            <a:pPr algn="ctr"/>
            <a:r>
              <a:rPr lang="en-US" altLang="en-US" b="1" i="0" dirty="0">
                <a:solidFill>
                  <a:srgbClr val="002060"/>
                </a:solidFill>
                <a:latin typeface="+mn-lt"/>
              </a:rPr>
              <a:t>(since 1988)</a:t>
            </a:r>
          </a:p>
          <a:p>
            <a:pPr algn="ctr"/>
            <a:endParaRPr lang="en-US" altLang="en-US" b="1" i="0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altLang="en-US" b="1" i="0" dirty="0">
                <a:solidFill>
                  <a:srgbClr val="C00000"/>
                </a:solidFill>
                <a:latin typeface="+mn-lt"/>
              </a:rPr>
              <a:t>20 to 22 January 2021</a:t>
            </a:r>
          </a:p>
          <a:p>
            <a:pPr algn="ctr"/>
            <a:endParaRPr lang="en-US" altLang="en-US" b="1" i="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1">
            <a:extLst>
              <a:ext uri="{FF2B5EF4-FFF2-40B4-BE49-F238E27FC236}">
                <a16:creationId xmlns:a16="http://schemas.microsoft.com/office/drawing/2014/main" id="{BEF91C81-DAE0-46F1-9986-87FE103D59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19E43EF-0921-45C7-AE9D-48D79E403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6525"/>
            <a:ext cx="7620000" cy="485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</a:rPr>
              <a:t>National Water Academy: Mandate &amp; Role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800" i="0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39F8B-586D-4FEC-8DC6-5A1C137696A2}"/>
              </a:ext>
            </a:extLst>
          </p:cNvPr>
          <p:cNvSpPr/>
          <p:nvPr/>
        </p:nvSpPr>
        <p:spPr>
          <a:xfrm>
            <a:off x="427037" y="1143000"/>
            <a:ext cx="8066088" cy="34932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91" indent="-34289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en-US" sz="2000" i="0" dirty="0"/>
              <a:t>Mission of Central Water Commission </a:t>
            </a:r>
            <a:r>
              <a:rPr lang="en-US" altLang="en-US" sz="2000" b="1" i="0" dirty="0"/>
              <a:t>“to promote integrated and sustainable development and management of India’s water resources by using state-of-art technology and competency and by coordinating all stakeholders”</a:t>
            </a:r>
            <a:endParaRPr lang="en-IN" altLang="en-US" sz="2000" i="0" dirty="0"/>
          </a:p>
          <a:p>
            <a:pPr marL="358775" indent="-3587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i="0" dirty="0"/>
              <a:t>In follow up of above, NWA strive “</a:t>
            </a:r>
            <a:r>
              <a:rPr lang="en-US" altLang="en-US" sz="2000" b="1" i="0" dirty="0"/>
              <a:t>to educate all stakeholders to manage water resources issues and overcome problems faced in water sector in an integrated and sustainable manner</a:t>
            </a:r>
            <a:r>
              <a:rPr lang="en-US" altLang="en-US" sz="2000" i="0" dirty="0"/>
              <a:t>”</a:t>
            </a:r>
          </a:p>
        </p:txBody>
      </p:sp>
      <p:pic>
        <p:nvPicPr>
          <p:cNvPr id="16390" name="Picture 2">
            <a:extLst>
              <a:ext uri="{FF2B5EF4-FFF2-40B4-BE49-F238E27FC236}">
                <a16:creationId xmlns:a16="http://schemas.microsoft.com/office/drawing/2014/main" id="{1E861A49-C49F-4CBA-8EF7-970A2561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29837" r="25903" b="18652"/>
          <a:stretch>
            <a:fillRect/>
          </a:stretch>
        </p:blipFill>
        <p:spPr bwMode="auto">
          <a:xfrm>
            <a:off x="5921375" y="4729163"/>
            <a:ext cx="3222625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>
            <a:extLst>
              <a:ext uri="{FF2B5EF4-FFF2-40B4-BE49-F238E27FC236}">
                <a16:creationId xmlns:a16="http://schemas.microsoft.com/office/drawing/2014/main" id="{2B217E1D-BD1C-4C01-B14A-EF29D1695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29163"/>
            <a:ext cx="2890837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3">
            <a:extLst>
              <a:ext uri="{FF2B5EF4-FFF2-40B4-BE49-F238E27FC236}">
                <a16:creationId xmlns:a16="http://schemas.microsoft.com/office/drawing/2014/main" id="{7EA3AB83-2020-4A0B-9778-399D8A774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29163"/>
            <a:ext cx="3128963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0F165A4-8409-48B3-98F8-3262E8AB9CC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224"/>
            <a:ext cx="9144000" cy="1009651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IN" altLang="en-US" sz="36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National Water Academy: Mission</a:t>
            </a:r>
            <a:endParaRPr lang="en-US" altLang="en-US" sz="3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6166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FD3B223E-003B-4937-B691-5C2A4E456D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F294EAA-AC7D-4E91-98A7-F2E8EF7F6670}" type="slidenum">
              <a:rPr lang="en-US" altLang="en-US" sz="1400">
                <a:latin typeface="Arial" panose="020B0604020202020204" pitchFamily="34" charset="0"/>
              </a:rPr>
              <a:pPr/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F165A4-8409-48B3-98F8-3262E8AB9CC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224"/>
            <a:ext cx="9144000" cy="1009651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IN" altLang="en-US" sz="36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Areas of Trainings </a:t>
            </a:r>
            <a:endParaRPr lang="en-US" altLang="en-US" sz="3600" b="1" i="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19308"/>
              </p:ext>
            </p:extLst>
          </p:nvPr>
        </p:nvGraphicFramePr>
        <p:xfrm>
          <a:off x="76200" y="1031875"/>
          <a:ext cx="8991600" cy="55321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757892377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143741600"/>
                    </a:ext>
                  </a:extLst>
                </a:gridCol>
              </a:tblGrid>
              <a:tr h="10255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Designs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465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Designs of all kinds required in WR</a:t>
                      </a:r>
                      <a:r>
                        <a:rPr lang="en-US" sz="2200" baseline="0" dirty="0">
                          <a:effectLst/>
                        </a:rPr>
                        <a:t> Projects</a:t>
                      </a:r>
                      <a:r>
                        <a:rPr lang="en-US" sz="2200" dirty="0">
                          <a:effectLst/>
                        </a:rPr>
                        <a:t>, Dams, Barrages, Canals, FEM and other advanced design techniques etc.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75119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Project Development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465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Survey, Investigation, preparation of DPR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349899"/>
                  </a:ext>
                </a:extLst>
              </a:tr>
              <a:tr h="6819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Hydrological Sciences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465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Operational and Project Hydrology including HIS and Telemetry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0511212"/>
                  </a:ext>
                </a:extLst>
              </a:tr>
              <a:tr h="7403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Irrigation Management &amp; Agriculture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465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Agronomy, irrigation, drainage, performance evaluation and benchmarking, PIM and WUA etc.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338456"/>
                  </a:ext>
                </a:extLst>
              </a:tr>
              <a:tr h="9182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Information Technology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465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GIS, Remote Sensing and various software applications in Water Resources sector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9848832"/>
                  </a:ext>
                </a:extLst>
              </a:tr>
              <a:tr h="918267">
                <a:tc>
                  <a:txBody>
                    <a:bodyPr/>
                    <a:lstStyle/>
                    <a:p>
                      <a:pPr marL="37465" marR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River Management</a:t>
                      </a:r>
                      <a:endParaRPr lang="en-IN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Flood Management, Flood Forecasting, Morphology, Hydro-meteorological data collection, Water Quality Management etc.</a:t>
                      </a:r>
                      <a:endParaRPr lang="en-IN" sz="22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379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F7E0B36-612D-490D-832B-44FE0F7C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83063"/>
            <a:ext cx="883920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FD3B223E-003B-4937-B691-5C2A4E456D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F294EAA-AC7D-4E91-98A7-F2E8EF7F6670}" type="slidenum">
              <a:rPr lang="en-US" altLang="en-US" sz="1400">
                <a:latin typeface="Arial" panose="020B0604020202020204" pitchFamily="34" charset="0"/>
              </a:rPr>
              <a:pPr/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F165A4-8409-48B3-98F8-3262E8AB9CC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224"/>
            <a:ext cx="9144000" cy="1009651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IN" altLang="en-US" sz="36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Areas of Trainings </a:t>
            </a:r>
            <a:endParaRPr lang="en-US" altLang="en-US" sz="3600" b="1" i="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13556"/>
              </p:ext>
            </p:extLst>
          </p:nvPr>
        </p:nvGraphicFramePr>
        <p:xfrm>
          <a:off x="76200" y="1031875"/>
          <a:ext cx="8991600" cy="55957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12983">
                  <a:extLst>
                    <a:ext uri="{9D8B030D-6E8A-4147-A177-3AD203B41FA5}">
                      <a16:colId xmlns:a16="http://schemas.microsoft.com/office/drawing/2014/main" val="757892377"/>
                    </a:ext>
                  </a:extLst>
                </a:gridCol>
                <a:gridCol w="6278617">
                  <a:extLst>
                    <a:ext uri="{9D8B030D-6E8A-4147-A177-3AD203B41FA5}">
                      <a16:colId xmlns:a16="http://schemas.microsoft.com/office/drawing/2014/main" val="21437416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37465" marR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Basin Planning &amp; Management</a:t>
                      </a:r>
                      <a:endParaRPr lang="en-IN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465" marR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Integrated Water Resources Management, River Basin </a:t>
                      </a:r>
                      <a:r>
                        <a:rPr lang="en-US" sz="2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Reservoir Operation, Water Assessment etc.</a:t>
                      </a:r>
                      <a:endParaRPr lang="en-IN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349899"/>
                  </a:ext>
                </a:extLst>
              </a:tr>
              <a:tr h="681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Supply, Sanitation &amp; Waste Water Treatment</a:t>
                      </a:r>
                      <a:endParaRPr lang="en-IN" sz="22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465" marR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 and Rural water supply systems, waste water treatment etc.</a:t>
                      </a:r>
                      <a:endParaRPr lang="en-IN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0511212"/>
                  </a:ext>
                </a:extLst>
              </a:tr>
              <a:tr h="681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Coastal</a:t>
                      </a:r>
                      <a:r>
                        <a:rPr lang="en-US" sz="2200" b="1" baseline="0" dirty="0"/>
                        <a:t> Management</a:t>
                      </a:r>
                      <a:endParaRPr lang="en-IN" sz="22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465" marR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Coastal Erosion &amp; Protection</a:t>
                      </a:r>
                      <a:endParaRPr lang="en-IN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3762705"/>
                  </a:ext>
                </a:extLst>
              </a:tr>
              <a:tr h="6819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Policy &amp; Legal Issues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Water Policy; </a:t>
                      </a: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Law at National &amp; International Level; Water Governance </a:t>
                      </a:r>
                      <a:endParaRPr lang="en-IN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8548653"/>
                  </a:ext>
                </a:extLst>
              </a:tr>
              <a:tr h="6819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 Aspects</a:t>
                      </a:r>
                      <a:endParaRPr lang="en-IN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 impact of river valley projects, EIA, Climate Change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etc.</a:t>
                      </a:r>
                      <a:endParaRPr lang="en-IN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7110124"/>
                  </a:ext>
                </a:extLst>
              </a:tr>
              <a:tr h="6819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Aspects </a:t>
                      </a:r>
                      <a:endParaRPr lang="en-IN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impacts of river valley projects, mandatory public hearing, gender issues</a:t>
                      </a:r>
                      <a:endParaRPr lang="en-IN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823925"/>
                  </a:ext>
                </a:extLst>
              </a:tr>
              <a:tr h="6819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 aspects</a:t>
                      </a:r>
                      <a:endParaRPr lang="en-IN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 and financial aspects of river valley projects, financial sustainability of infrastructure</a:t>
                      </a:r>
                      <a:endParaRPr lang="en-IN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6919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1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9161A3D-9C9D-4FC9-9998-1C432637587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224"/>
            <a:ext cx="9144000" cy="1009651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IN" altLang="en-US" sz="36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Number of Training and Other Programmes</a:t>
            </a:r>
            <a:endParaRPr lang="en-US" altLang="en-US" sz="3600" i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D419D-F51D-4D33-8EC7-BB4AF11E0888}"/>
              </a:ext>
            </a:extLst>
          </p:cNvPr>
          <p:cNvSpPr txBox="1"/>
          <p:nvPr/>
        </p:nvSpPr>
        <p:spPr>
          <a:xfrm>
            <a:off x="1905000" y="1066800"/>
            <a:ext cx="5271818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i="0" dirty="0">
                <a:solidFill>
                  <a:srgbClr val="0000FF"/>
                </a:solidFill>
              </a:rPr>
              <a:t>Total number of training conducted = 725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3294774-22F7-4121-AA8E-40FC3888A5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417899"/>
              </p:ext>
            </p:extLst>
          </p:nvPr>
        </p:nvGraphicFramePr>
        <p:xfrm>
          <a:off x="76200" y="1532547"/>
          <a:ext cx="8991600" cy="520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73441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A0A2975-917D-4D9E-9F8E-CEEF0BA26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601540"/>
              </p:ext>
            </p:extLst>
          </p:nvPr>
        </p:nvGraphicFramePr>
        <p:xfrm>
          <a:off x="152400" y="1031875"/>
          <a:ext cx="8915400" cy="574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9161A3D-9C9D-4FC9-9998-1C432637587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224"/>
            <a:ext cx="9144000" cy="1009651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IN" altLang="en-US" sz="36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Number of Beneficiaries</a:t>
            </a:r>
            <a:endParaRPr lang="en-US" altLang="en-US" sz="36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6445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9161A3D-9C9D-4FC9-9998-1C432637587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224"/>
            <a:ext cx="9144000" cy="1009651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IN" altLang="en-US" sz="36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International Trainings </a:t>
            </a:r>
            <a:endParaRPr lang="en-US" altLang="en-US" sz="3600" b="1" i="0" dirty="0">
              <a:solidFill>
                <a:schemeClr val="bg1"/>
              </a:solidFill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1C327EA3-5068-4969-A412-3A57597E3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07787"/>
            <a:ext cx="8771125" cy="55245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33363" indent="-233363" algn="just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96875" algn="l"/>
              </a:tabLst>
            </a:pPr>
            <a:r>
              <a:rPr lang="en-US" sz="2000" b="1" i="0" dirty="0">
                <a:solidFill>
                  <a:srgbClr val="FF0000"/>
                </a:solidFill>
                <a:latin typeface="Calibri"/>
              </a:rPr>
              <a:t>World Meteorological </a:t>
            </a:r>
            <a:r>
              <a:rPr lang="en-US" sz="2000" b="1" i="0" dirty="0" err="1">
                <a:solidFill>
                  <a:srgbClr val="FF0000"/>
                </a:solidFill>
                <a:latin typeface="Calibri"/>
              </a:rPr>
              <a:t>Organisation</a:t>
            </a:r>
            <a:r>
              <a:rPr lang="en-US" sz="2000" i="0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altLang="en-US" sz="2000" i="0" dirty="0">
                <a:solidFill>
                  <a:srgbClr val="FF0000"/>
                </a:solidFill>
                <a:latin typeface="Calibri"/>
              </a:rPr>
              <a:t>NWA is a component of the WMO Regional Training Centre of India since 2012 with further Collaboration with COMET, USA </a:t>
            </a:r>
            <a:endParaRPr lang="en-US" sz="2000" i="0" dirty="0">
              <a:solidFill>
                <a:srgbClr val="FF0000"/>
              </a:solidFill>
              <a:latin typeface="Calibri"/>
            </a:endParaRPr>
          </a:p>
          <a:p>
            <a:pPr marL="233363" indent="-233363" algn="just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96875" algn="l"/>
              </a:tabLst>
            </a:pPr>
            <a:r>
              <a:rPr lang="en-US" altLang="en-US" sz="2000" i="0" dirty="0">
                <a:solidFill>
                  <a:srgbClr val="FF0000"/>
                </a:solidFill>
                <a:latin typeface="Calibri"/>
              </a:rPr>
              <a:t>Distance Learning courses on Moodle platform on:</a:t>
            </a:r>
          </a:p>
          <a:p>
            <a:pPr marL="233363" indent="-233363" algn="just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96875" algn="l"/>
              </a:tabLst>
            </a:pPr>
            <a:endParaRPr lang="en-US" altLang="en-US" sz="2000" i="0" dirty="0">
              <a:solidFill>
                <a:srgbClr val="FF0000"/>
              </a:solidFill>
              <a:latin typeface="Calibri"/>
            </a:endParaRPr>
          </a:p>
          <a:p>
            <a:pPr marL="233363" indent="-233363" algn="just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96875" algn="l"/>
              </a:tabLst>
            </a:pPr>
            <a:endParaRPr lang="en-US" altLang="en-US" sz="20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3363" indent="-233363" algn="just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96875" algn="l"/>
              </a:tabLst>
            </a:pPr>
            <a:endParaRPr lang="en-US" altLang="en-US" sz="20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3363" indent="-233363" algn="just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96875" algn="l"/>
              </a:tabLst>
            </a:pPr>
            <a:endParaRPr lang="en-US" altLang="en-US" sz="20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3363" indent="-233363" algn="just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96875" algn="l"/>
              </a:tabLst>
            </a:pPr>
            <a:endParaRPr lang="en-US" altLang="en-US" sz="20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3363" lvl="1" indent="-233363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96875" algn="l"/>
              </a:tabLst>
            </a:pPr>
            <a:r>
              <a:rPr lang="en-US" altLang="en-US" sz="2000" i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Trainings through ITEC Scheme of MEA including for African countries (4 no.)</a:t>
            </a:r>
          </a:p>
          <a:p>
            <a:pPr marL="233363" lvl="1" indent="-233363" algn="just">
              <a:spcBef>
                <a:spcPct val="2000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96875" algn="l"/>
              </a:tabLst>
            </a:pPr>
            <a:r>
              <a:rPr lang="en-US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Royal </a:t>
            </a:r>
            <a:r>
              <a:rPr lang="en-US" altLang="en-US" sz="2000" b="1" i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Govt</a:t>
            </a:r>
            <a:r>
              <a:rPr lang="en-US" altLang="en-US" sz="2000" b="1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Bhutan: </a:t>
            </a:r>
            <a:r>
              <a:rPr lang="en-US" altLang="en-US" sz="2000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 based trainings to Officials (4 no.)</a:t>
            </a:r>
          </a:p>
          <a:p>
            <a:pPr marL="233363" lvl="1" indent="-233363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96875" algn="l"/>
              </a:tabLst>
            </a:pPr>
            <a:r>
              <a:rPr lang="en-US" altLang="en-US" sz="2000" b="1" i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Commission on Irrigation and Drainage</a:t>
            </a:r>
            <a:r>
              <a:rPr lang="en-US" altLang="en-US" sz="2000" i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collaboration initiated for three programs</a:t>
            </a:r>
          </a:p>
          <a:p>
            <a:pPr marL="685800" lvl="2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96875" algn="l"/>
              </a:tabLst>
            </a:pPr>
            <a:r>
              <a:rPr lang="en-US" altLang="en-US" sz="2000" i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Micro Irrigation System; (b) Flood Forecasting and (c) Irrigation Planning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1" y="2286000"/>
          <a:ext cx="846632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Hydrological Sciences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 courses</a:t>
                      </a:r>
                      <a:endParaRPr lang="en-I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alt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492 Indian participants from State, Central, PSU, Academic, NGOs etc.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alt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189 Foreign participants from countries of Regional Association – II, WMO (Asian Countries)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altLang="en-US" sz="1800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participants = 681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Advanced topics in Hydraulics and Hydrological Sciences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courses</a:t>
                      </a:r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71380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F4AB4-2333-4C52-B313-B4D4026360D4}"/>
              </a:ext>
            </a:extLst>
          </p:cNvPr>
          <p:cNvSpPr txBox="1"/>
          <p:nvPr/>
        </p:nvSpPr>
        <p:spPr>
          <a:xfrm>
            <a:off x="228600" y="1447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0CB63-2B4D-4AFD-8839-5B5B622A809D}"/>
              </a:ext>
            </a:extLst>
          </p:cNvPr>
          <p:cNvSpPr txBox="1"/>
          <p:nvPr/>
        </p:nvSpPr>
        <p:spPr>
          <a:xfrm>
            <a:off x="266700" y="1066800"/>
            <a:ext cx="85725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i="0" dirty="0">
                <a:solidFill>
                  <a:srgbClr val="0000FF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Seeing is believing: Lack of project/ field visit experience </a:t>
            </a:r>
            <a:endParaRPr lang="en-IN" sz="2200" i="0" dirty="0">
              <a:solidFill>
                <a:srgbClr val="0000FF"/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i="0" dirty="0">
                <a:solidFill>
                  <a:srgbClr val="0000FF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Difficulties in conducting hands on practical session, particularly for design of various components of Water Resources Projects, and other modelling tools which require commercial / proprietary software</a:t>
            </a:r>
            <a:endParaRPr lang="en-IN" sz="2200" i="0" dirty="0">
              <a:solidFill>
                <a:srgbClr val="0000FF"/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i="0" dirty="0">
                <a:solidFill>
                  <a:srgbClr val="0000FF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Difficulties in conducting evaluation/ examination particularly maintaining requisite integrity of processes</a:t>
            </a:r>
            <a:endParaRPr lang="en-IN" sz="2200" i="0" dirty="0">
              <a:solidFill>
                <a:srgbClr val="0000FF"/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i="0" dirty="0">
                <a:solidFill>
                  <a:srgbClr val="0000FF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Network connectivity and speed issues during online classes/exams</a:t>
            </a:r>
            <a:endParaRPr lang="en-IN" sz="2200" i="0" dirty="0">
              <a:solidFill>
                <a:srgbClr val="0000FF"/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i="0" dirty="0">
                <a:solidFill>
                  <a:srgbClr val="0000FF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Difficulty in attendance management of participants</a:t>
            </a:r>
            <a:endParaRPr lang="en-IN" sz="2200" i="0" dirty="0">
              <a:solidFill>
                <a:srgbClr val="0000FF"/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i="0" dirty="0">
                <a:solidFill>
                  <a:srgbClr val="0000FF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Managing subject matter experts to get associated in online training mode</a:t>
            </a:r>
            <a:endParaRPr lang="en-IN" sz="2200" i="0" dirty="0">
              <a:solidFill>
                <a:srgbClr val="0000FF"/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i="0" dirty="0">
                <a:solidFill>
                  <a:srgbClr val="0000FF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Capacity development for trainers on standardized online training methodologies, tools and technologies needed</a:t>
            </a:r>
            <a:endParaRPr lang="en-IN" sz="2200" i="0" dirty="0">
              <a:solidFill>
                <a:srgbClr val="0000FF"/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i="0" dirty="0">
                <a:solidFill>
                  <a:srgbClr val="0000FF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Though training time, in online mode, in hours remained same but number of training days increased</a:t>
            </a:r>
            <a:endParaRPr lang="en-IN" sz="2200" i="0" dirty="0">
              <a:solidFill>
                <a:srgbClr val="0000FF"/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B4BBE4-FF9F-478F-A37A-85A6662C75E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224"/>
            <a:ext cx="9144000" cy="1009651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Challenges in COVID-19 Situation </a:t>
            </a:r>
          </a:p>
        </p:txBody>
      </p:sp>
    </p:spTree>
    <p:extLst>
      <p:ext uri="{BB962C8B-B14F-4D97-AF65-F5344CB8AC3E}">
        <p14:creationId xmlns:p14="http://schemas.microsoft.com/office/powerpoint/2010/main" val="9289504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deeptextures.co.uk/images/hlthywh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4216"/>
            <a:ext cx="5205248" cy="5489568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5791200" y="2286000"/>
            <a:ext cx="2895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i="0" dirty="0">
                <a:solidFill>
                  <a:srgbClr val="FF0000"/>
                </a:solidFill>
              </a:rPr>
              <a:t>Thanks 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16&quot;/&gt;&lt;/object&gt;&lt;object type=&quot;3&quot; unique_id=&quot;10005&quot;&gt;&lt;property id=&quot;20148&quot; value=&quot;5&quot;/&gt;&lt;property id=&quot;20300&quot; value=&quot;Slide 2&quot;/&gt;&lt;property id=&quot;20307&quot; value=&quot;583&quot;/&gt;&lt;/object&gt;&lt;object type=&quot;3&quot; unique_id=&quot;10006&quot;&gt;&lt;property id=&quot;20148&quot; value=&quot;5&quot;/&gt;&lt;property id=&quot;20300&quot; value=&quot;Slide 3 - &amp;quot;Role of Central Government&amp;quot;&quot;/&gt;&lt;property id=&quot;20307&quot; value=&quot;342&quot;/&gt;&lt;/object&gt;&lt;object type=&quot;3&quot; unique_id=&quot;10007&quot;&gt;&lt;property id=&quot;20148&quot; value=&quot;5&quot;/&gt;&lt;property id=&quot;20300&quot; value=&quot;Slide 4 - &amp;quot;MoJS – Organisation Details&amp;quot;&quot;/&gt;&lt;property id=&quot;20307&quot; value=&quot;453&quot;/&gt;&lt;/object&gt;&lt;object type=&quot;3&quot; unique_id=&quot;10008&quot;&gt;&lt;property id=&quot;20148&quot; value=&quot;5&quot;/&gt;&lt;property id=&quot;20300&quot; value=&quot;Slide 5 - &amp;quot;MoJS – Important Functions&amp;quot;&quot;/&gt;&lt;property id=&quot;20307&quot; value=&quot;452&quot;/&gt;&lt;/object&gt;&lt;object type=&quot;3&quot; unique_id=&quot;10009&quot;&gt;&lt;property id=&quot;20148&quot; value=&quot;5&quot;/&gt;&lt;property id=&quot;20300&quot; value=&quot;Slide 6 - &amp;quot;MoJS – Functions of Organisations&amp;quot;&quot;/&gt;&lt;property id=&quot;20307&quot; value=&quot;454&quot;/&gt;&lt;/object&gt;&lt;object type=&quot;3&quot; unique_id=&quot;10010&quot;&gt;&lt;property id=&quot;20148&quot; value=&quot;5&quot;/&gt;&lt;property id=&quot;20300&quot; value=&quot;Slide 7 - &amp;quot;CWC Organogram&amp;quot;&quot;/&gt;&lt;property id=&quot;20307&quot; value=&quot;290&quot;/&gt;&lt;/object&gt;&lt;object type=&quot;3&quot; unique_id=&quot;10011&quot;&gt;&lt;property id=&quot;20148&quot; value=&quot;5&quot;/&gt;&lt;property id=&quot;20300&quot; value=&quot;Slide 8 - &amp;quot;CWC Organogram&amp;quot;&quot;/&gt;&lt;property id=&quot;20307&quot; value=&quot;359&quot;/&gt;&lt;/object&gt;&lt;object type=&quot;3&quot; unique_id=&quot;10012&quot;&gt;&lt;property id=&quot;20148&quot; value=&quot;5&quot;/&gt;&lt;property id=&quot;20300&quot; value=&quot;Slide 9&quot;/&gt;&lt;property id=&quot;20307&quot; value=&quot;616&quot;/&gt;&lt;/object&gt;&lt;object type=&quot;3&quot; unique_id=&quot;10013&quot;&gt;&lt;property id=&quot;20148&quot; value=&quot;5&quot;/&gt;&lt;property id=&quot;20300&quot; value=&quot;Slide 10 - &amp;quot;&amp;#x0D;&amp;#x0A;How NWA has taken forward the Training &amp;amp; Capacity Building Needs of Water Professionals&amp;#x0D;&amp;#x0A;&amp;quot;&quot;/&gt;&lt;property id=&quot;20307&quot; value=&quot;352&quot;/&gt;&lt;/object&gt;&lt;object type=&quot;3&quot; unique_id=&quot;10014&quot;&gt;&lt;property id=&quot;20148&quot; value=&quot;5&quot;/&gt;&lt;property id=&quot;20300&quot; value=&quot;Slide 11&quot;/&gt;&lt;property id=&quot;20307&quot; value=&quot;586&quot;/&gt;&lt;/object&gt;&lt;object type=&quot;3&quot; unique_id=&quot;10015&quot;&gt;&lt;property id=&quot;20148&quot; value=&quot;5&quot;/&gt;&lt;property id=&quot;20300&quot; value=&quot;Slide 12&quot;/&gt;&lt;property id=&quot;20307&quot; value=&quot;587&quot;/&gt;&lt;/object&gt;&lt;object type=&quot;3&quot; unique_id=&quot;10016&quot;&gt;&lt;property id=&quot;20148&quot; value=&quot;5&quot;/&gt;&lt;property id=&quot;20300&quot; value=&quot;Slide 13&quot;/&gt;&lt;property id=&quot;20307&quot; value=&quot;589&quot;/&gt;&lt;/object&gt;&lt;object type=&quot;3&quot; unique_id=&quot;10017&quot;&gt;&lt;property id=&quot;20148&quot; value=&quot;5&quot;/&gt;&lt;property id=&quot;20300&quot; value=&quot;Slide 15 - &amp;quot;Categories of Programs offered by NWA &amp;quot;&quot;/&gt;&lt;property id=&quot;20307&quot; value=&quot;585&quot;/&gt;&lt;/object&gt;&lt;object type=&quot;3&quot; unique_id=&quot;10018&quot;&gt;&lt;property id=&quot;20148&quot; value=&quot;5&quot;/&gt;&lt;property id=&quot;20300&quot; value=&quot;Slide 16&quot;/&gt;&lt;property id=&quot;20307&quot; value=&quot;511&quot;/&gt;&lt;/object&gt;&lt;object type=&quot;3&quot; unique_id=&quot;10019&quot;&gt;&lt;property id=&quot;20148&quot; value=&quot;5&quot;/&gt;&lt;property id=&quot;20300&quot; value=&quot;Slide 17&quot;/&gt;&lt;property id=&quot;20307&quot; value=&quot;512&quot;/&gt;&lt;/object&gt;&lt;object type=&quot;3&quot; unique_id=&quot;10020&quot;&gt;&lt;property id=&quot;20148&quot; value=&quot;5&quot;/&gt;&lt;property id=&quot;20300&quot; value=&quot;Slide 18 - &amp;quot;Target Groups of NWA Training Programs &amp;quot;&quot;/&gt;&lt;property id=&quot;20307&quot; value=&quot;392&quot;/&gt;&lt;/object&gt;&lt;object type=&quot;3&quot; unique_id=&quot;10021&quot;&gt;&lt;property id=&quot;20148&quot; value=&quot;5&quot;/&gt;&lt;property id=&quot;20300&quot; value=&quot;Slide 20 - &amp;quot;NWA Resource Pool&amp;quot;&quot;/&gt;&lt;property id=&quot;20307&quot; value=&quot;372&quot;/&gt;&lt;/object&gt;&lt;object type=&quot;3&quot; unique_id=&quot;10022&quot;&gt;&lt;property id=&quot;20148&quot; value=&quot;5&quot;/&gt;&lt;property id=&quot;20300&quot; value=&quot;Slide 21&quot;/&gt;&lt;property id=&quot;20307&quot; value=&quot;568&quot;/&gt;&lt;/object&gt;&lt;object type=&quot;3&quot; unique_id=&quot;10023&quot;&gt;&lt;property id=&quot;20148&quot; value=&quot;5&quot;/&gt;&lt;property id=&quot;20300&quot; value=&quot;Slide 22 - &amp;quot;Total Number of Trainings &amp;amp; Training Weeks: 1988 to 2019 (August) &amp;quot;&quot;/&gt;&lt;property id=&quot;20307&quot; value=&quot;366&quot;/&gt;&lt;/object&gt;&lt;object type=&quot;3&quot; unique_id=&quot;10024&quot;&gt;&lt;property id=&quot;20148&quot; value=&quot;5&quot;/&gt;&lt;property id=&quot;20300&quot; value=&quot;Slide 23 - &amp;quot;Diverse Beneficiaries of NWA Training Programs &amp;quot;&quot;/&gt;&lt;property id=&quot;20307&quot; value=&quot;584&quot;/&gt;&lt;/object&gt;&lt;object type=&quot;3&quot; unique_id=&quot;10025&quot;&gt;&lt;property id=&quot;20148&quot; value=&quot;5&quot;/&gt;&lt;property id=&quot;20300&quot; value=&quot;Slide 25&quot;/&gt;&lt;property id=&quot;20307&quot; value=&quot;591&quot;/&gt;&lt;/object&gt;&lt;object type=&quot;3&quot; unique_id=&quot;10026&quot;&gt;&lt;property id=&quot;20148&quot; value=&quot;5&quot;/&gt;&lt;property id=&quot;20300&quot; value=&quot;Slide 26&quot;/&gt;&lt;property id=&quot;20307&quot; value=&quot;592&quot;/&gt;&lt;/object&gt;&lt;object type=&quot;3&quot; unique_id=&quot;10027&quot;&gt;&lt;property id=&quot;20148&quot; value=&quot;5&quot;/&gt;&lt;property id=&quot;20300&quot; value=&quot;Slide 27&quot;/&gt;&lt;property id=&quot;20307&quot; value=&quot;593&quot;/&gt;&lt;/object&gt;&lt;object type=&quot;3&quot; unique_id=&quot;10028&quot;&gt;&lt;property id=&quot;20148&quot; value=&quot;5&quot;/&gt;&lt;property id=&quot;20300&quot; value=&quot;Slide 28&quot;/&gt;&lt;property id=&quot;20307&quot; value=&quot;594&quot;/&gt;&lt;/object&gt;&lt;object type=&quot;3&quot; unique_id=&quot;10029&quot;&gt;&lt;property id=&quot;20148&quot; value=&quot;5&quot;/&gt;&lt;property id=&quot;20300&quot; value=&quot;Slide 29&quot;/&gt;&lt;property id=&quot;20307&quot; value=&quot;595&quot;/&gt;&lt;/object&gt;&lt;object type=&quot;3&quot; unique_id=&quot;10030&quot;&gt;&lt;property id=&quot;20148&quot; value=&quot;5&quot;/&gt;&lt;property id=&quot;20300&quot; value=&quot;Slide 30&quot;/&gt;&lt;property id=&quot;20307&quot; value=&quot;596&quot;/&gt;&lt;/object&gt;&lt;object type=&quot;3&quot; unique_id=&quot;10031&quot;&gt;&lt;property id=&quot;20148&quot; value=&quot;5&quot;/&gt;&lt;property id=&quot;20300&quot; value=&quot;Slide 31 - &amp;quot;Background&amp;quot;&quot;/&gt;&lt;property id=&quot;20307&quot; value=&quot;601&quot;/&gt;&lt;/object&gt;&lt;object type=&quot;3&quot; unique_id=&quot;10032&quot;&gt;&lt;property id=&quot;20148&quot; value=&quot;5&quot;/&gt;&lt;property id=&quot;20300&quot; value=&quot;Slide 32 - &amp;quot;WMO Support&amp;quot;&quot;/&gt;&lt;property id=&quot;20307&quot; value=&quot;602&quot;/&gt;&lt;/object&gt;&lt;object type=&quot;3&quot; unique_id=&quot;10033&quot;&gt;&lt;property id=&quot;20148&quot; value=&quot;5&quot;/&gt;&lt;property id=&quot;20300&quot; value=&quot;Slide 33 - &amp;quot;Advisory Committee&amp;quot;&quot;/&gt;&lt;property id=&quot;20307&quot; value=&quot;603&quot;/&gt;&lt;/object&gt;&lt;object type=&quot;3&quot; unique_id=&quot;10034&quot;&gt;&lt;property id=&quot;20148&quot; value=&quot;5&quot;/&gt;&lt;property id=&quot;20300&quot; value=&quot;Slide 34&quot;/&gt;&lt;property id=&quot;20307&quot; value=&quot;597&quot;/&gt;&lt;/object&gt;&lt;object type=&quot;3&quot; unique_id=&quot;10035&quot;&gt;&lt;property id=&quot;20148&quot; value=&quot;5&quot;/&gt;&lt;property id=&quot;20300&quot; value=&quot;Slide 35&quot;/&gt;&lt;property id=&quot;20307&quot; value=&quot;598&quot;/&gt;&lt;/object&gt;&lt;object type=&quot;3&quot; unique_id=&quot;10036&quot;&gt;&lt;property id=&quot;20148&quot; value=&quot;5&quot;/&gt;&lt;property id=&quot;20300&quot; value=&quot;Slide 36&quot;/&gt;&lt;property id=&quot;20307&quot; value=&quot;599&quot;/&gt;&lt;/object&gt;&lt;object type=&quot;3&quot; unique_id=&quot;10037&quot;&gt;&lt;property id=&quot;20148&quot; value=&quot;5&quot;/&gt;&lt;property id=&quot;20300&quot; value=&quot;Slide 37&quot;/&gt;&lt;property id=&quot;20307&quot; value=&quot;600&quot;/&gt;&lt;/object&gt;&lt;object type=&quot;3&quot; unique_id=&quot;10038&quot;&gt;&lt;property id=&quot;20148&quot; value=&quot;5&quot;/&gt;&lt;property id=&quot;20300&quot; value=&quot;Slide 38 - &amp;quot;Distance Learning Online Courses conducted till date by NWA (as RTC of WMO  since 2012)&amp;quot;&quot;/&gt;&lt;property id=&quot;20307&quot; value=&quot;604&quot;/&gt;&lt;/object&gt;&lt;object type=&quot;3&quot; unique_id=&quot;10039&quot;&gt;&lt;property id=&quot;20148&quot; value=&quot;5&quot;/&gt;&lt;property id=&quot;20300&quot; value=&quot;Slide 39 - &amp;quot;Water Laws &amp;amp; Water Governance &amp;quot;&quot;/&gt;&lt;property id=&quot;20307&quot; value=&quot;611&quot;/&gt;&lt;/object&gt;&lt;object type=&quot;3&quot; unique_id=&quot;10040&quot;&gt;&lt;property id=&quot;20148&quot; value=&quot;5&quot;/&gt;&lt;property id=&quot;20300&quot; value=&quot;Slide 40 - &amp;quot;Flagship Schemes of Ministry&amp;quot;&quot;/&gt;&lt;property id=&quot;20307&quot; value=&quot;612&quot;/&gt;&lt;/object&gt;&lt;object type=&quot;3&quot; unique_id=&quot;10041&quot;&gt;&lt;property id=&quot;20148&quot; value=&quot;5&quot;/&gt;&lt;property id=&quot;20300&quot; value=&quot;Slide 41&quot;/&gt;&lt;property id=&quot;20307&quot; value=&quot;613&quot;/&gt;&lt;/object&gt;&lt;object type=&quot;3&quot; unique_id=&quot;10042&quot;&gt;&lt;property id=&quot;20148&quot; value=&quot;5&quot;/&gt;&lt;property id=&quot;20300&quot; value=&quot;Slide 42&quot;/&gt;&lt;property id=&quot;20307&quot; value=&quot;355&quot;/&gt;&lt;/object&gt;&lt;object type=&quot;3&quot; unique_id=&quot;10043&quot;&gt;&lt;property id=&quot;20148&quot; value=&quot;5&quot;/&gt;&lt;property id=&quot;20300&quot; value=&quot;Slide 43&quot;/&gt;&lt;property id=&quot;20307&quot; value=&quot;559&quot;/&gt;&lt;/object&gt;&lt;object type=&quot;3&quot; unique_id=&quot;10044&quot;&gt;&lt;property id=&quot;20148&quot; value=&quot;5&quot;/&gt;&lt;property id=&quot;20300&quot; value=&quot;Slide 44&quot;/&gt;&lt;property id=&quot;20307&quot; value=&quot;550&quot;/&gt;&lt;/object&gt;&lt;object type=&quot;3&quot; unique_id=&quot;10045&quot;&gt;&lt;property id=&quot;20148&quot; value=&quot;5&quot;/&gt;&lt;property id=&quot;20300&quot; value=&quot;Slide 45&quot;/&gt;&lt;property id=&quot;20307&quot; value=&quot;547&quot;/&gt;&lt;/object&gt;&lt;object type=&quot;3&quot; unique_id=&quot;10046&quot;&gt;&lt;property id=&quot;20148&quot; value=&quot;5&quot;/&gt;&lt;property id=&quot;20300&quot; value=&quot;Slide 46&quot;/&gt;&lt;property id=&quot;20307&quot; value=&quot;560&quot;/&gt;&lt;/object&gt;&lt;object type=&quot;3&quot; unique_id=&quot;10047&quot;&gt;&lt;property id=&quot;20148&quot; value=&quot;5&quot;/&gt;&lt;property id=&quot;20300&quot; value=&quot;Slide 47&quot;/&gt;&lt;property id=&quot;20307&quot; value=&quot;561&quot;/&gt;&lt;/object&gt;&lt;object type=&quot;3&quot; unique_id=&quot;10048&quot;&gt;&lt;property id=&quot;20148&quot; value=&quot;5&quot;/&gt;&lt;property id=&quot;20300&quot; value=&quot;Slide 48 - &amp;quot;International Collaborations &amp;amp; Linkages &amp;quot;&quot;/&gt;&lt;property id=&quot;20307&quot; value=&quot;575&quot;/&gt;&lt;/object&gt;&lt;object type=&quot;3&quot; unique_id=&quot;10049&quot;&gt;&lt;property id=&quot;20148&quot; value=&quot;5&quot;/&gt;&lt;property id=&quot;20300&quot; value=&quot;Slide 49 - &amp;quot;Training &amp;amp; Capacity Building – International Programs &amp;quot;&quot;/&gt;&lt;property id=&quot;20307&quot; value=&quot;578&quot;/&gt;&lt;/object&gt;&lt;object type=&quot;3&quot; unique_id=&quot;10050&quot;&gt;&lt;property id=&quot;20148&quot; value=&quot;5&quot;/&gt;&lt;property id=&quot;20300&quot; value=&quot;Slide 50 - &amp;quot;Training &amp;amp; Capacity Building – International Programs &amp;quot;&quot;/&gt;&lt;property id=&quot;20307&quot; value=&quot;579&quot;/&gt;&lt;/object&gt;&lt;object type=&quot;3&quot; unique_id=&quot;10051&quot;&gt;&lt;property id=&quot;20148&quot; value=&quot;5&quot;/&gt;&lt;property id=&quot;20300&quot; value=&quot;Slide 51 - &amp;quot;Training &amp;amp; Capacity Building – International Programs &amp;quot;&quot;/&gt;&lt;property id=&quot;20307&quot; value=&quot;580&quot;/&gt;&lt;/object&gt;&lt;object type=&quot;3&quot; unique_id=&quot;10052&quot;&gt;&lt;property id=&quot;20148&quot; value=&quot;5&quot;/&gt;&lt;property id=&quot;20300&quot; value=&quot;Slide 52&quot;/&gt;&lt;property id=&quot;20307&quot; value=&quot;614&quot;/&gt;&lt;/object&gt;&lt;object type=&quot;3&quot; unique_id=&quot;10053&quot;&gt;&lt;property id=&quot;20148&quot; value=&quot;5&quot;/&gt;&lt;property id=&quot;20300&quot; value=&quot;Slide 53&quot;/&gt;&lt;property id=&quot;20307&quot; value=&quot;615&quot;/&gt;&lt;/object&gt;&lt;object type=&quot;3&quot; unique_id=&quot;10054&quot;&gt;&lt;property id=&quot;20148&quot; value=&quot;5&quot;/&gt;&lt;property id=&quot;20300&quot; value=&quot;Slide 54&quot;/&gt;&lt;property id=&quot;20307&quot; value=&quot;523&quot;/&gt;&lt;/object&gt;&lt;object type=&quot;3&quot; unique_id=&quot;10055&quot;&gt;&lt;property id=&quot;20148&quot; value=&quot;5&quot;/&gt;&lt;property id=&quot;20300&quot; value=&quot;Slide 55&quot;/&gt;&lt;property id=&quot;20307&quot; value=&quot;400&quot;/&gt;&lt;/object&gt;&lt;object type=&quot;3&quot; unique_id=&quot;10272&quot;&gt;&lt;property id=&quot;20148&quot; value=&quot;5&quot;/&gt;&lt;property id=&quot;20300&quot; value=&quot;Slide 24&quot;/&gt;&lt;property id=&quot;20307&quot; value=&quot;617&quot;/&gt;&lt;/object&gt;&lt;object type=&quot;3&quot; unique_id=&quot;10768&quot;&gt;&lt;property id=&quot;20148&quot; value=&quot;5&quot;/&gt;&lt;property id=&quot;20300&quot; value=&quot;Slide 14 - &amp;quot;Training &amp;amp; Capacity  Programs at NWA &amp;quot;&quot;/&gt;&lt;property id=&quot;20307&quot; value=&quot;618&quot;/&gt;&lt;/object&gt;&lt;object type=&quot;3&quot; unique_id=&quot;10769&quot;&gt;&lt;property id=&quot;20148&quot; value=&quot;5&quot;/&gt;&lt;property id=&quot;20300&quot; value=&quot;Slide 19 - &amp;quot;NWA Training Pedagogy&amp;quot;&quot;/&gt;&lt;property id=&quot;20307&quot; value=&quot;61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BACF6D791E414B88E597AE82AD43EB" ma:contentTypeVersion="13" ma:contentTypeDescription="Create a new document." ma:contentTypeScope="" ma:versionID="844af0807fe04c88cec59c1c52f8c372">
  <xsd:schema xmlns:xsd="http://www.w3.org/2001/XMLSchema" xmlns:xs="http://www.w3.org/2001/XMLSchema" xmlns:p="http://schemas.microsoft.com/office/2006/metadata/properties" xmlns:ns3="5047777c-43f9-4346-ba73-e7356716cfa6" xmlns:ns4="e0e97e8b-f765-4c21-9e5d-c6b17ee0650c" targetNamespace="http://schemas.microsoft.com/office/2006/metadata/properties" ma:root="true" ma:fieldsID="73f6ebffb0d84b87f34259aa2ff402bd" ns3:_="" ns4:_="">
    <xsd:import namespace="5047777c-43f9-4346-ba73-e7356716cfa6"/>
    <xsd:import namespace="e0e97e8b-f765-4c21-9e5d-c6b17ee065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7777c-43f9-4346-ba73-e7356716c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97e8b-f765-4c21-9e5d-c6b17ee0650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31EF22-403E-4CBA-B2C7-7274283C3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7777c-43f9-4346-ba73-e7356716cfa6"/>
    <ds:schemaRef ds:uri="e0e97e8b-f765-4c21-9e5d-c6b17ee065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9FABD5-F404-4A73-98AA-B5C5FD241F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009EBF-AF03-4DC4-B21F-BB1ED27C22E5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purl.org/dc/terms/"/>
    <ds:schemaRef ds:uri="e0e97e8b-f765-4c21-9e5d-c6b17ee0650c"/>
    <ds:schemaRef ds:uri="5047777c-43f9-4346-ba73-e7356716cfa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7359</TotalTime>
  <Words>605</Words>
  <Application>Microsoft Office PowerPoint</Application>
  <PresentationFormat>On-screen Show (4:3)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Calisto MT</vt:lpstr>
      <vt:lpstr>Verdana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suryavansi</dc:creator>
  <cp:lastModifiedBy>Patrick Parrish</cp:lastModifiedBy>
  <cp:revision>659</cp:revision>
  <cp:lastPrinted>2020-08-07T09:05:06Z</cp:lastPrinted>
  <dcterms:created xsi:type="dcterms:W3CDTF">2007-05-25T09:35:30Z</dcterms:created>
  <dcterms:modified xsi:type="dcterms:W3CDTF">2021-01-17T09:15:38Z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0x010100EEBACF6D791E414B88E597AE82AD43EB</vt:lpwstr>
  </property>
</Properties>
</file>