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4"/>
  </p:sldMasterIdLst>
  <p:notesMasterIdLst>
    <p:notesMasterId r:id="rId10"/>
  </p:notesMasterIdLst>
  <p:sldIdLst>
    <p:sldId id="256" r:id="rId5"/>
    <p:sldId id="257" r:id="rId6"/>
    <p:sldId id="258" r:id="rId7"/>
    <p:sldId id="259" r:id="rId8"/>
    <p:sldId id="260" r:id="rId9"/>
  </p:sldIdLst>
  <p:sldSz cx="9144000" cy="5143500" type="screen16x9"/>
  <p:notesSz cx="6858000" cy="9144000"/>
  <p:embeddedFontLst>
    <p:embeddedFont>
      <p:font typeface="Lato" panose="020B0604020202020204" charset="0"/>
      <p:regular r:id="rId11"/>
      <p:bold r:id="rId12"/>
      <p:italic r:id="rId13"/>
      <p:boldItalic r:id="rId14"/>
    </p:embeddedFont>
    <p:embeddedFont>
      <p:font typeface="Lato Hairline" panose="020B0604020202020204" charset="0"/>
      <p:regular r:id="rId15"/>
      <p:bold r:id="rId16"/>
      <p:italic r:id="rId17"/>
      <p:boldItalic r:id="rId18"/>
    </p:embeddedFont>
    <p:embeddedFont>
      <p:font typeface="Lato Light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b75a296fe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b75a296fe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will resonate well with RTCs who are still building capacity/infrastructure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RTC-Philippines PAGASA had limited capacity/infrastructure to take on shift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need to update the training approach to adhere to the identified effective practices by education institutions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RTC was in the middle of BIP-M course at the onset of COVID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75a296fe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b75a296fe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WMO Online Course on Education and Training Innovations held from May to July this year was a very welcome initiative, especially given the current circumstances related to the global COVID health crisis. Since traditional face-to-face classes were essentially prohibited due to social distancing measures, training institutions were  forced to re-think or re-imagine the implementation of their programs, the course was a good resource for platforms or innovations that we can follow or model our efforts off of.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b75a296f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b75a296f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b75a296fe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b75a296fe1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gram 2">
  <p:cSld name="CUSTOM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/>
          <p:nvPr/>
        </p:nvSpPr>
        <p:spPr>
          <a:xfrm>
            <a:off x="5750700" y="0"/>
            <a:ext cx="33933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1260000" algn="bl" rotWithShape="0">
              <a:srgbClr val="000000">
                <a:alpha val="9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Clr>
                <a:srgbClr val="000000"/>
              </a:buClr>
              <a:buSzPts val="1100"/>
              <a:buFont typeface="Arial"/>
              <a:buNone/>
              <a:defRPr/>
            </a:lvl1pPr>
            <a:lvl2pPr lvl="1" rtl="0">
              <a:buClr>
                <a:srgbClr val="000000"/>
              </a:buClr>
              <a:buSzPts val="1100"/>
              <a:buFont typeface="Arial"/>
              <a:buNone/>
              <a:defRPr/>
            </a:lvl2pPr>
            <a:lvl3pPr lvl="2" rtl="0">
              <a:buClr>
                <a:srgbClr val="000000"/>
              </a:buClr>
              <a:buSzPts val="1100"/>
              <a:buFont typeface="Arial"/>
              <a:buNone/>
              <a:defRPr/>
            </a:lvl3pPr>
            <a:lvl4pPr lvl="3" rtl="0">
              <a:buClr>
                <a:srgbClr val="000000"/>
              </a:buClr>
              <a:buSzPts val="1100"/>
              <a:buFont typeface="Arial"/>
              <a:buNone/>
              <a:defRPr/>
            </a:lvl4pPr>
            <a:lvl5pPr lvl="4" rtl="0">
              <a:buClr>
                <a:srgbClr val="000000"/>
              </a:buClr>
              <a:buSzPts val="1100"/>
              <a:buFont typeface="Arial"/>
              <a:buNone/>
              <a:defRPr/>
            </a:lvl5pPr>
            <a:lvl6pPr lvl="5" rtl="0">
              <a:buClr>
                <a:srgbClr val="000000"/>
              </a:buClr>
              <a:buSzPts val="1100"/>
              <a:buFont typeface="Arial"/>
              <a:buNone/>
              <a:defRPr/>
            </a:lvl6pPr>
            <a:lvl7pPr lvl="6" rtl="0">
              <a:buClr>
                <a:srgbClr val="000000"/>
              </a:buClr>
              <a:buSzPts val="1100"/>
              <a:buFont typeface="Arial"/>
              <a:buNone/>
              <a:defRPr/>
            </a:lvl7pPr>
            <a:lvl8pPr lvl="7" rtl="0">
              <a:buClr>
                <a:srgbClr val="000000"/>
              </a:buClr>
              <a:buSzPts val="1100"/>
              <a:buFont typeface="Arial"/>
              <a:buNone/>
              <a:defRPr/>
            </a:lvl8pPr>
            <a:lvl9pPr lvl="8" rtl="0">
              <a:buClr>
                <a:srgbClr val="000000"/>
              </a:buClr>
              <a:buSzPts val="11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7" name="Google Shape;57;p11"/>
          <p:cNvGrpSpPr/>
          <p:nvPr/>
        </p:nvGrpSpPr>
        <p:grpSpPr>
          <a:xfrm>
            <a:off x="5891894" y="4120468"/>
            <a:ext cx="1690470" cy="1023028"/>
            <a:chOff x="5156612" y="600084"/>
            <a:chExt cx="3060782" cy="1721690"/>
          </a:xfrm>
        </p:grpSpPr>
        <p:pic>
          <p:nvPicPr>
            <p:cNvPr id="58" name="Google Shape;58;p11"/>
            <p:cNvPicPr preferRelativeResize="0"/>
            <p:nvPr/>
          </p:nvPicPr>
          <p:blipFill rotWithShape="1">
            <a:blip r:embed="rId2">
              <a:alphaModFix/>
            </a:blip>
            <a:srcRect l="19439" t="7235" b="7235"/>
            <a:stretch/>
          </p:blipFill>
          <p:spPr>
            <a:xfrm>
              <a:off x="5190175" y="615050"/>
              <a:ext cx="2993651" cy="1691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1" descr="paint_transparent4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5156613" y="600084"/>
              <a:ext cx="3060782" cy="1721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" name="Google Shape;60;p11"/>
          <p:cNvSpPr/>
          <p:nvPr/>
        </p:nvSpPr>
        <p:spPr>
          <a:xfrm>
            <a:off x="2969100" y="0"/>
            <a:ext cx="31194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1260000" algn="bl" rotWithShape="0">
              <a:srgbClr val="000000">
                <a:alpha val="9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11"/>
          <p:cNvGrpSpPr/>
          <p:nvPr/>
        </p:nvGrpSpPr>
        <p:grpSpPr>
          <a:xfrm>
            <a:off x="2670191" y="2060233"/>
            <a:ext cx="1832498" cy="1023028"/>
            <a:chOff x="1118863" y="1469422"/>
            <a:chExt cx="3060795" cy="1721690"/>
          </a:xfrm>
        </p:grpSpPr>
        <p:pic>
          <p:nvPicPr>
            <p:cNvPr id="62" name="Google Shape;62;p11"/>
            <p:cNvPicPr preferRelativeResize="0"/>
            <p:nvPr/>
          </p:nvPicPr>
          <p:blipFill rotWithShape="1">
            <a:blip r:embed="rId4">
              <a:alphaModFix/>
            </a:blip>
            <a:srcRect l="47663" t="22095" b="7447"/>
            <a:stretch/>
          </p:blipFill>
          <p:spPr>
            <a:xfrm>
              <a:off x="1162800" y="1487400"/>
              <a:ext cx="2539898" cy="168572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" name="Google Shape;63;p11"/>
            <p:cNvGrpSpPr/>
            <p:nvPr/>
          </p:nvGrpSpPr>
          <p:grpSpPr>
            <a:xfrm>
              <a:off x="1118863" y="1469422"/>
              <a:ext cx="3060795" cy="1721690"/>
              <a:chOff x="-12" y="3421809"/>
              <a:chExt cx="3060795" cy="1721690"/>
            </a:xfrm>
          </p:grpSpPr>
          <p:pic>
            <p:nvPicPr>
              <p:cNvPr id="64" name="Google Shape;64;p11" descr="paint_transparent4.pn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0" y="3421809"/>
                <a:ext cx="3060782" cy="17216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Google Shape;65;p11" descr="paint_transparent4.png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10800000">
                <a:off x="-12" y="3421809"/>
                <a:ext cx="3060782" cy="17216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6" name="Google Shape;66;p11"/>
          <p:cNvSpPr/>
          <p:nvPr/>
        </p:nvSpPr>
        <p:spPr>
          <a:xfrm>
            <a:off x="-35350" y="0"/>
            <a:ext cx="3004500" cy="5143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1260000" algn="bl" rotWithShape="0">
              <a:srgbClr val="000000">
                <a:alpha val="9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67;p11"/>
          <p:cNvGrpSpPr/>
          <p:nvPr/>
        </p:nvGrpSpPr>
        <p:grpSpPr>
          <a:xfrm>
            <a:off x="-263951" y="-9"/>
            <a:ext cx="1740973" cy="1023028"/>
            <a:chOff x="4773712" y="3099109"/>
            <a:chExt cx="3060782" cy="1721690"/>
          </a:xfrm>
        </p:grpSpPr>
        <p:pic>
          <p:nvPicPr>
            <p:cNvPr id="68" name="Google Shape;68;p11"/>
            <p:cNvPicPr preferRelativeResize="0"/>
            <p:nvPr/>
          </p:nvPicPr>
          <p:blipFill rotWithShape="1">
            <a:blip r:embed="rId5">
              <a:alphaModFix/>
            </a:blip>
            <a:srcRect l="17515" t="12336" r="17515" b="18896"/>
            <a:stretch/>
          </p:blipFill>
          <p:spPr>
            <a:xfrm>
              <a:off x="4794700" y="3112850"/>
              <a:ext cx="3018798" cy="1694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1" descr="paint_transparent4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4773713" y="3099109"/>
              <a:ext cx="3060782" cy="1721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213825" y="100200"/>
            <a:ext cx="785400" cy="8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Lato"/>
              <a:buNone/>
              <a:defRPr sz="2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title" idx="2"/>
          </p:nvPr>
        </p:nvSpPr>
        <p:spPr>
          <a:xfrm>
            <a:off x="6344425" y="4220675"/>
            <a:ext cx="785400" cy="8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Lato"/>
              <a:buNone/>
              <a:defRPr sz="2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idx="3"/>
          </p:nvPr>
        </p:nvSpPr>
        <p:spPr>
          <a:xfrm>
            <a:off x="3193738" y="2160425"/>
            <a:ext cx="785400" cy="8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Lato"/>
              <a:buNone/>
              <a:defRPr sz="25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title" idx="4"/>
          </p:nvPr>
        </p:nvSpPr>
        <p:spPr>
          <a:xfrm>
            <a:off x="1437175" y="100200"/>
            <a:ext cx="1569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 idx="5"/>
          </p:nvPr>
        </p:nvSpPr>
        <p:spPr>
          <a:xfrm>
            <a:off x="4377450" y="2143025"/>
            <a:ext cx="1569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title" idx="6"/>
          </p:nvPr>
        </p:nvSpPr>
        <p:spPr>
          <a:xfrm>
            <a:off x="7385750" y="4203275"/>
            <a:ext cx="15690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2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" y="25"/>
            <a:ext cx="914394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3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3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" name="Google Shape;84;p14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6660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×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×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×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×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0"/>
            <a:ext cx="511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 i="1">
                <a:solidFill>
                  <a:srgbClr val="FFFFFF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" y="0"/>
            <a:ext cx="91440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gram">
  <p:cSld name="CAPTION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0"/>
          <p:cNvPicPr preferRelativeResize="0"/>
          <p:nvPr/>
        </p:nvPicPr>
        <p:blipFill rotWithShape="1">
          <a:blip r:embed="rId3">
            <a:alphaModFix/>
          </a:blip>
          <a:srcRect l="31944" t="14464" r="33020"/>
          <a:stretch/>
        </p:blipFill>
        <p:spPr>
          <a:xfrm>
            <a:off x="3115700" y="0"/>
            <a:ext cx="3203549" cy="4156725"/>
          </a:xfrm>
          <a:prstGeom prst="rect">
            <a:avLst/>
          </a:prstGeom>
          <a:noFill/>
          <a:ln>
            <a:noFill/>
          </a:ln>
          <a:effectLst>
            <a:outerShdw blurRad="142875" dist="9525" algn="bl" rotWithShape="0">
              <a:srgbClr val="000000"/>
            </a:outerShdw>
          </a:effectLst>
        </p:spPr>
      </p:pic>
      <p:pic>
        <p:nvPicPr>
          <p:cNvPr id="49" name="Google Shape;49;p10" descr="paint_transparent1.png"/>
          <p:cNvPicPr preferRelativeResize="0"/>
          <p:nvPr/>
        </p:nvPicPr>
        <p:blipFill rotWithShape="1">
          <a:blip r:embed="rId4">
            <a:alphaModFix/>
          </a:blip>
          <a:srcRect l="17628" t="2187" r="10330" b="38535"/>
          <a:stretch/>
        </p:blipFill>
        <p:spPr>
          <a:xfrm rot="-5400000">
            <a:off x="4745526" y="638576"/>
            <a:ext cx="5938248" cy="3089651"/>
          </a:xfrm>
          <a:prstGeom prst="rect">
            <a:avLst/>
          </a:prstGeom>
          <a:noFill/>
          <a:ln>
            <a:noFill/>
          </a:ln>
          <a:effectLst>
            <a:outerShdw blurRad="142875" dist="9525" algn="bl" rotWithShape="0">
              <a:srgbClr val="000000"/>
            </a:outerShdw>
          </a:effectLst>
        </p:spPr>
      </p:pic>
      <p:pic>
        <p:nvPicPr>
          <p:cNvPr id="50" name="Google Shape;50;p10" descr="paint_transparent1.png"/>
          <p:cNvPicPr preferRelativeResize="0"/>
          <p:nvPr/>
        </p:nvPicPr>
        <p:blipFill rotWithShape="1">
          <a:blip r:embed="rId4">
            <a:alphaModFix/>
          </a:blip>
          <a:srcRect l="17628" r="10330" b="38537"/>
          <a:stretch/>
        </p:blipFill>
        <p:spPr>
          <a:xfrm rot="-5400000">
            <a:off x="1754625" y="575350"/>
            <a:ext cx="5925701" cy="3203550"/>
          </a:xfrm>
          <a:prstGeom prst="rect">
            <a:avLst/>
          </a:prstGeom>
          <a:noFill/>
          <a:ln>
            <a:noFill/>
          </a:ln>
          <a:effectLst>
            <a:outerShdw blurRad="142875" dist="9525" algn="bl" rotWithShape="0">
              <a:srgbClr val="000000"/>
            </a:outerShdw>
          </a:effectLst>
        </p:spPr>
      </p:pic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666666"/>
              </a:solidFill>
            </a:endParaRPr>
          </a:p>
        </p:txBody>
      </p:sp>
      <p:pic>
        <p:nvPicPr>
          <p:cNvPr id="52" name="Google Shape;52;p10"/>
          <p:cNvPicPr preferRelativeResize="0"/>
          <p:nvPr/>
        </p:nvPicPr>
        <p:blipFill rotWithShape="1">
          <a:blip r:embed="rId5">
            <a:alphaModFix/>
          </a:blip>
          <a:srcRect l="64691" t="18099"/>
          <a:stretch/>
        </p:blipFill>
        <p:spPr>
          <a:xfrm>
            <a:off x="0" y="0"/>
            <a:ext cx="3228549" cy="377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0" descr="paint_transparent1.png"/>
          <p:cNvPicPr preferRelativeResize="0"/>
          <p:nvPr/>
        </p:nvPicPr>
        <p:blipFill rotWithShape="1">
          <a:blip r:embed="rId4">
            <a:alphaModFix/>
          </a:blip>
          <a:srcRect l="17630" r="10437" b="38537"/>
          <a:stretch/>
        </p:blipFill>
        <p:spPr>
          <a:xfrm rot="-5400000">
            <a:off x="-1342988" y="593487"/>
            <a:ext cx="5914526" cy="3203550"/>
          </a:xfrm>
          <a:prstGeom prst="rect">
            <a:avLst/>
          </a:prstGeom>
          <a:noFill/>
          <a:ln>
            <a:noFill/>
          </a:ln>
          <a:effectLst>
            <a:outerShdw blurRad="142875" dist="9525" algn="bl" rotWithShape="0">
              <a:srgbClr val="000000"/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 rtl="0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 rtl="0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 rtl="0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 rtl="0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 rtl="0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 rtl="0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 rtl="0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 rtl="0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ctrTitle"/>
          </p:nvPr>
        </p:nvSpPr>
        <p:spPr>
          <a:xfrm>
            <a:off x="3134450" y="4366200"/>
            <a:ext cx="5195700" cy="509400"/>
          </a:xfrm>
          <a:prstGeom prst="rect">
            <a:avLst/>
          </a:prstGeom>
          <a:noFill/>
          <a:effectLst>
            <a:outerShdw blurRad="100013" dist="19050" dir="5400000" algn="bl" rotWithShape="0">
              <a:srgbClr val="000000">
                <a:alpha val="61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/>
              <a:t>21 January 2021 x Zoom</a:t>
            </a:r>
            <a:endParaRPr sz="1800" i="1"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4294967295"/>
          </p:nvPr>
        </p:nvSpPr>
        <p:spPr>
          <a:xfrm>
            <a:off x="2954575" y="617100"/>
            <a:ext cx="5668800" cy="345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WMO Global Campus Report: </a:t>
            </a:r>
            <a:r>
              <a:rPr lang="en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RTC-Philippines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(PAGASA)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#"/>
            </a:pPr>
            <a:r>
              <a:rPr lang="en" sz="24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Pedagogy shift</a:t>
            </a:r>
            <a:r>
              <a:rPr lang="en" sz="2400">
                <a:solidFill>
                  <a:srgbClr val="000000"/>
                </a:solidFill>
              </a:rPr>
              <a:t> (including assessment and evaluation)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#"/>
            </a:pPr>
            <a:r>
              <a:rPr lang="en" sz="24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Tech infrastructure</a:t>
            </a:r>
            <a:r>
              <a:rPr lang="en" sz="2400">
                <a:solidFill>
                  <a:srgbClr val="000000"/>
                </a:solidFill>
              </a:rPr>
              <a:t> (servers, software, apps, tools, etc.)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#"/>
            </a:pPr>
            <a:r>
              <a:rPr lang="en" sz="24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Pluriculturality</a:t>
            </a:r>
            <a:r>
              <a:rPr lang="en" sz="2400">
                <a:solidFill>
                  <a:srgbClr val="000000"/>
                </a:solidFill>
              </a:rPr>
              <a:t> in DL</a:t>
            </a:r>
            <a:endParaRPr sz="24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9275" y="141625"/>
            <a:ext cx="3657600" cy="2446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275" y="2717838"/>
            <a:ext cx="3657600" cy="2055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Highlights</a:t>
            </a:r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#"/>
            </a:pPr>
            <a:r>
              <a:rPr lang="en" sz="2400">
                <a:solidFill>
                  <a:srgbClr val="000000"/>
                </a:solidFill>
              </a:rPr>
              <a:t>Participated in the WMO Online Course on </a:t>
            </a:r>
            <a:r>
              <a:rPr lang="en" sz="24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Education and Training Innovations </a:t>
            </a:r>
            <a:r>
              <a:rPr lang="en" sz="2400">
                <a:solidFill>
                  <a:srgbClr val="000000"/>
                </a:solidFill>
              </a:rPr>
              <a:t>(May to July 2020)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#"/>
            </a:pPr>
            <a:r>
              <a:rPr lang="en" sz="24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Action Plan</a:t>
            </a:r>
            <a:r>
              <a:rPr lang="en" sz="2400">
                <a:solidFill>
                  <a:srgbClr val="000000"/>
                </a:solidFill>
              </a:rPr>
              <a:t> for transition to DL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#"/>
            </a:pPr>
            <a:r>
              <a:rPr lang="en" sz="2400">
                <a:solidFill>
                  <a:srgbClr val="000000"/>
                </a:solidFill>
              </a:rPr>
              <a:t>S/W on </a:t>
            </a:r>
            <a:r>
              <a:rPr lang="en" sz="24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Instructional Design</a:t>
            </a:r>
            <a:endParaRPr sz="24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#"/>
            </a:pPr>
            <a:r>
              <a:rPr lang="en" sz="2400">
                <a:solidFill>
                  <a:srgbClr val="000000"/>
                </a:solidFill>
              </a:rPr>
              <a:t>Online meeting with </a:t>
            </a:r>
            <a:r>
              <a:rPr lang="en" sz="24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RTC-ARG</a:t>
            </a:r>
            <a:endParaRPr sz="24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13" name="Google Shape;113;p18"/>
          <p:cNvSpPr/>
          <p:nvPr/>
        </p:nvSpPr>
        <p:spPr>
          <a:xfrm>
            <a:off x="5968500" y="484250"/>
            <a:ext cx="2748300" cy="4462800"/>
          </a:xfrm>
          <a:prstGeom prst="wedgeRectCallout">
            <a:avLst>
              <a:gd name="adj1" fmla="val -80019"/>
              <a:gd name="adj2" fmla="val 22436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Assess</a:t>
            </a:r>
            <a:r>
              <a:rPr lang="en" sz="1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readiness in the shift in training approach</a:t>
            </a:r>
            <a:endParaRPr sz="16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Improve</a:t>
            </a:r>
            <a:r>
              <a:rPr lang="en" sz="1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technological infrastructure</a:t>
            </a:r>
            <a:endParaRPr sz="16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Capacitate</a:t>
            </a:r>
            <a:r>
              <a:rPr lang="en" sz="1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instructors in the transition to online learning modality</a:t>
            </a:r>
            <a:endParaRPr sz="16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Finalize </a:t>
            </a:r>
            <a:r>
              <a:rPr lang="en" sz="1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migration to online/distance learning</a:t>
            </a:r>
            <a:endParaRPr sz="16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Implement</a:t>
            </a:r>
            <a:r>
              <a:rPr lang="en" sz="1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the Meteorologist Training Course (equivalent to BIP-M)</a:t>
            </a:r>
            <a:endParaRPr sz="16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Evaluate</a:t>
            </a:r>
            <a:r>
              <a:rPr lang="en" sz="1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 the transition to online/distance learning approach</a:t>
            </a:r>
            <a:endParaRPr sz="16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Notes</a:t>
            </a:r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#"/>
            </a:pPr>
            <a:r>
              <a:rPr lang="en" sz="24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BIP-M concludes</a:t>
            </a:r>
            <a:r>
              <a:rPr lang="en" sz="2400">
                <a:solidFill>
                  <a:srgbClr val="000000"/>
                </a:solidFill>
              </a:rPr>
              <a:t> in a few weeks; interested to see </a:t>
            </a:r>
            <a:r>
              <a:rPr lang="en" sz="24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evaluation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#"/>
            </a:pPr>
            <a:r>
              <a:rPr lang="en" sz="2400">
                <a:solidFill>
                  <a:srgbClr val="000000"/>
                </a:solidFill>
              </a:rPr>
              <a:t>Impact on </a:t>
            </a:r>
            <a:r>
              <a:rPr lang="en" sz="24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future course design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#"/>
            </a:pPr>
            <a:r>
              <a:rPr lang="en" sz="2400">
                <a:solidFill>
                  <a:srgbClr val="000000"/>
                </a:solidFill>
              </a:rPr>
              <a:t>Expect higher training application/ participation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0" name="Google Shape;120;p1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900" y="547575"/>
            <a:ext cx="3200399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9638" y="2786050"/>
            <a:ext cx="3200400" cy="1802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 idx="4294967295"/>
          </p:nvPr>
        </p:nvSpPr>
        <p:spPr>
          <a:xfrm>
            <a:off x="1816350" y="264282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SALAMAT PO!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Thank you</a:t>
            </a:r>
            <a:endParaRPr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" name="Google Shape;128;p2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BACF6D791E414B88E597AE82AD43EB" ma:contentTypeVersion="13" ma:contentTypeDescription="Create a new document." ma:contentTypeScope="" ma:versionID="844af0807fe04c88cec59c1c52f8c372">
  <xsd:schema xmlns:xsd="http://www.w3.org/2001/XMLSchema" xmlns:xs="http://www.w3.org/2001/XMLSchema" xmlns:p="http://schemas.microsoft.com/office/2006/metadata/properties" xmlns:ns3="5047777c-43f9-4346-ba73-e7356716cfa6" xmlns:ns4="e0e97e8b-f765-4c21-9e5d-c6b17ee0650c" targetNamespace="http://schemas.microsoft.com/office/2006/metadata/properties" ma:root="true" ma:fieldsID="73f6ebffb0d84b87f34259aa2ff402bd" ns3:_="" ns4:_="">
    <xsd:import namespace="5047777c-43f9-4346-ba73-e7356716cfa6"/>
    <xsd:import namespace="e0e97e8b-f765-4c21-9e5d-c6b17ee065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47777c-43f9-4346-ba73-e7356716cf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e97e8b-f765-4c21-9e5d-c6b17ee0650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E361D5F-B955-4A89-9FD2-F2F83CB05F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47777c-43f9-4346-ba73-e7356716cfa6"/>
    <ds:schemaRef ds:uri="e0e97e8b-f765-4c21-9e5d-c6b17ee065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F6E893-B4E4-4611-BACA-7547234258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C9E2A2-F310-4A2B-B578-8D5B692125A6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e0e97e8b-f765-4c21-9e5d-c6b17ee0650c"/>
    <ds:schemaRef ds:uri="5047777c-43f9-4346-ba73-e7356716cfa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Office PowerPoint</Application>
  <PresentationFormat>On-screen Show (16:9)</PresentationFormat>
  <Paragraphs>36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Lato</vt:lpstr>
      <vt:lpstr>Lato Hairline</vt:lpstr>
      <vt:lpstr>Arial</vt:lpstr>
      <vt:lpstr>Lato Light</vt:lpstr>
      <vt:lpstr>Eglamour template</vt:lpstr>
      <vt:lpstr>21 January 2021 x Zoom</vt:lpstr>
      <vt:lpstr>Challenges</vt:lpstr>
      <vt:lpstr>Highlights</vt:lpstr>
      <vt:lpstr>Notes</vt:lpstr>
      <vt:lpstr>SALAMAT PO!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January 2021 x Zoom</dc:title>
  <cp:lastModifiedBy>Patrick Parrish</cp:lastModifiedBy>
  <cp:revision>1</cp:revision>
  <dcterms:modified xsi:type="dcterms:W3CDTF">2021-01-21T08:12:16Z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0x010100EEBACF6D791E414B88E597AE82AD43EB</vt:lpwstr>
  </property>
</Properties>
</file>