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4"/>
  </p:sldMasterIdLst>
  <p:notesMasterIdLst>
    <p:notesMasterId r:id="rId12"/>
  </p:notesMasterIdLst>
  <p:sldIdLst>
    <p:sldId id="256" r:id="rId5"/>
    <p:sldId id="257" r:id="rId6"/>
    <p:sldId id="258" r:id="rId7"/>
    <p:sldId id="259" r:id="rId8"/>
    <p:sldId id="260" r:id="rId9"/>
    <p:sldId id="261" r:id="rId10"/>
    <p:sldId id="262" r:id="rId11"/>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3" roundtripDataSignature="AMtx7miwFexPEqwwzbo9AiySI7XCDjzyJ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81633"/>
  </p:normalViewPr>
  <p:slideViewPr>
    <p:cSldViewPr snapToGrid="0" snapToObjects="1">
      <p:cViewPr varScale="1">
        <p:scale>
          <a:sx n="54" d="100"/>
          <a:sy n="54" d="100"/>
        </p:scale>
        <p:origin x="640" y="2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customschemas.google.com/relationships/presentationmetadata" Target="metadata"/><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Welcome to the webinar and thank you for attending. My name is Matt Kelsch with UCAR’s COMET Program in the U.S. state of Colorado. I will present a 12-year experience with multi-agency, global collaboration that made online courses in hydrological sciences possible and effective. Our success would not have been possible without the dedicated expertise of our collaborators in the World Meteorological Agency and partnering agencies, including Regional Training Centers (RTCs), most notably the National Water Academy in Pune, India, the Kenya Meteorological Agency, and the National institute for Water and Atmospheric Sciences in New Zealand. Our team effort began well before the COVID-19 pandemic, but the new challenges positioned us well to expand and improve upon the distance learning experience.</a:t>
            </a:r>
            <a:endParaRPr/>
          </a:p>
        </p:txBody>
      </p:sp>
      <p:sp>
        <p:nvSpPr>
          <p:cNvPr id="87" name="Google Shape;87;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9" name="Google Shape;99;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There are many benefits from multi-agency, global collaborations, including these key ones. Collaboration allows us to attain an optimal combination of global expertise and local knowledge. The training courses to date have experts from international organizations. It is also important to use local and regional experts who can assist with integrating relevant local issues and experience into the lessons and assignments. Multi-agency collaborations lead to the establishment of meaningful and productive partnerships, and those partnerships are especially important during the period of COVID restriction. Course instructors and student participants can build a more thorough and diverse knowledge base within the hydrological sciences. </a:t>
            </a:r>
            <a:endParaRPr/>
          </a:p>
        </p:txBody>
      </p:sp>
      <p:sp>
        <p:nvSpPr>
          <p:cNvPr id="100" name="Google Shape;100;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2" name="Google Shape;112;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Global collaborations are the means to organize and develop useful content for hydrological training. Distance learning is the tool to deliver that training to a broad and diverse set of global learners. Some key benefits of distance learning when compared to the in-person live classroom instruction are as follows. It is cost effective a since there are no travel expenses. And during COVID, travel has been further restricted, thus increasing the importance of distance learning. It is accessible and flexible because the training is done on a computer. The hydrological training is mainly self-paced so that students can schedule their course time when it is most convenient for them. Course completion is still done within a time window, but students have some flexibility within that window. A couple short live sessions are used to supplement the self-paced lessons.  For some, limited access to computers and wifi connections is problematic. This limitation is accommodated by providing course lessons via a thumb drive so that the students can use their limited wifi time for quiz completion. Interactions are encouraged, and in some cases required, through questions, chats, and course forums. Assignments, in particular, focus on local issues and require student input in the form of short written reports, field observations, and online exercises.</a:t>
            </a:r>
            <a:endParaRPr/>
          </a:p>
        </p:txBody>
      </p:sp>
      <p:sp>
        <p:nvSpPr>
          <p:cNvPr id="113" name="Google Shape;113;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9" name="Google Shape;129;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Through global collaborations and distance learning tools, effective self-paced distance learning courses include three that have been successfully delivered multiple times and one that will debut in 2021.</a:t>
            </a:r>
            <a:endParaRPr dirty="0"/>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r>
              <a:rPr lang="en-US" dirty="0"/>
              <a:t>There have been fourteen 7-week courses on Basic Hydrological Sciences between 2009 and 2020 with hundreds or participants from 79 countries. Of those, 585 participants (about 80%) successfully completed all course requirements and received a certificate of completion. WMO Region II has delivered the most courses thanks to the tireless efforts of experts at the National water Academy in Pune, India. The course offered in 2020 showed increased number of participants during COVID.</a:t>
            </a:r>
            <a:endParaRPr dirty="0"/>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r>
              <a:rPr lang="en-US" dirty="0"/>
              <a:t>A somewhat more advanced collection of lessons called Topics in Hydrological Sciences, Hydraulics, and Hydrometeorology, is a 6-week course that has been delivered four times to hundreds of participants in 34 countries, with ~200 successful completions. </a:t>
            </a:r>
            <a:endParaRPr dirty="0"/>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r>
              <a:rPr lang="en-US" dirty="0"/>
              <a:t>Both of these courses consisted of between 8 and 11 lessons that can be tailored somewhat based on the local needs and expertise. A key element of these courses is the mandatory short written assignment that allows the student to describe a local event, phenomena, or agency while addressing course topics. Through these short reports students can apply course objectives to relevant local issues, and the instructors can expand their knowledge of hydrological agencies and phenomena. Throughout the course the instructors are available for online discussions and questions through the course forum.</a:t>
            </a:r>
            <a:endParaRPr dirty="0"/>
          </a:p>
        </p:txBody>
      </p:sp>
      <p:sp>
        <p:nvSpPr>
          <p:cNvPr id="130" name="Google Shape;130;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5" name="Google Shape;145;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The third of the distanced learning course in hydrological sciences had a different approach for requiring local participation. This course, Hydrology Technicians, is an 8-week course first offered to Region V in I 2017, and then to Region I in 2018. There have been 27 successful completions in 13 countries. Collaboration with the National Institute for Water and Atmospheric Sciences, NIWA, in New Zealand was crucial for providing material and an instructor. The Kenya Meteorological Department provided useful input for the revision of some aspects of the course before delivering it to Region I.</a:t>
            </a:r>
            <a:endParaRPr dirty="0"/>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r>
              <a:rPr lang="en-US" dirty="0"/>
              <a:t>This course required more hands-on assignments, including visiting field locations to make measurements and observations. These assignments proved to be too difficult for some participants which accounts for the lower completion rates when compared to the other courses; only 25% of those enrolled completed the Region V delivery. Therefore, adjustments were made for the Region I course that allowed some sharing of photos and videos between participants. The completion rate for the Region I course improved to more than 50% with the revisions that were implementation as a result of collaboration and local input. These hands-on activities can take the place of in-person learning during COVID.</a:t>
            </a:r>
            <a:endParaRPr dirty="0"/>
          </a:p>
        </p:txBody>
      </p:sp>
      <p:sp>
        <p:nvSpPr>
          <p:cNvPr id="146" name="Google Shape;146;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9" name="Google Shape;159;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A multi-week distance learning course to be delivered for the first time in 2021 is the </a:t>
            </a:r>
            <a:r>
              <a:rPr lang="en-US" i="1"/>
              <a:t>WMO Hydrological Observing Systems (WHOS)</a:t>
            </a:r>
            <a:r>
              <a:rPr lang="en-US"/>
              <a:t> course. A key</a:t>
            </a:r>
            <a:r>
              <a:rPr lang="en-US" sz="1200" b="0" i="0" u="none" strike="noStrike">
                <a:solidFill>
                  <a:schemeClr val="dk1"/>
                </a:solidFill>
                <a:latin typeface="Calibri"/>
                <a:ea typeface="Calibri"/>
                <a:cs typeface="Calibri"/>
                <a:sym typeface="Calibri"/>
              </a:rPr>
              <a:t> learning objective </a:t>
            </a:r>
            <a:r>
              <a:rPr lang="en-US"/>
              <a:t>is to demonstrate</a:t>
            </a:r>
            <a:r>
              <a:rPr lang="en-US" sz="1200" b="0" i="0" u="none" strike="noStrike">
                <a:solidFill>
                  <a:schemeClr val="dk1"/>
                </a:solidFill>
                <a:latin typeface="Calibri"/>
                <a:ea typeface="Calibri"/>
                <a:cs typeface="Calibri"/>
                <a:sym typeface="Calibri"/>
              </a:rPr>
              <a:t> how National Hydrological Services (NHSs) can benefit from  improved publication, use, and interoperability of hydrological data. This is an important goal, especially for transboundary river basins (basins that are shared by more than one country) within the global hydrological community.</a:t>
            </a:r>
            <a:endParaRPr b="0"/>
          </a:p>
          <a:p>
            <a:pPr marL="0" lvl="0" indent="0" algn="l" rtl="0">
              <a:lnSpc>
                <a:spcPct val="100000"/>
              </a:lnSpc>
              <a:spcBef>
                <a:spcPts val="0"/>
              </a:spcBef>
              <a:spcAft>
                <a:spcPts val="0"/>
              </a:spcAft>
              <a:buSzPts val="1400"/>
              <a:buNone/>
            </a:pPr>
            <a:br>
              <a:rPr lang="en-US"/>
            </a:br>
            <a:endParaRPr/>
          </a:p>
        </p:txBody>
      </p:sp>
      <p:sp>
        <p:nvSpPr>
          <p:cNvPr id="160" name="Google Shape;160;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0" name="Google Shape;180;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I hope you were able to see how the use of multi-agency, global collaboration and distance learning tools can result in effective hydrological training that benefits a large and diverse set of hydrological entities and students across the world. </a:t>
            </a:r>
            <a:endParaRPr/>
          </a:p>
        </p:txBody>
      </p:sp>
      <p:sp>
        <p:nvSpPr>
          <p:cNvPr id="181" name="Google Shape;181;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7</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9"/>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9"/>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18"/>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9"/>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19"/>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1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1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11"/>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11"/>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12"/>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12"/>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13"/>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13"/>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13"/>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13"/>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13"/>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16"/>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16"/>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16"/>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7"/>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17"/>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Google Shape;68;p17"/>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jp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2.png"/><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4.png"/><Relationship Id="rId7"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6.jpg"/><Relationship Id="rId5" Type="http://schemas.openxmlformats.org/officeDocument/2006/relationships/image" Target="../media/image2.png"/><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4.png"/><Relationship Id="rId7"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2.png"/><Relationship Id="rId4" Type="http://schemas.openxmlformats.org/officeDocument/2006/relationships/image" Target="../media/image3.jpg"/><Relationship Id="rId9" Type="http://schemas.openxmlformats.org/officeDocument/2006/relationships/image" Target="../media/image12.jp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2.png"/><Relationship Id="rId4" Type="http://schemas.openxmlformats.org/officeDocument/2006/relationships/image" Target="../media/image3.jpg"/></Relationships>
</file>

<file path=ppt/slides/_rels/slide6.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5.jpg"/><Relationship Id="rId7"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3.jpg"/><Relationship Id="rId4" Type="http://schemas.openxmlformats.org/officeDocument/2006/relationships/image" Target="../media/image4.png"/><Relationship Id="rId9"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jp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pic>
        <p:nvPicPr>
          <p:cNvPr id="89" name="Google Shape;89;p1" descr="A picture containing outdoor, sky, water, rock&#10;&#10;Description automatically generated"/>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90" name="Google Shape;90;p1"/>
          <p:cNvSpPr txBox="1">
            <a:spLocks noGrp="1"/>
          </p:cNvSpPr>
          <p:nvPr>
            <p:ph type="ctrTitle"/>
          </p:nvPr>
        </p:nvSpPr>
        <p:spPr>
          <a:xfrm>
            <a:off x="252650" y="253750"/>
            <a:ext cx="11482500" cy="1406700"/>
          </a:xfrm>
          <a:prstGeom prst="rect">
            <a:avLst/>
          </a:prstGeom>
          <a:solidFill>
            <a:srgbClr val="000000">
              <a:alpha val="13333"/>
            </a:srgbClr>
          </a:solid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lt1"/>
              </a:buClr>
              <a:buSzPts val="4400"/>
              <a:buFont typeface="Calibri"/>
              <a:buNone/>
            </a:pPr>
            <a:r>
              <a:rPr lang="en-US" sz="4400" b="1" i="1">
                <a:solidFill>
                  <a:schemeClr val="lt1"/>
                </a:solidFill>
              </a:rPr>
              <a:t>Beneficial Collaboration for Distance Learning Training in Hydrological Sciences</a:t>
            </a:r>
            <a:endParaRPr/>
          </a:p>
        </p:txBody>
      </p:sp>
      <p:sp>
        <p:nvSpPr>
          <p:cNvPr id="91" name="Google Shape;91;p1"/>
          <p:cNvSpPr txBox="1">
            <a:spLocks noGrp="1"/>
          </p:cNvSpPr>
          <p:nvPr>
            <p:ph type="subTitle" idx="1"/>
          </p:nvPr>
        </p:nvSpPr>
        <p:spPr>
          <a:xfrm>
            <a:off x="2849575" y="4108050"/>
            <a:ext cx="6768900" cy="1273200"/>
          </a:xfrm>
          <a:prstGeom prst="rect">
            <a:avLst/>
          </a:prstGeom>
          <a:solidFill>
            <a:srgbClr val="060606">
              <a:alpha val="36870"/>
            </a:srgbClr>
          </a:solid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FFF2CC"/>
              </a:buClr>
              <a:buSzPts val="2220"/>
              <a:buNone/>
            </a:pPr>
            <a:r>
              <a:rPr lang="en-US" sz="2220" b="1">
                <a:solidFill>
                  <a:srgbClr val="FFF2CC"/>
                </a:solidFill>
              </a:rPr>
              <a:t>Mr. Matthew Kelsch, UCAR The COMET® Program</a:t>
            </a:r>
            <a:endParaRPr/>
          </a:p>
          <a:p>
            <a:pPr marL="0" lvl="0" indent="0" algn="l" rtl="0">
              <a:lnSpc>
                <a:spcPct val="90000"/>
              </a:lnSpc>
              <a:spcBef>
                <a:spcPts val="1000"/>
              </a:spcBef>
              <a:spcAft>
                <a:spcPts val="0"/>
              </a:spcAft>
              <a:buClr>
                <a:srgbClr val="FFF2CC"/>
              </a:buClr>
              <a:buSzPts val="2220"/>
              <a:buNone/>
            </a:pPr>
            <a:r>
              <a:rPr lang="en-US" sz="2220" b="1">
                <a:solidFill>
                  <a:srgbClr val="FFF2CC"/>
                </a:solidFill>
              </a:rPr>
              <a:t>Mr. Claudio Caponi, World Meteorological Organization</a:t>
            </a:r>
            <a:endParaRPr/>
          </a:p>
          <a:p>
            <a:pPr marL="0" lvl="0" indent="0" algn="l" rtl="0">
              <a:lnSpc>
                <a:spcPct val="90000"/>
              </a:lnSpc>
              <a:spcBef>
                <a:spcPts val="1000"/>
              </a:spcBef>
              <a:spcAft>
                <a:spcPts val="0"/>
              </a:spcAft>
              <a:buClr>
                <a:srgbClr val="FFF2CC"/>
              </a:buClr>
              <a:buSzPts val="2220"/>
              <a:buNone/>
            </a:pPr>
            <a:r>
              <a:rPr lang="en-US" sz="2220" b="1">
                <a:solidFill>
                  <a:srgbClr val="FFF2CC"/>
                </a:solidFill>
              </a:rPr>
              <a:t>Mr. S N Pande, National Water Academy </a:t>
            </a:r>
            <a:endParaRPr/>
          </a:p>
          <a:p>
            <a:pPr marL="0" lvl="0" indent="0" algn="l" rtl="0">
              <a:lnSpc>
                <a:spcPct val="90000"/>
              </a:lnSpc>
              <a:spcBef>
                <a:spcPts val="1000"/>
              </a:spcBef>
              <a:spcAft>
                <a:spcPts val="0"/>
              </a:spcAft>
              <a:buClr>
                <a:schemeClr val="dk1"/>
              </a:buClr>
              <a:buSzPts val="2220"/>
              <a:buNone/>
            </a:pPr>
            <a:endParaRPr sz="2220" b="1">
              <a:solidFill>
                <a:srgbClr val="FFF2CC"/>
              </a:solidFill>
            </a:endParaRPr>
          </a:p>
        </p:txBody>
      </p:sp>
      <p:sp>
        <p:nvSpPr>
          <p:cNvPr id="92" name="Google Shape;92;p1"/>
          <p:cNvSpPr/>
          <p:nvPr/>
        </p:nvSpPr>
        <p:spPr>
          <a:xfrm>
            <a:off x="18401" y="5791235"/>
            <a:ext cx="12173598" cy="1054407"/>
          </a:xfrm>
          <a:prstGeom prst="rect">
            <a:avLst/>
          </a:prstGeom>
          <a:solidFill>
            <a:srgbClr val="DDEAF6"/>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93" name="Google Shape;93;p1"/>
          <p:cNvPicPr preferRelativeResize="0"/>
          <p:nvPr/>
        </p:nvPicPr>
        <p:blipFill rotWithShape="1">
          <a:blip r:embed="rId4">
            <a:alphaModFix/>
          </a:blip>
          <a:srcRect/>
          <a:stretch/>
        </p:blipFill>
        <p:spPr>
          <a:xfrm>
            <a:off x="60441" y="5764235"/>
            <a:ext cx="2513112" cy="1058748"/>
          </a:xfrm>
          <a:prstGeom prst="rect">
            <a:avLst/>
          </a:prstGeom>
          <a:noFill/>
          <a:ln>
            <a:noFill/>
          </a:ln>
        </p:spPr>
      </p:pic>
      <p:pic>
        <p:nvPicPr>
          <p:cNvPr id="94" name="Google Shape;94;p1" descr="F:\cwcLogo.jpg"/>
          <p:cNvPicPr preferRelativeResize="0"/>
          <p:nvPr/>
        </p:nvPicPr>
        <p:blipFill rotWithShape="1">
          <a:blip r:embed="rId5">
            <a:alphaModFix/>
          </a:blip>
          <a:srcRect/>
          <a:stretch/>
        </p:blipFill>
        <p:spPr>
          <a:xfrm>
            <a:off x="8611372" y="5791235"/>
            <a:ext cx="1007075" cy="1031747"/>
          </a:xfrm>
          <a:prstGeom prst="ellipse">
            <a:avLst/>
          </a:prstGeom>
          <a:noFill/>
          <a:ln>
            <a:noFill/>
          </a:ln>
        </p:spPr>
      </p:pic>
      <p:pic>
        <p:nvPicPr>
          <p:cNvPr id="95" name="Google Shape;95;p1"/>
          <p:cNvPicPr preferRelativeResize="0"/>
          <p:nvPr/>
        </p:nvPicPr>
        <p:blipFill rotWithShape="1">
          <a:blip r:embed="rId6">
            <a:alphaModFix/>
          </a:blip>
          <a:srcRect/>
          <a:stretch/>
        </p:blipFill>
        <p:spPr>
          <a:xfrm>
            <a:off x="9845554" y="5764234"/>
            <a:ext cx="2346446" cy="1058748"/>
          </a:xfrm>
          <a:prstGeom prst="rect">
            <a:avLst/>
          </a:prstGeom>
          <a:noFill/>
          <a:ln>
            <a:noFill/>
          </a:ln>
        </p:spPr>
      </p:pic>
      <p:sp>
        <p:nvSpPr>
          <p:cNvPr id="96" name="Google Shape;96;p1"/>
          <p:cNvSpPr txBox="1"/>
          <p:nvPr/>
        </p:nvSpPr>
        <p:spPr>
          <a:xfrm>
            <a:off x="3012423" y="5860964"/>
            <a:ext cx="5371842" cy="116955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0" i="1" u="none" strike="noStrike" cap="none">
                <a:solidFill>
                  <a:srgbClr val="002060"/>
                </a:solidFill>
                <a:latin typeface="Calibri"/>
                <a:ea typeface="Calibri"/>
                <a:cs typeface="Calibri"/>
                <a:sym typeface="Calibri"/>
              </a:rPr>
              <a:t>Responding to Challenges Beyond the New Normal: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en-US" sz="1800" b="0" i="1" u="none" strike="noStrike" cap="none">
                <a:solidFill>
                  <a:srgbClr val="002060"/>
                </a:solidFill>
                <a:latin typeface="Calibri"/>
                <a:ea typeface="Calibri"/>
                <a:cs typeface="Calibri"/>
                <a:sym typeface="Calibri"/>
              </a:rPr>
              <a:t>A WMO Global Campus Collaborative Webinar Event</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en-US" sz="1800" b="0" i="1" u="none" strike="noStrike" cap="none">
                <a:solidFill>
                  <a:srgbClr val="002060"/>
                </a:solidFill>
                <a:latin typeface="Calibri"/>
                <a:ea typeface="Calibri"/>
                <a:cs typeface="Calibri"/>
                <a:sym typeface="Calibri"/>
              </a:rPr>
              <a:t>20-22 January 2021</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r>
              <a:rPr lang="en-US" sz="1600" b="0" i="1" u="none" strike="noStrike" cap="none">
                <a:solidFill>
                  <a:schemeClr val="accent1"/>
                </a:solidFill>
                <a:latin typeface="Calibri"/>
                <a:ea typeface="Calibri"/>
                <a:cs typeface="Calibri"/>
                <a:sym typeface="Calibri"/>
              </a:rPr>
              <a:t>                         </a:t>
            </a:r>
            <a:endParaRPr sz="1600" b="0" i="0" u="none" strike="noStrike" cap="none">
              <a:solidFill>
                <a:schemeClr val="accent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1F3864"/>
        </a:solidFill>
        <a:effectLst/>
      </p:bgPr>
    </p:bg>
    <p:spTree>
      <p:nvGrpSpPr>
        <p:cNvPr id="1" name="Shape 101"/>
        <p:cNvGrpSpPr/>
        <p:nvPr/>
      </p:nvGrpSpPr>
      <p:grpSpPr>
        <a:xfrm>
          <a:off x="0" y="0"/>
          <a:ext cx="0" cy="0"/>
          <a:chOff x="0" y="0"/>
          <a:chExt cx="0" cy="0"/>
        </a:xfrm>
      </p:grpSpPr>
      <p:sp>
        <p:nvSpPr>
          <p:cNvPr id="102" name="Google Shape;102;p2"/>
          <p:cNvSpPr txBox="1">
            <a:spLocks noGrp="1"/>
          </p:cNvSpPr>
          <p:nvPr>
            <p:ph type="title"/>
          </p:nvPr>
        </p:nvSpPr>
        <p:spPr>
          <a:xfrm>
            <a:off x="838200" y="236424"/>
            <a:ext cx="10515600" cy="76282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4400"/>
              <a:buFont typeface="Calibri"/>
              <a:buNone/>
            </a:pPr>
            <a:r>
              <a:rPr lang="en-US" b="1">
                <a:solidFill>
                  <a:schemeClr val="lt1"/>
                </a:solidFill>
              </a:rPr>
              <a:t>Benefits of Collaboration</a:t>
            </a:r>
            <a:endParaRPr/>
          </a:p>
        </p:txBody>
      </p:sp>
      <p:sp>
        <p:nvSpPr>
          <p:cNvPr id="103" name="Google Shape;103;p2"/>
          <p:cNvSpPr txBox="1"/>
          <p:nvPr/>
        </p:nvSpPr>
        <p:spPr>
          <a:xfrm>
            <a:off x="0" y="6334780"/>
            <a:ext cx="12192000" cy="523220"/>
          </a:xfrm>
          <a:prstGeom prst="rect">
            <a:avLst/>
          </a:prstGeom>
          <a:solidFill>
            <a:srgbClr val="D8E2F3"/>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1" i="1" u="none" strike="noStrike" cap="none">
                <a:solidFill>
                  <a:srgbClr val="0070C0"/>
                </a:solidFill>
                <a:latin typeface="Calibri"/>
                <a:ea typeface="Calibri"/>
                <a:cs typeface="Calibri"/>
                <a:sym typeface="Calibri"/>
              </a:rPr>
              <a:t>Beneficial Collaboration for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en-US" sz="1400" b="1" i="1" u="none" strike="noStrike" cap="none">
                <a:solidFill>
                  <a:srgbClr val="0070C0"/>
                </a:solidFill>
                <a:latin typeface="Calibri"/>
                <a:ea typeface="Calibri"/>
                <a:cs typeface="Calibri"/>
                <a:sym typeface="Calibri"/>
              </a:rPr>
              <a:t>Distanced-Learning Training in Hydrological Sciences</a:t>
            </a:r>
            <a:r>
              <a:rPr lang="en-US" sz="1400" b="0" i="1" u="none" strike="noStrike" cap="none">
                <a:solidFill>
                  <a:srgbClr val="0070C0"/>
                </a:solidFill>
                <a:latin typeface="Calibri"/>
                <a:ea typeface="Calibri"/>
                <a:cs typeface="Calibri"/>
                <a:sym typeface="Calibri"/>
              </a:rPr>
              <a:t>                         </a:t>
            </a:r>
            <a:endParaRPr sz="1400" b="0" i="0" u="none" strike="noStrike" cap="none">
              <a:solidFill>
                <a:srgbClr val="0070C0"/>
              </a:solidFill>
              <a:latin typeface="Calibri"/>
              <a:ea typeface="Calibri"/>
              <a:cs typeface="Calibri"/>
              <a:sym typeface="Calibri"/>
            </a:endParaRPr>
          </a:p>
        </p:txBody>
      </p:sp>
      <p:pic>
        <p:nvPicPr>
          <p:cNvPr id="104" name="Google Shape;104;p2"/>
          <p:cNvPicPr preferRelativeResize="0"/>
          <p:nvPr/>
        </p:nvPicPr>
        <p:blipFill rotWithShape="1">
          <a:blip r:embed="rId3">
            <a:alphaModFix/>
          </a:blip>
          <a:srcRect/>
          <a:stretch/>
        </p:blipFill>
        <p:spPr>
          <a:xfrm>
            <a:off x="1556951" y="6344885"/>
            <a:ext cx="1046205" cy="522648"/>
          </a:xfrm>
          <a:prstGeom prst="rect">
            <a:avLst/>
          </a:prstGeom>
          <a:noFill/>
          <a:ln>
            <a:noFill/>
          </a:ln>
        </p:spPr>
      </p:pic>
      <p:pic>
        <p:nvPicPr>
          <p:cNvPr id="105" name="Google Shape;105;p2" descr="F:\cwcLogo.jpg"/>
          <p:cNvPicPr preferRelativeResize="0"/>
          <p:nvPr/>
        </p:nvPicPr>
        <p:blipFill rotWithShape="1">
          <a:blip r:embed="rId4">
            <a:alphaModFix/>
          </a:blip>
          <a:srcRect/>
          <a:stretch/>
        </p:blipFill>
        <p:spPr>
          <a:xfrm>
            <a:off x="3063189" y="6344885"/>
            <a:ext cx="510708" cy="523220"/>
          </a:xfrm>
          <a:prstGeom prst="ellipse">
            <a:avLst/>
          </a:prstGeom>
          <a:noFill/>
          <a:ln>
            <a:noFill/>
          </a:ln>
        </p:spPr>
      </p:pic>
      <p:sp>
        <p:nvSpPr>
          <p:cNvPr id="106" name="Google Shape;106;p2"/>
          <p:cNvSpPr txBox="1"/>
          <p:nvPr/>
        </p:nvSpPr>
        <p:spPr>
          <a:xfrm>
            <a:off x="10092694" y="6423161"/>
            <a:ext cx="2038865"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70C0"/>
                </a:solidFill>
                <a:latin typeface="Calibri"/>
                <a:ea typeface="Calibri"/>
                <a:cs typeface="Calibri"/>
                <a:sym typeface="Calibri"/>
              </a:rPr>
              <a:t>20-22 January 2021</a:t>
            </a:r>
            <a:endParaRPr sz="1400" b="0" i="0" u="none" strike="noStrike" cap="none">
              <a:solidFill>
                <a:srgbClr val="000000"/>
              </a:solidFill>
              <a:latin typeface="Arial"/>
              <a:ea typeface="Arial"/>
              <a:cs typeface="Arial"/>
              <a:sym typeface="Arial"/>
            </a:endParaRPr>
          </a:p>
        </p:txBody>
      </p:sp>
      <p:sp>
        <p:nvSpPr>
          <p:cNvPr id="107" name="Google Shape;107;p2"/>
          <p:cNvSpPr txBox="1">
            <a:spLocks noGrp="1"/>
          </p:cNvSpPr>
          <p:nvPr>
            <p:ph type="body" idx="1"/>
          </p:nvPr>
        </p:nvSpPr>
        <p:spPr>
          <a:xfrm>
            <a:off x="733696" y="1087633"/>
            <a:ext cx="11016869" cy="5148266"/>
          </a:xfrm>
          <a:prstGeom prst="rect">
            <a:avLst/>
          </a:prstGeom>
          <a:solidFill>
            <a:srgbClr val="000000">
              <a:alpha val="0"/>
            </a:srgbClr>
          </a:solid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FFF2CC"/>
              </a:buClr>
              <a:buSzPts val="2800"/>
              <a:buChar char="•"/>
            </a:pPr>
            <a:r>
              <a:rPr lang="en-US">
                <a:solidFill>
                  <a:srgbClr val="FFF2CC"/>
                </a:solidFill>
              </a:rPr>
              <a:t>Optimal combination of global expertise and local knowledge</a:t>
            </a:r>
            <a:endParaRPr/>
          </a:p>
          <a:p>
            <a:pPr marL="685800" lvl="1" indent="-228600" algn="l" rtl="0">
              <a:lnSpc>
                <a:spcPct val="90000"/>
              </a:lnSpc>
              <a:spcBef>
                <a:spcPts val="500"/>
              </a:spcBef>
              <a:spcAft>
                <a:spcPts val="0"/>
              </a:spcAft>
              <a:buClr>
                <a:srgbClr val="FFF2CC"/>
              </a:buClr>
              <a:buSzPts val="2400"/>
              <a:buChar char="•"/>
            </a:pPr>
            <a:r>
              <a:rPr lang="en-US">
                <a:solidFill>
                  <a:srgbClr val="FFF2CC"/>
                </a:solidFill>
              </a:rPr>
              <a:t>Topic area experts and guidance from international organizations </a:t>
            </a:r>
            <a:endParaRPr/>
          </a:p>
          <a:p>
            <a:pPr marL="685800" lvl="1" indent="-228600" algn="l" rtl="0">
              <a:lnSpc>
                <a:spcPct val="90000"/>
              </a:lnSpc>
              <a:spcBef>
                <a:spcPts val="500"/>
              </a:spcBef>
              <a:spcAft>
                <a:spcPts val="0"/>
              </a:spcAft>
              <a:buClr>
                <a:srgbClr val="FFF2CC"/>
              </a:buClr>
              <a:buSzPts val="2400"/>
              <a:buChar char="•"/>
            </a:pPr>
            <a:r>
              <a:rPr lang="en-US">
                <a:solidFill>
                  <a:srgbClr val="FFF2CC"/>
                </a:solidFill>
              </a:rPr>
              <a:t>Local expertise and interactions to make the training relevant</a:t>
            </a:r>
            <a:endParaRPr/>
          </a:p>
          <a:p>
            <a:pPr marL="685800" lvl="1" indent="-76200" algn="l" rtl="0">
              <a:lnSpc>
                <a:spcPct val="90000"/>
              </a:lnSpc>
              <a:spcBef>
                <a:spcPts val="500"/>
              </a:spcBef>
              <a:spcAft>
                <a:spcPts val="0"/>
              </a:spcAft>
              <a:buClr>
                <a:schemeClr val="dk1"/>
              </a:buClr>
              <a:buSzPts val="2400"/>
              <a:buNone/>
            </a:pPr>
            <a:endParaRPr>
              <a:solidFill>
                <a:srgbClr val="FFF2CC"/>
              </a:solidFill>
            </a:endParaRPr>
          </a:p>
          <a:p>
            <a:pPr marL="228600" lvl="0" indent="-228600" algn="l" rtl="0">
              <a:lnSpc>
                <a:spcPct val="90000"/>
              </a:lnSpc>
              <a:spcBef>
                <a:spcPts val="1000"/>
              </a:spcBef>
              <a:spcAft>
                <a:spcPts val="0"/>
              </a:spcAft>
              <a:buClr>
                <a:srgbClr val="FFF2CC"/>
              </a:buClr>
              <a:buSzPts val="2800"/>
              <a:buChar char="•"/>
            </a:pPr>
            <a:r>
              <a:rPr lang="en-US">
                <a:solidFill>
                  <a:srgbClr val="FFF2CC"/>
                </a:solidFill>
              </a:rPr>
              <a:t>Establish meaningful partnerships </a:t>
            </a:r>
            <a:endParaRPr/>
          </a:p>
          <a:p>
            <a:pPr marL="685800" lvl="1" indent="-228600" algn="l" rtl="0">
              <a:lnSpc>
                <a:spcPct val="90000"/>
              </a:lnSpc>
              <a:spcBef>
                <a:spcPts val="500"/>
              </a:spcBef>
              <a:spcAft>
                <a:spcPts val="0"/>
              </a:spcAft>
              <a:buClr>
                <a:srgbClr val="FFF2CC"/>
              </a:buClr>
              <a:buSzPts val="2400"/>
              <a:buChar char="•"/>
            </a:pPr>
            <a:r>
              <a:rPr lang="en-US">
                <a:solidFill>
                  <a:srgbClr val="FFF2CC"/>
                </a:solidFill>
              </a:rPr>
              <a:t>Subsequent efforts and projects benefit from </a:t>
            </a:r>
            <a:br>
              <a:rPr lang="en-US">
                <a:solidFill>
                  <a:srgbClr val="FFF2CC"/>
                </a:solidFill>
              </a:rPr>
            </a:br>
            <a:r>
              <a:rPr lang="en-US">
                <a:solidFill>
                  <a:srgbClr val="FFF2CC"/>
                </a:solidFill>
              </a:rPr>
              <a:t>establishment of friendly and trusted relationships</a:t>
            </a:r>
            <a:endParaRPr/>
          </a:p>
          <a:p>
            <a:pPr marL="685800" lvl="1" indent="-76200" algn="l" rtl="0">
              <a:lnSpc>
                <a:spcPct val="90000"/>
              </a:lnSpc>
              <a:spcBef>
                <a:spcPts val="500"/>
              </a:spcBef>
              <a:spcAft>
                <a:spcPts val="0"/>
              </a:spcAft>
              <a:buClr>
                <a:schemeClr val="dk1"/>
              </a:buClr>
              <a:buSzPts val="2400"/>
              <a:buNone/>
            </a:pPr>
            <a:endParaRPr>
              <a:solidFill>
                <a:srgbClr val="FFF2CC"/>
              </a:solidFill>
            </a:endParaRPr>
          </a:p>
          <a:p>
            <a:pPr marL="228600" lvl="0" indent="-228600" algn="l" rtl="0">
              <a:lnSpc>
                <a:spcPct val="90000"/>
              </a:lnSpc>
              <a:spcBef>
                <a:spcPts val="1000"/>
              </a:spcBef>
              <a:spcAft>
                <a:spcPts val="0"/>
              </a:spcAft>
              <a:buClr>
                <a:srgbClr val="FFF2CC"/>
              </a:buClr>
              <a:buSzPts val="2800"/>
              <a:buChar char="•"/>
            </a:pPr>
            <a:r>
              <a:rPr lang="en-US">
                <a:solidFill>
                  <a:srgbClr val="FFF2CC"/>
                </a:solidFill>
              </a:rPr>
              <a:t>Build diverse global knowledge in topic areas</a:t>
            </a:r>
            <a:endParaRPr/>
          </a:p>
          <a:p>
            <a:pPr marL="685800" lvl="1" indent="-228600" algn="l" rtl="0">
              <a:lnSpc>
                <a:spcPct val="90000"/>
              </a:lnSpc>
              <a:spcBef>
                <a:spcPts val="500"/>
              </a:spcBef>
              <a:spcAft>
                <a:spcPts val="0"/>
              </a:spcAft>
              <a:buClr>
                <a:srgbClr val="FFF2CC"/>
              </a:buClr>
              <a:buSzPts val="2400"/>
              <a:buChar char="•"/>
            </a:pPr>
            <a:r>
              <a:rPr lang="en-US">
                <a:solidFill>
                  <a:srgbClr val="FFF2CC"/>
                </a:solidFill>
              </a:rPr>
              <a:t>Student participants and instructors learn from each other, broadening and diversifying their knowledge</a:t>
            </a:r>
            <a:endParaRPr/>
          </a:p>
          <a:p>
            <a:pPr marL="228600" lvl="0" indent="-50800" algn="l" rtl="0">
              <a:lnSpc>
                <a:spcPct val="90000"/>
              </a:lnSpc>
              <a:spcBef>
                <a:spcPts val="1000"/>
              </a:spcBef>
              <a:spcAft>
                <a:spcPts val="0"/>
              </a:spcAft>
              <a:buClr>
                <a:schemeClr val="dk1"/>
              </a:buClr>
              <a:buSzPts val="2800"/>
              <a:buNone/>
            </a:pPr>
            <a:endParaRPr>
              <a:solidFill>
                <a:schemeClr val="lt1"/>
              </a:solidFill>
            </a:endParaRPr>
          </a:p>
        </p:txBody>
      </p:sp>
      <p:pic>
        <p:nvPicPr>
          <p:cNvPr id="108" name="Google Shape;108;p2"/>
          <p:cNvPicPr preferRelativeResize="0"/>
          <p:nvPr/>
        </p:nvPicPr>
        <p:blipFill rotWithShape="1">
          <a:blip r:embed="rId5">
            <a:alphaModFix/>
          </a:blip>
          <a:srcRect/>
          <a:stretch/>
        </p:blipFill>
        <p:spPr>
          <a:xfrm>
            <a:off x="60441" y="6291427"/>
            <a:ext cx="1261732" cy="531555"/>
          </a:xfrm>
          <a:prstGeom prst="rect">
            <a:avLst/>
          </a:prstGeom>
          <a:noFill/>
          <a:ln>
            <a:noFill/>
          </a:ln>
        </p:spPr>
      </p:pic>
      <p:pic>
        <p:nvPicPr>
          <p:cNvPr id="109" name="Google Shape;109;p2" descr="Connections outline"/>
          <p:cNvPicPr preferRelativeResize="0"/>
          <p:nvPr/>
        </p:nvPicPr>
        <p:blipFill rotWithShape="1">
          <a:blip r:embed="rId6">
            <a:alphaModFix/>
          </a:blip>
          <a:srcRect/>
          <a:stretch/>
        </p:blipFill>
        <p:spPr>
          <a:xfrm>
            <a:off x="8767239" y="2256556"/>
            <a:ext cx="2344887" cy="2344887"/>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7">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7">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7">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7">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0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1F3864"/>
        </a:solidFill>
        <a:effectLst/>
      </p:bgPr>
    </p:bg>
    <p:spTree>
      <p:nvGrpSpPr>
        <p:cNvPr id="1" name="Shape 114"/>
        <p:cNvGrpSpPr/>
        <p:nvPr/>
      </p:nvGrpSpPr>
      <p:grpSpPr>
        <a:xfrm>
          <a:off x="0" y="0"/>
          <a:ext cx="0" cy="0"/>
          <a:chOff x="0" y="0"/>
          <a:chExt cx="0" cy="0"/>
        </a:xfrm>
      </p:grpSpPr>
      <p:sp>
        <p:nvSpPr>
          <p:cNvPr id="115" name="Google Shape;115;p3"/>
          <p:cNvSpPr txBox="1">
            <a:spLocks noGrp="1"/>
          </p:cNvSpPr>
          <p:nvPr>
            <p:ph type="title"/>
          </p:nvPr>
        </p:nvSpPr>
        <p:spPr>
          <a:xfrm>
            <a:off x="838200" y="236424"/>
            <a:ext cx="10515600" cy="76282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4400"/>
              <a:buFont typeface="Calibri"/>
              <a:buNone/>
            </a:pPr>
            <a:r>
              <a:rPr lang="en-US" b="1">
                <a:solidFill>
                  <a:schemeClr val="lt1"/>
                </a:solidFill>
              </a:rPr>
              <a:t>Distance Learning Experience</a:t>
            </a:r>
            <a:endParaRPr/>
          </a:p>
        </p:txBody>
      </p:sp>
      <p:sp>
        <p:nvSpPr>
          <p:cNvPr id="116" name="Google Shape;116;p3"/>
          <p:cNvSpPr txBox="1"/>
          <p:nvPr/>
        </p:nvSpPr>
        <p:spPr>
          <a:xfrm>
            <a:off x="0" y="6334780"/>
            <a:ext cx="12192000" cy="523220"/>
          </a:xfrm>
          <a:prstGeom prst="rect">
            <a:avLst/>
          </a:prstGeom>
          <a:solidFill>
            <a:srgbClr val="D8E2F3"/>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1" i="1" u="none" strike="noStrike" cap="none">
                <a:solidFill>
                  <a:srgbClr val="0070C0"/>
                </a:solidFill>
                <a:latin typeface="Calibri"/>
                <a:ea typeface="Calibri"/>
                <a:cs typeface="Calibri"/>
                <a:sym typeface="Calibri"/>
              </a:rPr>
              <a:t>Beneficial Collaboration for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en-US" sz="1400" b="1" i="1" u="none" strike="noStrike" cap="none">
                <a:solidFill>
                  <a:srgbClr val="0070C0"/>
                </a:solidFill>
                <a:latin typeface="Calibri"/>
                <a:ea typeface="Calibri"/>
                <a:cs typeface="Calibri"/>
                <a:sym typeface="Calibri"/>
              </a:rPr>
              <a:t>Distanced-Learning Training in Hydrological Sciences</a:t>
            </a:r>
            <a:r>
              <a:rPr lang="en-US" sz="1400" b="0" i="1" u="none" strike="noStrike" cap="none">
                <a:solidFill>
                  <a:srgbClr val="0070C0"/>
                </a:solidFill>
                <a:latin typeface="Calibri"/>
                <a:ea typeface="Calibri"/>
                <a:cs typeface="Calibri"/>
                <a:sym typeface="Calibri"/>
              </a:rPr>
              <a:t>                         </a:t>
            </a:r>
            <a:endParaRPr sz="1400" b="0" i="0" u="none" strike="noStrike" cap="none">
              <a:solidFill>
                <a:srgbClr val="0070C0"/>
              </a:solidFill>
              <a:latin typeface="Calibri"/>
              <a:ea typeface="Calibri"/>
              <a:cs typeface="Calibri"/>
              <a:sym typeface="Calibri"/>
            </a:endParaRPr>
          </a:p>
        </p:txBody>
      </p:sp>
      <p:pic>
        <p:nvPicPr>
          <p:cNvPr id="117" name="Google Shape;117;p3"/>
          <p:cNvPicPr preferRelativeResize="0"/>
          <p:nvPr/>
        </p:nvPicPr>
        <p:blipFill rotWithShape="1">
          <a:blip r:embed="rId3">
            <a:alphaModFix/>
          </a:blip>
          <a:srcRect/>
          <a:stretch/>
        </p:blipFill>
        <p:spPr>
          <a:xfrm>
            <a:off x="1556951" y="6344885"/>
            <a:ext cx="1046205" cy="522648"/>
          </a:xfrm>
          <a:prstGeom prst="rect">
            <a:avLst/>
          </a:prstGeom>
          <a:noFill/>
          <a:ln>
            <a:noFill/>
          </a:ln>
        </p:spPr>
      </p:pic>
      <p:pic>
        <p:nvPicPr>
          <p:cNvPr id="118" name="Google Shape;118;p3" descr="F:\cwcLogo.jpg"/>
          <p:cNvPicPr preferRelativeResize="0"/>
          <p:nvPr/>
        </p:nvPicPr>
        <p:blipFill rotWithShape="1">
          <a:blip r:embed="rId4">
            <a:alphaModFix/>
          </a:blip>
          <a:srcRect/>
          <a:stretch/>
        </p:blipFill>
        <p:spPr>
          <a:xfrm>
            <a:off x="3063189" y="6344885"/>
            <a:ext cx="510708" cy="523220"/>
          </a:xfrm>
          <a:prstGeom prst="ellipse">
            <a:avLst/>
          </a:prstGeom>
          <a:noFill/>
          <a:ln>
            <a:noFill/>
          </a:ln>
        </p:spPr>
      </p:pic>
      <p:sp>
        <p:nvSpPr>
          <p:cNvPr id="119" name="Google Shape;119;p3"/>
          <p:cNvSpPr txBox="1"/>
          <p:nvPr/>
        </p:nvSpPr>
        <p:spPr>
          <a:xfrm>
            <a:off x="10092694" y="6423161"/>
            <a:ext cx="2038865"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70C0"/>
                </a:solidFill>
                <a:latin typeface="Calibri"/>
                <a:ea typeface="Calibri"/>
                <a:cs typeface="Calibri"/>
                <a:sym typeface="Calibri"/>
              </a:rPr>
              <a:t>20-22 January 2021</a:t>
            </a:r>
            <a:endParaRPr sz="1400" b="0" i="0" u="none" strike="noStrike" cap="none">
              <a:solidFill>
                <a:srgbClr val="000000"/>
              </a:solidFill>
              <a:latin typeface="Arial"/>
              <a:ea typeface="Arial"/>
              <a:cs typeface="Arial"/>
              <a:sym typeface="Arial"/>
            </a:endParaRPr>
          </a:p>
        </p:txBody>
      </p:sp>
      <p:sp>
        <p:nvSpPr>
          <p:cNvPr id="120" name="Google Shape;120;p3"/>
          <p:cNvSpPr txBox="1">
            <a:spLocks noGrp="1"/>
          </p:cNvSpPr>
          <p:nvPr>
            <p:ph type="body" idx="1"/>
          </p:nvPr>
        </p:nvSpPr>
        <p:spPr>
          <a:xfrm>
            <a:off x="444842" y="4042506"/>
            <a:ext cx="10908957" cy="1648192"/>
          </a:xfrm>
          <a:prstGeom prst="rect">
            <a:avLst/>
          </a:prstGeom>
          <a:solidFill>
            <a:srgbClr val="000000">
              <a:alpha val="0"/>
            </a:srgbClr>
          </a:solidFill>
          <a:ln>
            <a:noFill/>
          </a:ln>
        </p:spPr>
        <p:txBody>
          <a:bodyPr spcFirstLastPara="1" wrap="square" lIns="91425" tIns="45700" rIns="91425" bIns="45700" anchor="t" anchorCtr="0">
            <a:normAutofit/>
          </a:bodyPr>
          <a:lstStyle/>
          <a:p>
            <a:pPr marL="457200" lvl="1" indent="0" algn="l" rtl="0">
              <a:lnSpc>
                <a:spcPct val="80000"/>
              </a:lnSpc>
              <a:spcBef>
                <a:spcPts val="0"/>
              </a:spcBef>
              <a:spcAft>
                <a:spcPts val="0"/>
              </a:spcAft>
              <a:buClr>
                <a:schemeClr val="dk1"/>
              </a:buClr>
              <a:buSzPts val="2400"/>
              <a:buNone/>
            </a:pPr>
            <a:endParaRPr dirty="0">
              <a:solidFill>
                <a:srgbClr val="FFF2CC"/>
              </a:solidFill>
            </a:endParaRPr>
          </a:p>
          <a:p>
            <a:pPr marL="228600" lvl="0" indent="-228600" algn="l" rtl="0">
              <a:lnSpc>
                <a:spcPct val="80000"/>
              </a:lnSpc>
              <a:spcBef>
                <a:spcPts val="1000"/>
              </a:spcBef>
              <a:spcAft>
                <a:spcPts val="0"/>
              </a:spcAft>
              <a:buClr>
                <a:srgbClr val="FFF2CC"/>
              </a:buClr>
              <a:buSzPts val="2800"/>
              <a:buChar char="•"/>
            </a:pPr>
            <a:r>
              <a:rPr lang="en-US" dirty="0">
                <a:solidFill>
                  <a:srgbClr val="FFF2CC"/>
                </a:solidFill>
              </a:rPr>
              <a:t>Interaction and local relevance</a:t>
            </a:r>
            <a:endParaRPr dirty="0"/>
          </a:p>
          <a:p>
            <a:pPr marL="685800" lvl="1" indent="-228600" algn="l" rtl="0">
              <a:lnSpc>
                <a:spcPct val="80000"/>
              </a:lnSpc>
              <a:spcBef>
                <a:spcPts val="500"/>
              </a:spcBef>
              <a:spcAft>
                <a:spcPts val="0"/>
              </a:spcAft>
              <a:buClr>
                <a:srgbClr val="FFF2CC"/>
              </a:buClr>
              <a:buSzPts val="2400"/>
              <a:buChar char="•"/>
            </a:pPr>
            <a:r>
              <a:rPr lang="en-US" dirty="0">
                <a:solidFill>
                  <a:srgbClr val="FFF2CC"/>
                </a:solidFill>
              </a:rPr>
              <a:t>Questions, chats and forums encourage discussion</a:t>
            </a:r>
            <a:endParaRPr dirty="0"/>
          </a:p>
          <a:p>
            <a:pPr marL="685800" lvl="1" indent="-228600" algn="l" rtl="0">
              <a:lnSpc>
                <a:spcPct val="80000"/>
              </a:lnSpc>
              <a:spcBef>
                <a:spcPts val="500"/>
              </a:spcBef>
              <a:spcAft>
                <a:spcPts val="0"/>
              </a:spcAft>
              <a:buClr>
                <a:srgbClr val="FFF2CC"/>
              </a:buClr>
              <a:buSzPts val="2400"/>
              <a:buChar char="•"/>
            </a:pPr>
            <a:r>
              <a:rPr lang="en-US" dirty="0">
                <a:solidFill>
                  <a:srgbClr val="FFF2CC"/>
                </a:solidFill>
              </a:rPr>
              <a:t>Assignments require student input on local issues</a:t>
            </a:r>
            <a:endParaRPr dirty="0"/>
          </a:p>
          <a:p>
            <a:pPr marL="0" lvl="0" indent="0" algn="l" rtl="0">
              <a:lnSpc>
                <a:spcPct val="80000"/>
              </a:lnSpc>
              <a:spcBef>
                <a:spcPts val="1000"/>
              </a:spcBef>
              <a:spcAft>
                <a:spcPts val="0"/>
              </a:spcAft>
              <a:buClr>
                <a:schemeClr val="dk1"/>
              </a:buClr>
              <a:buSzPts val="2800"/>
              <a:buNone/>
            </a:pPr>
            <a:endParaRPr dirty="0">
              <a:solidFill>
                <a:schemeClr val="lt1"/>
              </a:solidFill>
            </a:endParaRPr>
          </a:p>
        </p:txBody>
      </p:sp>
      <p:pic>
        <p:nvPicPr>
          <p:cNvPr id="121" name="Google Shape;121;p3"/>
          <p:cNvPicPr preferRelativeResize="0"/>
          <p:nvPr/>
        </p:nvPicPr>
        <p:blipFill rotWithShape="1">
          <a:blip r:embed="rId5">
            <a:alphaModFix/>
          </a:blip>
          <a:srcRect/>
          <a:stretch/>
        </p:blipFill>
        <p:spPr>
          <a:xfrm>
            <a:off x="60441" y="6291427"/>
            <a:ext cx="1261732" cy="531555"/>
          </a:xfrm>
          <a:prstGeom prst="rect">
            <a:avLst/>
          </a:prstGeom>
          <a:noFill/>
          <a:ln>
            <a:noFill/>
          </a:ln>
        </p:spPr>
      </p:pic>
      <p:pic>
        <p:nvPicPr>
          <p:cNvPr id="122" name="Google Shape;122;p3" descr="Person typing on laptop"/>
          <p:cNvPicPr preferRelativeResize="0"/>
          <p:nvPr/>
        </p:nvPicPr>
        <p:blipFill rotWithShape="1">
          <a:blip r:embed="rId6">
            <a:alphaModFix/>
          </a:blip>
          <a:srcRect/>
          <a:stretch/>
        </p:blipFill>
        <p:spPr>
          <a:xfrm>
            <a:off x="8450200" y="2732259"/>
            <a:ext cx="2477127" cy="1649805"/>
          </a:xfrm>
          <a:prstGeom prst="rect">
            <a:avLst/>
          </a:prstGeom>
          <a:noFill/>
          <a:ln w="9525" cap="flat" cmpd="sng">
            <a:solidFill>
              <a:schemeClr val="lt1"/>
            </a:solidFill>
            <a:prstDash val="solid"/>
            <a:round/>
            <a:headEnd type="none" w="sm" len="sm"/>
            <a:tailEnd type="none" w="sm" len="sm"/>
          </a:ln>
        </p:spPr>
      </p:pic>
      <p:pic>
        <p:nvPicPr>
          <p:cNvPr id="123" name="Google Shape;123;p3" descr="Airplane taking off against dramatic sky"/>
          <p:cNvPicPr preferRelativeResize="0"/>
          <p:nvPr/>
        </p:nvPicPr>
        <p:blipFill rotWithShape="1">
          <a:blip r:embed="rId7">
            <a:alphaModFix/>
          </a:blip>
          <a:srcRect/>
          <a:stretch/>
        </p:blipFill>
        <p:spPr>
          <a:xfrm>
            <a:off x="9342747" y="954485"/>
            <a:ext cx="2477127" cy="1648192"/>
          </a:xfrm>
          <a:prstGeom prst="rect">
            <a:avLst/>
          </a:prstGeom>
          <a:noFill/>
          <a:ln w="9525" cap="flat" cmpd="sng">
            <a:solidFill>
              <a:schemeClr val="lt1"/>
            </a:solidFill>
            <a:prstDash val="solid"/>
            <a:round/>
            <a:headEnd type="none" w="sm" len="sm"/>
            <a:tailEnd type="none" w="sm" len="sm"/>
          </a:ln>
        </p:spPr>
      </p:pic>
      <p:pic>
        <p:nvPicPr>
          <p:cNvPr id="124" name="Google Shape;124;p3" descr="Stream flowing through the grassland"/>
          <p:cNvPicPr preferRelativeResize="0"/>
          <p:nvPr/>
        </p:nvPicPr>
        <p:blipFill rotWithShape="1">
          <a:blip r:embed="rId8">
            <a:alphaModFix/>
          </a:blip>
          <a:srcRect/>
          <a:stretch/>
        </p:blipFill>
        <p:spPr>
          <a:xfrm>
            <a:off x="7596776" y="4527977"/>
            <a:ext cx="2984534" cy="1608850"/>
          </a:xfrm>
          <a:prstGeom prst="rect">
            <a:avLst/>
          </a:prstGeom>
          <a:noFill/>
          <a:ln w="9525" cap="flat" cmpd="sng">
            <a:solidFill>
              <a:schemeClr val="lt1"/>
            </a:solidFill>
            <a:prstDash val="solid"/>
            <a:round/>
            <a:headEnd type="none" w="sm" len="sm"/>
            <a:tailEnd type="none" w="sm" len="sm"/>
          </a:ln>
        </p:spPr>
      </p:pic>
      <p:sp>
        <p:nvSpPr>
          <p:cNvPr id="125" name="Google Shape;125;p3"/>
          <p:cNvSpPr txBox="1"/>
          <p:nvPr/>
        </p:nvSpPr>
        <p:spPr>
          <a:xfrm>
            <a:off x="444843" y="1070501"/>
            <a:ext cx="10908957" cy="1330638"/>
          </a:xfrm>
          <a:prstGeom prst="rect">
            <a:avLst/>
          </a:prstGeom>
          <a:solidFill>
            <a:srgbClr val="000000">
              <a:alpha val="0"/>
            </a:srgbClr>
          </a:solidFill>
          <a:ln>
            <a:noFill/>
          </a:ln>
        </p:spPr>
        <p:txBody>
          <a:bodyPr spcFirstLastPara="1" wrap="square" lIns="91425" tIns="45700" rIns="91425" bIns="45700" anchor="t" anchorCtr="0">
            <a:normAutofit/>
          </a:bodyPr>
          <a:lstStyle/>
          <a:p>
            <a:pPr marL="228600" marR="0" lvl="0" indent="-228600" algn="l" rtl="0">
              <a:lnSpc>
                <a:spcPct val="90000"/>
              </a:lnSpc>
              <a:spcBef>
                <a:spcPts val="0"/>
              </a:spcBef>
              <a:spcAft>
                <a:spcPts val="0"/>
              </a:spcAft>
              <a:buClr>
                <a:srgbClr val="FFF2CC"/>
              </a:buClr>
              <a:buSzPts val="2800"/>
              <a:buFont typeface="Arial"/>
              <a:buChar char="•"/>
            </a:pPr>
            <a:r>
              <a:rPr lang="en-US" sz="2800" b="0" i="0" u="none" strike="noStrike" cap="none">
                <a:solidFill>
                  <a:srgbClr val="FFF2CC"/>
                </a:solidFill>
                <a:latin typeface="Calibri"/>
                <a:ea typeface="Calibri"/>
                <a:cs typeface="Calibri"/>
                <a:sym typeface="Calibri"/>
              </a:rPr>
              <a:t>Cost effective </a:t>
            </a:r>
            <a:endParaRPr sz="1400" b="0" i="0" u="none" strike="noStrike" cap="none">
              <a:solidFill>
                <a:srgbClr val="000000"/>
              </a:solidFill>
              <a:latin typeface="Arial"/>
              <a:ea typeface="Arial"/>
              <a:cs typeface="Arial"/>
              <a:sym typeface="Arial"/>
            </a:endParaRPr>
          </a:p>
          <a:p>
            <a:pPr marL="685800" marR="0" lvl="1" indent="-228600" algn="l" rtl="0">
              <a:lnSpc>
                <a:spcPct val="90000"/>
              </a:lnSpc>
              <a:spcBef>
                <a:spcPts val="500"/>
              </a:spcBef>
              <a:spcAft>
                <a:spcPts val="0"/>
              </a:spcAft>
              <a:buClr>
                <a:srgbClr val="FFF2CC"/>
              </a:buClr>
              <a:buSzPts val="2400"/>
              <a:buFont typeface="Arial"/>
              <a:buChar char="•"/>
            </a:pPr>
            <a:r>
              <a:rPr lang="en-US" sz="2400" b="0" i="0" u="none" strike="noStrike" cap="none">
                <a:solidFill>
                  <a:srgbClr val="FFF2CC"/>
                </a:solidFill>
                <a:latin typeface="Calibri"/>
                <a:ea typeface="Calibri"/>
                <a:cs typeface="Calibri"/>
                <a:sym typeface="Calibri"/>
              </a:rPr>
              <a:t>Reaches a broad and diverse audience without the cost of travel </a:t>
            </a:r>
            <a:endParaRPr sz="1400" b="0" i="0" u="none" strike="noStrike" cap="none">
              <a:solidFill>
                <a:srgbClr val="000000"/>
              </a:solidFill>
              <a:latin typeface="Arial"/>
              <a:ea typeface="Arial"/>
              <a:cs typeface="Arial"/>
              <a:sym typeface="Arial"/>
            </a:endParaRPr>
          </a:p>
          <a:p>
            <a:pPr marL="0" marR="0" lvl="1" indent="0" algn="l" rtl="0">
              <a:lnSpc>
                <a:spcPct val="90000"/>
              </a:lnSpc>
              <a:spcBef>
                <a:spcPts val="500"/>
              </a:spcBef>
              <a:spcAft>
                <a:spcPts val="0"/>
              </a:spcAft>
              <a:buClr>
                <a:schemeClr val="dk1"/>
              </a:buClr>
              <a:buSzPts val="2400"/>
              <a:buFont typeface="Arial"/>
              <a:buNone/>
            </a:pPr>
            <a:endParaRPr sz="2400" b="0" i="0" u="none" strike="noStrike" cap="none">
              <a:solidFill>
                <a:srgbClr val="FFF2CC"/>
              </a:solidFill>
              <a:latin typeface="Calibri"/>
              <a:ea typeface="Calibri"/>
              <a:cs typeface="Calibri"/>
              <a:sym typeface="Calibri"/>
            </a:endParaRPr>
          </a:p>
          <a:p>
            <a:pPr marL="0" marR="0" lvl="0" indent="0" algn="l" rtl="0">
              <a:lnSpc>
                <a:spcPct val="90000"/>
              </a:lnSpc>
              <a:spcBef>
                <a:spcPts val="1000"/>
              </a:spcBef>
              <a:spcAft>
                <a:spcPts val="0"/>
              </a:spcAft>
              <a:buClr>
                <a:schemeClr val="dk1"/>
              </a:buClr>
              <a:buSzPts val="2800"/>
              <a:buFont typeface="Arial"/>
              <a:buNone/>
            </a:pPr>
            <a:endParaRPr sz="2800" b="0" i="0" u="none" strike="noStrike" cap="none">
              <a:solidFill>
                <a:schemeClr val="lt1"/>
              </a:solidFill>
              <a:latin typeface="Calibri"/>
              <a:ea typeface="Calibri"/>
              <a:cs typeface="Calibri"/>
              <a:sym typeface="Calibri"/>
            </a:endParaRPr>
          </a:p>
        </p:txBody>
      </p:sp>
      <p:sp>
        <p:nvSpPr>
          <p:cNvPr id="126" name="Google Shape;126;p3"/>
          <p:cNvSpPr txBox="1"/>
          <p:nvPr/>
        </p:nvSpPr>
        <p:spPr>
          <a:xfrm>
            <a:off x="444843" y="2520517"/>
            <a:ext cx="9391488" cy="1550338"/>
          </a:xfrm>
          <a:prstGeom prst="rect">
            <a:avLst/>
          </a:prstGeom>
          <a:solidFill>
            <a:srgbClr val="000000">
              <a:alpha val="0"/>
            </a:srgbClr>
          </a:solidFill>
          <a:ln>
            <a:noFill/>
          </a:ln>
        </p:spPr>
        <p:txBody>
          <a:bodyPr spcFirstLastPara="1" wrap="square" lIns="91425" tIns="45700" rIns="91425" bIns="45700" anchor="t" anchorCtr="0">
            <a:normAutofit/>
          </a:bodyPr>
          <a:lstStyle/>
          <a:p>
            <a:pPr marL="228600" marR="0" lvl="0" indent="-228600" algn="l" rtl="0">
              <a:lnSpc>
                <a:spcPct val="90000"/>
              </a:lnSpc>
              <a:spcBef>
                <a:spcPts val="0"/>
              </a:spcBef>
              <a:spcAft>
                <a:spcPts val="0"/>
              </a:spcAft>
              <a:buClr>
                <a:srgbClr val="FFF2CC"/>
              </a:buClr>
              <a:buSzPts val="2800"/>
              <a:buFont typeface="Arial"/>
              <a:buChar char="•"/>
            </a:pPr>
            <a:r>
              <a:rPr lang="en-US" sz="2800" b="0" i="0" u="none" strike="noStrike" cap="none">
                <a:solidFill>
                  <a:srgbClr val="FFF2CC"/>
                </a:solidFill>
                <a:latin typeface="Calibri"/>
                <a:ea typeface="Calibri"/>
                <a:cs typeface="Calibri"/>
                <a:sym typeface="Calibri"/>
              </a:rPr>
              <a:t>Accessible and flexible</a:t>
            </a:r>
            <a:endParaRPr sz="1400" b="0" i="0" u="none" strike="noStrike" cap="none">
              <a:solidFill>
                <a:srgbClr val="000000"/>
              </a:solidFill>
              <a:latin typeface="Arial"/>
              <a:ea typeface="Arial"/>
              <a:cs typeface="Arial"/>
              <a:sym typeface="Arial"/>
            </a:endParaRPr>
          </a:p>
          <a:p>
            <a:pPr marL="685800" marR="0" lvl="1" indent="-228600" algn="l" rtl="0">
              <a:lnSpc>
                <a:spcPct val="90000"/>
              </a:lnSpc>
              <a:spcBef>
                <a:spcPts val="500"/>
              </a:spcBef>
              <a:spcAft>
                <a:spcPts val="0"/>
              </a:spcAft>
              <a:buClr>
                <a:srgbClr val="FFF2CC"/>
              </a:buClr>
              <a:buSzPts val="2400"/>
              <a:buFont typeface="Arial"/>
              <a:buChar char="•"/>
            </a:pPr>
            <a:r>
              <a:rPr lang="en-US" sz="2400" b="0" i="0" u="none" strike="noStrike" cap="none">
                <a:solidFill>
                  <a:srgbClr val="FFF2CC"/>
                </a:solidFill>
                <a:latin typeface="Calibri"/>
                <a:ea typeface="Calibri"/>
                <a:cs typeface="Calibri"/>
                <a:sym typeface="Calibri"/>
              </a:rPr>
              <a:t>Scheduling flexibility with self-paced lessons</a:t>
            </a:r>
            <a:endParaRPr sz="1400" b="0" i="0" u="none" strike="noStrike" cap="none">
              <a:solidFill>
                <a:srgbClr val="000000"/>
              </a:solidFill>
              <a:latin typeface="Arial"/>
              <a:ea typeface="Arial"/>
              <a:cs typeface="Arial"/>
              <a:sym typeface="Arial"/>
            </a:endParaRPr>
          </a:p>
          <a:p>
            <a:pPr marL="685800" marR="0" lvl="1" indent="-228600" algn="l" rtl="0">
              <a:lnSpc>
                <a:spcPct val="90000"/>
              </a:lnSpc>
              <a:spcBef>
                <a:spcPts val="500"/>
              </a:spcBef>
              <a:spcAft>
                <a:spcPts val="0"/>
              </a:spcAft>
              <a:buClr>
                <a:srgbClr val="FFF2CC"/>
              </a:buClr>
              <a:buSzPts val="2400"/>
              <a:buFont typeface="Arial"/>
              <a:buChar char="•"/>
            </a:pPr>
            <a:r>
              <a:rPr lang="en-US" sz="2400" b="0" i="0" u="none" strike="noStrike" cap="none">
                <a:solidFill>
                  <a:srgbClr val="FFF2CC"/>
                </a:solidFill>
                <a:latin typeface="Calibri"/>
                <a:ea typeface="Calibri"/>
                <a:cs typeface="Calibri"/>
                <a:sym typeface="Calibri"/>
              </a:rPr>
              <a:t>Live sessions can supplement self-paced lessons</a:t>
            </a:r>
            <a:endParaRPr sz="1400" b="0" i="0" u="none" strike="noStrike" cap="none">
              <a:solidFill>
                <a:srgbClr val="000000"/>
              </a:solidFill>
              <a:latin typeface="Arial"/>
              <a:ea typeface="Arial"/>
              <a:cs typeface="Arial"/>
              <a:sym typeface="Arial"/>
            </a:endParaRPr>
          </a:p>
          <a:p>
            <a:pPr marL="457200" marR="0" lvl="1" indent="0" algn="l" rtl="0">
              <a:lnSpc>
                <a:spcPct val="90000"/>
              </a:lnSpc>
              <a:spcBef>
                <a:spcPts val="500"/>
              </a:spcBef>
              <a:spcAft>
                <a:spcPts val="0"/>
              </a:spcAft>
              <a:buClr>
                <a:schemeClr val="dk1"/>
              </a:buClr>
              <a:buSzPts val="2400"/>
              <a:buFont typeface="Arial"/>
              <a:buNone/>
            </a:pPr>
            <a:endParaRPr sz="2400" b="0" i="0" u="none" strike="noStrike" cap="none">
              <a:solidFill>
                <a:srgbClr val="FFF2CC"/>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2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0">
                                            <p:bg/>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20">
                                            <p:txEl>
                                              <p:pRg st="1" end="1"/>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20">
                                            <p:txEl>
                                              <p:pRg st="2" end="2"/>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20">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 grpId="0" build="p"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1F3864"/>
        </a:solidFill>
        <a:effectLst/>
      </p:bgPr>
    </p:bg>
    <p:spTree>
      <p:nvGrpSpPr>
        <p:cNvPr id="1" name="Shape 131"/>
        <p:cNvGrpSpPr/>
        <p:nvPr/>
      </p:nvGrpSpPr>
      <p:grpSpPr>
        <a:xfrm>
          <a:off x="0" y="0"/>
          <a:ext cx="0" cy="0"/>
          <a:chOff x="0" y="0"/>
          <a:chExt cx="0" cy="0"/>
        </a:xfrm>
      </p:grpSpPr>
      <p:sp>
        <p:nvSpPr>
          <p:cNvPr id="132" name="Google Shape;132;p4"/>
          <p:cNvSpPr txBox="1">
            <a:spLocks noGrp="1"/>
          </p:cNvSpPr>
          <p:nvPr>
            <p:ph type="title"/>
          </p:nvPr>
        </p:nvSpPr>
        <p:spPr>
          <a:xfrm>
            <a:off x="838200" y="236424"/>
            <a:ext cx="10515600" cy="1161302"/>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3959"/>
              <a:buFont typeface="Calibri"/>
              <a:buNone/>
            </a:pPr>
            <a:r>
              <a:rPr lang="en-US" sz="3563" b="1">
                <a:solidFill>
                  <a:schemeClr val="lt1"/>
                </a:solidFill>
              </a:rPr>
              <a:t>Effective Training Through</a:t>
            </a:r>
            <a:br>
              <a:rPr lang="en-US" sz="3563" b="1">
                <a:solidFill>
                  <a:schemeClr val="lt1"/>
                </a:solidFill>
              </a:rPr>
            </a:br>
            <a:r>
              <a:rPr lang="en-US" sz="3563" b="1">
                <a:solidFill>
                  <a:schemeClr val="lt1"/>
                </a:solidFill>
              </a:rPr>
              <a:t>Collaboration and Distance Learning</a:t>
            </a:r>
            <a:endParaRPr sz="3563"/>
          </a:p>
        </p:txBody>
      </p:sp>
      <p:sp>
        <p:nvSpPr>
          <p:cNvPr id="133" name="Google Shape;133;p4"/>
          <p:cNvSpPr txBox="1"/>
          <p:nvPr/>
        </p:nvSpPr>
        <p:spPr>
          <a:xfrm>
            <a:off x="0" y="6334780"/>
            <a:ext cx="12192000" cy="523220"/>
          </a:xfrm>
          <a:prstGeom prst="rect">
            <a:avLst/>
          </a:prstGeom>
          <a:solidFill>
            <a:srgbClr val="D8E2F3"/>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1" i="1" u="none" strike="noStrike" cap="none">
                <a:solidFill>
                  <a:srgbClr val="0070C0"/>
                </a:solidFill>
                <a:latin typeface="Calibri"/>
                <a:ea typeface="Calibri"/>
                <a:cs typeface="Calibri"/>
                <a:sym typeface="Calibri"/>
              </a:rPr>
              <a:t>Beneficial Collaboration for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en-US" sz="1400" b="1" i="1" u="none" strike="noStrike" cap="none">
                <a:solidFill>
                  <a:srgbClr val="0070C0"/>
                </a:solidFill>
                <a:latin typeface="Calibri"/>
                <a:ea typeface="Calibri"/>
                <a:cs typeface="Calibri"/>
                <a:sym typeface="Calibri"/>
              </a:rPr>
              <a:t>Distanced-Learning Training in Hydrological Sciences</a:t>
            </a:r>
            <a:r>
              <a:rPr lang="en-US" sz="1400" b="0" i="1" u="none" strike="noStrike" cap="none">
                <a:solidFill>
                  <a:srgbClr val="0070C0"/>
                </a:solidFill>
                <a:latin typeface="Calibri"/>
                <a:ea typeface="Calibri"/>
                <a:cs typeface="Calibri"/>
                <a:sym typeface="Calibri"/>
              </a:rPr>
              <a:t>                         </a:t>
            </a:r>
            <a:endParaRPr sz="1400" b="0" i="0" u="none" strike="noStrike" cap="none">
              <a:solidFill>
                <a:srgbClr val="0070C0"/>
              </a:solidFill>
              <a:latin typeface="Calibri"/>
              <a:ea typeface="Calibri"/>
              <a:cs typeface="Calibri"/>
              <a:sym typeface="Calibri"/>
            </a:endParaRPr>
          </a:p>
        </p:txBody>
      </p:sp>
      <p:pic>
        <p:nvPicPr>
          <p:cNvPr id="134" name="Google Shape;134;p4"/>
          <p:cNvPicPr preferRelativeResize="0"/>
          <p:nvPr/>
        </p:nvPicPr>
        <p:blipFill rotWithShape="1">
          <a:blip r:embed="rId3">
            <a:alphaModFix/>
          </a:blip>
          <a:srcRect/>
          <a:stretch/>
        </p:blipFill>
        <p:spPr>
          <a:xfrm>
            <a:off x="1556951" y="6344885"/>
            <a:ext cx="1046205" cy="522648"/>
          </a:xfrm>
          <a:prstGeom prst="rect">
            <a:avLst/>
          </a:prstGeom>
          <a:noFill/>
          <a:ln>
            <a:noFill/>
          </a:ln>
        </p:spPr>
      </p:pic>
      <p:pic>
        <p:nvPicPr>
          <p:cNvPr id="135" name="Google Shape;135;p4" descr="F:\cwcLogo.jpg"/>
          <p:cNvPicPr preferRelativeResize="0"/>
          <p:nvPr/>
        </p:nvPicPr>
        <p:blipFill rotWithShape="1">
          <a:blip r:embed="rId4">
            <a:alphaModFix/>
          </a:blip>
          <a:srcRect/>
          <a:stretch/>
        </p:blipFill>
        <p:spPr>
          <a:xfrm>
            <a:off x="3063189" y="6344885"/>
            <a:ext cx="510708" cy="523220"/>
          </a:xfrm>
          <a:prstGeom prst="ellipse">
            <a:avLst/>
          </a:prstGeom>
          <a:noFill/>
          <a:ln>
            <a:noFill/>
          </a:ln>
        </p:spPr>
      </p:pic>
      <p:sp>
        <p:nvSpPr>
          <p:cNvPr id="136" name="Google Shape;136;p4"/>
          <p:cNvSpPr txBox="1"/>
          <p:nvPr/>
        </p:nvSpPr>
        <p:spPr>
          <a:xfrm>
            <a:off x="10092694" y="6423161"/>
            <a:ext cx="2038865"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70C0"/>
                </a:solidFill>
                <a:latin typeface="Calibri"/>
                <a:ea typeface="Calibri"/>
                <a:cs typeface="Calibri"/>
                <a:sym typeface="Calibri"/>
              </a:rPr>
              <a:t>20-22 January 2021</a:t>
            </a:r>
            <a:endParaRPr sz="1400" b="0" i="0" u="none" strike="noStrike" cap="none">
              <a:solidFill>
                <a:srgbClr val="000000"/>
              </a:solidFill>
              <a:latin typeface="Arial"/>
              <a:ea typeface="Arial"/>
              <a:cs typeface="Arial"/>
              <a:sym typeface="Arial"/>
            </a:endParaRPr>
          </a:p>
        </p:txBody>
      </p:sp>
      <p:sp>
        <p:nvSpPr>
          <p:cNvPr id="137" name="Google Shape;137;p4"/>
          <p:cNvSpPr txBox="1">
            <a:spLocks noGrp="1"/>
          </p:cNvSpPr>
          <p:nvPr>
            <p:ph type="body" idx="1"/>
          </p:nvPr>
        </p:nvSpPr>
        <p:spPr>
          <a:xfrm>
            <a:off x="776475" y="1664025"/>
            <a:ext cx="10515600" cy="5193900"/>
          </a:xfrm>
          <a:prstGeom prst="rect">
            <a:avLst/>
          </a:prstGeom>
          <a:solidFill>
            <a:srgbClr val="000000">
              <a:alpha val="0"/>
            </a:srgbClr>
          </a:solidFill>
          <a:ln>
            <a:noFill/>
          </a:ln>
        </p:spPr>
        <p:txBody>
          <a:bodyPr spcFirstLastPara="1" wrap="square" lIns="91425" tIns="45700" rIns="91425" bIns="45700" anchor="t" anchorCtr="0">
            <a:normAutofit/>
          </a:bodyPr>
          <a:lstStyle/>
          <a:p>
            <a:pPr marL="514350" lvl="0" indent="-514350" algn="l" rtl="0">
              <a:lnSpc>
                <a:spcPct val="90000"/>
              </a:lnSpc>
              <a:spcBef>
                <a:spcPts val="0"/>
              </a:spcBef>
              <a:spcAft>
                <a:spcPts val="0"/>
              </a:spcAft>
              <a:buClr>
                <a:srgbClr val="FFF2CC"/>
              </a:buClr>
              <a:buSzPts val="2800"/>
              <a:buAutoNum type="arabicPeriod"/>
            </a:pPr>
            <a:r>
              <a:rPr lang="en-US" i="1">
                <a:solidFill>
                  <a:srgbClr val="FFF2CC"/>
                </a:solidFill>
              </a:rPr>
              <a:t>Basic Hydrological Sciences Course</a:t>
            </a:r>
            <a:r>
              <a:rPr lang="en-US">
                <a:solidFill>
                  <a:srgbClr val="FFF2CC"/>
                </a:solidFill>
              </a:rPr>
              <a:t>, 2009-2020</a:t>
            </a:r>
            <a:endParaRPr/>
          </a:p>
          <a:p>
            <a:pPr marL="685800" lvl="1" indent="-228600" algn="l" rtl="0">
              <a:lnSpc>
                <a:spcPct val="90000"/>
              </a:lnSpc>
              <a:spcBef>
                <a:spcPts val="500"/>
              </a:spcBef>
              <a:spcAft>
                <a:spcPts val="0"/>
              </a:spcAft>
              <a:buClr>
                <a:srgbClr val="FFF2CC"/>
              </a:buClr>
              <a:buSzPts val="2400"/>
              <a:buChar char="•"/>
            </a:pPr>
            <a:r>
              <a:rPr lang="en-US">
                <a:solidFill>
                  <a:srgbClr val="FFF2CC"/>
                </a:solidFill>
              </a:rPr>
              <a:t>Fourteen 7-week courses, 79 countries, 585 completions</a:t>
            </a:r>
            <a:endParaRPr/>
          </a:p>
          <a:p>
            <a:pPr marL="457200" lvl="1" indent="0" algn="l" rtl="0">
              <a:lnSpc>
                <a:spcPct val="90000"/>
              </a:lnSpc>
              <a:spcBef>
                <a:spcPts val="500"/>
              </a:spcBef>
              <a:spcAft>
                <a:spcPts val="0"/>
              </a:spcAft>
              <a:buClr>
                <a:schemeClr val="dk1"/>
              </a:buClr>
              <a:buSzPts val="2400"/>
              <a:buNone/>
            </a:pPr>
            <a:endParaRPr>
              <a:solidFill>
                <a:srgbClr val="FFF2CC"/>
              </a:solidFill>
            </a:endParaRPr>
          </a:p>
          <a:p>
            <a:pPr marL="514350" lvl="0" indent="-514350" algn="l" rtl="0">
              <a:lnSpc>
                <a:spcPct val="90000"/>
              </a:lnSpc>
              <a:spcBef>
                <a:spcPts val="1000"/>
              </a:spcBef>
              <a:spcAft>
                <a:spcPts val="0"/>
              </a:spcAft>
              <a:buClr>
                <a:srgbClr val="FFF2CC"/>
              </a:buClr>
              <a:buSzPts val="2800"/>
              <a:buAutoNum type="arabicPeriod"/>
            </a:pPr>
            <a:r>
              <a:rPr lang="en-US" i="1">
                <a:solidFill>
                  <a:srgbClr val="FFF2CC"/>
                </a:solidFill>
              </a:rPr>
              <a:t>Advanced Topics in Hydrologic Sciences, </a:t>
            </a:r>
            <a:br>
              <a:rPr lang="en-US" i="1">
                <a:solidFill>
                  <a:srgbClr val="FFF2CC"/>
                </a:solidFill>
              </a:rPr>
            </a:br>
            <a:r>
              <a:rPr lang="en-US" i="1">
                <a:solidFill>
                  <a:srgbClr val="FFF2CC"/>
                </a:solidFill>
              </a:rPr>
              <a:t>Hydraulics, and Hydrometeorology</a:t>
            </a:r>
            <a:endParaRPr i="1"/>
          </a:p>
          <a:p>
            <a:pPr marL="685800" lvl="1" indent="-228600" algn="l" rtl="0">
              <a:lnSpc>
                <a:spcPct val="90000"/>
              </a:lnSpc>
              <a:spcBef>
                <a:spcPts val="500"/>
              </a:spcBef>
              <a:spcAft>
                <a:spcPts val="0"/>
              </a:spcAft>
              <a:buClr>
                <a:srgbClr val="FFF2CC"/>
              </a:buClr>
              <a:buSzPts val="2400"/>
              <a:buChar char="•"/>
            </a:pPr>
            <a:r>
              <a:rPr lang="en-US">
                <a:solidFill>
                  <a:srgbClr val="FFF2CC"/>
                </a:solidFill>
              </a:rPr>
              <a:t>Four 7-week courses, 34 countries, ~200 completions</a:t>
            </a:r>
            <a:endParaRPr/>
          </a:p>
          <a:p>
            <a:pPr marL="457200" lvl="1" indent="0" algn="l" rtl="0">
              <a:lnSpc>
                <a:spcPct val="90000"/>
              </a:lnSpc>
              <a:spcBef>
                <a:spcPts val="500"/>
              </a:spcBef>
              <a:spcAft>
                <a:spcPts val="0"/>
              </a:spcAft>
              <a:buClr>
                <a:schemeClr val="dk1"/>
              </a:buClr>
              <a:buSzPts val="2400"/>
              <a:buNone/>
            </a:pPr>
            <a:endParaRPr>
              <a:solidFill>
                <a:srgbClr val="FFF2CC"/>
              </a:solidFill>
            </a:endParaRPr>
          </a:p>
          <a:p>
            <a:pPr marL="457200" lvl="1" indent="0" algn="l" rtl="0">
              <a:lnSpc>
                <a:spcPct val="90000"/>
              </a:lnSpc>
              <a:spcBef>
                <a:spcPts val="500"/>
              </a:spcBef>
              <a:spcAft>
                <a:spcPts val="0"/>
              </a:spcAft>
              <a:buClr>
                <a:srgbClr val="FFF2CC"/>
              </a:buClr>
              <a:buSzPts val="2400"/>
              <a:buNone/>
            </a:pPr>
            <a:r>
              <a:rPr lang="en-US" u="sng">
                <a:solidFill>
                  <a:srgbClr val="FFF2CC"/>
                </a:solidFill>
              </a:rPr>
              <a:t>For each course:</a:t>
            </a:r>
            <a:endParaRPr/>
          </a:p>
          <a:p>
            <a:pPr marL="685800" lvl="1" indent="-228600" algn="l" rtl="0">
              <a:lnSpc>
                <a:spcPct val="90000"/>
              </a:lnSpc>
              <a:spcBef>
                <a:spcPts val="500"/>
              </a:spcBef>
              <a:spcAft>
                <a:spcPts val="0"/>
              </a:spcAft>
              <a:buClr>
                <a:srgbClr val="FFF2CC"/>
              </a:buClr>
              <a:buSzPts val="2400"/>
              <a:buChar char="•"/>
            </a:pPr>
            <a:r>
              <a:rPr lang="en-US">
                <a:solidFill>
                  <a:srgbClr val="FFF2CC"/>
                </a:solidFill>
              </a:rPr>
              <a:t>8-11 lessons, some tailoring to region</a:t>
            </a:r>
            <a:endParaRPr/>
          </a:p>
          <a:p>
            <a:pPr marL="685800" lvl="1" indent="-228600" algn="l" rtl="0">
              <a:lnSpc>
                <a:spcPct val="90000"/>
              </a:lnSpc>
              <a:spcBef>
                <a:spcPts val="500"/>
              </a:spcBef>
              <a:spcAft>
                <a:spcPts val="0"/>
              </a:spcAft>
              <a:buClr>
                <a:srgbClr val="FFF2CC"/>
              </a:buClr>
              <a:buSzPts val="2400"/>
              <a:buChar char="•"/>
            </a:pPr>
            <a:r>
              <a:rPr lang="en-US">
                <a:solidFill>
                  <a:srgbClr val="FFF2CC"/>
                </a:solidFill>
              </a:rPr>
              <a:t>Written assignment focused on local concerns</a:t>
            </a:r>
            <a:endParaRPr/>
          </a:p>
          <a:p>
            <a:pPr marL="685800" lvl="1" indent="-228600" algn="l" rtl="0">
              <a:lnSpc>
                <a:spcPct val="90000"/>
              </a:lnSpc>
              <a:spcBef>
                <a:spcPts val="500"/>
              </a:spcBef>
              <a:spcAft>
                <a:spcPts val="0"/>
              </a:spcAft>
              <a:buClr>
                <a:srgbClr val="FFF2CC"/>
              </a:buClr>
              <a:buSzPts val="2400"/>
              <a:buChar char="•"/>
            </a:pPr>
            <a:r>
              <a:rPr lang="en-US">
                <a:solidFill>
                  <a:srgbClr val="FFF2CC"/>
                </a:solidFill>
              </a:rPr>
              <a:t>Instructor interactions through course website</a:t>
            </a:r>
            <a:endParaRPr/>
          </a:p>
          <a:p>
            <a:pPr marL="685800" lvl="1" indent="-76200" algn="l" rtl="0">
              <a:lnSpc>
                <a:spcPct val="90000"/>
              </a:lnSpc>
              <a:spcBef>
                <a:spcPts val="500"/>
              </a:spcBef>
              <a:spcAft>
                <a:spcPts val="0"/>
              </a:spcAft>
              <a:buClr>
                <a:schemeClr val="dk1"/>
              </a:buClr>
              <a:buSzPts val="2400"/>
              <a:buNone/>
            </a:pPr>
            <a:endParaRPr>
              <a:solidFill>
                <a:schemeClr val="lt1"/>
              </a:solidFill>
            </a:endParaRPr>
          </a:p>
          <a:p>
            <a:pPr marL="0" lvl="0" indent="0" algn="l" rtl="0">
              <a:lnSpc>
                <a:spcPct val="90000"/>
              </a:lnSpc>
              <a:spcBef>
                <a:spcPts val="1000"/>
              </a:spcBef>
              <a:spcAft>
                <a:spcPts val="0"/>
              </a:spcAft>
              <a:buClr>
                <a:schemeClr val="dk1"/>
              </a:buClr>
              <a:buSzPts val="2800"/>
              <a:buNone/>
            </a:pPr>
            <a:endParaRPr>
              <a:solidFill>
                <a:schemeClr val="lt1"/>
              </a:solidFill>
            </a:endParaRPr>
          </a:p>
        </p:txBody>
      </p:sp>
      <p:pic>
        <p:nvPicPr>
          <p:cNvPr id="138" name="Google Shape;138;p4"/>
          <p:cNvPicPr preferRelativeResize="0"/>
          <p:nvPr/>
        </p:nvPicPr>
        <p:blipFill rotWithShape="1">
          <a:blip r:embed="rId5">
            <a:alphaModFix/>
          </a:blip>
          <a:srcRect/>
          <a:stretch/>
        </p:blipFill>
        <p:spPr>
          <a:xfrm>
            <a:off x="60441" y="6291427"/>
            <a:ext cx="1261732" cy="531555"/>
          </a:xfrm>
          <a:prstGeom prst="rect">
            <a:avLst/>
          </a:prstGeom>
          <a:noFill/>
          <a:ln>
            <a:noFill/>
          </a:ln>
        </p:spPr>
      </p:pic>
      <p:pic>
        <p:nvPicPr>
          <p:cNvPr id="139" name="Google Shape;139;p4"/>
          <p:cNvPicPr preferRelativeResize="0"/>
          <p:nvPr/>
        </p:nvPicPr>
        <p:blipFill rotWithShape="1">
          <a:blip r:embed="rId6">
            <a:alphaModFix/>
          </a:blip>
          <a:srcRect/>
          <a:stretch/>
        </p:blipFill>
        <p:spPr>
          <a:xfrm>
            <a:off x="8637475" y="1508800"/>
            <a:ext cx="2312525" cy="1504363"/>
          </a:xfrm>
          <a:prstGeom prst="rect">
            <a:avLst/>
          </a:prstGeom>
          <a:noFill/>
          <a:ln>
            <a:noFill/>
          </a:ln>
        </p:spPr>
      </p:pic>
      <p:pic>
        <p:nvPicPr>
          <p:cNvPr id="140" name="Google Shape;140;p4"/>
          <p:cNvPicPr preferRelativeResize="0"/>
          <p:nvPr/>
        </p:nvPicPr>
        <p:blipFill rotWithShape="1">
          <a:blip r:embed="rId7">
            <a:alphaModFix/>
          </a:blip>
          <a:srcRect/>
          <a:stretch/>
        </p:blipFill>
        <p:spPr>
          <a:xfrm>
            <a:off x="9496675" y="2008150"/>
            <a:ext cx="2203024" cy="1504375"/>
          </a:xfrm>
          <a:prstGeom prst="rect">
            <a:avLst/>
          </a:prstGeom>
          <a:noFill/>
          <a:ln w="9525" cap="flat" cmpd="sng">
            <a:solidFill>
              <a:srgbClr val="0000FF"/>
            </a:solidFill>
            <a:prstDash val="solid"/>
            <a:round/>
            <a:headEnd type="none" w="sm" len="sm"/>
            <a:tailEnd type="none" w="sm" len="sm"/>
          </a:ln>
        </p:spPr>
      </p:pic>
      <p:pic>
        <p:nvPicPr>
          <p:cNvPr id="141" name="Google Shape;141;p4"/>
          <p:cNvPicPr preferRelativeResize="0"/>
          <p:nvPr/>
        </p:nvPicPr>
        <p:blipFill rotWithShape="1">
          <a:blip r:embed="rId8">
            <a:alphaModFix/>
          </a:blip>
          <a:srcRect/>
          <a:stretch/>
        </p:blipFill>
        <p:spPr>
          <a:xfrm>
            <a:off x="8637475" y="3689475"/>
            <a:ext cx="2086200" cy="1574500"/>
          </a:xfrm>
          <a:prstGeom prst="rect">
            <a:avLst/>
          </a:prstGeom>
          <a:noFill/>
          <a:ln>
            <a:noFill/>
          </a:ln>
        </p:spPr>
      </p:pic>
      <p:pic>
        <p:nvPicPr>
          <p:cNvPr id="142" name="Google Shape;142;p4" descr="DamFailureMod1_desc.jpg"/>
          <p:cNvPicPr preferRelativeResize="0"/>
          <p:nvPr/>
        </p:nvPicPr>
        <p:blipFill rotWithShape="1">
          <a:blip r:embed="rId9">
            <a:alphaModFix/>
          </a:blip>
          <a:srcRect/>
          <a:stretch/>
        </p:blipFill>
        <p:spPr>
          <a:xfrm>
            <a:off x="9660862" y="4492150"/>
            <a:ext cx="2038850" cy="1529125"/>
          </a:xfrm>
          <a:prstGeom prst="rect">
            <a:avLst/>
          </a:prstGeom>
          <a:noFill/>
          <a:ln w="9525" cap="flat" cmpd="sng">
            <a:solidFill>
              <a:srgbClr val="0000FF"/>
            </a:solidFill>
            <a:prstDash val="solid"/>
            <a:round/>
            <a:headEnd type="none" w="sm" len="sm"/>
            <a:tailEnd type="none" w="sm" len="sm"/>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7">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37">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37">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4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4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37">
                                            <p:txEl>
                                              <p:pRg st="6" end="6"/>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37">
                                            <p:txEl>
                                              <p:pRg st="7" end="7"/>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37">
                                            <p:txEl>
                                              <p:pRg st="8" end="8"/>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37">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1F3864"/>
        </a:solidFill>
        <a:effectLst/>
      </p:bgPr>
    </p:bg>
    <p:spTree>
      <p:nvGrpSpPr>
        <p:cNvPr id="1" name="Shape 147"/>
        <p:cNvGrpSpPr/>
        <p:nvPr/>
      </p:nvGrpSpPr>
      <p:grpSpPr>
        <a:xfrm>
          <a:off x="0" y="0"/>
          <a:ext cx="0" cy="0"/>
          <a:chOff x="0" y="0"/>
          <a:chExt cx="0" cy="0"/>
        </a:xfrm>
      </p:grpSpPr>
      <p:sp>
        <p:nvSpPr>
          <p:cNvPr id="148" name="Google Shape;148;p5"/>
          <p:cNvSpPr txBox="1">
            <a:spLocks noGrp="1"/>
          </p:cNvSpPr>
          <p:nvPr>
            <p:ph type="title"/>
          </p:nvPr>
        </p:nvSpPr>
        <p:spPr>
          <a:xfrm>
            <a:off x="838200" y="236424"/>
            <a:ext cx="10515600" cy="1069862"/>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3959"/>
              <a:buFont typeface="Calibri"/>
              <a:buNone/>
            </a:pPr>
            <a:r>
              <a:rPr lang="en-US" sz="3563" b="1">
                <a:solidFill>
                  <a:schemeClr val="lt1"/>
                </a:solidFill>
              </a:rPr>
              <a:t>Effective Training Through</a:t>
            </a:r>
            <a:br>
              <a:rPr lang="en-US" sz="3563" b="1">
                <a:solidFill>
                  <a:schemeClr val="lt1"/>
                </a:solidFill>
              </a:rPr>
            </a:br>
            <a:r>
              <a:rPr lang="en-US" sz="3563" b="1">
                <a:solidFill>
                  <a:schemeClr val="lt1"/>
                </a:solidFill>
              </a:rPr>
              <a:t>Collaboration and Distance Learning</a:t>
            </a:r>
            <a:endParaRPr sz="3563"/>
          </a:p>
        </p:txBody>
      </p:sp>
      <p:sp>
        <p:nvSpPr>
          <p:cNvPr id="149" name="Google Shape;149;p5"/>
          <p:cNvSpPr txBox="1"/>
          <p:nvPr/>
        </p:nvSpPr>
        <p:spPr>
          <a:xfrm>
            <a:off x="0" y="6334780"/>
            <a:ext cx="12192000" cy="523220"/>
          </a:xfrm>
          <a:prstGeom prst="rect">
            <a:avLst/>
          </a:prstGeom>
          <a:solidFill>
            <a:srgbClr val="D8E2F3"/>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1" i="1" u="none" strike="noStrike" cap="none">
                <a:solidFill>
                  <a:srgbClr val="0070C0"/>
                </a:solidFill>
                <a:latin typeface="Calibri"/>
                <a:ea typeface="Calibri"/>
                <a:cs typeface="Calibri"/>
                <a:sym typeface="Calibri"/>
              </a:rPr>
              <a:t>Beneficial Collaboration for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en-US" sz="1400" b="1" i="1" u="none" strike="noStrike" cap="none">
                <a:solidFill>
                  <a:srgbClr val="0070C0"/>
                </a:solidFill>
                <a:latin typeface="Calibri"/>
                <a:ea typeface="Calibri"/>
                <a:cs typeface="Calibri"/>
                <a:sym typeface="Calibri"/>
              </a:rPr>
              <a:t>Distanced-Learning Training in Hydrological Sciences</a:t>
            </a:r>
            <a:r>
              <a:rPr lang="en-US" sz="1400" b="0" i="1" u="none" strike="noStrike" cap="none">
                <a:solidFill>
                  <a:srgbClr val="0070C0"/>
                </a:solidFill>
                <a:latin typeface="Calibri"/>
                <a:ea typeface="Calibri"/>
                <a:cs typeface="Calibri"/>
                <a:sym typeface="Calibri"/>
              </a:rPr>
              <a:t>                         </a:t>
            </a:r>
            <a:endParaRPr sz="1400" b="0" i="0" u="none" strike="noStrike" cap="none">
              <a:solidFill>
                <a:srgbClr val="0070C0"/>
              </a:solidFill>
              <a:latin typeface="Calibri"/>
              <a:ea typeface="Calibri"/>
              <a:cs typeface="Calibri"/>
              <a:sym typeface="Calibri"/>
            </a:endParaRPr>
          </a:p>
        </p:txBody>
      </p:sp>
      <p:pic>
        <p:nvPicPr>
          <p:cNvPr id="150" name="Google Shape;150;p5"/>
          <p:cNvPicPr preferRelativeResize="0"/>
          <p:nvPr/>
        </p:nvPicPr>
        <p:blipFill rotWithShape="1">
          <a:blip r:embed="rId3">
            <a:alphaModFix/>
          </a:blip>
          <a:srcRect/>
          <a:stretch/>
        </p:blipFill>
        <p:spPr>
          <a:xfrm>
            <a:off x="1556951" y="6344885"/>
            <a:ext cx="1046205" cy="522648"/>
          </a:xfrm>
          <a:prstGeom prst="rect">
            <a:avLst/>
          </a:prstGeom>
          <a:noFill/>
          <a:ln>
            <a:noFill/>
          </a:ln>
        </p:spPr>
      </p:pic>
      <p:pic>
        <p:nvPicPr>
          <p:cNvPr id="151" name="Google Shape;151;p5" descr="F:\cwcLogo.jpg"/>
          <p:cNvPicPr preferRelativeResize="0"/>
          <p:nvPr/>
        </p:nvPicPr>
        <p:blipFill rotWithShape="1">
          <a:blip r:embed="rId4">
            <a:alphaModFix/>
          </a:blip>
          <a:srcRect/>
          <a:stretch/>
        </p:blipFill>
        <p:spPr>
          <a:xfrm>
            <a:off x="3063189" y="6344885"/>
            <a:ext cx="510708" cy="523220"/>
          </a:xfrm>
          <a:prstGeom prst="ellipse">
            <a:avLst/>
          </a:prstGeom>
          <a:noFill/>
          <a:ln>
            <a:noFill/>
          </a:ln>
        </p:spPr>
      </p:pic>
      <p:sp>
        <p:nvSpPr>
          <p:cNvPr id="152" name="Google Shape;152;p5"/>
          <p:cNvSpPr txBox="1"/>
          <p:nvPr/>
        </p:nvSpPr>
        <p:spPr>
          <a:xfrm>
            <a:off x="10092694" y="6423161"/>
            <a:ext cx="2038865"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70C0"/>
                </a:solidFill>
                <a:latin typeface="Calibri"/>
                <a:ea typeface="Calibri"/>
                <a:cs typeface="Calibri"/>
                <a:sym typeface="Calibri"/>
              </a:rPr>
              <a:t>20-22 January 2021</a:t>
            </a:r>
            <a:endParaRPr sz="1400" b="0" i="0" u="none" strike="noStrike" cap="none">
              <a:solidFill>
                <a:srgbClr val="000000"/>
              </a:solidFill>
              <a:latin typeface="Arial"/>
              <a:ea typeface="Arial"/>
              <a:cs typeface="Arial"/>
              <a:sym typeface="Arial"/>
            </a:endParaRPr>
          </a:p>
        </p:txBody>
      </p:sp>
      <p:sp>
        <p:nvSpPr>
          <p:cNvPr id="153" name="Google Shape;153;p5"/>
          <p:cNvSpPr txBox="1">
            <a:spLocks noGrp="1"/>
          </p:cNvSpPr>
          <p:nvPr>
            <p:ph type="body" idx="1"/>
          </p:nvPr>
        </p:nvSpPr>
        <p:spPr>
          <a:xfrm>
            <a:off x="838200" y="1394666"/>
            <a:ext cx="10515600" cy="4782297"/>
          </a:xfrm>
          <a:prstGeom prst="rect">
            <a:avLst/>
          </a:prstGeom>
          <a:solidFill>
            <a:srgbClr val="000000">
              <a:alpha val="0"/>
            </a:srgbClr>
          </a:solid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lt1"/>
              </a:buClr>
              <a:buSzPts val="2800"/>
              <a:buNone/>
            </a:pPr>
            <a:r>
              <a:rPr lang="en-US">
                <a:solidFill>
                  <a:schemeClr val="lt1"/>
                </a:solidFill>
              </a:rPr>
              <a:t>3. </a:t>
            </a:r>
            <a:r>
              <a:rPr lang="en-US">
                <a:solidFill>
                  <a:srgbClr val="FFF2CC"/>
                </a:solidFill>
              </a:rPr>
              <a:t>Hydrological Technicians Course 2017-2018</a:t>
            </a:r>
            <a:endParaRPr/>
          </a:p>
          <a:p>
            <a:pPr marL="685800" lvl="1" indent="-228600" algn="l" rtl="0">
              <a:lnSpc>
                <a:spcPct val="90000"/>
              </a:lnSpc>
              <a:spcBef>
                <a:spcPts val="500"/>
              </a:spcBef>
              <a:spcAft>
                <a:spcPts val="0"/>
              </a:spcAft>
              <a:buClr>
                <a:srgbClr val="FFF2CC"/>
              </a:buClr>
              <a:buSzPts val="2400"/>
              <a:buChar char="•"/>
            </a:pPr>
            <a:r>
              <a:rPr lang="en-US">
                <a:solidFill>
                  <a:srgbClr val="FFF2CC"/>
                </a:solidFill>
              </a:rPr>
              <a:t>2 eight-week courses, 13 countries, 27 completions</a:t>
            </a:r>
            <a:endParaRPr/>
          </a:p>
          <a:p>
            <a:pPr marL="685800" lvl="1" indent="-228600" algn="l" rtl="0">
              <a:lnSpc>
                <a:spcPct val="90000"/>
              </a:lnSpc>
              <a:spcBef>
                <a:spcPts val="500"/>
              </a:spcBef>
              <a:spcAft>
                <a:spcPts val="0"/>
              </a:spcAft>
              <a:buClr>
                <a:srgbClr val="FFF2CC"/>
              </a:buClr>
              <a:buSzPts val="2400"/>
              <a:buChar char="•"/>
            </a:pPr>
            <a:r>
              <a:rPr lang="en-US">
                <a:solidFill>
                  <a:srgbClr val="FFF2CC"/>
                </a:solidFill>
              </a:rPr>
              <a:t>Collaborated with National Institute of Water and Atmospheric Research (New Zealand)</a:t>
            </a:r>
            <a:endParaRPr/>
          </a:p>
          <a:p>
            <a:pPr marL="685800" lvl="1" indent="-228600" algn="l" rtl="0">
              <a:lnSpc>
                <a:spcPct val="90000"/>
              </a:lnSpc>
              <a:spcBef>
                <a:spcPts val="500"/>
              </a:spcBef>
              <a:spcAft>
                <a:spcPts val="0"/>
              </a:spcAft>
              <a:buClr>
                <a:srgbClr val="FFF2CC"/>
              </a:buClr>
              <a:buSzPts val="2400"/>
              <a:buChar char="•"/>
            </a:pPr>
            <a:r>
              <a:rPr lang="en-US">
                <a:solidFill>
                  <a:srgbClr val="FFF2CC"/>
                </a:solidFill>
              </a:rPr>
              <a:t>Local expertise from collaboration with Kenya Meteorological Department</a:t>
            </a:r>
            <a:endParaRPr/>
          </a:p>
          <a:p>
            <a:pPr marL="685800" lvl="1" indent="-228600" algn="l" rtl="0">
              <a:lnSpc>
                <a:spcPct val="90000"/>
              </a:lnSpc>
              <a:spcBef>
                <a:spcPts val="500"/>
              </a:spcBef>
              <a:spcAft>
                <a:spcPts val="0"/>
              </a:spcAft>
              <a:buClr>
                <a:srgbClr val="FFF2CC"/>
              </a:buClr>
              <a:buSzPts val="2400"/>
              <a:buChar char="•"/>
            </a:pPr>
            <a:r>
              <a:rPr lang="en-US">
                <a:solidFill>
                  <a:srgbClr val="FFF2CC"/>
                </a:solidFill>
              </a:rPr>
              <a:t>Very “hands on” with field assignments (photos and measurements)</a:t>
            </a:r>
            <a:endParaRPr/>
          </a:p>
          <a:p>
            <a:pPr marL="457200" lvl="1" indent="0" algn="l" rtl="0">
              <a:lnSpc>
                <a:spcPct val="90000"/>
              </a:lnSpc>
              <a:spcBef>
                <a:spcPts val="500"/>
              </a:spcBef>
              <a:spcAft>
                <a:spcPts val="0"/>
              </a:spcAft>
              <a:buClr>
                <a:schemeClr val="dk1"/>
              </a:buClr>
              <a:buSzPts val="2400"/>
              <a:buNone/>
            </a:pPr>
            <a:endParaRPr>
              <a:solidFill>
                <a:schemeClr val="lt1"/>
              </a:solidFill>
            </a:endParaRPr>
          </a:p>
        </p:txBody>
      </p:sp>
      <p:pic>
        <p:nvPicPr>
          <p:cNvPr id="154" name="Google Shape;154;p5"/>
          <p:cNvPicPr preferRelativeResize="0"/>
          <p:nvPr/>
        </p:nvPicPr>
        <p:blipFill rotWithShape="1">
          <a:blip r:embed="rId5">
            <a:alphaModFix/>
          </a:blip>
          <a:srcRect/>
          <a:stretch/>
        </p:blipFill>
        <p:spPr>
          <a:xfrm>
            <a:off x="60441" y="6291427"/>
            <a:ext cx="1261732" cy="531555"/>
          </a:xfrm>
          <a:prstGeom prst="rect">
            <a:avLst/>
          </a:prstGeom>
          <a:noFill/>
          <a:ln>
            <a:noFill/>
          </a:ln>
        </p:spPr>
      </p:pic>
      <p:pic>
        <p:nvPicPr>
          <p:cNvPr id="155" name="Google Shape;155;p5" descr="A picture containing tree, outdoor&#10;&#10;Description automatically generated"/>
          <p:cNvPicPr preferRelativeResize="0"/>
          <p:nvPr/>
        </p:nvPicPr>
        <p:blipFill rotWithShape="1">
          <a:blip r:embed="rId6">
            <a:alphaModFix/>
          </a:blip>
          <a:srcRect/>
          <a:stretch/>
        </p:blipFill>
        <p:spPr>
          <a:xfrm>
            <a:off x="838200" y="3836927"/>
            <a:ext cx="6830901" cy="2344804"/>
          </a:xfrm>
          <a:prstGeom prst="rect">
            <a:avLst/>
          </a:prstGeom>
          <a:noFill/>
          <a:ln>
            <a:noFill/>
          </a:ln>
        </p:spPr>
      </p:pic>
      <p:pic>
        <p:nvPicPr>
          <p:cNvPr id="156" name="Google Shape;156;p5" descr="Logo, company name&#10;&#10;Description automatically generated"/>
          <p:cNvPicPr preferRelativeResize="0"/>
          <p:nvPr/>
        </p:nvPicPr>
        <p:blipFill rotWithShape="1">
          <a:blip r:embed="rId7">
            <a:alphaModFix/>
          </a:blip>
          <a:srcRect/>
          <a:stretch/>
        </p:blipFill>
        <p:spPr>
          <a:xfrm>
            <a:off x="8020377" y="4239453"/>
            <a:ext cx="3479800" cy="10795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1F3864"/>
        </a:solidFill>
        <a:effectLst/>
      </p:bgPr>
    </p:bg>
    <p:spTree>
      <p:nvGrpSpPr>
        <p:cNvPr id="1" name="Shape 161"/>
        <p:cNvGrpSpPr/>
        <p:nvPr/>
      </p:nvGrpSpPr>
      <p:grpSpPr>
        <a:xfrm>
          <a:off x="0" y="0"/>
          <a:ext cx="0" cy="0"/>
          <a:chOff x="0" y="0"/>
          <a:chExt cx="0" cy="0"/>
        </a:xfrm>
      </p:grpSpPr>
      <p:pic>
        <p:nvPicPr>
          <p:cNvPr id="162" name="Google Shape;162;p6"/>
          <p:cNvPicPr preferRelativeResize="0"/>
          <p:nvPr/>
        </p:nvPicPr>
        <p:blipFill rotWithShape="1">
          <a:blip r:embed="rId3">
            <a:alphaModFix/>
          </a:blip>
          <a:srcRect/>
          <a:stretch/>
        </p:blipFill>
        <p:spPr>
          <a:xfrm>
            <a:off x="8718272" y="2892905"/>
            <a:ext cx="3347590" cy="3347590"/>
          </a:xfrm>
          <a:prstGeom prst="rect">
            <a:avLst/>
          </a:prstGeom>
          <a:noFill/>
          <a:ln>
            <a:noFill/>
          </a:ln>
        </p:spPr>
      </p:pic>
      <p:sp>
        <p:nvSpPr>
          <p:cNvPr id="163" name="Google Shape;163;p6"/>
          <p:cNvSpPr txBox="1">
            <a:spLocks noGrp="1"/>
          </p:cNvSpPr>
          <p:nvPr>
            <p:ph type="title"/>
          </p:nvPr>
        </p:nvSpPr>
        <p:spPr>
          <a:xfrm>
            <a:off x="838200" y="236424"/>
            <a:ext cx="10515600" cy="1031896"/>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chemeClr val="lt1"/>
              </a:buClr>
              <a:buSzPts val="3959"/>
              <a:buFont typeface="Calibri"/>
              <a:buNone/>
            </a:pPr>
            <a:r>
              <a:rPr lang="en-US" sz="3563" b="1">
                <a:solidFill>
                  <a:schemeClr val="lt1"/>
                </a:solidFill>
              </a:rPr>
              <a:t>Effective Training Through</a:t>
            </a:r>
            <a:br>
              <a:rPr lang="en-US" sz="3563" b="1">
                <a:solidFill>
                  <a:schemeClr val="lt1"/>
                </a:solidFill>
              </a:rPr>
            </a:br>
            <a:r>
              <a:rPr lang="en-US" sz="3563" b="1">
                <a:solidFill>
                  <a:schemeClr val="lt1"/>
                </a:solidFill>
              </a:rPr>
              <a:t>Collaboration and Distance Learning</a:t>
            </a:r>
            <a:endParaRPr sz="3563"/>
          </a:p>
        </p:txBody>
      </p:sp>
      <p:sp>
        <p:nvSpPr>
          <p:cNvPr id="164" name="Google Shape;164;p6"/>
          <p:cNvSpPr txBox="1"/>
          <p:nvPr/>
        </p:nvSpPr>
        <p:spPr>
          <a:xfrm>
            <a:off x="0" y="6334780"/>
            <a:ext cx="12192000" cy="523220"/>
          </a:xfrm>
          <a:prstGeom prst="rect">
            <a:avLst/>
          </a:prstGeom>
          <a:solidFill>
            <a:srgbClr val="D8E2F3"/>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1" i="1" u="none" strike="noStrike" cap="none">
                <a:solidFill>
                  <a:srgbClr val="0070C0"/>
                </a:solidFill>
                <a:latin typeface="Calibri"/>
                <a:ea typeface="Calibri"/>
                <a:cs typeface="Calibri"/>
                <a:sym typeface="Calibri"/>
              </a:rPr>
              <a:t>Beneficial Collaboration for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en-US" sz="1400" b="1" i="1" u="none" strike="noStrike" cap="none">
                <a:solidFill>
                  <a:srgbClr val="0070C0"/>
                </a:solidFill>
                <a:latin typeface="Calibri"/>
                <a:ea typeface="Calibri"/>
                <a:cs typeface="Calibri"/>
                <a:sym typeface="Calibri"/>
              </a:rPr>
              <a:t>Distanced-Learning Training in Hydrological Sciences</a:t>
            </a:r>
            <a:r>
              <a:rPr lang="en-US" sz="1400" b="0" i="1" u="none" strike="noStrike" cap="none">
                <a:solidFill>
                  <a:srgbClr val="0070C0"/>
                </a:solidFill>
                <a:latin typeface="Calibri"/>
                <a:ea typeface="Calibri"/>
                <a:cs typeface="Calibri"/>
                <a:sym typeface="Calibri"/>
              </a:rPr>
              <a:t>                         </a:t>
            </a:r>
            <a:endParaRPr sz="1400" b="0" i="0" u="none" strike="noStrike" cap="none">
              <a:solidFill>
                <a:srgbClr val="0070C0"/>
              </a:solidFill>
              <a:latin typeface="Calibri"/>
              <a:ea typeface="Calibri"/>
              <a:cs typeface="Calibri"/>
              <a:sym typeface="Calibri"/>
            </a:endParaRPr>
          </a:p>
        </p:txBody>
      </p:sp>
      <p:pic>
        <p:nvPicPr>
          <p:cNvPr id="165" name="Google Shape;165;p6"/>
          <p:cNvPicPr preferRelativeResize="0"/>
          <p:nvPr/>
        </p:nvPicPr>
        <p:blipFill rotWithShape="1">
          <a:blip r:embed="rId4">
            <a:alphaModFix/>
          </a:blip>
          <a:srcRect/>
          <a:stretch/>
        </p:blipFill>
        <p:spPr>
          <a:xfrm>
            <a:off x="1556951" y="6344885"/>
            <a:ext cx="1046205" cy="522648"/>
          </a:xfrm>
          <a:prstGeom prst="rect">
            <a:avLst/>
          </a:prstGeom>
          <a:noFill/>
          <a:ln>
            <a:noFill/>
          </a:ln>
        </p:spPr>
      </p:pic>
      <p:pic>
        <p:nvPicPr>
          <p:cNvPr id="166" name="Google Shape;166;p6" descr="F:\cwcLogo.jpg"/>
          <p:cNvPicPr preferRelativeResize="0"/>
          <p:nvPr/>
        </p:nvPicPr>
        <p:blipFill rotWithShape="1">
          <a:blip r:embed="rId5">
            <a:alphaModFix/>
          </a:blip>
          <a:srcRect/>
          <a:stretch/>
        </p:blipFill>
        <p:spPr>
          <a:xfrm>
            <a:off x="3063189" y="6344885"/>
            <a:ext cx="510708" cy="523220"/>
          </a:xfrm>
          <a:prstGeom prst="ellipse">
            <a:avLst/>
          </a:prstGeom>
          <a:noFill/>
          <a:ln>
            <a:noFill/>
          </a:ln>
        </p:spPr>
      </p:pic>
      <p:sp>
        <p:nvSpPr>
          <p:cNvPr id="167" name="Google Shape;167;p6"/>
          <p:cNvSpPr txBox="1"/>
          <p:nvPr/>
        </p:nvSpPr>
        <p:spPr>
          <a:xfrm>
            <a:off x="10092694" y="6423161"/>
            <a:ext cx="2038865"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70C0"/>
                </a:solidFill>
                <a:latin typeface="Calibri"/>
                <a:ea typeface="Calibri"/>
                <a:cs typeface="Calibri"/>
                <a:sym typeface="Calibri"/>
              </a:rPr>
              <a:t>20-22 January 2021</a:t>
            </a:r>
            <a:endParaRPr sz="1400" b="0" i="0" u="none" strike="noStrike" cap="none">
              <a:solidFill>
                <a:srgbClr val="000000"/>
              </a:solidFill>
              <a:latin typeface="Arial"/>
              <a:ea typeface="Arial"/>
              <a:cs typeface="Arial"/>
              <a:sym typeface="Arial"/>
            </a:endParaRPr>
          </a:p>
        </p:txBody>
      </p:sp>
      <p:sp>
        <p:nvSpPr>
          <p:cNvPr id="168" name="Google Shape;168;p6"/>
          <p:cNvSpPr txBox="1">
            <a:spLocks noGrp="1"/>
          </p:cNvSpPr>
          <p:nvPr>
            <p:ph type="body" idx="1"/>
          </p:nvPr>
        </p:nvSpPr>
        <p:spPr>
          <a:xfrm>
            <a:off x="838199" y="1515290"/>
            <a:ext cx="10735491" cy="4661673"/>
          </a:xfrm>
          <a:prstGeom prst="rect">
            <a:avLst/>
          </a:prstGeom>
          <a:solidFill>
            <a:srgbClr val="000000">
              <a:alpha val="0"/>
            </a:srgbClr>
          </a:solid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lt1"/>
              </a:buClr>
              <a:buSzPts val="2800"/>
              <a:buNone/>
            </a:pPr>
            <a:r>
              <a:rPr lang="en-US">
                <a:solidFill>
                  <a:schemeClr val="lt1"/>
                </a:solidFill>
              </a:rPr>
              <a:t>4. </a:t>
            </a:r>
            <a:r>
              <a:rPr lang="en-US" i="1">
                <a:solidFill>
                  <a:srgbClr val="FFF2CC"/>
                </a:solidFill>
              </a:rPr>
              <a:t>WMO Hydrological Observing Systems (WHOS)</a:t>
            </a:r>
            <a:r>
              <a:rPr lang="en-US">
                <a:solidFill>
                  <a:srgbClr val="FFF2CC"/>
                </a:solidFill>
              </a:rPr>
              <a:t> Course</a:t>
            </a:r>
            <a:endParaRPr/>
          </a:p>
          <a:p>
            <a:pPr marL="685800" lvl="1" indent="-228600" algn="l" rtl="0">
              <a:lnSpc>
                <a:spcPct val="90000"/>
              </a:lnSpc>
              <a:spcBef>
                <a:spcPts val="500"/>
              </a:spcBef>
              <a:spcAft>
                <a:spcPts val="0"/>
              </a:spcAft>
              <a:buClr>
                <a:srgbClr val="FFF2CC"/>
              </a:buClr>
              <a:buSzPts val="2400"/>
              <a:buChar char="•"/>
            </a:pPr>
            <a:r>
              <a:rPr lang="en-US">
                <a:solidFill>
                  <a:srgbClr val="FFF2CC"/>
                </a:solidFill>
              </a:rPr>
              <a:t>Initial six-week course to be delivered in 2021</a:t>
            </a:r>
            <a:endParaRPr/>
          </a:p>
          <a:p>
            <a:pPr marL="685800" lvl="1" indent="-228600" algn="l" rtl="0">
              <a:lnSpc>
                <a:spcPct val="90000"/>
              </a:lnSpc>
              <a:spcBef>
                <a:spcPts val="500"/>
              </a:spcBef>
              <a:spcAft>
                <a:spcPts val="0"/>
              </a:spcAft>
              <a:buClr>
                <a:srgbClr val="FFF2CC"/>
              </a:buClr>
              <a:buSzPts val="2400"/>
              <a:buChar char="•"/>
            </a:pPr>
            <a:r>
              <a:rPr lang="en-US">
                <a:solidFill>
                  <a:srgbClr val="FFF2CC"/>
                </a:solidFill>
              </a:rPr>
              <a:t>Global collaboration and interoperability of hydrological data and metadata</a:t>
            </a:r>
            <a:endParaRPr/>
          </a:p>
          <a:p>
            <a:pPr marL="685800" lvl="1" indent="-228600" algn="l" rtl="0">
              <a:lnSpc>
                <a:spcPct val="90000"/>
              </a:lnSpc>
              <a:spcBef>
                <a:spcPts val="500"/>
              </a:spcBef>
              <a:spcAft>
                <a:spcPts val="0"/>
              </a:spcAft>
              <a:buClr>
                <a:srgbClr val="FFF2CC"/>
              </a:buClr>
              <a:buSzPts val="2400"/>
              <a:buChar char="•"/>
            </a:pPr>
            <a:r>
              <a:rPr lang="en-US">
                <a:solidFill>
                  <a:srgbClr val="FFF2CC"/>
                </a:solidFill>
              </a:rPr>
              <a:t>Transboundary data exchange to benefit National Hydrological Services (NHSs)</a:t>
            </a:r>
            <a:endParaRPr/>
          </a:p>
          <a:p>
            <a:pPr marL="457200" lvl="1" indent="0" algn="l" rtl="0">
              <a:lnSpc>
                <a:spcPct val="90000"/>
              </a:lnSpc>
              <a:spcBef>
                <a:spcPts val="500"/>
              </a:spcBef>
              <a:spcAft>
                <a:spcPts val="0"/>
              </a:spcAft>
              <a:buClr>
                <a:schemeClr val="dk1"/>
              </a:buClr>
              <a:buSzPts val="2400"/>
              <a:buNone/>
            </a:pPr>
            <a:endParaRPr>
              <a:solidFill>
                <a:schemeClr val="lt1"/>
              </a:solidFill>
            </a:endParaRPr>
          </a:p>
          <a:p>
            <a:pPr marL="685800" lvl="1" indent="-76200" algn="l" rtl="0">
              <a:lnSpc>
                <a:spcPct val="90000"/>
              </a:lnSpc>
              <a:spcBef>
                <a:spcPts val="500"/>
              </a:spcBef>
              <a:spcAft>
                <a:spcPts val="0"/>
              </a:spcAft>
              <a:buClr>
                <a:schemeClr val="dk1"/>
              </a:buClr>
              <a:buSzPts val="2400"/>
              <a:buNone/>
            </a:pPr>
            <a:endParaRPr>
              <a:solidFill>
                <a:schemeClr val="lt1"/>
              </a:solidFill>
            </a:endParaRPr>
          </a:p>
        </p:txBody>
      </p:sp>
      <p:pic>
        <p:nvPicPr>
          <p:cNvPr id="169" name="Google Shape;169;p6"/>
          <p:cNvPicPr preferRelativeResize="0"/>
          <p:nvPr/>
        </p:nvPicPr>
        <p:blipFill rotWithShape="1">
          <a:blip r:embed="rId6">
            <a:alphaModFix/>
          </a:blip>
          <a:srcRect/>
          <a:stretch/>
        </p:blipFill>
        <p:spPr>
          <a:xfrm>
            <a:off x="60441" y="6291427"/>
            <a:ext cx="1261732" cy="531555"/>
          </a:xfrm>
          <a:prstGeom prst="rect">
            <a:avLst/>
          </a:prstGeom>
          <a:noFill/>
          <a:ln>
            <a:noFill/>
          </a:ln>
        </p:spPr>
      </p:pic>
      <p:sp>
        <p:nvSpPr>
          <p:cNvPr id="170" name="Google Shape;170;p6"/>
          <p:cNvSpPr/>
          <p:nvPr/>
        </p:nvSpPr>
        <p:spPr>
          <a:xfrm>
            <a:off x="-684141" y="3174519"/>
            <a:ext cx="104221"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Times"/>
                <a:ea typeface="Times"/>
                <a:cs typeface="Times"/>
                <a:sym typeface="Times"/>
              </a:rPr>
              <a:t> </a:t>
            </a:r>
            <a:endParaRPr sz="1800" b="0" i="0" u="none" strike="noStrike" cap="none">
              <a:solidFill>
                <a:schemeClr val="dk1"/>
              </a:solidFill>
              <a:latin typeface="Calibri"/>
              <a:ea typeface="Calibri"/>
              <a:cs typeface="Calibri"/>
              <a:sym typeface="Calibri"/>
            </a:endParaRPr>
          </a:p>
        </p:txBody>
      </p:sp>
      <p:pic>
        <p:nvPicPr>
          <p:cNvPr id="171" name="Google Shape;171;p6"/>
          <p:cNvPicPr preferRelativeResize="0"/>
          <p:nvPr/>
        </p:nvPicPr>
        <p:blipFill rotWithShape="1">
          <a:blip r:embed="rId7">
            <a:alphaModFix/>
          </a:blip>
          <a:srcRect/>
          <a:stretch/>
        </p:blipFill>
        <p:spPr>
          <a:xfrm>
            <a:off x="333937" y="3543851"/>
            <a:ext cx="5242560" cy="2699782"/>
          </a:xfrm>
          <a:prstGeom prst="rect">
            <a:avLst/>
          </a:prstGeom>
          <a:noFill/>
          <a:ln>
            <a:noFill/>
          </a:ln>
        </p:spPr>
      </p:pic>
      <p:pic>
        <p:nvPicPr>
          <p:cNvPr id="172" name="Google Shape;172;p6"/>
          <p:cNvPicPr preferRelativeResize="0"/>
          <p:nvPr/>
        </p:nvPicPr>
        <p:blipFill rotWithShape="1">
          <a:blip r:embed="rId8">
            <a:alphaModFix/>
          </a:blip>
          <a:srcRect/>
          <a:stretch/>
        </p:blipFill>
        <p:spPr>
          <a:xfrm>
            <a:off x="6565225" y="4362785"/>
            <a:ext cx="920337" cy="782161"/>
          </a:xfrm>
          <a:prstGeom prst="rect">
            <a:avLst/>
          </a:prstGeom>
          <a:noFill/>
          <a:ln>
            <a:noFill/>
          </a:ln>
        </p:spPr>
      </p:pic>
      <p:pic>
        <p:nvPicPr>
          <p:cNvPr id="173" name="Google Shape;173;p6"/>
          <p:cNvPicPr preferRelativeResize="0"/>
          <p:nvPr/>
        </p:nvPicPr>
        <p:blipFill rotWithShape="1">
          <a:blip r:embed="rId9">
            <a:alphaModFix/>
          </a:blip>
          <a:srcRect/>
          <a:stretch/>
        </p:blipFill>
        <p:spPr>
          <a:xfrm>
            <a:off x="5683410" y="4065452"/>
            <a:ext cx="927168" cy="921714"/>
          </a:xfrm>
          <a:prstGeom prst="rect">
            <a:avLst/>
          </a:prstGeom>
          <a:noFill/>
          <a:ln>
            <a:noFill/>
          </a:ln>
        </p:spPr>
      </p:pic>
      <p:pic>
        <p:nvPicPr>
          <p:cNvPr id="174" name="Google Shape;174;p6"/>
          <p:cNvPicPr preferRelativeResize="0"/>
          <p:nvPr/>
        </p:nvPicPr>
        <p:blipFill rotWithShape="1">
          <a:blip r:embed="rId9">
            <a:alphaModFix/>
          </a:blip>
          <a:srcRect/>
          <a:stretch/>
        </p:blipFill>
        <p:spPr>
          <a:xfrm>
            <a:off x="7433379" y="4095084"/>
            <a:ext cx="927168" cy="921714"/>
          </a:xfrm>
          <a:prstGeom prst="rect">
            <a:avLst/>
          </a:prstGeom>
          <a:noFill/>
          <a:ln>
            <a:noFill/>
          </a:ln>
        </p:spPr>
      </p:pic>
      <p:sp>
        <p:nvSpPr>
          <p:cNvPr id="175" name="Google Shape;175;p6"/>
          <p:cNvSpPr txBox="1"/>
          <p:nvPr/>
        </p:nvSpPr>
        <p:spPr>
          <a:xfrm>
            <a:off x="5615406" y="5720873"/>
            <a:ext cx="1084544"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6" name="Google Shape;176;p6"/>
          <p:cNvSpPr txBox="1"/>
          <p:nvPr/>
        </p:nvSpPr>
        <p:spPr>
          <a:xfrm>
            <a:off x="7526240" y="4827572"/>
            <a:ext cx="927168"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FFF2CC"/>
                </a:solidFill>
                <a:latin typeface="Calibri"/>
                <a:ea typeface="Calibri"/>
                <a:cs typeface="Calibri"/>
                <a:sym typeface="Calibri"/>
              </a:rPr>
              <a:t>Data Users</a:t>
            </a:r>
            <a:endParaRPr sz="1400" b="0" i="0" u="none" strike="noStrike" cap="none">
              <a:solidFill>
                <a:srgbClr val="000000"/>
              </a:solidFill>
              <a:latin typeface="Arial"/>
              <a:ea typeface="Arial"/>
              <a:cs typeface="Arial"/>
              <a:sym typeface="Arial"/>
            </a:endParaRPr>
          </a:p>
        </p:txBody>
      </p:sp>
      <p:sp>
        <p:nvSpPr>
          <p:cNvPr id="177" name="Google Shape;177;p6"/>
          <p:cNvSpPr txBox="1"/>
          <p:nvPr/>
        </p:nvSpPr>
        <p:spPr>
          <a:xfrm>
            <a:off x="5618895" y="4827572"/>
            <a:ext cx="1084544"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FFF2CC"/>
                </a:solidFill>
                <a:latin typeface="Calibri"/>
                <a:ea typeface="Calibri"/>
                <a:cs typeface="Calibri"/>
                <a:sym typeface="Calibri"/>
              </a:rPr>
              <a:t>Data Providers</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pic>
        <p:nvPicPr>
          <p:cNvPr id="183" name="Google Shape;183;p7" descr="A picture containing outdoor, sky, water, rock&#10;&#10;Description automatically generated"/>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184" name="Google Shape;184;p7"/>
          <p:cNvSpPr txBox="1">
            <a:spLocks noGrp="1"/>
          </p:cNvSpPr>
          <p:nvPr>
            <p:ph type="ctrTitle"/>
          </p:nvPr>
        </p:nvSpPr>
        <p:spPr>
          <a:xfrm>
            <a:off x="263525" y="279725"/>
            <a:ext cx="11482500" cy="1406700"/>
          </a:xfrm>
          <a:prstGeom prst="rect">
            <a:avLst/>
          </a:prstGeom>
          <a:solidFill>
            <a:srgbClr val="000000">
              <a:alpha val="13333"/>
            </a:srgbClr>
          </a:solid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lt1"/>
              </a:buClr>
              <a:buSzPts val="4400"/>
              <a:buFont typeface="Calibri"/>
              <a:buNone/>
            </a:pPr>
            <a:r>
              <a:rPr lang="en-US" sz="4400" b="1" i="1">
                <a:solidFill>
                  <a:schemeClr val="lt1"/>
                </a:solidFill>
              </a:rPr>
              <a:t>Beneficial Collaboration for Distance Learning Training in Hydrological Sciences</a:t>
            </a:r>
            <a:endParaRPr/>
          </a:p>
        </p:txBody>
      </p:sp>
      <p:sp>
        <p:nvSpPr>
          <p:cNvPr id="185" name="Google Shape;185;p7"/>
          <p:cNvSpPr/>
          <p:nvPr/>
        </p:nvSpPr>
        <p:spPr>
          <a:xfrm>
            <a:off x="18401" y="5791235"/>
            <a:ext cx="12173598" cy="1054407"/>
          </a:xfrm>
          <a:prstGeom prst="rect">
            <a:avLst/>
          </a:prstGeom>
          <a:solidFill>
            <a:srgbClr val="DDEAF6"/>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86" name="Google Shape;186;p7"/>
          <p:cNvPicPr preferRelativeResize="0"/>
          <p:nvPr/>
        </p:nvPicPr>
        <p:blipFill rotWithShape="1">
          <a:blip r:embed="rId4">
            <a:alphaModFix/>
          </a:blip>
          <a:srcRect/>
          <a:stretch/>
        </p:blipFill>
        <p:spPr>
          <a:xfrm>
            <a:off x="60441" y="5764235"/>
            <a:ext cx="2513112" cy="1058748"/>
          </a:xfrm>
          <a:prstGeom prst="rect">
            <a:avLst/>
          </a:prstGeom>
          <a:noFill/>
          <a:ln>
            <a:noFill/>
          </a:ln>
        </p:spPr>
      </p:pic>
      <p:pic>
        <p:nvPicPr>
          <p:cNvPr id="187" name="Google Shape;187;p7" descr="F:\cwcLogo.jpg"/>
          <p:cNvPicPr preferRelativeResize="0"/>
          <p:nvPr/>
        </p:nvPicPr>
        <p:blipFill rotWithShape="1">
          <a:blip r:embed="rId5">
            <a:alphaModFix/>
          </a:blip>
          <a:srcRect/>
          <a:stretch/>
        </p:blipFill>
        <p:spPr>
          <a:xfrm>
            <a:off x="8611372" y="5791235"/>
            <a:ext cx="1007075" cy="1031747"/>
          </a:xfrm>
          <a:prstGeom prst="ellipse">
            <a:avLst/>
          </a:prstGeom>
          <a:noFill/>
          <a:ln>
            <a:noFill/>
          </a:ln>
        </p:spPr>
      </p:pic>
      <p:pic>
        <p:nvPicPr>
          <p:cNvPr id="188" name="Google Shape;188;p7"/>
          <p:cNvPicPr preferRelativeResize="0"/>
          <p:nvPr/>
        </p:nvPicPr>
        <p:blipFill rotWithShape="1">
          <a:blip r:embed="rId6">
            <a:alphaModFix/>
          </a:blip>
          <a:srcRect/>
          <a:stretch/>
        </p:blipFill>
        <p:spPr>
          <a:xfrm>
            <a:off x="9845554" y="5764234"/>
            <a:ext cx="2346446" cy="1058748"/>
          </a:xfrm>
          <a:prstGeom prst="rect">
            <a:avLst/>
          </a:prstGeom>
          <a:noFill/>
          <a:ln>
            <a:noFill/>
          </a:ln>
        </p:spPr>
      </p:pic>
      <p:sp>
        <p:nvSpPr>
          <p:cNvPr id="189" name="Google Shape;189;p7"/>
          <p:cNvSpPr txBox="1"/>
          <p:nvPr/>
        </p:nvSpPr>
        <p:spPr>
          <a:xfrm>
            <a:off x="3012423" y="5860964"/>
            <a:ext cx="5371842" cy="116955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0" i="1" u="none" strike="noStrike" cap="none">
                <a:solidFill>
                  <a:srgbClr val="002060"/>
                </a:solidFill>
                <a:latin typeface="Calibri"/>
                <a:ea typeface="Calibri"/>
                <a:cs typeface="Calibri"/>
                <a:sym typeface="Calibri"/>
              </a:rPr>
              <a:t>Responding to Challenges Beyond the New Normal: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en-US" sz="1800" b="0" i="1" u="none" strike="noStrike" cap="none">
                <a:solidFill>
                  <a:srgbClr val="002060"/>
                </a:solidFill>
                <a:latin typeface="Calibri"/>
                <a:ea typeface="Calibri"/>
                <a:cs typeface="Calibri"/>
                <a:sym typeface="Calibri"/>
              </a:rPr>
              <a:t>A WMO Global Campus Collaborative Webinar Event</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en-US" sz="1800" b="0" i="1" u="none" strike="noStrike" cap="none">
                <a:solidFill>
                  <a:srgbClr val="002060"/>
                </a:solidFill>
                <a:latin typeface="Calibri"/>
                <a:ea typeface="Calibri"/>
                <a:cs typeface="Calibri"/>
                <a:sym typeface="Calibri"/>
              </a:rPr>
              <a:t>20-22 January 2021</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r>
              <a:rPr lang="en-US" sz="1600" b="0" i="1" u="none" strike="noStrike" cap="none">
                <a:solidFill>
                  <a:schemeClr val="accent1"/>
                </a:solidFill>
                <a:latin typeface="Calibri"/>
                <a:ea typeface="Calibri"/>
                <a:cs typeface="Calibri"/>
                <a:sym typeface="Calibri"/>
              </a:rPr>
              <a:t>                         </a:t>
            </a:r>
            <a:endParaRPr sz="1600" b="0" i="0" u="none" strike="noStrike" cap="none">
              <a:solidFill>
                <a:schemeClr val="accent1"/>
              </a:solidFill>
              <a:latin typeface="Calibri"/>
              <a:ea typeface="Calibri"/>
              <a:cs typeface="Calibri"/>
              <a:sym typeface="Calibri"/>
            </a:endParaRPr>
          </a:p>
        </p:txBody>
      </p:sp>
      <p:sp>
        <p:nvSpPr>
          <p:cNvPr id="190" name="Google Shape;190;p7"/>
          <p:cNvSpPr txBox="1"/>
          <p:nvPr/>
        </p:nvSpPr>
        <p:spPr>
          <a:xfrm>
            <a:off x="5379450" y="2365473"/>
            <a:ext cx="2541300" cy="473100"/>
          </a:xfrm>
          <a:prstGeom prst="rect">
            <a:avLst/>
          </a:prstGeom>
          <a:solidFill>
            <a:srgbClr val="000000">
              <a:alpha val="31764"/>
            </a:srgbClr>
          </a:solid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FFFF00"/>
              </a:buClr>
              <a:buSzPts val="3200"/>
              <a:buFont typeface="Arial"/>
              <a:buNone/>
            </a:pPr>
            <a:r>
              <a:rPr lang="en-US" sz="3200" b="1" i="0" u="none" strike="noStrike" cap="none">
                <a:solidFill>
                  <a:srgbClr val="FFFF00"/>
                </a:solidFill>
                <a:latin typeface="Calibri"/>
                <a:ea typeface="Calibri"/>
                <a:cs typeface="Calibri"/>
                <a:sym typeface="Calibri"/>
              </a:rPr>
              <a:t>QUESTIONS?</a:t>
            </a:r>
            <a:endParaRPr sz="1400" b="0" i="0" u="none" strike="noStrike" cap="none">
              <a:solidFill>
                <a:srgbClr val="000000"/>
              </a:solidFill>
              <a:latin typeface="Arial"/>
              <a:ea typeface="Arial"/>
              <a:cs typeface="Arial"/>
              <a:sym typeface="Arial"/>
            </a:endParaRPr>
          </a:p>
        </p:txBody>
      </p:sp>
      <p:sp>
        <p:nvSpPr>
          <p:cNvPr id="191" name="Google Shape;191;p7"/>
          <p:cNvSpPr txBox="1">
            <a:spLocks noGrp="1"/>
          </p:cNvSpPr>
          <p:nvPr>
            <p:ph type="subTitle" idx="1"/>
          </p:nvPr>
        </p:nvSpPr>
        <p:spPr>
          <a:xfrm>
            <a:off x="2849581" y="3429000"/>
            <a:ext cx="6768866" cy="2189720"/>
          </a:xfrm>
          <a:prstGeom prst="rect">
            <a:avLst/>
          </a:prstGeom>
          <a:solidFill>
            <a:srgbClr val="000000">
              <a:alpha val="38550"/>
            </a:srgbClr>
          </a:solidFill>
          <a:ln>
            <a:noFill/>
          </a:ln>
        </p:spPr>
        <p:txBody>
          <a:bodyPr spcFirstLastPara="1" wrap="square" lIns="91425" tIns="45700" rIns="91425" bIns="45700" anchor="t" anchorCtr="0">
            <a:normAutofit/>
          </a:bodyPr>
          <a:lstStyle/>
          <a:p>
            <a:pPr marL="0" lvl="0" indent="0" algn="l" rtl="0">
              <a:lnSpc>
                <a:spcPct val="70000"/>
              </a:lnSpc>
              <a:spcBef>
                <a:spcPts val="0"/>
              </a:spcBef>
              <a:spcAft>
                <a:spcPts val="0"/>
              </a:spcAft>
              <a:buClr>
                <a:srgbClr val="FFF2CC"/>
              </a:buClr>
              <a:buSzPts val="2220"/>
              <a:buNone/>
            </a:pPr>
            <a:r>
              <a:rPr lang="en-US" sz="2220" b="1">
                <a:solidFill>
                  <a:srgbClr val="FFF2CC"/>
                </a:solidFill>
              </a:rPr>
              <a:t>Mr. Matthew Kelsch, UCAR The COMET® Program</a:t>
            </a:r>
            <a:endParaRPr/>
          </a:p>
          <a:p>
            <a:pPr marL="0" lvl="0" indent="0" algn="l" rtl="0">
              <a:lnSpc>
                <a:spcPct val="70000"/>
              </a:lnSpc>
              <a:spcBef>
                <a:spcPts val="1000"/>
              </a:spcBef>
              <a:spcAft>
                <a:spcPts val="0"/>
              </a:spcAft>
              <a:buClr>
                <a:srgbClr val="FFF2CC"/>
              </a:buClr>
              <a:buSzPts val="2220"/>
              <a:buNone/>
            </a:pPr>
            <a:r>
              <a:rPr lang="en-US" sz="2220" b="1">
                <a:solidFill>
                  <a:srgbClr val="FFF2CC"/>
                </a:solidFill>
              </a:rPr>
              <a:t>kelsch@ucar.edu</a:t>
            </a:r>
            <a:endParaRPr sz="2220" b="1">
              <a:solidFill>
                <a:srgbClr val="FFF2CC"/>
              </a:solidFill>
            </a:endParaRPr>
          </a:p>
          <a:p>
            <a:pPr marL="0" lvl="0" indent="0" algn="l" rtl="0">
              <a:lnSpc>
                <a:spcPct val="70000"/>
              </a:lnSpc>
              <a:spcBef>
                <a:spcPts val="1000"/>
              </a:spcBef>
              <a:spcAft>
                <a:spcPts val="0"/>
              </a:spcAft>
              <a:buClr>
                <a:srgbClr val="FFF2CC"/>
              </a:buClr>
              <a:buSzPts val="2220"/>
              <a:buNone/>
            </a:pPr>
            <a:r>
              <a:rPr lang="en-US" sz="2220" b="1">
                <a:solidFill>
                  <a:srgbClr val="FFF2CC"/>
                </a:solidFill>
              </a:rPr>
              <a:t>Mr. Claudio Caponi, World Meteorological Organization</a:t>
            </a:r>
            <a:endParaRPr/>
          </a:p>
          <a:p>
            <a:pPr marL="0" lvl="0" indent="0" algn="l" rtl="0">
              <a:lnSpc>
                <a:spcPct val="70000"/>
              </a:lnSpc>
              <a:spcBef>
                <a:spcPts val="1000"/>
              </a:spcBef>
              <a:spcAft>
                <a:spcPts val="0"/>
              </a:spcAft>
              <a:buClr>
                <a:srgbClr val="FFF2CC"/>
              </a:buClr>
              <a:buSzPts val="2220"/>
              <a:buNone/>
            </a:pPr>
            <a:r>
              <a:rPr lang="en-US" sz="2220" b="1">
                <a:solidFill>
                  <a:srgbClr val="FFF2CC"/>
                </a:solidFill>
              </a:rPr>
              <a:t>ccaponi@wmo.int</a:t>
            </a:r>
            <a:endParaRPr sz="2220"/>
          </a:p>
          <a:p>
            <a:pPr marL="0" lvl="0" indent="0" algn="l" rtl="0">
              <a:lnSpc>
                <a:spcPct val="70000"/>
              </a:lnSpc>
              <a:spcBef>
                <a:spcPts val="1000"/>
              </a:spcBef>
              <a:spcAft>
                <a:spcPts val="0"/>
              </a:spcAft>
              <a:buClr>
                <a:srgbClr val="FFF2CC"/>
              </a:buClr>
              <a:buSzPts val="2220"/>
              <a:buNone/>
            </a:pPr>
            <a:r>
              <a:rPr lang="en-US" sz="2220" b="1">
                <a:solidFill>
                  <a:srgbClr val="FFF2CC"/>
                </a:solidFill>
              </a:rPr>
              <a:t>Mr. S N Pande, National Water Academy</a:t>
            </a:r>
            <a:endParaRPr sz="2220" b="1">
              <a:solidFill>
                <a:srgbClr val="FFF2CC"/>
              </a:solidFill>
            </a:endParaRPr>
          </a:p>
          <a:p>
            <a:pPr marL="0" lvl="0" indent="0" algn="l" rtl="0">
              <a:lnSpc>
                <a:spcPct val="70000"/>
              </a:lnSpc>
              <a:spcBef>
                <a:spcPts val="1000"/>
              </a:spcBef>
              <a:spcAft>
                <a:spcPts val="0"/>
              </a:spcAft>
              <a:buClr>
                <a:srgbClr val="FFF2CC"/>
              </a:buClr>
              <a:buSzPts val="2220"/>
              <a:buNone/>
            </a:pPr>
            <a:r>
              <a:rPr lang="en-US" sz="2220" b="1">
                <a:solidFill>
                  <a:srgbClr val="FFF2CC"/>
                </a:solidFill>
              </a:rPr>
              <a:t>shailendrapandenwa@gmail.com </a:t>
            </a:r>
            <a:endParaRPr/>
          </a:p>
          <a:p>
            <a:pPr marL="0" lvl="0" indent="0" algn="l" rtl="0">
              <a:lnSpc>
                <a:spcPct val="70000"/>
              </a:lnSpc>
              <a:spcBef>
                <a:spcPts val="1000"/>
              </a:spcBef>
              <a:spcAft>
                <a:spcPts val="0"/>
              </a:spcAft>
              <a:buClr>
                <a:schemeClr val="dk1"/>
              </a:buClr>
              <a:buSzPts val="2220"/>
              <a:buNone/>
            </a:pPr>
            <a:endParaRPr sz="2220" b="1">
              <a:solidFill>
                <a:srgbClr val="FFF2CC"/>
              </a:solidFill>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EBACF6D791E414B88E597AE82AD43EB" ma:contentTypeVersion="13" ma:contentTypeDescription="Create a new document." ma:contentTypeScope="" ma:versionID="844af0807fe04c88cec59c1c52f8c372">
  <xsd:schema xmlns:xsd="http://www.w3.org/2001/XMLSchema" xmlns:xs="http://www.w3.org/2001/XMLSchema" xmlns:p="http://schemas.microsoft.com/office/2006/metadata/properties" xmlns:ns3="5047777c-43f9-4346-ba73-e7356716cfa6" xmlns:ns4="e0e97e8b-f765-4c21-9e5d-c6b17ee0650c" targetNamespace="http://schemas.microsoft.com/office/2006/metadata/properties" ma:root="true" ma:fieldsID="73f6ebffb0d84b87f34259aa2ff402bd" ns3:_="" ns4:_="">
    <xsd:import namespace="5047777c-43f9-4346-ba73-e7356716cfa6"/>
    <xsd:import namespace="e0e97e8b-f765-4c21-9e5d-c6b17ee0650c"/>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047777c-43f9-4346-ba73-e7356716cfa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ternalName="MediaServiceDateTaken"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0e97e8b-f765-4c21-9e5d-c6b17ee0650c"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16C0A0C-9345-485F-AFC4-17CDC7513E2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047777c-43f9-4346-ba73-e7356716cfa6"/>
    <ds:schemaRef ds:uri="e0e97e8b-f765-4c21-9e5d-c6b17ee0650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273A964-56AD-4667-B81E-E30E33C5ECBD}">
  <ds:schemaRefs>
    <ds:schemaRef ds:uri="http://schemas.microsoft.com/sharepoint/v3/contenttype/forms"/>
  </ds:schemaRefs>
</ds:datastoreItem>
</file>

<file path=customXml/itemProps3.xml><?xml version="1.0" encoding="utf-8"?>
<ds:datastoreItem xmlns:ds="http://schemas.openxmlformats.org/officeDocument/2006/customXml" ds:itemID="{B4794C53-0175-4626-9984-FF6C97B86F01}">
  <ds:schemaRefs>
    <ds:schemaRef ds:uri="http://purl.org/dc/terms/"/>
    <ds:schemaRef ds:uri="http://www.w3.org/XML/1998/namespace"/>
    <ds:schemaRef ds:uri="http://schemas.openxmlformats.org/package/2006/metadata/core-properties"/>
    <ds:schemaRef ds:uri="http://schemas.microsoft.com/office/2006/documentManagement/types"/>
    <ds:schemaRef ds:uri="http://purl.org/dc/dcmitype/"/>
    <ds:schemaRef ds:uri="http://schemas.microsoft.com/office/2006/metadata/properties"/>
    <ds:schemaRef ds:uri="e0e97e8b-f765-4c21-9e5d-c6b17ee0650c"/>
    <ds:schemaRef ds:uri="5047777c-43f9-4346-ba73-e7356716cfa6"/>
    <ds:schemaRef ds:uri="http://schemas.microsoft.com/office/infopath/2007/PartnerControls"/>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32</TotalTime>
  <Words>1434</Words>
  <Application>Microsoft Office PowerPoint</Application>
  <PresentationFormat>Widescreen</PresentationFormat>
  <Paragraphs>103</Paragraphs>
  <Slides>7</Slides>
  <Notes>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Calibri</vt:lpstr>
      <vt:lpstr>Times</vt:lpstr>
      <vt:lpstr>Office Theme</vt:lpstr>
      <vt:lpstr>Beneficial Collaboration for Distance Learning Training in Hydrological Sciences</vt:lpstr>
      <vt:lpstr>Benefits of Collaboration</vt:lpstr>
      <vt:lpstr>Distance Learning Experience</vt:lpstr>
      <vt:lpstr>Effective Training Through Collaboration and Distance Learning</vt:lpstr>
      <vt:lpstr>Effective Training Through Collaboration and Distance Learning</vt:lpstr>
      <vt:lpstr>Effective Training Through Collaboration and Distance Learning</vt:lpstr>
      <vt:lpstr>Beneficial Collaboration for Distance Learning Training in Hydrological Sciences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Beneficial Collaboration for Distance Learning Training in Hydrological Sciences</dc:title>
  <dc:creator>Matthew Kelsch</dc:creator>
  <cp:lastModifiedBy>Patrick Parrish</cp:lastModifiedBy>
  <cp:revision>4</cp:revision>
  <dcterms:created xsi:type="dcterms:W3CDTF">2021-01-07T20:57:49Z</dcterms:created>
  <dcterms:modified xsi:type="dcterms:W3CDTF">2021-01-19T08:27:50Z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0x010100EEBACF6D791E414B88E597AE82AD43EB</vt:lpwstr>
  </property>
</Properties>
</file>