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589" r:id="rId2"/>
    <p:sldId id="605" r:id="rId3"/>
    <p:sldId id="612" r:id="rId4"/>
    <p:sldId id="607" r:id="rId5"/>
    <p:sldId id="606" r:id="rId6"/>
    <p:sldId id="608" r:id="rId7"/>
    <p:sldId id="609" r:id="rId8"/>
    <p:sldId id="610" r:id="rId9"/>
    <p:sldId id="614" r:id="rId10"/>
    <p:sldId id="611" r:id="rId11"/>
    <p:sldId id="613" r:id="rId12"/>
    <p:sldId id="615" r:id="rId13"/>
    <p:sldId id="616" r:id="rId14"/>
    <p:sldId id="617" r:id="rId15"/>
    <p:sldId id="618" r:id="rId16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E2E"/>
    <a:srgbClr val="E8E8E8"/>
    <a:srgbClr val="E0E0E0"/>
    <a:srgbClr val="C5B9AC"/>
    <a:srgbClr val="F1F1F1"/>
    <a:srgbClr val="00B5E2"/>
    <a:srgbClr val="FEDB00"/>
    <a:srgbClr val="99C221"/>
    <a:srgbClr val="00205B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0299" autoAdjust="0"/>
  </p:normalViewPr>
  <p:slideViewPr>
    <p:cSldViewPr snapToGrid="0">
      <p:cViewPr varScale="1">
        <p:scale>
          <a:sx n="74" d="100"/>
          <a:sy n="74" d="100"/>
        </p:scale>
        <p:origin x="66" y="84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00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01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8714152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de-DE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Classification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4628617" cy="15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EUM/GES/TEM/07/2025</a:t>
            </a:r>
            <a:r>
              <a:rPr lang="en-US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, v2Y, </a:t>
            </a:r>
            <a:r>
              <a:rPr lang="en-US" sz="985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7 February 2020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6251116" y="2681207"/>
            <a:ext cx="5799015" cy="190629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 Higgins, EUMETSAT</a:t>
            </a:r>
            <a:endParaRPr lang="en-GB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3159138" y="1491607"/>
            <a:ext cx="8755200" cy="105011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>
              <a:defRPr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Partnerships, approaches, infrastructure and </a:t>
            </a:r>
            <a:r>
              <a:rPr lang="en-GB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a reflection from EUMETSAT 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Working with software notebooks</a:t>
            </a:r>
          </a:p>
          <a:p>
            <a:endParaRPr lang="en-GB" dirty="0"/>
          </a:p>
          <a:p>
            <a:r>
              <a:rPr lang="en-GB" dirty="0" smtClean="0"/>
              <a:t>Increasing accessibility of courses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315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62C54-C571-A046-AC8A-C7880AFE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Innovation Software Notebooks</a:t>
            </a:r>
          </a:p>
        </p:txBody>
      </p:sp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44A00EE1-5EAA-A64F-9888-4FEB27EE8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11" y="994787"/>
            <a:ext cx="8054521" cy="561069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FDFA5D-B71F-9D42-AE64-8DFCD2E20C7E}"/>
              </a:ext>
            </a:extLst>
          </p:cNvPr>
          <p:cNvSpPr/>
          <p:nvPr/>
        </p:nvSpPr>
        <p:spPr bwMode="auto">
          <a:xfrm>
            <a:off x="7921625" y="2851220"/>
            <a:ext cx="1170214" cy="577780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6CB8D3A-C186-6749-8A95-F5AF11C71625}"/>
              </a:ext>
            </a:extLst>
          </p:cNvPr>
          <p:cNvSpPr/>
          <p:nvPr/>
        </p:nvSpPr>
        <p:spPr bwMode="auto">
          <a:xfrm>
            <a:off x="7921625" y="4277249"/>
            <a:ext cx="1483632" cy="577780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2E70C5-B746-AF41-B059-13F270604C82}"/>
              </a:ext>
            </a:extLst>
          </p:cNvPr>
          <p:cNvSpPr/>
          <p:nvPr/>
        </p:nvSpPr>
        <p:spPr bwMode="auto">
          <a:xfrm>
            <a:off x="7921625" y="5258219"/>
            <a:ext cx="1777546" cy="577780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9E8299EF-D758-43B6-BB15-357452006805}"/>
              </a:ext>
            </a:extLst>
          </p:cNvPr>
          <p:cNvSpPr/>
          <p:nvPr/>
        </p:nvSpPr>
        <p:spPr bwMode="auto">
          <a:xfrm rot="1320000">
            <a:off x="8642497" y="163032"/>
            <a:ext cx="3519377" cy="2491562"/>
          </a:xfrm>
          <a:prstGeom prst="star5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>
                <a:latin typeface="Tahoma"/>
                <a:ea typeface="Tahoma"/>
                <a:cs typeface="Tahoma"/>
              </a:rPr>
              <a:t>OPEN!</a:t>
            </a:r>
            <a:endParaRPr lang="en-GB" sz="3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2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Accessibility: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People who would have otherwise had a travel constraint were able to participate in the courses</a:t>
            </a:r>
          </a:p>
          <a:p>
            <a:endParaRPr lang="en-GB" dirty="0"/>
          </a:p>
          <a:p>
            <a:r>
              <a:rPr lang="en-GB" dirty="0" smtClean="0"/>
              <a:t>Streaming and observer modes of participation made the courses a little more open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269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– how do we know we are doing a good job?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Improving the connection of the needs assessment to all the needs information available, formal and informal, targeted at training and secondary</a:t>
            </a:r>
          </a:p>
          <a:p>
            <a:endParaRPr lang="en-GB" dirty="0"/>
          </a:p>
          <a:p>
            <a:r>
              <a:rPr lang="en-GB" dirty="0" smtClean="0"/>
              <a:t>Impact assessment of interventions as a whole over a 3-5 year period looking to stories of significant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534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- cloud computing for training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plan to grow the use of cloud computing within our own training</a:t>
            </a:r>
          </a:p>
          <a:p>
            <a:r>
              <a:rPr lang="en-GB" dirty="0" smtClean="0"/>
              <a:t>As well as teaching cloud computing</a:t>
            </a:r>
          </a:p>
          <a:p>
            <a:r>
              <a:rPr lang="en-GB" dirty="0" smtClean="0"/>
              <a:t>This will extend to AI applications in meteorology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196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For me there is (almost) no such thing as a satellite course</a:t>
            </a:r>
          </a:p>
          <a:p>
            <a:endParaRPr lang="en-GB" dirty="0"/>
          </a:p>
          <a:p>
            <a:r>
              <a:rPr lang="en-GB" dirty="0" smtClean="0"/>
              <a:t>Operations requires the use of satellite data in the context of doing a job and with other data. </a:t>
            </a:r>
          </a:p>
          <a:p>
            <a:endParaRPr lang="en-GB" dirty="0"/>
          </a:p>
          <a:p>
            <a:r>
              <a:rPr lang="en-GB" dirty="0" smtClean="0"/>
              <a:t>Hence the need for integrated courses – for example the </a:t>
            </a:r>
            <a:r>
              <a:rPr lang="en-GB" dirty="0" err="1" smtClean="0"/>
              <a:t>EUMeTrain</a:t>
            </a:r>
            <a:r>
              <a:rPr lang="en-GB" dirty="0" smtClean="0"/>
              <a:t> marine course deals with so much more that satellite data.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582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A reflection on our distance learning approach for operations and research before and during the COVID period and our future plans – including our collaboration with RTCs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559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1071-21C2-4D27-83E6-609EDAF7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0980"/>
            <a:r>
              <a:rPr lang="en-GB" sz="3400" dirty="0" smtClean="0">
                <a:latin typeface="Arial"/>
                <a:cs typeface="Arial"/>
              </a:rPr>
              <a:t>Reflection </a:t>
            </a:r>
            <a:r>
              <a:rPr lang="en-GB" sz="3400" dirty="0">
                <a:latin typeface="Arial"/>
                <a:cs typeface="Arial"/>
              </a:rPr>
              <a:t>on our approach </a:t>
            </a:r>
            <a:r>
              <a:rPr lang="en-GB" sz="3400" dirty="0" smtClean="0">
                <a:latin typeface="Arial"/>
                <a:cs typeface="Arial"/>
              </a:rPr>
              <a:t>in 1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28811-C976-4CC1-AACD-51F52BFB9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09880" indent="-309880"/>
            <a:r>
              <a:rPr lang="en-GB" sz="4400" dirty="0">
                <a:latin typeface="Arial"/>
                <a:cs typeface="Arial"/>
              </a:rPr>
              <a:t>Objectives:  data and systems used in applications that support other goals (National, SDGs, Paris, Sendai, Protection of Life and Property</a:t>
            </a:r>
            <a:r>
              <a:rPr lang="en-GB" sz="4400" dirty="0" smtClean="0">
                <a:latin typeface="Arial"/>
                <a:cs typeface="Arial"/>
              </a:rPr>
              <a:t>), made concrete through skills frameworks </a:t>
            </a:r>
            <a:endParaRPr lang="en-GB" dirty="0"/>
          </a:p>
          <a:p>
            <a:pPr marL="309880" indent="-309880"/>
            <a:endParaRPr lang="en-GB" sz="4400" dirty="0">
              <a:latin typeface="Arial"/>
              <a:cs typeface="Arial"/>
            </a:endParaRPr>
          </a:p>
          <a:p>
            <a:pPr marL="309880" indent="-309880"/>
            <a:r>
              <a:rPr lang="en-GB" sz="4400" dirty="0">
                <a:latin typeface="Arial"/>
                <a:cs typeface="Arial"/>
              </a:rPr>
              <a:t>Partnerships and networks – no "EUMETSAT" course, everything is with partners – those partnerships are negotiated (have a mandate) and sustained.</a:t>
            </a:r>
            <a:endParaRPr lang="en-GB" sz="4400" dirty="0"/>
          </a:p>
          <a:p>
            <a:pPr marL="309880" indent="-309880"/>
            <a:endParaRPr lang="en-GB" sz="4400" dirty="0">
              <a:latin typeface="Arial"/>
              <a:cs typeface="Arial"/>
            </a:endParaRPr>
          </a:p>
          <a:p>
            <a:pPr marL="309880" indent="-309880"/>
            <a:r>
              <a:rPr lang="en-GB" sz="4400" dirty="0">
                <a:latin typeface="Arial"/>
                <a:cs typeface="Arial"/>
              </a:rPr>
              <a:t>Educational approach: adult skills development (Merril and others) and designing for the audience</a:t>
            </a:r>
            <a:endParaRPr lang="en-GB" sz="4400" dirty="0"/>
          </a:p>
          <a:p>
            <a:pPr marL="309880" indent="-309880"/>
            <a:endParaRPr lang="en-GB" sz="4400" dirty="0">
              <a:latin typeface="Arial"/>
              <a:cs typeface="Arial"/>
            </a:endParaRPr>
          </a:p>
          <a:p>
            <a:pPr marL="309880" indent="-309880"/>
            <a:r>
              <a:rPr lang="en-GB" sz="4400" dirty="0">
                <a:latin typeface="Arial"/>
                <a:cs typeface="Arial"/>
              </a:rPr>
              <a:t>Technologies that support learning and are accessible      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37211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Reponses to COVID builds on existing activities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E</a:t>
            </a:r>
            <a:r>
              <a:rPr lang="en-GB" dirty="0" smtClean="0"/>
              <a:t>xisting </a:t>
            </a:r>
          </a:p>
          <a:p>
            <a:pPr marL="1305672" lvl="1" indent="-742950">
              <a:buFont typeface="+mj-lt"/>
              <a:buAutoNum type="arabicPeriod"/>
            </a:pPr>
            <a:r>
              <a:rPr lang="en-GB" dirty="0" smtClean="0"/>
              <a:t>Partnerships</a:t>
            </a:r>
          </a:p>
          <a:p>
            <a:pPr marL="1305672" lvl="1" indent="-742950">
              <a:buFont typeface="+mj-lt"/>
              <a:buAutoNum type="arabicPeriod"/>
            </a:pPr>
            <a:r>
              <a:rPr lang="en-GB" dirty="0" smtClean="0"/>
              <a:t>Methodology</a:t>
            </a:r>
          </a:p>
          <a:p>
            <a:pPr marL="1305672" lvl="1" indent="-742950">
              <a:buFont typeface="+mj-lt"/>
              <a:buAutoNum type="arabicPeriod"/>
            </a:pPr>
            <a:r>
              <a:rPr lang="en-GB" dirty="0" smtClean="0"/>
              <a:t>Skills frameworks </a:t>
            </a:r>
          </a:p>
          <a:p>
            <a:pPr marL="1305672" lvl="1" indent="-742950">
              <a:buFont typeface="+mj-lt"/>
              <a:buAutoNum type="arabicPeriod"/>
            </a:pPr>
            <a:r>
              <a:rPr lang="en-GB" dirty="0" smtClean="0"/>
              <a:t>Online Infrastructure</a:t>
            </a:r>
          </a:p>
          <a:p>
            <a:pPr marL="1305672" lvl="1" indent="-742950">
              <a:buFont typeface="+mj-lt"/>
              <a:buAutoNum type="arabicPeriod"/>
            </a:pPr>
            <a:r>
              <a:rPr lang="en-GB" dirty="0" smtClean="0"/>
              <a:t>Online Resources </a:t>
            </a:r>
          </a:p>
          <a:p>
            <a:pPr marL="1305672" lvl="1" indent="-742950">
              <a:buFont typeface="+mj-lt"/>
              <a:buAutoNum type="arabicPeriod"/>
            </a:pPr>
            <a:endParaRPr lang="en-GB" dirty="0"/>
          </a:p>
          <a:p>
            <a:pPr marL="0" indent="-41539">
              <a:buNone/>
            </a:pPr>
            <a:r>
              <a:rPr lang="en-GB" dirty="0" smtClean="0"/>
              <a:t>Provided a significant basis to respond to the COVID restrictions.</a:t>
            </a:r>
          </a:p>
          <a:p>
            <a:pPr marL="0" indent="-41539">
              <a:buNone/>
            </a:pPr>
            <a:endParaRPr lang="en-GB" dirty="0"/>
          </a:p>
          <a:p>
            <a:pPr marL="0" indent="-41539">
              <a:buNone/>
            </a:pPr>
            <a:r>
              <a:rPr lang="en-GB" dirty="0" smtClean="0"/>
              <a:t>4 and 5 are about what is online. 1-3 are about relationships, approaches and standards  </a:t>
            </a:r>
            <a:endParaRPr lang="en-GB" dirty="0"/>
          </a:p>
          <a:p>
            <a:pPr marL="0" indent="-41539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51939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ASMET </a:t>
            </a:r>
            <a:r>
              <a:rPr lang="en-GB" dirty="0"/>
              <a:t>Project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739" y="1236663"/>
            <a:ext cx="8665535" cy="5262562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9018274" y="1236663"/>
            <a:ext cx="3006224" cy="491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10162" indent="-310162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2000" b="0" kern="0" dirty="0"/>
              <a:t>Partnership with 4 training centres</a:t>
            </a:r>
          </a:p>
          <a:p>
            <a:endParaRPr lang="en-GB" sz="2000" b="0" kern="0" dirty="0"/>
          </a:p>
          <a:p>
            <a:r>
              <a:rPr lang="en-GB" sz="2000" b="0" kern="0" dirty="0"/>
              <a:t>Producing resources for trainers and forecasters</a:t>
            </a:r>
          </a:p>
          <a:p>
            <a:endParaRPr lang="en-GB" sz="2000" b="0" kern="0" dirty="0"/>
          </a:p>
          <a:p>
            <a:r>
              <a:rPr lang="en-GB" sz="2000" b="0" kern="0" dirty="0"/>
              <a:t>Targeting operational meteorology </a:t>
            </a:r>
          </a:p>
          <a:p>
            <a:endParaRPr lang="en-GB" sz="2000" b="0" kern="0" dirty="0"/>
          </a:p>
          <a:p>
            <a:r>
              <a:rPr lang="en-GB" sz="2000" b="0" kern="0" dirty="0"/>
              <a:t>Supported by EUMETSAT and </a:t>
            </a:r>
            <a:r>
              <a:rPr lang="en-GB" sz="2000" b="0" kern="0" dirty="0" smtClean="0"/>
              <a:t>COMET</a:t>
            </a:r>
          </a:p>
          <a:p>
            <a:endParaRPr lang="en-GB" sz="2000" b="0" kern="0" dirty="0"/>
          </a:p>
          <a:p>
            <a:r>
              <a:rPr lang="en-GB" sz="2000" kern="0" dirty="0" smtClean="0">
                <a:solidFill>
                  <a:srgbClr val="066E2E"/>
                </a:solidFill>
              </a:rPr>
              <a:t>Ongoing during  COVID</a:t>
            </a:r>
            <a:r>
              <a:rPr lang="en-GB" sz="2000" b="0" kern="0" dirty="0" smtClean="0"/>
              <a:t> </a:t>
            </a:r>
            <a:endParaRPr lang="en-GB" sz="2000" b="0" kern="0" dirty="0"/>
          </a:p>
        </p:txBody>
      </p:sp>
    </p:spTree>
    <p:extLst>
      <p:ext uri="{BB962C8B-B14F-4D97-AF65-F5344CB8AC3E}">
        <p14:creationId xmlns:p14="http://schemas.microsoft.com/office/powerpoint/2010/main" val="395614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Online </a:t>
            </a:r>
            <a:r>
              <a:rPr lang="en-GB" dirty="0"/>
              <a:t>courses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9018274" y="1236663"/>
            <a:ext cx="3006224" cy="491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10162" indent="-310162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2000" b="0" kern="0" dirty="0"/>
              <a:t>Partnership with 4 training centres</a:t>
            </a:r>
          </a:p>
          <a:p>
            <a:endParaRPr lang="en-GB" sz="2000" b="0" kern="0" dirty="0"/>
          </a:p>
          <a:p>
            <a:r>
              <a:rPr lang="en-GB" sz="2000" b="0" kern="0" dirty="0" err="1"/>
              <a:t>En</a:t>
            </a:r>
            <a:r>
              <a:rPr lang="en-GB" sz="2000" b="0" kern="0" dirty="0"/>
              <a:t> &amp; Fr streams</a:t>
            </a:r>
          </a:p>
          <a:p>
            <a:endParaRPr lang="en-GB" sz="2000" b="0" kern="0" dirty="0"/>
          </a:p>
          <a:p>
            <a:r>
              <a:rPr lang="en-GB" sz="2000" b="0" kern="0" dirty="0"/>
              <a:t>50 – 80 participants</a:t>
            </a:r>
          </a:p>
          <a:p>
            <a:endParaRPr lang="en-GB" sz="2000" b="0" kern="0" dirty="0"/>
          </a:p>
          <a:p>
            <a:r>
              <a:rPr lang="en-GB" sz="2000" b="0" kern="0" dirty="0"/>
              <a:t>Teaching skills and knowledge </a:t>
            </a:r>
          </a:p>
          <a:p>
            <a:endParaRPr lang="en-GB" sz="2000" b="0" kern="0" dirty="0"/>
          </a:p>
          <a:p>
            <a:r>
              <a:rPr lang="en-GB" sz="2000" b="0" kern="0" dirty="0"/>
              <a:t>Mostly asynchronous (forums and tasks ) with some synchronous sessions (zoom</a:t>
            </a:r>
            <a:r>
              <a:rPr lang="en-GB" sz="2000" b="0" kern="0" dirty="0" smtClean="0"/>
              <a:t>)</a:t>
            </a:r>
          </a:p>
          <a:p>
            <a:endParaRPr lang="en-GB" sz="2000" b="0" kern="0" dirty="0"/>
          </a:p>
          <a:p>
            <a:r>
              <a:rPr lang="en-GB" sz="2000" kern="0" dirty="0">
                <a:solidFill>
                  <a:srgbClr val="066E2E"/>
                </a:solidFill>
              </a:rPr>
              <a:t>Ongoing during  COVID</a:t>
            </a:r>
            <a:r>
              <a:rPr lang="en-GB" sz="2000" b="0" kern="0" dirty="0"/>
              <a:t> </a:t>
            </a:r>
          </a:p>
          <a:p>
            <a:pPr marL="0" indent="0">
              <a:buNone/>
            </a:pPr>
            <a:r>
              <a:rPr lang="en-GB" sz="2000" b="0" kern="0" dirty="0" smtClean="0"/>
              <a:t> </a:t>
            </a:r>
            <a:endParaRPr lang="en-GB" sz="2000" b="0" kern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21" y="1019908"/>
            <a:ext cx="7649643" cy="243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42" y="3211857"/>
            <a:ext cx="3699500" cy="2847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142" y="3695164"/>
            <a:ext cx="4786236" cy="2072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5867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 frameworks: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Competencies</a:t>
            </a:r>
          </a:p>
          <a:p>
            <a:endParaRPr lang="en-GB" dirty="0" smtClean="0"/>
          </a:p>
          <a:p>
            <a:r>
              <a:rPr lang="en-GB" dirty="0" smtClean="0"/>
              <a:t>Satellite skills</a:t>
            </a:r>
          </a:p>
          <a:p>
            <a:pPr lvl="1"/>
            <a:r>
              <a:rPr lang="en-GB" b="1" dirty="0" smtClean="0"/>
              <a:t>Challenge: Framework is missing Atmosphere, Climate &amp; Agriculture </a:t>
            </a:r>
          </a:p>
          <a:p>
            <a:pPr lvl="1"/>
            <a:endParaRPr lang="en-GB" dirty="0"/>
          </a:p>
          <a:p>
            <a:r>
              <a:rPr lang="en-GB" dirty="0" smtClean="0"/>
              <a:t>These keep us focuses on the skills we need to teach and stop a drift to theory only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061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WMO Global Campus</a:t>
            </a:r>
          </a:p>
          <a:p>
            <a:r>
              <a:rPr lang="en-GB" dirty="0" smtClean="0"/>
              <a:t>RTC Network</a:t>
            </a:r>
          </a:p>
          <a:p>
            <a:r>
              <a:rPr lang="en-GB" dirty="0" err="1" smtClean="0"/>
              <a:t>VLab</a:t>
            </a:r>
            <a:r>
              <a:rPr lang="en-GB" dirty="0" smtClean="0"/>
              <a:t> centres of excellence</a:t>
            </a:r>
          </a:p>
          <a:p>
            <a:r>
              <a:rPr lang="en-GB" dirty="0" smtClean="0"/>
              <a:t>Operational services </a:t>
            </a:r>
            <a:endParaRPr lang="en-GB" dirty="0"/>
          </a:p>
          <a:p>
            <a:r>
              <a:rPr lang="en-GB" dirty="0" smtClean="0"/>
              <a:t>Universities</a:t>
            </a:r>
          </a:p>
          <a:p>
            <a:endParaRPr lang="en-GB" dirty="0"/>
          </a:p>
          <a:p>
            <a:r>
              <a:rPr lang="en-GB" dirty="0" smtClean="0"/>
              <a:t>Where we had relationships we wee able to work and in many cases deepen our work together.</a:t>
            </a:r>
          </a:p>
          <a:p>
            <a:endParaRPr lang="en-GB" dirty="0"/>
          </a:p>
          <a:p>
            <a:r>
              <a:rPr lang="en-GB" b="1" dirty="0" smtClean="0"/>
              <a:t>Building relationships we did not have was a challenge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46381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Theoretical basis for EUMETSAT 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Merrill's 5 principles - good things happen (learning) when :</a:t>
            </a:r>
          </a:p>
          <a:p>
            <a:pPr marL="0" indent="0">
              <a:buNone/>
            </a:pPr>
            <a:endParaRPr lang="en-US" sz="3600" dirty="0"/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You teach with </a:t>
            </a:r>
            <a:r>
              <a:rPr lang="en-US" sz="3600" b="1" dirty="0"/>
              <a:t>real-world</a:t>
            </a:r>
            <a:r>
              <a:rPr lang="en-US" sz="3600" dirty="0"/>
              <a:t> problems.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What the students already know is </a:t>
            </a:r>
            <a:r>
              <a:rPr lang="en-US" sz="3600" b="1" dirty="0"/>
              <a:t>activated </a:t>
            </a:r>
            <a:r>
              <a:rPr lang="en-US" sz="3600" dirty="0"/>
              <a:t>as a foundation for skills and knowledge.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You </a:t>
            </a:r>
            <a:r>
              <a:rPr lang="en-US" sz="3600" b="1" dirty="0"/>
              <a:t>demonstrate</a:t>
            </a:r>
            <a:r>
              <a:rPr lang="en-US" sz="3600" dirty="0"/>
              <a:t> the new skills and knowledge.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The students </a:t>
            </a:r>
            <a:r>
              <a:rPr lang="en-US" sz="3600" b="1" dirty="0"/>
              <a:t>apply </a:t>
            </a:r>
            <a:r>
              <a:rPr lang="en-US" sz="3600" dirty="0"/>
              <a:t>the new skills and knowledge. 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The students </a:t>
            </a:r>
            <a:r>
              <a:rPr lang="en-US" sz="3600" b="1" dirty="0"/>
              <a:t>integrate</a:t>
            </a:r>
            <a:r>
              <a:rPr lang="en-US" sz="3600" dirty="0"/>
              <a:t> their new skills  into their day to day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264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A88A4D3-AD7D-480F-8BE5-14DA7960FCEA}" vid="{3320B4EB-21DC-4E54-8279-ACDF6947CD8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14" ma:contentTypeDescription="Create a new document." ma:contentTypeScope="" ma:versionID="71f67722e73dd5dec12fc01c18a4ba64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0783d34b10732625b16e84697f155016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lioslocation" minOccurs="0"/>
                <xsd:element ref="ns2:Comment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lioslocation" ma:index="18" nillable="true" ma:displayName="Elios location" ma:format="Hyperlink" ma:internalName="Elios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" ma:index="19" nillable="true" ma:displayName="Comment" ma:internalName="Comment">
      <xsd:simpleType>
        <xsd:restriction base="dms:Text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2c63548e-e22e-43cb-a415-9193d4d80a38" xsi:nil="true"/>
    <Elioslocation xmlns="2c63548e-e22e-43cb-a415-9193d4d80a38">
      <Url xsi:nil="true"/>
      <Description xsi:nil="true"/>
    </Elioslocation>
  </documentManagement>
</p:properties>
</file>

<file path=customXml/itemProps1.xml><?xml version="1.0" encoding="utf-8"?>
<ds:datastoreItem xmlns:ds="http://schemas.openxmlformats.org/officeDocument/2006/customXml" ds:itemID="{A0064FCD-E351-4DDD-8FB1-FE22E0759DE8}"/>
</file>

<file path=customXml/itemProps2.xml><?xml version="1.0" encoding="utf-8"?>
<ds:datastoreItem xmlns:ds="http://schemas.openxmlformats.org/officeDocument/2006/customXml" ds:itemID="{074901BE-E741-48A6-B731-32B09ABB4EC5}"/>
</file>

<file path=customXml/itemProps3.xml><?xml version="1.0" encoding="utf-8"?>
<ds:datastoreItem xmlns:ds="http://schemas.openxmlformats.org/officeDocument/2006/customXml" ds:itemID="{E815A123-8956-41C2-89A3-3964BBAC9376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-16_9 format (153450 V2Y)</Template>
  <TotalTime>198</TotalTime>
  <Words>588</Words>
  <Application>Microsoft Office PowerPoint</Application>
  <PresentationFormat>Widescreen</PresentationFormat>
  <Paragraphs>98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Helvetica</vt:lpstr>
      <vt:lpstr>Tahoma</vt:lpstr>
      <vt:lpstr>Times New Roman</vt:lpstr>
      <vt:lpstr>Viewgraph Landscape Template</vt:lpstr>
      <vt:lpstr>Clip</vt:lpstr>
      <vt:lpstr>PowerPoint Presentation</vt:lpstr>
      <vt:lpstr>PowerPoint Presentation</vt:lpstr>
      <vt:lpstr>Reflection on our approach in 1 slide</vt:lpstr>
      <vt:lpstr>Reponses to COVID builds on existing activities </vt:lpstr>
      <vt:lpstr>Example: ASMET Project </vt:lpstr>
      <vt:lpstr>Example: Online courses </vt:lpstr>
      <vt:lpstr>Skills frameworks: </vt:lpstr>
      <vt:lpstr>Partnerships</vt:lpstr>
      <vt:lpstr>Theoretical basis for EUMETSAT training </vt:lpstr>
      <vt:lpstr>Innovations: </vt:lpstr>
      <vt:lpstr>Innovation Software Notebooks</vt:lpstr>
      <vt:lpstr>Accessibility: </vt:lpstr>
      <vt:lpstr>Future – how do we know we are doing a good job? </vt:lpstr>
      <vt:lpstr>Future - cloud computing for training </vt:lpstr>
      <vt:lpstr>Integration 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Higgins</dc:creator>
  <cp:lastModifiedBy>Mark Higgins</cp:lastModifiedBy>
  <cp:revision>5</cp:revision>
  <cp:lastPrinted>2006-03-06T14:11:17Z</cp:lastPrinted>
  <dcterms:created xsi:type="dcterms:W3CDTF">2021-01-08T12:06:58Z</dcterms:created>
  <dcterms:modified xsi:type="dcterms:W3CDTF">2021-01-08T15:25:26Z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153450</vt:lpwstr>
  </property>
  <property fmtid="{D5CDD505-2E9C-101B-9397-08002B2CF9AE}" pid="3" name="DM_DOCNAME">
    <vt:lpwstr>Presentation Landscape (16:9 format) Template</vt:lpwstr>
  </property>
  <property fmtid="{D5CDD505-2E9C-101B-9397-08002B2CF9AE}" pid="4" name="DM_AUTHOR">
    <vt:lpwstr>Hummingbird DM Administrator</vt:lpwstr>
  </property>
  <property fmtid="{D5CDD505-2E9C-101B-9397-08002B2CF9AE}" pid="5" name="DM_E_DOC_NO">
    <vt:lpwstr>EUM/GES/TEM/07/2025</vt:lpwstr>
  </property>
  <property fmtid="{D5CDD505-2E9C-101B-9397-08002B2CF9AE}" pid="6" name="DM_E_VER_NO">
    <vt:lpwstr>2W</vt:lpwstr>
  </property>
  <property fmtid="{D5CDD505-2E9C-101B-9397-08002B2CF9AE}" pid="7" name="DM_E_ISS_DATE">
    <vt:lpwstr>5 March 2019</vt:lpwstr>
  </property>
  <property fmtid="{D5CDD505-2E9C-101B-9397-08002B2CF9AE}" pid="8" name="DM_E_FROM_PERS2">
    <vt:lpwstr/>
  </property>
  <property fmtid="{D5CDD505-2E9C-101B-9397-08002B2CF9AE}" pid="9" name="DM_E_CONFID">
    <vt:lpwstr>Classification</vt:lpwstr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ContentTypeId">
    <vt:lpwstr>0x010100B0C1E5BA222991439BA07A4745E8FDAA</vt:lpwstr>
  </property>
</Properties>
</file>