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305" r:id="rId3"/>
    <p:sldId id="303" r:id="rId4"/>
    <p:sldId id="332" r:id="rId5"/>
    <p:sldId id="335" r:id="rId6"/>
    <p:sldId id="334" r:id="rId7"/>
    <p:sldId id="337" r:id="rId8"/>
    <p:sldId id="316" r:id="rId9"/>
    <p:sldId id="330" r:id="rId10"/>
    <p:sldId id="314" r:id="rId11"/>
    <p:sldId id="318" r:id="rId12"/>
    <p:sldId id="319" r:id="rId13"/>
    <p:sldId id="320" r:id="rId14"/>
    <p:sldId id="321" r:id="rId15"/>
    <p:sldId id="312" r:id="rId16"/>
    <p:sldId id="322" r:id="rId17"/>
    <p:sldId id="309" r:id="rId18"/>
    <p:sldId id="331" r:id="rId19"/>
    <p:sldId id="323" r:id="rId20"/>
    <p:sldId id="324" r:id="rId21"/>
    <p:sldId id="327" r:id="rId22"/>
    <p:sldId id="326" r:id="rId23"/>
    <p:sldId id="329" r:id="rId24"/>
    <p:sldId id="338" r:id="rId25"/>
    <p:sldId id="287" r:id="rId26"/>
    <p:sldId id="288" r:id="rId27"/>
  </p:sldIdLst>
  <p:sldSz cx="12188825"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6C8AAF"/>
    <a:srgbClr val="064E83"/>
    <a:srgbClr val="55CBA4"/>
    <a:srgbClr val="4FD1BB"/>
    <a:srgbClr val="E917CB"/>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90" autoAdjust="0"/>
    <p:restoredTop sz="94598" autoAdjust="0"/>
  </p:normalViewPr>
  <p:slideViewPr>
    <p:cSldViewPr snapToGrid="0" snapToObjects="1" showGuides="1">
      <p:cViewPr varScale="1">
        <p:scale>
          <a:sx n="86" d="100"/>
          <a:sy n="86" d="100"/>
        </p:scale>
        <p:origin x="120" y="168"/>
      </p:cViewPr>
      <p:guideLst>
        <p:guide orient="horz" pos="2160"/>
        <p:guide pos="3838"/>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257351A7-8A0E-BC4A-B507-BC9FBEDEB94D}" type="datetime1">
              <a:rPr lang="en-US" smtClean="0"/>
              <a:pPr/>
              <a:t>10/19/2020</a:t>
            </a:fld>
            <a:endParaRPr lang="en-US"/>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346121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3C0BA50B-6875-0F43-A70A-41BA2A188017}" type="datetime1">
              <a:rPr lang="en-US" smtClean="0"/>
              <a:pPr/>
              <a:t>10/19/2020</a:t>
            </a:fld>
            <a:endParaRPr lang="en-US"/>
          </a:p>
        </p:txBody>
      </p:sp>
      <p:sp>
        <p:nvSpPr>
          <p:cNvPr id="4" name="Slide Image Placeholder 3"/>
          <p:cNvSpPr>
            <a:spLocks noGrp="1" noRot="1" noChangeAspect="1"/>
          </p:cNvSpPr>
          <p:nvPr>
            <p:ph type="sldImg" idx="2"/>
          </p:nvPr>
        </p:nvSpPr>
        <p:spPr>
          <a:xfrm>
            <a:off x="88900" y="744538"/>
            <a:ext cx="6616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2482967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October 19, 2020</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6"/>
          <a:stretch>
            <a:fillRect/>
          </a:stretch>
        </p:blipFill>
        <p:spPr>
          <a:xfrm>
            <a:off x="0" y="0"/>
            <a:ext cx="18288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201479" y="275115"/>
            <a:ext cx="11910446" cy="1538883"/>
          </a:xfrm>
        </p:spPr>
        <p:txBody>
          <a:bodyPr/>
          <a:lstStyle/>
          <a:p>
            <a:pPr algn="ctr"/>
            <a:r>
              <a:rPr lang="en-GB" dirty="0"/>
              <a:t>Introduction to the WDQMS web tool (ECMWF) and potential differences in results of WIGOS  monitoring </a:t>
            </a:r>
            <a:r>
              <a:rPr lang="en-GB" dirty="0" err="1"/>
              <a:t>centers</a:t>
            </a:r>
            <a:endParaRPr lang="en-US" dirty="0"/>
          </a:p>
        </p:txBody>
      </p:sp>
      <p:sp>
        <p:nvSpPr>
          <p:cNvPr id="11" name="Text Placeholder 10"/>
          <p:cNvSpPr>
            <a:spLocks noGrp="1"/>
          </p:cNvSpPr>
          <p:nvPr>
            <p:ph type="body" sz="quarter" idx="11"/>
          </p:nvPr>
        </p:nvSpPr>
        <p:spPr>
          <a:xfrm>
            <a:off x="2343572" y="5183591"/>
            <a:ext cx="7869600" cy="731675"/>
          </a:xfrm>
        </p:spPr>
        <p:txBody>
          <a:bodyPr/>
          <a:lstStyle/>
          <a:p>
            <a:pPr algn="ctr"/>
            <a:r>
              <a:rPr lang="en-US" sz="2000" dirty="0"/>
              <a:t>Online Workshop for Regional WIGOS </a:t>
            </a:r>
            <a:r>
              <a:rPr lang="en-US" sz="2000" dirty="0" err="1"/>
              <a:t>Centres</a:t>
            </a:r>
            <a:r>
              <a:rPr lang="en-US" sz="2000" dirty="0"/>
              <a:t> in RA I (SADC)</a:t>
            </a:r>
          </a:p>
          <a:p>
            <a:pPr algn="ctr"/>
            <a:r>
              <a:rPr lang="en-US" sz="2000" dirty="0"/>
              <a:t>19-21 October 2020</a:t>
            </a:r>
          </a:p>
        </p:txBody>
      </p:sp>
      <p:sp>
        <p:nvSpPr>
          <p:cNvPr id="12" name="Text Placeholder 11"/>
          <p:cNvSpPr>
            <a:spLocks noGrp="1"/>
          </p:cNvSpPr>
          <p:nvPr>
            <p:ph type="body" sz="quarter" idx="12"/>
          </p:nvPr>
        </p:nvSpPr>
        <p:spPr>
          <a:xfrm>
            <a:off x="2196900" y="3064790"/>
            <a:ext cx="7869600" cy="585288"/>
          </a:xfrm>
        </p:spPr>
        <p:txBody>
          <a:bodyPr/>
          <a:lstStyle/>
          <a:p>
            <a:pPr algn="ctr"/>
            <a:r>
              <a:rPr lang="en-US" dirty="0"/>
              <a:t>Cristina Prates</a:t>
            </a:r>
          </a:p>
          <a:p>
            <a:pPr algn="ctr"/>
            <a:r>
              <a:rPr lang="en-US" sz="1600" dirty="0"/>
              <a:t>cristina.prates@ecmwf.int</a:t>
            </a:r>
          </a:p>
        </p:txBody>
      </p:sp>
      <p:sp>
        <p:nvSpPr>
          <p:cNvPr id="2" name="Rectangle 1">
            <a:extLst>
              <a:ext uri="{FF2B5EF4-FFF2-40B4-BE49-F238E27FC236}">
                <a16:creationId xmlns:a16="http://schemas.microsoft.com/office/drawing/2014/main" id="{6CE285BC-2058-426C-B895-CBD17B13033B}"/>
              </a:ext>
            </a:extLst>
          </p:cNvPr>
          <p:cNvSpPr/>
          <p:nvPr/>
        </p:nvSpPr>
        <p:spPr>
          <a:xfrm>
            <a:off x="3139117" y="4213830"/>
            <a:ext cx="6092825" cy="646331"/>
          </a:xfrm>
          <a:prstGeom prst="rect">
            <a:avLst/>
          </a:prstGeom>
        </p:spPr>
        <p:txBody>
          <a:bodyPr>
            <a:spAutoFit/>
          </a:bodyPr>
          <a:lstStyle/>
          <a:p>
            <a:pPr algn="ctr"/>
            <a:r>
              <a:rPr lang="en-US" dirty="0">
                <a:solidFill>
                  <a:srgbClr val="064E83"/>
                </a:solidFill>
              </a:rPr>
              <a:t>With thanks to :</a:t>
            </a:r>
          </a:p>
          <a:p>
            <a:pPr algn="ctr"/>
            <a:r>
              <a:rPr lang="en-US" dirty="0">
                <a:solidFill>
                  <a:srgbClr val="064E83"/>
                </a:solidFill>
              </a:rPr>
              <a:t>Tanja Kleinert</a:t>
            </a:r>
            <a:endParaRPr lang="en-GB" dirty="0">
              <a:solidFill>
                <a:srgbClr val="064E8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monitoring category: availability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10</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2" name="Content Placeholder 5">
            <a:extLst>
              <a:ext uri="{FF2B5EF4-FFF2-40B4-BE49-F238E27FC236}">
                <a16:creationId xmlns:a16="http://schemas.microsoft.com/office/drawing/2014/main" id="{119013AB-B508-4DF7-A316-F5F0248C0449}"/>
              </a:ext>
            </a:extLst>
          </p:cNvPr>
          <p:cNvSpPr txBox="1">
            <a:spLocks/>
          </p:cNvSpPr>
          <p:nvPr/>
        </p:nvSpPr>
        <p:spPr>
          <a:xfrm>
            <a:off x="924816" y="1095434"/>
            <a:ext cx="9367048" cy="470719"/>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2" indent="0">
              <a:spcBef>
                <a:spcPts val="600"/>
              </a:spcBef>
              <a:buFont typeface="Arial"/>
              <a:buNone/>
            </a:pPr>
            <a:r>
              <a:rPr lang="en-US" sz="1800" dirty="0"/>
              <a:t>The WDQMS web tool offers the selection of two different baselines: </a:t>
            </a:r>
            <a:r>
              <a:rPr lang="en-US" sz="1800" b="1" dirty="0"/>
              <a:t>‘OSCAR’ </a:t>
            </a:r>
            <a:r>
              <a:rPr lang="en-US" sz="1800" dirty="0"/>
              <a:t>and </a:t>
            </a:r>
            <a:r>
              <a:rPr lang="en-US" sz="1800" b="1" dirty="0"/>
              <a:t>‘GBON’</a:t>
            </a:r>
            <a:endParaRPr lang="en-US" sz="1800" dirty="0"/>
          </a:p>
        </p:txBody>
      </p:sp>
      <p:sp>
        <p:nvSpPr>
          <p:cNvPr id="13" name="Content Placeholder 5">
            <a:extLst>
              <a:ext uri="{FF2B5EF4-FFF2-40B4-BE49-F238E27FC236}">
                <a16:creationId xmlns:a16="http://schemas.microsoft.com/office/drawing/2014/main" id="{AB0C553B-EFA4-4A5A-A04E-90F32F2D997A}"/>
              </a:ext>
            </a:extLst>
          </p:cNvPr>
          <p:cNvSpPr txBox="1">
            <a:spLocks/>
          </p:cNvSpPr>
          <p:nvPr/>
        </p:nvSpPr>
        <p:spPr>
          <a:xfrm>
            <a:off x="524141" y="1545272"/>
            <a:ext cx="3647183" cy="4667132"/>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2" indent="0">
              <a:spcBef>
                <a:spcPts val="600"/>
              </a:spcBef>
              <a:buFont typeface="Arial"/>
              <a:buNone/>
            </a:pPr>
            <a:r>
              <a:rPr lang="en-US" sz="1800" b="1" dirty="0"/>
              <a:t>‘GBON’ baseline </a:t>
            </a:r>
            <a:r>
              <a:rPr lang="en-US" sz="1800" dirty="0"/>
              <a:t>refers to the data availability performance obtained by:</a:t>
            </a:r>
            <a:endParaRPr lang="en-US" sz="1800" b="1" dirty="0"/>
          </a:p>
          <a:p>
            <a:pPr marL="347663" lvl="2" indent="-342900">
              <a:spcBef>
                <a:spcPts val="600"/>
              </a:spcBef>
            </a:pPr>
            <a:r>
              <a:rPr lang="en-US" sz="1800" dirty="0"/>
              <a:t>comparing the observations </a:t>
            </a:r>
            <a:r>
              <a:rPr lang="en-US" sz="1800" u="sng" dirty="0"/>
              <a:t>received</a:t>
            </a:r>
            <a:r>
              <a:rPr lang="en-US" sz="1800" dirty="0"/>
              <a:t> via the WIS to those </a:t>
            </a:r>
            <a:r>
              <a:rPr lang="en-US" sz="1800" u="sng" dirty="0"/>
              <a:t>expected</a:t>
            </a:r>
            <a:r>
              <a:rPr lang="en-US" sz="1800" dirty="0"/>
              <a:t> according to GBON schedule. Currently based on the provisional GBON requirements,</a:t>
            </a:r>
            <a:r>
              <a:rPr lang="en-GB" sz="1800" dirty="0"/>
              <a:t> i.e., hourly observations for surface.</a:t>
            </a:r>
            <a:endParaRPr lang="en-US" sz="1800" dirty="0"/>
          </a:p>
        </p:txBody>
      </p:sp>
      <p:pic>
        <p:nvPicPr>
          <p:cNvPr id="8" name="Content Placeholder 6">
            <a:extLst>
              <a:ext uri="{FF2B5EF4-FFF2-40B4-BE49-F238E27FC236}">
                <a16:creationId xmlns:a16="http://schemas.microsoft.com/office/drawing/2014/main" id="{6319A5E7-DEDB-4811-A0E1-ED1960565D46}"/>
              </a:ext>
            </a:extLst>
          </p:cNvPr>
          <p:cNvPicPr>
            <a:picLocks noChangeAspect="1"/>
          </p:cNvPicPr>
          <p:nvPr/>
        </p:nvPicPr>
        <p:blipFill>
          <a:blip r:embed="rId2"/>
          <a:stretch>
            <a:fillRect/>
          </a:stretch>
        </p:blipFill>
        <p:spPr>
          <a:xfrm>
            <a:off x="4319587" y="1566153"/>
            <a:ext cx="7869237" cy="4321989"/>
          </a:xfrm>
          <a:prstGeom prst="rect">
            <a:avLst/>
          </a:prstGeom>
        </p:spPr>
      </p:pic>
      <p:sp>
        <p:nvSpPr>
          <p:cNvPr id="16" name="Oval 15">
            <a:extLst>
              <a:ext uri="{FF2B5EF4-FFF2-40B4-BE49-F238E27FC236}">
                <a16:creationId xmlns:a16="http://schemas.microsoft.com/office/drawing/2014/main" id="{12C4D8C7-48AC-4483-B844-7A9DDD4AF9BA}"/>
              </a:ext>
            </a:extLst>
          </p:cNvPr>
          <p:cNvSpPr/>
          <p:nvPr/>
        </p:nvSpPr>
        <p:spPr>
          <a:xfrm>
            <a:off x="10535055" y="2587557"/>
            <a:ext cx="924128" cy="5836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8D2B473-45A5-4253-ABC4-6DF2AA55261A}"/>
              </a:ext>
            </a:extLst>
          </p:cNvPr>
          <p:cNvSpPr/>
          <p:nvPr/>
        </p:nvSpPr>
        <p:spPr>
          <a:xfrm>
            <a:off x="924817" y="4143983"/>
            <a:ext cx="3014886" cy="1477328"/>
          </a:xfrm>
          <a:prstGeom prst="rect">
            <a:avLst/>
          </a:prstGeom>
        </p:spPr>
        <p:txBody>
          <a:bodyPr wrap="square">
            <a:spAutoFit/>
          </a:bodyPr>
          <a:lstStyle/>
          <a:p>
            <a:pPr marL="0" lvl="2">
              <a:spcBef>
                <a:spcPts val="600"/>
              </a:spcBef>
              <a:spcAft>
                <a:spcPts val="600"/>
              </a:spcAft>
            </a:pPr>
            <a:r>
              <a:rPr lang="en-US" dirty="0">
                <a:sym typeface="Symbol"/>
              </a:rPr>
              <a:t>In some regions the stations perform worse compared to the </a:t>
            </a:r>
            <a:br>
              <a:rPr lang="en-US" dirty="0">
                <a:sym typeface="Symbol"/>
              </a:rPr>
            </a:br>
            <a:r>
              <a:rPr lang="en-US" dirty="0">
                <a:sym typeface="Symbol"/>
              </a:rPr>
              <a:t>display considering </a:t>
            </a:r>
            <a:br>
              <a:rPr lang="en-US" dirty="0">
                <a:sym typeface="Symbol"/>
              </a:rPr>
            </a:br>
            <a:r>
              <a:rPr lang="en-US" dirty="0">
                <a:sym typeface="Symbol"/>
              </a:rPr>
              <a:t>‘OSCAR’ as baseline</a:t>
            </a:r>
          </a:p>
        </p:txBody>
      </p:sp>
      <p:sp>
        <p:nvSpPr>
          <p:cNvPr id="9" name="Oval 8">
            <a:extLst>
              <a:ext uri="{FF2B5EF4-FFF2-40B4-BE49-F238E27FC236}">
                <a16:creationId xmlns:a16="http://schemas.microsoft.com/office/drawing/2014/main" id="{D5A2EFB2-C375-4D6F-B0AA-5BB0DADDFFC8}"/>
              </a:ext>
            </a:extLst>
          </p:cNvPr>
          <p:cNvSpPr/>
          <p:nvPr/>
        </p:nvSpPr>
        <p:spPr>
          <a:xfrm>
            <a:off x="8375514" y="5083300"/>
            <a:ext cx="593388" cy="40096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925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Date and Temporal aggregation (Period)</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11</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0" name="Rectangle 9">
            <a:extLst>
              <a:ext uri="{FF2B5EF4-FFF2-40B4-BE49-F238E27FC236}">
                <a16:creationId xmlns:a16="http://schemas.microsoft.com/office/drawing/2014/main" id="{02165B88-8064-480E-9827-99DDFEA2C577}"/>
              </a:ext>
            </a:extLst>
          </p:cNvPr>
          <p:cNvSpPr/>
          <p:nvPr/>
        </p:nvSpPr>
        <p:spPr>
          <a:xfrm>
            <a:off x="196900" y="745053"/>
            <a:ext cx="11027923" cy="1107996"/>
          </a:xfrm>
          <a:prstGeom prst="rect">
            <a:avLst/>
          </a:prstGeom>
        </p:spPr>
        <p:txBody>
          <a:bodyPr wrap="square">
            <a:spAutoFit/>
          </a:bodyPr>
          <a:lstStyle/>
          <a:p>
            <a:pPr marL="4763" lvl="2" indent="0">
              <a:spcBef>
                <a:spcPts val="600"/>
              </a:spcBef>
              <a:buNone/>
            </a:pPr>
            <a:r>
              <a:rPr lang="en-US" dirty="0">
                <a:sym typeface="Symbol"/>
              </a:rPr>
              <a:t>The WDQMS web tool offers the selection of a particular </a:t>
            </a:r>
            <a:r>
              <a:rPr lang="en-US" dirty="0">
                <a:solidFill>
                  <a:srgbClr val="003399"/>
                </a:solidFill>
                <a:sym typeface="Symbol"/>
              </a:rPr>
              <a:t>date </a:t>
            </a:r>
            <a:r>
              <a:rPr lang="en-US" dirty="0">
                <a:sym typeface="Symbol"/>
              </a:rPr>
              <a:t>and three different </a:t>
            </a:r>
            <a:r>
              <a:rPr lang="en-US" dirty="0">
                <a:solidFill>
                  <a:schemeClr val="accent6">
                    <a:lumMod val="75000"/>
                  </a:schemeClr>
                </a:solidFill>
                <a:sym typeface="Symbol"/>
              </a:rPr>
              <a:t>types of periods</a:t>
            </a:r>
          </a:p>
          <a:p>
            <a:pPr marL="290513" lvl="2" indent="-285750">
              <a:spcBef>
                <a:spcPts val="600"/>
              </a:spcBef>
              <a:buFont typeface="Wingdings" panose="05000000000000000000" pitchFamily="2" charset="2"/>
              <a:buChar char="Ø"/>
            </a:pPr>
            <a:r>
              <a:rPr lang="en-US" u="sng" dirty="0">
                <a:sym typeface="Symbol"/>
              </a:rPr>
              <a:t>6-hour period </a:t>
            </a:r>
            <a:r>
              <a:rPr lang="en-US" dirty="0">
                <a:sym typeface="Symbol"/>
              </a:rPr>
              <a:t>(the monitoring information is aggregated in four 6-hourly periods: 00, 06, 12 and 18UTC) </a:t>
            </a:r>
          </a:p>
          <a:p>
            <a:pPr marL="4763" lvl="2">
              <a:spcBef>
                <a:spcPts val="600"/>
              </a:spcBef>
            </a:pPr>
            <a:r>
              <a:rPr lang="en-US" sz="2000" dirty="0">
                <a:sym typeface="Symbol"/>
              </a:rPr>
              <a:t>        available for ‘Availability’ and ‘Accuracy’</a:t>
            </a:r>
          </a:p>
        </p:txBody>
      </p:sp>
      <p:pic>
        <p:nvPicPr>
          <p:cNvPr id="6" name="Picture 5">
            <a:extLst>
              <a:ext uri="{FF2B5EF4-FFF2-40B4-BE49-F238E27FC236}">
                <a16:creationId xmlns:a16="http://schemas.microsoft.com/office/drawing/2014/main" id="{A107FDAB-1C16-4571-809A-38E1BA38A999}"/>
              </a:ext>
            </a:extLst>
          </p:cNvPr>
          <p:cNvPicPr preferRelativeResize="0">
            <a:picLocks noChangeAspect="1"/>
          </p:cNvPicPr>
          <p:nvPr/>
        </p:nvPicPr>
        <p:blipFill>
          <a:blip r:embed="rId2"/>
          <a:stretch>
            <a:fillRect/>
          </a:stretch>
        </p:blipFill>
        <p:spPr>
          <a:xfrm>
            <a:off x="214485" y="2370944"/>
            <a:ext cx="5915371" cy="3217903"/>
          </a:xfrm>
          <a:prstGeom prst="rect">
            <a:avLst/>
          </a:prstGeom>
        </p:spPr>
      </p:pic>
      <p:pic>
        <p:nvPicPr>
          <p:cNvPr id="8" name="Picture 7">
            <a:extLst>
              <a:ext uri="{FF2B5EF4-FFF2-40B4-BE49-F238E27FC236}">
                <a16:creationId xmlns:a16="http://schemas.microsoft.com/office/drawing/2014/main" id="{BD4F2225-FA17-4BCA-B26E-77DFA1E8A147}"/>
              </a:ext>
            </a:extLst>
          </p:cNvPr>
          <p:cNvPicPr preferRelativeResize="0">
            <a:picLocks noChangeAspect="1"/>
          </p:cNvPicPr>
          <p:nvPr/>
        </p:nvPicPr>
        <p:blipFill>
          <a:blip r:embed="rId3"/>
          <a:stretch>
            <a:fillRect/>
          </a:stretch>
        </p:blipFill>
        <p:spPr>
          <a:xfrm>
            <a:off x="6220171" y="2370944"/>
            <a:ext cx="5905587" cy="3219899"/>
          </a:xfrm>
          <a:prstGeom prst="rect">
            <a:avLst/>
          </a:prstGeom>
        </p:spPr>
      </p:pic>
      <p:sp>
        <p:nvSpPr>
          <p:cNvPr id="14" name="Oval 13">
            <a:extLst>
              <a:ext uri="{FF2B5EF4-FFF2-40B4-BE49-F238E27FC236}">
                <a16:creationId xmlns:a16="http://schemas.microsoft.com/office/drawing/2014/main" id="{E4578FFF-C82D-45E6-B590-35E8335129AE}"/>
              </a:ext>
            </a:extLst>
          </p:cNvPr>
          <p:cNvSpPr/>
          <p:nvPr/>
        </p:nvSpPr>
        <p:spPr>
          <a:xfrm>
            <a:off x="6799634" y="3142034"/>
            <a:ext cx="856034" cy="4669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51787B7-2383-425E-8611-342D2F5F96E8}"/>
              </a:ext>
            </a:extLst>
          </p:cNvPr>
          <p:cNvSpPr/>
          <p:nvPr/>
        </p:nvSpPr>
        <p:spPr>
          <a:xfrm>
            <a:off x="658238" y="3109608"/>
            <a:ext cx="856034" cy="4669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52413DF-DD17-4795-96BD-603B52B233CC}"/>
              </a:ext>
            </a:extLst>
          </p:cNvPr>
          <p:cNvSpPr/>
          <p:nvPr/>
        </p:nvSpPr>
        <p:spPr>
          <a:xfrm>
            <a:off x="10661515" y="3142034"/>
            <a:ext cx="729574" cy="43450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4FBE862-861A-471E-955D-807626B24F92}"/>
              </a:ext>
            </a:extLst>
          </p:cNvPr>
          <p:cNvSpPr/>
          <p:nvPr/>
        </p:nvSpPr>
        <p:spPr>
          <a:xfrm>
            <a:off x="304800" y="5588847"/>
            <a:ext cx="6092825" cy="1077218"/>
          </a:xfrm>
          <a:prstGeom prst="rect">
            <a:avLst/>
          </a:prstGeom>
        </p:spPr>
        <p:txBody>
          <a:bodyPr>
            <a:spAutoFit/>
          </a:bodyPr>
          <a:lstStyle/>
          <a:p>
            <a:r>
              <a:rPr lang="en-GB" sz="1600" dirty="0">
                <a:latin typeface="Times New Roman" panose="02020603050405020304" pitchFamily="18" charset="0"/>
                <a:cs typeface="Times New Roman" panose="02020603050405020304" pitchFamily="18" charset="0"/>
              </a:rPr>
              <a:t>The map displays the availability performance for each station highlighting differences in reporting performances as well as issues related to the station metadata recorded in OSCAR/Surface.</a:t>
            </a:r>
            <a:br>
              <a:rPr lang="en-US" sz="1600" dirty="0">
                <a:latin typeface="Times New Roman" panose="02020603050405020304" pitchFamily="18" charset="0"/>
                <a:cs typeface="Times New Roman" panose="02020603050405020304" pitchFamily="18" charset="0"/>
                <a:sym typeface="Symbol"/>
              </a:rPr>
            </a:br>
            <a:endParaRPr lang="en-GB" sz="16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FAE95FD-16E2-412C-950B-BE7982C85F12}"/>
              </a:ext>
            </a:extLst>
          </p:cNvPr>
          <p:cNvSpPr/>
          <p:nvPr/>
        </p:nvSpPr>
        <p:spPr>
          <a:xfrm>
            <a:off x="6238672" y="5588847"/>
            <a:ext cx="6092825" cy="584775"/>
          </a:xfrm>
          <a:prstGeom prst="rect">
            <a:avLst/>
          </a:prstGeom>
        </p:spPr>
        <p:txBody>
          <a:bodyPr>
            <a:spAutoFit/>
          </a:bodyPr>
          <a:lstStyle/>
          <a:p>
            <a:r>
              <a:rPr lang="en-US" sz="1600" dirty="0">
                <a:latin typeface="Times New Roman" panose="02020603050405020304" pitchFamily="18" charset="0"/>
                <a:ea typeface="DejaVu Sans"/>
              </a:rPr>
              <a:t>The map shows </a:t>
            </a:r>
            <a:r>
              <a:rPr lang="en-GB" sz="1600" dirty="0">
                <a:latin typeface="Times New Roman" panose="02020603050405020304" pitchFamily="18" charset="0"/>
                <a:ea typeface="Times New Roman" panose="02020603050405020304" pitchFamily="18" charset="0"/>
              </a:rPr>
              <a:t>how the observing network complies with the NWP requirements set for the selected variable. </a:t>
            </a:r>
            <a:endParaRPr lang="en-GB" sz="1600" dirty="0"/>
          </a:p>
        </p:txBody>
      </p:sp>
      <p:sp>
        <p:nvSpPr>
          <p:cNvPr id="3" name="Rectangle 2">
            <a:extLst>
              <a:ext uri="{FF2B5EF4-FFF2-40B4-BE49-F238E27FC236}">
                <a16:creationId xmlns:a16="http://schemas.microsoft.com/office/drawing/2014/main" id="{0B9EB794-6AEB-47E1-9F08-E5FA0D3000CE}"/>
              </a:ext>
            </a:extLst>
          </p:cNvPr>
          <p:cNvSpPr/>
          <p:nvPr/>
        </p:nvSpPr>
        <p:spPr>
          <a:xfrm>
            <a:off x="3318236" y="3144942"/>
            <a:ext cx="1102936" cy="149304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6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9"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Date and Temporal aggregation (Period)</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12</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0" name="Rectangle 9">
            <a:extLst>
              <a:ext uri="{FF2B5EF4-FFF2-40B4-BE49-F238E27FC236}">
                <a16:creationId xmlns:a16="http://schemas.microsoft.com/office/drawing/2014/main" id="{02165B88-8064-480E-9827-99DDFEA2C577}"/>
              </a:ext>
            </a:extLst>
          </p:cNvPr>
          <p:cNvSpPr/>
          <p:nvPr/>
        </p:nvSpPr>
        <p:spPr>
          <a:xfrm>
            <a:off x="196900" y="745053"/>
            <a:ext cx="11027923" cy="1031051"/>
          </a:xfrm>
          <a:prstGeom prst="rect">
            <a:avLst/>
          </a:prstGeom>
        </p:spPr>
        <p:txBody>
          <a:bodyPr wrap="square">
            <a:spAutoFit/>
          </a:bodyPr>
          <a:lstStyle/>
          <a:p>
            <a:pPr marL="4763" lvl="2" indent="0">
              <a:spcBef>
                <a:spcPts val="600"/>
              </a:spcBef>
              <a:buNone/>
            </a:pPr>
            <a:r>
              <a:rPr lang="en-US" dirty="0">
                <a:sym typeface="Symbol"/>
              </a:rPr>
              <a:t>The WDQMS web tool offers the selection of a particular </a:t>
            </a:r>
            <a:r>
              <a:rPr lang="en-US" dirty="0">
                <a:solidFill>
                  <a:srgbClr val="003399"/>
                </a:solidFill>
                <a:sym typeface="Symbol"/>
              </a:rPr>
              <a:t>date </a:t>
            </a:r>
            <a:r>
              <a:rPr lang="en-US" dirty="0">
                <a:sym typeface="Symbol"/>
              </a:rPr>
              <a:t>and three different </a:t>
            </a:r>
            <a:r>
              <a:rPr lang="en-US" dirty="0">
                <a:solidFill>
                  <a:schemeClr val="accent6">
                    <a:lumMod val="75000"/>
                  </a:schemeClr>
                </a:solidFill>
                <a:sym typeface="Symbol"/>
              </a:rPr>
              <a:t>types of periods</a:t>
            </a:r>
          </a:p>
          <a:p>
            <a:pPr marL="290513" lvl="2" indent="-285750">
              <a:spcBef>
                <a:spcPts val="600"/>
              </a:spcBef>
              <a:buFont typeface="Wingdings" panose="05000000000000000000" pitchFamily="2" charset="2"/>
              <a:buChar char="Ø"/>
            </a:pPr>
            <a:r>
              <a:rPr lang="en-US" u="sng" dirty="0">
                <a:sym typeface="Symbol"/>
              </a:rPr>
              <a:t>Daily</a:t>
            </a:r>
            <a:r>
              <a:rPr lang="en-US" dirty="0">
                <a:sym typeface="Symbol"/>
              </a:rPr>
              <a:t> (the monitoring information is aggregated over a 24-h period)</a:t>
            </a:r>
            <a:br>
              <a:rPr lang="en-US" dirty="0">
                <a:sym typeface="Symbol"/>
              </a:rPr>
            </a:br>
            <a:r>
              <a:rPr lang="en-US" sz="2000" dirty="0">
                <a:sym typeface="Symbol"/>
              </a:rPr>
              <a:t> available for ‘Availability’ and ‘Accuracy’</a:t>
            </a:r>
          </a:p>
        </p:txBody>
      </p:sp>
      <p:pic>
        <p:nvPicPr>
          <p:cNvPr id="7" name="Picture 6">
            <a:extLst>
              <a:ext uri="{FF2B5EF4-FFF2-40B4-BE49-F238E27FC236}">
                <a16:creationId xmlns:a16="http://schemas.microsoft.com/office/drawing/2014/main" id="{01CEAED6-336C-467F-BB00-719429684AB4}"/>
              </a:ext>
            </a:extLst>
          </p:cNvPr>
          <p:cNvPicPr preferRelativeResize="0">
            <a:picLocks noChangeAspect="1"/>
          </p:cNvPicPr>
          <p:nvPr/>
        </p:nvPicPr>
        <p:blipFill>
          <a:blip r:embed="rId2"/>
          <a:stretch>
            <a:fillRect/>
          </a:stretch>
        </p:blipFill>
        <p:spPr>
          <a:xfrm>
            <a:off x="272375" y="2160403"/>
            <a:ext cx="5908643" cy="3219899"/>
          </a:xfrm>
          <a:prstGeom prst="rect">
            <a:avLst/>
          </a:prstGeom>
        </p:spPr>
      </p:pic>
      <p:pic>
        <p:nvPicPr>
          <p:cNvPr id="11" name="Picture 10">
            <a:extLst>
              <a:ext uri="{FF2B5EF4-FFF2-40B4-BE49-F238E27FC236}">
                <a16:creationId xmlns:a16="http://schemas.microsoft.com/office/drawing/2014/main" id="{338174AA-8223-42E6-B8D3-6DFB670AD108}"/>
              </a:ext>
            </a:extLst>
          </p:cNvPr>
          <p:cNvPicPr preferRelativeResize="0">
            <a:picLocks noChangeAspect="1"/>
          </p:cNvPicPr>
          <p:nvPr/>
        </p:nvPicPr>
        <p:blipFill>
          <a:blip r:embed="rId3"/>
          <a:stretch>
            <a:fillRect/>
          </a:stretch>
        </p:blipFill>
        <p:spPr>
          <a:xfrm>
            <a:off x="6181018" y="2160402"/>
            <a:ext cx="5908643" cy="3219899"/>
          </a:xfrm>
          <a:prstGeom prst="rect">
            <a:avLst/>
          </a:prstGeom>
        </p:spPr>
      </p:pic>
      <p:sp>
        <p:nvSpPr>
          <p:cNvPr id="12" name="Oval 11">
            <a:extLst>
              <a:ext uri="{FF2B5EF4-FFF2-40B4-BE49-F238E27FC236}">
                <a16:creationId xmlns:a16="http://schemas.microsoft.com/office/drawing/2014/main" id="{7EA184C4-1237-480F-95D8-0179C931A87D}"/>
              </a:ext>
            </a:extLst>
          </p:cNvPr>
          <p:cNvSpPr/>
          <p:nvPr/>
        </p:nvSpPr>
        <p:spPr>
          <a:xfrm>
            <a:off x="6994187" y="2908570"/>
            <a:ext cx="856034" cy="4669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4FE7220-53F6-4D7E-B774-0EC1B91EC23D}"/>
              </a:ext>
            </a:extLst>
          </p:cNvPr>
          <p:cNvSpPr/>
          <p:nvPr/>
        </p:nvSpPr>
        <p:spPr>
          <a:xfrm>
            <a:off x="852791" y="2876144"/>
            <a:ext cx="856034" cy="4669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8787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Date and Temporal aggregation (Period)</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13</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0" name="Rectangle 9">
            <a:extLst>
              <a:ext uri="{FF2B5EF4-FFF2-40B4-BE49-F238E27FC236}">
                <a16:creationId xmlns:a16="http://schemas.microsoft.com/office/drawing/2014/main" id="{02165B88-8064-480E-9827-99DDFEA2C577}"/>
              </a:ext>
            </a:extLst>
          </p:cNvPr>
          <p:cNvSpPr/>
          <p:nvPr/>
        </p:nvSpPr>
        <p:spPr>
          <a:xfrm>
            <a:off x="196900" y="745053"/>
            <a:ext cx="11027923" cy="1031051"/>
          </a:xfrm>
          <a:prstGeom prst="rect">
            <a:avLst/>
          </a:prstGeom>
        </p:spPr>
        <p:txBody>
          <a:bodyPr wrap="square">
            <a:spAutoFit/>
          </a:bodyPr>
          <a:lstStyle/>
          <a:p>
            <a:pPr marL="4763" lvl="2" indent="0">
              <a:spcBef>
                <a:spcPts val="600"/>
              </a:spcBef>
              <a:buNone/>
            </a:pPr>
            <a:r>
              <a:rPr lang="en-US" dirty="0">
                <a:sym typeface="Symbol"/>
              </a:rPr>
              <a:t>The WDQMS web tool offers the selection of a particular </a:t>
            </a:r>
            <a:r>
              <a:rPr lang="en-US" dirty="0">
                <a:solidFill>
                  <a:srgbClr val="003399"/>
                </a:solidFill>
                <a:sym typeface="Symbol"/>
              </a:rPr>
              <a:t>date </a:t>
            </a:r>
            <a:r>
              <a:rPr lang="en-US" dirty="0">
                <a:sym typeface="Symbol"/>
              </a:rPr>
              <a:t>and three different </a:t>
            </a:r>
            <a:r>
              <a:rPr lang="en-US" dirty="0">
                <a:solidFill>
                  <a:schemeClr val="accent6">
                    <a:lumMod val="75000"/>
                  </a:schemeClr>
                </a:solidFill>
                <a:sym typeface="Symbol"/>
              </a:rPr>
              <a:t>types of periods</a:t>
            </a:r>
          </a:p>
          <a:p>
            <a:pPr marL="290513" lvl="2" indent="-285750">
              <a:spcBef>
                <a:spcPts val="600"/>
              </a:spcBef>
              <a:buFont typeface="Wingdings" panose="05000000000000000000" pitchFamily="2" charset="2"/>
              <a:buChar char="Ø"/>
            </a:pPr>
            <a:r>
              <a:rPr lang="en-US" u="sng" dirty="0">
                <a:sym typeface="Symbol"/>
              </a:rPr>
              <a:t>Alert</a:t>
            </a:r>
            <a:r>
              <a:rPr lang="en-US" dirty="0">
                <a:sym typeface="Symbol"/>
              </a:rPr>
              <a:t> (</a:t>
            </a:r>
            <a:r>
              <a:rPr lang="en-US" dirty="0"/>
              <a:t>an aggregation based on a 5-day moving average which relies </a:t>
            </a:r>
            <a:r>
              <a:rPr lang="en-GB" dirty="0"/>
              <a:t>on daily values for a 5-day period)</a:t>
            </a:r>
            <a:br>
              <a:rPr lang="en-US" dirty="0">
                <a:sym typeface="Symbol"/>
              </a:rPr>
            </a:br>
            <a:r>
              <a:rPr lang="en-US" sz="2000" dirty="0">
                <a:solidFill>
                  <a:srgbClr val="FF0000"/>
                </a:solidFill>
                <a:sym typeface="Symbol"/>
              </a:rPr>
              <a:t> available for ‘Accuracy’ only at the moment</a:t>
            </a:r>
            <a:endParaRPr lang="en-US" dirty="0">
              <a:solidFill>
                <a:srgbClr val="FF0000"/>
              </a:solidFill>
            </a:endParaRPr>
          </a:p>
        </p:txBody>
      </p:sp>
      <p:pic>
        <p:nvPicPr>
          <p:cNvPr id="6" name="Picture 5">
            <a:extLst>
              <a:ext uri="{FF2B5EF4-FFF2-40B4-BE49-F238E27FC236}">
                <a16:creationId xmlns:a16="http://schemas.microsoft.com/office/drawing/2014/main" id="{7945F561-E004-4265-8753-148F719E215C}"/>
              </a:ext>
            </a:extLst>
          </p:cNvPr>
          <p:cNvPicPr preferRelativeResize="0">
            <a:picLocks noChangeAspect="1"/>
          </p:cNvPicPr>
          <p:nvPr/>
        </p:nvPicPr>
        <p:blipFill>
          <a:blip r:embed="rId2"/>
          <a:stretch>
            <a:fillRect/>
          </a:stretch>
        </p:blipFill>
        <p:spPr>
          <a:xfrm>
            <a:off x="2071992" y="2290976"/>
            <a:ext cx="5915969" cy="3219899"/>
          </a:xfrm>
          <a:prstGeom prst="rect">
            <a:avLst/>
          </a:prstGeom>
        </p:spPr>
      </p:pic>
      <p:sp>
        <p:nvSpPr>
          <p:cNvPr id="14" name="Oval 13">
            <a:extLst>
              <a:ext uri="{FF2B5EF4-FFF2-40B4-BE49-F238E27FC236}">
                <a16:creationId xmlns:a16="http://schemas.microsoft.com/office/drawing/2014/main" id="{07953534-3929-4AE5-B654-CE5493283931}"/>
              </a:ext>
            </a:extLst>
          </p:cNvPr>
          <p:cNvSpPr/>
          <p:nvPr/>
        </p:nvSpPr>
        <p:spPr>
          <a:xfrm>
            <a:off x="2782111" y="3054485"/>
            <a:ext cx="856034" cy="4669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442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Type of Period: Daily versus Alert</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14</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0" name="Rectangle 9">
            <a:extLst>
              <a:ext uri="{FF2B5EF4-FFF2-40B4-BE49-F238E27FC236}">
                <a16:creationId xmlns:a16="http://schemas.microsoft.com/office/drawing/2014/main" id="{02165B88-8064-480E-9827-99DDFEA2C577}"/>
              </a:ext>
            </a:extLst>
          </p:cNvPr>
          <p:cNvSpPr/>
          <p:nvPr/>
        </p:nvSpPr>
        <p:spPr>
          <a:xfrm>
            <a:off x="1128598" y="939606"/>
            <a:ext cx="8801185" cy="3724096"/>
          </a:xfrm>
          <a:prstGeom prst="rect">
            <a:avLst/>
          </a:prstGeom>
        </p:spPr>
        <p:txBody>
          <a:bodyPr wrap="square">
            <a:spAutoFit/>
          </a:bodyPr>
          <a:lstStyle/>
          <a:p>
            <a:pPr marL="347663" lvl="2" indent="-342900">
              <a:spcBef>
                <a:spcPts val="600"/>
              </a:spcBef>
            </a:pPr>
            <a:r>
              <a:rPr lang="en-GB" dirty="0"/>
              <a:t>The alert map is based on the </a:t>
            </a:r>
            <a:r>
              <a:rPr lang="en-GB" b="1" dirty="0"/>
              <a:t>5-day average </a:t>
            </a:r>
            <a:r>
              <a:rPr lang="en-GB" dirty="0"/>
              <a:t>(which is based on the latest 5 daily mean values when available).  </a:t>
            </a:r>
          </a:p>
          <a:p>
            <a:pPr marL="347663" lvl="2" indent="-342900">
              <a:spcBef>
                <a:spcPts val="600"/>
              </a:spcBef>
            </a:pPr>
            <a:r>
              <a:rPr lang="en-GB" dirty="0"/>
              <a:t>This measure is mainly used to take into account the persistence of an existing daily issue.  </a:t>
            </a:r>
          </a:p>
          <a:p>
            <a:pPr marL="347663" lvl="2" indent="-342900">
              <a:spcBef>
                <a:spcPts val="600"/>
              </a:spcBef>
            </a:pPr>
            <a:r>
              <a:rPr lang="en-GB" dirty="0"/>
              <a:t>Cases in which an issue deteriorates may be reflected in the daily map quicker than in the alert map. </a:t>
            </a:r>
          </a:p>
          <a:p>
            <a:pPr marL="347663" lvl="2" indent="-342900">
              <a:spcBef>
                <a:spcPts val="600"/>
              </a:spcBef>
            </a:pPr>
            <a:r>
              <a:rPr lang="en-GB" dirty="0"/>
              <a:t>However, model performance under certain conditions might be the reason for sudden outliers that wouldn´t last more than a couple of days (such as in the case of a bad short-range forecast)</a:t>
            </a:r>
          </a:p>
          <a:p>
            <a:pPr marL="347663" lvl="2" indent="-342900">
              <a:spcBef>
                <a:spcPts val="600"/>
              </a:spcBef>
            </a:pPr>
            <a:r>
              <a:rPr lang="en-GB" dirty="0"/>
              <a:t>Hence, it is better to have the </a:t>
            </a:r>
            <a:r>
              <a:rPr lang="en-GB" b="1" dirty="0"/>
              <a:t>alert with 5-day average</a:t>
            </a:r>
            <a:r>
              <a:rPr lang="en-GB" dirty="0"/>
              <a:t> because the influence of different model performance will probably not be seen in the 5-day average and will not trigger a false issues. </a:t>
            </a:r>
            <a:endParaRPr lang="en-GB" dirty="0">
              <a:solidFill>
                <a:schemeClr val="accent6">
                  <a:lumMod val="75000"/>
                </a:schemeClr>
              </a:solidFill>
              <a:sym typeface="Symbol"/>
            </a:endParaRPr>
          </a:p>
        </p:txBody>
      </p:sp>
    </p:spTree>
    <p:extLst>
      <p:ext uri="{BB962C8B-B14F-4D97-AF65-F5344CB8AC3E}">
        <p14:creationId xmlns:p14="http://schemas.microsoft.com/office/powerpoint/2010/main" val="1431906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Variables monitored in the WDQMS web tool</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15</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3702499F-5F11-4A0E-8A2B-0295D4EF3010}"/>
              </a:ext>
            </a:extLst>
          </p:cNvPr>
          <p:cNvSpPr>
            <a:spLocks noGrp="1"/>
          </p:cNvSpPr>
          <p:nvPr>
            <p:ph sz="quarter" idx="14"/>
          </p:nvPr>
        </p:nvSpPr>
        <p:spPr>
          <a:xfrm>
            <a:off x="2004355" y="729332"/>
            <a:ext cx="9162997" cy="5313789"/>
          </a:xfrm>
        </p:spPr>
        <p:txBody>
          <a:bodyPr/>
          <a:lstStyle/>
          <a:p>
            <a:pPr marL="347663" lvl="2" indent="-342900" algn="just">
              <a:spcBef>
                <a:spcPts val="600"/>
              </a:spcBef>
            </a:pPr>
            <a:r>
              <a:rPr lang="en-US" sz="1800" dirty="0"/>
              <a:t>The WDQMS web tool allows the selection of a </a:t>
            </a:r>
            <a:r>
              <a:rPr lang="en-US" sz="1800" b="1" dirty="0"/>
              <a:t>particular</a:t>
            </a:r>
            <a:r>
              <a:rPr lang="en-US" sz="1800" dirty="0"/>
              <a:t> </a:t>
            </a:r>
            <a:r>
              <a:rPr lang="en-US" sz="1800" b="1" dirty="0"/>
              <a:t>variable</a:t>
            </a:r>
            <a:r>
              <a:rPr lang="en-US" sz="1800" dirty="0"/>
              <a:t> for evaluation: </a:t>
            </a:r>
            <a:r>
              <a:rPr lang="en-US" sz="1800" i="1" dirty="0"/>
              <a:t>surface pressure, 2m temperature, 10m zonal wind component, 10m meridional wind component, 2m relative humidity)</a:t>
            </a:r>
          </a:p>
          <a:p>
            <a:pPr marL="347663" lvl="2" indent="-342900" algn="just">
              <a:spcBef>
                <a:spcPts val="600"/>
              </a:spcBef>
            </a:pPr>
            <a:r>
              <a:rPr lang="en-US" sz="1800" dirty="0">
                <a:highlight>
                  <a:srgbClr val="FFFF00"/>
                </a:highlight>
              </a:rPr>
              <a:t>To be noted: most of the land surface messages received from GOS stations contain several variables </a:t>
            </a:r>
            <a:r>
              <a:rPr lang="en-US" sz="1800" dirty="0">
                <a:highlight>
                  <a:srgbClr val="FFFF00"/>
                </a:highlight>
                <a:sym typeface="Wingdings"/>
              </a:rPr>
              <a:t> </a:t>
            </a:r>
            <a:r>
              <a:rPr lang="en-US" sz="1800" dirty="0">
                <a:highlight>
                  <a:srgbClr val="FFFF00"/>
                </a:highlight>
              </a:rPr>
              <a:t>in most cases if one variable is missing all other variables will be missing too, for a particular station. However it’s worth checking because in some cases surface pressure can be missing whereas the others may not.</a:t>
            </a:r>
          </a:p>
          <a:p>
            <a:endParaRPr lang="en-GB" dirty="0"/>
          </a:p>
        </p:txBody>
      </p:sp>
      <p:pic>
        <p:nvPicPr>
          <p:cNvPr id="8" name="Picture 7">
            <a:extLst>
              <a:ext uri="{FF2B5EF4-FFF2-40B4-BE49-F238E27FC236}">
                <a16:creationId xmlns:a16="http://schemas.microsoft.com/office/drawing/2014/main" id="{0830D822-426A-4605-B1C3-FE794C3E0E75}"/>
              </a:ext>
            </a:extLst>
          </p:cNvPr>
          <p:cNvPicPr preferRelativeResize="0">
            <a:picLocks noChangeAspect="1"/>
          </p:cNvPicPr>
          <p:nvPr/>
        </p:nvPicPr>
        <p:blipFill>
          <a:blip r:embed="rId2"/>
          <a:stretch>
            <a:fillRect/>
          </a:stretch>
        </p:blipFill>
        <p:spPr>
          <a:xfrm>
            <a:off x="2383278" y="2532546"/>
            <a:ext cx="7937380" cy="4325454"/>
          </a:xfrm>
          <a:prstGeom prst="rect">
            <a:avLst/>
          </a:prstGeom>
        </p:spPr>
      </p:pic>
      <p:sp>
        <p:nvSpPr>
          <p:cNvPr id="3" name="TextBox 2">
            <a:extLst>
              <a:ext uri="{FF2B5EF4-FFF2-40B4-BE49-F238E27FC236}">
                <a16:creationId xmlns:a16="http://schemas.microsoft.com/office/drawing/2014/main" id="{FA855B62-90D9-4698-ADB4-C53ACC660FBC}"/>
              </a:ext>
            </a:extLst>
          </p:cNvPr>
          <p:cNvSpPr txBox="1"/>
          <p:nvPr/>
        </p:nvSpPr>
        <p:spPr>
          <a:xfrm>
            <a:off x="10091651" y="3599411"/>
            <a:ext cx="1379913" cy="369332"/>
          </a:xfrm>
          <a:prstGeom prst="rect">
            <a:avLst/>
          </a:prstGeom>
          <a:solidFill>
            <a:srgbClr val="FFC000"/>
          </a:solidFill>
        </p:spPr>
        <p:txBody>
          <a:bodyPr wrap="square" rtlCol="0">
            <a:spAutoFit/>
          </a:bodyPr>
          <a:lstStyle/>
          <a:p>
            <a:r>
              <a:rPr lang="en-GB" dirty="0"/>
              <a:t>Availability</a:t>
            </a:r>
          </a:p>
        </p:txBody>
      </p:sp>
      <p:sp>
        <p:nvSpPr>
          <p:cNvPr id="7" name="Rectangle 6">
            <a:extLst>
              <a:ext uri="{FF2B5EF4-FFF2-40B4-BE49-F238E27FC236}">
                <a16:creationId xmlns:a16="http://schemas.microsoft.com/office/drawing/2014/main" id="{E413726D-C87D-413A-886F-9B03FB7B037C}"/>
              </a:ext>
            </a:extLst>
          </p:cNvPr>
          <p:cNvSpPr/>
          <p:nvPr/>
        </p:nvSpPr>
        <p:spPr>
          <a:xfrm>
            <a:off x="5344998" y="3599411"/>
            <a:ext cx="1168924" cy="83118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6797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Variables monitored in the WDQMS web tool</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16</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3702499F-5F11-4A0E-8A2B-0295D4EF3010}"/>
              </a:ext>
            </a:extLst>
          </p:cNvPr>
          <p:cNvSpPr>
            <a:spLocks noGrp="1"/>
          </p:cNvSpPr>
          <p:nvPr>
            <p:ph sz="quarter" idx="14"/>
          </p:nvPr>
        </p:nvSpPr>
        <p:spPr>
          <a:xfrm>
            <a:off x="1585609" y="924128"/>
            <a:ext cx="9319097" cy="5118993"/>
          </a:xfrm>
        </p:spPr>
        <p:txBody>
          <a:bodyPr/>
          <a:lstStyle/>
          <a:p>
            <a:pPr marL="347663" lvl="2" indent="-342900" algn="just">
              <a:spcBef>
                <a:spcPts val="600"/>
              </a:spcBef>
            </a:pPr>
            <a:r>
              <a:rPr lang="en-US" sz="1800" dirty="0"/>
              <a:t>The WDQMS web tool allows the selection of the variable </a:t>
            </a:r>
            <a:r>
              <a:rPr lang="en-US" sz="1800" b="1" dirty="0"/>
              <a:t>‘Surface pressure’ </a:t>
            </a:r>
            <a:r>
              <a:rPr lang="en-US" sz="1800" dirty="0"/>
              <a:t>and</a:t>
            </a:r>
            <a:r>
              <a:rPr lang="en-US" sz="1800" b="1" dirty="0"/>
              <a:t> ‘Geopotential’ </a:t>
            </a:r>
            <a:r>
              <a:rPr lang="en-US" sz="1800" dirty="0"/>
              <a:t>for accuracy</a:t>
            </a:r>
          </a:p>
          <a:p>
            <a:pPr marL="347663" lvl="2" indent="-342900" algn="just">
              <a:spcBef>
                <a:spcPts val="600"/>
              </a:spcBef>
            </a:pPr>
            <a:r>
              <a:rPr lang="en-US" sz="1800" dirty="0"/>
              <a:t>To distinguish between land stations in mountainous areas (high elevation stations which report geopotential instead of mean sea level pressure) and  the  rest  of  the  land  surface  stations  </a:t>
            </a:r>
          </a:p>
          <a:p>
            <a:pPr marL="347663" lvl="2" indent="-342900" algn="just">
              <a:spcBef>
                <a:spcPts val="600"/>
              </a:spcBef>
            </a:pPr>
            <a:r>
              <a:rPr lang="en-US" sz="1800" dirty="0"/>
              <a:t>WIGOS MCs assess surface pressure, while in the case of stations </a:t>
            </a:r>
            <a:br>
              <a:rPr lang="en-US" sz="1800" dirty="0"/>
            </a:br>
            <a:r>
              <a:rPr lang="en-US" sz="1800" dirty="0"/>
              <a:t>in mountainous areas they assess geopotential height (</a:t>
            </a:r>
            <a:r>
              <a:rPr lang="en-US" sz="1800" dirty="0">
                <a:highlight>
                  <a:srgbClr val="FFFF00"/>
                </a:highlight>
              </a:rPr>
              <a:t>ECMWF</a:t>
            </a:r>
            <a:r>
              <a:rPr lang="en-US" sz="1800" dirty="0"/>
              <a:t> and </a:t>
            </a:r>
            <a:r>
              <a:rPr lang="en-US" sz="1800" dirty="0">
                <a:highlight>
                  <a:srgbClr val="FFFF00"/>
                </a:highlight>
              </a:rPr>
              <a:t>JMA</a:t>
            </a:r>
            <a:r>
              <a:rPr lang="en-US" sz="1800" dirty="0"/>
              <a:t> only).</a:t>
            </a:r>
          </a:p>
        </p:txBody>
      </p:sp>
      <p:pic>
        <p:nvPicPr>
          <p:cNvPr id="7" name="Picture 6">
            <a:extLst>
              <a:ext uri="{FF2B5EF4-FFF2-40B4-BE49-F238E27FC236}">
                <a16:creationId xmlns:a16="http://schemas.microsoft.com/office/drawing/2014/main" id="{2ACBBBD6-BF2F-4163-A1BD-87A711D3FFBD}"/>
              </a:ext>
            </a:extLst>
          </p:cNvPr>
          <p:cNvPicPr preferRelativeResize="0">
            <a:picLocks noChangeAspect="1"/>
          </p:cNvPicPr>
          <p:nvPr/>
        </p:nvPicPr>
        <p:blipFill>
          <a:blip r:embed="rId2"/>
          <a:stretch>
            <a:fillRect/>
          </a:stretch>
        </p:blipFill>
        <p:spPr>
          <a:xfrm>
            <a:off x="2260403" y="2762655"/>
            <a:ext cx="7506582" cy="4095345"/>
          </a:xfrm>
          <a:prstGeom prst="rect">
            <a:avLst/>
          </a:prstGeom>
        </p:spPr>
      </p:pic>
      <p:sp>
        <p:nvSpPr>
          <p:cNvPr id="8" name="TextBox 7">
            <a:extLst>
              <a:ext uri="{FF2B5EF4-FFF2-40B4-BE49-F238E27FC236}">
                <a16:creationId xmlns:a16="http://schemas.microsoft.com/office/drawing/2014/main" id="{F795BB6F-83C8-406E-BCBE-460F62142560}"/>
              </a:ext>
            </a:extLst>
          </p:cNvPr>
          <p:cNvSpPr txBox="1"/>
          <p:nvPr/>
        </p:nvSpPr>
        <p:spPr>
          <a:xfrm>
            <a:off x="9676015" y="3715789"/>
            <a:ext cx="2086494" cy="369332"/>
          </a:xfrm>
          <a:prstGeom prst="rect">
            <a:avLst/>
          </a:prstGeom>
          <a:solidFill>
            <a:srgbClr val="FFC000"/>
          </a:solidFill>
        </p:spPr>
        <p:txBody>
          <a:bodyPr wrap="square" rtlCol="0">
            <a:spAutoFit/>
          </a:bodyPr>
          <a:lstStyle/>
          <a:p>
            <a:r>
              <a:rPr lang="en-GB" dirty="0"/>
              <a:t>Quality/Accuracy</a:t>
            </a:r>
          </a:p>
        </p:txBody>
      </p:sp>
      <p:sp>
        <p:nvSpPr>
          <p:cNvPr id="9" name="Rectangle 8">
            <a:extLst>
              <a:ext uri="{FF2B5EF4-FFF2-40B4-BE49-F238E27FC236}">
                <a16:creationId xmlns:a16="http://schemas.microsoft.com/office/drawing/2014/main" id="{8B44D1A5-8075-472E-844D-2BE6871FFA0D}"/>
              </a:ext>
            </a:extLst>
          </p:cNvPr>
          <p:cNvSpPr/>
          <p:nvPr/>
        </p:nvSpPr>
        <p:spPr>
          <a:xfrm>
            <a:off x="5529191" y="3816228"/>
            <a:ext cx="1168924" cy="83118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9203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Variable ‘Surface pressure’ and ‘Geopotential’</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17</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0" name="Content Placeholder 9">
            <a:extLst>
              <a:ext uri="{FF2B5EF4-FFF2-40B4-BE49-F238E27FC236}">
                <a16:creationId xmlns:a16="http://schemas.microsoft.com/office/drawing/2014/main" id="{5CD7D873-9478-41F0-A5C0-1BACFF594085}"/>
              </a:ext>
            </a:extLst>
          </p:cNvPr>
          <p:cNvSpPr>
            <a:spLocks noGrp="1"/>
          </p:cNvSpPr>
          <p:nvPr>
            <p:ph sz="quarter" idx="14"/>
          </p:nvPr>
        </p:nvSpPr>
        <p:spPr>
          <a:xfrm>
            <a:off x="1109412" y="1072187"/>
            <a:ext cx="4532631" cy="4986000"/>
          </a:xfrm>
        </p:spPr>
        <p:txBody>
          <a:bodyPr/>
          <a:lstStyle/>
          <a:p>
            <a:pPr marL="347663" lvl="2" indent="-342900">
              <a:spcBef>
                <a:spcPts val="600"/>
              </a:spcBef>
            </a:pPr>
            <a:r>
              <a:rPr lang="en-US" sz="1800" dirty="0"/>
              <a:t>In the </a:t>
            </a:r>
            <a:r>
              <a:rPr lang="en-US" sz="1800" b="1" dirty="0"/>
              <a:t>‘Availability’ </a:t>
            </a:r>
            <a:r>
              <a:rPr lang="en-US" sz="1800" dirty="0"/>
              <a:t>map these two variables are combined to </a:t>
            </a:r>
            <a:r>
              <a:rPr lang="en-US" sz="1800" b="1" dirty="0"/>
              <a:t>‘Surface pressure’</a:t>
            </a:r>
          </a:p>
          <a:p>
            <a:pPr marL="347663" lvl="2" indent="-342900">
              <a:spcBef>
                <a:spcPts val="600"/>
              </a:spcBef>
            </a:pPr>
            <a:endParaRPr lang="en-US" sz="1800" dirty="0"/>
          </a:p>
          <a:p>
            <a:pPr marL="347663" lvl="2" indent="-342900">
              <a:spcBef>
                <a:spcPts val="600"/>
              </a:spcBef>
            </a:pPr>
            <a:r>
              <a:rPr lang="en-US" sz="1800" dirty="0"/>
              <a:t>In the </a:t>
            </a:r>
            <a:r>
              <a:rPr lang="en-US" sz="1800" b="1" dirty="0"/>
              <a:t>‘Accuracy’ </a:t>
            </a:r>
            <a:r>
              <a:rPr lang="en-US" sz="1800" dirty="0"/>
              <a:t>map these </a:t>
            </a:r>
            <a:r>
              <a:rPr lang="en-US" sz="1800" b="1" dirty="0"/>
              <a:t>two variables are displayed </a:t>
            </a:r>
            <a:r>
              <a:rPr lang="en-US" sz="1800" dirty="0"/>
              <a:t>to be able to evaluate the results for surface pressure and geopotential height separately.</a:t>
            </a:r>
          </a:p>
          <a:p>
            <a:endParaRPr lang="en-GB" dirty="0"/>
          </a:p>
        </p:txBody>
      </p:sp>
      <p:pic>
        <p:nvPicPr>
          <p:cNvPr id="11" name="Grafik 11">
            <a:extLst>
              <a:ext uri="{FF2B5EF4-FFF2-40B4-BE49-F238E27FC236}">
                <a16:creationId xmlns:a16="http://schemas.microsoft.com/office/drawing/2014/main" id="{D524AC34-1A1A-4345-96CA-C90EC4D1A70D}"/>
              </a:ext>
            </a:extLst>
          </p:cNvPr>
          <p:cNvPicPr>
            <a:picLocks noChangeAspect="1"/>
          </p:cNvPicPr>
          <p:nvPr/>
        </p:nvPicPr>
        <p:blipFill rotWithShape="1">
          <a:blip r:embed="rId2"/>
          <a:srcRect l="14484" t="24183" r="68942" b="48971"/>
          <a:stretch/>
        </p:blipFill>
        <p:spPr>
          <a:xfrm>
            <a:off x="6363130" y="3238512"/>
            <a:ext cx="4903083" cy="2481857"/>
          </a:xfrm>
          <a:prstGeom prst="rect">
            <a:avLst/>
          </a:prstGeom>
        </p:spPr>
      </p:pic>
      <p:pic>
        <p:nvPicPr>
          <p:cNvPr id="12" name="Grafik 10">
            <a:extLst>
              <a:ext uri="{FF2B5EF4-FFF2-40B4-BE49-F238E27FC236}">
                <a16:creationId xmlns:a16="http://schemas.microsoft.com/office/drawing/2014/main" id="{BA042AA2-05E7-4144-9E21-0914236523E7}"/>
              </a:ext>
            </a:extLst>
          </p:cNvPr>
          <p:cNvPicPr>
            <a:picLocks noChangeAspect="1"/>
          </p:cNvPicPr>
          <p:nvPr/>
        </p:nvPicPr>
        <p:blipFill rotWithShape="1">
          <a:blip r:embed="rId3"/>
          <a:srcRect l="10614" t="21972" r="71703" b="52156"/>
          <a:stretch/>
        </p:blipFill>
        <p:spPr>
          <a:xfrm>
            <a:off x="6394911" y="760399"/>
            <a:ext cx="4912870" cy="2246388"/>
          </a:xfrm>
          <a:prstGeom prst="rect">
            <a:avLst/>
          </a:prstGeom>
        </p:spPr>
      </p:pic>
    </p:spTree>
    <p:extLst>
      <p:ext uri="{BB962C8B-B14F-4D97-AF65-F5344CB8AC3E}">
        <p14:creationId xmlns:p14="http://schemas.microsoft.com/office/powerpoint/2010/main" val="384228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B72D5A0-E27A-439A-8FE0-FECE7CC0364F}"/>
              </a:ext>
            </a:extLst>
          </p:cNvPr>
          <p:cNvPicPr preferRelativeResize="0">
            <a:picLocks noChangeAspect="1"/>
          </p:cNvPicPr>
          <p:nvPr/>
        </p:nvPicPr>
        <p:blipFill>
          <a:blip r:embed="rId2"/>
          <a:stretch>
            <a:fillRect/>
          </a:stretch>
        </p:blipFill>
        <p:spPr>
          <a:xfrm>
            <a:off x="5228752" y="2193455"/>
            <a:ext cx="6960073" cy="4114800"/>
          </a:xfrm>
          <a:prstGeom prst="rect">
            <a:avLst/>
          </a:prstGeom>
          <a:effectLst>
            <a:glow rad="63500">
              <a:schemeClr val="accent1">
                <a:satMod val="175000"/>
                <a:alpha val="40000"/>
              </a:schemeClr>
            </a:glow>
          </a:effectLst>
        </p:spPr>
      </p:pic>
      <p:pic>
        <p:nvPicPr>
          <p:cNvPr id="21" name="Picture 20">
            <a:extLst>
              <a:ext uri="{FF2B5EF4-FFF2-40B4-BE49-F238E27FC236}">
                <a16:creationId xmlns:a16="http://schemas.microsoft.com/office/drawing/2014/main" id="{D8AAD56D-BCB4-47AC-9F12-3107FE90C951}"/>
              </a:ext>
            </a:extLst>
          </p:cNvPr>
          <p:cNvPicPr preferRelativeResize="0">
            <a:picLocks noChangeAspect="1"/>
          </p:cNvPicPr>
          <p:nvPr/>
        </p:nvPicPr>
        <p:blipFill>
          <a:blip r:embed="rId3"/>
          <a:stretch>
            <a:fillRect/>
          </a:stretch>
        </p:blipFill>
        <p:spPr>
          <a:xfrm>
            <a:off x="192651" y="2193455"/>
            <a:ext cx="6958101" cy="4114800"/>
          </a:xfrm>
          <a:prstGeom prst="rect">
            <a:avLst/>
          </a:prstGeom>
          <a:effectLst>
            <a:glow rad="63500">
              <a:schemeClr val="accent1">
                <a:satMod val="175000"/>
                <a:alpha val="40000"/>
              </a:schemeClr>
            </a:glow>
          </a:effectLst>
        </p:spPr>
      </p:pic>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Variable ‘Surface pressure’ and ‘Geopotential’</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18</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0" name="Content Placeholder 9">
            <a:extLst>
              <a:ext uri="{FF2B5EF4-FFF2-40B4-BE49-F238E27FC236}">
                <a16:creationId xmlns:a16="http://schemas.microsoft.com/office/drawing/2014/main" id="{5CD7D873-9478-41F0-A5C0-1BACFF594085}"/>
              </a:ext>
            </a:extLst>
          </p:cNvPr>
          <p:cNvSpPr>
            <a:spLocks noGrp="1"/>
          </p:cNvSpPr>
          <p:nvPr>
            <p:ph sz="quarter" idx="14"/>
          </p:nvPr>
        </p:nvSpPr>
        <p:spPr>
          <a:xfrm>
            <a:off x="319110" y="800468"/>
            <a:ext cx="11743188" cy="1115881"/>
          </a:xfrm>
        </p:spPr>
        <p:txBody>
          <a:bodyPr/>
          <a:lstStyle/>
          <a:p>
            <a:pPr marL="4763" lvl="2" indent="0">
              <a:spcBef>
                <a:spcPts val="600"/>
              </a:spcBef>
              <a:buNone/>
            </a:pPr>
            <a:endParaRPr lang="en-US" sz="1800" dirty="0"/>
          </a:p>
          <a:p>
            <a:pPr marL="347663" lvl="2" indent="-342900">
              <a:spcBef>
                <a:spcPts val="600"/>
              </a:spcBef>
            </a:pPr>
            <a:r>
              <a:rPr lang="en-US" sz="1800" dirty="0"/>
              <a:t>Same station can appear in both (Surface pressure and Geopotential) view maps (option “All” selected) due to differences in the monitoring results provided by the different  WIGOS MCs.</a:t>
            </a:r>
          </a:p>
          <a:p>
            <a:pPr marL="4763" lvl="2" indent="0">
              <a:spcBef>
                <a:spcPts val="600"/>
              </a:spcBef>
              <a:buNone/>
            </a:pPr>
            <a:r>
              <a:rPr lang="en-US" sz="1800" dirty="0"/>
              <a:t> Lusaka International Airport (1152 m): results for surface pressure (DWD) and geopotential (ECMWF and JMA).</a:t>
            </a:r>
          </a:p>
          <a:p>
            <a:endParaRPr lang="en-GB" dirty="0"/>
          </a:p>
        </p:txBody>
      </p:sp>
    </p:spTree>
    <p:extLst>
      <p:ext uri="{BB962C8B-B14F-4D97-AF65-F5344CB8AC3E}">
        <p14:creationId xmlns:p14="http://schemas.microsoft.com/office/powerpoint/2010/main" val="89361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9A94DF8-8F89-4BB2-A286-B7222EBA7513}"/>
              </a:ext>
            </a:extLst>
          </p:cNvPr>
          <p:cNvPicPr>
            <a:picLocks noChangeAspect="1"/>
          </p:cNvPicPr>
          <p:nvPr/>
        </p:nvPicPr>
        <p:blipFill rotWithShape="1">
          <a:blip r:embed="rId2"/>
          <a:srcRect l="22255" t="22652" r="72228" b="57063"/>
          <a:stretch/>
        </p:blipFill>
        <p:spPr>
          <a:xfrm>
            <a:off x="9718805" y="1942520"/>
            <a:ext cx="2159224" cy="3152548"/>
          </a:xfrm>
          <a:prstGeom prst="rect">
            <a:avLst/>
          </a:prstGeom>
        </p:spPr>
      </p:pic>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NWP Centre aggregation – Monitoring Centre </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19</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F7CE1793-0B1C-4D02-94F0-18AEDC0A55D3}"/>
              </a:ext>
            </a:extLst>
          </p:cNvPr>
          <p:cNvSpPr>
            <a:spLocks noGrp="1"/>
          </p:cNvSpPr>
          <p:nvPr>
            <p:ph sz="quarter" idx="14"/>
          </p:nvPr>
        </p:nvSpPr>
        <p:spPr/>
        <p:txBody>
          <a:bodyPr/>
          <a:lstStyle/>
          <a:p>
            <a:pPr marL="347663" lvl="2" indent="-342900">
              <a:spcBef>
                <a:spcPts val="600"/>
              </a:spcBef>
            </a:pPr>
            <a:r>
              <a:rPr lang="en-US" sz="1800" dirty="0"/>
              <a:t>The WDQMS web tool allows selecting results of a </a:t>
            </a:r>
            <a:r>
              <a:rPr lang="en-US" sz="1800" b="1" dirty="0"/>
              <a:t>particular WIGOS Monitoring Centre</a:t>
            </a:r>
            <a:r>
              <a:rPr lang="en-US" sz="1800" dirty="0"/>
              <a:t> or the aggregation of all </a:t>
            </a:r>
            <a:r>
              <a:rPr lang="en-US" sz="1800" dirty="0" err="1"/>
              <a:t>centres</a:t>
            </a:r>
            <a:r>
              <a:rPr lang="en-US" sz="1800" dirty="0"/>
              <a:t>.</a:t>
            </a:r>
          </a:p>
          <a:p>
            <a:pPr marL="347663" lvl="2" indent="-342900">
              <a:spcBef>
                <a:spcPts val="600"/>
              </a:spcBef>
            </a:pPr>
            <a:endParaRPr lang="en-US" sz="1800" dirty="0"/>
          </a:p>
          <a:p>
            <a:pPr marL="347663" lvl="2" indent="-342900">
              <a:spcBef>
                <a:spcPts val="600"/>
              </a:spcBef>
            </a:pPr>
            <a:r>
              <a:rPr lang="en-US" sz="1800" dirty="0"/>
              <a:t>If ‘All’ is selected the results of all WIGOS MCs are combined into </a:t>
            </a:r>
            <a:r>
              <a:rPr lang="en-US" sz="1800" b="1" dirty="0"/>
              <a:t>one figure </a:t>
            </a:r>
            <a:r>
              <a:rPr lang="en-US" sz="1800" dirty="0"/>
              <a:t>concerning ‘Availability’ and one figure for ‘Accuracy’.</a:t>
            </a:r>
          </a:p>
          <a:p>
            <a:pPr marL="347663" lvl="2" indent="-342900">
              <a:spcBef>
                <a:spcPts val="600"/>
              </a:spcBef>
            </a:pPr>
            <a:endParaRPr lang="en-US" sz="1800" dirty="0"/>
          </a:p>
          <a:p>
            <a:pPr marL="347663" lvl="2" indent="-342900">
              <a:spcBef>
                <a:spcPts val="600"/>
              </a:spcBef>
            </a:pPr>
            <a:r>
              <a:rPr lang="en-US" sz="1800" dirty="0"/>
              <a:t>The WIGOS MC results might differ due to various reasons (e.g. higher number of received observations in availability due to longer DA cut-off times)</a:t>
            </a:r>
            <a:br>
              <a:rPr lang="en-US" sz="1800" dirty="0"/>
            </a:br>
            <a:endParaRPr lang="en-US" sz="1800" i="1" dirty="0"/>
          </a:p>
          <a:p>
            <a:pPr marL="347663" lvl="2" indent="-342900">
              <a:spcBef>
                <a:spcPts val="600"/>
              </a:spcBef>
            </a:pPr>
            <a:r>
              <a:rPr lang="en-US" sz="1800" dirty="0"/>
              <a:t>Hence, the combined selection of daily performance of the quality monitoring category </a:t>
            </a:r>
            <a:r>
              <a:rPr lang="en-US" sz="1800" b="1" u="sng" dirty="0"/>
              <a:t>availability</a:t>
            </a:r>
            <a:r>
              <a:rPr lang="en-US" sz="1800" dirty="0"/>
              <a:t> will show </a:t>
            </a:r>
            <a:r>
              <a:rPr lang="en-US" sz="1800" b="1" dirty="0"/>
              <a:t>the best of all </a:t>
            </a:r>
            <a:r>
              <a:rPr lang="en-US" sz="1800" b="1" dirty="0" err="1"/>
              <a:t>Centres</a:t>
            </a:r>
            <a:r>
              <a:rPr lang="en-US" sz="1800" dirty="0"/>
              <a:t>, respectively the </a:t>
            </a:r>
            <a:r>
              <a:rPr lang="en-US" sz="1800" b="1" dirty="0"/>
              <a:t>maximum availability result</a:t>
            </a:r>
            <a:r>
              <a:rPr lang="en-US" sz="1800" dirty="0"/>
              <a:t>.</a:t>
            </a:r>
          </a:p>
          <a:p>
            <a:pPr marL="347663" lvl="2" indent="-342900">
              <a:spcBef>
                <a:spcPts val="600"/>
              </a:spcBef>
            </a:pPr>
            <a:endParaRPr lang="en-US" sz="1800" dirty="0"/>
          </a:p>
          <a:p>
            <a:pPr marL="347663" lvl="2" indent="-342900">
              <a:spcBef>
                <a:spcPts val="600"/>
              </a:spcBef>
            </a:pPr>
            <a:r>
              <a:rPr lang="en-US" sz="1800" dirty="0"/>
              <a:t>For </a:t>
            </a:r>
            <a:r>
              <a:rPr lang="en-US" sz="1800" b="1" u="sng" dirty="0"/>
              <a:t>accuracy</a:t>
            </a:r>
            <a:r>
              <a:rPr lang="en-US" sz="1800" dirty="0"/>
              <a:t> the NWP model </a:t>
            </a:r>
            <a:r>
              <a:rPr lang="en-US" sz="1800" b="1" dirty="0"/>
              <a:t>whose background field is closest to the observed value </a:t>
            </a:r>
            <a:r>
              <a:rPr lang="en-US" sz="1800" dirty="0"/>
              <a:t> (i.e. smaller O-B values) will be selected as it exhibits the best performance result. </a:t>
            </a:r>
          </a:p>
          <a:p>
            <a:endParaRPr lang="en-GB" dirty="0"/>
          </a:p>
        </p:txBody>
      </p:sp>
    </p:spTree>
    <p:extLst>
      <p:ext uri="{BB962C8B-B14F-4D97-AF65-F5344CB8AC3E}">
        <p14:creationId xmlns:p14="http://schemas.microsoft.com/office/powerpoint/2010/main" val="269893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NWP-based quality monitoring system</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2</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6" name="Content Placeholder 5">
            <a:extLst>
              <a:ext uri="{FF2B5EF4-FFF2-40B4-BE49-F238E27FC236}">
                <a16:creationId xmlns:a16="http://schemas.microsoft.com/office/drawing/2014/main" id="{53B3AB1E-A447-4965-ABA9-CA45F2886CF4}"/>
              </a:ext>
            </a:extLst>
          </p:cNvPr>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160588" y="1381321"/>
            <a:ext cx="7869237" cy="4095357"/>
          </a:xfrm>
          <a:prstGeom prst="rect">
            <a:avLst/>
          </a:prstGeom>
          <a:noFill/>
        </p:spPr>
      </p:pic>
      <p:grpSp>
        <p:nvGrpSpPr>
          <p:cNvPr id="7" name="Group 6">
            <a:extLst>
              <a:ext uri="{FF2B5EF4-FFF2-40B4-BE49-F238E27FC236}">
                <a16:creationId xmlns:a16="http://schemas.microsoft.com/office/drawing/2014/main" id="{703CE74F-DBB7-47E7-A05E-35FB306982BB}"/>
              </a:ext>
            </a:extLst>
          </p:cNvPr>
          <p:cNvGrpSpPr/>
          <p:nvPr/>
        </p:nvGrpSpPr>
        <p:grpSpPr>
          <a:xfrm>
            <a:off x="3865418" y="897773"/>
            <a:ext cx="3997225" cy="731681"/>
            <a:chOff x="3865418" y="897773"/>
            <a:chExt cx="3997225" cy="731681"/>
          </a:xfrm>
        </p:grpSpPr>
        <p:sp>
          <p:nvSpPr>
            <p:cNvPr id="3" name="Arrow: Down 2">
              <a:extLst>
                <a:ext uri="{FF2B5EF4-FFF2-40B4-BE49-F238E27FC236}">
                  <a16:creationId xmlns:a16="http://schemas.microsoft.com/office/drawing/2014/main" id="{6A4B6883-DAB2-4FA5-AC76-986A98B18314}"/>
                </a:ext>
              </a:extLst>
            </p:cNvPr>
            <p:cNvSpPr/>
            <p:nvPr/>
          </p:nvSpPr>
          <p:spPr>
            <a:xfrm>
              <a:off x="3865418" y="897773"/>
              <a:ext cx="149629" cy="731681"/>
            </a:xfrm>
            <a:prstGeom prst="down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E98767B-B2A1-4545-B146-188F62CB745F}"/>
                </a:ext>
              </a:extLst>
            </p:cNvPr>
            <p:cNvSpPr txBox="1"/>
            <p:nvPr/>
          </p:nvSpPr>
          <p:spPr>
            <a:xfrm>
              <a:off x="4106487" y="897773"/>
              <a:ext cx="3756156" cy="338554"/>
            </a:xfrm>
            <a:prstGeom prst="rect">
              <a:avLst/>
            </a:prstGeom>
            <a:noFill/>
            <a:ln>
              <a:solidFill>
                <a:srgbClr val="92D050"/>
              </a:solidFill>
            </a:ln>
          </p:spPr>
          <p:txBody>
            <a:bodyPr wrap="none" rtlCol="0">
              <a:spAutoFit/>
            </a:bodyPr>
            <a:lstStyle/>
            <a:p>
              <a:r>
                <a:rPr lang="en-GB" sz="1600" dirty="0"/>
                <a:t>6-hourly reports: 00, 06, 12 and 18UTC</a:t>
              </a:r>
            </a:p>
          </p:txBody>
        </p:sp>
      </p:grpSp>
      <p:grpSp>
        <p:nvGrpSpPr>
          <p:cNvPr id="8" name="Group 7">
            <a:extLst>
              <a:ext uri="{FF2B5EF4-FFF2-40B4-BE49-F238E27FC236}">
                <a16:creationId xmlns:a16="http://schemas.microsoft.com/office/drawing/2014/main" id="{D14371E7-BF8F-49E4-8C72-AE9F0E6D10B3}"/>
              </a:ext>
            </a:extLst>
          </p:cNvPr>
          <p:cNvGrpSpPr/>
          <p:nvPr/>
        </p:nvGrpSpPr>
        <p:grpSpPr>
          <a:xfrm>
            <a:off x="8443197" y="4376579"/>
            <a:ext cx="3705559" cy="1034677"/>
            <a:chOff x="8443197" y="4376579"/>
            <a:chExt cx="3705559" cy="1034677"/>
          </a:xfrm>
        </p:grpSpPr>
        <p:sp>
          <p:nvSpPr>
            <p:cNvPr id="13" name="Arrow: Down 12">
              <a:extLst>
                <a:ext uri="{FF2B5EF4-FFF2-40B4-BE49-F238E27FC236}">
                  <a16:creationId xmlns:a16="http://schemas.microsoft.com/office/drawing/2014/main" id="{BC1E7012-F148-48BF-8FCF-F14BFAECF44E}"/>
                </a:ext>
              </a:extLst>
            </p:cNvPr>
            <p:cNvSpPr/>
            <p:nvPr/>
          </p:nvSpPr>
          <p:spPr>
            <a:xfrm rot="5400000">
              <a:off x="9127717" y="3692059"/>
              <a:ext cx="215999" cy="1585040"/>
            </a:xfrm>
            <a:prstGeom prst="downArrow">
              <a:avLst/>
            </a:prstGeom>
            <a:solidFill>
              <a:srgbClr val="FFFF0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075B58F-38C8-4738-8E0F-5911A2680CAB}"/>
                </a:ext>
              </a:extLst>
            </p:cNvPr>
            <p:cNvSpPr txBox="1"/>
            <p:nvPr/>
          </p:nvSpPr>
          <p:spPr>
            <a:xfrm>
              <a:off x="9410694" y="4580259"/>
              <a:ext cx="2738062" cy="830997"/>
            </a:xfrm>
            <a:prstGeom prst="rect">
              <a:avLst/>
            </a:prstGeom>
            <a:solidFill>
              <a:srgbClr val="FFFF00"/>
            </a:solidFill>
            <a:ln>
              <a:solidFill>
                <a:srgbClr val="92D050"/>
              </a:solidFill>
            </a:ln>
          </p:spPr>
          <p:txBody>
            <a:bodyPr wrap="square" rtlCol="0">
              <a:spAutoFit/>
            </a:bodyPr>
            <a:lstStyle/>
            <a:p>
              <a:r>
                <a:rPr lang="en-GB" sz="1600" dirty="0"/>
                <a:t>Statistics computed daily: changes in OSCAR/Surface are reflected only next day.</a:t>
              </a:r>
            </a:p>
          </p:txBody>
        </p:sp>
      </p:grpSp>
      <p:grpSp>
        <p:nvGrpSpPr>
          <p:cNvPr id="15" name="Group 14">
            <a:extLst>
              <a:ext uri="{FF2B5EF4-FFF2-40B4-BE49-F238E27FC236}">
                <a16:creationId xmlns:a16="http://schemas.microsoft.com/office/drawing/2014/main" id="{87A632AE-8957-468C-BDF7-49E985A09F74}"/>
              </a:ext>
            </a:extLst>
          </p:cNvPr>
          <p:cNvGrpSpPr/>
          <p:nvPr/>
        </p:nvGrpSpPr>
        <p:grpSpPr>
          <a:xfrm>
            <a:off x="414978" y="1366112"/>
            <a:ext cx="1387974" cy="4020506"/>
            <a:chOff x="414978" y="1366112"/>
            <a:chExt cx="1387974" cy="4020506"/>
          </a:xfrm>
        </p:grpSpPr>
        <p:pic>
          <p:nvPicPr>
            <p:cNvPr id="16" name="Picture 8" descr="ECMWF">
              <a:extLst>
                <a:ext uri="{FF2B5EF4-FFF2-40B4-BE49-F238E27FC236}">
                  <a16:creationId xmlns:a16="http://schemas.microsoft.com/office/drawing/2014/main" id="{D633326F-5B0C-4AA3-AE33-2AB0577EE2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61" y="2478121"/>
              <a:ext cx="1380891" cy="10586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Meetings Others\WMO\CBS\WIGOS_WDQMS\TT-WDQMS\WDQMS Training material\Collection of training material\images\JMA logo.gif">
              <a:extLst>
                <a:ext uri="{FF2B5EF4-FFF2-40B4-BE49-F238E27FC236}">
                  <a16:creationId xmlns:a16="http://schemas.microsoft.com/office/drawing/2014/main" id="{6B1D5FAB-5F27-478D-8CC3-E720F4BC7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78" y="3663712"/>
              <a:ext cx="1380891" cy="5408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H:\Meetings Others\WMO\CBS\WIGOS_WDQMS\TT-WDQMS\WDQMS Training material\Collection of training material\images\ncep_80.gif">
              <a:extLst>
                <a:ext uri="{FF2B5EF4-FFF2-40B4-BE49-F238E27FC236}">
                  <a16:creationId xmlns:a16="http://schemas.microsoft.com/office/drawing/2014/main" id="{CB112B7E-3CA7-4C7A-B1C4-3FE3F7B82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61" y="4580258"/>
              <a:ext cx="1380891" cy="8063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6511239C-B44C-46B1-976B-80E406CAF1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063"/>
            <a:stretch/>
          </p:blipFill>
          <p:spPr bwMode="auto">
            <a:xfrm>
              <a:off x="814323" y="1366112"/>
              <a:ext cx="596365" cy="99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9568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BF156A-C56D-44F2-A5C5-381D8AD25D2E}"/>
              </a:ext>
            </a:extLst>
          </p:cNvPr>
          <p:cNvPicPr preferRelativeResize="0">
            <a:picLocks noChangeAspect="1"/>
          </p:cNvPicPr>
          <p:nvPr/>
        </p:nvPicPr>
        <p:blipFill>
          <a:blip r:embed="rId2"/>
          <a:stretch>
            <a:fillRect/>
          </a:stretch>
        </p:blipFill>
        <p:spPr>
          <a:xfrm>
            <a:off x="4695497" y="2055112"/>
            <a:ext cx="7366867" cy="4023827"/>
          </a:xfrm>
          <a:prstGeom prst="rect">
            <a:avLst/>
          </a:prstGeom>
        </p:spPr>
      </p:pic>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a:xfrm>
            <a:off x="2160000" y="360000"/>
            <a:ext cx="8073498" cy="347806"/>
          </a:xfrm>
        </p:spPr>
        <p:txBody>
          <a:bodyPr/>
          <a:lstStyle/>
          <a:p>
            <a:r>
              <a:rPr lang="en-GB" dirty="0"/>
              <a:t>Detailed performance of a particular station for ‘Availability’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20</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78051E89-3449-432D-B5BD-AD764E9F6CD5}"/>
              </a:ext>
            </a:extLst>
          </p:cNvPr>
          <p:cNvSpPr>
            <a:spLocks noGrp="1"/>
          </p:cNvSpPr>
          <p:nvPr>
            <p:ph sz="quarter" idx="14"/>
          </p:nvPr>
        </p:nvSpPr>
        <p:spPr>
          <a:xfrm>
            <a:off x="322363" y="2076989"/>
            <a:ext cx="4053639" cy="3759607"/>
          </a:xfrm>
        </p:spPr>
        <p:txBody>
          <a:bodyPr/>
          <a:lstStyle/>
          <a:p>
            <a:pPr marL="4763" lvl="2" indent="0" algn="just">
              <a:spcBef>
                <a:spcPts val="600"/>
              </a:spcBef>
              <a:buNone/>
            </a:pPr>
            <a:r>
              <a:rPr lang="en-GB" sz="1800" dirty="0"/>
              <a:t>     T</a:t>
            </a:r>
            <a:r>
              <a:rPr lang="en-US" sz="1800" dirty="0"/>
              <a:t>he popup window displays: </a:t>
            </a:r>
          </a:p>
          <a:p>
            <a:pPr marL="4763" lvl="2" indent="0" algn="just">
              <a:spcBef>
                <a:spcPts val="600"/>
              </a:spcBef>
              <a:buNone/>
            </a:pPr>
            <a:endParaRPr lang="en-US" sz="1800" dirty="0"/>
          </a:p>
          <a:p>
            <a:pPr marL="747713" lvl="3" indent="-285750" algn="just">
              <a:spcBef>
                <a:spcPts val="600"/>
              </a:spcBef>
              <a:buFont typeface="Arial" panose="020B0604020202020204" pitchFamily="34" charset="0"/>
              <a:buChar char="•"/>
            </a:pPr>
            <a:r>
              <a:rPr lang="en-US" sz="1800" dirty="0"/>
              <a:t>the station name and WIGOS Station Identifier (WSI)</a:t>
            </a:r>
          </a:p>
          <a:p>
            <a:pPr marL="747713" lvl="3" indent="-285750" algn="just">
              <a:spcBef>
                <a:spcPts val="600"/>
              </a:spcBef>
              <a:buFont typeface="Arial" panose="020B0604020202020204" pitchFamily="34" charset="0"/>
              <a:buChar char="•"/>
            </a:pPr>
            <a:endParaRPr lang="en-US" sz="1800" dirty="0"/>
          </a:p>
          <a:p>
            <a:pPr marL="747713" lvl="3" indent="-285750" algn="just">
              <a:spcBef>
                <a:spcPts val="600"/>
              </a:spcBef>
              <a:buFont typeface="Arial" panose="020B0604020202020204" pitchFamily="34" charset="0"/>
              <a:buChar char="•"/>
            </a:pPr>
            <a:r>
              <a:rPr lang="en-US" sz="1800" dirty="0"/>
              <a:t>the number of received messages of a selected WIGOS MC or each WIGOS MCs (if ‘All’ selected under ‘Monitor Center’) as well as the number of expected messages according to the schedule declared in OSCAR/Surface metadata for the selected type of period (6-hourly, daily)</a:t>
            </a:r>
          </a:p>
          <a:p>
            <a:endParaRPr lang="en-GB" dirty="0"/>
          </a:p>
        </p:txBody>
      </p:sp>
      <p:sp>
        <p:nvSpPr>
          <p:cNvPr id="10" name="Rectangle 9">
            <a:extLst>
              <a:ext uri="{FF2B5EF4-FFF2-40B4-BE49-F238E27FC236}">
                <a16:creationId xmlns:a16="http://schemas.microsoft.com/office/drawing/2014/main" id="{E82C5CE7-97DF-4397-8B56-A00DB7A9B138}"/>
              </a:ext>
            </a:extLst>
          </p:cNvPr>
          <p:cNvSpPr/>
          <p:nvPr/>
        </p:nvSpPr>
        <p:spPr>
          <a:xfrm>
            <a:off x="606357" y="1086956"/>
            <a:ext cx="10619362" cy="646331"/>
          </a:xfrm>
          <a:prstGeom prst="rect">
            <a:avLst/>
          </a:prstGeom>
        </p:spPr>
        <p:txBody>
          <a:bodyPr wrap="square">
            <a:spAutoFit/>
          </a:bodyPr>
          <a:lstStyle/>
          <a:p>
            <a:pPr marL="4763" lvl="2" indent="0" algn="just">
              <a:spcBef>
                <a:spcPts val="600"/>
              </a:spcBef>
              <a:buNone/>
            </a:pPr>
            <a:r>
              <a:rPr lang="en-US" dirty="0"/>
              <a:t>Clicking </a:t>
            </a:r>
            <a:r>
              <a:rPr lang="en-GB" dirty="0"/>
              <a:t>on a dot on the map opens up a screen with detailed information about the station data availability. </a:t>
            </a:r>
          </a:p>
        </p:txBody>
      </p:sp>
    </p:spTree>
    <p:extLst>
      <p:ext uri="{BB962C8B-B14F-4D97-AF65-F5344CB8AC3E}">
        <p14:creationId xmlns:p14="http://schemas.microsoft.com/office/powerpoint/2010/main" val="137390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a:xfrm>
            <a:off x="2160000" y="360000"/>
            <a:ext cx="8122136" cy="369332"/>
          </a:xfrm>
        </p:spPr>
        <p:txBody>
          <a:bodyPr/>
          <a:lstStyle/>
          <a:p>
            <a:r>
              <a:rPr lang="en-GB" dirty="0"/>
              <a:t>Detailed performance of a particular station for ‘Availability’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21</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78051E89-3449-432D-B5BD-AD764E9F6CD5}"/>
              </a:ext>
            </a:extLst>
          </p:cNvPr>
          <p:cNvSpPr>
            <a:spLocks noGrp="1"/>
          </p:cNvSpPr>
          <p:nvPr>
            <p:ph sz="quarter" idx="14"/>
          </p:nvPr>
        </p:nvSpPr>
        <p:spPr>
          <a:xfrm>
            <a:off x="274943" y="773694"/>
            <a:ext cx="11310700" cy="3251423"/>
          </a:xfrm>
        </p:spPr>
        <p:txBody>
          <a:bodyPr/>
          <a:lstStyle/>
          <a:p>
            <a:pPr indent="0" algn="just">
              <a:spcBef>
                <a:spcPts val="600"/>
              </a:spcBef>
              <a:buNone/>
            </a:pPr>
            <a:r>
              <a:rPr lang="en-US" dirty="0"/>
              <a:t>The popup window contains:</a:t>
            </a:r>
          </a:p>
          <a:p>
            <a:pPr marL="342900" indent="-342900" algn="just">
              <a:spcBef>
                <a:spcPts val="600"/>
              </a:spcBef>
            </a:pPr>
            <a:r>
              <a:rPr lang="en-US" dirty="0"/>
              <a:t> a link to the station´s availability time series (30 days) displaying the number of messages of a selected WIGOS MC or each WIGOS MCs (if ‘All’ selected under ‘Monitoring Center’) as well as the number of expected messages according to the schedule declared in OSCAR/Surface metadata for the selected period (6-hourly, daily)</a:t>
            </a:r>
          </a:p>
          <a:p>
            <a:pPr marL="342900" indent="-342900" algn="just">
              <a:spcBef>
                <a:spcPts val="600"/>
              </a:spcBef>
            </a:pPr>
            <a:r>
              <a:rPr lang="en-US" dirty="0"/>
              <a:t>a link to the corresponding metadata page of the station in OSCAR/Surface</a:t>
            </a:r>
            <a:r>
              <a:rPr lang="en-US" sz="2400" dirty="0"/>
              <a:t> </a:t>
            </a:r>
          </a:p>
          <a:p>
            <a:pPr indent="0" algn="just">
              <a:spcBef>
                <a:spcPts val="600"/>
              </a:spcBef>
              <a:buNone/>
            </a:pPr>
            <a:endParaRPr lang="en-US" sz="2400" dirty="0"/>
          </a:p>
          <a:p>
            <a:pPr indent="0" algn="just">
              <a:spcBef>
                <a:spcPts val="600"/>
              </a:spcBef>
              <a:buNone/>
            </a:pPr>
            <a:endParaRPr lang="en-US" sz="2400" dirty="0"/>
          </a:p>
          <a:p>
            <a:pPr indent="0" algn="just">
              <a:spcBef>
                <a:spcPts val="600"/>
              </a:spcBef>
              <a:buNone/>
            </a:pPr>
            <a:endParaRPr lang="en-US" sz="2200" dirty="0"/>
          </a:p>
          <a:p>
            <a:pPr indent="0" algn="just">
              <a:spcBef>
                <a:spcPts val="600"/>
              </a:spcBef>
              <a:buNone/>
            </a:pPr>
            <a:endParaRPr lang="en-US" sz="2200" dirty="0"/>
          </a:p>
          <a:p>
            <a:pPr indent="-985237">
              <a:spcBef>
                <a:spcPts val="600"/>
              </a:spcBef>
            </a:pPr>
            <a:endParaRPr lang="en-US" sz="2200" dirty="0"/>
          </a:p>
          <a:p>
            <a:endParaRPr lang="en-GB" dirty="0"/>
          </a:p>
        </p:txBody>
      </p:sp>
      <p:pic>
        <p:nvPicPr>
          <p:cNvPr id="9" name="Picture 8">
            <a:extLst>
              <a:ext uri="{FF2B5EF4-FFF2-40B4-BE49-F238E27FC236}">
                <a16:creationId xmlns:a16="http://schemas.microsoft.com/office/drawing/2014/main" id="{51BF156A-C56D-44F2-A5C5-381D8AD25D2E}"/>
              </a:ext>
            </a:extLst>
          </p:cNvPr>
          <p:cNvPicPr preferRelativeResize="0">
            <a:picLocks noChangeAspect="1"/>
          </p:cNvPicPr>
          <p:nvPr/>
        </p:nvPicPr>
        <p:blipFill>
          <a:blip r:embed="rId2"/>
          <a:stretch>
            <a:fillRect/>
          </a:stretch>
        </p:blipFill>
        <p:spPr>
          <a:xfrm>
            <a:off x="1207434" y="2693309"/>
            <a:ext cx="6348577" cy="3467630"/>
          </a:xfrm>
          <a:prstGeom prst="rect">
            <a:avLst/>
          </a:prstGeom>
        </p:spPr>
      </p:pic>
      <p:grpSp>
        <p:nvGrpSpPr>
          <p:cNvPr id="3" name="Group 2">
            <a:extLst>
              <a:ext uri="{FF2B5EF4-FFF2-40B4-BE49-F238E27FC236}">
                <a16:creationId xmlns:a16="http://schemas.microsoft.com/office/drawing/2014/main" id="{46869F80-18A4-4A58-96A1-888B0B68935B}"/>
              </a:ext>
            </a:extLst>
          </p:cNvPr>
          <p:cNvGrpSpPr/>
          <p:nvPr/>
        </p:nvGrpSpPr>
        <p:grpSpPr>
          <a:xfrm>
            <a:off x="3774331" y="2120299"/>
            <a:ext cx="8430395" cy="2665710"/>
            <a:chOff x="3774331" y="2120299"/>
            <a:chExt cx="8430395" cy="2665710"/>
          </a:xfrm>
        </p:grpSpPr>
        <p:pic>
          <p:nvPicPr>
            <p:cNvPr id="7" name="Picture 6">
              <a:extLst>
                <a:ext uri="{FF2B5EF4-FFF2-40B4-BE49-F238E27FC236}">
                  <a16:creationId xmlns:a16="http://schemas.microsoft.com/office/drawing/2014/main" id="{F2781A4E-92AC-47F0-A5B8-7CDBBB2B9D2E}"/>
                </a:ext>
              </a:extLst>
            </p:cNvPr>
            <p:cNvPicPr>
              <a:picLocks noChangeAspect="1"/>
            </p:cNvPicPr>
            <p:nvPr/>
          </p:nvPicPr>
          <p:blipFill>
            <a:blip r:embed="rId3"/>
            <a:stretch>
              <a:fillRect/>
            </a:stretch>
          </p:blipFill>
          <p:spPr>
            <a:xfrm>
              <a:off x="8247321" y="2120299"/>
              <a:ext cx="3957405" cy="2112235"/>
            </a:xfrm>
            <a:prstGeom prst="rect">
              <a:avLst/>
            </a:prstGeom>
          </p:spPr>
        </p:pic>
        <p:sp>
          <p:nvSpPr>
            <p:cNvPr id="15" name="Oval 14">
              <a:extLst>
                <a:ext uri="{FF2B5EF4-FFF2-40B4-BE49-F238E27FC236}">
                  <a16:creationId xmlns:a16="http://schemas.microsoft.com/office/drawing/2014/main" id="{5A31F47F-B820-4EEC-8006-9C0E25C63523}"/>
                </a:ext>
              </a:extLst>
            </p:cNvPr>
            <p:cNvSpPr/>
            <p:nvPr/>
          </p:nvSpPr>
          <p:spPr>
            <a:xfrm>
              <a:off x="3774331" y="4688733"/>
              <a:ext cx="476656" cy="972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E1E12E94-DC29-4202-853A-943BE03F2592}"/>
                </a:ext>
              </a:extLst>
            </p:cNvPr>
            <p:cNvCxnSpPr>
              <a:stCxn id="15" idx="6"/>
              <a:endCxn id="7" idx="1"/>
            </p:cNvCxnSpPr>
            <p:nvPr/>
          </p:nvCxnSpPr>
          <p:spPr>
            <a:xfrm flipV="1">
              <a:off x="4250987" y="3176417"/>
              <a:ext cx="3996334" cy="15609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E9B30AD7-946C-42C7-ACCB-2EEF500F410B}"/>
              </a:ext>
            </a:extLst>
          </p:cNvPr>
          <p:cNvGrpSpPr/>
          <p:nvPr/>
        </p:nvGrpSpPr>
        <p:grpSpPr>
          <a:xfrm>
            <a:off x="3774331" y="4335109"/>
            <a:ext cx="8390511" cy="2369817"/>
            <a:chOff x="3774331" y="4335109"/>
            <a:chExt cx="8390511" cy="2369817"/>
          </a:xfrm>
        </p:grpSpPr>
        <p:pic>
          <p:nvPicPr>
            <p:cNvPr id="14" name="Picture 13">
              <a:extLst>
                <a:ext uri="{FF2B5EF4-FFF2-40B4-BE49-F238E27FC236}">
                  <a16:creationId xmlns:a16="http://schemas.microsoft.com/office/drawing/2014/main" id="{779BED61-4AF1-4522-A1B5-9D45CF3537A0}"/>
                </a:ext>
              </a:extLst>
            </p:cNvPr>
            <p:cNvPicPr>
              <a:picLocks noChangeAspect="1"/>
            </p:cNvPicPr>
            <p:nvPr/>
          </p:nvPicPr>
          <p:blipFill>
            <a:blip r:embed="rId4"/>
            <a:stretch>
              <a:fillRect/>
            </a:stretch>
          </p:blipFill>
          <p:spPr>
            <a:xfrm>
              <a:off x="8247321" y="4335109"/>
              <a:ext cx="3917521" cy="2369817"/>
            </a:xfrm>
            <a:prstGeom prst="rect">
              <a:avLst/>
            </a:prstGeom>
          </p:spPr>
        </p:pic>
        <p:sp>
          <p:nvSpPr>
            <p:cNvPr id="18" name="Oval 17">
              <a:extLst>
                <a:ext uri="{FF2B5EF4-FFF2-40B4-BE49-F238E27FC236}">
                  <a16:creationId xmlns:a16="http://schemas.microsoft.com/office/drawing/2014/main" id="{83B58993-26E2-466A-970B-EDFF6993DEA2}"/>
                </a:ext>
              </a:extLst>
            </p:cNvPr>
            <p:cNvSpPr/>
            <p:nvPr/>
          </p:nvSpPr>
          <p:spPr>
            <a:xfrm>
              <a:off x="3774331" y="4823517"/>
              <a:ext cx="544750" cy="97276"/>
            </a:xfrm>
            <a:prstGeom prst="ellipse">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9DDA7376-6E2E-4EE8-90DA-81F4C52E1EB7}"/>
                </a:ext>
              </a:extLst>
            </p:cNvPr>
            <p:cNvCxnSpPr>
              <a:stCxn id="18" idx="6"/>
            </p:cNvCxnSpPr>
            <p:nvPr/>
          </p:nvCxnSpPr>
          <p:spPr>
            <a:xfrm>
              <a:off x="4319081" y="4872155"/>
              <a:ext cx="3904258" cy="818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42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Detailed performance of a particular station for ‘Accuracy’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22</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78051E89-3449-432D-B5BD-AD764E9F6CD5}"/>
              </a:ext>
            </a:extLst>
          </p:cNvPr>
          <p:cNvSpPr>
            <a:spLocks noGrp="1"/>
          </p:cNvSpPr>
          <p:nvPr>
            <p:ph sz="quarter" idx="14"/>
          </p:nvPr>
        </p:nvSpPr>
        <p:spPr>
          <a:xfrm>
            <a:off x="486383" y="1906621"/>
            <a:ext cx="3090593" cy="4087772"/>
          </a:xfrm>
        </p:spPr>
        <p:txBody>
          <a:bodyPr/>
          <a:lstStyle/>
          <a:p>
            <a:pPr marL="4763" lvl="2" indent="0">
              <a:spcBef>
                <a:spcPts val="600"/>
              </a:spcBef>
              <a:buNone/>
            </a:pPr>
            <a:r>
              <a:rPr lang="en-US" sz="1800" dirty="0"/>
              <a:t>A popup window displays: </a:t>
            </a:r>
          </a:p>
          <a:p>
            <a:pPr marL="347663" lvl="2" indent="-342900">
              <a:spcBef>
                <a:spcPts val="600"/>
              </a:spcBef>
            </a:pPr>
            <a:endParaRPr lang="en-US" sz="1800" dirty="0"/>
          </a:p>
          <a:p>
            <a:pPr marL="747713" lvl="3" indent="-285750">
              <a:spcBef>
                <a:spcPts val="600"/>
              </a:spcBef>
              <a:buFont typeface="Arial" panose="020B0604020202020204" pitchFamily="34" charset="0"/>
              <a:buChar char="•"/>
            </a:pPr>
            <a:r>
              <a:rPr lang="en-US" sz="1800" dirty="0"/>
              <a:t>the station name and WIGOS Station Identifier (WSI)</a:t>
            </a:r>
          </a:p>
          <a:p>
            <a:pPr marL="461963" lvl="3" indent="0">
              <a:spcBef>
                <a:spcPts val="600"/>
              </a:spcBef>
              <a:buNone/>
            </a:pPr>
            <a:endParaRPr lang="en-US" sz="1800" dirty="0"/>
          </a:p>
          <a:p>
            <a:pPr marL="747713" lvl="3" indent="-285750">
              <a:spcBef>
                <a:spcPts val="600"/>
              </a:spcBef>
              <a:buFont typeface="Arial" panose="020B0604020202020204" pitchFamily="34" charset="0"/>
              <a:buChar char="•"/>
            </a:pPr>
            <a:r>
              <a:rPr lang="en-US" sz="1800" dirty="0"/>
              <a:t>the O-B values of a selected WIGOS MC or each WIGOS MCs (if ‘All’ selected under ‘Center’) of the selected variable (e.g. surface pressure)</a:t>
            </a:r>
          </a:p>
          <a:p>
            <a:pPr indent="0">
              <a:buNone/>
            </a:pPr>
            <a:endParaRPr lang="en-GB" dirty="0"/>
          </a:p>
        </p:txBody>
      </p:sp>
      <p:pic>
        <p:nvPicPr>
          <p:cNvPr id="10" name="Picture 9">
            <a:extLst>
              <a:ext uri="{FF2B5EF4-FFF2-40B4-BE49-F238E27FC236}">
                <a16:creationId xmlns:a16="http://schemas.microsoft.com/office/drawing/2014/main" id="{D8D25541-41D5-41BA-BACA-853A5F04F1BF}"/>
              </a:ext>
            </a:extLst>
          </p:cNvPr>
          <p:cNvPicPr preferRelativeResize="0">
            <a:picLocks noChangeAspect="1"/>
          </p:cNvPicPr>
          <p:nvPr/>
        </p:nvPicPr>
        <p:blipFill>
          <a:blip r:embed="rId2"/>
          <a:stretch>
            <a:fillRect/>
          </a:stretch>
        </p:blipFill>
        <p:spPr>
          <a:xfrm>
            <a:off x="3719208" y="1559295"/>
            <a:ext cx="8242963" cy="4607094"/>
          </a:xfrm>
          <a:prstGeom prst="rect">
            <a:avLst/>
          </a:prstGeom>
        </p:spPr>
      </p:pic>
      <p:sp>
        <p:nvSpPr>
          <p:cNvPr id="11" name="Rectangle 10">
            <a:extLst>
              <a:ext uri="{FF2B5EF4-FFF2-40B4-BE49-F238E27FC236}">
                <a16:creationId xmlns:a16="http://schemas.microsoft.com/office/drawing/2014/main" id="{78AF9FB4-FEE2-4D6A-8363-195388A191F2}"/>
              </a:ext>
            </a:extLst>
          </p:cNvPr>
          <p:cNvSpPr/>
          <p:nvPr/>
        </p:nvSpPr>
        <p:spPr>
          <a:xfrm>
            <a:off x="412038" y="878771"/>
            <a:ext cx="10852592" cy="646331"/>
          </a:xfrm>
          <a:prstGeom prst="rect">
            <a:avLst/>
          </a:prstGeom>
        </p:spPr>
        <p:txBody>
          <a:bodyPr wrap="square">
            <a:spAutoFit/>
          </a:bodyPr>
          <a:lstStyle/>
          <a:p>
            <a:pPr marL="347663" lvl="2" indent="-342900"/>
            <a:r>
              <a:rPr lang="en-US" dirty="0"/>
              <a:t>By clicking on a particular station the WDQMS web tool displays more details about the accuracy performance of the station</a:t>
            </a:r>
          </a:p>
        </p:txBody>
      </p:sp>
    </p:spTree>
    <p:extLst>
      <p:ext uri="{BB962C8B-B14F-4D97-AF65-F5344CB8AC3E}">
        <p14:creationId xmlns:p14="http://schemas.microsoft.com/office/powerpoint/2010/main" val="320301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Detailed performance of a particular station for ‘Accuracy’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23</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78051E89-3449-432D-B5BD-AD764E9F6CD5}"/>
              </a:ext>
            </a:extLst>
          </p:cNvPr>
          <p:cNvSpPr>
            <a:spLocks noGrp="1"/>
          </p:cNvSpPr>
          <p:nvPr>
            <p:ph sz="quarter" idx="14"/>
          </p:nvPr>
        </p:nvSpPr>
        <p:spPr>
          <a:xfrm>
            <a:off x="1594390" y="989215"/>
            <a:ext cx="8435210" cy="5156521"/>
          </a:xfrm>
        </p:spPr>
        <p:txBody>
          <a:bodyPr/>
          <a:lstStyle/>
          <a:p>
            <a:pPr marL="347663" lvl="2" indent="-342900">
              <a:spcBef>
                <a:spcPts val="600"/>
              </a:spcBef>
            </a:pPr>
            <a:r>
              <a:rPr lang="en-US" sz="1800" dirty="0"/>
              <a:t>The popup window contains a link to the station’s time series displaying the O-B results of the previous periods (6h/daily steps) for each WIGOS MC (WIGOS MCs with the same results will overlap, the cursor popup information will show all results of each WIGOS MC)</a:t>
            </a:r>
          </a:p>
          <a:p>
            <a:pPr indent="0">
              <a:buNone/>
            </a:pPr>
            <a:endParaRPr lang="en-GB" dirty="0"/>
          </a:p>
        </p:txBody>
      </p:sp>
      <p:pic>
        <p:nvPicPr>
          <p:cNvPr id="7" name="Picture 6">
            <a:extLst>
              <a:ext uri="{FF2B5EF4-FFF2-40B4-BE49-F238E27FC236}">
                <a16:creationId xmlns:a16="http://schemas.microsoft.com/office/drawing/2014/main" id="{E5FD9107-D76B-4CAB-B254-039EE83B1D8F}"/>
              </a:ext>
            </a:extLst>
          </p:cNvPr>
          <p:cNvPicPr preferRelativeResize="0">
            <a:picLocks noChangeAspect="1"/>
          </p:cNvPicPr>
          <p:nvPr/>
        </p:nvPicPr>
        <p:blipFill>
          <a:blip r:embed="rId2"/>
          <a:stretch>
            <a:fillRect/>
          </a:stretch>
        </p:blipFill>
        <p:spPr>
          <a:xfrm>
            <a:off x="2327850" y="2037980"/>
            <a:ext cx="8266585" cy="4607094"/>
          </a:xfrm>
          <a:prstGeom prst="rect">
            <a:avLst/>
          </a:prstGeom>
        </p:spPr>
      </p:pic>
    </p:spTree>
    <p:extLst>
      <p:ext uri="{BB962C8B-B14F-4D97-AF65-F5344CB8AC3E}">
        <p14:creationId xmlns:p14="http://schemas.microsoft.com/office/powerpoint/2010/main" val="1352879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10;&#10;Description automatically generated">
            <a:extLst>
              <a:ext uri="{FF2B5EF4-FFF2-40B4-BE49-F238E27FC236}">
                <a16:creationId xmlns:a16="http://schemas.microsoft.com/office/drawing/2014/main" id="{F17FC32A-686D-4A3B-9F9B-1BFB8DA46CF0}"/>
              </a:ext>
            </a:extLst>
          </p:cNvPr>
          <p:cNvPicPr>
            <a:picLocks noChangeAspect="1"/>
          </p:cNvPicPr>
          <p:nvPr/>
        </p:nvPicPr>
        <p:blipFill>
          <a:blip r:embed="rId2"/>
          <a:stretch>
            <a:fillRect/>
          </a:stretch>
        </p:blipFill>
        <p:spPr>
          <a:xfrm>
            <a:off x="7458497" y="681149"/>
            <a:ext cx="4730328" cy="2547100"/>
          </a:xfrm>
          <a:prstGeom prst="rect">
            <a:avLst/>
          </a:prstGeom>
        </p:spPr>
      </p:pic>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Detailed performance of a particular station for ‘Accuracy’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24</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78051E89-3449-432D-B5BD-AD764E9F6CD5}"/>
              </a:ext>
            </a:extLst>
          </p:cNvPr>
          <p:cNvSpPr>
            <a:spLocks noGrp="1"/>
          </p:cNvSpPr>
          <p:nvPr>
            <p:ph sz="quarter" idx="14"/>
          </p:nvPr>
        </p:nvSpPr>
        <p:spPr>
          <a:xfrm>
            <a:off x="1166373" y="729332"/>
            <a:ext cx="5572386" cy="3038580"/>
          </a:xfrm>
        </p:spPr>
        <p:txBody>
          <a:bodyPr/>
          <a:lstStyle/>
          <a:p>
            <a:pPr lvl="0" indent="0">
              <a:buNone/>
            </a:pPr>
            <a:r>
              <a:rPr lang="en-GB" dirty="0"/>
              <a:t>It is worth noting that the </a:t>
            </a:r>
            <a:r>
              <a:rPr lang="en-GB" b="1" dirty="0"/>
              <a:t>6-hourly intervals</a:t>
            </a:r>
            <a:r>
              <a:rPr lang="en-GB" dirty="0"/>
              <a:t> for a </a:t>
            </a:r>
            <a:r>
              <a:rPr lang="en-GB" b="1" dirty="0"/>
              <a:t>particular</a:t>
            </a:r>
            <a:r>
              <a:rPr lang="en-GB" dirty="0"/>
              <a:t> </a:t>
            </a:r>
            <a:r>
              <a:rPr lang="en-GB" b="1" dirty="0"/>
              <a:t>monitoring centre </a:t>
            </a:r>
            <a:r>
              <a:rPr lang="en-GB" dirty="0"/>
              <a:t>will allow to see the details of individual observations that contribute to the average value displayed on the map. This means that it is possible to check the O-B value, the usage (Status, i.e., used or not used because it was rejected by/before the assimilation) and the type of report (Type, i.e., TAC or BUFR) of a </a:t>
            </a:r>
            <a:r>
              <a:rPr lang="en-GB" b="1" dirty="0"/>
              <a:t>particular observation </a:t>
            </a:r>
            <a:r>
              <a:rPr lang="en-GB" dirty="0"/>
              <a:t>(identified by date and time) by hovering the mouse over each dot in the time series.</a:t>
            </a:r>
            <a:r>
              <a:rPr lang="en-GB" b="1" dirty="0"/>
              <a:t> </a:t>
            </a:r>
            <a:endParaRPr lang="en-GB" dirty="0"/>
          </a:p>
        </p:txBody>
      </p:sp>
      <p:pic>
        <p:nvPicPr>
          <p:cNvPr id="10" name="Picture 9" descr="Chart, scatter chart&#10;&#10;Description automatically generated">
            <a:extLst>
              <a:ext uri="{FF2B5EF4-FFF2-40B4-BE49-F238E27FC236}">
                <a16:creationId xmlns:a16="http://schemas.microsoft.com/office/drawing/2014/main" id="{C6C6478D-BDD9-4A3A-9125-937C7AA8D76F}"/>
              </a:ext>
            </a:extLst>
          </p:cNvPr>
          <p:cNvPicPr preferRelativeResize="0">
            <a:picLocks noChangeAspect="1"/>
          </p:cNvPicPr>
          <p:nvPr/>
        </p:nvPicPr>
        <p:blipFill>
          <a:blip r:embed="rId3"/>
          <a:stretch>
            <a:fillRect/>
          </a:stretch>
        </p:blipFill>
        <p:spPr>
          <a:xfrm>
            <a:off x="7458497" y="2734194"/>
            <a:ext cx="4730328" cy="2556600"/>
          </a:xfrm>
          <a:prstGeom prst="rect">
            <a:avLst/>
          </a:prstGeom>
        </p:spPr>
      </p:pic>
      <p:sp>
        <p:nvSpPr>
          <p:cNvPr id="11" name="Rectangle 10">
            <a:extLst>
              <a:ext uri="{FF2B5EF4-FFF2-40B4-BE49-F238E27FC236}">
                <a16:creationId xmlns:a16="http://schemas.microsoft.com/office/drawing/2014/main" id="{18AFFE46-2620-474E-9658-0BD05BCA2A1B}"/>
              </a:ext>
            </a:extLst>
          </p:cNvPr>
          <p:cNvSpPr/>
          <p:nvPr/>
        </p:nvSpPr>
        <p:spPr>
          <a:xfrm>
            <a:off x="10667173" y="333745"/>
            <a:ext cx="1521652" cy="64633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GB" b="1" dirty="0">
                <a:solidFill>
                  <a:srgbClr val="00B050"/>
                </a:solidFill>
                <a:latin typeface="Arial-BoldMT"/>
              </a:rPr>
              <a:t>Used</a:t>
            </a:r>
          </a:p>
          <a:p>
            <a:pPr marL="285750" indent="-285750">
              <a:buFont typeface="Arial" panose="020B0604020202020204" pitchFamily="34" charset="0"/>
              <a:buChar char="•"/>
            </a:pPr>
            <a:r>
              <a:rPr lang="en-GB" b="1" dirty="0">
                <a:solidFill>
                  <a:srgbClr val="FF0000"/>
                </a:solidFill>
                <a:latin typeface="Arial-BoldMT"/>
              </a:rPr>
              <a:t>Not Used</a:t>
            </a:r>
            <a:endParaRPr lang="en-GB" dirty="0">
              <a:solidFill>
                <a:srgbClr val="FF0000"/>
              </a:solidFill>
            </a:endParaRPr>
          </a:p>
        </p:txBody>
      </p:sp>
      <p:pic>
        <p:nvPicPr>
          <p:cNvPr id="25" name="Picture 24" descr="Chart, scatter chart&#10;&#10;Description automatically generated">
            <a:extLst>
              <a:ext uri="{FF2B5EF4-FFF2-40B4-BE49-F238E27FC236}">
                <a16:creationId xmlns:a16="http://schemas.microsoft.com/office/drawing/2014/main" id="{8C7B7ED4-A537-411C-BBDC-E8D4C08EB066}"/>
              </a:ext>
            </a:extLst>
          </p:cNvPr>
          <p:cNvPicPr>
            <a:picLocks noChangeAspect="1"/>
          </p:cNvPicPr>
          <p:nvPr/>
        </p:nvPicPr>
        <p:blipFill>
          <a:blip r:embed="rId4"/>
          <a:stretch>
            <a:fillRect/>
          </a:stretch>
        </p:blipFill>
        <p:spPr>
          <a:xfrm>
            <a:off x="7458496" y="4613098"/>
            <a:ext cx="4730328" cy="2244902"/>
          </a:xfrm>
          <a:prstGeom prst="rect">
            <a:avLst/>
          </a:prstGeom>
        </p:spPr>
      </p:pic>
      <p:pic>
        <p:nvPicPr>
          <p:cNvPr id="27" name="Picture 26" descr="Map&#10;&#10;Description automatically generated">
            <a:extLst>
              <a:ext uri="{FF2B5EF4-FFF2-40B4-BE49-F238E27FC236}">
                <a16:creationId xmlns:a16="http://schemas.microsoft.com/office/drawing/2014/main" id="{9E981044-C103-4F44-B839-8573A9B695B4}"/>
              </a:ext>
            </a:extLst>
          </p:cNvPr>
          <p:cNvPicPr>
            <a:picLocks noChangeAspect="1"/>
          </p:cNvPicPr>
          <p:nvPr/>
        </p:nvPicPr>
        <p:blipFill>
          <a:blip r:embed="rId5"/>
          <a:stretch>
            <a:fillRect/>
          </a:stretch>
        </p:blipFill>
        <p:spPr>
          <a:xfrm>
            <a:off x="1594389" y="3828290"/>
            <a:ext cx="4927153" cy="2925008"/>
          </a:xfrm>
          <a:prstGeom prst="rect">
            <a:avLst/>
          </a:prstGeom>
        </p:spPr>
      </p:pic>
      <p:sp>
        <p:nvSpPr>
          <p:cNvPr id="28" name="Rectangle 27">
            <a:extLst>
              <a:ext uri="{FF2B5EF4-FFF2-40B4-BE49-F238E27FC236}">
                <a16:creationId xmlns:a16="http://schemas.microsoft.com/office/drawing/2014/main" id="{23314B74-A8CF-40EC-9D56-34E36A9B70CE}"/>
              </a:ext>
            </a:extLst>
          </p:cNvPr>
          <p:cNvSpPr/>
          <p:nvPr/>
        </p:nvSpPr>
        <p:spPr>
          <a:xfrm>
            <a:off x="11238280" y="4928468"/>
            <a:ext cx="869515" cy="369332"/>
          </a:xfrm>
          <a:prstGeom prst="rect">
            <a:avLst/>
          </a:prstGeom>
          <a:solidFill>
            <a:srgbClr val="7030A0"/>
          </a:solidFill>
        </p:spPr>
        <p:txBody>
          <a:bodyPr wrap="square">
            <a:spAutoFit/>
          </a:bodyPr>
          <a:lstStyle/>
          <a:p>
            <a:r>
              <a:rPr lang="en-GB" b="1" dirty="0">
                <a:solidFill>
                  <a:srgbClr val="262626"/>
                </a:solidFill>
                <a:latin typeface="Arial-BoldMT"/>
              </a:rPr>
              <a:t>JMA</a:t>
            </a:r>
            <a:endParaRPr lang="en-GB" dirty="0"/>
          </a:p>
        </p:txBody>
      </p:sp>
      <p:sp>
        <p:nvSpPr>
          <p:cNvPr id="29" name="Rectangle 28">
            <a:extLst>
              <a:ext uri="{FF2B5EF4-FFF2-40B4-BE49-F238E27FC236}">
                <a16:creationId xmlns:a16="http://schemas.microsoft.com/office/drawing/2014/main" id="{9435DF40-6FAB-4996-97FA-56276C1BBA38}"/>
              </a:ext>
            </a:extLst>
          </p:cNvPr>
          <p:cNvSpPr/>
          <p:nvPr/>
        </p:nvSpPr>
        <p:spPr>
          <a:xfrm>
            <a:off x="10995351" y="3069471"/>
            <a:ext cx="1112444" cy="369332"/>
          </a:xfrm>
          <a:prstGeom prst="rect">
            <a:avLst/>
          </a:prstGeom>
          <a:solidFill>
            <a:srgbClr val="55CBA4"/>
          </a:solidFill>
        </p:spPr>
        <p:txBody>
          <a:bodyPr wrap="square">
            <a:spAutoFit/>
          </a:bodyPr>
          <a:lstStyle/>
          <a:p>
            <a:r>
              <a:rPr lang="en-GB" b="1" dirty="0">
                <a:solidFill>
                  <a:srgbClr val="262626"/>
                </a:solidFill>
                <a:latin typeface="Arial-BoldMT"/>
              </a:rPr>
              <a:t>ECMWF</a:t>
            </a:r>
            <a:endParaRPr lang="en-GB" dirty="0"/>
          </a:p>
        </p:txBody>
      </p:sp>
      <p:sp>
        <p:nvSpPr>
          <p:cNvPr id="30" name="Rectangle 29">
            <a:extLst>
              <a:ext uri="{FF2B5EF4-FFF2-40B4-BE49-F238E27FC236}">
                <a16:creationId xmlns:a16="http://schemas.microsoft.com/office/drawing/2014/main" id="{7B1C5C6C-31B0-4471-9750-784FD6766D7B}"/>
              </a:ext>
            </a:extLst>
          </p:cNvPr>
          <p:cNvSpPr/>
          <p:nvPr/>
        </p:nvSpPr>
        <p:spPr>
          <a:xfrm>
            <a:off x="11139409" y="954250"/>
            <a:ext cx="869515" cy="369332"/>
          </a:xfrm>
          <a:prstGeom prst="rect">
            <a:avLst/>
          </a:prstGeom>
          <a:solidFill>
            <a:srgbClr val="FFFF00"/>
          </a:solidFill>
        </p:spPr>
        <p:txBody>
          <a:bodyPr wrap="square">
            <a:spAutoFit/>
          </a:bodyPr>
          <a:lstStyle/>
          <a:p>
            <a:r>
              <a:rPr lang="en-GB" b="1" dirty="0">
                <a:solidFill>
                  <a:srgbClr val="262626"/>
                </a:solidFill>
                <a:latin typeface="Arial-BoldMT"/>
              </a:rPr>
              <a:t>DWD</a:t>
            </a:r>
            <a:endParaRPr lang="en-GB" dirty="0"/>
          </a:p>
        </p:txBody>
      </p:sp>
      <p:sp>
        <p:nvSpPr>
          <p:cNvPr id="31" name="Rectangle 30">
            <a:extLst>
              <a:ext uri="{FF2B5EF4-FFF2-40B4-BE49-F238E27FC236}">
                <a16:creationId xmlns:a16="http://schemas.microsoft.com/office/drawing/2014/main" id="{AE93B7CF-2243-4EE6-8930-0244BC0D7525}"/>
              </a:ext>
            </a:extLst>
          </p:cNvPr>
          <p:cNvSpPr/>
          <p:nvPr/>
        </p:nvSpPr>
        <p:spPr>
          <a:xfrm>
            <a:off x="949155" y="3886599"/>
            <a:ext cx="2085874" cy="923330"/>
          </a:xfrm>
          <a:prstGeom prst="rect">
            <a:avLst/>
          </a:prstGeom>
          <a:solidFill>
            <a:srgbClr val="FFC000"/>
          </a:solidFill>
        </p:spPr>
        <p:txBody>
          <a:bodyPr wrap="square">
            <a:spAutoFit/>
          </a:bodyPr>
          <a:lstStyle/>
          <a:p>
            <a:r>
              <a:rPr lang="en-GB" b="1" dirty="0">
                <a:solidFill>
                  <a:srgbClr val="262626"/>
                </a:solidFill>
                <a:latin typeface="Arial-BoldMT"/>
              </a:rPr>
              <a:t>ILE EUROPA (France)</a:t>
            </a:r>
            <a:r>
              <a:rPr lang="en-GB" dirty="0">
                <a:solidFill>
                  <a:srgbClr val="646464"/>
                </a:solidFill>
                <a:latin typeface="ArialMT"/>
              </a:rPr>
              <a:t> in WMO Region I - Africa</a:t>
            </a:r>
            <a:endParaRPr lang="en-GB" dirty="0"/>
          </a:p>
        </p:txBody>
      </p:sp>
    </p:spTree>
    <p:extLst>
      <p:ext uri="{BB962C8B-B14F-4D97-AF65-F5344CB8AC3E}">
        <p14:creationId xmlns:p14="http://schemas.microsoft.com/office/powerpoint/2010/main" val="3364906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E973-F3D6-499B-9E1C-03C10DD1A2C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569359A-68D1-4365-899D-5C37BDD9CF5B}"/>
              </a:ext>
            </a:extLst>
          </p:cNvPr>
          <p:cNvSpPr>
            <a:spLocks noGrp="1"/>
          </p:cNvSpPr>
          <p:nvPr>
            <p:ph sz="quarter" idx="14"/>
          </p:nvPr>
        </p:nvSpPr>
        <p:spPr>
          <a:xfrm>
            <a:off x="1791855" y="936000"/>
            <a:ext cx="8237745" cy="4986000"/>
          </a:xfrm>
        </p:spPr>
        <p:txBody>
          <a:bodyPr/>
          <a:lstStyle/>
          <a:p>
            <a:pPr indent="0">
              <a:buNone/>
            </a:pPr>
            <a:endParaRPr lang="en-GB" dirty="0"/>
          </a:p>
          <a:p>
            <a:pPr indent="0">
              <a:buNone/>
            </a:pPr>
            <a:endParaRPr lang="en-GB" dirty="0"/>
          </a:p>
          <a:p>
            <a:pPr indent="0">
              <a:buNone/>
            </a:pPr>
            <a:endParaRPr lang="en-GB" dirty="0"/>
          </a:p>
          <a:p>
            <a:pPr indent="0">
              <a:buNone/>
            </a:pPr>
            <a:endParaRPr lang="en-GB" dirty="0"/>
          </a:p>
          <a:p>
            <a:pPr indent="0">
              <a:buNone/>
            </a:pPr>
            <a:endParaRPr lang="en-GB" dirty="0"/>
          </a:p>
          <a:p>
            <a:pPr indent="0">
              <a:buNone/>
            </a:pPr>
            <a:endParaRPr lang="en-GB" dirty="0"/>
          </a:p>
          <a:p>
            <a:pPr indent="0">
              <a:buNone/>
            </a:pPr>
            <a:endParaRPr lang="en-GB" dirty="0"/>
          </a:p>
          <a:p>
            <a:pPr indent="0">
              <a:buNone/>
            </a:pPr>
            <a:endParaRPr lang="en-GB" dirty="0"/>
          </a:p>
          <a:p>
            <a:pPr indent="0">
              <a:buNone/>
            </a:pPr>
            <a:endParaRPr lang="en-GB" dirty="0"/>
          </a:p>
          <a:p>
            <a:pPr indent="0">
              <a:buNone/>
            </a:pPr>
            <a:endParaRPr lang="en-GB" dirty="0"/>
          </a:p>
        </p:txBody>
      </p:sp>
      <p:sp>
        <p:nvSpPr>
          <p:cNvPr id="4" name="Slide Number Placeholder 3">
            <a:extLst>
              <a:ext uri="{FF2B5EF4-FFF2-40B4-BE49-F238E27FC236}">
                <a16:creationId xmlns:a16="http://schemas.microsoft.com/office/drawing/2014/main" id="{8114B519-DB90-426A-B7B0-8CCDB60D356A}"/>
              </a:ext>
            </a:extLst>
          </p:cNvPr>
          <p:cNvSpPr>
            <a:spLocks noGrp="1"/>
          </p:cNvSpPr>
          <p:nvPr>
            <p:ph type="sldNum" sz="quarter" idx="10"/>
          </p:nvPr>
        </p:nvSpPr>
        <p:spPr/>
        <p:txBody>
          <a:bodyPr/>
          <a:lstStyle/>
          <a:p>
            <a:fld id="{6B3B0B0F-E794-1244-9699-107C60B9C23A}" type="slidenum">
              <a:rPr lang="en-US" smtClean="0"/>
              <a:pPr/>
              <a:t>25</a:t>
            </a:fld>
            <a:endParaRPr lang="en-US" dirty="0"/>
          </a:p>
        </p:txBody>
      </p:sp>
      <p:sp>
        <p:nvSpPr>
          <p:cNvPr id="5" name="Footer Placeholder 4">
            <a:extLst>
              <a:ext uri="{FF2B5EF4-FFF2-40B4-BE49-F238E27FC236}">
                <a16:creationId xmlns:a16="http://schemas.microsoft.com/office/drawing/2014/main" id="{75855D31-9516-4DC6-964E-E0B75CCA3FB6}"/>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Rectangle 1">
            <a:extLst>
              <a:ext uri="{FF2B5EF4-FFF2-40B4-BE49-F238E27FC236}">
                <a16:creationId xmlns:a16="http://schemas.microsoft.com/office/drawing/2014/main" id="{2BDBDB1A-5DCD-4B1E-A00D-B233852D96CB}"/>
              </a:ext>
            </a:extLst>
          </p:cNvPr>
          <p:cNvSpPr>
            <a:spLocks noChangeArrowheads="1"/>
          </p:cNvSpPr>
          <p:nvPr/>
        </p:nvSpPr>
        <p:spPr bwMode="auto">
          <a:xfrm rot="10800000" flipV="1">
            <a:off x="1224366" y="1877595"/>
            <a:ext cx="109644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endParaRPr kumimoji="0" lang="en-GB" altLang="en-US" sz="1800" b="0" i="0" u="none" strike="noStrike" cap="none" normalizeH="0" baseline="0" dirty="0">
              <a:ln>
                <a:noFill/>
              </a:ln>
              <a:solidFill>
                <a:schemeClr val="tx1"/>
              </a:solidFill>
              <a:effectLst/>
              <a:latin typeface="Arial" panose="020B0604020202020204" pitchFamily="34" charset="0"/>
            </a:endParaRPr>
          </a:p>
          <a:p>
            <a:pPr lvl="0" defTabSz="914400" eaLnBrk="0" fontAlgn="base" hangingPunct="0">
              <a:spcBef>
                <a:spcPct val="0"/>
              </a:spcBef>
              <a:spcAft>
                <a:spcPct val="0"/>
              </a:spcAf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A08706D-48A0-421B-9C9C-AEBF412A45DE}"/>
              </a:ext>
            </a:extLst>
          </p:cNvPr>
          <p:cNvSpPr/>
          <p:nvPr/>
        </p:nvSpPr>
        <p:spPr>
          <a:xfrm>
            <a:off x="1243761" y="969058"/>
            <a:ext cx="9701301" cy="2585323"/>
          </a:xfrm>
          <a:prstGeom prst="rect">
            <a:avLst/>
          </a:prstGeom>
          <a:noFill/>
        </p:spPr>
        <p:txBody>
          <a:bodyPr wrap="square" lIns="91440" tIns="45720" rIns="91440" bIns="45720">
            <a:spAutoFit/>
          </a:bodyPr>
          <a:lstStyle/>
          <a:p>
            <a:pPr algn="ctr"/>
            <a:r>
              <a:rPr lang="en-GB"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for listening!</a:t>
            </a:r>
          </a:p>
          <a:p>
            <a:pPr algn="ctr"/>
            <a:endPar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GB"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Questions?</a:t>
            </a:r>
          </a:p>
        </p:txBody>
      </p:sp>
    </p:spTree>
    <p:extLst>
      <p:ext uri="{BB962C8B-B14F-4D97-AF65-F5344CB8AC3E}">
        <p14:creationId xmlns:p14="http://schemas.microsoft.com/office/powerpoint/2010/main" val="109652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62BF-9B6B-4FD9-B73C-ABB95F195E63}"/>
              </a:ext>
            </a:extLst>
          </p:cNvPr>
          <p:cNvSpPr>
            <a:spLocks noGrp="1"/>
          </p:cNvSpPr>
          <p:nvPr>
            <p:ph type="title"/>
          </p:nvPr>
        </p:nvSpPr>
        <p:spPr/>
        <p:txBody>
          <a:bodyPr/>
          <a:lstStyle/>
          <a:p>
            <a:pPr algn="ctr"/>
            <a:r>
              <a:rPr lang="en-GB" dirty="0"/>
              <a:t>WDQMS: Differences in NWP monitoring reports </a:t>
            </a:r>
          </a:p>
        </p:txBody>
      </p:sp>
      <p:sp>
        <p:nvSpPr>
          <p:cNvPr id="4" name="Slide Number Placeholder 3">
            <a:extLst>
              <a:ext uri="{FF2B5EF4-FFF2-40B4-BE49-F238E27FC236}">
                <a16:creationId xmlns:a16="http://schemas.microsoft.com/office/drawing/2014/main" id="{2DA2468A-D0B9-4A03-9628-F4248CDB3464}"/>
              </a:ext>
            </a:extLst>
          </p:cNvPr>
          <p:cNvSpPr>
            <a:spLocks noGrp="1"/>
          </p:cNvSpPr>
          <p:nvPr>
            <p:ph type="sldNum" sz="quarter" idx="10"/>
          </p:nvPr>
        </p:nvSpPr>
        <p:spPr/>
        <p:txBody>
          <a:bodyPr/>
          <a:lstStyle/>
          <a:p>
            <a:fld id="{6B3B0B0F-E794-1244-9699-107C60B9C23A}" type="slidenum">
              <a:rPr lang="en-US" smtClean="0"/>
              <a:pPr/>
              <a:t>26</a:t>
            </a:fld>
            <a:endParaRPr lang="en-US" dirty="0"/>
          </a:p>
        </p:txBody>
      </p:sp>
      <p:sp>
        <p:nvSpPr>
          <p:cNvPr id="5" name="Footer Placeholder 4">
            <a:extLst>
              <a:ext uri="{FF2B5EF4-FFF2-40B4-BE49-F238E27FC236}">
                <a16:creationId xmlns:a16="http://schemas.microsoft.com/office/drawing/2014/main" id="{BC1FF5DD-3E6F-475B-9E51-05453749640A}"/>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7" name="Content Placeholder 6">
            <a:extLst>
              <a:ext uri="{FF2B5EF4-FFF2-40B4-BE49-F238E27FC236}">
                <a16:creationId xmlns:a16="http://schemas.microsoft.com/office/drawing/2014/main" id="{5452A98C-B188-4283-AA3F-19953AF0D059}"/>
              </a:ext>
            </a:extLst>
          </p:cNvPr>
          <p:cNvSpPr>
            <a:spLocks noGrp="1"/>
          </p:cNvSpPr>
          <p:nvPr>
            <p:ph sz="quarter" idx="14"/>
          </p:nvPr>
        </p:nvSpPr>
        <p:spPr>
          <a:xfrm>
            <a:off x="1826785" y="886691"/>
            <a:ext cx="8813506" cy="5125102"/>
          </a:xfrm>
        </p:spPr>
        <p:txBody>
          <a:bodyPr/>
          <a:lstStyle/>
          <a:p>
            <a:pPr indent="0">
              <a:buNone/>
            </a:pPr>
            <a:r>
              <a:rPr lang="en-GB" dirty="0"/>
              <a:t>But we need to bear in mind the way the four different NWP DA systems deal with observations: </a:t>
            </a:r>
          </a:p>
          <a:p>
            <a:pPr marL="285750" indent="-285750" algn="just">
              <a:buFont typeface="Wingdings" panose="05000000000000000000" pitchFamily="2" charset="2"/>
              <a:buChar char="Ø"/>
            </a:pPr>
            <a:r>
              <a:rPr lang="en-GB" b="1" dirty="0"/>
              <a:t>NCEP,</a:t>
            </a:r>
            <a:r>
              <a:rPr lang="en-GB" dirty="0"/>
              <a:t> provides information only on the data that pass a quality control step prior to DA, therefore part of the data available that is deemed to be of poor quality or duplicate is filtered out and not available to the DA. </a:t>
            </a:r>
            <a:endParaRPr lang="en-GB" dirty="0">
              <a:highlight>
                <a:srgbClr val="FFFF00"/>
              </a:highlight>
            </a:endParaRPr>
          </a:p>
          <a:p>
            <a:pPr marL="285750" indent="-285750" algn="just">
              <a:buFont typeface="Wingdings" panose="05000000000000000000" pitchFamily="2" charset="2"/>
              <a:buChar char="Ø"/>
            </a:pPr>
            <a:r>
              <a:rPr lang="en-GB" b="1" dirty="0"/>
              <a:t>ECMWF, </a:t>
            </a:r>
            <a:r>
              <a:rPr lang="en-GB" dirty="0"/>
              <a:t>provides monitoring information of all observations available to the DA, even data deemed to be of poor quality (rejected and/or blacklisted by the system). Observations may not be available when a serious coding issue prevents the acquisition system to extract any meaningful value. Assimilates surface pressure observations hourly and geopotential height for some high-altitude stations.</a:t>
            </a:r>
          </a:p>
          <a:p>
            <a:pPr marL="285750" indent="-285750" algn="just">
              <a:buFont typeface="Wingdings" panose="05000000000000000000" pitchFamily="2" charset="2"/>
              <a:buChar char="Ø"/>
            </a:pPr>
            <a:r>
              <a:rPr lang="en-GB" b="1" dirty="0"/>
              <a:t>DWD</a:t>
            </a:r>
            <a:r>
              <a:rPr lang="en-GB" dirty="0"/>
              <a:t> doesn’t provide O-B values if the observation is not considered in the assimilation. And they tend to assimilate surface pressure observations every 3h rather than hourly.</a:t>
            </a:r>
          </a:p>
          <a:p>
            <a:pPr marL="285750" indent="-285750" algn="just">
              <a:buFont typeface="Wingdings" panose="05000000000000000000" pitchFamily="2" charset="2"/>
              <a:buChar char="Ø"/>
            </a:pPr>
            <a:r>
              <a:rPr lang="en-GB" b="1" dirty="0"/>
              <a:t>JMA</a:t>
            </a:r>
            <a:r>
              <a:rPr lang="en-GB" dirty="0"/>
              <a:t> provides O-B values even if the observation is not used in the assimilation although they tend to assimilate surface pressure observations every 3h rather than hourly. </a:t>
            </a:r>
            <a:r>
              <a:rPr lang="en-GB"/>
              <a:t>Also assimilate </a:t>
            </a:r>
            <a:r>
              <a:rPr lang="en-GB" dirty="0"/>
              <a:t>geopotential height in some high-altitude stations.</a:t>
            </a:r>
          </a:p>
          <a:p>
            <a:pPr indent="0">
              <a:buNone/>
            </a:pPr>
            <a:endParaRPr lang="en-GB" dirty="0"/>
          </a:p>
        </p:txBody>
      </p:sp>
    </p:spTree>
    <p:extLst>
      <p:ext uri="{BB962C8B-B14F-4D97-AF65-F5344CB8AC3E}">
        <p14:creationId xmlns:p14="http://schemas.microsoft.com/office/powerpoint/2010/main" val="2210599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Landing Page</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3</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6" name="Picture 5">
            <a:extLst>
              <a:ext uri="{FF2B5EF4-FFF2-40B4-BE49-F238E27FC236}">
                <a16:creationId xmlns:a16="http://schemas.microsoft.com/office/drawing/2014/main" id="{61C56C53-FAC8-4515-9B5B-125FC68B9398}"/>
              </a:ext>
            </a:extLst>
          </p:cNvPr>
          <p:cNvPicPr preferRelativeResize="0">
            <a:picLocks noChangeAspect="1"/>
          </p:cNvPicPr>
          <p:nvPr/>
        </p:nvPicPr>
        <p:blipFill>
          <a:blip r:embed="rId2"/>
          <a:stretch>
            <a:fillRect/>
          </a:stretch>
        </p:blipFill>
        <p:spPr>
          <a:xfrm>
            <a:off x="1176139" y="836931"/>
            <a:ext cx="9836546" cy="5363725"/>
          </a:xfrm>
          <a:prstGeom prst="rect">
            <a:avLst/>
          </a:prstGeom>
        </p:spPr>
      </p:pic>
      <p:sp>
        <p:nvSpPr>
          <p:cNvPr id="11" name="Content Placeholder 10">
            <a:extLst>
              <a:ext uri="{FF2B5EF4-FFF2-40B4-BE49-F238E27FC236}">
                <a16:creationId xmlns:a16="http://schemas.microsoft.com/office/drawing/2014/main" id="{7C827F25-1ED2-41C1-88F1-48A50AB8E14D}"/>
              </a:ext>
            </a:extLst>
          </p:cNvPr>
          <p:cNvSpPr>
            <a:spLocks noGrp="1"/>
          </p:cNvSpPr>
          <p:nvPr>
            <p:ph sz="quarter" idx="14"/>
          </p:nvPr>
        </p:nvSpPr>
        <p:spPr/>
        <p:txBody>
          <a:bodyPr/>
          <a:lstStyle/>
          <a:p>
            <a:endParaRPr lang="en-GB" dirty="0"/>
          </a:p>
        </p:txBody>
      </p:sp>
      <p:sp>
        <p:nvSpPr>
          <p:cNvPr id="12" name="Rechteck 8">
            <a:extLst>
              <a:ext uri="{FF2B5EF4-FFF2-40B4-BE49-F238E27FC236}">
                <a16:creationId xmlns:a16="http://schemas.microsoft.com/office/drawing/2014/main" id="{97E81B73-6164-4940-8216-E593B8FAC5E6}"/>
              </a:ext>
            </a:extLst>
          </p:cNvPr>
          <p:cNvSpPr/>
          <p:nvPr/>
        </p:nvSpPr>
        <p:spPr>
          <a:xfrm>
            <a:off x="2307945" y="5788600"/>
            <a:ext cx="7293255" cy="37440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2"/>
                </a:solidFill>
              </a:rPr>
              <a:t>https://wdqms.wmo.int/</a:t>
            </a:r>
          </a:p>
        </p:txBody>
      </p:sp>
      <p:sp>
        <p:nvSpPr>
          <p:cNvPr id="14" name="Oval 13">
            <a:extLst>
              <a:ext uri="{FF2B5EF4-FFF2-40B4-BE49-F238E27FC236}">
                <a16:creationId xmlns:a16="http://schemas.microsoft.com/office/drawing/2014/main" id="{D040034E-BACC-4BBC-8F61-F6FBEDEF0DFA}"/>
              </a:ext>
            </a:extLst>
          </p:cNvPr>
          <p:cNvSpPr/>
          <p:nvPr/>
        </p:nvSpPr>
        <p:spPr>
          <a:xfrm>
            <a:off x="9837321" y="1442482"/>
            <a:ext cx="1621862" cy="13035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20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Support: FAQs and User Guide</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4</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7" name="Content Placeholder 6">
            <a:extLst>
              <a:ext uri="{FF2B5EF4-FFF2-40B4-BE49-F238E27FC236}">
                <a16:creationId xmlns:a16="http://schemas.microsoft.com/office/drawing/2014/main" id="{2F84FE65-86DB-46D7-82C1-2249C344CDA5}"/>
              </a:ext>
            </a:extLst>
          </p:cNvPr>
          <p:cNvPicPr>
            <a:picLocks noGrp="1" noChangeAspect="1"/>
          </p:cNvPicPr>
          <p:nvPr>
            <p:ph sz="quarter" idx="14"/>
          </p:nvPr>
        </p:nvPicPr>
        <p:blipFill>
          <a:blip r:embed="rId2"/>
          <a:stretch>
            <a:fillRect/>
          </a:stretch>
        </p:blipFill>
        <p:spPr>
          <a:xfrm>
            <a:off x="399882" y="729332"/>
            <a:ext cx="9706626" cy="4293198"/>
          </a:xfrm>
        </p:spPr>
      </p:pic>
    </p:spTree>
    <p:extLst>
      <p:ext uri="{BB962C8B-B14F-4D97-AF65-F5344CB8AC3E}">
        <p14:creationId xmlns:p14="http://schemas.microsoft.com/office/powerpoint/2010/main" val="245590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Support: FAQs and User Guide</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5</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7" name="Content Placeholder 6">
            <a:extLst>
              <a:ext uri="{FF2B5EF4-FFF2-40B4-BE49-F238E27FC236}">
                <a16:creationId xmlns:a16="http://schemas.microsoft.com/office/drawing/2014/main" id="{2F84FE65-86DB-46D7-82C1-2249C344CDA5}"/>
              </a:ext>
            </a:extLst>
          </p:cNvPr>
          <p:cNvPicPr>
            <a:picLocks noGrp="1" noChangeAspect="1"/>
          </p:cNvPicPr>
          <p:nvPr>
            <p:ph sz="quarter" idx="14"/>
          </p:nvPr>
        </p:nvPicPr>
        <p:blipFill>
          <a:blip r:embed="rId2"/>
          <a:stretch>
            <a:fillRect/>
          </a:stretch>
        </p:blipFill>
        <p:spPr>
          <a:xfrm>
            <a:off x="399882" y="729332"/>
            <a:ext cx="9706626" cy="4293198"/>
          </a:xfrm>
        </p:spPr>
      </p:pic>
      <p:pic>
        <p:nvPicPr>
          <p:cNvPr id="9" name="Picture 8">
            <a:extLst>
              <a:ext uri="{FF2B5EF4-FFF2-40B4-BE49-F238E27FC236}">
                <a16:creationId xmlns:a16="http://schemas.microsoft.com/office/drawing/2014/main" id="{F54D33EE-61BD-4B61-8F37-1773B447A937}"/>
              </a:ext>
            </a:extLst>
          </p:cNvPr>
          <p:cNvPicPr preferRelativeResize="0">
            <a:picLocks noChangeAspect="1"/>
          </p:cNvPicPr>
          <p:nvPr/>
        </p:nvPicPr>
        <p:blipFill>
          <a:blip r:embed="rId3"/>
          <a:stretch>
            <a:fillRect/>
          </a:stretch>
        </p:blipFill>
        <p:spPr>
          <a:xfrm>
            <a:off x="2068914" y="1487978"/>
            <a:ext cx="8592668" cy="4820277"/>
          </a:xfrm>
          <a:prstGeom prst="rect">
            <a:avLst/>
          </a:prstGeom>
        </p:spPr>
      </p:pic>
    </p:spTree>
    <p:extLst>
      <p:ext uri="{BB962C8B-B14F-4D97-AF65-F5344CB8AC3E}">
        <p14:creationId xmlns:p14="http://schemas.microsoft.com/office/powerpoint/2010/main" val="1894611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Support: FAQs and User Guide</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6</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7" name="Content Placeholder 6">
            <a:extLst>
              <a:ext uri="{FF2B5EF4-FFF2-40B4-BE49-F238E27FC236}">
                <a16:creationId xmlns:a16="http://schemas.microsoft.com/office/drawing/2014/main" id="{2F84FE65-86DB-46D7-82C1-2249C344CDA5}"/>
              </a:ext>
            </a:extLst>
          </p:cNvPr>
          <p:cNvPicPr>
            <a:picLocks noGrp="1" noChangeAspect="1"/>
          </p:cNvPicPr>
          <p:nvPr>
            <p:ph sz="quarter" idx="14"/>
          </p:nvPr>
        </p:nvPicPr>
        <p:blipFill>
          <a:blip r:embed="rId2"/>
          <a:stretch>
            <a:fillRect/>
          </a:stretch>
        </p:blipFill>
        <p:spPr>
          <a:xfrm>
            <a:off x="399882" y="729332"/>
            <a:ext cx="9706626" cy="4293198"/>
          </a:xfrm>
        </p:spPr>
      </p:pic>
      <p:pic>
        <p:nvPicPr>
          <p:cNvPr id="8" name="Picture 7">
            <a:extLst>
              <a:ext uri="{FF2B5EF4-FFF2-40B4-BE49-F238E27FC236}">
                <a16:creationId xmlns:a16="http://schemas.microsoft.com/office/drawing/2014/main" id="{30D06BD8-5C2F-42C5-AF27-2BB7139D99FE}"/>
              </a:ext>
            </a:extLst>
          </p:cNvPr>
          <p:cNvPicPr preferRelativeResize="0">
            <a:picLocks noChangeAspect="1"/>
          </p:cNvPicPr>
          <p:nvPr/>
        </p:nvPicPr>
        <p:blipFill>
          <a:blip r:embed="rId3"/>
          <a:stretch>
            <a:fillRect/>
          </a:stretch>
        </p:blipFill>
        <p:spPr>
          <a:xfrm>
            <a:off x="2082317" y="1439774"/>
            <a:ext cx="8679775" cy="4868481"/>
          </a:xfrm>
          <a:prstGeom prst="rect">
            <a:avLst/>
          </a:prstGeom>
        </p:spPr>
      </p:pic>
    </p:spTree>
    <p:extLst>
      <p:ext uri="{BB962C8B-B14F-4D97-AF65-F5344CB8AC3E}">
        <p14:creationId xmlns:p14="http://schemas.microsoft.com/office/powerpoint/2010/main" val="196703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 application, Word&#10;&#10;Description automatically generated">
            <a:extLst>
              <a:ext uri="{FF2B5EF4-FFF2-40B4-BE49-F238E27FC236}">
                <a16:creationId xmlns:a16="http://schemas.microsoft.com/office/drawing/2014/main" id="{F96CB620-74BD-47F0-A248-9EE3E2F7AC73}"/>
              </a:ext>
            </a:extLst>
          </p:cNvPr>
          <p:cNvPicPr>
            <a:picLocks noGrp="1" noChangeAspect="1"/>
          </p:cNvPicPr>
          <p:nvPr>
            <p:ph sz="quarter" idx="14"/>
          </p:nvPr>
        </p:nvPicPr>
        <p:blipFill>
          <a:blip r:embed="rId2"/>
          <a:stretch>
            <a:fillRect/>
          </a:stretch>
        </p:blipFill>
        <p:spPr>
          <a:xfrm>
            <a:off x="1455048" y="751611"/>
            <a:ext cx="9481185" cy="5418705"/>
          </a:xfrm>
        </p:spPr>
      </p:pic>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Landing Page</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7</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12" name="Rechteck 8">
            <a:extLst>
              <a:ext uri="{FF2B5EF4-FFF2-40B4-BE49-F238E27FC236}">
                <a16:creationId xmlns:a16="http://schemas.microsoft.com/office/drawing/2014/main" id="{97E81B73-6164-4940-8216-E593B8FAC5E6}"/>
              </a:ext>
            </a:extLst>
          </p:cNvPr>
          <p:cNvSpPr/>
          <p:nvPr/>
        </p:nvSpPr>
        <p:spPr>
          <a:xfrm>
            <a:off x="2307945" y="5788600"/>
            <a:ext cx="7293255" cy="37440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2"/>
                </a:solidFill>
              </a:rPr>
              <a:t>https://wdqms.wmo.int/</a:t>
            </a:r>
          </a:p>
        </p:txBody>
      </p:sp>
      <p:grpSp>
        <p:nvGrpSpPr>
          <p:cNvPr id="16" name="Group 15">
            <a:extLst>
              <a:ext uri="{FF2B5EF4-FFF2-40B4-BE49-F238E27FC236}">
                <a16:creationId xmlns:a16="http://schemas.microsoft.com/office/drawing/2014/main" id="{82671C4E-C4CA-4095-9710-5362B26BA338}"/>
              </a:ext>
            </a:extLst>
          </p:cNvPr>
          <p:cNvGrpSpPr/>
          <p:nvPr/>
        </p:nvGrpSpPr>
        <p:grpSpPr>
          <a:xfrm>
            <a:off x="1156970" y="3275215"/>
            <a:ext cx="4945754" cy="2475729"/>
            <a:chOff x="1156970" y="3275215"/>
            <a:chExt cx="4945754" cy="2475729"/>
          </a:xfrm>
        </p:grpSpPr>
        <p:sp>
          <p:nvSpPr>
            <p:cNvPr id="3" name="Rectangle 2">
              <a:extLst>
                <a:ext uri="{FF2B5EF4-FFF2-40B4-BE49-F238E27FC236}">
                  <a16:creationId xmlns:a16="http://schemas.microsoft.com/office/drawing/2014/main" id="{FCB2E9F9-5863-4C2B-9097-D5C2B61140AF}"/>
                </a:ext>
              </a:extLst>
            </p:cNvPr>
            <p:cNvSpPr/>
            <p:nvPr/>
          </p:nvSpPr>
          <p:spPr>
            <a:xfrm>
              <a:off x="3841663" y="3275215"/>
              <a:ext cx="2261061" cy="247572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53A5A8B-AADA-467F-833F-99422C705B4A}"/>
                </a:ext>
              </a:extLst>
            </p:cNvPr>
            <p:cNvSpPr txBox="1"/>
            <p:nvPr/>
          </p:nvSpPr>
          <p:spPr>
            <a:xfrm>
              <a:off x="1156970" y="3561469"/>
              <a:ext cx="2006060" cy="1477328"/>
            </a:xfrm>
            <a:prstGeom prst="rect">
              <a:avLst/>
            </a:prstGeom>
            <a:noFill/>
          </p:spPr>
          <p:txBody>
            <a:bodyPr wrap="square" rtlCol="0">
              <a:spAutoFit/>
            </a:bodyPr>
            <a:lstStyle/>
            <a:p>
              <a:r>
                <a:rPr lang="en-GB" dirty="0">
                  <a:solidFill>
                    <a:srgbClr val="FF0000"/>
                  </a:solidFill>
                </a:rPr>
                <a:t>This presentation will be  about the monitoring of land-surface observations !</a:t>
              </a:r>
            </a:p>
          </p:txBody>
        </p:sp>
      </p:grpSp>
    </p:spTree>
    <p:extLst>
      <p:ext uri="{BB962C8B-B14F-4D97-AF65-F5344CB8AC3E}">
        <p14:creationId xmlns:p14="http://schemas.microsoft.com/office/powerpoint/2010/main" val="17286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a:extLst>
              <a:ext uri="{FF2B5EF4-FFF2-40B4-BE49-F238E27FC236}">
                <a16:creationId xmlns:a16="http://schemas.microsoft.com/office/drawing/2014/main" id="{9CA51DC9-FC32-439B-BE7E-262D11B04079}"/>
              </a:ext>
            </a:extLst>
          </p:cNvPr>
          <p:cNvPicPr>
            <a:picLocks noChangeAspect="1"/>
          </p:cNvPicPr>
          <p:nvPr/>
        </p:nvPicPr>
        <p:blipFill>
          <a:blip r:embed="rId2"/>
          <a:stretch>
            <a:fillRect/>
          </a:stretch>
        </p:blipFill>
        <p:spPr>
          <a:xfrm>
            <a:off x="4234502" y="2924802"/>
            <a:ext cx="7209373" cy="3933198"/>
          </a:xfrm>
          <a:prstGeom prst="rect">
            <a:avLst/>
          </a:prstGeom>
        </p:spPr>
      </p:pic>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Monitoring category</a:t>
            </a:r>
            <a:br>
              <a:rPr lang="en-GB" dirty="0"/>
            </a:br>
            <a:endParaRPr lang="en-GB" dirty="0"/>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8</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6" name="Content Placeholder 5">
            <a:extLst>
              <a:ext uri="{FF2B5EF4-FFF2-40B4-BE49-F238E27FC236}">
                <a16:creationId xmlns:a16="http://schemas.microsoft.com/office/drawing/2014/main" id="{D76C8F62-7230-4E4E-9532-1E3CA999001F}"/>
              </a:ext>
            </a:extLst>
          </p:cNvPr>
          <p:cNvSpPr>
            <a:spLocks noGrp="1"/>
          </p:cNvSpPr>
          <p:nvPr>
            <p:ph sz="quarter" idx="14"/>
          </p:nvPr>
        </p:nvSpPr>
        <p:spPr>
          <a:xfrm>
            <a:off x="1138136" y="972065"/>
            <a:ext cx="10131225" cy="4969391"/>
          </a:xfrm>
        </p:spPr>
        <p:txBody>
          <a:bodyPr/>
          <a:lstStyle/>
          <a:p>
            <a:pPr marL="4763" lvl="2" indent="0">
              <a:spcBef>
                <a:spcPts val="600"/>
              </a:spcBef>
              <a:buNone/>
            </a:pPr>
            <a:r>
              <a:rPr lang="en-US" sz="1800" dirty="0"/>
              <a:t>The WDQMS web tool offers two different selections of quality monitoring categories under </a:t>
            </a:r>
            <a:r>
              <a:rPr lang="en-US" sz="1800" b="1" dirty="0"/>
              <a:t>‘Performance’ </a:t>
            </a:r>
          </a:p>
          <a:p>
            <a:pPr marL="347663" lvl="2" indent="-342900">
              <a:spcBef>
                <a:spcPts val="600"/>
              </a:spcBef>
            </a:pPr>
            <a:r>
              <a:rPr lang="en-US" sz="1800" b="1" dirty="0"/>
              <a:t>‘Availability’ </a:t>
            </a:r>
            <a:r>
              <a:rPr lang="en-US" sz="1800" dirty="0"/>
              <a:t>- comparing the observations </a:t>
            </a:r>
            <a:r>
              <a:rPr lang="en-US" sz="1800" u="sng" dirty="0"/>
              <a:t>received</a:t>
            </a:r>
            <a:r>
              <a:rPr lang="en-US" sz="1800" dirty="0"/>
              <a:t> via the WIS to those </a:t>
            </a:r>
            <a:r>
              <a:rPr lang="en-US" sz="1800" u="sng" dirty="0"/>
              <a:t>expected</a:t>
            </a:r>
            <a:r>
              <a:rPr lang="en-US" sz="1800" dirty="0"/>
              <a:t> according to the schedule of international exchange declared in OSCAR/Surface (or GBON) requirements.</a:t>
            </a:r>
          </a:p>
          <a:p>
            <a:pPr marL="347663" lvl="2" indent="-342900">
              <a:spcBef>
                <a:spcPts val="600"/>
              </a:spcBef>
            </a:pPr>
            <a:endParaRPr lang="en-US" sz="1800" b="1" dirty="0"/>
          </a:p>
          <a:p>
            <a:pPr marL="347663" lvl="2" indent="-342900">
              <a:spcBef>
                <a:spcPts val="600"/>
              </a:spcBef>
            </a:pPr>
            <a:endParaRPr lang="en-US" sz="1800" b="1" dirty="0"/>
          </a:p>
          <a:p>
            <a:pPr marL="347663" lvl="2" indent="-342900">
              <a:spcBef>
                <a:spcPts val="600"/>
              </a:spcBef>
            </a:pPr>
            <a:r>
              <a:rPr lang="en-US" sz="1800" b="1" dirty="0"/>
              <a:t>‘Accuracy’ </a:t>
            </a:r>
            <a:r>
              <a:rPr lang="en-US" sz="1800" dirty="0"/>
              <a:t>- Average of Observation minus Background (O-B) values over the selected period </a:t>
            </a:r>
            <a:r>
              <a:rPr lang="en-US" dirty="0"/>
              <a:t>(e.g. 6-hourly or daily)</a:t>
            </a:r>
            <a:br>
              <a:rPr lang="en-US" dirty="0"/>
            </a:br>
            <a:r>
              <a:rPr lang="en-US" dirty="0">
                <a:sym typeface="Symbol"/>
              </a:rPr>
              <a:t> station</a:t>
            </a:r>
            <a:br>
              <a:rPr lang="en-US" dirty="0">
                <a:sym typeface="Symbol"/>
              </a:rPr>
            </a:br>
            <a:r>
              <a:rPr lang="en-US" dirty="0">
                <a:sym typeface="Symbol"/>
              </a:rPr>
              <a:t>display only </a:t>
            </a:r>
            <a:br>
              <a:rPr lang="en-US" dirty="0">
                <a:sym typeface="Symbol"/>
              </a:rPr>
            </a:br>
            <a:r>
              <a:rPr lang="en-US" dirty="0">
                <a:sym typeface="Symbol"/>
              </a:rPr>
              <a:t>if O-B values </a:t>
            </a:r>
            <a:br>
              <a:rPr lang="en-US" dirty="0">
                <a:sym typeface="Symbol"/>
              </a:rPr>
            </a:br>
            <a:r>
              <a:rPr lang="en-US" dirty="0">
                <a:sym typeface="Symbol"/>
              </a:rPr>
              <a:t>available</a:t>
            </a:r>
            <a:br>
              <a:rPr lang="en-US" dirty="0">
                <a:sym typeface="Symbol"/>
              </a:rPr>
            </a:br>
            <a:r>
              <a:rPr lang="en-US" sz="2000" i="1" dirty="0">
                <a:sym typeface="Symbol"/>
              </a:rPr>
              <a:t>(n</a:t>
            </a:r>
            <a:r>
              <a:rPr lang="en-US" sz="2000" i="1" dirty="0"/>
              <a:t>o display </a:t>
            </a:r>
            <a:br>
              <a:rPr lang="en-US" sz="2000" i="1" dirty="0"/>
            </a:br>
            <a:r>
              <a:rPr lang="en-US" sz="2000" i="1" dirty="0"/>
              <a:t>of </a:t>
            </a:r>
            <a:r>
              <a:rPr lang="en-US" sz="2000" b="1" i="1" dirty="0"/>
              <a:t>“no data” </a:t>
            </a:r>
            <a:br>
              <a:rPr lang="en-US" sz="2000" b="1" i="1" dirty="0"/>
            </a:br>
            <a:r>
              <a:rPr lang="en-US" sz="2000" b="1" i="1" dirty="0"/>
              <a:t>– no black dots</a:t>
            </a:r>
            <a:r>
              <a:rPr lang="en-US" sz="2000" i="1" dirty="0"/>
              <a:t>)</a:t>
            </a:r>
          </a:p>
          <a:p>
            <a:r>
              <a:rPr lang="en-US" b="1" dirty="0">
                <a:solidFill>
                  <a:srgbClr val="6C8AAF"/>
                </a:solidFill>
              </a:rPr>
              <a:t>‘Timeliness’</a:t>
            </a:r>
            <a:r>
              <a:rPr lang="en-US" dirty="0">
                <a:solidFill>
                  <a:srgbClr val="6C8AAF"/>
                </a:solidFill>
              </a:rPr>
              <a:t>-</a:t>
            </a:r>
          </a:p>
          <a:p>
            <a:pPr indent="0">
              <a:buNone/>
            </a:pPr>
            <a:r>
              <a:rPr lang="en-US" dirty="0">
                <a:highlight>
                  <a:srgbClr val="FF0000"/>
                </a:highlight>
              </a:rPr>
              <a:t>Currently not available!</a:t>
            </a:r>
            <a:endParaRPr lang="en-GB" dirty="0">
              <a:highlight>
                <a:srgbClr val="FF0000"/>
              </a:highlight>
            </a:endParaRPr>
          </a:p>
        </p:txBody>
      </p:sp>
      <p:sp>
        <p:nvSpPr>
          <p:cNvPr id="3" name="Rectangle 2">
            <a:extLst>
              <a:ext uri="{FF2B5EF4-FFF2-40B4-BE49-F238E27FC236}">
                <a16:creationId xmlns:a16="http://schemas.microsoft.com/office/drawing/2014/main" id="{FA0CEF1B-158B-4682-87E8-B0205B9A1579}"/>
              </a:ext>
            </a:extLst>
          </p:cNvPr>
          <p:cNvSpPr/>
          <p:nvPr/>
        </p:nvSpPr>
        <p:spPr>
          <a:xfrm>
            <a:off x="5608029" y="3881336"/>
            <a:ext cx="972766" cy="54474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2ED1B1E-ACA9-4ED3-9F5D-CD195F0BBB2B}"/>
              </a:ext>
            </a:extLst>
          </p:cNvPr>
          <p:cNvSpPr/>
          <p:nvPr/>
        </p:nvSpPr>
        <p:spPr>
          <a:xfrm>
            <a:off x="919464" y="1985018"/>
            <a:ext cx="10585015" cy="584775"/>
          </a:xfrm>
          <a:prstGeom prst="rect">
            <a:avLst/>
          </a:prstGeom>
          <a:solidFill>
            <a:srgbClr val="FFFF00"/>
          </a:solidFill>
        </p:spPr>
        <p:txBody>
          <a:bodyPr wrap="square">
            <a:spAutoFit/>
          </a:bodyPr>
          <a:lstStyle/>
          <a:p>
            <a:r>
              <a:rPr lang="en-GB" sz="1600" dirty="0">
                <a:latin typeface="Times New Roman" panose="02020603050405020304" pitchFamily="18" charset="0"/>
                <a:ea typeface="Times New Roman" panose="02020603050405020304" pitchFamily="18" charset="0"/>
              </a:rPr>
              <a:t>To be noted: in the WDQMS context “observations received” means the observations that were made available to the assimilation system of each NWP centre and are considered as a good proxy for the observations disseminated on the GTS. </a:t>
            </a:r>
            <a:endParaRPr lang="en-GB" sz="1600" dirty="0"/>
          </a:p>
        </p:txBody>
      </p:sp>
    </p:spTree>
    <p:extLst>
      <p:ext uri="{BB962C8B-B14F-4D97-AF65-F5344CB8AC3E}">
        <p14:creationId xmlns:p14="http://schemas.microsoft.com/office/powerpoint/2010/main" val="311109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2F37-9A06-4BBA-8E64-41006DFD61B4}"/>
              </a:ext>
            </a:extLst>
          </p:cNvPr>
          <p:cNvSpPr>
            <a:spLocks noGrp="1"/>
          </p:cNvSpPr>
          <p:nvPr>
            <p:ph type="title"/>
          </p:nvPr>
        </p:nvSpPr>
        <p:spPr/>
        <p:txBody>
          <a:bodyPr/>
          <a:lstStyle/>
          <a:p>
            <a:r>
              <a:rPr lang="en-GB" dirty="0"/>
              <a:t>WDQMS web tool monitoring category: availability</a:t>
            </a:r>
          </a:p>
        </p:txBody>
      </p:sp>
      <p:sp>
        <p:nvSpPr>
          <p:cNvPr id="4" name="Slide Number Placeholder 3">
            <a:extLst>
              <a:ext uri="{FF2B5EF4-FFF2-40B4-BE49-F238E27FC236}">
                <a16:creationId xmlns:a16="http://schemas.microsoft.com/office/drawing/2014/main" id="{DA7370DC-111A-422C-9853-72976B3C6757}"/>
              </a:ext>
            </a:extLst>
          </p:cNvPr>
          <p:cNvSpPr>
            <a:spLocks noGrp="1"/>
          </p:cNvSpPr>
          <p:nvPr>
            <p:ph type="sldNum" sz="quarter" idx="10"/>
          </p:nvPr>
        </p:nvSpPr>
        <p:spPr/>
        <p:txBody>
          <a:bodyPr/>
          <a:lstStyle/>
          <a:p>
            <a:fld id="{6B3B0B0F-E794-1244-9699-107C60B9C23A}" type="slidenum">
              <a:rPr lang="en-US" smtClean="0"/>
              <a:pPr/>
              <a:t>9</a:t>
            </a:fld>
            <a:endParaRPr lang="en-US" dirty="0"/>
          </a:p>
        </p:txBody>
      </p:sp>
      <p:sp>
        <p:nvSpPr>
          <p:cNvPr id="5" name="Footer Placeholder 4">
            <a:extLst>
              <a:ext uri="{FF2B5EF4-FFF2-40B4-BE49-F238E27FC236}">
                <a16:creationId xmlns:a16="http://schemas.microsoft.com/office/drawing/2014/main" id="{5D79CE9D-0FF8-4EB3-AD6F-D3D943F89D3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11" name="Content Placeholder 10">
            <a:extLst>
              <a:ext uri="{FF2B5EF4-FFF2-40B4-BE49-F238E27FC236}">
                <a16:creationId xmlns:a16="http://schemas.microsoft.com/office/drawing/2014/main" id="{7F28E464-5292-483D-87C5-A845C02C8387}"/>
              </a:ext>
            </a:extLst>
          </p:cNvPr>
          <p:cNvPicPr>
            <a:picLocks noGrp="1" noChangeAspect="1"/>
          </p:cNvPicPr>
          <p:nvPr>
            <p:ph sz="quarter" idx="14"/>
          </p:nvPr>
        </p:nvPicPr>
        <p:blipFill>
          <a:blip r:embed="rId2"/>
          <a:stretch>
            <a:fillRect/>
          </a:stretch>
        </p:blipFill>
        <p:spPr>
          <a:xfrm>
            <a:off x="4319587" y="1566153"/>
            <a:ext cx="7869237" cy="4293198"/>
          </a:xfrm>
        </p:spPr>
      </p:pic>
      <p:sp>
        <p:nvSpPr>
          <p:cNvPr id="12" name="Content Placeholder 5">
            <a:extLst>
              <a:ext uri="{FF2B5EF4-FFF2-40B4-BE49-F238E27FC236}">
                <a16:creationId xmlns:a16="http://schemas.microsoft.com/office/drawing/2014/main" id="{119013AB-B508-4DF7-A316-F5F0248C0449}"/>
              </a:ext>
            </a:extLst>
          </p:cNvPr>
          <p:cNvSpPr txBox="1">
            <a:spLocks/>
          </p:cNvSpPr>
          <p:nvPr/>
        </p:nvSpPr>
        <p:spPr>
          <a:xfrm>
            <a:off x="924816" y="1095434"/>
            <a:ext cx="9367048" cy="470719"/>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2" indent="0">
              <a:spcBef>
                <a:spcPts val="600"/>
              </a:spcBef>
              <a:buFont typeface="Arial"/>
              <a:buNone/>
            </a:pPr>
            <a:r>
              <a:rPr lang="en-US" sz="1800" dirty="0"/>
              <a:t>The WDQMS web tool offers the selection of two different baselines: </a:t>
            </a:r>
            <a:r>
              <a:rPr lang="en-US" sz="1800" b="1" dirty="0"/>
              <a:t>‘OSCAR’ </a:t>
            </a:r>
            <a:r>
              <a:rPr lang="en-US" sz="1800" dirty="0"/>
              <a:t>and </a:t>
            </a:r>
            <a:r>
              <a:rPr lang="en-US" sz="1800" b="1" dirty="0"/>
              <a:t>‘GBON’</a:t>
            </a:r>
            <a:endParaRPr lang="en-US" sz="1800" dirty="0"/>
          </a:p>
        </p:txBody>
      </p:sp>
      <p:sp>
        <p:nvSpPr>
          <p:cNvPr id="13" name="Content Placeholder 5">
            <a:extLst>
              <a:ext uri="{FF2B5EF4-FFF2-40B4-BE49-F238E27FC236}">
                <a16:creationId xmlns:a16="http://schemas.microsoft.com/office/drawing/2014/main" id="{AB0C553B-EFA4-4A5A-A04E-90F32F2D997A}"/>
              </a:ext>
            </a:extLst>
          </p:cNvPr>
          <p:cNvSpPr txBox="1">
            <a:spLocks/>
          </p:cNvSpPr>
          <p:nvPr/>
        </p:nvSpPr>
        <p:spPr>
          <a:xfrm>
            <a:off x="524141" y="1545272"/>
            <a:ext cx="3647183" cy="4667132"/>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63" lvl="2" indent="0">
              <a:spcBef>
                <a:spcPts val="600"/>
              </a:spcBef>
              <a:buFont typeface="Arial"/>
              <a:buNone/>
            </a:pPr>
            <a:r>
              <a:rPr lang="en-US" sz="1800" b="1" dirty="0"/>
              <a:t>‘OSCAR’ baseline </a:t>
            </a:r>
            <a:r>
              <a:rPr lang="en-US" sz="1800" dirty="0"/>
              <a:t>refers to the data availability performance obtained by:</a:t>
            </a:r>
            <a:endParaRPr lang="en-US" sz="1800" b="1" dirty="0"/>
          </a:p>
          <a:p>
            <a:pPr marL="347663" lvl="2" indent="-342900">
              <a:spcBef>
                <a:spcPts val="600"/>
              </a:spcBef>
            </a:pPr>
            <a:r>
              <a:rPr lang="en-US" sz="1800" dirty="0"/>
              <a:t>comparing the observations </a:t>
            </a:r>
            <a:r>
              <a:rPr lang="en-US" sz="1800" u="sng" dirty="0"/>
              <a:t>received</a:t>
            </a:r>
            <a:r>
              <a:rPr lang="en-US" sz="1800" dirty="0"/>
              <a:t> via the WIS to those </a:t>
            </a:r>
            <a:r>
              <a:rPr lang="en-US" sz="1800" u="sng" dirty="0"/>
              <a:t>expected</a:t>
            </a:r>
            <a:r>
              <a:rPr lang="en-US" sz="1800" dirty="0"/>
              <a:t> according to the schedule of international exchange declared in OSCAR/Surface metadata</a:t>
            </a:r>
          </a:p>
        </p:txBody>
      </p:sp>
      <p:pic>
        <p:nvPicPr>
          <p:cNvPr id="14" name="Grafik 7">
            <a:extLst>
              <a:ext uri="{FF2B5EF4-FFF2-40B4-BE49-F238E27FC236}">
                <a16:creationId xmlns:a16="http://schemas.microsoft.com/office/drawing/2014/main" id="{62BC7559-6319-4868-980C-B121F2FFCE32}"/>
              </a:ext>
            </a:extLst>
          </p:cNvPr>
          <p:cNvPicPr>
            <a:picLocks noChangeAspect="1"/>
          </p:cNvPicPr>
          <p:nvPr/>
        </p:nvPicPr>
        <p:blipFill>
          <a:blip r:embed="rId3"/>
          <a:stretch>
            <a:fillRect/>
          </a:stretch>
        </p:blipFill>
        <p:spPr>
          <a:xfrm>
            <a:off x="610372" y="3805881"/>
            <a:ext cx="2915030" cy="194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hteck 8">
            <a:extLst>
              <a:ext uri="{FF2B5EF4-FFF2-40B4-BE49-F238E27FC236}">
                <a16:creationId xmlns:a16="http://schemas.microsoft.com/office/drawing/2014/main" id="{D159067E-2736-484D-AFFD-051303018936}"/>
              </a:ext>
            </a:extLst>
          </p:cNvPr>
          <p:cNvSpPr/>
          <p:nvPr/>
        </p:nvSpPr>
        <p:spPr>
          <a:xfrm>
            <a:off x="686508" y="5894962"/>
            <a:ext cx="2645089" cy="3309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err="1">
                <a:solidFill>
                  <a:schemeClr val="tx1"/>
                </a:solidFill>
              </a:rPr>
              <a:t>Example</a:t>
            </a:r>
            <a:r>
              <a:rPr lang="de-DE" sz="1200" dirty="0">
                <a:solidFill>
                  <a:schemeClr val="tx1"/>
                </a:solidFill>
              </a:rPr>
              <a:t> </a:t>
            </a:r>
            <a:r>
              <a:rPr lang="de-DE" sz="1200" dirty="0" err="1">
                <a:solidFill>
                  <a:schemeClr val="tx1"/>
                </a:solidFill>
              </a:rPr>
              <a:t>of</a:t>
            </a:r>
            <a:r>
              <a:rPr lang="de-DE" sz="1200" dirty="0">
                <a:solidFill>
                  <a:schemeClr val="tx1"/>
                </a:solidFill>
              </a:rPr>
              <a:t> an OSCAR/Surface </a:t>
            </a:r>
          </a:p>
          <a:p>
            <a:pPr algn="ctr"/>
            <a:r>
              <a:rPr lang="de-DE" sz="1200" dirty="0" err="1">
                <a:solidFill>
                  <a:schemeClr val="tx1"/>
                </a:solidFill>
              </a:rPr>
              <a:t>pressure</a:t>
            </a:r>
            <a:r>
              <a:rPr lang="de-DE" sz="1200" dirty="0">
                <a:solidFill>
                  <a:schemeClr val="tx1"/>
                </a:solidFill>
              </a:rPr>
              <a:t> </a:t>
            </a:r>
            <a:r>
              <a:rPr lang="de-DE" sz="1200" dirty="0" err="1">
                <a:solidFill>
                  <a:schemeClr val="tx1"/>
                </a:solidFill>
              </a:rPr>
              <a:t>reporting</a:t>
            </a:r>
            <a:r>
              <a:rPr lang="de-DE" sz="1200" dirty="0">
                <a:solidFill>
                  <a:schemeClr val="tx1"/>
                </a:solidFill>
              </a:rPr>
              <a:t> </a:t>
            </a:r>
            <a:r>
              <a:rPr lang="de-DE" sz="1200" dirty="0" err="1">
                <a:solidFill>
                  <a:schemeClr val="tx1"/>
                </a:solidFill>
              </a:rPr>
              <a:t>interval</a:t>
            </a:r>
            <a:endParaRPr lang="de-DE" sz="1200" dirty="0">
              <a:solidFill>
                <a:schemeClr val="tx1"/>
              </a:solidFill>
            </a:endParaRPr>
          </a:p>
        </p:txBody>
      </p:sp>
      <p:sp>
        <p:nvSpPr>
          <p:cNvPr id="16" name="Oval 15">
            <a:extLst>
              <a:ext uri="{FF2B5EF4-FFF2-40B4-BE49-F238E27FC236}">
                <a16:creationId xmlns:a16="http://schemas.microsoft.com/office/drawing/2014/main" id="{2C213CA7-8602-4260-A89C-9AE37393BF06}"/>
              </a:ext>
            </a:extLst>
          </p:cNvPr>
          <p:cNvSpPr/>
          <p:nvPr/>
        </p:nvSpPr>
        <p:spPr>
          <a:xfrm>
            <a:off x="10535055" y="2587557"/>
            <a:ext cx="924128" cy="5836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9313318"/>
      </p:ext>
    </p:extLst>
  </p:cSld>
  <p:clrMapOvr>
    <a:masterClrMapping/>
  </p:clrMapOvr>
</p:sld>
</file>

<file path=ppt/theme/theme1.xml><?xml version="1.0" encoding="utf-8"?>
<a:theme xmlns:a="http://schemas.openxmlformats.org/drawingml/2006/main" name="ECMWF Light 16:9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MWF_16.9_light_blue.potx" id="{6E553A05-1FF4-41A6-8DCD-4A16C4C52284}" vid="{CB9C2DB0-F904-43F7-8D0F-6F373F3FC0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C1E5BA222991439BA07A4745E8FDAA" ma:contentTypeVersion="6" ma:contentTypeDescription="Create a new document." ma:contentTypeScope="" ma:versionID="6d1387ed20689e299fbd0eb9a47cf31c">
  <xsd:schema xmlns:xsd="http://www.w3.org/2001/XMLSchema" xmlns:xs="http://www.w3.org/2001/XMLSchema" xmlns:p="http://schemas.microsoft.com/office/2006/metadata/properties" xmlns:ns2="2c63548e-e22e-43cb-a415-9193d4d80a38" xmlns:ns3="9d2c9005-3129-4719-81ca-2fc8d806cf37" targetNamespace="http://schemas.microsoft.com/office/2006/metadata/properties" ma:root="true" ma:fieldsID="62132e911f4205e6cda6e7846b1291a2" ns2:_="" ns3:_="">
    <xsd:import namespace="2c63548e-e22e-43cb-a415-9193d4d80a38"/>
    <xsd:import namespace="9d2c9005-3129-4719-81ca-2fc8d806cf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63548e-e22e-43cb-a415-9193d4d80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2c9005-3129-4719-81ca-2fc8d806cf3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81F6E1-59CA-471A-97D7-C100AAEE513D}"/>
</file>

<file path=customXml/itemProps2.xml><?xml version="1.0" encoding="utf-8"?>
<ds:datastoreItem xmlns:ds="http://schemas.openxmlformats.org/officeDocument/2006/customXml" ds:itemID="{EBD86284-DC43-4E53-BCAA-B9810B36CC53}"/>
</file>

<file path=customXml/itemProps3.xml><?xml version="1.0" encoding="utf-8"?>
<ds:datastoreItem xmlns:ds="http://schemas.openxmlformats.org/officeDocument/2006/customXml" ds:itemID="{32BF1766-CEC4-48B4-86CC-0C38BFC62B0A}"/>
</file>

<file path=docProps/app.xml><?xml version="1.0" encoding="utf-8"?>
<Properties xmlns="http://schemas.openxmlformats.org/officeDocument/2006/extended-properties" xmlns:vt="http://schemas.openxmlformats.org/officeDocument/2006/docPropsVTypes">
  <Template>ECMWF_16.9_light_blue</Template>
  <TotalTime>8407</TotalTime>
  <Words>2115</Words>
  <Application>Microsoft Office PowerPoint</Application>
  <PresentationFormat>Custom</PresentationFormat>
  <Paragraphs>181</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Arial-BoldMT</vt:lpstr>
      <vt:lpstr>ArialMT</vt:lpstr>
      <vt:lpstr>Calibri</vt:lpstr>
      <vt:lpstr>Times New Roman</vt:lpstr>
      <vt:lpstr>Wingdings</vt:lpstr>
      <vt:lpstr>ECMWF Light 16:9 blue</vt:lpstr>
      <vt:lpstr>PowerPoint Presentation</vt:lpstr>
      <vt:lpstr>WDQMS web tool: NWP-based quality monitoring system</vt:lpstr>
      <vt:lpstr>WDQMS web tool: Landing Page</vt:lpstr>
      <vt:lpstr>WDQMS web tool Support: FAQs and User Guide</vt:lpstr>
      <vt:lpstr>WDQMS web tool Support: FAQs and User Guide</vt:lpstr>
      <vt:lpstr>WDQMS web tool Support: FAQs and User Guide</vt:lpstr>
      <vt:lpstr>WDQMS web tool: Landing Page</vt:lpstr>
      <vt:lpstr>WDQMS web tool: Monitoring category </vt:lpstr>
      <vt:lpstr>WDQMS web tool monitoring category: availability</vt:lpstr>
      <vt:lpstr>WDQMS web tool monitoring category: availability</vt:lpstr>
      <vt:lpstr>Date and Temporal aggregation (Period)</vt:lpstr>
      <vt:lpstr>Date and Temporal aggregation (Period)</vt:lpstr>
      <vt:lpstr>Date and Temporal aggregation (Period)</vt:lpstr>
      <vt:lpstr>Type of Period: Daily versus Alert</vt:lpstr>
      <vt:lpstr>Variables monitored in the WDQMS web tool</vt:lpstr>
      <vt:lpstr>Variables monitored in the WDQMS web tool</vt:lpstr>
      <vt:lpstr>Variable ‘Surface pressure’ and ‘Geopotential’</vt:lpstr>
      <vt:lpstr>Variable ‘Surface pressure’ and ‘Geopotential’</vt:lpstr>
      <vt:lpstr>NWP Centre aggregation – Monitoring Centre </vt:lpstr>
      <vt:lpstr>Detailed performance of a particular station for ‘Availability’</vt:lpstr>
      <vt:lpstr>Detailed performance of a particular station for ‘Availability’</vt:lpstr>
      <vt:lpstr>Detailed performance of a particular station for ‘Accuracy’</vt:lpstr>
      <vt:lpstr>Detailed performance of a particular station for ‘Accuracy’</vt:lpstr>
      <vt:lpstr>Detailed performance of a particular station for ‘Accuracy’</vt:lpstr>
      <vt:lpstr>PowerPoint Presentation</vt:lpstr>
      <vt:lpstr>WDQMS: Differences in NWP monitoring reports </vt:lpstr>
    </vt:vector>
  </TitlesOfParts>
  <Company>ECMWF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Prates</dc:creator>
  <cp:lastModifiedBy>Cristina Prates</cp:lastModifiedBy>
  <cp:revision>394</cp:revision>
  <cp:lastPrinted>2019-09-24T09:19:19Z</cp:lastPrinted>
  <dcterms:created xsi:type="dcterms:W3CDTF">2018-11-13T09:42:58Z</dcterms:created>
  <dcterms:modified xsi:type="dcterms:W3CDTF">2020-10-19T21:29:54Z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0x010100B0C1E5BA222991439BA07A4745E8FDAA</vt:lpwstr>
  </property>
</Properties>
</file>