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377" r:id="rId6"/>
    <p:sldId id="369" r:id="rId7"/>
    <p:sldId id="383" r:id="rId8"/>
    <p:sldId id="384" r:id="rId9"/>
    <p:sldId id="385" r:id="rId10"/>
    <p:sldId id="378" r:id="rId11"/>
    <p:sldId id="281" r:id="rId12"/>
    <p:sldId id="284" r:id="rId13"/>
    <p:sldId id="278" r:id="rId14"/>
    <p:sldId id="258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9FEB4"/>
    <a:srgbClr val="FFFF99"/>
    <a:srgbClr val="2B4C73"/>
    <a:srgbClr val="00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AD7F9C-ACC9-4C7E-8F20-9512656545E0}" v="36" dt="2020-10-21T11:14:14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3913" autoAdjust="0"/>
  </p:normalViewPr>
  <p:slideViewPr>
    <p:cSldViewPr snapToGrid="0" snapToObjects="1">
      <p:cViewPr varScale="1">
        <p:scale>
          <a:sx n="105" d="100"/>
          <a:sy n="105" d="100"/>
        </p:scale>
        <p:origin x="1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Filipe NUNES" userId="4aa28c8f-af2c-4a2b-9cfc-8cf541e572a6" providerId="ADAL" clId="{7759FDFD-B75C-4C0B-A9AF-60F3852915CB}"/>
    <pc:docChg chg="undo custSel addSld delSld modSld sldOrd">
      <pc:chgData name="Luis Filipe NUNES" userId="4aa28c8f-af2c-4a2b-9cfc-8cf541e572a6" providerId="ADAL" clId="{7759FDFD-B75C-4C0B-A9AF-60F3852915CB}" dt="2020-10-21T11:11:36.606" v="276" actId="6549"/>
      <pc:docMkLst>
        <pc:docMk/>
      </pc:docMkLst>
      <pc:sldChg chg="modSp">
        <pc:chgData name="Luis Filipe NUNES" userId="4aa28c8f-af2c-4a2b-9cfc-8cf541e572a6" providerId="ADAL" clId="{7759FDFD-B75C-4C0B-A9AF-60F3852915CB}" dt="2020-10-21T07:47:17.667" v="121" actId="6549"/>
        <pc:sldMkLst>
          <pc:docMk/>
          <pc:sldMk cId="2389260677" sldId="256"/>
        </pc:sldMkLst>
        <pc:spChg chg="mod">
          <ac:chgData name="Luis Filipe NUNES" userId="4aa28c8f-af2c-4a2b-9cfc-8cf541e572a6" providerId="ADAL" clId="{7759FDFD-B75C-4C0B-A9AF-60F3852915CB}" dt="2020-10-21T07:47:17.667" v="121" actId="6549"/>
          <ac:spMkLst>
            <pc:docMk/>
            <pc:sldMk cId="2389260677" sldId="256"/>
            <ac:spMk id="3" creationId="{00000000-0000-0000-0000-000000000000}"/>
          </ac:spMkLst>
        </pc:spChg>
      </pc:sldChg>
      <pc:sldChg chg="modSp add">
        <pc:chgData name="Luis Filipe NUNES" userId="4aa28c8f-af2c-4a2b-9cfc-8cf541e572a6" providerId="ADAL" clId="{7759FDFD-B75C-4C0B-A9AF-60F3852915CB}" dt="2020-10-21T07:36:57.293" v="40" actId="6549"/>
        <pc:sldMkLst>
          <pc:docMk/>
          <pc:sldMk cId="380228457" sldId="258"/>
        </pc:sldMkLst>
        <pc:spChg chg="mod">
          <ac:chgData name="Luis Filipe NUNES" userId="4aa28c8f-af2c-4a2b-9cfc-8cf541e572a6" providerId="ADAL" clId="{7759FDFD-B75C-4C0B-A9AF-60F3852915CB}" dt="2020-10-21T07:36:57.293" v="40" actId="6549"/>
          <ac:spMkLst>
            <pc:docMk/>
            <pc:sldMk cId="380228457" sldId="258"/>
            <ac:spMk id="7" creationId="{00000000-0000-0000-0000-000000000000}"/>
          </ac:spMkLst>
        </pc:spChg>
      </pc:sldChg>
      <pc:sldChg chg="addSp modSp ord">
        <pc:chgData name="Luis Filipe NUNES" userId="4aa28c8f-af2c-4a2b-9cfc-8cf541e572a6" providerId="ADAL" clId="{7759FDFD-B75C-4C0B-A9AF-60F3852915CB}" dt="2020-10-21T07:46:50.770" v="78"/>
        <pc:sldMkLst>
          <pc:docMk/>
          <pc:sldMk cId="2247891262" sldId="278"/>
        </pc:sldMkLst>
        <pc:spChg chg="mod">
          <ac:chgData name="Luis Filipe NUNES" userId="4aa28c8f-af2c-4a2b-9cfc-8cf541e572a6" providerId="ADAL" clId="{7759FDFD-B75C-4C0B-A9AF-60F3852915CB}" dt="2020-10-21T07:33:28.109" v="13" actId="14100"/>
          <ac:spMkLst>
            <pc:docMk/>
            <pc:sldMk cId="2247891262" sldId="278"/>
            <ac:spMk id="2" creationId="{00000000-0000-0000-0000-000000000000}"/>
          </ac:spMkLst>
        </pc:spChg>
        <pc:spChg chg="add mod">
          <ac:chgData name="Luis Filipe NUNES" userId="4aa28c8f-af2c-4a2b-9cfc-8cf541e572a6" providerId="ADAL" clId="{7759FDFD-B75C-4C0B-A9AF-60F3852915CB}" dt="2020-10-21T07:33:57.580" v="21" actId="14100"/>
          <ac:spMkLst>
            <pc:docMk/>
            <pc:sldMk cId="2247891262" sldId="278"/>
            <ac:spMk id="3" creationId="{8A39FA41-6E77-4804-A754-7F0D04F65F7E}"/>
          </ac:spMkLst>
        </pc:spChg>
        <pc:picChg chg="add mod">
          <ac:chgData name="Luis Filipe NUNES" userId="4aa28c8f-af2c-4a2b-9cfc-8cf541e572a6" providerId="ADAL" clId="{7759FDFD-B75C-4C0B-A9AF-60F3852915CB}" dt="2020-10-21T07:33:17.950" v="10" actId="1076"/>
          <ac:picMkLst>
            <pc:docMk/>
            <pc:sldMk cId="2247891262" sldId="278"/>
            <ac:picMk id="4" creationId="{396CBE6F-0875-4D4E-9866-96111EBC7F01}"/>
          </ac:picMkLst>
        </pc:picChg>
      </pc:sldChg>
      <pc:sldChg chg="ord">
        <pc:chgData name="Luis Filipe NUNES" userId="4aa28c8f-af2c-4a2b-9cfc-8cf541e572a6" providerId="ADAL" clId="{7759FDFD-B75C-4C0B-A9AF-60F3852915CB}" dt="2020-10-21T07:46:50.770" v="78"/>
        <pc:sldMkLst>
          <pc:docMk/>
          <pc:sldMk cId="4018618795" sldId="281"/>
        </pc:sldMkLst>
      </pc:sldChg>
      <pc:sldChg chg="del">
        <pc:chgData name="Luis Filipe NUNES" userId="4aa28c8f-af2c-4a2b-9cfc-8cf541e572a6" providerId="ADAL" clId="{7759FDFD-B75C-4C0B-A9AF-60F3852915CB}" dt="2020-10-21T07:47:53.453" v="122" actId="2696"/>
        <pc:sldMkLst>
          <pc:docMk/>
          <pc:sldMk cId="810015021" sldId="283"/>
        </pc:sldMkLst>
      </pc:sldChg>
      <pc:sldChg chg="modSp ord">
        <pc:chgData name="Luis Filipe NUNES" userId="4aa28c8f-af2c-4a2b-9cfc-8cf541e572a6" providerId="ADAL" clId="{7759FDFD-B75C-4C0B-A9AF-60F3852915CB}" dt="2020-10-21T07:46:50.770" v="78"/>
        <pc:sldMkLst>
          <pc:docMk/>
          <pc:sldMk cId="3711310496" sldId="284"/>
        </pc:sldMkLst>
        <pc:spChg chg="mod">
          <ac:chgData name="Luis Filipe NUNES" userId="4aa28c8f-af2c-4a2b-9cfc-8cf541e572a6" providerId="ADAL" clId="{7759FDFD-B75C-4C0B-A9AF-60F3852915CB}" dt="2020-10-21T07:35:02.346" v="25" actId="115"/>
          <ac:spMkLst>
            <pc:docMk/>
            <pc:sldMk cId="3711310496" sldId="284"/>
            <ac:spMk id="46" creationId="{6FC52D56-DD9C-4AB0-A3D9-53C74FE132C2}"/>
          </ac:spMkLst>
        </pc:spChg>
      </pc:sldChg>
      <pc:sldChg chg="add">
        <pc:chgData name="Luis Filipe NUNES" userId="4aa28c8f-af2c-4a2b-9cfc-8cf541e572a6" providerId="ADAL" clId="{7759FDFD-B75C-4C0B-A9AF-60F3852915CB}" dt="2020-10-21T07:46:22.298" v="77"/>
        <pc:sldMkLst>
          <pc:docMk/>
          <pc:sldMk cId="1925916959" sldId="369"/>
        </pc:sldMkLst>
      </pc:sldChg>
      <pc:sldChg chg="modSp add">
        <pc:chgData name="Luis Filipe NUNES" userId="4aa28c8f-af2c-4a2b-9cfc-8cf541e572a6" providerId="ADAL" clId="{7759FDFD-B75C-4C0B-A9AF-60F3852915CB}" dt="2020-10-21T07:45:51.180" v="76" actId="255"/>
        <pc:sldMkLst>
          <pc:docMk/>
          <pc:sldMk cId="3107172096" sldId="377"/>
        </pc:sldMkLst>
        <pc:spChg chg="mod">
          <ac:chgData name="Luis Filipe NUNES" userId="4aa28c8f-af2c-4a2b-9cfc-8cf541e572a6" providerId="ADAL" clId="{7759FDFD-B75C-4C0B-A9AF-60F3852915CB}" dt="2020-10-21T07:45:51.180" v="76" actId="255"/>
          <ac:spMkLst>
            <pc:docMk/>
            <pc:sldMk cId="3107172096" sldId="377"/>
            <ac:spMk id="2" creationId="{00000000-0000-0000-0000-000000000000}"/>
          </ac:spMkLst>
        </pc:spChg>
      </pc:sldChg>
      <pc:sldChg chg="modSp add">
        <pc:chgData name="Luis Filipe NUNES" userId="4aa28c8f-af2c-4a2b-9cfc-8cf541e572a6" providerId="ADAL" clId="{7759FDFD-B75C-4C0B-A9AF-60F3852915CB}" dt="2020-10-21T11:11:36.606" v="276" actId="6549"/>
        <pc:sldMkLst>
          <pc:docMk/>
          <pc:sldMk cId="843985600" sldId="378"/>
        </pc:sldMkLst>
        <pc:spChg chg="mod">
          <ac:chgData name="Luis Filipe NUNES" userId="4aa28c8f-af2c-4a2b-9cfc-8cf541e572a6" providerId="ADAL" clId="{7759FDFD-B75C-4C0B-A9AF-60F3852915CB}" dt="2020-10-21T11:11:36.606" v="276" actId="6549"/>
          <ac:spMkLst>
            <pc:docMk/>
            <pc:sldMk cId="843985600" sldId="378"/>
            <ac:spMk id="99" creationId="{00000000-0000-0000-0000-000000000000}"/>
          </ac:spMkLst>
        </pc:spChg>
      </pc:sldChg>
      <pc:sldChg chg="add">
        <pc:chgData name="Luis Filipe NUNES" userId="4aa28c8f-af2c-4a2b-9cfc-8cf541e572a6" providerId="ADAL" clId="{7759FDFD-B75C-4C0B-A9AF-60F3852915CB}" dt="2020-10-21T07:46:22.298" v="77"/>
        <pc:sldMkLst>
          <pc:docMk/>
          <pc:sldMk cId="2631824089" sldId="383"/>
        </pc:sldMkLst>
      </pc:sldChg>
      <pc:sldChg chg="add">
        <pc:chgData name="Luis Filipe NUNES" userId="4aa28c8f-af2c-4a2b-9cfc-8cf541e572a6" providerId="ADAL" clId="{7759FDFD-B75C-4C0B-A9AF-60F3852915CB}" dt="2020-10-21T07:46:22.298" v="77"/>
        <pc:sldMkLst>
          <pc:docMk/>
          <pc:sldMk cId="1669134721" sldId="384"/>
        </pc:sldMkLst>
      </pc:sldChg>
      <pc:sldChg chg="add">
        <pc:chgData name="Luis Filipe NUNES" userId="4aa28c8f-af2c-4a2b-9cfc-8cf541e572a6" providerId="ADAL" clId="{7759FDFD-B75C-4C0B-A9AF-60F3852915CB}" dt="2020-10-21T07:46:22.298" v="77"/>
        <pc:sldMkLst>
          <pc:docMk/>
          <pc:sldMk cId="2824884746" sldId="3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c69ec4d67_0_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6c69ec4d6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62264-2BCA-4C3E-9DCB-C36E77870E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wmo.int/activity-areas/community-platfor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mo.int/wigo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dqms.wmo.int/" TargetMode="External"/><Relationship Id="rId3" Type="http://schemas.openxmlformats.org/officeDocument/2006/relationships/hyperlink" Target="https://library.wmo.int/s.php?h=4c521e5107a632339440de79fe5b9e6e" TargetMode="External"/><Relationship Id="rId7" Type="http://schemas.openxmlformats.org/officeDocument/2006/relationships/hyperlink" Target="https://oscar.wmo.int/surfac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trp.wmo.int/course/view.php?id=146" TargetMode="External"/><Relationship Id="rId5" Type="http://schemas.openxmlformats.org/officeDocument/2006/relationships/hyperlink" Target="https://library.wmo.int/index.php?lvl=notice_display&amp;id=20824#.XaRg0a6Wapq" TargetMode="External"/><Relationship Id="rId4" Type="http://schemas.openxmlformats.org/officeDocument/2006/relationships/hyperlink" Target="https://library.wmo.int/index.php?lvl=notice_display&amp;id=20746" TargetMode="External"/><Relationship Id="rId9" Type="http://schemas.openxmlformats.org/officeDocument/2006/relationships/hyperlink" Target="https://jira.ecmwf.in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90"/>
                </a:solidFill>
              </a:rPr>
              <a:t>Roles and responsibilities in WDQMS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627" y="2101743"/>
            <a:ext cx="722204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Recalling the RWCs concept and principles</a:t>
            </a:r>
          </a:p>
          <a:p>
            <a:pPr algn="ctr"/>
            <a:r>
              <a:rPr lang="en-US" sz="3200" dirty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Terms of Reference of various </a:t>
            </a:r>
            <a:r>
              <a:rPr lang="en-US" sz="3200" dirty="0">
                <a:solidFill>
                  <a:srgbClr val="011993"/>
                </a:solidFill>
                <a:ea typeface="Arial"/>
                <a:cs typeface="Arial"/>
                <a:sym typeface="Arial"/>
              </a:rPr>
              <a:t>NFPs</a:t>
            </a:r>
            <a:endParaRPr lang="en-US" sz="3200" dirty="0">
              <a:solidFill>
                <a:srgbClr val="011993"/>
              </a:solidFill>
              <a:latin typeface="+mj-lt"/>
              <a:ea typeface="Arial"/>
              <a:cs typeface="Arial"/>
              <a:sym typeface="Arial"/>
            </a:endParaRPr>
          </a:p>
          <a:p>
            <a:pPr algn="ctr"/>
            <a:endParaRPr lang="en-US" sz="2800" dirty="0">
              <a:solidFill>
                <a:srgbClr val="011993"/>
              </a:solidFill>
              <a:latin typeface="+mj-lt"/>
              <a:cs typeface="Arial"/>
              <a:sym typeface="Arial"/>
            </a:endParaRPr>
          </a:p>
          <a:p>
            <a:pPr algn="ctr"/>
            <a:r>
              <a:rPr lang="en-US" sz="2200" dirty="0">
                <a:solidFill>
                  <a:srgbClr val="011993"/>
                </a:solidFill>
                <a:latin typeface="+mj-lt"/>
                <a:cs typeface="Arial"/>
                <a:sym typeface="Arial"/>
              </a:rPr>
              <a:t>Luís Nunes</a:t>
            </a:r>
          </a:p>
          <a:p>
            <a:pPr algn="ctr"/>
            <a:r>
              <a:rPr lang="en-US" sz="2200" dirty="0">
                <a:solidFill>
                  <a:srgbClr val="011993"/>
                </a:solidFill>
                <a:latin typeface="+mj-lt"/>
                <a:cs typeface="Arial"/>
                <a:sym typeface="Arial"/>
              </a:rPr>
              <a:t>WIGOS Branch, WMO Secretariat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2938567" cy="2224013"/>
          </a:xfrm>
        </p:spPr>
        <p:txBody>
          <a:bodyPr>
            <a:normAutofit fontScale="90000"/>
          </a:bodyPr>
          <a:lstStyle/>
          <a:p>
            <a:r>
              <a:rPr lang="en-US" dirty="0"/>
              <a:t>Guidance on nominations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9FA41-6E77-4804-A754-7F0D04F65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2773287"/>
            <a:ext cx="2704651" cy="1766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3"/>
              </a:rPr>
              <a:t>https://community.wmo.int/activity-areas/community-platform</a:t>
            </a:r>
            <a:r>
              <a:rPr lang="en-US" sz="2400" dirty="0"/>
              <a:t> </a:t>
            </a:r>
            <a:endParaRPr lang="en-CH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CBE6F-0875-4D4E-9866-96111EBC7F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8567" y="0"/>
            <a:ext cx="6205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9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79271" y="1229708"/>
            <a:ext cx="8229600" cy="2853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>
                <a:solidFill>
                  <a:srgbClr val="000090"/>
                </a:solidFill>
              </a:rPr>
              <a:t>Thank you</a:t>
            </a:r>
          </a:p>
          <a:p>
            <a:endParaRPr lang="en-US" sz="5200" dirty="0">
              <a:solidFill>
                <a:srgbClr val="000090"/>
              </a:solidFill>
            </a:endParaRPr>
          </a:p>
          <a:p>
            <a:endParaRPr lang="de-CH" sz="2300" dirty="0">
              <a:solidFill>
                <a:srgbClr val="000090"/>
              </a:solidFill>
            </a:endParaRPr>
          </a:p>
          <a:p>
            <a:endParaRPr lang="de-CH" sz="2300" dirty="0">
              <a:solidFill>
                <a:srgbClr val="000090"/>
              </a:solidFill>
            </a:endParaRPr>
          </a:p>
          <a:p>
            <a:r>
              <a:rPr lang="fr-CH" sz="2800" dirty="0" err="1">
                <a:solidFill>
                  <a:srgbClr val="000090"/>
                </a:solidFill>
              </a:rPr>
              <a:t>Luís</a:t>
            </a:r>
            <a:r>
              <a:rPr lang="fr-CH" sz="2800" dirty="0">
                <a:solidFill>
                  <a:srgbClr val="000090"/>
                </a:solidFill>
              </a:rPr>
              <a:t> Nunes </a:t>
            </a:r>
            <a:r>
              <a:rPr lang="fr-CH" sz="2800" dirty="0">
                <a:solidFill>
                  <a:srgbClr val="000090"/>
                </a:solidFill>
                <a:hlinkClick r:id="rId3"/>
              </a:rPr>
              <a:t>lfnunes@wmo.int</a:t>
            </a:r>
            <a:endParaRPr lang="fr-CH" sz="2800" dirty="0">
              <a:solidFill>
                <a:srgbClr val="000090"/>
              </a:solidFill>
            </a:endParaRPr>
          </a:p>
          <a:p>
            <a:endParaRPr lang="de-CH" sz="2800" dirty="0">
              <a:solidFill>
                <a:srgbClr val="000090"/>
              </a:solidFill>
            </a:endParaRPr>
          </a:p>
          <a:p>
            <a:r>
              <a:rPr lang="de-CH" sz="2800" dirty="0">
                <a:solidFill>
                  <a:srgbClr val="000090"/>
                </a:solidFill>
              </a:rPr>
              <a:t>For further information:</a:t>
            </a:r>
          </a:p>
          <a:p>
            <a:r>
              <a:rPr lang="en-US" sz="3000" dirty="0">
                <a:solidFill>
                  <a:srgbClr val="000090"/>
                </a:solidFill>
                <a:hlinkClick r:id="rId4"/>
              </a:rPr>
              <a:t>https://community.wmo.int/activity-areas/wigos</a:t>
            </a:r>
            <a:r>
              <a:rPr lang="en-US" sz="3000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35" y="274638"/>
            <a:ext cx="8603225" cy="1143000"/>
          </a:xfrm>
        </p:spPr>
        <p:txBody>
          <a:bodyPr>
            <a:noAutofit/>
          </a:bodyPr>
          <a:lstStyle/>
          <a:p>
            <a:r>
              <a:rPr lang="fr-CH" sz="3600" b="1" u="sng" dirty="0">
                <a:solidFill>
                  <a:srgbClr val="000099"/>
                </a:solidFill>
              </a:rPr>
              <a:t>W</a:t>
            </a:r>
            <a:r>
              <a:rPr lang="fr-CH" sz="3600" b="1" dirty="0">
                <a:solidFill>
                  <a:srgbClr val="000099"/>
                </a:solidFill>
              </a:rPr>
              <a:t>IGOS </a:t>
            </a:r>
            <a:r>
              <a:rPr lang="fr-CH" sz="3600" b="1" u="sng" dirty="0" err="1">
                <a:solidFill>
                  <a:srgbClr val="000099"/>
                </a:solidFill>
              </a:rPr>
              <a:t>O</a:t>
            </a:r>
            <a:r>
              <a:rPr lang="fr-CH" sz="3600" b="1" dirty="0" err="1">
                <a:solidFill>
                  <a:srgbClr val="000099"/>
                </a:solidFill>
              </a:rPr>
              <a:t>perational</a:t>
            </a:r>
            <a:r>
              <a:rPr lang="fr-CH" sz="3600" b="1" dirty="0">
                <a:solidFill>
                  <a:srgbClr val="000099"/>
                </a:solidFill>
              </a:rPr>
              <a:t> </a:t>
            </a:r>
            <a:r>
              <a:rPr lang="fr-CH" sz="3600" b="1" u="sng" dirty="0">
                <a:solidFill>
                  <a:srgbClr val="000099"/>
                </a:solidFill>
              </a:rPr>
              <a:t>P</a:t>
            </a:r>
            <a:r>
              <a:rPr lang="fr-CH" sz="3600" b="1" dirty="0">
                <a:solidFill>
                  <a:srgbClr val="000099"/>
                </a:solidFill>
              </a:rPr>
              <a:t>hase (2020 – 2023) </a:t>
            </a:r>
            <a:r>
              <a:rPr lang="fr-CH" sz="3400" dirty="0">
                <a:solidFill>
                  <a:srgbClr val="000099"/>
                </a:solidFill>
              </a:rPr>
              <a:t>Main </a:t>
            </a:r>
            <a:r>
              <a:rPr lang="fr-CH" sz="3400" dirty="0" err="1">
                <a:solidFill>
                  <a:srgbClr val="000099"/>
                </a:solidFill>
              </a:rPr>
              <a:t>priority</a:t>
            </a:r>
            <a:r>
              <a:rPr lang="fr-CH" sz="3400" dirty="0">
                <a:solidFill>
                  <a:srgbClr val="000099"/>
                </a:solidFill>
              </a:rPr>
              <a:t> areas </a:t>
            </a:r>
            <a:r>
              <a:rPr lang="fr-CH" sz="3400" dirty="0" err="1">
                <a:solidFill>
                  <a:srgbClr val="000099"/>
                </a:solidFill>
              </a:rPr>
              <a:t>according</a:t>
            </a:r>
            <a:r>
              <a:rPr lang="fr-CH" sz="3400" dirty="0">
                <a:solidFill>
                  <a:srgbClr val="000099"/>
                </a:solidFill>
              </a:rPr>
              <a:t> to Res.37/Cg-18</a:t>
            </a:r>
            <a:endParaRPr lang="en-US" sz="34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National WIGOS implementation;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Implementation of the Global Basic Observing Network and the Regional Basic Observing Networks;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Operational deployment of the WIGOS Data Quality Monitoring System;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Operational deployment of Regional WIGOS </a:t>
            </a:r>
            <a:r>
              <a:rPr lang="en-US" b="1" dirty="0" err="1"/>
              <a:t>Centres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Further development of the Observing Systems Capability Analysis and Review (OSCAR) databases and integration with other system elements;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Fostering a culture of compliance with the WIGOS technical regulations.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052736"/>
            <a:ext cx="8784976" cy="561717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2600" dirty="0">
                <a:cs typeface="Arial" panose="020B0604020202020204" pitchFamily="34" charset="0"/>
              </a:rPr>
              <a:t>Regional WIGOS Centres (RWCs) will </a:t>
            </a:r>
            <a:r>
              <a:rPr lang="en-GB" sz="2600" b="1" dirty="0">
                <a:cs typeface="Arial" panose="020B0604020202020204" pitchFamily="34" charset="0"/>
              </a:rPr>
              <a:t>play a critical role</a:t>
            </a:r>
            <a:r>
              <a:rPr lang="en-GB" sz="2600" dirty="0">
                <a:cs typeface="Arial" panose="020B0604020202020204" pitchFamily="34" charset="0"/>
              </a:rPr>
              <a:t> in advancing operation of WIGOS.</a:t>
            </a:r>
          </a:p>
          <a:p>
            <a:pPr>
              <a:defRPr/>
            </a:pPr>
            <a:r>
              <a:rPr lang="en-US" sz="2600" dirty="0">
                <a:cs typeface="Arial" panose="020B0604020202020204" pitchFamily="34" charset="0"/>
              </a:rPr>
              <a:t>The overall </a:t>
            </a:r>
            <a:r>
              <a:rPr lang="en-US" sz="2600" b="1" dirty="0">
                <a:cs typeface="Arial" panose="020B0604020202020204" pitchFamily="34" charset="0"/>
              </a:rPr>
              <a:t>purpose</a:t>
            </a:r>
            <a:r>
              <a:rPr lang="en-US" sz="2600" dirty="0">
                <a:cs typeface="Arial" panose="020B0604020202020204" pitchFamily="34" charset="0"/>
              </a:rPr>
              <a:t> of the RWCs is to </a:t>
            </a:r>
            <a:r>
              <a:rPr lang="en-US" sz="2600" b="1" dirty="0">
                <a:cs typeface="Arial" panose="020B0604020202020204" pitchFamily="34" charset="0"/>
              </a:rPr>
              <a:t>provide support and assistance to WMO Members and Regions</a:t>
            </a:r>
            <a:r>
              <a:rPr lang="en-US" sz="2600" dirty="0">
                <a:cs typeface="Arial" panose="020B0604020202020204" pitchFamily="34" charset="0"/>
              </a:rPr>
              <a:t> for their national and regional WIGOS implementation efforts.</a:t>
            </a:r>
            <a:endParaRPr lang="en-GB" sz="26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600" dirty="0">
                <a:cs typeface="Arial" panose="020B0604020202020204" pitchFamily="34" charset="0"/>
              </a:rPr>
              <a:t>The RWCs will work closely with: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200" dirty="0">
                <a:cs typeface="Arial" panose="020B0604020202020204" pitchFamily="34" charset="0"/>
              </a:rPr>
              <a:t>WMO Regional Offices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b="1" dirty="0">
                <a:cs typeface="Arial" panose="020B0604020202020204" pitchFamily="34" charset="0"/>
              </a:rPr>
              <a:t>RICs, RRCs, RMICs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b="1" dirty="0">
                <a:cs typeface="Arial" panose="020B0604020202020204" pitchFamily="34" charset="0"/>
              </a:rPr>
              <a:t>RTCs, RCC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>
                <a:cs typeface="Arial" panose="020B0604020202020204" pitchFamily="34" charset="0"/>
              </a:rPr>
              <a:t>Regional TTs/WGs on WIGOS/</a:t>
            </a:r>
            <a:r>
              <a:rPr lang="en-US" sz="2200" dirty="0" err="1">
                <a:cs typeface="Arial" panose="020B0604020202020204" pitchFamily="34" charset="0"/>
              </a:rPr>
              <a:t>Inf</a:t>
            </a:r>
            <a:endParaRPr lang="en-US" sz="2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200" dirty="0">
                <a:cs typeface="Arial" panose="020B0604020202020204" pitchFamily="34" charset="0"/>
              </a:rPr>
              <a:t>Members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>
                <a:cs typeface="Arial" panose="020B0604020202020204" pitchFamily="34" charset="0"/>
              </a:rPr>
              <a:t>INF Department</a:t>
            </a:r>
            <a:endParaRPr lang="en-US" sz="2600" dirty="0"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4" name="Shape 307"/>
          <p:cNvSpPr txBox="1">
            <a:spLocks/>
          </p:cNvSpPr>
          <p:nvPr/>
        </p:nvSpPr>
        <p:spPr>
          <a:xfrm>
            <a:off x="250824" y="188896"/>
            <a:ext cx="8713790" cy="792194"/>
          </a:xfrm>
          <a:prstGeom prst="rect">
            <a:avLst/>
          </a:prstGeom>
          <a:noFill/>
          <a:ln w="254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3600" b="1" dirty="0">
                <a:solidFill>
                  <a:srgbClr val="000090"/>
                </a:solidFill>
                <a:latin typeface="Arial"/>
                <a:ea typeface="Arial"/>
                <a:cs typeface="Arial"/>
              </a:rPr>
              <a:t>Recalling the RWCs principles</a:t>
            </a:r>
          </a:p>
        </p:txBody>
      </p:sp>
    </p:spTree>
    <p:extLst>
      <p:ext uri="{BB962C8B-B14F-4D97-AF65-F5344CB8AC3E}">
        <p14:creationId xmlns:p14="http://schemas.microsoft.com/office/powerpoint/2010/main" val="19259169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15888"/>
            <a:ext cx="8713788" cy="93684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000099"/>
                </a:solidFill>
                <a:latin typeface="Arial" pitchFamily="34" charset="0"/>
              </a:rPr>
              <a:t>Mandatory functions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103909" y="935182"/>
            <a:ext cx="8988136" cy="535131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2600" dirty="0"/>
              <a:t>Regional WIGOS </a:t>
            </a:r>
            <a:r>
              <a:rPr lang="en-GB" sz="2600" b="1" dirty="0"/>
              <a:t>metadata</a:t>
            </a:r>
            <a:r>
              <a:rPr lang="en-GB" sz="2600" dirty="0"/>
              <a:t> management</a:t>
            </a:r>
          </a:p>
          <a:p>
            <a:pPr marL="630238" lvl="1" indent="-317500">
              <a:spcBef>
                <a:spcPts val="0"/>
              </a:spcBef>
            </a:pPr>
            <a:r>
              <a:rPr lang="en-GB" sz="2200" dirty="0"/>
              <a:t>work with data providers to facilitate collecting, updating and providing quality control of WIGOS metadata in </a:t>
            </a:r>
            <a:r>
              <a:rPr lang="fr-FR" sz="2200" b="1" i="1" dirty="0">
                <a:solidFill>
                  <a:srgbClr val="000099"/>
                </a:solidFill>
              </a:rPr>
              <a:t>OSCAR/Surface</a:t>
            </a:r>
            <a:r>
              <a:rPr lang="en-GB" sz="2200" dirty="0"/>
              <a:t>;</a:t>
            </a:r>
            <a:endParaRPr lang="en-US" sz="2200" dirty="0"/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2600" dirty="0"/>
              <a:t>Regional WIGOS performance </a:t>
            </a:r>
            <a:r>
              <a:rPr lang="en-GB" sz="2600" b="1" dirty="0"/>
              <a:t>monitoring, evaluation and incident management</a:t>
            </a:r>
            <a:r>
              <a:rPr lang="en-GB" sz="2600" dirty="0"/>
              <a:t> (WIGOS Data Quality Monitoring System - </a:t>
            </a:r>
            <a:r>
              <a:rPr lang="en-GB" sz="2600" b="1" i="1" dirty="0">
                <a:solidFill>
                  <a:srgbClr val="000099"/>
                </a:solidFill>
              </a:rPr>
              <a:t>WDQMS</a:t>
            </a:r>
            <a:r>
              <a:rPr lang="en-GB" sz="2600" dirty="0"/>
              <a:t>)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GB" sz="2600" dirty="0"/>
              <a:t>These functions are </a:t>
            </a:r>
            <a:r>
              <a:rPr lang="en-GB" sz="2600" b="1" dirty="0"/>
              <a:t>operational functions</a:t>
            </a:r>
          </a:p>
          <a:p>
            <a:pPr marL="442913" lvl="1" indent="-317500">
              <a:spcBef>
                <a:spcPts val="0"/>
              </a:spcBef>
            </a:pPr>
            <a:r>
              <a:rPr lang="en-GB" sz="2200" dirty="0"/>
              <a:t>Unlike many other WMO Regional Centres, the RWCs have to perform </a:t>
            </a:r>
            <a:r>
              <a:rPr lang="en-GB" sz="2200" b="1" dirty="0"/>
              <a:t>daily operations </a:t>
            </a:r>
            <a:r>
              <a:rPr lang="en-GB" sz="2200" dirty="0"/>
              <a:t>such as:</a:t>
            </a:r>
          </a:p>
          <a:p>
            <a:pPr marL="620713" lvl="2" indent="-257175">
              <a:spcBef>
                <a:spcPts val="0"/>
              </a:spcBef>
            </a:pPr>
            <a:r>
              <a:rPr lang="en-GB" sz="2200" dirty="0"/>
              <a:t>Checking the outputs and statistics from the monitoring function,</a:t>
            </a:r>
          </a:p>
          <a:p>
            <a:pPr marL="620713" lvl="2" indent="-257175">
              <a:spcBef>
                <a:spcPts val="0"/>
              </a:spcBef>
            </a:pPr>
            <a:r>
              <a:rPr lang="en-GB" sz="2200" dirty="0"/>
              <a:t>Identify, analyse and decide on issues that should be raised as incidents</a:t>
            </a:r>
          </a:p>
          <a:p>
            <a:pPr marL="620713" lvl="2" indent="-257175">
              <a:spcBef>
                <a:spcPts val="0"/>
              </a:spcBef>
            </a:pPr>
            <a:r>
              <a:rPr lang="en-GB" sz="2200" dirty="0"/>
              <a:t>Register and follow up on the issues and incidents with the NFPs, using an incident management procedure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18240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72737" y="259904"/>
            <a:ext cx="9040090" cy="936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>
                <a:solidFill>
                  <a:srgbClr val="000099"/>
                </a:solidFill>
                <a:latin typeface="Arial" pitchFamily="34" charset="0"/>
              </a:rPr>
              <a:t>Optional Functions </a:t>
            </a:r>
            <a:r>
              <a:rPr lang="en-US" altLang="en-US" sz="3600" dirty="0">
                <a:solidFill>
                  <a:srgbClr val="000099"/>
                </a:solidFill>
                <a:latin typeface="Arial" pitchFamily="34" charset="0"/>
              </a:rPr>
              <a:t>(mostly non daily-operation)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12776"/>
            <a:ext cx="8713093" cy="53285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dirty="0"/>
              <a:t>Assistance with the </a:t>
            </a:r>
            <a:r>
              <a:rPr lang="en-GB" sz="2800" b="1" dirty="0"/>
              <a:t>coordination</a:t>
            </a:r>
            <a:r>
              <a:rPr lang="en-GB" sz="2800" dirty="0"/>
              <a:t> of regional/sub-regional and national WIGOS projects; </a:t>
            </a:r>
          </a:p>
          <a:p>
            <a:pPr>
              <a:defRPr/>
            </a:pPr>
            <a:endParaRPr lang="en-GB" sz="1800" dirty="0"/>
          </a:p>
          <a:p>
            <a:pPr>
              <a:defRPr/>
            </a:pPr>
            <a:r>
              <a:rPr lang="en-GB" sz="2800" dirty="0"/>
              <a:t>Assistance with regional and national </a:t>
            </a:r>
            <a:r>
              <a:rPr lang="en-GB" sz="2800" b="1" dirty="0"/>
              <a:t>observing network </a:t>
            </a:r>
            <a:r>
              <a:rPr lang="en-GB" sz="2800" dirty="0"/>
              <a:t>management; and </a:t>
            </a:r>
          </a:p>
          <a:p>
            <a:pPr>
              <a:defRPr/>
            </a:pPr>
            <a:endParaRPr lang="en-GB" sz="1800" dirty="0"/>
          </a:p>
          <a:p>
            <a:pPr>
              <a:defRPr/>
            </a:pPr>
            <a:r>
              <a:rPr lang="en-GB" sz="2800" dirty="0"/>
              <a:t>Support for regional </a:t>
            </a:r>
            <a:r>
              <a:rPr lang="en-GB" sz="2800" b="1" dirty="0"/>
              <a:t>capacity development</a:t>
            </a:r>
            <a:r>
              <a:rPr lang="en-GB" sz="2800" dirty="0"/>
              <a:t> activities.</a:t>
            </a:r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/>
              <a:t>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91347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259904"/>
            <a:ext cx="8713788" cy="93684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000099"/>
                </a:solidFill>
                <a:latin typeface="Arial" pitchFamily="34" charset="0"/>
              </a:rPr>
              <a:t>A diagram of the RWCs Functions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295112"/>
            <a:ext cx="8778875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884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c69ec4d67_0_7"/>
          <p:cNvSpPr txBox="1">
            <a:spLocks noGrp="1"/>
          </p:cNvSpPr>
          <p:nvPr>
            <p:ph type="body" idx="1"/>
          </p:nvPr>
        </p:nvSpPr>
        <p:spPr>
          <a:xfrm>
            <a:off x="145473" y="1027213"/>
            <a:ext cx="8951159" cy="5321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2800"/>
              <a:buNone/>
            </a:pPr>
            <a:r>
              <a:rPr lang="en-US" sz="2800" dirty="0"/>
              <a:t>Tools and material available to support the RWCs:</a:t>
            </a:r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fr-CH" sz="2400" dirty="0">
                <a:hlinkClick r:id="rId3"/>
              </a:rPr>
              <a:t>Guide to WIGOS</a:t>
            </a:r>
            <a:r>
              <a:rPr lang="fr-CH" sz="2400" dirty="0"/>
              <a:t> (WMO-No.1165)</a:t>
            </a:r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fr-CH" sz="2400" dirty="0" err="1">
                <a:hlinkClick r:id="rId4"/>
              </a:rPr>
              <a:t>Technical</a:t>
            </a:r>
            <a:r>
              <a:rPr lang="fr-CH" sz="2400" dirty="0">
                <a:hlinkClick r:id="rId4"/>
              </a:rPr>
              <a:t> Guidelines for </a:t>
            </a:r>
            <a:r>
              <a:rPr lang="fr-CH" sz="2400" dirty="0" err="1">
                <a:hlinkClick r:id="rId4"/>
              </a:rPr>
              <a:t>RWCs</a:t>
            </a:r>
            <a:r>
              <a:rPr lang="fr-CH" sz="2400" dirty="0">
                <a:hlinkClick r:id="rId4"/>
              </a:rPr>
              <a:t> on WDQMS</a:t>
            </a:r>
            <a:r>
              <a:rPr lang="fr-CH" sz="2400" dirty="0"/>
              <a:t> (WMO-No.1124)</a:t>
            </a:r>
            <a:r>
              <a:rPr lang="en-US" sz="2400" dirty="0"/>
              <a:t> </a:t>
            </a:r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en-US" sz="2400" dirty="0">
                <a:hlinkClick r:id="rId5"/>
              </a:rPr>
              <a:t>OSCAR/Surface User’s Manual</a:t>
            </a:r>
            <a:endParaRPr lang="en-US" sz="2400" dirty="0"/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en-US" sz="2400" dirty="0">
                <a:hlinkClick r:id="rId6"/>
              </a:rPr>
              <a:t>WIGOS Learning portal - WMO Moodle platform</a:t>
            </a:r>
            <a:r>
              <a:rPr lang="en-US" sz="2400" dirty="0">
                <a:hlinkClick r:id="rId6"/>
              </a:rPr>
              <a:t> </a:t>
            </a:r>
            <a:r>
              <a:rPr lang="en-US" sz="2400" dirty="0"/>
              <a:t>– contains videos, presentations, documents, links, </a:t>
            </a:r>
            <a:r>
              <a:rPr lang="en-US" sz="2400" dirty="0" err="1"/>
              <a:t>etc</a:t>
            </a:r>
            <a:endParaRPr lang="en-US" sz="2400" dirty="0"/>
          </a:p>
          <a:p>
            <a:pPr marL="619125" lvl="1" indent="-323850">
              <a:spcBef>
                <a:spcPts val="0"/>
              </a:spcBef>
              <a:buSzPts val="2400"/>
            </a:pPr>
            <a:endParaRPr lang="en-US" sz="2400" dirty="0"/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en-US" sz="2400" dirty="0">
                <a:hlinkClick r:id="rId7"/>
              </a:rPr>
              <a:t>OSCAR/Surface</a:t>
            </a:r>
            <a:r>
              <a:rPr lang="en-US" sz="2400" dirty="0"/>
              <a:t>, hosted by </a:t>
            </a:r>
            <a:r>
              <a:rPr lang="en-US" sz="2400" dirty="0" err="1"/>
              <a:t>MeteoSwiss</a:t>
            </a:r>
            <a:r>
              <a:rPr lang="en-US" sz="2400" dirty="0"/>
              <a:t>, operational since May.2016</a:t>
            </a:r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en-US" sz="2400" dirty="0">
                <a:hlinkClick r:id="rId8"/>
              </a:rPr>
              <a:t>WDQMS Webtool</a:t>
            </a:r>
            <a:r>
              <a:rPr lang="en-US" sz="2400" dirty="0"/>
              <a:t>, hosted by ECMWF, operational since Mar.2020</a:t>
            </a:r>
          </a:p>
          <a:p>
            <a:pPr marL="619125" lvl="1" indent="-323850">
              <a:spcBef>
                <a:spcPts val="0"/>
              </a:spcBef>
              <a:buSzPts val="2400"/>
            </a:pPr>
            <a:r>
              <a:rPr lang="en-US" sz="2400" dirty="0"/>
              <a:t>A prototype of an </a:t>
            </a:r>
            <a:r>
              <a:rPr lang="en-US" sz="2400" dirty="0">
                <a:hlinkClick r:id="rId9"/>
              </a:rPr>
              <a:t>Incident Management System </a:t>
            </a:r>
            <a:r>
              <a:rPr lang="en-US" sz="2400" dirty="0"/>
              <a:t>as an online tool available to all RWCs, to register and follow-up on incident tickets</a:t>
            </a:r>
          </a:p>
        </p:txBody>
      </p:sp>
      <p:sp>
        <p:nvSpPr>
          <p:cNvPr id="100" name="Google Shape;100;g6c69ec4d67_0_7"/>
          <p:cNvSpPr txBox="1">
            <a:spLocks noGrp="1"/>
          </p:cNvSpPr>
          <p:nvPr>
            <p:ph type="title"/>
          </p:nvPr>
        </p:nvSpPr>
        <p:spPr>
          <a:xfrm>
            <a:off x="190005" y="166255"/>
            <a:ext cx="8787600" cy="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fr-CH" sz="3600" b="1" dirty="0">
                <a:solidFill>
                  <a:srgbClr val="000099"/>
                </a:solidFill>
              </a:rPr>
              <a:t>Support to </a:t>
            </a:r>
            <a:r>
              <a:rPr lang="fr-CH" sz="3600" b="1" dirty="0" err="1">
                <a:solidFill>
                  <a:srgbClr val="000099"/>
                </a:solidFill>
              </a:rPr>
              <a:t>RWCs</a:t>
            </a:r>
            <a:r>
              <a:rPr lang="fr-CH" sz="3600" b="1" dirty="0">
                <a:solidFill>
                  <a:srgbClr val="000099"/>
                </a:solidFill>
              </a:rPr>
              <a:t> </a:t>
            </a:r>
            <a:r>
              <a:rPr lang="fr-CH" sz="3600" b="1" dirty="0" err="1">
                <a:solidFill>
                  <a:srgbClr val="000099"/>
                </a:solidFill>
              </a:rPr>
              <a:t>related</a:t>
            </a:r>
            <a:r>
              <a:rPr lang="fr-CH" sz="3600" b="1" dirty="0">
                <a:solidFill>
                  <a:srgbClr val="000099"/>
                </a:solidFill>
              </a:rPr>
              <a:t> </a:t>
            </a:r>
            <a:r>
              <a:rPr lang="fr-CH" sz="3600" b="1" dirty="0" err="1">
                <a:solidFill>
                  <a:srgbClr val="000099"/>
                </a:solidFill>
              </a:rPr>
              <a:t>activities</a:t>
            </a:r>
            <a:endParaRPr sz="3200" dirty="0">
              <a:solidFill>
                <a:srgbClr val="000099"/>
              </a:solidFill>
            </a:endParaRPr>
          </a:p>
        </p:txBody>
      </p:sp>
      <p:sp>
        <p:nvSpPr>
          <p:cNvPr id="101" name="Google Shape;101;g6c69ec4d67_0_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398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682CB498-2784-42F2-ACC2-F6AA21EE321B}"/>
              </a:ext>
            </a:extLst>
          </p:cNvPr>
          <p:cNvSpPr/>
          <p:nvPr/>
        </p:nvSpPr>
        <p:spPr>
          <a:xfrm>
            <a:off x="682175" y="1334209"/>
            <a:ext cx="2200745" cy="1157916"/>
          </a:xfrm>
          <a:prstGeom prst="ellipse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76DB4-77A6-4BAD-A5B0-29A35ADA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9417" y="6356350"/>
            <a:ext cx="2133600" cy="365125"/>
          </a:xfrm>
        </p:spPr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FE3A181-8ED1-4ECD-9002-7539B553A803}"/>
              </a:ext>
            </a:extLst>
          </p:cNvPr>
          <p:cNvGrpSpPr/>
          <p:nvPr/>
        </p:nvGrpSpPr>
        <p:grpSpPr>
          <a:xfrm>
            <a:off x="3054429" y="872475"/>
            <a:ext cx="2441729" cy="2184751"/>
            <a:chOff x="409755" y="1032631"/>
            <a:chExt cx="2441729" cy="218475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C5F8AD6-501B-4404-8EB0-76232539906C}"/>
                </a:ext>
              </a:extLst>
            </p:cNvPr>
            <p:cNvGrpSpPr/>
            <p:nvPr/>
          </p:nvGrpSpPr>
          <p:grpSpPr>
            <a:xfrm>
              <a:off x="409755" y="1032631"/>
              <a:ext cx="2441729" cy="2184751"/>
              <a:chOff x="794084" y="907365"/>
              <a:chExt cx="3423337" cy="2022911"/>
            </a:xfrm>
          </p:grpSpPr>
          <p:sp>
            <p:nvSpPr>
              <p:cNvPr id="29" name="Flowchart: Process 28">
                <a:extLst>
                  <a:ext uri="{FF2B5EF4-FFF2-40B4-BE49-F238E27FC236}">
                    <a16:creationId xmlns:a16="http://schemas.microsoft.com/office/drawing/2014/main" id="{F308259B-E54D-421F-A572-3B3CC1FD7CAA}"/>
                  </a:ext>
                </a:extLst>
              </p:cNvPr>
              <p:cNvSpPr/>
              <p:nvPr/>
            </p:nvSpPr>
            <p:spPr>
              <a:xfrm>
                <a:off x="794084" y="907365"/>
                <a:ext cx="3423337" cy="2022911"/>
              </a:xfrm>
              <a:prstGeom prst="flowChartProcess">
                <a:avLst/>
              </a:prstGeom>
              <a:noFill/>
              <a:ln w="158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6DDD054-5787-440D-A33B-F200D0207CBD}"/>
                  </a:ext>
                </a:extLst>
              </p:cNvPr>
              <p:cNvSpPr/>
              <p:nvPr/>
            </p:nvSpPr>
            <p:spPr>
              <a:xfrm>
                <a:off x="817265" y="935942"/>
                <a:ext cx="1818622" cy="37047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000" b="0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Member A</a:t>
                </a:r>
              </a:p>
            </p:txBody>
          </p:sp>
        </p:grp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4FA6DB0-4BBC-45F4-895F-124AD4E4B126}"/>
                </a:ext>
              </a:extLst>
            </p:cNvPr>
            <p:cNvSpPr/>
            <p:nvPr/>
          </p:nvSpPr>
          <p:spPr>
            <a:xfrm>
              <a:off x="493636" y="1731372"/>
              <a:ext cx="2177375" cy="1348712"/>
            </a:xfrm>
            <a:prstGeom prst="roundRect">
              <a:avLst/>
            </a:prstGeom>
            <a:solidFill>
              <a:srgbClr val="F9FEB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H" dirty="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530763CB-1665-4A5C-9995-9662DA5CFD87}"/>
                </a:ext>
              </a:extLst>
            </p:cNvPr>
            <p:cNvSpPr/>
            <p:nvPr/>
          </p:nvSpPr>
          <p:spPr>
            <a:xfrm>
              <a:off x="1383323" y="2035059"/>
              <a:ext cx="1167500" cy="420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OSCAR/Surface NFP</a:t>
              </a:r>
              <a:endParaRPr lang="en-CH" sz="1200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D2C06E3-B9BE-42D5-B487-F49AB4D3D21A}"/>
                </a:ext>
              </a:extLst>
            </p:cNvPr>
            <p:cNvSpPr/>
            <p:nvPr/>
          </p:nvSpPr>
          <p:spPr>
            <a:xfrm>
              <a:off x="590368" y="2035059"/>
              <a:ext cx="737332" cy="420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WDQMS NFP</a:t>
              </a:r>
              <a:endParaRPr lang="en-CH" sz="1100" dirty="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5D41E4A9-ACA6-436C-BEC1-2B39464FB3FE}"/>
                </a:ext>
              </a:extLst>
            </p:cNvPr>
            <p:cNvSpPr/>
            <p:nvPr/>
          </p:nvSpPr>
          <p:spPr>
            <a:xfrm>
              <a:off x="998198" y="2539349"/>
              <a:ext cx="737332" cy="420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. . . .</a:t>
              </a:r>
              <a:endParaRPr lang="en-CH" sz="11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77726A-55A1-45BA-A521-120077801F68}"/>
                </a:ext>
              </a:extLst>
            </p:cNvPr>
            <p:cNvSpPr/>
            <p:nvPr/>
          </p:nvSpPr>
          <p:spPr>
            <a:xfrm>
              <a:off x="722720" y="1705698"/>
              <a:ext cx="1591196" cy="32117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WIGOS NFP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1D6FE76-FCF6-4F48-91C1-FCA4808DBB5A}"/>
              </a:ext>
            </a:extLst>
          </p:cNvPr>
          <p:cNvGrpSpPr/>
          <p:nvPr/>
        </p:nvGrpSpPr>
        <p:grpSpPr>
          <a:xfrm>
            <a:off x="385719" y="3373018"/>
            <a:ext cx="2441729" cy="2184751"/>
            <a:chOff x="3313615" y="977280"/>
            <a:chExt cx="2441729" cy="2184751"/>
          </a:xfrm>
        </p:grpSpPr>
        <p:sp>
          <p:nvSpPr>
            <p:cNvPr id="43" name="Flowchart: Process 42">
              <a:extLst>
                <a:ext uri="{FF2B5EF4-FFF2-40B4-BE49-F238E27FC236}">
                  <a16:creationId xmlns:a16="http://schemas.microsoft.com/office/drawing/2014/main" id="{DFACA67A-01D1-453F-BBA7-8F2AD8B40951}"/>
                </a:ext>
              </a:extLst>
            </p:cNvPr>
            <p:cNvSpPr/>
            <p:nvPr/>
          </p:nvSpPr>
          <p:spPr>
            <a:xfrm>
              <a:off x="3313615" y="977280"/>
              <a:ext cx="2441729" cy="2184751"/>
            </a:xfrm>
            <a:prstGeom prst="flowChartProcess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65CF129-501D-433A-B719-F734C292AF1D}"/>
                </a:ext>
              </a:extLst>
            </p:cNvPr>
            <p:cNvSpPr/>
            <p:nvPr/>
          </p:nvSpPr>
          <p:spPr>
            <a:xfrm>
              <a:off x="3336561" y="1008143"/>
              <a:ext cx="128432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Member C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52DF189D-366F-41F3-9077-3EB67756D6D2}"/>
                </a:ext>
              </a:extLst>
            </p:cNvPr>
            <p:cNvSpPr/>
            <p:nvPr/>
          </p:nvSpPr>
          <p:spPr>
            <a:xfrm>
              <a:off x="3397496" y="1676021"/>
              <a:ext cx="2177375" cy="1348712"/>
            </a:xfrm>
            <a:prstGeom prst="roundRect">
              <a:avLst/>
            </a:prstGeom>
            <a:solidFill>
              <a:srgbClr val="F9FEB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H" dirty="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5FFFA3F-D418-44B0-9A3B-DB1D372848DE}"/>
                </a:ext>
              </a:extLst>
            </p:cNvPr>
            <p:cNvSpPr/>
            <p:nvPr/>
          </p:nvSpPr>
          <p:spPr>
            <a:xfrm>
              <a:off x="4287183" y="1979708"/>
              <a:ext cx="1167500" cy="420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OSCAR/Surface NFP</a:t>
              </a:r>
              <a:endParaRPr lang="en-CH" sz="1200" dirty="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0A3A69F6-D507-4783-AF8C-F3B6D273D7C1}"/>
                </a:ext>
              </a:extLst>
            </p:cNvPr>
            <p:cNvSpPr/>
            <p:nvPr/>
          </p:nvSpPr>
          <p:spPr>
            <a:xfrm>
              <a:off x="3494228" y="1979708"/>
              <a:ext cx="737332" cy="420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WDQMS NFP</a:t>
              </a:r>
              <a:endParaRPr lang="en-CH" sz="1100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F92F2F3-F979-467C-839A-5817585834D0}"/>
                </a:ext>
              </a:extLst>
            </p:cNvPr>
            <p:cNvSpPr/>
            <p:nvPr/>
          </p:nvSpPr>
          <p:spPr>
            <a:xfrm>
              <a:off x="3902058" y="2483998"/>
              <a:ext cx="737332" cy="420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. . . .</a:t>
              </a:r>
              <a:endParaRPr lang="en-CH" sz="110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0ED27A4-8959-4DEB-BA7D-FE535BE203D5}"/>
                </a:ext>
              </a:extLst>
            </p:cNvPr>
            <p:cNvSpPr/>
            <p:nvPr/>
          </p:nvSpPr>
          <p:spPr>
            <a:xfrm>
              <a:off x="3626580" y="1650347"/>
              <a:ext cx="1591196" cy="32117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WIGOS NFP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235871B-C83F-4B9C-9B0D-5CA5F05D06F9}"/>
              </a:ext>
            </a:extLst>
          </p:cNvPr>
          <p:cNvGrpSpPr/>
          <p:nvPr/>
        </p:nvGrpSpPr>
        <p:grpSpPr>
          <a:xfrm>
            <a:off x="3054600" y="3377651"/>
            <a:ext cx="2441729" cy="2184751"/>
            <a:chOff x="5972832" y="977069"/>
            <a:chExt cx="2441729" cy="2184751"/>
          </a:xfrm>
        </p:grpSpPr>
        <p:sp>
          <p:nvSpPr>
            <p:cNvPr id="52" name="Flowchart: Process 51">
              <a:extLst>
                <a:ext uri="{FF2B5EF4-FFF2-40B4-BE49-F238E27FC236}">
                  <a16:creationId xmlns:a16="http://schemas.microsoft.com/office/drawing/2014/main" id="{1984746A-9DF1-4157-9A9A-462C637AEF2D}"/>
                </a:ext>
              </a:extLst>
            </p:cNvPr>
            <p:cNvSpPr/>
            <p:nvPr/>
          </p:nvSpPr>
          <p:spPr>
            <a:xfrm>
              <a:off x="5972832" y="977069"/>
              <a:ext cx="2441729" cy="2184751"/>
            </a:xfrm>
            <a:prstGeom prst="flowChartProcess">
              <a:avLst/>
            </a:prstGeom>
            <a:noFill/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7965D7C-B957-46B0-AE60-5AF7D72E5DA4}"/>
                </a:ext>
              </a:extLst>
            </p:cNvPr>
            <p:cNvSpPr/>
            <p:nvPr/>
          </p:nvSpPr>
          <p:spPr>
            <a:xfrm>
              <a:off x="5994175" y="1007932"/>
              <a:ext cx="128753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rgbClr val="00B05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Member B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2BDFD63A-29C6-45BC-827C-770136938E9D}"/>
                </a:ext>
              </a:extLst>
            </p:cNvPr>
            <p:cNvSpPr/>
            <p:nvPr/>
          </p:nvSpPr>
          <p:spPr>
            <a:xfrm>
              <a:off x="6056713" y="1675810"/>
              <a:ext cx="2177375" cy="1348712"/>
            </a:xfrm>
            <a:prstGeom prst="roundRect">
              <a:avLst/>
            </a:prstGeom>
            <a:solidFill>
              <a:srgbClr val="F9FEB4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H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51C1083D-EA3B-48EC-92D7-BFC8523204FF}"/>
                </a:ext>
              </a:extLst>
            </p:cNvPr>
            <p:cNvSpPr/>
            <p:nvPr/>
          </p:nvSpPr>
          <p:spPr>
            <a:xfrm>
              <a:off x="6946400" y="1979497"/>
              <a:ext cx="1167500" cy="42021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OSCAR/Surface NFP</a:t>
              </a:r>
              <a:endParaRPr lang="en-CH" sz="1200" dirty="0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4B25F935-627B-493C-90C1-7FCC97C57D98}"/>
                </a:ext>
              </a:extLst>
            </p:cNvPr>
            <p:cNvSpPr/>
            <p:nvPr/>
          </p:nvSpPr>
          <p:spPr>
            <a:xfrm>
              <a:off x="6153445" y="1979497"/>
              <a:ext cx="737332" cy="42021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WDQMS NFP</a:t>
              </a:r>
              <a:endParaRPr lang="en-CH" sz="1100" dirty="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4B11E6EA-2E00-4315-9D81-43F5D8DF83F0}"/>
                </a:ext>
              </a:extLst>
            </p:cNvPr>
            <p:cNvSpPr/>
            <p:nvPr/>
          </p:nvSpPr>
          <p:spPr>
            <a:xfrm>
              <a:off x="6561275" y="2483787"/>
              <a:ext cx="737332" cy="42021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. . . .</a:t>
              </a:r>
              <a:endParaRPr lang="en-CH" sz="11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B8EFA5C-E3AB-47E4-8565-5688A62E0EFA}"/>
                </a:ext>
              </a:extLst>
            </p:cNvPr>
            <p:cNvSpPr/>
            <p:nvPr/>
          </p:nvSpPr>
          <p:spPr>
            <a:xfrm>
              <a:off x="6285797" y="1650136"/>
              <a:ext cx="1591196" cy="3211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WIGOS NFP</a:t>
              </a: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9F89242-BE06-4144-8B7D-3F9C4A690FBB}"/>
              </a:ext>
            </a:extLst>
          </p:cNvPr>
          <p:cNvSpPr/>
          <p:nvPr/>
        </p:nvSpPr>
        <p:spPr>
          <a:xfrm>
            <a:off x="192505" y="309000"/>
            <a:ext cx="5582653" cy="59436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6F73323-6068-43F1-85BC-A87003F011E0}"/>
              </a:ext>
            </a:extLst>
          </p:cNvPr>
          <p:cNvSpPr/>
          <p:nvPr/>
        </p:nvSpPr>
        <p:spPr>
          <a:xfrm>
            <a:off x="805563" y="1433925"/>
            <a:ext cx="1969866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RWC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4499188-93DA-4FA6-A09F-3D37A7587700}"/>
              </a:ext>
            </a:extLst>
          </p:cNvPr>
          <p:cNvSpPr txBox="1"/>
          <p:nvPr/>
        </p:nvSpPr>
        <p:spPr>
          <a:xfrm>
            <a:off x="4491053" y="871490"/>
            <a:ext cx="1173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National level</a:t>
            </a:r>
            <a:endParaRPr lang="en-CH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44D774-1A58-4492-B614-3C9CAE893B5C}"/>
              </a:ext>
            </a:extLst>
          </p:cNvPr>
          <p:cNvSpPr txBox="1"/>
          <p:nvPr/>
        </p:nvSpPr>
        <p:spPr>
          <a:xfrm>
            <a:off x="4492747" y="3351067"/>
            <a:ext cx="1094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National level</a:t>
            </a:r>
            <a:endParaRPr lang="en-CH" sz="1200" dirty="0">
              <a:solidFill>
                <a:srgbClr val="00B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CBC13F-2DD6-4DDA-87B2-B0BC94056CB0}"/>
              </a:ext>
            </a:extLst>
          </p:cNvPr>
          <p:cNvSpPr txBox="1"/>
          <p:nvPr/>
        </p:nvSpPr>
        <p:spPr>
          <a:xfrm>
            <a:off x="1838105" y="3359664"/>
            <a:ext cx="1126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National level</a:t>
            </a:r>
            <a:endParaRPr lang="en-CH" sz="12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FDEA6B0-27F0-4130-8BA0-9076BA04AC5F}"/>
              </a:ext>
            </a:extLst>
          </p:cNvPr>
          <p:cNvSpPr txBox="1"/>
          <p:nvPr/>
        </p:nvSpPr>
        <p:spPr>
          <a:xfrm>
            <a:off x="2143181" y="289331"/>
            <a:ext cx="1767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Regional level</a:t>
            </a:r>
            <a:endParaRPr lang="en-CH" sz="1400" dirty="0">
              <a:solidFill>
                <a:srgbClr val="00B0F0"/>
              </a:solidFill>
            </a:endParaRPr>
          </a:p>
        </p:txBody>
      </p:sp>
      <p:sp>
        <p:nvSpPr>
          <p:cNvPr id="36" name="Speech Bubble: Oval 35">
            <a:extLst>
              <a:ext uri="{FF2B5EF4-FFF2-40B4-BE49-F238E27FC236}">
                <a16:creationId xmlns:a16="http://schemas.microsoft.com/office/drawing/2014/main" id="{70DB194A-1BF7-416E-9D7E-3D57AA637EDC}"/>
              </a:ext>
            </a:extLst>
          </p:cNvPr>
          <p:cNvSpPr/>
          <p:nvPr/>
        </p:nvSpPr>
        <p:spPr>
          <a:xfrm>
            <a:off x="5014213" y="29549"/>
            <a:ext cx="4097782" cy="3027677"/>
          </a:xfrm>
          <a:prstGeom prst="wedgeEllipseCallout">
            <a:avLst>
              <a:gd name="adj1" fmla="val -109195"/>
              <a:gd name="adj2" fmla="val 391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RWC staff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= identify performance issues with observations provided by Members and use an incident management system to raise tickets, and to follow-up on them, using the RWC account credits to manage the tickets; Can also provide support and assistance to Members and Regions for their WIGOS implementation efforts.</a:t>
            </a:r>
          </a:p>
        </p:txBody>
      </p: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7F0C243F-E48C-4BA0-9174-19E56FBBB724}"/>
              </a:ext>
            </a:extLst>
          </p:cNvPr>
          <p:cNvSpPr/>
          <p:nvPr/>
        </p:nvSpPr>
        <p:spPr>
          <a:xfrm rot="1344403">
            <a:off x="1168370" y="2203782"/>
            <a:ext cx="221515" cy="223933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6" name="Arrow: Up-Down 65">
            <a:extLst>
              <a:ext uri="{FF2B5EF4-FFF2-40B4-BE49-F238E27FC236}">
                <a16:creationId xmlns:a16="http://schemas.microsoft.com/office/drawing/2014/main" id="{5CAEF679-8A60-43F9-B9A3-AC4882EB304C}"/>
              </a:ext>
            </a:extLst>
          </p:cNvPr>
          <p:cNvSpPr/>
          <p:nvPr/>
        </p:nvSpPr>
        <p:spPr>
          <a:xfrm rot="19646388">
            <a:off x="2798072" y="2047957"/>
            <a:ext cx="235370" cy="253223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7" name="Arrow: Up-Down 66">
            <a:extLst>
              <a:ext uri="{FF2B5EF4-FFF2-40B4-BE49-F238E27FC236}">
                <a16:creationId xmlns:a16="http://schemas.microsoft.com/office/drawing/2014/main" id="{B30A3B67-D6E2-41CE-8B13-708046D67AD5}"/>
              </a:ext>
            </a:extLst>
          </p:cNvPr>
          <p:cNvSpPr/>
          <p:nvPr/>
        </p:nvSpPr>
        <p:spPr>
          <a:xfrm rot="5967541">
            <a:off x="2828054" y="1680443"/>
            <a:ext cx="206821" cy="69795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186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76DB4-77A6-4BAD-A5B0-29A35ADA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9417" y="6356350"/>
            <a:ext cx="2133600" cy="365125"/>
          </a:xfrm>
        </p:spPr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86664F-F6FA-4129-9A9C-DC95D14DDF83}"/>
              </a:ext>
            </a:extLst>
          </p:cNvPr>
          <p:cNvGrpSpPr>
            <a:grpSpLocks noChangeAspect="1"/>
          </p:cNvGrpSpPr>
          <p:nvPr/>
        </p:nvGrpSpPr>
        <p:grpSpPr>
          <a:xfrm>
            <a:off x="172798" y="1054375"/>
            <a:ext cx="3547771" cy="2970460"/>
            <a:chOff x="481557" y="2302235"/>
            <a:chExt cx="2610535" cy="218573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FE3A181-8ED1-4ECD-9002-7539B553A803}"/>
                </a:ext>
              </a:extLst>
            </p:cNvPr>
            <p:cNvGrpSpPr/>
            <p:nvPr/>
          </p:nvGrpSpPr>
          <p:grpSpPr>
            <a:xfrm>
              <a:off x="481557" y="2303220"/>
              <a:ext cx="2441729" cy="2184751"/>
              <a:chOff x="409755" y="1032631"/>
              <a:chExt cx="2441729" cy="218475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8C5F8AD6-501B-4404-8EB0-76232539906C}"/>
                  </a:ext>
                </a:extLst>
              </p:cNvPr>
              <p:cNvGrpSpPr/>
              <p:nvPr/>
            </p:nvGrpSpPr>
            <p:grpSpPr>
              <a:xfrm>
                <a:off x="409755" y="1032631"/>
                <a:ext cx="2441729" cy="2184751"/>
                <a:chOff x="794084" y="907365"/>
                <a:chExt cx="3423337" cy="2022911"/>
              </a:xfrm>
            </p:grpSpPr>
            <p:sp>
              <p:nvSpPr>
                <p:cNvPr id="29" name="Flowchart: Process 28">
                  <a:extLst>
                    <a:ext uri="{FF2B5EF4-FFF2-40B4-BE49-F238E27FC236}">
                      <a16:creationId xmlns:a16="http://schemas.microsoft.com/office/drawing/2014/main" id="{F308259B-E54D-421F-A572-3B3CC1FD7CAA}"/>
                    </a:ext>
                  </a:extLst>
                </p:cNvPr>
                <p:cNvSpPr/>
                <p:nvPr/>
              </p:nvSpPr>
              <p:spPr>
                <a:xfrm>
                  <a:off x="794084" y="907365"/>
                  <a:ext cx="3423337" cy="2022911"/>
                </a:xfrm>
                <a:prstGeom prst="flowChartProcess">
                  <a:avLst/>
                </a:prstGeom>
                <a:noFill/>
                <a:ln w="15875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H" dirty="0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36DDD054-5787-440D-A33B-F200D0207CBD}"/>
                    </a:ext>
                  </a:extLst>
                </p:cNvPr>
                <p:cNvSpPr/>
                <p:nvPr/>
              </p:nvSpPr>
              <p:spPr>
                <a:xfrm>
                  <a:off x="944203" y="935942"/>
                  <a:ext cx="1564745" cy="31454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400" b="0" cap="none" spc="0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rPr>
                    <a:t>Member A</a:t>
                  </a:r>
                </a:p>
              </p:txBody>
            </p:sp>
          </p:grp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14FA6DB0-4BBC-45F4-895F-124AD4E4B126}"/>
                  </a:ext>
                </a:extLst>
              </p:cNvPr>
              <p:cNvSpPr/>
              <p:nvPr/>
            </p:nvSpPr>
            <p:spPr>
              <a:xfrm>
                <a:off x="493636" y="1731372"/>
                <a:ext cx="2177375" cy="1348712"/>
              </a:xfrm>
              <a:prstGeom prst="roundRect">
                <a:avLst/>
              </a:prstGeom>
              <a:solidFill>
                <a:srgbClr val="F9FEB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CH" dirty="0"/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530763CB-1665-4A5C-9995-9662DA5CFD87}"/>
                  </a:ext>
                </a:extLst>
              </p:cNvPr>
              <p:cNvSpPr/>
              <p:nvPr/>
            </p:nvSpPr>
            <p:spPr>
              <a:xfrm>
                <a:off x="1383323" y="2035059"/>
                <a:ext cx="1167500" cy="42021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OSCAR/Surface NFP</a:t>
                </a:r>
                <a:endParaRPr lang="en-CH" sz="1400" dirty="0"/>
              </a:p>
            </p:txBody>
          </p:sp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3D2C06E3-B9BE-42D5-B487-F49AB4D3D21A}"/>
                  </a:ext>
                </a:extLst>
              </p:cNvPr>
              <p:cNvSpPr/>
              <p:nvPr/>
            </p:nvSpPr>
            <p:spPr>
              <a:xfrm>
                <a:off x="590368" y="2035059"/>
                <a:ext cx="737332" cy="42021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WDQMS NFP</a:t>
                </a:r>
                <a:endParaRPr lang="en-CH" sz="1400" dirty="0"/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5D41E4A9-ACA6-436C-BEC1-2B39464FB3FE}"/>
                  </a:ext>
                </a:extLst>
              </p:cNvPr>
              <p:cNvSpPr/>
              <p:nvPr/>
            </p:nvSpPr>
            <p:spPr>
              <a:xfrm>
                <a:off x="998198" y="2539349"/>
                <a:ext cx="737332" cy="42021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. . . .</a:t>
                </a:r>
                <a:endParaRPr lang="en-CH" sz="1100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277726A-55A1-45BA-A521-120077801F68}"/>
                  </a:ext>
                </a:extLst>
              </p:cNvPr>
              <p:cNvSpPr/>
              <p:nvPr/>
            </p:nvSpPr>
            <p:spPr>
              <a:xfrm>
                <a:off x="722720" y="1705698"/>
                <a:ext cx="1591196" cy="24911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1600" b="0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WIGOS NFP</a:t>
                </a:r>
              </a:p>
            </p:txBody>
          </p: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4499188-93DA-4FA6-A09F-3D37A7587700}"/>
                </a:ext>
              </a:extLst>
            </p:cNvPr>
            <p:cNvSpPr txBox="1"/>
            <p:nvPr/>
          </p:nvSpPr>
          <p:spPr>
            <a:xfrm>
              <a:off x="1918181" y="2302235"/>
              <a:ext cx="1173911" cy="249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National level</a:t>
              </a:r>
              <a:endParaRPr lang="en-CH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3E39778C-3964-4BA0-AF34-289D48ADC8BB}"/>
              </a:ext>
            </a:extLst>
          </p:cNvPr>
          <p:cNvSpPr/>
          <p:nvPr/>
        </p:nvSpPr>
        <p:spPr>
          <a:xfrm>
            <a:off x="3781282" y="66067"/>
            <a:ext cx="5228365" cy="1228180"/>
          </a:xfrm>
          <a:prstGeom prst="wedgeEllipseCallout">
            <a:avLst>
              <a:gd name="adj1" fmla="val -87670"/>
              <a:gd name="adj2" fmla="val 11063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WIGOS NFP = 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leads Member’s communications on WIGOS, with WMO; Monitors and reports on national status of WIGOS implementation and issues in the country; Identify and follow-up on WIGOS-related training and capacity development needs;</a:t>
            </a:r>
          </a:p>
        </p:txBody>
      </p:sp>
      <p:sp>
        <p:nvSpPr>
          <p:cNvPr id="45" name="Speech Bubble: Oval 44">
            <a:extLst>
              <a:ext uri="{FF2B5EF4-FFF2-40B4-BE49-F238E27FC236}">
                <a16:creationId xmlns:a16="http://schemas.microsoft.com/office/drawing/2014/main" id="{BBD6D82D-1709-4131-BF8D-A667CBF8CEA7}"/>
              </a:ext>
            </a:extLst>
          </p:cNvPr>
          <p:cNvSpPr/>
          <p:nvPr/>
        </p:nvSpPr>
        <p:spPr>
          <a:xfrm>
            <a:off x="5778389" y="1339482"/>
            <a:ext cx="3318360" cy="4716934"/>
          </a:xfrm>
          <a:prstGeom prst="wedgeEllipseCallout">
            <a:avLst>
              <a:gd name="adj1" fmla="val -138052"/>
              <a:gd name="adj2" fmla="val -2153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OSCAR/Surface NFP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=  Coordinates national activities related to WIGOS metadata towards their availability in OSCAR/Surf; Coordinates its user accounts at national level; Promulgates WMO relevant regulatory, guidance and training materials; Ensures that all accredited users are trained to edit metadata in OSCAR/Surf, including the use of automatic insertion/updates to OSCAR/Surf; Works closely with the relevant RWC; Reports on the status of national WIGOS metadata in OSCAR/Surf; Takes actions to correct erroneous and/or missing metadata in OSCAR/Surface.</a:t>
            </a:r>
          </a:p>
        </p:txBody>
      </p:sp>
      <p:sp>
        <p:nvSpPr>
          <p:cNvPr id="46" name="Speech Bubble: Oval 45">
            <a:extLst>
              <a:ext uri="{FF2B5EF4-FFF2-40B4-BE49-F238E27FC236}">
                <a16:creationId xmlns:a16="http://schemas.microsoft.com/office/drawing/2014/main" id="{6FC52D56-DD9C-4AB0-A3D9-53C74FE132C2}"/>
              </a:ext>
            </a:extLst>
          </p:cNvPr>
          <p:cNvSpPr/>
          <p:nvPr/>
        </p:nvSpPr>
        <p:spPr>
          <a:xfrm>
            <a:off x="1724832" y="3429000"/>
            <a:ext cx="4263241" cy="3393375"/>
          </a:xfrm>
          <a:prstGeom prst="wedgeEllipseCallout">
            <a:avLst>
              <a:gd name="adj1" fmla="val -65557"/>
              <a:gd name="adj2" fmla="val -72668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WDQMS NFP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= Provides timely </a:t>
            </a:r>
            <a:r>
              <a:rPr lang="en-US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answers  to all queries and tickets sent by the RWC related to issues with observations 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from the country; Initiates and coordinates actions to solve those issues as quickly as possible; Liaises with OSCAR/Surface NFP in relation to stations that exchange data internationally; Promulgates nationally the WDQMS related practices and procedures; Liaises with other relevant WMO Regional </a:t>
            </a:r>
            <a:r>
              <a:rPr lang="en-US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Centres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, e.g. RICs, RTCs, to find sustainable solutions for issues identified by the WDQMS.</a:t>
            </a:r>
          </a:p>
        </p:txBody>
      </p:sp>
    </p:spTree>
    <p:extLst>
      <p:ext uri="{BB962C8B-B14F-4D97-AF65-F5344CB8AC3E}">
        <p14:creationId xmlns:p14="http://schemas.microsoft.com/office/powerpoint/2010/main" val="37113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1E5BA222991439BA07A4745E8FDAA" ma:contentTypeVersion="6" ma:contentTypeDescription="Create a new document." ma:contentTypeScope="" ma:versionID="6d1387ed20689e299fbd0eb9a47cf31c">
  <xsd:schema xmlns:xsd="http://www.w3.org/2001/XMLSchema" xmlns:xs="http://www.w3.org/2001/XMLSchema" xmlns:p="http://schemas.microsoft.com/office/2006/metadata/properties" xmlns:ns2="2c63548e-e22e-43cb-a415-9193d4d80a38" xmlns:ns3="9d2c9005-3129-4719-81ca-2fc8d806cf37" targetNamespace="http://schemas.microsoft.com/office/2006/metadata/properties" ma:root="true" ma:fieldsID="62132e911f4205e6cda6e7846b1291a2" ns2:_="" ns3:_="">
    <xsd:import namespace="2c63548e-e22e-43cb-a415-9193d4d80a38"/>
    <xsd:import namespace="9d2c9005-3129-4719-81ca-2fc8d806c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3548e-e22e-43cb-a415-9193d4d80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c9005-3129-4719-81ca-2fc8d806c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E51B8D-59B6-4C7B-9D83-5387FBCF56FF}"/>
</file>

<file path=customXml/itemProps2.xml><?xml version="1.0" encoding="utf-8"?>
<ds:datastoreItem xmlns:ds="http://schemas.openxmlformats.org/officeDocument/2006/customXml" ds:itemID="{2A0EA260-7454-4625-A053-EAFD111D8CE0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5e341866-7c71-43e7-8f34-3402d2b4f504"/>
    <ds:schemaRef ds:uri="8ec0b821-9e03-4938-aec6-1dcf2ecf3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6156127-7C0D-4C53-90B2-188FB973F9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3619</TotalTime>
  <Words>831</Words>
  <Application>Microsoft Office PowerPoint</Application>
  <PresentationFormat>On-screen Show (4:3)</PresentationFormat>
  <Paragraphs>97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Calibri</vt:lpstr>
      <vt:lpstr>WMO_WHITE_Powerpoint_en_fr</vt:lpstr>
      <vt:lpstr>PowerPoint Presentation</vt:lpstr>
      <vt:lpstr>WIGOS Operational Phase (2020 – 2023) Main priority areas according to Res.37/Cg-18</vt:lpstr>
      <vt:lpstr>PowerPoint Presentation</vt:lpstr>
      <vt:lpstr>Mandatory functions</vt:lpstr>
      <vt:lpstr>Optional Functions (mostly non daily-operation)</vt:lpstr>
      <vt:lpstr>A diagram of the RWCs Functions</vt:lpstr>
      <vt:lpstr>Support to RWCs related activities</vt:lpstr>
      <vt:lpstr>PowerPoint Presentation</vt:lpstr>
      <vt:lpstr>PowerPoint Presentation</vt:lpstr>
      <vt:lpstr>Guidance on nominations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Zulkarnain;LFNunes</dc:creator>
  <cp:lastModifiedBy>Luis Filipe NUNES</cp:lastModifiedBy>
  <cp:revision>563</cp:revision>
  <cp:lastPrinted>2017-05-09T06:47:47Z</cp:lastPrinted>
  <dcterms:created xsi:type="dcterms:W3CDTF">2016-05-27T11:05:50Z</dcterms:created>
  <dcterms:modified xsi:type="dcterms:W3CDTF">2020-10-21T11:14:18Z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0x010100B0C1E5BA222991439BA07A4745E8FDAA</vt:lpwstr>
  </property>
</Properties>
</file>