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79" r:id="rId6"/>
    <p:sldId id="322" r:id="rId7"/>
    <p:sldId id="327" r:id="rId8"/>
    <p:sldId id="324" r:id="rId9"/>
    <p:sldId id="326" r:id="rId10"/>
    <p:sldId id="325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tienne Charpentier" userId="ffc3976b-88a3-47ba-89a0-ddc1f144dedc" providerId="ADAL" clId="{186A4367-0A1C-4652-A36F-9D4C05BB84E7}"/>
    <pc:docChg chg="custSel delSld modSld">
      <pc:chgData name="Etienne Charpentier" userId="ffc3976b-88a3-47ba-89a0-ddc1f144dedc" providerId="ADAL" clId="{186A4367-0A1C-4652-A36F-9D4C05BB84E7}" dt="2020-10-12T06:59:49.598" v="136" actId="20577"/>
      <pc:docMkLst>
        <pc:docMk/>
      </pc:docMkLst>
      <pc:sldChg chg="modSp">
        <pc:chgData name="Etienne Charpentier" userId="ffc3976b-88a3-47ba-89a0-ddc1f144dedc" providerId="ADAL" clId="{186A4367-0A1C-4652-A36F-9D4C05BB84E7}" dt="2020-10-12T06:59:49.598" v="136" actId="20577"/>
        <pc:sldMkLst>
          <pc:docMk/>
          <pc:sldMk cId="2389260677" sldId="256"/>
        </pc:sldMkLst>
        <pc:spChg chg="mod">
          <ac:chgData name="Etienne Charpentier" userId="ffc3976b-88a3-47ba-89a0-ddc1f144dedc" providerId="ADAL" clId="{186A4367-0A1C-4652-A36F-9D4C05BB84E7}" dt="2020-10-12T06:59:49.598" v="136" actId="20577"/>
          <ac:spMkLst>
            <pc:docMk/>
            <pc:sldMk cId="2389260677" sldId="256"/>
            <ac:spMk id="6" creationId="{0D1B5586-E5BC-42B6-B21F-43339B635E80}"/>
          </ac:spMkLst>
        </pc:spChg>
        <pc:spChg chg="mod">
          <ac:chgData name="Etienne Charpentier" userId="ffc3976b-88a3-47ba-89a0-ddc1f144dedc" providerId="ADAL" clId="{186A4367-0A1C-4652-A36F-9D4C05BB84E7}" dt="2020-10-12T06:54:58.670" v="66" actId="6549"/>
          <ac:spMkLst>
            <pc:docMk/>
            <pc:sldMk cId="2389260677" sldId="256"/>
            <ac:spMk id="7" creationId="{5F243835-87B8-4311-ABDD-4507D67A7A05}"/>
          </ac:spMkLst>
        </pc:spChg>
      </pc:sldChg>
      <pc:sldChg chg="del">
        <pc:chgData name="Etienne Charpentier" userId="ffc3976b-88a3-47ba-89a0-ddc1f144dedc" providerId="ADAL" clId="{186A4367-0A1C-4652-A36F-9D4C05BB84E7}" dt="2020-10-12T06:55:41.314" v="70" actId="2696"/>
        <pc:sldMkLst>
          <pc:docMk/>
          <pc:sldMk cId="3545696213" sldId="257"/>
        </pc:sldMkLst>
      </pc:sldChg>
      <pc:sldChg chg="del">
        <pc:chgData name="Etienne Charpentier" userId="ffc3976b-88a3-47ba-89a0-ddc1f144dedc" providerId="ADAL" clId="{186A4367-0A1C-4652-A36F-9D4C05BB84E7}" dt="2020-10-12T06:55:25.672" v="67" actId="2696"/>
        <pc:sldMkLst>
          <pc:docMk/>
          <pc:sldMk cId="2616461387" sldId="292"/>
        </pc:sldMkLst>
      </pc:sldChg>
      <pc:sldChg chg="del">
        <pc:chgData name="Etienne Charpentier" userId="ffc3976b-88a3-47ba-89a0-ddc1f144dedc" providerId="ADAL" clId="{186A4367-0A1C-4652-A36F-9D4C05BB84E7}" dt="2020-10-12T06:55:40.606" v="69" actId="2696"/>
        <pc:sldMkLst>
          <pc:docMk/>
          <pc:sldMk cId="1826873044" sldId="295"/>
        </pc:sldMkLst>
      </pc:sldChg>
      <pc:sldChg chg="modSp">
        <pc:chgData name="Etienne Charpentier" userId="ffc3976b-88a3-47ba-89a0-ddc1f144dedc" providerId="ADAL" clId="{186A4367-0A1C-4652-A36F-9D4C05BB84E7}" dt="2020-10-12T06:59:01.061" v="90" actId="20577"/>
        <pc:sldMkLst>
          <pc:docMk/>
          <pc:sldMk cId="963231542" sldId="324"/>
        </pc:sldMkLst>
        <pc:spChg chg="mod">
          <ac:chgData name="Etienne Charpentier" userId="ffc3976b-88a3-47ba-89a0-ddc1f144dedc" providerId="ADAL" clId="{186A4367-0A1C-4652-A36F-9D4C05BB84E7}" dt="2020-10-12T06:59:01.061" v="90" actId="20577"/>
          <ac:spMkLst>
            <pc:docMk/>
            <pc:sldMk cId="963231542" sldId="324"/>
            <ac:spMk id="2" creationId="{4A5FC37E-C189-4DED-BB7F-395EE4DABF6D}"/>
          </ac:spMkLst>
        </pc:spChg>
      </pc:sldChg>
      <pc:sldChg chg="modSp">
        <pc:chgData name="Etienne Charpentier" userId="ffc3976b-88a3-47ba-89a0-ddc1f144dedc" providerId="ADAL" clId="{186A4367-0A1C-4652-A36F-9D4C05BB84E7}" dt="2020-10-12T06:58:52.778" v="84" actId="20577"/>
        <pc:sldMkLst>
          <pc:docMk/>
          <pc:sldMk cId="2181106050" sldId="326"/>
        </pc:sldMkLst>
        <pc:spChg chg="mod">
          <ac:chgData name="Etienne Charpentier" userId="ffc3976b-88a3-47ba-89a0-ddc1f144dedc" providerId="ADAL" clId="{186A4367-0A1C-4652-A36F-9D4C05BB84E7}" dt="2020-10-12T06:58:52.778" v="84" actId="20577"/>
          <ac:spMkLst>
            <pc:docMk/>
            <pc:sldMk cId="2181106050" sldId="326"/>
            <ac:spMk id="2" creationId="{BA772C5F-B4A0-498C-9717-598F78C70BA6}"/>
          </ac:spMkLst>
        </pc:spChg>
      </pc:sldChg>
      <pc:sldChg chg="del">
        <pc:chgData name="Etienne Charpentier" userId="ffc3976b-88a3-47ba-89a0-ddc1f144dedc" providerId="ADAL" clId="{186A4367-0A1C-4652-A36F-9D4C05BB84E7}" dt="2020-10-12T06:55:28.536" v="68" actId="2696"/>
        <pc:sldMkLst>
          <pc:docMk/>
          <pc:sldMk cId="1071186567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2D6DB-FD71-47F1-BFB3-9296D7449D89}" type="datetimeFigureOut">
              <a:rPr lang="en-CH" smtClean="0"/>
              <a:t>19/10/2020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F714-E990-41A8-A684-7ABFAF4E8E9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4804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5914F-B87A-6F49-A96C-65D504689B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7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D1B5586-E5BC-42B6-B21F-43339B635E80}"/>
              </a:ext>
            </a:extLst>
          </p:cNvPr>
          <p:cNvSpPr txBox="1">
            <a:spLocks/>
          </p:cNvSpPr>
          <p:nvPr/>
        </p:nvSpPr>
        <p:spPr>
          <a:xfrm>
            <a:off x="1339957" y="259017"/>
            <a:ext cx="7364803" cy="19272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</a:rPr>
              <a:t>Online Workshop for </a:t>
            </a:r>
            <a:r>
              <a:rPr lang="fr-FR" sz="3600" b="1" i="1" dirty="0" err="1">
                <a:solidFill>
                  <a:schemeClr val="accent1">
                    <a:lumMod val="75000"/>
                  </a:schemeClr>
                </a:solidFill>
              </a:rPr>
              <a:t>Regional</a:t>
            </a: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</a:rPr>
              <a:t> WIGOS Centres in RA-I (SADC)</a:t>
            </a:r>
          </a:p>
          <a:p>
            <a:endParaRPr lang="fr-FR" sz="36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</a:rPr>
              <a:t>Introduction to the Plan for the Initial WIGOS </a:t>
            </a:r>
            <a:r>
              <a:rPr lang="fr-FR" sz="3600" b="1" i="1" dirty="0" err="1">
                <a:solidFill>
                  <a:schemeClr val="accent1">
                    <a:lumMod val="75000"/>
                  </a:schemeClr>
                </a:solidFill>
              </a:rPr>
              <a:t>Operational</a:t>
            </a: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</a:rPr>
              <a:t> Phase 2020-2023 (WOP)</a:t>
            </a:r>
            <a:endParaRPr lang="en-US" sz="4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43835-87B8-4311-ABDD-4507D67A7A05}"/>
              </a:ext>
            </a:extLst>
          </p:cNvPr>
          <p:cNvSpPr txBox="1"/>
          <p:nvPr/>
        </p:nvSpPr>
        <p:spPr>
          <a:xfrm>
            <a:off x="5953312" y="3840489"/>
            <a:ext cx="306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19-21 October 2020</a:t>
            </a:r>
          </a:p>
          <a:p>
            <a:endParaRPr lang="en-US" sz="2400" i="1" dirty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  <a:p>
            <a:r>
              <a:rPr lang="en-US" sz="2400" i="1" dirty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By videoconference</a:t>
            </a:r>
            <a:endParaRPr lang="x-none" sz="2400" i="1" dirty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ED367-DA06-4A03-9A95-C1CBDCA3DC99}"/>
              </a:ext>
            </a:extLst>
          </p:cNvPr>
          <p:cNvSpPr txBox="1"/>
          <p:nvPr/>
        </p:nvSpPr>
        <p:spPr>
          <a:xfrm>
            <a:off x="1958110" y="2335950"/>
            <a:ext cx="576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accent1">
                    <a:lumMod val="75000"/>
                  </a:schemeClr>
                </a:solidFill>
              </a:rPr>
              <a:t>Etienne Charpentier 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(Head, ONM, WMO Secretariat)</a:t>
            </a: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5"/>
          <p:cNvSpPr txBox="1">
            <a:spLocks/>
          </p:cNvSpPr>
          <p:nvPr/>
        </p:nvSpPr>
        <p:spPr>
          <a:xfrm>
            <a:off x="457200" y="370756"/>
            <a:ext cx="8229600" cy="5275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23" b="1" dirty="0">
                <a:solidFill>
                  <a:srgbClr val="005BAA"/>
                </a:solidFill>
              </a:rPr>
              <a:t>WMO Strategic Plan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6410" y="1518864"/>
            <a:ext cx="2412000" cy="498462"/>
          </a:xfrm>
          <a:prstGeom prst="rect">
            <a:avLst/>
          </a:prstGeom>
          <a:solidFill>
            <a:srgbClr val="13529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9" dirty="0"/>
              <a:t>Enhancing preparedness for, and reducing losses of life and property from hydrometeorological extremes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7823" y="1518864"/>
            <a:ext cx="2412000" cy="498462"/>
          </a:xfrm>
          <a:prstGeom prst="rect">
            <a:avLst/>
          </a:prstGeom>
          <a:solidFill>
            <a:srgbClr val="13529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9" dirty="0"/>
              <a:t>Enhancing socioeconomic value of weather, climate, hydrological and related environmental services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27116" y="1518864"/>
            <a:ext cx="2412000" cy="498462"/>
          </a:xfrm>
          <a:prstGeom prst="rect">
            <a:avLst/>
          </a:prstGeom>
          <a:solidFill>
            <a:srgbClr val="13529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9" dirty="0"/>
              <a:t>Supporting climate-smart </a:t>
            </a:r>
            <a:br>
              <a:rPr lang="en-US" sz="969" dirty="0"/>
            </a:br>
            <a:r>
              <a:rPr lang="en-US" sz="969" dirty="0"/>
              <a:t>decision-making to build resilience and adaptation to climate risk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6411" y="2070564"/>
            <a:ext cx="2412000" cy="299077"/>
          </a:xfrm>
          <a:prstGeom prst="rect">
            <a:avLst/>
          </a:prstGeom>
          <a:solidFill>
            <a:srgbClr val="13529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9" dirty="0"/>
              <a:t>Accountability for Results </a:t>
            </a:r>
            <a:br>
              <a:rPr lang="en-US" sz="969" dirty="0"/>
            </a:br>
            <a:r>
              <a:rPr lang="en-US" sz="969" dirty="0"/>
              <a:t>and Transparency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7823" y="2070564"/>
            <a:ext cx="2412000" cy="299077"/>
          </a:xfrm>
          <a:prstGeom prst="rect">
            <a:avLst/>
          </a:prstGeom>
          <a:solidFill>
            <a:srgbClr val="13529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9" dirty="0"/>
              <a:t>Inclusiveness and Diversity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27117" y="2070564"/>
            <a:ext cx="2412000" cy="299077"/>
          </a:xfrm>
          <a:prstGeom prst="rect">
            <a:avLst/>
          </a:prstGeom>
          <a:solidFill>
            <a:srgbClr val="13529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9" dirty="0"/>
              <a:t>Collaboration and Partnership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6411" y="975719"/>
            <a:ext cx="7333412" cy="498462"/>
          </a:xfrm>
          <a:prstGeom prst="rect">
            <a:avLst/>
          </a:prstGeom>
          <a:solidFill>
            <a:srgbClr val="1352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9" dirty="0"/>
              <a:t>By 2030, a world where </a:t>
            </a:r>
            <a:r>
              <a:rPr lang="en-US" sz="969" b="1" dirty="0"/>
              <a:t>all nations</a:t>
            </a:r>
            <a:r>
              <a:rPr lang="en-US" sz="969" dirty="0"/>
              <a:t>, especially the </a:t>
            </a:r>
            <a:r>
              <a:rPr lang="en-US" sz="969" b="1" dirty="0"/>
              <a:t>most vulnerable</a:t>
            </a:r>
            <a:r>
              <a:rPr lang="en-US" sz="969" dirty="0"/>
              <a:t>, are </a:t>
            </a:r>
            <a:r>
              <a:rPr lang="en-US" sz="969" b="1" dirty="0"/>
              <a:t>more resilient</a:t>
            </a:r>
            <a:r>
              <a:rPr lang="en-US" sz="969" dirty="0"/>
              <a:t> to the </a:t>
            </a:r>
            <a:r>
              <a:rPr lang="en-US" sz="969" b="1" dirty="0"/>
              <a:t>socioeconomic impact</a:t>
            </a:r>
            <a:r>
              <a:rPr lang="en-US" sz="969" dirty="0"/>
              <a:t> of </a:t>
            </a:r>
            <a:r>
              <a:rPr lang="en-US" sz="969" b="1" dirty="0"/>
              <a:t>extreme weather, climate, water </a:t>
            </a:r>
            <a:r>
              <a:rPr lang="en-US" sz="969" dirty="0"/>
              <a:t>and other </a:t>
            </a:r>
            <a:r>
              <a:rPr lang="en-US" sz="969" b="1" dirty="0"/>
              <a:t>environmental events</a:t>
            </a:r>
            <a:r>
              <a:rPr lang="en-US" sz="969" dirty="0"/>
              <a:t>, and </a:t>
            </a:r>
            <a:r>
              <a:rPr lang="en-US" sz="969" b="1" dirty="0"/>
              <a:t>empowered</a:t>
            </a:r>
            <a:r>
              <a:rPr lang="en-US" sz="969" dirty="0"/>
              <a:t> to boost their </a:t>
            </a:r>
            <a:br>
              <a:rPr lang="en-US" sz="969" dirty="0"/>
            </a:br>
            <a:r>
              <a:rPr lang="en-US" sz="969" b="1" dirty="0"/>
              <a:t>sustainable development</a:t>
            </a:r>
            <a:r>
              <a:rPr lang="en-US" sz="969" dirty="0"/>
              <a:t> through the </a:t>
            </a:r>
            <a:r>
              <a:rPr lang="en-US" sz="969" b="1" dirty="0"/>
              <a:t>best possible services</a:t>
            </a:r>
            <a:r>
              <a:rPr lang="en-US" sz="969" dirty="0"/>
              <a:t>,  whether over land, at sea or in the air.</a:t>
            </a:r>
            <a:endParaRPr lang="en-US" sz="1015" dirty="0"/>
          </a:p>
        </p:txBody>
      </p:sp>
      <p:sp>
        <p:nvSpPr>
          <p:cNvPr id="13" name="Rectangle 12"/>
          <p:cNvSpPr/>
          <p:nvPr/>
        </p:nvSpPr>
        <p:spPr>
          <a:xfrm>
            <a:off x="4517501" y="2424893"/>
            <a:ext cx="1431231" cy="1171085"/>
          </a:xfrm>
          <a:prstGeom prst="rect">
            <a:avLst/>
          </a:prstGeom>
          <a:solidFill>
            <a:srgbClr val="13529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31" b="1" dirty="0"/>
          </a:p>
          <a:p>
            <a:pPr algn="ctr"/>
            <a:endParaRPr lang="en-US" sz="831" b="1" dirty="0"/>
          </a:p>
          <a:p>
            <a:pPr algn="ctr"/>
            <a:endParaRPr lang="en-US" sz="369" b="1" dirty="0"/>
          </a:p>
          <a:p>
            <a:pPr algn="ctr"/>
            <a:r>
              <a:rPr lang="en-US" sz="831" b="1" dirty="0"/>
              <a:t>Advance targeted research</a:t>
            </a:r>
          </a:p>
          <a:p>
            <a:pPr algn="ctr"/>
            <a:r>
              <a:rPr lang="en-US" sz="738" dirty="0"/>
              <a:t>Leveraging leadership in science to improve understanding of the Earth system for enhanced services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66411" y="2416742"/>
            <a:ext cx="1431231" cy="1171086"/>
          </a:xfrm>
          <a:prstGeom prst="rect">
            <a:avLst/>
          </a:prstGeom>
          <a:solidFill>
            <a:srgbClr val="13529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31" b="1" dirty="0"/>
          </a:p>
          <a:p>
            <a:pPr algn="ctr"/>
            <a:endParaRPr lang="en-US" sz="831" b="1" dirty="0"/>
          </a:p>
          <a:p>
            <a:pPr algn="ctr"/>
            <a:endParaRPr lang="en-US" sz="369" b="1" dirty="0"/>
          </a:p>
          <a:p>
            <a:pPr algn="ctr"/>
            <a:r>
              <a:rPr lang="en-US" sz="831" b="1" dirty="0"/>
              <a:t>Better serve </a:t>
            </a:r>
          </a:p>
          <a:p>
            <a:pPr algn="ctr"/>
            <a:r>
              <a:rPr lang="en-US" sz="831" b="1" dirty="0"/>
              <a:t>societal needs</a:t>
            </a:r>
          </a:p>
          <a:p>
            <a:pPr algn="ctr"/>
            <a:r>
              <a:rPr lang="en-US" sz="738" dirty="0"/>
              <a:t>Delivering authoritative, accessible, user-oriented and fit-for-purpose information and services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468592" y="2424893"/>
            <a:ext cx="1431231" cy="1171085"/>
          </a:xfrm>
          <a:prstGeom prst="rect">
            <a:avLst/>
          </a:prstGeom>
          <a:solidFill>
            <a:srgbClr val="13529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31" b="1" dirty="0"/>
          </a:p>
          <a:p>
            <a:pPr algn="ctr"/>
            <a:endParaRPr lang="en-US" sz="831" b="1" dirty="0"/>
          </a:p>
          <a:p>
            <a:pPr algn="ctr"/>
            <a:endParaRPr lang="en-US" sz="369" b="1" dirty="0"/>
          </a:p>
          <a:p>
            <a:pPr algn="ctr"/>
            <a:r>
              <a:rPr lang="en-US" sz="831" b="1" dirty="0"/>
              <a:t>Strategic realignment of WMO structure and </a:t>
            </a:r>
            <a:r>
              <a:rPr lang="en-US" sz="738" b="1" dirty="0"/>
              <a:t>programmes</a:t>
            </a:r>
          </a:p>
          <a:p>
            <a:pPr algn="ctr"/>
            <a:r>
              <a:rPr lang="en-US" sz="738" dirty="0"/>
              <a:t>Effective policy- and </a:t>
            </a:r>
            <a:br>
              <a:rPr lang="en-US" sz="738" dirty="0"/>
            </a:br>
            <a:r>
              <a:rPr lang="en-US" sz="738" dirty="0"/>
              <a:t>decision-making and implementation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041956" y="2424893"/>
            <a:ext cx="1431231" cy="1171085"/>
          </a:xfrm>
          <a:prstGeom prst="rect">
            <a:avLst/>
          </a:prstGeom>
          <a:solidFill>
            <a:srgbClr val="13529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31" b="1" dirty="0"/>
          </a:p>
          <a:p>
            <a:pPr algn="ctr"/>
            <a:endParaRPr lang="en-US" sz="831" b="1" dirty="0"/>
          </a:p>
          <a:p>
            <a:pPr algn="ctr"/>
            <a:endParaRPr lang="en-US" sz="369" b="1" dirty="0"/>
          </a:p>
          <a:p>
            <a:pPr algn="ctr"/>
            <a:r>
              <a:rPr lang="en-US" sz="831" b="1" dirty="0"/>
              <a:t>Enhance Earth system observations and predictions</a:t>
            </a:r>
          </a:p>
          <a:p>
            <a:pPr algn="ctr"/>
            <a:r>
              <a:rPr lang="en-US" sz="738" dirty="0"/>
              <a:t>Strengthening the </a:t>
            </a:r>
            <a:br>
              <a:rPr lang="en-US" sz="738" dirty="0"/>
            </a:br>
            <a:r>
              <a:rPr lang="en-US" sz="738" dirty="0"/>
              <a:t>technical foundation </a:t>
            </a:r>
            <a:br>
              <a:rPr lang="en-US" sz="738" dirty="0"/>
            </a:br>
            <a:r>
              <a:rPr lang="en-US" sz="738" dirty="0"/>
              <a:t>for the future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93045" y="2424893"/>
            <a:ext cx="1431231" cy="1171085"/>
          </a:xfrm>
          <a:prstGeom prst="rect">
            <a:avLst/>
          </a:prstGeom>
          <a:solidFill>
            <a:srgbClr val="13529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31" b="1" dirty="0"/>
          </a:p>
          <a:p>
            <a:pPr algn="ctr"/>
            <a:endParaRPr lang="en-US" sz="831" b="1" dirty="0"/>
          </a:p>
          <a:p>
            <a:pPr algn="ctr"/>
            <a:endParaRPr lang="en-US" sz="369" b="1" dirty="0"/>
          </a:p>
          <a:p>
            <a:pPr algn="ctr"/>
            <a:r>
              <a:rPr lang="en-US" sz="831" b="1" dirty="0"/>
              <a:t>Close the </a:t>
            </a:r>
            <a:br>
              <a:rPr lang="en-US" sz="831" b="1" dirty="0"/>
            </a:br>
            <a:r>
              <a:rPr lang="en-US" sz="831" b="1" dirty="0"/>
              <a:t>capacity gap</a:t>
            </a:r>
          </a:p>
          <a:p>
            <a:pPr algn="ctr"/>
            <a:r>
              <a:rPr lang="en-US" sz="738" dirty="0"/>
              <a:t>Enhancing service delivery capacity of developing countries to ensure availability of essential information and services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53" y="2351977"/>
            <a:ext cx="509435" cy="4984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91" y="2467048"/>
            <a:ext cx="421053" cy="332308"/>
          </a:xfrm>
          <a:prstGeom prst="rect">
            <a:avLst/>
          </a:prstGeom>
        </p:spPr>
      </p:pic>
      <p:pic>
        <p:nvPicPr>
          <p:cNvPr id="41" name="Picture 3" descr="\\INTERNAL.WMO.INT\UserData\redirected\cnovenario\Documents\Icons\handshake_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60" y="2366811"/>
            <a:ext cx="540000" cy="4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8009927" y="2491371"/>
            <a:ext cx="348562" cy="228682"/>
            <a:chOff x="826419" y="5447130"/>
            <a:chExt cx="427450" cy="303808"/>
          </a:xfrm>
        </p:grpSpPr>
        <p:sp>
          <p:nvSpPr>
            <p:cNvPr id="43" name="Oval 42"/>
            <p:cNvSpPr/>
            <p:nvPr/>
          </p:nvSpPr>
          <p:spPr>
            <a:xfrm>
              <a:off x="984075" y="5447130"/>
              <a:ext cx="112138" cy="11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44" name="Oval 43"/>
            <p:cNvSpPr/>
            <p:nvPr/>
          </p:nvSpPr>
          <p:spPr>
            <a:xfrm>
              <a:off x="984075" y="5638800"/>
              <a:ext cx="112138" cy="11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45" name="Oval 44"/>
            <p:cNvSpPr/>
            <p:nvPr/>
          </p:nvSpPr>
          <p:spPr>
            <a:xfrm>
              <a:off x="1141731" y="5638800"/>
              <a:ext cx="112138" cy="11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46" name="Oval 45"/>
            <p:cNvSpPr/>
            <p:nvPr/>
          </p:nvSpPr>
          <p:spPr>
            <a:xfrm>
              <a:off x="826419" y="5638800"/>
              <a:ext cx="112138" cy="11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040144" y="5554505"/>
              <a:ext cx="0" cy="10800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882488" y="5592609"/>
              <a:ext cx="0" cy="7953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1197800" y="5592609"/>
              <a:ext cx="0" cy="79532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67610" y="5596267"/>
              <a:ext cx="34200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1566411" y="3630763"/>
          <a:ext cx="1432800" cy="2456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276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1.1</a:t>
                      </a:r>
                    </a:p>
                  </a:txBody>
                  <a:tcPr marL="36000" marR="36000" marT="33231" marB="33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chemeClr val="bg1"/>
                          </a:solidFill>
                        </a:rPr>
                        <a:t>Strengthen national multi-hazard</a:t>
                      </a:r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 early warning/alert systems </a:t>
                      </a:r>
                      <a:r>
                        <a:rPr lang="en-US" sz="700" b="0" baseline="0" dirty="0">
                          <a:solidFill>
                            <a:schemeClr val="bg1"/>
                          </a:solidFill>
                        </a:rPr>
                        <a:t>and extend reach to better enable effective response to the associated risks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3231" marB="33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240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1.2</a:t>
                      </a:r>
                    </a:p>
                  </a:txBody>
                  <a:tcPr marL="36000" marR="36000" marT="33231" marB="33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Broaden the provision</a:t>
                      </a:r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policy- and decision-supporting climate information and services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3231" marB="33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33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1.3</a:t>
                      </a:r>
                    </a:p>
                  </a:txBody>
                  <a:tcPr marL="36000" marR="36000" marT="33231" marB="33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Further</a:t>
                      </a:r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 develop </a:t>
                      </a:r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services</a:t>
                      </a:r>
                      <a:r>
                        <a:rPr lang="en-US" sz="700" b="0" baseline="0" dirty="0">
                          <a:solidFill>
                            <a:schemeClr val="bg1"/>
                          </a:solidFill>
                        </a:rPr>
                        <a:t> in support of </a:t>
                      </a:r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sustainable water management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3231" marB="33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845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1.4</a:t>
                      </a:r>
                    </a:p>
                  </a:txBody>
                  <a:tcPr marL="36000" marR="36000" marT="33231" marB="33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Enhance the value and innovate the provision</a:t>
                      </a:r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decision-supporting weather information and services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3231" marB="332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254442" y="1137187"/>
            <a:ext cx="1311968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2" b="1" dirty="0">
                <a:solidFill>
                  <a:srgbClr val="13529F"/>
                </a:solidFill>
              </a:rPr>
              <a:t>VISION 2030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4442" y="1518864"/>
            <a:ext cx="1311968" cy="4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2" b="1" dirty="0">
                <a:solidFill>
                  <a:srgbClr val="13529F"/>
                </a:solidFill>
              </a:rPr>
              <a:t>OVERARCHING PRIORITIES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54442" y="2070565"/>
            <a:ext cx="1311968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2" b="1" dirty="0">
                <a:solidFill>
                  <a:srgbClr val="13529F"/>
                </a:solidFill>
              </a:rPr>
              <a:t>CORE VALUES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54442" y="2435753"/>
            <a:ext cx="1311968" cy="4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2" b="1" dirty="0">
                <a:solidFill>
                  <a:srgbClr val="13529F"/>
                </a:solidFill>
              </a:rPr>
              <a:t>LONG-TERM GOALS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54442" y="3689479"/>
            <a:ext cx="1311968" cy="1086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2" b="1" dirty="0">
                <a:solidFill>
                  <a:srgbClr val="13529F"/>
                </a:solidFill>
              </a:rPr>
              <a:t>STRATEGIC OBJECTIVES</a:t>
            </a:r>
          </a:p>
          <a:p>
            <a:endParaRPr lang="en-US" sz="1292" b="1" dirty="0">
              <a:solidFill>
                <a:srgbClr val="13529F"/>
              </a:solidFill>
            </a:endParaRPr>
          </a:p>
          <a:p>
            <a:r>
              <a:rPr lang="en-US" sz="1292" dirty="0">
                <a:solidFill>
                  <a:srgbClr val="13529F"/>
                </a:solidFill>
              </a:rPr>
              <a:t>2020-2023 FOCUS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51" y="2394639"/>
            <a:ext cx="407548" cy="398769"/>
          </a:xfrm>
          <a:prstGeom prst="rect">
            <a:avLst/>
          </a:prstGeom>
        </p:spPr>
      </p:pic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3054463" y="3630763"/>
          <a:ext cx="1432800" cy="2456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703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2.1</a:t>
                      </a: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bg1"/>
                          </a:solidFill>
                        </a:rPr>
                        <a:t>Optimize the </a:t>
                      </a:r>
                      <a:r>
                        <a:rPr lang="en-US" sz="700" b="1" dirty="0">
                          <a:solidFill>
                            <a:schemeClr val="bg1"/>
                          </a:solidFill>
                        </a:rPr>
                        <a:t>acquisition of observation data</a:t>
                      </a:r>
                      <a:r>
                        <a:rPr lang="en-US" sz="700" b="0" dirty="0">
                          <a:solidFill>
                            <a:schemeClr val="bg1"/>
                          </a:solidFill>
                        </a:rPr>
                        <a:t> through the WMO Integrated</a:t>
                      </a:r>
                      <a:r>
                        <a:rPr lang="en-US" sz="700" b="0" baseline="0" dirty="0">
                          <a:solidFill>
                            <a:schemeClr val="bg1"/>
                          </a:solidFill>
                        </a:rPr>
                        <a:t> Global Observing System</a:t>
                      </a:r>
                      <a:endParaRPr lang="en-US" sz="7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924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2.2</a:t>
                      </a: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Improve</a:t>
                      </a:r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 and increase </a:t>
                      </a:r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access to, exchange and management of current and past Earth system observation data and derived products </a:t>
                      </a:r>
                      <a:r>
                        <a:rPr lang="en-US" sz="700" b="0" baseline="0" dirty="0">
                          <a:solidFill>
                            <a:schemeClr val="bg1"/>
                          </a:solidFill>
                        </a:rPr>
                        <a:t>through the WMO Information System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368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2.3</a:t>
                      </a: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Enable </a:t>
                      </a:r>
                      <a:r>
                        <a:rPr lang="en-US" sz="700" b="1" dirty="0">
                          <a:solidFill>
                            <a:schemeClr val="bg1"/>
                          </a:solidFill>
                        </a:rPr>
                        <a:t>access and use of numerical analysis</a:t>
                      </a:r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 and prediction products </a:t>
                      </a:r>
                      <a:r>
                        <a:rPr lang="en-US" sz="700" b="0" baseline="0" dirty="0">
                          <a:solidFill>
                            <a:schemeClr val="bg1"/>
                          </a:solidFill>
                        </a:rPr>
                        <a:t>at all temporal and spatial scales from the WMO seamless Global Data Processing and Forecast System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4515931" y="3630763"/>
          <a:ext cx="1432800" cy="2456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044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3.1</a:t>
                      </a: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chemeClr val="bg1"/>
                          </a:solidFill>
                        </a:rPr>
                        <a:t>Advance scientific knowledge of the Earth system</a:t>
                      </a: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560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3.2</a:t>
                      </a: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Enhance the</a:t>
                      </a:r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science-for-service value chain </a:t>
                      </a:r>
                      <a:r>
                        <a:rPr lang="en-US" sz="700" b="0" baseline="0" dirty="0">
                          <a:solidFill>
                            <a:schemeClr val="bg1"/>
                          </a:solidFill>
                        </a:rPr>
                        <a:t>ensuring scientific and technological advances </a:t>
                      </a:r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improve predictive capabilities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3.3</a:t>
                      </a: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chemeClr val="bg1"/>
                          </a:solidFill>
                        </a:rPr>
                        <a:t>Advance</a:t>
                      </a:r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 policy-relevant science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5105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5993045" y="3630763"/>
          <a:ext cx="1432800" cy="2456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2321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4.1</a:t>
                      </a: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chemeClr val="bg1"/>
                          </a:solidFill>
                        </a:rPr>
                        <a:t>Address the needs of developing</a:t>
                      </a:r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 countries </a:t>
                      </a:r>
                      <a:r>
                        <a:rPr lang="en-US" sz="700" b="0" baseline="0" dirty="0">
                          <a:solidFill>
                            <a:schemeClr val="bg1"/>
                          </a:solidFill>
                        </a:rPr>
                        <a:t>to enable them to provide and utilize essential weather, climate, hydrological and related environmental services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92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4.2</a:t>
                      </a: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chemeClr val="bg1"/>
                          </a:solidFill>
                        </a:rPr>
                        <a:t>Develop</a:t>
                      </a:r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 and sustain core competencies and expertise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950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4.3</a:t>
                      </a: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chemeClr val="bg1"/>
                          </a:solidFill>
                        </a:rPr>
                        <a:t>Scale-up</a:t>
                      </a:r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 effective partnerships for investment </a:t>
                      </a:r>
                      <a:r>
                        <a:rPr lang="en-US" sz="700" b="0" baseline="0" dirty="0">
                          <a:solidFill>
                            <a:schemeClr val="bg1"/>
                          </a:solidFill>
                        </a:rPr>
                        <a:t> in sustainable and cost-efficient infrastructure and service delivery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831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7468592" y="3630763"/>
          <a:ext cx="1432800" cy="2456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921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5.1</a:t>
                      </a: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chemeClr val="bg1"/>
                          </a:solidFill>
                        </a:rPr>
                        <a:t>Optimize</a:t>
                      </a:r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 WMO constituent body structure </a:t>
                      </a:r>
                      <a:r>
                        <a:rPr lang="en-US" sz="700" b="0" baseline="0" dirty="0">
                          <a:solidFill>
                            <a:schemeClr val="bg1"/>
                          </a:solidFill>
                        </a:rPr>
                        <a:t>for more effective decision-making</a:t>
                      </a: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828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5.2</a:t>
                      </a: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chemeClr val="bg1"/>
                          </a:solidFill>
                        </a:rPr>
                        <a:t>Streamline WMO programmes</a:t>
                      </a: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107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5.3</a:t>
                      </a: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chemeClr val="bg1"/>
                          </a:solidFill>
                        </a:rPr>
                        <a:t>Advance equal,</a:t>
                      </a:r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 effective and inclusive participation</a:t>
                      </a:r>
                      <a:r>
                        <a:rPr lang="en-US" sz="700" b="0" baseline="0" dirty="0">
                          <a:solidFill>
                            <a:schemeClr val="bg1"/>
                          </a:solidFill>
                        </a:rPr>
                        <a:t> in governance, scientific cooperation and decision-making</a:t>
                      </a:r>
                      <a:endParaRPr lang="en-US" sz="7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6139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6615" marB="166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3041956" y="2416742"/>
            <a:ext cx="1431231" cy="36710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</p:spTree>
    <p:extLst>
      <p:ext uri="{BB962C8B-B14F-4D97-AF65-F5344CB8AC3E}">
        <p14:creationId xmlns:p14="http://schemas.microsoft.com/office/powerpoint/2010/main" val="76852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62709"/>
          <a:ext cx="8134350" cy="5117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96253">
                <a:tc gridSpan="3">
                  <a:txBody>
                    <a:bodyPr/>
                    <a:lstStyle/>
                    <a:p>
                      <a:pPr algn="ctr"/>
                      <a:r>
                        <a:rPr lang="en-GB" sz="2600" b="1" dirty="0"/>
                        <a:t>Long Term Goal 2 (Infrastructure)</a:t>
                      </a:r>
                      <a:br>
                        <a:rPr lang="en-GB" sz="2600" b="1" dirty="0"/>
                      </a:br>
                      <a:r>
                        <a:rPr lang="en-US" sz="2600" dirty="0"/>
                        <a:t>Enhance Earth system observations and predictions - Strengthening the technical foundation for the future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6615" marB="16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356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SO 2.1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(WIGOS)</a:t>
                      </a:r>
                    </a:p>
                  </a:txBody>
                  <a:tcPr marL="36000" marR="36000" marT="16615" marB="16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SO 2.2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(WIS)</a:t>
                      </a:r>
                    </a:p>
                  </a:txBody>
                  <a:tcPr marL="36000" marR="36000" marT="16615" marB="16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SO 2.3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(GDPFS)</a:t>
                      </a:r>
                    </a:p>
                  </a:txBody>
                  <a:tcPr marL="36000" marR="36000" marT="16615" marB="16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95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Optimize the 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acquisition of observation data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 through the WMO Integrated</a:t>
                      </a:r>
                      <a:r>
                        <a:rPr lang="en-US" sz="1500" b="0" baseline="0" dirty="0">
                          <a:solidFill>
                            <a:schemeClr val="bg1"/>
                          </a:solidFill>
                        </a:rPr>
                        <a:t> Global Observing System</a:t>
                      </a:r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6615" marB="16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Improve</a:t>
                      </a:r>
                      <a:r>
                        <a:rPr lang="en-US" sz="1500" baseline="0" dirty="0">
                          <a:solidFill>
                            <a:schemeClr val="bg1"/>
                          </a:solidFill>
                        </a:rPr>
                        <a:t> and increase 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</a:rPr>
                        <a:t>access to, exchange and management of current and past Earth system observation data and derived products </a:t>
                      </a:r>
                      <a:r>
                        <a:rPr lang="en-US" sz="1500" b="0" baseline="0" dirty="0">
                          <a:solidFill>
                            <a:schemeClr val="bg1"/>
                          </a:solidFill>
                        </a:rPr>
                        <a:t>through the WMO Information System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6615" marB="16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Enable 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access and use of numerical analysis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</a:rPr>
                        <a:t> and prediction products </a:t>
                      </a:r>
                      <a:r>
                        <a:rPr lang="en-US" sz="1500" b="0" baseline="0" dirty="0">
                          <a:solidFill>
                            <a:schemeClr val="bg1"/>
                          </a:solidFill>
                        </a:rPr>
                        <a:t>at all temporal and spatial scales from the WMO seamless Global Data Processing and Forecast System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6615" marB="166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65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784" y="1032660"/>
            <a:ext cx="3600400" cy="42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Infrastructure Commission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886" y="2380289"/>
            <a:ext cx="1872208" cy="594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Standing Committee on Earth Observing Systems and Monitoring Networks</a:t>
            </a:r>
          </a:p>
        </p:txBody>
      </p:sp>
      <p:cxnSp>
        <p:nvCxnSpPr>
          <p:cNvPr id="10" name="Elbow Connector 9"/>
          <p:cNvCxnSpPr>
            <a:cxnSpLocks/>
            <a:endCxn id="4" idx="2"/>
          </p:cNvCxnSpPr>
          <p:nvPr/>
        </p:nvCxnSpPr>
        <p:spPr>
          <a:xfrm rot="5400000" flipH="1" flipV="1">
            <a:off x="2266641" y="210920"/>
            <a:ext cx="918102" cy="340458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cxnSpLocks/>
            <a:stCxn id="36" idx="0"/>
            <a:endCxn id="4" idx="2"/>
          </p:cNvCxnSpPr>
          <p:nvPr/>
        </p:nvCxnSpPr>
        <p:spPr>
          <a:xfrm rot="5400000" flipH="1" flipV="1">
            <a:off x="3296974" y="1241253"/>
            <a:ext cx="918102" cy="134391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900738" y="3151937"/>
            <a:ext cx="1128375" cy="14668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Study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/>
              <a:t>GBON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/>
              <a:t>GCOS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/>
              <a:t>GOOS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/>
              <a:t>DIP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err="1"/>
              <a:t>Cryo</a:t>
            </a:r>
            <a:endParaRPr lang="en-US" sz="1350" dirty="0"/>
          </a:p>
        </p:txBody>
      </p:sp>
      <p:cxnSp>
        <p:nvCxnSpPr>
          <p:cNvPr id="26" name="Elbow Connector 25"/>
          <p:cNvCxnSpPr>
            <a:cxnSpLocks/>
            <a:stCxn id="22" idx="0"/>
          </p:cNvCxnSpPr>
          <p:nvPr/>
        </p:nvCxnSpPr>
        <p:spPr>
          <a:xfrm rot="16200000" flipV="1">
            <a:off x="6093010" y="780021"/>
            <a:ext cx="1348732" cy="33951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26"/>
          <p:cNvSpPr/>
          <p:nvPr/>
        </p:nvSpPr>
        <p:spPr>
          <a:xfrm>
            <a:off x="278674" y="5967566"/>
            <a:ext cx="7732813" cy="7777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2"/>
                </a:solidFill>
              </a:rPr>
              <a:t>Expert network</a:t>
            </a:r>
            <a:br>
              <a:rPr lang="en-US" sz="1350" b="1" dirty="0">
                <a:solidFill>
                  <a:schemeClr val="tx2"/>
                </a:solidFill>
              </a:rPr>
            </a:br>
            <a:r>
              <a:rPr lang="en-US" sz="1350" b="1" dirty="0">
                <a:solidFill>
                  <a:schemeClr val="tx2"/>
                </a:solidFill>
              </a:rPr>
              <a:t>(including  partner experts)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25906" y="1582888"/>
            <a:ext cx="1296144" cy="600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Management Group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00192" y="1048746"/>
            <a:ext cx="1838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 President</a:t>
            </a:r>
          </a:p>
          <a:p>
            <a:r>
              <a:rPr lang="en-US" sz="1050" dirty="0"/>
              <a:t>3 Co-Vice-Presidents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147963" y="2372262"/>
            <a:ext cx="1872208" cy="60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Standing Committee on Measurement Standardization, Traceability and Instrumentation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17655" y="2372262"/>
            <a:ext cx="1872208" cy="60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Standing Committee on Information Management and Technology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250732" y="2372262"/>
            <a:ext cx="1872208" cy="60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Standing Committee on Data Processing for Applied Earth System Modelling and Prediction</a:t>
            </a:r>
          </a:p>
        </p:txBody>
      </p:sp>
      <p:cxnSp>
        <p:nvCxnSpPr>
          <p:cNvPr id="6" name="Elbow Connector 5"/>
          <p:cNvCxnSpPr>
            <a:cxnSpLocks/>
            <a:stCxn id="30" idx="2"/>
            <a:endCxn id="44" idx="0"/>
          </p:cNvCxnSpPr>
          <p:nvPr/>
        </p:nvCxnSpPr>
        <p:spPr>
          <a:xfrm rot="16200000" flipH="1">
            <a:off x="4669358" y="1887860"/>
            <a:ext cx="189021" cy="77978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cxnSpLocks/>
            <a:endCxn id="50" idx="0"/>
          </p:cNvCxnSpPr>
          <p:nvPr/>
        </p:nvCxnSpPr>
        <p:spPr>
          <a:xfrm>
            <a:off x="4800601" y="1980718"/>
            <a:ext cx="2386235" cy="39154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601482" y="71372"/>
            <a:ext cx="606156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/>
              <a:t>Working Structure</a:t>
            </a:r>
          </a:p>
          <a:p>
            <a:pPr algn="ctr"/>
            <a:r>
              <a:rPr lang="fr-FR" sz="2400" i="1" dirty="0"/>
              <a:t>(draft </a:t>
            </a:r>
            <a:r>
              <a:rPr lang="fr-FR" sz="2400" i="1" dirty="0" err="1"/>
              <a:t>Resolution</a:t>
            </a:r>
            <a:r>
              <a:rPr lang="fr-FR" sz="2400" i="1" dirty="0"/>
              <a:t> 1 (INFCOM-1)</a:t>
            </a:r>
            <a:endParaRPr lang="en-US" sz="2400" i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5094039-8C9E-4A80-BD43-F4464ED2E628}"/>
              </a:ext>
            </a:extLst>
          </p:cNvPr>
          <p:cNvSpPr/>
          <p:nvPr/>
        </p:nvSpPr>
        <p:spPr>
          <a:xfrm>
            <a:off x="5820721" y="3618733"/>
            <a:ext cx="1874258" cy="22508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100" dirty="0"/>
              <a:t>Expert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Earth System Implementation (JET-ESI)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Operational Weather Forecasting System (ET-OWFS)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Operational Climate Prediction System (ET-OCPS)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Emergency Response Activities (ET-ERA)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Development of the Guide on GDPFS (ET-Guide)</a:t>
            </a:r>
          </a:p>
          <a:p>
            <a:pPr algn="ctr"/>
            <a:endParaRPr lang="en-US" sz="11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A06AD77-B9D6-47BC-B29E-25CE0024253B}"/>
              </a:ext>
            </a:extLst>
          </p:cNvPr>
          <p:cNvSpPr/>
          <p:nvPr/>
        </p:nvSpPr>
        <p:spPr>
          <a:xfrm>
            <a:off x="114886" y="3618055"/>
            <a:ext cx="1564844" cy="22515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100" dirty="0"/>
              <a:t>Expert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Earth Observing System Design &amp; Evolution (JET-EOSDE)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Aircraft-based Observations (JET-ABO)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Hydrological Monitoring (JET-HYDMON)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Radio Frequencies (ET-RFC)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Space Systems &amp; Utilization (ET-SSU)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Cryosphere Observation from Space (ET-COS)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WIGOS Tools (ET-WT)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7ED06BD-3D66-4DE8-B3B4-554110434BF7}"/>
              </a:ext>
            </a:extLst>
          </p:cNvPr>
          <p:cNvSpPr/>
          <p:nvPr/>
        </p:nvSpPr>
        <p:spPr>
          <a:xfrm>
            <a:off x="1777121" y="3613245"/>
            <a:ext cx="1872208" cy="225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100" dirty="0"/>
              <a:t>Expert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Editorial Board (</a:t>
            </a:r>
            <a:r>
              <a:rPr lang="en-US" sz="800" dirty="0" err="1"/>
              <a:t>EdBd</a:t>
            </a:r>
            <a:r>
              <a:rPr lang="en-US" sz="8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Quality, Traceability and Calibration (ET-QTC)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Surface and Sub-surface Measurement (ET-SSM)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Upper-air Measurement (ET-UAM)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Transitioning to Modern Measurement (ET-TMM)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Radiation References (ET-RR)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Measurement Uncertainty (ET-MU)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Operational Weather Radar (JET-OWR)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Upper-air Instrument </a:t>
            </a:r>
            <a:r>
              <a:rPr lang="en-US" sz="800" dirty="0" err="1"/>
              <a:t>Intercomparison</a:t>
            </a:r>
            <a:r>
              <a:rPr lang="en-US" sz="800" dirty="0"/>
              <a:t> (TT-UAII)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9C92F32-7549-4B2D-B57C-165E4255560A}"/>
              </a:ext>
            </a:extLst>
          </p:cNvPr>
          <p:cNvSpPr/>
          <p:nvPr/>
        </p:nvSpPr>
        <p:spPr>
          <a:xfrm>
            <a:off x="3746720" y="3618731"/>
            <a:ext cx="1976610" cy="22508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100" dirty="0"/>
              <a:t>Expert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WIS 2.0 Architecture and Implementation (ET-W2AT)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WIS 2.0 WMO </a:t>
            </a:r>
            <a:r>
              <a:rPr lang="en-US" sz="800" dirty="0" err="1"/>
              <a:t>Programmes</a:t>
            </a:r>
            <a:r>
              <a:rPr lang="en-US" sz="800" dirty="0"/>
              <a:t> Engagement (ET-W2WPE)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WIS 2.0 Regional Associations Engagement (ET-W2RAE)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Data Standards (ET-Data)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Metadata Standards (ET-Metadata)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Information Management (ET-IM)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Operations and Monitoring (ET-OM)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Infrastructure and Security (ET-IS)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Audit and Certification (ET-AC) </a:t>
            </a:r>
          </a:p>
        </p:txBody>
      </p:sp>
      <p:cxnSp>
        <p:nvCxnSpPr>
          <p:cNvPr id="56" name="Elbow Connector 11">
            <a:extLst>
              <a:ext uri="{FF2B5EF4-FFF2-40B4-BE49-F238E27FC236}">
                <a16:creationId xmlns:a16="http://schemas.microsoft.com/office/drawing/2014/main" id="{EE63808D-A2D4-4360-A792-B230306E3F9D}"/>
              </a:ext>
            </a:extLst>
          </p:cNvPr>
          <p:cNvCxnSpPr>
            <a:cxnSpLocks/>
            <a:endCxn id="36" idx="2"/>
          </p:cNvCxnSpPr>
          <p:nvPr/>
        </p:nvCxnSpPr>
        <p:spPr>
          <a:xfrm rot="5400000" flipH="1" flipV="1">
            <a:off x="2685105" y="3219770"/>
            <a:ext cx="646115" cy="15180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11">
            <a:extLst>
              <a:ext uri="{FF2B5EF4-FFF2-40B4-BE49-F238E27FC236}">
                <a16:creationId xmlns:a16="http://schemas.microsoft.com/office/drawing/2014/main" id="{A5339B75-295F-4992-A28C-6A7C88720B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82462" y="3183659"/>
            <a:ext cx="707366" cy="15180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11">
            <a:extLst>
              <a:ext uri="{FF2B5EF4-FFF2-40B4-BE49-F238E27FC236}">
                <a16:creationId xmlns:a16="http://schemas.microsoft.com/office/drawing/2014/main" id="{B8E329FC-9335-4C2B-A1B2-1D9D957D2F1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620859" y="3219093"/>
            <a:ext cx="646115" cy="15180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11">
            <a:extLst>
              <a:ext uri="{FF2B5EF4-FFF2-40B4-BE49-F238E27FC236}">
                <a16:creationId xmlns:a16="http://schemas.microsoft.com/office/drawing/2014/main" id="{BD5A764A-D965-4C36-85F2-0D6DF78EE63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44433" y="3214286"/>
            <a:ext cx="646115" cy="15180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72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C37E-C189-4DED-BB7F-395EE4DA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 for initial WIGOS Operational Phase 2020-2023 (WOP)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3CB79-EE47-4A95-A8B9-B1BBAFC2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Submitted to Virtual Session of INFCOM, 9-13 October 2020</a:t>
            </a:r>
          </a:p>
          <a:p>
            <a:pPr lvl="1"/>
            <a:r>
              <a:rPr lang="en-US" dirty="0"/>
              <a:t>Draft Recommendation 4.1.1(1)/1 (INFCOM-1)</a:t>
            </a:r>
          </a:p>
          <a:p>
            <a:r>
              <a:rPr lang="en-US" dirty="0"/>
              <a:t>Guiding implementation of WIGOS</a:t>
            </a:r>
          </a:p>
          <a:p>
            <a:r>
              <a:rPr lang="en-US" dirty="0"/>
              <a:t>Priority areas: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National Implementation of WIGOS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Fostering Culture of compliance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GBON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WDQMS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Regional WIGOS </a:t>
            </a:r>
            <a:r>
              <a:rPr lang="en-US" dirty="0" err="1"/>
              <a:t>Centres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OSCAR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6323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72C5F-B4A0-498C-9717-598F78C7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020"/>
            <a:ext cx="8229600" cy="593580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WOP outcomes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273A8-A496-48C5-AD77-013C12BE9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6073"/>
            <a:ext cx="8229600" cy="522099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b="1" dirty="0"/>
              <a:t>High level guidance to Members on how to evolve their observing systems </a:t>
            </a:r>
            <a:r>
              <a:rPr lang="en-US" dirty="0"/>
              <a:t>in response to the Vision for WIGOS in 2040</a:t>
            </a:r>
            <a:endParaRPr lang="en-CH" dirty="0"/>
          </a:p>
          <a:p>
            <a:pPr lvl="0"/>
            <a:r>
              <a:rPr lang="en-US" b="1" dirty="0"/>
              <a:t>Increased visibility &amp; strengthened role of NMHSs</a:t>
            </a:r>
            <a:r>
              <a:rPr lang="en-US" dirty="0"/>
              <a:t>, as a partner, enabler and integrator of observations, at their national level</a:t>
            </a:r>
            <a:endParaRPr lang="en-CH" dirty="0"/>
          </a:p>
          <a:p>
            <a:pPr lvl="0"/>
            <a:r>
              <a:rPr lang="en-US" b="1" dirty="0"/>
              <a:t>Increased integration &amp; open sharing of observations </a:t>
            </a:r>
            <a:r>
              <a:rPr lang="en-US" dirty="0"/>
              <a:t>from various sources across national &amp; regional boundaries</a:t>
            </a:r>
            <a:endParaRPr lang="en-CH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Enhanced capabilities to identify &amp; address gaps </a:t>
            </a:r>
            <a:r>
              <a:rPr lang="en-US" dirty="0"/>
              <a:t>in global, regional, sub-regional &amp; national observing systems</a:t>
            </a:r>
            <a:endParaRPr lang="en-CH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Enhanced cooperation with partners </a:t>
            </a:r>
            <a:r>
              <a:rPr lang="en-US" dirty="0"/>
              <a:t>at the national &amp; regional levels, incl. </a:t>
            </a:r>
            <a:r>
              <a:rPr lang="en-US" b="1" dirty="0"/>
              <a:t>enhanced &amp; expanding AMDAR </a:t>
            </a:r>
            <a:r>
              <a:rPr lang="en-US" dirty="0"/>
              <a:t>observing system supporting the RBON &amp; GBON</a:t>
            </a:r>
            <a:endParaRPr lang="en-CH" dirty="0"/>
          </a:p>
          <a:p>
            <a:pPr lvl="0"/>
            <a:r>
              <a:rPr lang="en-US" b="1" dirty="0"/>
              <a:t>Improved global coverage of GCW surface observing component</a:t>
            </a:r>
            <a:r>
              <a:rPr lang="en-US" dirty="0"/>
              <a:t>, within WIGOS framework</a:t>
            </a:r>
            <a:endParaRPr lang="en-CH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Enhanced compliance</a:t>
            </a:r>
            <a:r>
              <a:rPr lang="en-US" b="1" dirty="0"/>
              <a:t> </a:t>
            </a:r>
            <a:r>
              <a:rPr lang="en-US" dirty="0"/>
              <a:t>with </a:t>
            </a:r>
            <a:r>
              <a:rPr lang="en-US" i="1" dirty="0"/>
              <a:t>WMO Technical Regulations</a:t>
            </a:r>
            <a:r>
              <a:rPr lang="en-US" dirty="0"/>
              <a:t> (WMO-No. 49)</a:t>
            </a:r>
            <a:endParaRPr lang="en-CH" dirty="0"/>
          </a:p>
          <a:p>
            <a:pPr lvl="0"/>
            <a:r>
              <a:rPr lang="en-US" b="1" dirty="0"/>
              <a:t>Enhanced human, institutional &amp; technical capacities </a:t>
            </a:r>
            <a:r>
              <a:rPr lang="en-US" dirty="0"/>
              <a:t>of all WMO Members for planning, implementation and operation of WIGOS</a:t>
            </a:r>
            <a:endParaRPr lang="en-CH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Improved availability &amp; quality </a:t>
            </a:r>
            <a:r>
              <a:rPr lang="en-US" dirty="0"/>
              <a:t>of WIGOS observational data &amp; metadata; Enhanced real-time provision &amp; delivery of essential observations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8110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6F14-3760-4577-A2F6-36199224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147"/>
            <a:ext cx="8229600" cy="713653"/>
          </a:xfrm>
        </p:spPr>
        <p:txBody>
          <a:bodyPr>
            <a:normAutofit fontScale="90000"/>
          </a:bodyPr>
          <a:lstStyle/>
          <a:p>
            <a:r>
              <a:rPr lang="en-US" dirty="0"/>
              <a:t>WOP Deliverables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FF85B-BD65-40E0-8582-D5F694EF9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0508"/>
            <a:ext cx="8229600" cy="541250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b="1" dirty="0"/>
              <a:t>Evolution of global observing systems </a:t>
            </a:r>
            <a:r>
              <a:rPr lang="en-US" dirty="0"/>
              <a:t>in response to the Vision for WIGOS in 2040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GBON &amp; RBON implemented</a:t>
            </a:r>
            <a:r>
              <a:rPr lang="en-US" dirty="0"/>
              <a:t>, incl. contribution of GCOS networks</a:t>
            </a:r>
            <a:endParaRPr lang="en-CH" dirty="0"/>
          </a:p>
          <a:p>
            <a:pPr lvl="0"/>
            <a:r>
              <a:rPr lang="en-US" dirty="0"/>
              <a:t>Integration of GCOS (pilot GSRN), Ocean, Cryosphere observations (GCW)</a:t>
            </a:r>
          </a:p>
          <a:p>
            <a:pPr lvl="0"/>
            <a:r>
              <a:rPr lang="en-US" b="1" dirty="0"/>
              <a:t>Standards for observational data assimilation </a:t>
            </a:r>
            <a:r>
              <a:rPr lang="en-US" dirty="0"/>
              <a:t>into earth system models established &amp; adopted by substantial majority of Members</a:t>
            </a:r>
            <a:endParaRPr lang="en-CH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RWCs established </a:t>
            </a:r>
            <a:r>
              <a:rPr lang="en-US" dirty="0"/>
              <a:t>&amp; functional in all regions, and all Members affiliated</a:t>
            </a:r>
            <a:endParaRPr lang="en-CH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Implementation of WIOS at national level:</a:t>
            </a:r>
          </a:p>
          <a:p>
            <a:pPr lvl="1"/>
            <a:r>
              <a:rPr lang="en-US" b="1" dirty="0"/>
              <a:t>National WIGOS IPs </a:t>
            </a:r>
            <a:r>
              <a:rPr lang="en-US" dirty="0"/>
              <a:t>adopted/approved by majority of Members</a:t>
            </a:r>
            <a:endParaRPr lang="en-CH" dirty="0"/>
          </a:p>
          <a:p>
            <a:pPr lvl="1"/>
            <a:r>
              <a:rPr lang="en-US" b="1" dirty="0"/>
              <a:t>National WIGOS governance </a:t>
            </a:r>
            <a:r>
              <a:rPr lang="en-US" dirty="0"/>
              <a:t>mechanism established by a substantial majority of Members</a:t>
            </a:r>
            <a:endParaRPr lang="en-CH" dirty="0"/>
          </a:p>
          <a:p>
            <a:pPr lvl="1"/>
            <a:r>
              <a:rPr lang="en-US" b="1" dirty="0"/>
              <a:t>National WIGOS partnership agreements </a:t>
            </a:r>
            <a:r>
              <a:rPr lang="en-US" dirty="0"/>
              <a:t>for integration and open sharing of observations implemented &amp; used by substantial majority of Members</a:t>
            </a:r>
            <a:endParaRPr lang="en-CH" dirty="0"/>
          </a:p>
          <a:p>
            <a:pPr lvl="0"/>
            <a:r>
              <a:rPr lang="en-US" b="1" dirty="0"/>
              <a:t>WIGOS Station Identifiers: </a:t>
            </a:r>
            <a:r>
              <a:rPr lang="en-US" dirty="0"/>
              <a:t>technical issues resolved and new system adopted</a:t>
            </a:r>
            <a:endParaRPr lang="en-CH" dirty="0"/>
          </a:p>
          <a:p>
            <a:pPr lvl="0"/>
            <a:r>
              <a:rPr lang="en-US" b="1" dirty="0"/>
              <a:t>Climate requirements </a:t>
            </a:r>
            <a:r>
              <a:rPr lang="en-US" dirty="0"/>
              <a:t>and needs identified by GCOS integrated into WIGOS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WDQMS fully operational</a:t>
            </a:r>
            <a:endParaRPr lang="en-CH" b="1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All components (databases) of OSCAR fully operational </a:t>
            </a:r>
            <a:r>
              <a:rPr lang="en-US" dirty="0"/>
              <a:t>&amp; updated</a:t>
            </a:r>
            <a:endParaRPr lang="en-CH" dirty="0"/>
          </a:p>
          <a:p>
            <a:pPr lvl="0"/>
            <a:r>
              <a:rPr lang="en-US" b="1" dirty="0"/>
              <a:t>Process to capture historical metadata </a:t>
            </a:r>
            <a:r>
              <a:rPr lang="en-US" dirty="0"/>
              <a:t>in place across a range of ECVs</a:t>
            </a:r>
            <a:endParaRPr lang="en-CH" dirty="0"/>
          </a:p>
          <a:p>
            <a:pPr lvl="0"/>
            <a:r>
              <a:rPr lang="en-US" b="1" dirty="0"/>
              <a:t>WICAP established </a:t>
            </a:r>
            <a:r>
              <a:rPr lang="en-US" dirty="0"/>
              <a:t>at the global and regional levels (AMDAR data)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7309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>
                <a:solidFill>
                  <a:srgbClr val="000090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6" ma:contentTypeDescription="Create a new document." ma:contentTypeScope="" ma:versionID="6d1387ed20689e299fbd0eb9a47cf31c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62132e911f4205e6cda6e7846b1291a2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A9D9E5-F803-4F80-84D4-28631049015B}"/>
</file>

<file path=customXml/itemProps2.xml><?xml version="1.0" encoding="utf-8"?>
<ds:datastoreItem xmlns:ds="http://schemas.openxmlformats.org/officeDocument/2006/customXml" ds:itemID="{F727FCF3-D210-4447-9999-135BE84AA5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A777BE-1691-46D3-B5EF-D93DCFCAC224}">
  <ds:schemaRefs>
    <ds:schemaRef ds:uri="http://purl.org/dc/elements/1.1/"/>
    <ds:schemaRef ds:uri="http://www.w3.org/XML/1998/namespace"/>
    <ds:schemaRef ds:uri="http://schemas.microsoft.com/office/2006/metadata/properties"/>
    <ds:schemaRef ds:uri="f3c6b98f-2643-4d40-a4be-19c2b3507c15"/>
    <ds:schemaRef ds:uri="bbc2672d-1d15-481e-a730-9fbe92bc30e6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62</TotalTime>
  <Words>1146</Words>
  <Application>Microsoft Office PowerPoint</Application>
  <PresentationFormat>On-screen Show (4:3)</PresentationFormat>
  <Paragraphs>181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WMO_WHITE_Powerpoint_en_fr</vt:lpstr>
      <vt:lpstr>PowerPoint Presentation</vt:lpstr>
      <vt:lpstr>PowerPoint Presentation</vt:lpstr>
      <vt:lpstr>PowerPoint Presentation</vt:lpstr>
      <vt:lpstr>PowerPoint Presentation</vt:lpstr>
      <vt:lpstr>Plan for initial WIGOS Operational Phase 2020-2023 (WOP)</vt:lpstr>
      <vt:lpstr>Expected WOP outcomes</vt:lpstr>
      <vt:lpstr>WOP Deliverables</vt:lpstr>
      <vt:lpstr>PowerPoint Presentation</vt:lpstr>
    </vt:vector>
  </TitlesOfParts>
  <Company>WMO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Cudjoe</dc:creator>
  <cp:lastModifiedBy>Etienne Charpentier</cp:lastModifiedBy>
  <cp:revision>8</cp:revision>
  <dcterms:created xsi:type="dcterms:W3CDTF">2020-06-11T08:41:51Z</dcterms:created>
  <dcterms:modified xsi:type="dcterms:W3CDTF">2020-10-19T06:43:49Z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</Properties>
</file>