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78" r:id="rId3"/>
    <p:sldId id="383" r:id="rId4"/>
    <p:sldId id="368" r:id="rId5"/>
    <p:sldId id="369" r:id="rId6"/>
    <p:sldId id="370" r:id="rId7"/>
    <p:sldId id="350" r:id="rId8"/>
    <p:sldId id="367" r:id="rId9"/>
    <p:sldId id="372" r:id="rId10"/>
    <p:sldId id="373" r:id="rId11"/>
    <p:sldId id="374" r:id="rId12"/>
    <p:sldId id="376" r:id="rId13"/>
    <p:sldId id="375" r:id="rId14"/>
    <p:sldId id="258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9" autoAdjust="0"/>
    <p:restoredTop sz="77245" autoAdjust="0"/>
  </p:normalViewPr>
  <p:slideViewPr>
    <p:cSldViewPr snapToGrid="0" snapToObjects="1">
      <p:cViewPr varScale="1">
        <p:scale>
          <a:sx n="98" d="100"/>
          <a:sy n="98" d="100"/>
        </p:scale>
        <p:origin x="22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Attachment II.9 of WMO Manual GDPFS (WMO, Manual on the GDPFS 2010)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WIGOS monitoring function: </a:t>
            </a:r>
            <a:r>
              <a:rPr lang="en-US" dirty="0" smtClean="0"/>
              <a:t>WIGOS monitoring </a:t>
            </a:r>
            <a:r>
              <a:rPr lang="en-US" dirty="0" err="1" smtClean="0"/>
              <a:t>centres</a:t>
            </a:r>
            <a:r>
              <a:rPr lang="en-US" dirty="0" smtClean="0"/>
              <a:t> provide quality monitoring information on a 6-hourly basis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Quality monitoring reports as basis of the WIGOS monitoring function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Categories data availability, timeliness and data quality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Provide input to the WIGOS evaluation function.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WIGOS evaluation function:</a:t>
            </a:r>
            <a:r>
              <a:rPr lang="en-US" dirty="0" smtClean="0"/>
              <a:t> generates routine performance reports measured against reference sources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From the quality monitoring reports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From metadata about the observing stations, from the Observing Systems Capability Analysis and Review (OSCAR)/Surface tool,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From the WMO Information System (WIS).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WIGOS incident management function: </a:t>
            </a:r>
            <a:r>
              <a:rPr lang="en-US" dirty="0" smtClean="0"/>
              <a:t>takes up the issues that the evaluation function raised as incidents, and follows up actions with the data supplier to resolve the incident.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0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dqms.wmo.in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activity-areas/wigo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jpg"/><Relationship Id="rId7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dqms.wmo.int/" TargetMode="External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261862" y="632298"/>
            <a:ext cx="8865446" cy="3556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i="1" dirty="0" smtClean="0">
                <a:solidFill>
                  <a:srgbClr val="000090"/>
                </a:solidFill>
              </a:rPr>
              <a:t>Workshop for </a:t>
            </a:r>
            <a:r>
              <a:rPr lang="en-US" sz="2400" i="1" dirty="0">
                <a:solidFill>
                  <a:srgbClr val="000090"/>
                </a:solidFill>
              </a:rPr>
              <a:t>Regional WIGOS </a:t>
            </a:r>
            <a:r>
              <a:rPr lang="en-US" sz="2400" i="1" smtClean="0">
                <a:solidFill>
                  <a:srgbClr val="000090"/>
                </a:solidFill>
              </a:rPr>
              <a:t>Centres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</a:rPr>
              <a:t/>
            </a:r>
            <a:br>
              <a:rPr lang="en-US" sz="2400" i="1" dirty="0" smtClean="0">
                <a:solidFill>
                  <a:srgbClr val="000090"/>
                </a:solidFill>
              </a:rPr>
            </a:br>
            <a:r>
              <a:rPr lang="en-US" sz="2400" i="1" dirty="0" smtClean="0">
                <a:solidFill>
                  <a:srgbClr val="000090"/>
                </a:solidFill>
              </a:rPr>
              <a:t>in RA I (</a:t>
            </a:r>
            <a:r>
              <a:rPr lang="en-US" sz="2400" i="1" dirty="0">
                <a:solidFill>
                  <a:srgbClr val="000090"/>
                </a:solidFill>
              </a:rPr>
              <a:t>SADC)</a:t>
            </a:r>
            <a:endParaRPr lang="en-US" sz="2400" i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Introduction to 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WIGOS </a:t>
            </a:r>
            <a:r>
              <a:rPr lang="en-US" sz="3200" b="1" dirty="0">
                <a:solidFill>
                  <a:srgbClr val="000090"/>
                </a:solidFill>
              </a:rPr>
              <a:t>Data Quality Monitoring </a:t>
            </a:r>
            <a:r>
              <a:rPr lang="en-US" sz="3200" b="1" dirty="0" smtClean="0">
                <a:solidFill>
                  <a:srgbClr val="000090"/>
                </a:solidFill>
              </a:rPr>
              <a:t>System 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(WDQMS)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</a:rPr>
              <a:t>WIGOS </a:t>
            </a:r>
            <a:r>
              <a:rPr lang="en-US" sz="3600" b="1" dirty="0">
                <a:solidFill>
                  <a:srgbClr val="000090"/>
                </a:solidFill>
              </a:rPr>
              <a:t>i</a:t>
            </a:r>
            <a:r>
              <a:rPr lang="en-US" sz="3600" b="1" dirty="0" smtClean="0">
                <a:solidFill>
                  <a:srgbClr val="000090"/>
                </a:solidFill>
              </a:rPr>
              <a:t>ncident management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5"/>
            <a:ext cx="8738549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In the case of any non-compliance of a particular station </a:t>
            </a:r>
            <a:r>
              <a:rPr lang="en-US" dirty="0" smtClean="0"/>
              <a:t>RWC </a:t>
            </a:r>
            <a:r>
              <a:rPr lang="en-US" b="1" dirty="0" smtClean="0"/>
              <a:t>raises </a:t>
            </a:r>
            <a:r>
              <a:rPr lang="en-US" b="1" dirty="0"/>
              <a:t>an incident ticket</a:t>
            </a:r>
            <a:r>
              <a:rPr lang="en-US" dirty="0"/>
              <a:t> by describing the </a:t>
            </a:r>
            <a:r>
              <a:rPr lang="en-US" b="1" dirty="0" smtClean="0"/>
              <a:t>issue</a:t>
            </a:r>
            <a:r>
              <a:rPr lang="en-US" dirty="0" smtClean="0"/>
              <a:t>. 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If </a:t>
            </a:r>
            <a:r>
              <a:rPr lang="en-US" dirty="0"/>
              <a:t>an issue </a:t>
            </a:r>
            <a:r>
              <a:rPr lang="en-US" b="1" dirty="0"/>
              <a:t>continued for 5 (or more) days </a:t>
            </a:r>
            <a:r>
              <a:rPr lang="en-US" dirty="0"/>
              <a:t>an </a:t>
            </a:r>
            <a:r>
              <a:rPr lang="en-US" dirty="0" smtClean="0"/>
              <a:t>incident </a:t>
            </a:r>
            <a:r>
              <a:rPr lang="en-US" dirty="0"/>
              <a:t>management </a:t>
            </a:r>
            <a:r>
              <a:rPr lang="en-US" dirty="0" smtClean="0"/>
              <a:t>process (IMP</a:t>
            </a:r>
            <a:r>
              <a:rPr lang="en-US" dirty="0"/>
              <a:t>) </a:t>
            </a:r>
            <a:r>
              <a:rPr lang="en-US" dirty="0" smtClean="0"/>
              <a:t>be </a:t>
            </a:r>
            <a:r>
              <a:rPr lang="en-US" dirty="0"/>
              <a:t>initiated </a:t>
            </a:r>
            <a:r>
              <a:rPr lang="en-US" dirty="0" smtClean="0"/>
              <a:t>by turning the issue into an incident and </a:t>
            </a:r>
            <a:r>
              <a:rPr lang="en-US" b="1" dirty="0" smtClean="0"/>
              <a:t>the </a:t>
            </a:r>
            <a:r>
              <a:rPr lang="en-US" b="1" dirty="0"/>
              <a:t>data </a:t>
            </a:r>
            <a:r>
              <a:rPr lang="en-US" b="1" dirty="0" smtClean="0"/>
              <a:t>provider be contacted </a:t>
            </a:r>
            <a:r>
              <a:rPr lang="en-US" dirty="0" smtClean="0"/>
              <a:t>asking </a:t>
            </a:r>
            <a:r>
              <a:rPr lang="en-US" dirty="0"/>
              <a:t>for incident rectification</a:t>
            </a:r>
            <a:r>
              <a:rPr lang="en-US" dirty="0" smtClean="0"/>
              <a:t>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RWC </a:t>
            </a:r>
            <a:r>
              <a:rPr lang="en-US" b="1" dirty="0" smtClean="0"/>
              <a:t>monitors </a:t>
            </a:r>
            <a:r>
              <a:rPr lang="en-US" b="1" dirty="0"/>
              <a:t>the status of raised incident tickets </a:t>
            </a:r>
            <a:r>
              <a:rPr lang="en-US" dirty="0" smtClean="0"/>
              <a:t>and ensure </a:t>
            </a:r>
            <a:r>
              <a:rPr lang="en-US" dirty="0"/>
              <a:t>that the country to which an incident has been </a:t>
            </a:r>
            <a:r>
              <a:rPr lang="en-US" dirty="0" smtClean="0"/>
              <a:t>reported confirmed </a:t>
            </a:r>
            <a:r>
              <a:rPr lang="en-US" dirty="0"/>
              <a:t>the reception (</a:t>
            </a:r>
            <a:r>
              <a:rPr lang="en-US" dirty="0" smtClean="0"/>
              <a:t>WDQMS </a:t>
            </a:r>
            <a:r>
              <a:rPr lang="en-US" dirty="0"/>
              <a:t>national focal </a:t>
            </a:r>
            <a:r>
              <a:rPr lang="en-US" dirty="0" smtClean="0"/>
              <a:t>point, NFP) </a:t>
            </a:r>
            <a:r>
              <a:rPr lang="en-US" dirty="0"/>
              <a:t>and </a:t>
            </a:r>
            <a:r>
              <a:rPr lang="en-US" dirty="0" smtClean="0"/>
              <a:t>provided </a:t>
            </a:r>
            <a:r>
              <a:rPr lang="en-US" dirty="0"/>
              <a:t>an appropriate action proposal </a:t>
            </a:r>
            <a:r>
              <a:rPr lang="en-US" dirty="0" smtClean="0"/>
              <a:t> to </a:t>
            </a:r>
            <a:r>
              <a:rPr lang="en-US" dirty="0"/>
              <a:t>resolve the </a:t>
            </a:r>
            <a:r>
              <a:rPr lang="en-US" dirty="0" smtClean="0"/>
              <a:t>incident.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Close </a:t>
            </a:r>
            <a:r>
              <a:rPr lang="en-US" b="1" dirty="0"/>
              <a:t>an incident ticket </a:t>
            </a:r>
            <a:r>
              <a:rPr lang="en-US" dirty="0"/>
              <a:t>after the </a:t>
            </a:r>
            <a:r>
              <a:rPr lang="en-US" dirty="0" smtClean="0"/>
              <a:t>WDQMS NFP has </a:t>
            </a:r>
            <a:r>
              <a:rPr lang="en-US" dirty="0"/>
              <a:t>reported incident rectification, </a:t>
            </a:r>
            <a:r>
              <a:rPr lang="en-US" b="1" dirty="0"/>
              <a:t>check the improvement in performance </a:t>
            </a:r>
            <a:r>
              <a:rPr lang="en-US" dirty="0" smtClean="0"/>
              <a:t>and </a:t>
            </a:r>
            <a:r>
              <a:rPr lang="en-US" b="1" dirty="0" smtClean="0"/>
              <a:t>inform </a:t>
            </a:r>
            <a:r>
              <a:rPr lang="en-US" b="1" dirty="0"/>
              <a:t>issue reporters </a:t>
            </a:r>
            <a:r>
              <a:rPr lang="en-US" dirty="0"/>
              <a:t>about successful incident </a:t>
            </a:r>
            <a:r>
              <a:rPr lang="en-US" dirty="0" smtClean="0"/>
              <a:t>rectification.</a:t>
            </a:r>
            <a:endParaRPr lang="en-US" dirty="0"/>
          </a:p>
          <a:p>
            <a:pPr marL="4763" lvl="2" indent="0">
              <a:spcBef>
                <a:spcPts val="600"/>
              </a:spcBef>
              <a:buNone/>
            </a:pPr>
            <a:endParaRPr lang="en-US" dirty="0"/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0090"/>
                </a:solidFill>
              </a:rPr>
              <a:t>WIGOS </a:t>
            </a:r>
            <a:r>
              <a:rPr lang="en-US" sz="3600" b="1" dirty="0">
                <a:solidFill>
                  <a:srgbClr val="000090"/>
                </a:solidFill>
              </a:rPr>
              <a:t>i</a:t>
            </a:r>
            <a:r>
              <a:rPr lang="en-US" sz="3600" b="1" dirty="0" smtClean="0">
                <a:solidFill>
                  <a:srgbClr val="000090"/>
                </a:solidFill>
              </a:rPr>
              <a:t>ncident </a:t>
            </a:r>
            <a:r>
              <a:rPr lang="en-US" sz="3600" b="1" dirty="0">
                <a:solidFill>
                  <a:srgbClr val="000090"/>
                </a:solidFill>
              </a:rPr>
              <a:t>m</a:t>
            </a:r>
            <a:r>
              <a:rPr lang="en-US" sz="3600" b="1" dirty="0" smtClean="0">
                <a:solidFill>
                  <a:srgbClr val="000090"/>
                </a:solidFill>
              </a:rPr>
              <a:t>anagement function – interaction with countries</a:t>
            </a:r>
            <a:endParaRPr lang="en-US" sz="3600" dirty="0"/>
          </a:p>
        </p:txBody>
      </p:sp>
      <p:pic>
        <p:nvPicPr>
          <p:cNvPr id="12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1324489"/>
            <a:ext cx="6386625" cy="48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7697972" y="4104166"/>
            <a:ext cx="1286540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endParaRPr lang="de-DE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830186" y="5110714"/>
            <a:ext cx="1293628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72534" y="2682944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  <a:sym typeface="Symbol"/>
              </a:rPr>
              <a:t>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904614" y="1470836"/>
            <a:ext cx="171936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endParaRPr lang="de-DE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 smtClean="0">
                <a:solidFill>
                  <a:sysClr val="windowText" lastClr="000000"/>
                </a:solidFill>
              </a:rPr>
              <a:t>RWC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or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data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user</a:t>
            </a:r>
            <a:endParaRPr lang="de-DE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623983" y="2562482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RWC</a:t>
            </a:r>
          </a:p>
        </p:txBody>
      </p:sp>
      <p:sp>
        <p:nvSpPr>
          <p:cNvPr id="23" name="Rechteck 22"/>
          <p:cNvSpPr/>
          <p:nvPr/>
        </p:nvSpPr>
        <p:spPr>
          <a:xfrm>
            <a:off x="372534" y="4249475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Contact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  <a:sym typeface="Symbol"/>
              </a:rPr>
              <a:t> 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948662" y="2796360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Responsbility</a:t>
            </a:r>
            <a:r>
              <a:rPr lang="de-DE" sz="1400" dirty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</a:rPr>
              <a:t>RWC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12651" y="5319821"/>
            <a:ext cx="2806996" cy="868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tx1"/>
                </a:solidFill>
              </a:rPr>
              <a:t>Potential </a:t>
            </a:r>
            <a:r>
              <a:rPr lang="de-DE" sz="1400" b="1" i="1" dirty="0" err="1" smtClean="0">
                <a:solidFill>
                  <a:schemeClr val="tx1"/>
                </a:solidFill>
              </a:rPr>
              <a:t>need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to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close</a:t>
            </a:r>
            <a:r>
              <a:rPr lang="de-DE" sz="1400" b="1" i="1" dirty="0" smtClean="0">
                <a:solidFill>
                  <a:schemeClr val="tx1"/>
                </a:solidFill>
              </a:rPr>
              <a:t> IMP </a:t>
            </a:r>
            <a:r>
              <a:rPr lang="de-DE" sz="1400" b="1" i="1" dirty="0" err="1" smtClean="0">
                <a:solidFill>
                  <a:schemeClr val="tx1"/>
                </a:solidFill>
              </a:rPr>
              <a:t>and</a:t>
            </a:r>
            <a:r>
              <a:rPr lang="de-DE" sz="1400" b="1" i="1" dirty="0" smtClean="0">
                <a:solidFill>
                  <a:schemeClr val="tx1"/>
                </a:solidFill>
              </a:rPr>
              <a:t> open </a:t>
            </a:r>
            <a:r>
              <a:rPr lang="de-DE" sz="1400" b="1" i="1" dirty="0" err="1" smtClean="0">
                <a:solidFill>
                  <a:schemeClr val="tx1"/>
                </a:solidFill>
              </a:rPr>
              <a:t>new</a:t>
            </a:r>
            <a:r>
              <a:rPr lang="de-DE" sz="1400" b="1" i="1" dirty="0" smtClean="0">
                <a:solidFill>
                  <a:schemeClr val="tx1"/>
                </a:solidFill>
              </a:rPr>
              <a:t> IMP due </a:t>
            </a:r>
            <a:r>
              <a:rPr lang="de-DE" sz="1400" b="1" i="1" dirty="0" err="1" smtClean="0">
                <a:solidFill>
                  <a:schemeClr val="tx1"/>
                </a:solidFill>
              </a:rPr>
              <a:t>to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incident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cause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by</a:t>
            </a:r>
            <a:r>
              <a:rPr lang="de-DE" sz="1400" b="1" i="1" dirty="0" smtClean="0">
                <a:solidFill>
                  <a:schemeClr val="tx1"/>
                </a:solidFill>
              </a:rPr>
              <a:t> different </a:t>
            </a:r>
            <a:r>
              <a:rPr lang="de-DE" sz="1400" b="1" i="1" dirty="0" err="1">
                <a:solidFill>
                  <a:schemeClr val="tx1"/>
                </a:solidFill>
              </a:rPr>
              <a:t>activator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2732567" y="5110714"/>
            <a:ext cx="116959" cy="209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6177516" y="730101"/>
            <a:ext cx="2806996" cy="868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tx1"/>
                </a:solidFill>
              </a:rPr>
              <a:t>The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issue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might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be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closed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again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before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initiating</a:t>
            </a:r>
            <a:r>
              <a:rPr lang="de-DE" sz="1400" b="1" i="1" dirty="0" smtClean="0">
                <a:solidFill>
                  <a:schemeClr val="tx1"/>
                </a:solidFill>
              </a:rPr>
              <a:t> an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incident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managment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process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if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the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performance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improved</a:t>
            </a:r>
            <a:r>
              <a:rPr lang="de-DE" sz="1400" b="1" i="1" dirty="0" smtClean="0">
                <a:solidFill>
                  <a:schemeClr val="tx1"/>
                </a:solidFill>
              </a:rPr>
              <a:t>.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cxnSp>
        <p:nvCxnSpPr>
          <p:cNvPr id="17" name="Gerade Verbindung mit Pfeil 16"/>
          <p:cNvCxnSpPr>
            <a:endCxn id="15" idx="1"/>
          </p:cNvCxnSpPr>
          <p:nvPr/>
        </p:nvCxnSpPr>
        <p:spPr>
          <a:xfrm flipV="1">
            <a:off x="5309191" y="1164265"/>
            <a:ext cx="868325" cy="434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90"/>
                </a:solidFill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</a:rPr>
              <a:t>scope of the WDQMS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0" y="1160875"/>
            <a:ext cx="4581220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To initiate the </a:t>
            </a:r>
            <a:r>
              <a:rPr lang="en-US" dirty="0" err="1"/>
              <a:t>operationalisation</a:t>
            </a:r>
            <a:r>
              <a:rPr lang="en-US" dirty="0"/>
              <a:t> of Regional WIGOS </a:t>
            </a:r>
            <a:r>
              <a:rPr lang="en-US" dirty="0" err="1"/>
              <a:t>Centres</a:t>
            </a:r>
            <a:r>
              <a:rPr lang="en-US" dirty="0"/>
              <a:t> the main focus will be on the </a:t>
            </a:r>
            <a:r>
              <a:rPr lang="en-US" b="1" dirty="0"/>
              <a:t>GOS networks</a:t>
            </a:r>
            <a:r>
              <a:rPr lang="en-US" dirty="0"/>
              <a:t>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In </a:t>
            </a:r>
            <a:r>
              <a:rPr lang="en-US" dirty="0"/>
              <a:t>the future </a:t>
            </a:r>
            <a:r>
              <a:rPr lang="en-US" b="1" dirty="0"/>
              <a:t>all WIGOS components </a:t>
            </a:r>
            <a:r>
              <a:rPr lang="en-US" dirty="0"/>
              <a:t>should be considered in the WDQMS.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Other </a:t>
            </a:r>
            <a:r>
              <a:rPr lang="en-US" dirty="0"/>
              <a:t>networks, such as GAW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Global Atmosphere Watch)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GCW (Global </a:t>
            </a:r>
            <a:r>
              <a:rPr lang="en-US" dirty="0" smtClean="0"/>
              <a:t>Cryosphere </a:t>
            </a:r>
            <a:br>
              <a:rPr lang="en-US" dirty="0" smtClean="0"/>
            </a:br>
            <a:r>
              <a:rPr lang="en-US" dirty="0" smtClean="0"/>
              <a:t>Watch</a:t>
            </a:r>
            <a:r>
              <a:rPr lang="en-US" dirty="0"/>
              <a:t>) or others might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added at </a:t>
            </a:r>
            <a:r>
              <a:rPr lang="en-US" dirty="0"/>
              <a:t>a later stage. </a:t>
            </a:r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60882" y="6232471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4.jpeg" descr="atmos_observato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5372" y="4583058"/>
            <a:ext cx="3095853" cy="2138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jpeg" descr="WaterSensor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2444" y="3241621"/>
            <a:ext cx="2514612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6.jpeg" descr="1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6769" y="2238321"/>
            <a:ext cx="2484449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7.jpeg" descr="GOS-fullsiz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6521" y="288873"/>
            <a:ext cx="3324229" cy="210502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liennummernplatzhalter 2"/>
          <p:cNvSpPr txBox="1">
            <a:spLocks/>
          </p:cNvSpPr>
          <p:nvPr/>
        </p:nvSpPr>
        <p:spPr>
          <a:xfrm>
            <a:off x="6673701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9AF2F-52C6-9B46-B8B2-0579234AE6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Result</a:t>
            </a:r>
            <a:r>
              <a:rPr lang="en-US" sz="3600" b="1" dirty="0" smtClean="0">
                <a:solidFill>
                  <a:srgbClr val="000090"/>
                </a:solidFill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5"/>
            <a:ext cx="8433750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WDQMS </a:t>
            </a:r>
            <a:r>
              <a:rPr lang="en-US" dirty="0" smtClean="0"/>
              <a:t>will </a:t>
            </a:r>
            <a:r>
              <a:rPr lang="en-US" dirty="0"/>
              <a:t>describe how well WIGOS is </a:t>
            </a:r>
            <a:r>
              <a:rPr lang="en-US" dirty="0" smtClean="0"/>
              <a:t>functioning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And will improve the overall global performance of WIGOS</a:t>
            </a:r>
            <a:endParaRPr lang="en-US" dirty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In an ideal world all stations would turn into green color…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B05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rgbClr val="00B05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OSCAR-WDQMS webinars: </a:t>
            </a:r>
            <a:r>
              <a:rPr lang="en-US" dirty="0" smtClean="0"/>
              <a:t>see Moodle </a:t>
            </a:r>
            <a:r>
              <a:rPr lang="en-US" dirty="0"/>
              <a:t>sites </a:t>
            </a:r>
            <a:r>
              <a:rPr lang="en-US" dirty="0" smtClean="0"/>
              <a:t>WIGOS </a:t>
            </a:r>
            <a:r>
              <a:rPr lang="en-US" dirty="0"/>
              <a:t>Learning Portal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etrp.wmo.int/course/view.php?id=146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407" y="2553562"/>
            <a:ext cx="4732473" cy="243669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36086" y="4728647"/>
            <a:ext cx="16400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ln w="0">
                  <a:noFill/>
                </a:ln>
                <a:hlinkClick r:id="rId4"/>
              </a:rPr>
              <a:t>https://wdqms.wmo.int/</a:t>
            </a:r>
            <a:endParaRPr lang="de-DE" sz="1100" dirty="0">
              <a:ln w="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299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Tanja.Kleinert@dwd.de</a:t>
            </a:r>
          </a:p>
          <a:p>
            <a:r>
              <a:rPr lang="en-US" sz="2800" dirty="0">
                <a:hlinkClick r:id="rId3"/>
              </a:rPr>
              <a:t>https://community.wmo.int/activity-areas/wigos</a:t>
            </a:r>
            <a:endParaRPr lang="en-US" sz="3100" dirty="0">
              <a:solidFill>
                <a:srgbClr val="00009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Weather observations and their 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8552"/>
            <a:ext cx="8497249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The overall purpose of taking weather observations is to provide weather </a:t>
            </a:r>
            <a:r>
              <a:rPr lang="en-US" dirty="0" smtClean="0"/>
              <a:t>and climate </a:t>
            </a:r>
            <a:r>
              <a:rPr lang="en-US" dirty="0"/>
              <a:t>information in sufficient detail to meet the needs of many different users</a:t>
            </a:r>
            <a:r>
              <a:rPr lang="en-US" dirty="0" smtClean="0"/>
              <a:t>, including </a:t>
            </a:r>
            <a:r>
              <a:rPr lang="en-US" dirty="0"/>
              <a:t>the safety and well being of the </a:t>
            </a:r>
            <a:r>
              <a:rPr lang="en-US" dirty="0" smtClean="0"/>
              <a:t>public</a:t>
            </a:r>
            <a:r>
              <a:rPr lang="en-US" dirty="0"/>
              <a:t>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To </a:t>
            </a:r>
            <a:r>
              <a:rPr lang="en-US" dirty="0"/>
              <a:t>ensure that the data meets all needs, efforts are made to acquire, transmit, and archive observations with the greatest precision and consistency possible.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Data must be as accurate as possible. However, observed data can be subject to errors (e.g. human error, sensor error or failure, issues in the data processing, coding, or transmission).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Various means are used to "quality assure" the data. </a:t>
            </a:r>
          </a:p>
          <a:p>
            <a:pPr marL="4763" lvl="2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uppieren 4"/>
          <p:cNvGrpSpPr/>
          <p:nvPr/>
        </p:nvGrpSpPr>
        <p:grpSpPr>
          <a:xfrm>
            <a:off x="2193601" y="5641863"/>
            <a:ext cx="6645600" cy="1132602"/>
            <a:chOff x="508921" y="5143821"/>
            <a:chExt cx="8233357" cy="164078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32" y="5143821"/>
              <a:ext cx="1647825" cy="16383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21" y="5143821"/>
              <a:ext cx="2458100" cy="1640782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26"/>
            <a:stretch/>
          </p:blipFill>
          <p:spPr>
            <a:xfrm>
              <a:off x="4828565" y="5143821"/>
              <a:ext cx="1759931" cy="16383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07" y="5143821"/>
              <a:ext cx="2047471" cy="1640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6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Near real-time monitoring - WDQMS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2" y="1288472"/>
            <a:ext cx="8348804" cy="5010128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WMO </a:t>
            </a:r>
            <a:r>
              <a:rPr lang="en-US" dirty="0"/>
              <a:t>monitoring of conventional observations was based on monthly reports produced by Lead </a:t>
            </a:r>
            <a:r>
              <a:rPr lang="en-US" dirty="0" err="1"/>
              <a:t>Centres</a:t>
            </a:r>
            <a:r>
              <a:rPr lang="en-US" dirty="0"/>
              <a:t> in the past following the recommendations of WMO Manual on Global Data-processing and Forecasting System (GDPFS</a:t>
            </a:r>
            <a:r>
              <a:rPr lang="en-US" dirty="0" smtClean="0"/>
              <a:t>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WMO has launched an initiative to </a:t>
            </a:r>
            <a:r>
              <a:rPr lang="en-US" dirty="0" err="1"/>
              <a:t>modernise</a:t>
            </a:r>
            <a:r>
              <a:rPr lang="en-US" dirty="0"/>
              <a:t> the monitoring of the surface-based component of WMO Integrated Global </a:t>
            </a:r>
            <a:r>
              <a:rPr lang="en-US" dirty="0" smtClean="0"/>
              <a:t>Observing </a:t>
            </a:r>
            <a:r>
              <a:rPr lang="en-US" dirty="0"/>
              <a:t>System (WIGOS</a:t>
            </a:r>
            <a:r>
              <a:rPr lang="en-US" dirty="0" smtClean="0"/>
              <a:t>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The goal is to move towards a near-real-time (e.g. daily) monitoring of the status of the Global </a:t>
            </a:r>
            <a:r>
              <a:rPr lang="en-US" dirty="0" smtClean="0"/>
              <a:t>Observing </a:t>
            </a:r>
            <a:r>
              <a:rPr lang="en-US" dirty="0"/>
              <a:t>System (GOS) which would help WMO to take actions, namely reporting back to data providers to have the problem fixed in a timely </a:t>
            </a:r>
            <a:r>
              <a:rPr lang="en-US" dirty="0" smtClean="0"/>
              <a:t>manner. 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 marL="4763" lvl="2" indent="0">
              <a:spcBef>
                <a:spcPts val="600"/>
              </a:spcBef>
              <a:buNone/>
              <a:tabLst>
                <a:tab pos="357188" algn="l"/>
              </a:tabLst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	 </a:t>
            </a:r>
            <a:r>
              <a:rPr lang="en-US" b="1" dirty="0">
                <a:solidFill>
                  <a:srgbClr val="FF0000"/>
                </a:solidFill>
              </a:rPr>
              <a:t>WIGOS Data Quality </a:t>
            </a:r>
            <a:r>
              <a:rPr lang="en-US" b="1" dirty="0" smtClean="0">
                <a:solidFill>
                  <a:srgbClr val="FF0000"/>
                </a:solidFill>
              </a:rPr>
              <a:t>Monitoring </a:t>
            </a:r>
            <a:r>
              <a:rPr lang="en-US" b="1" dirty="0">
                <a:solidFill>
                  <a:srgbClr val="FF0000"/>
                </a:solidFill>
              </a:rPr>
              <a:t>System (WDQMS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Interoperability of WDQMS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97047"/>
            <a:ext cx="83343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519764" y="4870383"/>
            <a:ext cx="2579571" cy="12320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'Technical Guidelines for Regional WIGOS </a:t>
            </a:r>
            <a:r>
              <a:rPr lang="en-US" sz="1600" dirty="0" err="1">
                <a:solidFill>
                  <a:schemeClr val="tx1"/>
                </a:solidFill>
              </a:rPr>
              <a:t>Centres</a:t>
            </a:r>
            <a:r>
              <a:rPr lang="en-US" sz="1600" dirty="0">
                <a:solidFill>
                  <a:schemeClr val="tx1"/>
                </a:solidFill>
              </a:rPr>
              <a:t> on the WIGOS Data Quality Monitoring </a:t>
            </a:r>
            <a:r>
              <a:rPr lang="en-US" sz="1600" dirty="0" smtClean="0">
                <a:solidFill>
                  <a:schemeClr val="tx1"/>
                </a:solidFill>
              </a:rPr>
              <a:t>System’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WMO-No</a:t>
            </a:r>
            <a:r>
              <a:rPr lang="en-US" sz="1600" b="1" dirty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1224 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/>
          <p:cNvSpPr/>
          <p:nvPr/>
        </p:nvSpPr>
        <p:spPr>
          <a:xfrm>
            <a:off x="2165684" y="6184239"/>
            <a:ext cx="4745255" cy="566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International </a:t>
            </a:r>
            <a:r>
              <a:rPr lang="de-DE" dirty="0" err="1" smtClean="0">
                <a:solidFill>
                  <a:schemeClr val="tx1"/>
                </a:solidFill>
              </a:rPr>
              <a:t>exchange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indicated</a:t>
            </a:r>
            <a:r>
              <a:rPr lang="de-DE" dirty="0" smtClean="0">
                <a:solidFill>
                  <a:schemeClr val="tx1"/>
                </a:solidFill>
              </a:rPr>
              <a:t> in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47537" y="1201692"/>
            <a:ext cx="6420050" cy="2022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DE" dirty="0" smtClean="0"/>
              <a:t>National </a:t>
            </a:r>
            <a:r>
              <a:rPr lang="de-DE" dirty="0" err="1" smtClean="0"/>
              <a:t>observing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International data exchange essential for WDQMS</a:t>
            </a:r>
            <a:endParaRPr lang="en-US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62825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  <p:grpSp>
        <p:nvGrpSpPr>
          <p:cNvPr id="36" name="Gruppieren 35"/>
          <p:cNvGrpSpPr/>
          <p:nvPr/>
        </p:nvGrpSpPr>
        <p:grpSpPr>
          <a:xfrm>
            <a:off x="1606201" y="1375520"/>
            <a:ext cx="5891879" cy="1519319"/>
            <a:chOff x="1519574" y="1423221"/>
            <a:chExt cx="6079575" cy="164078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385" y="1423221"/>
              <a:ext cx="1647825" cy="163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574" y="1423221"/>
              <a:ext cx="2458100" cy="1640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26"/>
            <a:stretch/>
          </p:blipFill>
          <p:spPr>
            <a:xfrm>
              <a:off x="5839218" y="1425703"/>
              <a:ext cx="1759931" cy="163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Ellipse 9"/>
          <p:cNvSpPr/>
          <p:nvPr/>
        </p:nvSpPr>
        <p:spPr>
          <a:xfrm>
            <a:off x="401405" y="4181709"/>
            <a:ext cx="1934030" cy="11357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NMHS HQ</a:t>
            </a:r>
            <a:endParaRPr lang="de-DE" sz="3200" dirty="0"/>
          </a:p>
        </p:txBody>
      </p:sp>
      <p:cxnSp>
        <p:nvCxnSpPr>
          <p:cNvPr id="16" name="Gerade Verbindung mit Pfeil 15"/>
          <p:cNvCxnSpPr>
            <a:endCxn id="10" idx="7"/>
          </p:cNvCxnSpPr>
          <p:nvPr/>
        </p:nvCxnSpPr>
        <p:spPr>
          <a:xfrm flipH="1">
            <a:off x="2052203" y="3251377"/>
            <a:ext cx="1639482" cy="1096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09640" y="3345551"/>
            <a:ext cx="2612676" cy="8430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Data </a:t>
            </a:r>
            <a:r>
              <a:rPr lang="de-DE" dirty="0" err="1" smtClean="0">
                <a:solidFill>
                  <a:schemeClr val="tx1"/>
                </a:solidFill>
              </a:rPr>
              <a:t>transmission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NMHS Data </a:t>
            </a:r>
            <a:r>
              <a:rPr lang="de-DE" dirty="0" err="1" smtClean="0">
                <a:solidFill>
                  <a:schemeClr val="tx1"/>
                </a:solidFill>
              </a:rPr>
              <a:t>Centre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or</a:t>
            </a:r>
            <a:r>
              <a:rPr lang="de-DE" dirty="0" smtClean="0">
                <a:solidFill>
                  <a:schemeClr val="tx1"/>
                </a:solidFill>
              </a:rPr>
              <a:t> Headquarter (HQ) Office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33" y="3635064"/>
            <a:ext cx="3107228" cy="2224493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3781261" y="4103023"/>
            <a:ext cx="1896177" cy="9035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chemeClr val="tx1"/>
                </a:solidFill>
              </a:rPr>
              <a:t>GTS</a:t>
            </a:r>
            <a:endParaRPr lang="de-DE" sz="4000" b="1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/>
          <p:cNvCxnSpPr>
            <a:stCxn id="10" idx="6"/>
            <a:endCxn id="19" idx="1"/>
          </p:cNvCxnSpPr>
          <p:nvPr/>
        </p:nvCxnSpPr>
        <p:spPr>
          <a:xfrm flipV="1">
            <a:off x="2335435" y="4747311"/>
            <a:ext cx="852998" cy="2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3"/>
            <a:endCxn id="26" idx="1"/>
          </p:cNvCxnSpPr>
          <p:nvPr/>
        </p:nvCxnSpPr>
        <p:spPr>
          <a:xfrm flipV="1">
            <a:off x="6295661" y="4745336"/>
            <a:ext cx="875158" cy="1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739210" y="3338654"/>
            <a:ext cx="3298912" cy="2802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de-DE" sz="3600" dirty="0" smtClean="0">
                <a:solidFill>
                  <a:schemeClr val="tx2"/>
                </a:solidFill>
              </a:rPr>
              <a:t>WDQMS </a:t>
            </a:r>
            <a:r>
              <a:rPr lang="de-DE" sz="3600" dirty="0" err="1" smtClean="0">
                <a:solidFill>
                  <a:schemeClr val="tx2"/>
                </a:solidFill>
              </a:rPr>
              <a:t>starts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</a:rPr>
              <a:t>here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170819" y="3471200"/>
            <a:ext cx="1745382" cy="25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de-DE" sz="2400" b="1" dirty="0" smtClean="0"/>
              <a:t>International </a:t>
            </a:r>
            <a:r>
              <a:rPr lang="de-DE" sz="2400" b="1" dirty="0" err="1" smtClean="0"/>
              <a:t>users</a:t>
            </a:r>
            <a:endParaRPr lang="de-DE" sz="2400" b="1" dirty="0" smtClean="0"/>
          </a:p>
          <a:p>
            <a:pPr algn="ctr"/>
            <a:r>
              <a:rPr lang="de-DE" dirty="0" smtClean="0"/>
              <a:t>e.g. global NWP </a:t>
            </a:r>
            <a:r>
              <a:rPr lang="de-DE" dirty="0" err="1" smtClean="0"/>
              <a:t>centres</a:t>
            </a:r>
            <a:endParaRPr lang="de-DE" dirty="0"/>
          </a:p>
        </p:txBody>
      </p:sp>
      <p:pic>
        <p:nvPicPr>
          <p:cNvPr id="11" name="Picture 8" descr="ECMW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3706343"/>
            <a:ext cx="720000" cy="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Meetings Others\WMO\CBS\WIGOS_WDQMS\TT-WDQMS\WDQMS Training material\Collection of training material\images\JMA 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5485253"/>
            <a:ext cx="720000" cy="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:\Meetings Others\WMO\CBS\WIGOS_WDQMS\TT-WDQMS\WDQMS Training material\Collection of training material\images\ncep_8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4344588"/>
            <a:ext cx="720000" cy="4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3"/>
          <a:stretch/>
        </p:blipFill>
        <p:spPr bwMode="auto">
          <a:xfrm>
            <a:off x="8237993" y="4850553"/>
            <a:ext cx="310946" cy="5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8362" y="6247614"/>
            <a:ext cx="2280302" cy="455217"/>
          </a:xfrm>
          <a:prstGeom prst="rect">
            <a:avLst/>
          </a:prstGeom>
        </p:spPr>
      </p:pic>
      <p:cxnSp>
        <p:nvCxnSpPr>
          <p:cNvPr id="40" name="Gerade Verbindung mit Pfeil 39"/>
          <p:cNvCxnSpPr>
            <a:stCxn id="10" idx="5"/>
          </p:cNvCxnSpPr>
          <p:nvPr/>
        </p:nvCxnSpPr>
        <p:spPr>
          <a:xfrm>
            <a:off x="2052203" y="5151159"/>
            <a:ext cx="745103" cy="994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 rot="16200000">
            <a:off x="5944811" y="2716767"/>
            <a:ext cx="774761" cy="1665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800" b="1" dirty="0" smtClean="0">
                <a:solidFill>
                  <a:srgbClr val="FF0000"/>
                </a:solidFill>
              </a:rPr>
              <a:t>!</a:t>
            </a:r>
            <a:endParaRPr lang="de-DE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7" grpId="0"/>
      <p:bldP spid="20" grpId="0"/>
      <p:bldP spid="32" grpId="0" animBg="1"/>
      <p:bldP spid="26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</a:rPr>
              <a:t>WDQMS process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7" y="1181860"/>
            <a:ext cx="8537160" cy="453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7198" y="5718063"/>
            <a:ext cx="8497249" cy="43045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WDQMS </a:t>
            </a:r>
            <a:r>
              <a:rPr lang="en-US" dirty="0"/>
              <a:t>w</a:t>
            </a:r>
            <a:r>
              <a:rPr lang="en-US" dirty="0" smtClean="0"/>
              <a:t>ill describe how </a:t>
            </a:r>
            <a:r>
              <a:rPr lang="en-US" dirty="0"/>
              <a:t>well WIGOS is </a:t>
            </a:r>
            <a:r>
              <a:rPr lang="en-US" dirty="0" smtClean="0"/>
              <a:t>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</a:t>
            </a:r>
            <a:r>
              <a:rPr lang="en-US" sz="3600" b="1" dirty="0" smtClean="0">
                <a:solidFill>
                  <a:srgbClr val="000090"/>
                </a:solidFill>
              </a:rPr>
              <a:t>WIGOS monitoring </a:t>
            </a:r>
            <a:r>
              <a:rPr lang="en-US" sz="3600" b="1" dirty="0">
                <a:solidFill>
                  <a:srgbClr val="000090"/>
                </a:solidFill>
              </a:rPr>
              <a:t>f</a:t>
            </a:r>
            <a:r>
              <a:rPr lang="en-US" sz="3600" b="1" dirty="0" smtClean="0">
                <a:solidFill>
                  <a:srgbClr val="000090"/>
                </a:solidFill>
              </a:rPr>
              <a:t>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5"/>
            <a:ext cx="8497249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b="1" dirty="0"/>
              <a:t>WIGOS </a:t>
            </a:r>
            <a:r>
              <a:rPr lang="en-US" b="1" dirty="0" smtClean="0"/>
              <a:t>Monitoring </a:t>
            </a:r>
            <a:r>
              <a:rPr lang="en-US" b="1" dirty="0"/>
              <a:t>Centre (</a:t>
            </a:r>
            <a:r>
              <a:rPr lang="en-US" b="1" dirty="0" smtClean="0"/>
              <a:t>WMC):</a:t>
            </a:r>
            <a:r>
              <a:rPr lang="en-US" dirty="0" smtClean="0"/>
              <a:t> a </a:t>
            </a:r>
            <a:r>
              <a:rPr lang="en-US" dirty="0"/>
              <a:t>WMO Centre </a:t>
            </a:r>
            <a:r>
              <a:rPr lang="en-US" dirty="0" smtClean="0"/>
              <a:t>in </a:t>
            </a:r>
            <a:r>
              <a:rPr lang="en-US" dirty="0"/>
              <a:t>charge of running the WIGOS </a:t>
            </a:r>
            <a:r>
              <a:rPr lang="en-US" dirty="0" smtClean="0"/>
              <a:t>monitoring function </a:t>
            </a:r>
            <a:r>
              <a:rPr lang="en-US" dirty="0"/>
              <a:t>with a global or regional scope for one or more observing </a:t>
            </a:r>
            <a:r>
              <a:rPr lang="en-US" dirty="0" smtClean="0"/>
              <a:t>systems/components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Four Global NWP centers (ECMWF</a:t>
            </a:r>
            <a:r>
              <a:rPr lang="en-US" dirty="0"/>
              <a:t>, NCEP, JMA, </a:t>
            </a:r>
            <a:r>
              <a:rPr lang="en-US" dirty="0" smtClean="0"/>
              <a:t>DWD) are  </a:t>
            </a:r>
            <a:r>
              <a:rPr lang="en-US" dirty="0"/>
              <a:t>providing </a:t>
            </a:r>
            <a:r>
              <a:rPr lang="en-US" dirty="0" smtClean="0"/>
              <a:t>quality monitoring outputs </a:t>
            </a:r>
            <a:r>
              <a:rPr lang="en-US" dirty="0"/>
              <a:t>in </a:t>
            </a:r>
            <a:r>
              <a:rPr lang="en-US" dirty="0" smtClean="0"/>
              <a:t>near-real </a:t>
            </a:r>
            <a:r>
              <a:rPr lang="en-US" dirty="0"/>
              <a:t>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every six </a:t>
            </a:r>
            <a:r>
              <a:rPr lang="en-US" dirty="0" smtClean="0"/>
              <a:t>hours) at the moment;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Simple </a:t>
            </a:r>
            <a:r>
              <a:rPr lang="en-US" dirty="0"/>
              <a:t>ASCII files in commonly agreed format </a:t>
            </a:r>
            <a:r>
              <a:rPr lang="en-US" dirty="0" smtClean="0"/>
              <a:t>contain </a:t>
            </a:r>
            <a:r>
              <a:rPr lang="en-US" dirty="0"/>
              <a:t>the following information for each individual observing station:</a:t>
            </a:r>
            <a:endParaRPr lang="en-US" sz="2200" dirty="0"/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received within operational data cut-off (yes/no)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used in assimilation (yes/no)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If not used, why not (flag)</a:t>
            </a:r>
          </a:p>
          <a:p>
            <a:pPr marL="804863" lvl="3" indent="-342900">
              <a:spcBef>
                <a:spcPts val="300"/>
              </a:spcBef>
            </a:pPr>
            <a:r>
              <a:rPr lang="en-US" dirty="0"/>
              <a:t>Observation minus background residual (value</a:t>
            </a:r>
            <a:r>
              <a:rPr lang="en-US" dirty="0" smtClean="0"/>
              <a:t>)</a:t>
            </a:r>
          </a:p>
          <a:p>
            <a:pPr marL="347663" lvl="2" indent="-342900">
              <a:spcBef>
                <a:spcPts val="300"/>
              </a:spcBef>
            </a:pPr>
            <a:r>
              <a:rPr lang="en-US" dirty="0" smtClean="0"/>
              <a:t>Quality monitoring </a:t>
            </a:r>
            <a:r>
              <a:rPr lang="en-US" dirty="0"/>
              <a:t>outputs for different </a:t>
            </a:r>
            <a:r>
              <a:rPr lang="en-US" dirty="0" smtClean="0"/>
              <a:t>variables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dirty="0" smtClean="0"/>
              <a:t>(mainly surface pressure</a:t>
            </a:r>
            <a:r>
              <a:rPr lang="en-US" sz="1800" dirty="0"/>
              <a:t>, </a:t>
            </a:r>
            <a:r>
              <a:rPr lang="en-US" sz="1800" dirty="0" smtClean="0"/>
              <a:t>2m temperature</a:t>
            </a:r>
            <a:r>
              <a:rPr lang="en-US" sz="1800" dirty="0"/>
              <a:t>, wind and </a:t>
            </a:r>
            <a:r>
              <a:rPr lang="en-US" sz="1800" dirty="0" smtClean="0"/>
              <a:t>2m relative humidity)</a:t>
            </a: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link between the WIGOS </a:t>
            </a:r>
            <a:r>
              <a:rPr lang="en-US" sz="3600" b="1" dirty="0">
                <a:solidFill>
                  <a:srgbClr val="000090"/>
                </a:solidFill>
              </a:rPr>
              <a:t>monitoring function </a:t>
            </a:r>
            <a:r>
              <a:rPr lang="en-US" sz="3600" b="1" dirty="0" smtClean="0">
                <a:solidFill>
                  <a:srgbClr val="000090"/>
                </a:solidFill>
              </a:rPr>
              <a:t>and </a:t>
            </a:r>
            <a:r>
              <a:rPr lang="en-US" sz="3600" b="1" dirty="0">
                <a:solidFill>
                  <a:srgbClr val="000090"/>
                </a:solidFill>
              </a:rPr>
              <a:t>WIGOS evaluation f</a:t>
            </a:r>
            <a:r>
              <a:rPr lang="en-US" sz="3600" b="1" dirty="0" smtClean="0">
                <a:solidFill>
                  <a:srgbClr val="000090"/>
                </a:solidFill>
              </a:rPr>
              <a:t>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88472"/>
            <a:ext cx="8649947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The use of </a:t>
            </a:r>
            <a:r>
              <a:rPr lang="en-US" dirty="0" smtClean="0"/>
              <a:t>the WDQMS web tool 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://wdqms.wmo.int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 for </a:t>
            </a:r>
            <a:r>
              <a:rPr lang="en-US" dirty="0"/>
              <a:t>displaying the </a:t>
            </a:r>
            <a:r>
              <a:rPr lang="en-US" dirty="0" smtClean="0"/>
              <a:t>quality monitoring </a:t>
            </a:r>
            <a:r>
              <a:rPr lang="en-US" dirty="0"/>
              <a:t>outputs from the WIGOS </a:t>
            </a:r>
            <a:r>
              <a:rPr lang="en-US" dirty="0" smtClean="0"/>
              <a:t>Monitoring Centres is </a:t>
            </a:r>
            <a:r>
              <a:rPr lang="en-US" dirty="0"/>
              <a:t>beneficial to </a:t>
            </a:r>
            <a:r>
              <a:rPr lang="en-US" dirty="0" smtClean="0"/>
              <a:t>evaluate the performances within a RWC´s responsibility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web tool is serving </a:t>
            </a:r>
            <a:r>
              <a:rPr lang="en-US" dirty="0"/>
              <a:t>as part of the WIGOS </a:t>
            </a:r>
            <a:r>
              <a:rPr lang="en-US" dirty="0" smtClean="0"/>
              <a:t>monitoring </a:t>
            </a:r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by displaying the quality monitoring outputs and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Serving as part of the WIGOS </a:t>
            </a:r>
            <a:r>
              <a:rPr lang="en-US" dirty="0" smtClean="0"/>
              <a:t>evaluation function </a:t>
            </a:r>
            <a:r>
              <a:rPr lang="en-US" dirty="0"/>
              <a:t>by aggregating the performances on </a:t>
            </a:r>
            <a:r>
              <a:rPr lang="en-US" dirty="0" smtClean="0"/>
              <a:t>a daily </a:t>
            </a:r>
            <a:r>
              <a:rPr lang="en-US" dirty="0"/>
              <a:t>basis or in </a:t>
            </a:r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1085447" y="4454569"/>
            <a:ext cx="6804372" cy="2266906"/>
            <a:chOff x="622172" y="3771300"/>
            <a:chExt cx="8419736" cy="2805071"/>
          </a:xfrm>
        </p:grpSpPr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2315" y="3771300"/>
              <a:ext cx="5949593" cy="2521434"/>
            </a:xfrm>
            <a:prstGeom prst="rect">
              <a:avLst/>
            </a:prstGeom>
          </p:spPr>
        </p:pic>
        <p:pic>
          <p:nvPicPr>
            <p:cNvPr id="33" name="Picture 8" descr="ECMW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72" y="3941531"/>
              <a:ext cx="698997" cy="52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H:\Meetings Others\WMO\CBS\WIGOS_WDQMS\TT-WDQMS\WDQMS Training material\Collection of training material\images\JMA logo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72" y="5635054"/>
              <a:ext cx="698997" cy="268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H:\Meetings Others\WMO\CBS\WIGOS_WDQMS\TT-WDQMS\WDQMS Training material\Collection of training material\images\ncep_80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72" y="4549141"/>
              <a:ext cx="698997" cy="40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uppieren 35"/>
            <p:cNvGrpSpPr/>
            <p:nvPr/>
          </p:nvGrpSpPr>
          <p:grpSpPr>
            <a:xfrm>
              <a:off x="1436237" y="4467036"/>
              <a:ext cx="1211162" cy="940829"/>
              <a:chOff x="3136605" y="4694985"/>
              <a:chExt cx="1552354" cy="1293065"/>
            </a:xfrm>
          </p:grpSpPr>
          <p:sp>
            <p:nvSpPr>
              <p:cNvPr id="40" name="Flussdiagramm: Dokument 39"/>
              <p:cNvSpPr/>
              <p:nvPr/>
            </p:nvSpPr>
            <p:spPr>
              <a:xfrm>
                <a:off x="3136605" y="46949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lussdiagramm: Dokument 40"/>
              <p:cNvSpPr/>
              <p:nvPr/>
            </p:nvSpPr>
            <p:spPr>
              <a:xfrm>
                <a:off x="3289005" y="48473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lussdiagramm: Dokument 41"/>
              <p:cNvSpPr/>
              <p:nvPr/>
            </p:nvSpPr>
            <p:spPr>
              <a:xfrm>
                <a:off x="3441405" y="49997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lussdiagramm: Dokument 42"/>
              <p:cNvSpPr/>
              <p:nvPr/>
            </p:nvSpPr>
            <p:spPr>
              <a:xfrm>
                <a:off x="3593805" y="5152185"/>
                <a:ext cx="1095154" cy="835865"/>
              </a:xfrm>
              <a:prstGeom prst="flowChartDocumen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37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3"/>
            <a:stretch/>
          </p:blipFill>
          <p:spPr bwMode="auto">
            <a:xfrm>
              <a:off x="834060" y="5030820"/>
              <a:ext cx="301875" cy="49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Pfeil nach rechts 37"/>
            <p:cNvSpPr/>
            <p:nvPr/>
          </p:nvSpPr>
          <p:spPr>
            <a:xfrm>
              <a:off x="2786949" y="4911955"/>
              <a:ext cx="887726" cy="38502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777957" y="6330321"/>
              <a:ext cx="2578308" cy="24605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ln w="0">
                    <a:noFill/>
                  </a:ln>
                  <a:solidFill>
                    <a:schemeClr val="tx1"/>
                  </a:solidFill>
                  <a:hlinkClick r:id="rId3"/>
                </a:rPr>
                <a:t>https://wdqms.wmo.int/</a:t>
              </a:r>
              <a:endParaRPr lang="de-DE" sz="1400" dirty="0">
                <a:ln w="0">
                  <a:noFill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0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The WIGOS </a:t>
            </a:r>
            <a:r>
              <a:rPr lang="en-US" sz="3600" b="1" dirty="0" smtClean="0">
                <a:solidFill>
                  <a:srgbClr val="000090"/>
                </a:solidFill>
              </a:rPr>
              <a:t>evaluation </a:t>
            </a:r>
            <a:r>
              <a:rPr lang="en-US" sz="3600" b="1" dirty="0">
                <a:solidFill>
                  <a:srgbClr val="000090"/>
                </a:solidFill>
              </a:rPr>
              <a:t>f</a:t>
            </a:r>
            <a:r>
              <a:rPr lang="en-US" sz="3600" b="1" dirty="0" smtClean="0">
                <a:solidFill>
                  <a:srgbClr val="000090"/>
                </a:solidFill>
              </a:rPr>
              <a:t>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5"/>
            <a:ext cx="8589693" cy="513359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Regional WIGOS Centres (RWC) </a:t>
            </a:r>
            <a:r>
              <a:rPr lang="en-US" dirty="0" smtClean="0"/>
              <a:t>evaluate </a:t>
            </a:r>
            <a:r>
              <a:rPr lang="en-US" dirty="0"/>
              <a:t>the performance of stations of countries under their </a:t>
            </a:r>
            <a:r>
              <a:rPr lang="en-US" dirty="0" smtClean="0"/>
              <a:t>responsibility on </a:t>
            </a:r>
            <a:r>
              <a:rPr lang="en-US" dirty="0"/>
              <a:t>a daily basis by reviewing the automated quality monitoring </a:t>
            </a:r>
            <a:r>
              <a:rPr lang="en-US" dirty="0" smtClean="0"/>
              <a:t>outputs received </a:t>
            </a:r>
            <a:r>
              <a:rPr lang="en-US" dirty="0"/>
              <a:t>from the WIGOS Monitoring Centres (global NWP centres) which are displayed in the available </a:t>
            </a:r>
            <a:r>
              <a:rPr lang="en-US" dirty="0" smtClean="0"/>
              <a:t>web tool </a:t>
            </a:r>
            <a:r>
              <a:rPr lang="en-US" dirty="0"/>
              <a:t>outputs.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Check the performance concerning the three main quality monitoring categories </a:t>
            </a:r>
            <a:r>
              <a:rPr lang="en-US" b="1" dirty="0"/>
              <a:t>data </a:t>
            </a:r>
            <a:r>
              <a:rPr lang="en-US" b="1" dirty="0" smtClean="0"/>
              <a:t>availability</a:t>
            </a:r>
            <a:r>
              <a:rPr lang="en-US" dirty="0" smtClean="0"/>
              <a:t>, </a:t>
            </a:r>
            <a:r>
              <a:rPr lang="en-US" b="1" dirty="0"/>
              <a:t>timeliness</a:t>
            </a:r>
            <a:r>
              <a:rPr lang="en-US" dirty="0"/>
              <a:t> and </a:t>
            </a:r>
            <a:r>
              <a:rPr lang="en-US" b="1" dirty="0" smtClean="0"/>
              <a:t>accuracy</a:t>
            </a:r>
            <a:r>
              <a:rPr lang="en-US" dirty="0" smtClean="0"/>
              <a:t> regarding the WDQMS performance targets (e.g. referring to GBON requirements for designated GBON stations).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Identifies </a:t>
            </a:r>
            <a:r>
              <a:rPr lang="en-US" dirty="0"/>
              <a:t>stations showing </a:t>
            </a:r>
            <a:r>
              <a:rPr lang="en-US" dirty="0" smtClean="0"/>
              <a:t>non-compliance and monitoring the performance in the next days.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Initiates the incident management process if the issue turns into an incident (non-compliance over several days).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6" ma:contentTypeDescription="Create a new document." ma:contentTypeScope="" ma:versionID="6d1387ed20689e299fbd0eb9a47cf31c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62132e911f4205e6cda6e7846b1291a2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B7BA69-885C-45B6-A7F8-7F4720525FFC}"/>
</file>

<file path=customXml/itemProps2.xml><?xml version="1.0" encoding="utf-8"?>
<ds:datastoreItem xmlns:ds="http://schemas.openxmlformats.org/officeDocument/2006/customXml" ds:itemID="{592F91D1-C105-4969-9F27-AC5C3AF49D71}"/>
</file>

<file path=customXml/itemProps3.xml><?xml version="1.0" encoding="utf-8"?>
<ds:datastoreItem xmlns:ds="http://schemas.openxmlformats.org/officeDocument/2006/customXml" ds:itemID="{8850A744-F282-42AD-AAC2-6EE621C979B8}"/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0</TotalTime>
  <Words>1138</Words>
  <Application>Microsoft Office PowerPoint</Application>
  <PresentationFormat>Bildschirmpräsentation (4:3)</PresentationFormat>
  <Paragraphs>115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WMO_WHITE_Powerpoint_en_fr</vt:lpstr>
      <vt:lpstr>PowerPoint-Präsentation</vt:lpstr>
      <vt:lpstr>Weather observations and their quality</vt:lpstr>
      <vt:lpstr>Near real-time monitoring - WDQMS</vt:lpstr>
      <vt:lpstr>Interoperability of WDQMS</vt:lpstr>
      <vt:lpstr>International data exchange essential for WDQMS</vt:lpstr>
      <vt:lpstr>The WDQMS process</vt:lpstr>
      <vt:lpstr>The WIGOS monitoring function</vt:lpstr>
      <vt:lpstr>The link between the WIGOS monitoring function and WIGOS evaluation function</vt:lpstr>
      <vt:lpstr>The WIGOS evaluation function</vt:lpstr>
      <vt:lpstr>The WIGOS incident management function</vt:lpstr>
      <vt:lpstr>WIGOS incident management function – interaction with countries</vt:lpstr>
      <vt:lpstr>The scope of the WDQMS</vt:lpstr>
      <vt:lpstr>Result…</vt:lpstr>
      <vt:lpstr>PowerPoint-Präsentation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Kleinert</dc:creator>
  <cp:lastModifiedBy>Kleinert Tanja</cp:lastModifiedBy>
  <cp:revision>483</cp:revision>
  <cp:lastPrinted>2017-05-09T06:47:47Z</cp:lastPrinted>
  <dcterms:created xsi:type="dcterms:W3CDTF">2016-05-27T11:05:50Z</dcterms:created>
  <dcterms:modified xsi:type="dcterms:W3CDTF">2020-10-16T11:54:15Z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