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60" r:id="rId3"/>
    <p:sldId id="348" r:id="rId4"/>
    <p:sldId id="359" r:id="rId5"/>
    <p:sldId id="350" r:id="rId6"/>
    <p:sldId id="361" r:id="rId7"/>
    <p:sldId id="362" r:id="rId8"/>
    <p:sldId id="354" r:id="rId9"/>
    <p:sldId id="353" r:id="rId10"/>
    <p:sldId id="358" r:id="rId11"/>
    <p:sldId id="355" r:id="rId12"/>
    <p:sldId id="357" r:id="rId13"/>
    <p:sldId id="356" r:id="rId14"/>
    <p:sldId id="258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66"/>
    <a:srgbClr val="0000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9" autoAdjust="0"/>
    <p:restoredTop sz="98335" autoAdjust="0"/>
  </p:normalViewPr>
  <p:slideViewPr>
    <p:cSldViewPr snapToGrid="0" snapToObjects="1">
      <p:cViewPr varScale="1">
        <p:scale>
          <a:sx n="128" d="100"/>
          <a:sy n="128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WIGOS monitoring function: </a:t>
            </a:r>
            <a:r>
              <a:rPr lang="en-US" dirty="0" smtClean="0"/>
              <a:t>WIGOS monitoring </a:t>
            </a:r>
            <a:r>
              <a:rPr lang="en-US" dirty="0" err="1" smtClean="0"/>
              <a:t>centres</a:t>
            </a:r>
            <a:r>
              <a:rPr lang="en-US" dirty="0" smtClean="0"/>
              <a:t> provide quality monitoring information on a 6-hourly basis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Quality monitoring reports as basis of the WIGOS monitoring function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Categories data availability, timeliness and data quality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Provide input to the WIGOS evaluation function.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WIGOS evaluation function:</a:t>
            </a:r>
            <a:r>
              <a:rPr lang="en-US" dirty="0" smtClean="0"/>
              <a:t> generates routine performance reports measured against reference sources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From the quality monitoring reports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From metadata about the observing stations, from the Observing Systems Capability Analysis and Review (OSCAR)/Surface tool, 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From the WMO Information System (WIS).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WIGOS incident management function: </a:t>
            </a:r>
            <a:r>
              <a:rPr lang="en-US" dirty="0" smtClean="0"/>
              <a:t>takes up the issues that the evaluation function raised as incidents, and follows up actions with the data supplier to resolve the incident.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trp.wmo.int/course/view.php?id=14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wigo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dqms.wmo.i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mo-sat.info/oscar/observingrequiremen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Shape 231"/>
          <p:cNvSpPr txBox="1">
            <a:spLocks/>
          </p:cNvSpPr>
          <p:nvPr/>
        </p:nvSpPr>
        <p:spPr>
          <a:xfrm>
            <a:off x="261862" y="632298"/>
            <a:ext cx="8865446" cy="3556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i="1" dirty="0" smtClean="0">
                <a:solidFill>
                  <a:srgbClr val="000090"/>
                </a:solidFill>
              </a:rPr>
              <a:t>Workshop for </a:t>
            </a:r>
            <a:r>
              <a:rPr lang="en-US" sz="2400" i="1" dirty="0">
                <a:solidFill>
                  <a:srgbClr val="000090"/>
                </a:solidFill>
              </a:rPr>
              <a:t>Regional WIGOS </a:t>
            </a:r>
            <a:r>
              <a:rPr lang="en-US" sz="2400" i="1" smtClean="0">
                <a:solidFill>
                  <a:srgbClr val="000090"/>
                </a:solidFill>
              </a:rPr>
              <a:t>Centres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</a:rPr>
              <a:t/>
            </a:r>
            <a:br>
              <a:rPr lang="en-US" sz="2400" i="1" dirty="0" smtClean="0">
                <a:solidFill>
                  <a:srgbClr val="000090"/>
                </a:solidFill>
              </a:rPr>
            </a:br>
            <a:r>
              <a:rPr lang="en-US" sz="2400" i="1" dirty="0" smtClean="0">
                <a:solidFill>
                  <a:srgbClr val="000090"/>
                </a:solidFill>
              </a:rPr>
              <a:t>in RA I (</a:t>
            </a:r>
            <a:r>
              <a:rPr lang="en-US" sz="2400" i="1" dirty="0">
                <a:solidFill>
                  <a:srgbClr val="000090"/>
                </a:solidFill>
              </a:rPr>
              <a:t>SADC)</a:t>
            </a:r>
            <a:endParaRPr lang="en-US" sz="2400" i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90"/>
                </a:solidFill>
              </a:rPr>
              <a:t>Introduction to the 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90"/>
                </a:solidFill>
              </a:rPr>
              <a:t>Regional WIGOS Centre </a:t>
            </a:r>
            <a:r>
              <a:rPr lang="en-US" sz="3200" b="1" dirty="0" smtClean="0">
                <a:solidFill>
                  <a:srgbClr val="000090"/>
                </a:solidFill>
              </a:rPr>
              <a:t>and </a:t>
            </a:r>
            <a:r>
              <a:rPr lang="en-US" sz="3200" b="1" dirty="0">
                <a:solidFill>
                  <a:srgbClr val="000090"/>
                </a:solidFill>
              </a:rPr>
              <a:t>its daily tasks</a:t>
            </a: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RWC evaluation background and priorities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054727"/>
            <a:ext cx="8536530" cy="5457891"/>
          </a:xfrm>
        </p:spPr>
        <p:txBody>
          <a:bodyPr>
            <a:noAutofit/>
          </a:bodyPr>
          <a:lstStyle/>
          <a:p>
            <a:pPr marL="4763" lvl="2" indent="0">
              <a:spcBef>
                <a:spcPts val="600"/>
              </a:spcBef>
              <a:buNone/>
            </a:pPr>
            <a:r>
              <a:rPr lang="en-US" i="1" dirty="0"/>
              <a:t>‘Technical Guidelines for Regional WIGOS </a:t>
            </a:r>
            <a:r>
              <a:rPr lang="en-US" i="1" dirty="0" err="1" smtClean="0"/>
              <a:t>Centres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on </a:t>
            </a:r>
            <a:r>
              <a:rPr lang="en-US" i="1" dirty="0"/>
              <a:t>the WIGOS Data Quality Monitoring System</a:t>
            </a:r>
            <a:r>
              <a:rPr lang="en-US" i="1" dirty="0" smtClean="0"/>
              <a:t>’ </a:t>
            </a:r>
            <a:br>
              <a:rPr lang="en-US" i="1" dirty="0" smtClean="0"/>
            </a:br>
            <a:r>
              <a:rPr lang="en-US" b="1" dirty="0" smtClean="0"/>
              <a:t>WMO-No</a:t>
            </a:r>
            <a:r>
              <a:rPr lang="en-US" b="1" dirty="0"/>
              <a:t>. 1224 </a:t>
            </a:r>
            <a:endParaRPr lang="en-US" b="1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 RWC should base their evaluation of the </a:t>
            </a:r>
            <a:br>
              <a:rPr lang="en-US" dirty="0" smtClean="0"/>
            </a:br>
            <a:r>
              <a:rPr lang="en-US" dirty="0" smtClean="0"/>
              <a:t>data availability and accuracy performances on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/>
              <a:t>performance targets </a:t>
            </a:r>
            <a:r>
              <a:rPr lang="en-US" dirty="0" smtClean="0"/>
              <a:t>outlined in WMO-</a:t>
            </a:r>
            <a:br>
              <a:rPr lang="en-US" dirty="0" smtClean="0"/>
            </a:br>
            <a:r>
              <a:rPr lang="en-US" dirty="0" smtClean="0"/>
              <a:t>No</a:t>
            </a:r>
            <a:r>
              <a:rPr lang="en-US" dirty="0"/>
              <a:t>. </a:t>
            </a:r>
            <a:r>
              <a:rPr lang="en-US" dirty="0" smtClean="0"/>
              <a:t>1224 or on particular performance targets, </a:t>
            </a:r>
            <a:br>
              <a:rPr lang="en-US" dirty="0" smtClean="0"/>
            </a:br>
            <a:r>
              <a:rPr lang="en-US" dirty="0" smtClean="0"/>
              <a:t>e.g. GBON requirements or other network or </a:t>
            </a:r>
            <a:br>
              <a:rPr lang="en-US" dirty="0" smtClean="0"/>
            </a:br>
            <a:r>
              <a:rPr lang="en-US" dirty="0" smtClean="0"/>
              <a:t>regional requirements.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Frequent issues </a:t>
            </a:r>
            <a:r>
              <a:rPr lang="en-US" dirty="0" smtClean="0"/>
              <a:t>are described </a:t>
            </a:r>
            <a:r>
              <a:rPr lang="en-US" dirty="0"/>
              <a:t>in WMO-No. 1224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 incident management process shall be prioritized according to the </a:t>
            </a:r>
            <a:r>
              <a:rPr lang="en-US" b="1" dirty="0" smtClean="0"/>
              <a:t>priority levels for surface land stations and radiosonde stations </a:t>
            </a:r>
            <a:r>
              <a:rPr lang="en-US" dirty="0" smtClean="0"/>
              <a:t>described in WMO-No</a:t>
            </a:r>
            <a:r>
              <a:rPr lang="en-US" dirty="0"/>
              <a:t>. </a:t>
            </a:r>
            <a:r>
              <a:rPr lang="en-US" dirty="0" smtClean="0"/>
              <a:t>1224, e.g. giving very high priority if several or all stations of a country are affected.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10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002" y="1534418"/>
            <a:ext cx="1950896" cy="27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Issues which “disappeared”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2" y="1288472"/>
            <a:ext cx="8170736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If an issue “disappeared” within </a:t>
            </a:r>
            <a:r>
              <a:rPr lang="en-US" dirty="0" smtClean="0"/>
              <a:t>the </a:t>
            </a:r>
            <a:r>
              <a:rPr lang="en-US" dirty="0"/>
              <a:t>5 </a:t>
            </a:r>
            <a:r>
              <a:rPr lang="en-US" dirty="0" smtClean="0"/>
              <a:t>days of monitoring </a:t>
            </a:r>
            <a:r>
              <a:rPr lang="en-US" dirty="0"/>
              <a:t>because the performance of the station improved again, no formal incident </a:t>
            </a:r>
            <a:r>
              <a:rPr lang="en-US" dirty="0" smtClean="0"/>
              <a:t>management process </a:t>
            </a:r>
            <a:r>
              <a:rPr lang="en-US" dirty="0"/>
              <a:t>has to be </a:t>
            </a:r>
            <a:r>
              <a:rPr lang="en-US" dirty="0" smtClean="0"/>
              <a:t>initiated (no incident ticket number has to be defined) </a:t>
            </a:r>
            <a:r>
              <a:rPr lang="en-US" dirty="0"/>
              <a:t>and the </a:t>
            </a:r>
            <a:r>
              <a:rPr lang="en-US" b="1" dirty="0"/>
              <a:t>issue will be </a:t>
            </a:r>
            <a:r>
              <a:rPr lang="en-US" b="1" dirty="0" smtClean="0"/>
              <a:t>closed</a:t>
            </a:r>
            <a:r>
              <a:rPr lang="en-US" dirty="0" smtClean="0"/>
              <a:t>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this case, the </a:t>
            </a:r>
            <a:r>
              <a:rPr lang="en-US" b="1" dirty="0"/>
              <a:t>issue reporter should be informed </a:t>
            </a:r>
            <a:r>
              <a:rPr lang="en-US" dirty="0"/>
              <a:t>about the improved performance and the closure of </a:t>
            </a:r>
            <a:r>
              <a:rPr lang="en-US" dirty="0" smtClean="0"/>
              <a:t>the issue.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/>
          </a:p>
        </p:txBody>
      </p:sp>
      <p:grpSp>
        <p:nvGrpSpPr>
          <p:cNvPr id="15" name="Gruppieren 14"/>
          <p:cNvGrpSpPr/>
          <p:nvPr/>
        </p:nvGrpSpPr>
        <p:grpSpPr>
          <a:xfrm>
            <a:off x="1857487" y="4354703"/>
            <a:ext cx="5307030" cy="1853461"/>
            <a:chOff x="1857487" y="4288743"/>
            <a:chExt cx="5307030" cy="1853461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857487" y="4288743"/>
              <a:ext cx="4153033" cy="1853461"/>
              <a:chOff x="1857487" y="4288743"/>
              <a:chExt cx="4153033" cy="1853461"/>
            </a:xfrm>
          </p:grpSpPr>
          <p:pic>
            <p:nvPicPr>
              <p:cNvPr id="6" name="Grafik 5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57487" y="4288743"/>
                <a:ext cx="2809569" cy="1853461"/>
              </a:xfrm>
              <a:prstGeom prst="rect">
                <a:avLst/>
              </a:prstGeom>
            </p:spPr>
          </p:pic>
          <p:sp>
            <p:nvSpPr>
              <p:cNvPr id="8" name="Freihandform 7"/>
              <p:cNvSpPr/>
              <p:nvPr/>
            </p:nvSpPr>
            <p:spPr>
              <a:xfrm>
                <a:off x="4762920" y="4767020"/>
                <a:ext cx="1217348" cy="781664"/>
              </a:xfrm>
              <a:custGeom>
                <a:avLst/>
                <a:gdLst>
                  <a:gd name="connsiteX0" fmla="*/ 0 w 1217348"/>
                  <a:gd name="connsiteY0" fmla="*/ 781664 h 781664"/>
                  <a:gd name="connsiteX1" fmla="*/ 44245 w 1217348"/>
                  <a:gd name="connsiteY1" fmla="*/ 744793 h 781664"/>
                  <a:gd name="connsiteX2" fmla="*/ 66367 w 1217348"/>
                  <a:gd name="connsiteY2" fmla="*/ 737419 h 781664"/>
                  <a:gd name="connsiteX3" fmla="*/ 117987 w 1217348"/>
                  <a:gd name="connsiteY3" fmla="*/ 685800 h 781664"/>
                  <a:gd name="connsiteX4" fmla="*/ 132735 w 1217348"/>
                  <a:gd name="connsiteY4" fmla="*/ 671051 h 781664"/>
                  <a:gd name="connsiteX5" fmla="*/ 221226 w 1217348"/>
                  <a:gd name="connsiteY5" fmla="*/ 663677 h 781664"/>
                  <a:gd name="connsiteX6" fmla="*/ 331838 w 1217348"/>
                  <a:gd name="connsiteY6" fmla="*/ 641555 h 781664"/>
                  <a:gd name="connsiteX7" fmla="*/ 353961 w 1217348"/>
                  <a:gd name="connsiteY7" fmla="*/ 634180 h 781664"/>
                  <a:gd name="connsiteX8" fmla="*/ 376084 w 1217348"/>
                  <a:gd name="connsiteY8" fmla="*/ 619432 h 781664"/>
                  <a:gd name="connsiteX9" fmla="*/ 420329 w 1217348"/>
                  <a:gd name="connsiteY9" fmla="*/ 604684 h 781664"/>
                  <a:gd name="connsiteX10" fmla="*/ 435077 w 1217348"/>
                  <a:gd name="connsiteY10" fmla="*/ 589935 h 781664"/>
                  <a:gd name="connsiteX11" fmla="*/ 457200 w 1217348"/>
                  <a:gd name="connsiteY11" fmla="*/ 575187 h 781664"/>
                  <a:gd name="connsiteX12" fmla="*/ 486697 w 1217348"/>
                  <a:gd name="connsiteY12" fmla="*/ 545690 h 781664"/>
                  <a:gd name="connsiteX13" fmla="*/ 516193 w 1217348"/>
                  <a:gd name="connsiteY13" fmla="*/ 553064 h 781664"/>
                  <a:gd name="connsiteX14" fmla="*/ 538316 w 1217348"/>
                  <a:gd name="connsiteY14" fmla="*/ 560438 h 781664"/>
                  <a:gd name="connsiteX15" fmla="*/ 671051 w 1217348"/>
                  <a:gd name="connsiteY15" fmla="*/ 553064 h 781664"/>
                  <a:gd name="connsiteX16" fmla="*/ 685800 w 1217348"/>
                  <a:gd name="connsiteY16" fmla="*/ 508819 h 781664"/>
                  <a:gd name="connsiteX17" fmla="*/ 693174 w 1217348"/>
                  <a:gd name="connsiteY17" fmla="*/ 486697 h 781664"/>
                  <a:gd name="connsiteX18" fmla="*/ 722671 w 1217348"/>
                  <a:gd name="connsiteY18" fmla="*/ 442451 h 781664"/>
                  <a:gd name="connsiteX19" fmla="*/ 744793 w 1217348"/>
                  <a:gd name="connsiteY19" fmla="*/ 405580 h 781664"/>
                  <a:gd name="connsiteX20" fmla="*/ 766916 w 1217348"/>
                  <a:gd name="connsiteY20" fmla="*/ 361335 h 781664"/>
                  <a:gd name="connsiteX21" fmla="*/ 789038 w 1217348"/>
                  <a:gd name="connsiteY21" fmla="*/ 353961 h 781664"/>
                  <a:gd name="connsiteX22" fmla="*/ 840658 w 1217348"/>
                  <a:gd name="connsiteY22" fmla="*/ 309716 h 781664"/>
                  <a:gd name="connsiteX23" fmla="*/ 892277 w 1217348"/>
                  <a:gd name="connsiteY23" fmla="*/ 294968 h 781664"/>
                  <a:gd name="connsiteX24" fmla="*/ 914400 w 1217348"/>
                  <a:gd name="connsiteY24" fmla="*/ 287593 h 781664"/>
                  <a:gd name="connsiteX25" fmla="*/ 929148 w 1217348"/>
                  <a:gd name="connsiteY25" fmla="*/ 228600 h 781664"/>
                  <a:gd name="connsiteX26" fmla="*/ 936522 w 1217348"/>
                  <a:gd name="connsiteY26" fmla="*/ 199103 h 781664"/>
                  <a:gd name="connsiteX27" fmla="*/ 973393 w 1217348"/>
                  <a:gd name="connsiteY27" fmla="*/ 176980 h 781664"/>
                  <a:gd name="connsiteX28" fmla="*/ 1002890 w 1217348"/>
                  <a:gd name="connsiteY28" fmla="*/ 162232 h 781664"/>
                  <a:gd name="connsiteX29" fmla="*/ 1032387 w 1217348"/>
                  <a:gd name="connsiteY29" fmla="*/ 154858 h 781664"/>
                  <a:gd name="connsiteX30" fmla="*/ 1054509 w 1217348"/>
                  <a:gd name="connsiteY30" fmla="*/ 147484 h 781664"/>
                  <a:gd name="connsiteX31" fmla="*/ 1069258 w 1217348"/>
                  <a:gd name="connsiteY31" fmla="*/ 125361 h 781664"/>
                  <a:gd name="connsiteX32" fmla="*/ 1091380 w 1217348"/>
                  <a:gd name="connsiteY32" fmla="*/ 110613 h 781664"/>
                  <a:gd name="connsiteX33" fmla="*/ 1098755 w 1217348"/>
                  <a:gd name="connsiteY33" fmla="*/ 88490 h 781664"/>
                  <a:gd name="connsiteX34" fmla="*/ 1106129 w 1217348"/>
                  <a:gd name="connsiteY34" fmla="*/ 58993 h 781664"/>
                  <a:gd name="connsiteX35" fmla="*/ 1179871 w 1217348"/>
                  <a:gd name="connsiteY35" fmla="*/ 36871 h 781664"/>
                  <a:gd name="connsiteX36" fmla="*/ 1216742 w 1217348"/>
                  <a:gd name="connsiteY36" fmla="*/ 7374 h 781664"/>
                  <a:gd name="connsiteX37" fmla="*/ 1216742 w 1217348"/>
                  <a:gd name="connsiteY37" fmla="*/ 0 h 781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17348" h="781664">
                    <a:moveTo>
                      <a:pt x="0" y="781664"/>
                    </a:moveTo>
                    <a:cubicBezTo>
                      <a:pt x="14748" y="769374"/>
                      <a:pt x="28271" y="755442"/>
                      <a:pt x="44245" y="744793"/>
                    </a:cubicBezTo>
                    <a:cubicBezTo>
                      <a:pt x="50712" y="740481"/>
                      <a:pt x="60297" y="742275"/>
                      <a:pt x="66367" y="737419"/>
                    </a:cubicBezTo>
                    <a:cubicBezTo>
                      <a:pt x="85368" y="722218"/>
                      <a:pt x="100780" y="703007"/>
                      <a:pt x="117987" y="685800"/>
                    </a:cubicBezTo>
                    <a:cubicBezTo>
                      <a:pt x="122903" y="680884"/>
                      <a:pt x="125807" y="671628"/>
                      <a:pt x="132735" y="671051"/>
                    </a:cubicBezTo>
                    <a:lnTo>
                      <a:pt x="221226" y="663677"/>
                    </a:lnTo>
                    <a:cubicBezTo>
                      <a:pt x="297081" y="644714"/>
                      <a:pt x="260153" y="651795"/>
                      <a:pt x="331838" y="641555"/>
                    </a:cubicBezTo>
                    <a:cubicBezTo>
                      <a:pt x="339212" y="639097"/>
                      <a:pt x="347008" y="637656"/>
                      <a:pt x="353961" y="634180"/>
                    </a:cubicBezTo>
                    <a:cubicBezTo>
                      <a:pt x="361888" y="630216"/>
                      <a:pt x="367985" y="623031"/>
                      <a:pt x="376084" y="619432"/>
                    </a:cubicBezTo>
                    <a:cubicBezTo>
                      <a:pt x="390290" y="613118"/>
                      <a:pt x="420329" y="604684"/>
                      <a:pt x="420329" y="604684"/>
                    </a:cubicBezTo>
                    <a:cubicBezTo>
                      <a:pt x="425245" y="599768"/>
                      <a:pt x="429648" y="594278"/>
                      <a:pt x="435077" y="589935"/>
                    </a:cubicBezTo>
                    <a:cubicBezTo>
                      <a:pt x="441998" y="584398"/>
                      <a:pt x="451663" y="582108"/>
                      <a:pt x="457200" y="575187"/>
                    </a:cubicBezTo>
                    <a:cubicBezTo>
                      <a:pt x="485804" y="539433"/>
                      <a:pt x="438428" y="561779"/>
                      <a:pt x="486697" y="545690"/>
                    </a:cubicBezTo>
                    <a:cubicBezTo>
                      <a:pt x="496529" y="548148"/>
                      <a:pt x="506448" y="550280"/>
                      <a:pt x="516193" y="553064"/>
                    </a:cubicBezTo>
                    <a:cubicBezTo>
                      <a:pt x="523667" y="555199"/>
                      <a:pt x="530543" y="560438"/>
                      <a:pt x="538316" y="560438"/>
                    </a:cubicBezTo>
                    <a:cubicBezTo>
                      <a:pt x="582629" y="560438"/>
                      <a:pt x="626806" y="555522"/>
                      <a:pt x="671051" y="553064"/>
                    </a:cubicBezTo>
                    <a:lnTo>
                      <a:pt x="685800" y="508819"/>
                    </a:lnTo>
                    <a:cubicBezTo>
                      <a:pt x="688258" y="501445"/>
                      <a:pt x="688862" y="493164"/>
                      <a:pt x="693174" y="486697"/>
                    </a:cubicBezTo>
                    <a:lnTo>
                      <a:pt x="722671" y="442451"/>
                    </a:lnTo>
                    <a:cubicBezTo>
                      <a:pt x="743560" y="379784"/>
                      <a:pt x="714427" y="456192"/>
                      <a:pt x="744793" y="405580"/>
                    </a:cubicBezTo>
                    <a:cubicBezTo>
                      <a:pt x="757125" y="385027"/>
                      <a:pt x="745398" y="378549"/>
                      <a:pt x="766916" y="361335"/>
                    </a:cubicBezTo>
                    <a:cubicBezTo>
                      <a:pt x="772986" y="356479"/>
                      <a:pt x="781664" y="356419"/>
                      <a:pt x="789038" y="353961"/>
                    </a:cubicBezTo>
                    <a:cubicBezTo>
                      <a:pt x="807184" y="335815"/>
                      <a:pt x="818195" y="320947"/>
                      <a:pt x="840658" y="309716"/>
                    </a:cubicBezTo>
                    <a:cubicBezTo>
                      <a:pt x="852447" y="303822"/>
                      <a:pt x="881249" y="298119"/>
                      <a:pt x="892277" y="294968"/>
                    </a:cubicBezTo>
                    <a:cubicBezTo>
                      <a:pt x="899751" y="292832"/>
                      <a:pt x="907026" y="290051"/>
                      <a:pt x="914400" y="287593"/>
                    </a:cubicBezTo>
                    <a:cubicBezTo>
                      <a:pt x="927577" y="248063"/>
                      <a:pt x="917284" y="281990"/>
                      <a:pt x="929148" y="228600"/>
                    </a:cubicBezTo>
                    <a:cubicBezTo>
                      <a:pt x="931347" y="218706"/>
                      <a:pt x="931989" y="208168"/>
                      <a:pt x="936522" y="199103"/>
                    </a:cubicBezTo>
                    <a:cubicBezTo>
                      <a:pt x="945440" y="181268"/>
                      <a:pt x="957340" y="183860"/>
                      <a:pt x="973393" y="176980"/>
                    </a:cubicBezTo>
                    <a:cubicBezTo>
                      <a:pt x="983497" y="172650"/>
                      <a:pt x="992597" y="166092"/>
                      <a:pt x="1002890" y="162232"/>
                    </a:cubicBezTo>
                    <a:cubicBezTo>
                      <a:pt x="1012380" y="158673"/>
                      <a:pt x="1022642" y="157642"/>
                      <a:pt x="1032387" y="154858"/>
                    </a:cubicBezTo>
                    <a:cubicBezTo>
                      <a:pt x="1039861" y="152723"/>
                      <a:pt x="1047135" y="149942"/>
                      <a:pt x="1054509" y="147484"/>
                    </a:cubicBezTo>
                    <a:cubicBezTo>
                      <a:pt x="1059425" y="140110"/>
                      <a:pt x="1062991" y="131628"/>
                      <a:pt x="1069258" y="125361"/>
                    </a:cubicBezTo>
                    <a:cubicBezTo>
                      <a:pt x="1075525" y="119094"/>
                      <a:pt x="1085844" y="117533"/>
                      <a:pt x="1091380" y="110613"/>
                    </a:cubicBezTo>
                    <a:cubicBezTo>
                      <a:pt x="1096236" y="104543"/>
                      <a:pt x="1096619" y="95964"/>
                      <a:pt x="1098755" y="88490"/>
                    </a:cubicBezTo>
                    <a:cubicBezTo>
                      <a:pt x="1101539" y="78745"/>
                      <a:pt x="1098434" y="65589"/>
                      <a:pt x="1106129" y="58993"/>
                    </a:cubicBezTo>
                    <a:cubicBezTo>
                      <a:pt x="1113521" y="52657"/>
                      <a:pt x="1165585" y="40442"/>
                      <a:pt x="1179871" y="36871"/>
                    </a:cubicBezTo>
                    <a:cubicBezTo>
                      <a:pt x="1191702" y="28983"/>
                      <a:pt x="1208337" y="19981"/>
                      <a:pt x="1216742" y="7374"/>
                    </a:cubicBezTo>
                    <a:cubicBezTo>
                      <a:pt x="1218106" y="5329"/>
                      <a:pt x="1216742" y="2458"/>
                      <a:pt x="1216742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0" name="Grafik 9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87739" y="4288743"/>
                <a:ext cx="2809569" cy="1853461"/>
              </a:xfrm>
              <a:prstGeom prst="rect">
                <a:avLst/>
              </a:prstGeom>
            </p:spPr>
          </p:pic>
          <p:sp>
            <p:nvSpPr>
              <p:cNvPr id="11" name="Freihandform 10"/>
              <p:cNvSpPr/>
              <p:nvPr/>
            </p:nvSpPr>
            <p:spPr>
              <a:xfrm>
                <a:off x="4793172" y="4767020"/>
                <a:ext cx="1217348" cy="781664"/>
              </a:xfrm>
              <a:custGeom>
                <a:avLst/>
                <a:gdLst>
                  <a:gd name="connsiteX0" fmla="*/ 0 w 1217348"/>
                  <a:gd name="connsiteY0" fmla="*/ 781664 h 781664"/>
                  <a:gd name="connsiteX1" fmla="*/ 44245 w 1217348"/>
                  <a:gd name="connsiteY1" fmla="*/ 744793 h 781664"/>
                  <a:gd name="connsiteX2" fmla="*/ 66367 w 1217348"/>
                  <a:gd name="connsiteY2" fmla="*/ 737419 h 781664"/>
                  <a:gd name="connsiteX3" fmla="*/ 117987 w 1217348"/>
                  <a:gd name="connsiteY3" fmla="*/ 685800 h 781664"/>
                  <a:gd name="connsiteX4" fmla="*/ 132735 w 1217348"/>
                  <a:gd name="connsiteY4" fmla="*/ 671051 h 781664"/>
                  <a:gd name="connsiteX5" fmla="*/ 221226 w 1217348"/>
                  <a:gd name="connsiteY5" fmla="*/ 663677 h 781664"/>
                  <a:gd name="connsiteX6" fmla="*/ 331838 w 1217348"/>
                  <a:gd name="connsiteY6" fmla="*/ 641555 h 781664"/>
                  <a:gd name="connsiteX7" fmla="*/ 353961 w 1217348"/>
                  <a:gd name="connsiteY7" fmla="*/ 634180 h 781664"/>
                  <a:gd name="connsiteX8" fmla="*/ 376084 w 1217348"/>
                  <a:gd name="connsiteY8" fmla="*/ 619432 h 781664"/>
                  <a:gd name="connsiteX9" fmla="*/ 420329 w 1217348"/>
                  <a:gd name="connsiteY9" fmla="*/ 604684 h 781664"/>
                  <a:gd name="connsiteX10" fmla="*/ 435077 w 1217348"/>
                  <a:gd name="connsiteY10" fmla="*/ 589935 h 781664"/>
                  <a:gd name="connsiteX11" fmla="*/ 457200 w 1217348"/>
                  <a:gd name="connsiteY11" fmla="*/ 575187 h 781664"/>
                  <a:gd name="connsiteX12" fmla="*/ 486697 w 1217348"/>
                  <a:gd name="connsiteY12" fmla="*/ 545690 h 781664"/>
                  <a:gd name="connsiteX13" fmla="*/ 516193 w 1217348"/>
                  <a:gd name="connsiteY13" fmla="*/ 553064 h 781664"/>
                  <a:gd name="connsiteX14" fmla="*/ 538316 w 1217348"/>
                  <a:gd name="connsiteY14" fmla="*/ 560438 h 781664"/>
                  <a:gd name="connsiteX15" fmla="*/ 671051 w 1217348"/>
                  <a:gd name="connsiteY15" fmla="*/ 553064 h 781664"/>
                  <a:gd name="connsiteX16" fmla="*/ 685800 w 1217348"/>
                  <a:gd name="connsiteY16" fmla="*/ 508819 h 781664"/>
                  <a:gd name="connsiteX17" fmla="*/ 693174 w 1217348"/>
                  <a:gd name="connsiteY17" fmla="*/ 486697 h 781664"/>
                  <a:gd name="connsiteX18" fmla="*/ 722671 w 1217348"/>
                  <a:gd name="connsiteY18" fmla="*/ 442451 h 781664"/>
                  <a:gd name="connsiteX19" fmla="*/ 744793 w 1217348"/>
                  <a:gd name="connsiteY19" fmla="*/ 405580 h 781664"/>
                  <a:gd name="connsiteX20" fmla="*/ 766916 w 1217348"/>
                  <a:gd name="connsiteY20" fmla="*/ 361335 h 781664"/>
                  <a:gd name="connsiteX21" fmla="*/ 789038 w 1217348"/>
                  <a:gd name="connsiteY21" fmla="*/ 353961 h 781664"/>
                  <a:gd name="connsiteX22" fmla="*/ 840658 w 1217348"/>
                  <a:gd name="connsiteY22" fmla="*/ 309716 h 781664"/>
                  <a:gd name="connsiteX23" fmla="*/ 892277 w 1217348"/>
                  <a:gd name="connsiteY23" fmla="*/ 294968 h 781664"/>
                  <a:gd name="connsiteX24" fmla="*/ 914400 w 1217348"/>
                  <a:gd name="connsiteY24" fmla="*/ 287593 h 781664"/>
                  <a:gd name="connsiteX25" fmla="*/ 929148 w 1217348"/>
                  <a:gd name="connsiteY25" fmla="*/ 228600 h 781664"/>
                  <a:gd name="connsiteX26" fmla="*/ 936522 w 1217348"/>
                  <a:gd name="connsiteY26" fmla="*/ 199103 h 781664"/>
                  <a:gd name="connsiteX27" fmla="*/ 973393 w 1217348"/>
                  <a:gd name="connsiteY27" fmla="*/ 176980 h 781664"/>
                  <a:gd name="connsiteX28" fmla="*/ 1002890 w 1217348"/>
                  <a:gd name="connsiteY28" fmla="*/ 162232 h 781664"/>
                  <a:gd name="connsiteX29" fmla="*/ 1032387 w 1217348"/>
                  <a:gd name="connsiteY29" fmla="*/ 154858 h 781664"/>
                  <a:gd name="connsiteX30" fmla="*/ 1054509 w 1217348"/>
                  <a:gd name="connsiteY30" fmla="*/ 147484 h 781664"/>
                  <a:gd name="connsiteX31" fmla="*/ 1069258 w 1217348"/>
                  <a:gd name="connsiteY31" fmla="*/ 125361 h 781664"/>
                  <a:gd name="connsiteX32" fmla="*/ 1091380 w 1217348"/>
                  <a:gd name="connsiteY32" fmla="*/ 110613 h 781664"/>
                  <a:gd name="connsiteX33" fmla="*/ 1098755 w 1217348"/>
                  <a:gd name="connsiteY33" fmla="*/ 88490 h 781664"/>
                  <a:gd name="connsiteX34" fmla="*/ 1106129 w 1217348"/>
                  <a:gd name="connsiteY34" fmla="*/ 58993 h 781664"/>
                  <a:gd name="connsiteX35" fmla="*/ 1179871 w 1217348"/>
                  <a:gd name="connsiteY35" fmla="*/ 36871 h 781664"/>
                  <a:gd name="connsiteX36" fmla="*/ 1216742 w 1217348"/>
                  <a:gd name="connsiteY36" fmla="*/ 7374 h 781664"/>
                  <a:gd name="connsiteX37" fmla="*/ 1216742 w 1217348"/>
                  <a:gd name="connsiteY37" fmla="*/ 0 h 781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17348" h="781664">
                    <a:moveTo>
                      <a:pt x="0" y="781664"/>
                    </a:moveTo>
                    <a:cubicBezTo>
                      <a:pt x="14748" y="769374"/>
                      <a:pt x="28271" y="755442"/>
                      <a:pt x="44245" y="744793"/>
                    </a:cubicBezTo>
                    <a:cubicBezTo>
                      <a:pt x="50712" y="740481"/>
                      <a:pt x="60297" y="742275"/>
                      <a:pt x="66367" y="737419"/>
                    </a:cubicBezTo>
                    <a:cubicBezTo>
                      <a:pt x="85368" y="722218"/>
                      <a:pt x="100780" y="703007"/>
                      <a:pt x="117987" y="685800"/>
                    </a:cubicBezTo>
                    <a:cubicBezTo>
                      <a:pt x="122903" y="680884"/>
                      <a:pt x="125807" y="671628"/>
                      <a:pt x="132735" y="671051"/>
                    </a:cubicBezTo>
                    <a:lnTo>
                      <a:pt x="221226" y="663677"/>
                    </a:lnTo>
                    <a:cubicBezTo>
                      <a:pt x="297081" y="644714"/>
                      <a:pt x="260153" y="651795"/>
                      <a:pt x="331838" y="641555"/>
                    </a:cubicBezTo>
                    <a:cubicBezTo>
                      <a:pt x="339212" y="639097"/>
                      <a:pt x="347008" y="637656"/>
                      <a:pt x="353961" y="634180"/>
                    </a:cubicBezTo>
                    <a:cubicBezTo>
                      <a:pt x="361888" y="630216"/>
                      <a:pt x="367985" y="623031"/>
                      <a:pt x="376084" y="619432"/>
                    </a:cubicBezTo>
                    <a:cubicBezTo>
                      <a:pt x="390290" y="613118"/>
                      <a:pt x="420329" y="604684"/>
                      <a:pt x="420329" y="604684"/>
                    </a:cubicBezTo>
                    <a:cubicBezTo>
                      <a:pt x="425245" y="599768"/>
                      <a:pt x="429648" y="594278"/>
                      <a:pt x="435077" y="589935"/>
                    </a:cubicBezTo>
                    <a:cubicBezTo>
                      <a:pt x="441998" y="584398"/>
                      <a:pt x="451663" y="582108"/>
                      <a:pt x="457200" y="575187"/>
                    </a:cubicBezTo>
                    <a:cubicBezTo>
                      <a:pt x="485804" y="539433"/>
                      <a:pt x="438428" y="561779"/>
                      <a:pt x="486697" y="545690"/>
                    </a:cubicBezTo>
                    <a:cubicBezTo>
                      <a:pt x="496529" y="548148"/>
                      <a:pt x="506448" y="550280"/>
                      <a:pt x="516193" y="553064"/>
                    </a:cubicBezTo>
                    <a:cubicBezTo>
                      <a:pt x="523667" y="555199"/>
                      <a:pt x="530543" y="560438"/>
                      <a:pt x="538316" y="560438"/>
                    </a:cubicBezTo>
                    <a:cubicBezTo>
                      <a:pt x="582629" y="560438"/>
                      <a:pt x="626806" y="555522"/>
                      <a:pt x="671051" y="553064"/>
                    </a:cubicBezTo>
                    <a:lnTo>
                      <a:pt x="685800" y="508819"/>
                    </a:lnTo>
                    <a:cubicBezTo>
                      <a:pt x="688258" y="501445"/>
                      <a:pt x="688862" y="493164"/>
                      <a:pt x="693174" y="486697"/>
                    </a:cubicBezTo>
                    <a:lnTo>
                      <a:pt x="722671" y="442451"/>
                    </a:lnTo>
                    <a:cubicBezTo>
                      <a:pt x="743560" y="379784"/>
                      <a:pt x="714427" y="456192"/>
                      <a:pt x="744793" y="405580"/>
                    </a:cubicBezTo>
                    <a:cubicBezTo>
                      <a:pt x="757125" y="385027"/>
                      <a:pt x="745398" y="378549"/>
                      <a:pt x="766916" y="361335"/>
                    </a:cubicBezTo>
                    <a:cubicBezTo>
                      <a:pt x="772986" y="356479"/>
                      <a:pt x="781664" y="356419"/>
                      <a:pt x="789038" y="353961"/>
                    </a:cubicBezTo>
                    <a:cubicBezTo>
                      <a:pt x="807184" y="335815"/>
                      <a:pt x="818195" y="320947"/>
                      <a:pt x="840658" y="309716"/>
                    </a:cubicBezTo>
                    <a:cubicBezTo>
                      <a:pt x="852447" y="303822"/>
                      <a:pt x="881249" y="298119"/>
                      <a:pt x="892277" y="294968"/>
                    </a:cubicBezTo>
                    <a:cubicBezTo>
                      <a:pt x="899751" y="292832"/>
                      <a:pt x="907026" y="290051"/>
                      <a:pt x="914400" y="287593"/>
                    </a:cubicBezTo>
                    <a:cubicBezTo>
                      <a:pt x="927577" y="248063"/>
                      <a:pt x="917284" y="281990"/>
                      <a:pt x="929148" y="228600"/>
                    </a:cubicBezTo>
                    <a:cubicBezTo>
                      <a:pt x="931347" y="218706"/>
                      <a:pt x="931989" y="208168"/>
                      <a:pt x="936522" y="199103"/>
                    </a:cubicBezTo>
                    <a:cubicBezTo>
                      <a:pt x="945440" y="181268"/>
                      <a:pt x="957340" y="183860"/>
                      <a:pt x="973393" y="176980"/>
                    </a:cubicBezTo>
                    <a:cubicBezTo>
                      <a:pt x="983497" y="172650"/>
                      <a:pt x="992597" y="166092"/>
                      <a:pt x="1002890" y="162232"/>
                    </a:cubicBezTo>
                    <a:cubicBezTo>
                      <a:pt x="1012380" y="158673"/>
                      <a:pt x="1022642" y="157642"/>
                      <a:pt x="1032387" y="154858"/>
                    </a:cubicBezTo>
                    <a:cubicBezTo>
                      <a:pt x="1039861" y="152723"/>
                      <a:pt x="1047135" y="149942"/>
                      <a:pt x="1054509" y="147484"/>
                    </a:cubicBezTo>
                    <a:cubicBezTo>
                      <a:pt x="1059425" y="140110"/>
                      <a:pt x="1062991" y="131628"/>
                      <a:pt x="1069258" y="125361"/>
                    </a:cubicBezTo>
                    <a:cubicBezTo>
                      <a:pt x="1075525" y="119094"/>
                      <a:pt x="1085844" y="117533"/>
                      <a:pt x="1091380" y="110613"/>
                    </a:cubicBezTo>
                    <a:cubicBezTo>
                      <a:pt x="1096236" y="104543"/>
                      <a:pt x="1096619" y="95964"/>
                      <a:pt x="1098755" y="88490"/>
                    </a:cubicBezTo>
                    <a:cubicBezTo>
                      <a:pt x="1101539" y="78745"/>
                      <a:pt x="1098434" y="65589"/>
                      <a:pt x="1106129" y="58993"/>
                    </a:cubicBezTo>
                    <a:cubicBezTo>
                      <a:pt x="1113521" y="52657"/>
                      <a:pt x="1165585" y="40442"/>
                      <a:pt x="1179871" y="36871"/>
                    </a:cubicBezTo>
                    <a:cubicBezTo>
                      <a:pt x="1191702" y="28983"/>
                      <a:pt x="1208337" y="19981"/>
                      <a:pt x="1216742" y="7374"/>
                    </a:cubicBezTo>
                    <a:cubicBezTo>
                      <a:pt x="1218106" y="5329"/>
                      <a:pt x="1216742" y="2458"/>
                      <a:pt x="1216742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3" name="Smiley 12"/>
            <p:cNvSpPr/>
            <p:nvPr/>
          </p:nvSpPr>
          <p:spPr>
            <a:xfrm>
              <a:off x="6235369" y="4723367"/>
              <a:ext cx="929148" cy="918483"/>
            </a:xfrm>
            <a:prstGeom prst="smileyFac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630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Monitoring of raised incident tickets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88472"/>
            <a:ext cx="8536529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RWC should </a:t>
            </a:r>
            <a:r>
              <a:rPr lang="en-US" b="1" dirty="0" smtClean="0"/>
              <a:t>monitor </a:t>
            </a:r>
            <a:r>
              <a:rPr lang="en-US" b="1" dirty="0"/>
              <a:t>the status of raised incident tickets </a:t>
            </a:r>
            <a:r>
              <a:rPr lang="en-US" dirty="0"/>
              <a:t>on a daily basis, and ensure that the country to which an incident has been </a:t>
            </a:r>
            <a:r>
              <a:rPr lang="en-US" dirty="0" smtClean="0"/>
              <a:t>reported: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Confirmed </a:t>
            </a:r>
            <a:r>
              <a:rPr lang="en-US" dirty="0"/>
              <a:t>the reception of a new incident </a:t>
            </a:r>
            <a:r>
              <a:rPr lang="en-US" dirty="0" smtClean="0"/>
              <a:t>ticket;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Provided </a:t>
            </a:r>
            <a:r>
              <a:rPr lang="en-US" dirty="0"/>
              <a:t>an appropriate action proposal containing details of the cause of the incident, proposed actions and a timeline to resolve the </a:t>
            </a:r>
            <a:r>
              <a:rPr lang="en-US" dirty="0" smtClean="0"/>
              <a:t>incident;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Provided </a:t>
            </a:r>
            <a:r>
              <a:rPr lang="en-US" dirty="0"/>
              <a:t>weekly updates and even “no change” reports;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Reported </a:t>
            </a:r>
            <a:r>
              <a:rPr lang="en-US" dirty="0"/>
              <a:t>on incident </a:t>
            </a:r>
            <a:r>
              <a:rPr lang="en-US" dirty="0" smtClean="0"/>
              <a:t>rectification.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Close </a:t>
            </a:r>
            <a:r>
              <a:rPr lang="en-US" b="1" dirty="0"/>
              <a:t>an incident ticket </a:t>
            </a:r>
            <a:r>
              <a:rPr lang="en-US" dirty="0"/>
              <a:t>after the national contact of the country has reported incident rectification, </a:t>
            </a:r>
            <a:r>
              <a:rPr lang="en-US" b="1" dirty="0"/>
              <a:t>check the improvement in performance </a:t>
            </a:r>
            <a:r>
              <a:rPr lang="en-US" dirty="0"/>
              <a:t>of the station in question, confirm successful rectification of the incident, and </a:t>
            </a:r>
            <a:r>
              <a:rPr lang="en-US" b="1" dirty="0"/>
              <a:t>inform issue reporters </a:t>
            </a:r>
            <a:r>
              <a:rPr lang="en-US" dirty="0"/>
              <a:t>about successful incident rectification and closure of the report</a:t>
            </a:r>
            <a:r>
              <a:rPr lang="en-US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How to do the work in practice…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2" y="1288472"/>
            <a:ext cx="8524696" cy="1616960"/>
          </a:xfrm>
        </p:spPr>
        <p:txBody>
          <a:bodyPr>
            <a:noAutofit/>
          </a:bodyPr>
          <a:lstStyle/>
          <a:p>
            <a:pPr marL="4763" lvl="2" indent="0">
              <a:spcBef>
                <a:spcPts val="600"/>
              </a:spcBef>
              <a:buNone/>
            </a:pPr>
            <a:r>
              <a:rPr lang="en-US" dirty="0" smtClean="0"/>
              <a:t>How to fulfil the RWC tasks and which background information is required can be found on the WIGOS Learning Portal</a:t>
            </a:r>
          </a:p>
          <a:p>
            <a:pPr marL="4763" lvl="2" indent="0">
              <a:spcBef>
                <a:spcPts val="600"/>
              </a:spcBef>
              <a:buNone/>
            </a:pPr>
            <a:endParaRPr lang="en-US" sz="1200" dirty="0"/>
          </a:p>
          <a:p>
            <a:pPr marL="4763" lvl="2" indent="0" algn="ctr"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etrp.wmo.int/course/view.php?id=146</a:t>
            </a:r>
            <a:r>
              <a:rPr lang="en-US" dirty="0" smtClean="0"/>
              <a:t> </a:t>
            </a:r>
            <a:endParaRPr lang="en-US" dirty="0"/>
          </a:p>
          <a:p>
            <a:pPr marL="4763" lvl="2" indent="0" algn="ctr">
              <a:spcBef>
                <a:spcPts val="600"/>
              </a:spcBef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13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236" y="3138188"/>
            <a:ext cx="6521784" cy="35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 smtClean="0">
                <a:solidFill>
                  <a:srgbClr val="000090"/>
                </a:solidFill>
              </a:rPr>
              <a:t>Thank you</a:t>
            </a: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3100" dirty="0" smtClean="0">
                <a:solidFill>
                  <a:srgbClr val="000090"/>
                </a:solidFill>
              </a:rPr>
              <a:t>Tanja.Kleinert@dwd.de</a:t>
            </a:r>
            <a:endParaRPr lang="en-US" sz="3100" dirty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  <a:hlinkClick r:id="rId3"/>
              </a:rPr>
              <a:t>www.wmo.int/wigos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</a:t>
            </a:r>
            <a:r>
              <a:rPr lang="en-US" sz="3600" b="1" dirty="0" smtClean="0">
                <a:solidFill>
                  <a:srgbClr val="000090"/>
                </a:solidFill>
              </a:rPr>
              <a:t>WDQMS process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87" y="1084425"/>
            <a:ext cx="8537160" cy="453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7198" y="5523875"/>
            <a:ext cx="8497249" cy="832475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RWC evaluate the performances and initiate the incident management system in case of non-compliance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125449" y="1084425"/>
            <a:ext cx="5713752" cy="1718737"/>
          </a:xfrm>
          <a:prstGeom prst="rect">
            <a:avLst/>
          </a:prstGeom>
          <a:solidFill>
            <a:srgbClr val="FF9966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17566" y="2239941"/>
            <a:ext cx="1246683" cy="5621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RWC</a:t>
            </a:r>
            <a:endParaRPr lang="de-DE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2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Regional WIGOS Centres daily tasks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88472"/>
            <a:ext cx="8596142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Regional WIGOS Centres </a:t>
            </a:r>
            <a:r>
              <a:rPr lang="en-US" dirty="0" smtClean="0"/>
              <a:t>(RWC) </a:t>
            </a:r>
            <a:r>
              <a:rPr lang="en-US" dirty="0"/>
              <a:t>should </a:t>
            </a:r>
            <a:r>
              <a:rPr lang="en-US" b="1" dirty="0"/>
              <a:t>evaluate the performance of </a:t>
            </a:r>
            <a:r>
              <a:rPr lang="en-US" b="1" dirty="0" smtClean="0"/>
              <a:t>stations</a:t>
            </a:r>
            <a:r>
              <a:rPr lang="en-US" dirty="0" smtClean="0"/>
              <a:t> of </a:t>
            </a:r>
            <a:r>
              <a:rPr lang="en-US" dirty="0"/>
              <a:t>countries under their responsibility.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This </a:t>
            </a:r>
            <a:r>
              <a:rPr lang="en-US" dirty="0"/>
              <a:t>should be done </a:t>
            </a:r>
            <a:r>
              <a:rPr lang="en-US" b="1" dirty="0" smtClean="0"/>
              <a:t>on </a:t>
            </a:r>
            <a:r>
              <a:rPr lang="en-US" b="1" dirty="0"/>
              <a:t>a daily basis </a:t>
            </a:r>
            <a:r>
              <a:rPr lang="en-US" b="1" dirty="0" smtClean="0"/>
              <a:t>by reviewing </a:t>
            </a:r>
            <a:r>
              <a:rPr lang="en-US" b="1" dirty="0"/>
              <a:t>the automated quality monitoring reports </a:t>
            </a:r>
            <a:r>
              <a:rPr lang="en-US" dirty="0"/>
              <a:t>received from the </a:t>
            </a:r>
            <a:r>
              <a:rPr lang="en-US" dirty="0" smtClean="0"/>
              <a:t>WIGOS </a:t>
            </a:r>
            <a:r>
              <a:rPr lang="en-US" dirty="0"/>
              <a:t>Monitoring </a:t>
            </a:r>
            <a:r>
              <a:rPr lang="en-US" dirty="0" smtClean="0"/>
              <a:t>Centres (global NWP centres) which are displayed in </a:t>
            </a:r>
            <a:r>
              <a:rPr lang="en-US" dirty="0"/>
              <a:t>the </a:t>
            </a:r>
            <a:r>
              <a:rPr lang="en-US" dirty="0" err="1"/>
              <a:t>the</a:t>
            </a:r>
            <a:r>
              <a:rPr lang="en-US" dirty="0"/>
              <a:t> WDQMS web </a:t>
            </a:r>
            <a:r>
              <a:rPr lang="en-US" dirty="0" smtClean="0"/>
              <a:t>tool (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://wdqms.wmo.int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). </a:t>
            </a:r>
          </a:p>
          <a:p>
            <a:pPr marL="347663" lvl="2" indent="-342900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/>
          </a:p>
        </p:txBody>
      </p:sp>
      <p:grpSp>
        <p:nvGrpSpPr>
          <p:cNvPr id="33" name="Gruppieren 32"/>
          <p:cNvGrpSpPr>
            <a:grpSpLocks noChangeAspect="1"/>
          </p:cNvGrpSpPr>
          <p:nvPr/>
        </p:nvGrpSpPr>
        <p:grpSpPr>
          <a:xfrm>
            <a:off x="622172" y="3771300"/>
            <a:ext cx="8419736" cy="2805071"/>
            <a:chOff x="622172" y="3771300"/>
            <a:chExt cx="8419736" cy="2805071"/>
          </a:xfrm>
        </p:grpSpPr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2315" y="3771300"/>
              <a:ext cx="5949593" cy="2521434"/>
            </a:xfrm>
            <a:prstGeom prst="rect">
              <a:avLst/>
            </a:prstGeom>
          </p:spPr>
        </p:pic>
        <p:pic>
          <p:nvPicPr>
            <p:cNvPr id="7" name="Picture 8" descr="ECMW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72" y="3941531"/>
              <a:ext cx="698997" cy="52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H:\Meetings Others\WMO\CBS\WIGOS_WDQMS\TT-WDQMS\WDQMS Training material\Collection of training material\images\JMA logo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72" y="5635054"/>
              <a:ext cx="698997" cy="268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H:\Meetings Others\WMO\CBS\WIGOS_WDQMS\TT-WDQMS\WDQMS Training material\Collection of training material\images\ncep_80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72" y="4549141"/>
              <a:ext cx="698997" cy="400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ieren 9"/>
            <p:cNvGrpSpPr/>
            <p:nvPr/>
          </p:nvGrpSpPr>
          <p:grpSpPr>
            <a:xfrm>
              <a:off x="1436237" y="4467036"/>
              <a:ext cx="1211162" cy="940829"/>
              <a:chOff x="3136605" y="4694985"/>
              <a:chExt cx="1552354" cy="1293065"/>
            </a:xfrm>
          </p:grpSpPr>
          <p:sp>
            <p:nvSpPr>
              <p:cNvPr id="13" name="Flussdiagramm: Dokument 12"/>
              <p:cNvSpPr/>
              <p:nvPr/>
            </p:nvSpPr>
            <p:spPr>
              <a:xfrm>
                <a:off x="3136605" y="4694985"/>
                <a:ext cx="1095154" cy="835865"/>
              </a:xfrm>
              <a:prstGeom prst="flowChartDocumen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Flussdiagramm: Dokument 13"/>
              <p:cNvSpPr/>
              <p:nvPr/>
            </p:nvSpPr>
            <p:spPr>
              <a:xfrm>
                <a:off x="3289005" y="4847385"/>
                <a:ext cx="1095154" cy="835865"/>
              </a:xfrm>
              <a:prstGeom prst="flowChartDocumen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Flussdiagramm: Dokument 14"/>
              <p:cNvSpPr/>
              <p:nvPr/>
            </p:nvSpPr>
            <p:spPr>
              <a:xfrm>
                <a:off x="3441405" y="4999785"/>
                <a:ext cx="1095154" cy="835865"/>
              </a:xfrm>
              <a:prstGeom prst="flowChartDocumen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Flussdiagramm: Dokument 15"/>
              <p:cNvSpPr/>
              <p:nvPr/>
            </p:nvSpPr>
            <p:spPr>
              <a:xfrm>
                <a:off x="3593805" y="5152185"/>
                <a:ext cx="1095154" cy="835865"/>
              </a:xfrm>
              <a:prstGeom prst="flowChartDocumen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4060" y="5030820"/>
              <a:ext cx="301875" cy="49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feil nach rechts 11"/>
            <p:cNvSpPr/>
            <p:nvPr/>
          </p:nvSpPr>
          <p:spPr>
            <a:xfrm>
              <a:off x="2786949" y="4911955"/>
              <a:ext cx="887726" cy="385024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777957" y="6330321"/>
              <a:ext cx="2578308" cy="24605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ln w="0">
                    <a:noFill/>
                  </a:ln>
                  <a:solidFill>
                    <a:schemeClr val="tx1"/>
                  </a:solidFill>
                  <a:hlinkClick r:id="rId2"/>
                </a:rPr>
                <a:t>https://wdqms.wmo.int/</a:t>
              </a:r>
              <a:endParaRPr lang="de-DE" sz="1400" dirty="0">
                <a:ln w="0">
                  <a:noFill/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2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81" y="4014744"/>
            <a:ext cx="3296879" cy="264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RWC evaluating the performances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88472"/>
            <a:ext cx="8497249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Check the performance concerning the three main categories </a:t>
            </a:r>
            <a:r>
              <a:rPr lang="en-US" b="1" dirty="0"/>
              <a:t>data availability, </a:t>
            </a:r>
            <a:r>
              <a:rPr lang="en-US" b="1" dirty="0" smtClean="0"/>
              <a:t>(timeliness) </a:t>
            </a:r>
            <a:r>
              <a:rPr lang="en-US" b="1" dirty="0"/>
              <a:t>and </a:t>
            </a:r>
            <a:r>
              <a:rPr lang="en-US" b="1" dirty="0" smtClean="0"/>
              <a:t>accuracy </a:t>
            </a:r>
            <a:r>
              <a:rPr lang="en-US" dirty="0" smtClean="0"/>
              <a:t>(bias </a:t>
            </a:r>
            <a:r>
              <a:rPr lang="en-GB" dirty="0"/>
              <a:t>as the measure of trueness</a:t>
            </a:r>
            <a:r>
              <a:rPr lang="en-US" dirty="0" smtClean="0"/>
              <a:t>, </a:t>
            </a:r>
            <a:r>
              <a:rPr lang="en-US" dirty="0"/>
              <a:t>standard </a:t>
            </a:r>
            <a:r>
              <a:rPr lang="en-US" dirty="0" smtClean="0"/>
              <a:t>deviation </a:t>
            </a:r>
            <a:r>
              <a:rPr lang="en-GB" dirty="0"/>
              <a:t>a</a:t>
            </a:r>
            <a:r>
              <a:rPr lang="en-GB" dirty="0" smtClean="0"/>
              <a:t>s </a:t>
            </a:r>
            <a:r>
              <a:rPr lang="en-GB" dirty="0"/>
              <a:t>the quantitative measure of precision</a:t>
            </a:r>
            <a:r>
              <a:rPr lang="en-US" dirty="0" smtClean="0"/>
              <a:t>) </a:t>
            </a:r>
            <a:r>
              <a:rPr lang="en-US" dirty="0"/>
              <a:t>regarding the WDQMS performance </a:t>
            </a:r>
            <a:r>
              <a:rPr lang="en-US" dirty="0" smtClean="0"/>
              <a:t>targets.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Follow </a:t>
            </a:r>
            <a:r>
              <a:rPr lang="en-US" b="1" dirty="0"/>
              <a:t>the same quality evaluation processes if an issue has been reported to the RWC by a user</a:t>
            </a:r>
            <a:r>
              <a:rPr lang="en-US" dirty="0"/>
              <a:t> </a:t>
            </a:r>
            <a:r>
              <a:rPr lang="en-US" dirty="0" smtClean="0"/>
              <a:t>(e.g. by a </a:t>
            </a:r>
            <a:r>
              <a:rPr lang="en-US" dirty="0"/>
              <a:t>Global NWP Centre or a Member of </a:t>
            </a:r>
            <a:r>
              <a:rPr lang="en-US" dirty="0" smtClean="0"/>
              <a:t>a Regional Association).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226973" y="5291528"/>
            <a:ext cx="1246683" cy="5621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</a:t>
            </a:r>
            <a:endParaRPr lang="de-D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756" y="4039104"/>
            <a:ext cx="3600000" cy="262094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977012" y="5291527"/>
            <a:ext cx="1246683" cy="5621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endParaRPr lang="de-D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8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Identify </a:t>
            </a:r>
            <a:r>
              <a:rPr lang="en-US" sz="3600" b="1" dirty="0">
                <a:solidFill>
                  <a:srgbClr val="000090"/>
                </a:solidFill>
              </a:rPr>
              <a:t>stations </a:t>
            </a:r>
            <a:r>
              <a:rPr lang="en-US" sz="3600" b="1" dirty="0" smtClean="0">
                <a:solidFill>
                  <a:srgbClr val="000090"/>
                </a:solidFill>
              </a:rPr>
              <a:t>showing </a:t>
            </a:r>
            <a:r>
              <a:rPr lang="en-US" sz="3600" b="1" dirty="0">
                <a:solidFill>
                  <a:srgbClr val="000090"/>
                </a:solidFill>
              </a:rPr>
              <a:t>non-compliance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88472"/>
            <a:ext cx="8621591" cy="4771506"/>
          </a:xfrm>
        </p:spPr>
        <p:txBody>
          <a:bodyPr>
            <a:noAutofit/>
          </a:bodyPr>
          <a:lstStyle/>
          <a:p>
            <a:pPr marL="4763" lvl="2" indent="0">
              <a:spcBef>
                <a:spcPts val="600"/>
              </a:spcBef>
              <a:buNone/>
            </a:pPr>
            <a:r>
              <a:rPr lang="en-US" dirty="0" smtClean="0"/>
              <a:t>Reasons </a:t>
            </a:r>
            <a:r>
              <a:rPr lang="en-US" dirty="0"/>
              <a:t>for </a:t>
            </a:r>
            <a:r>
              <a:rPr lang="en-US" dirty="0" smtClean="0"/>
              <a:t>non-compliance </a:t>
            </a:r>
            <a:r>
              <a:rPr lang="en-US" b="1" dirty="0" smtClean="0"/>
              <a:t>related to </a:t>
            </a:r>
            <a:r>
              <a:rPr lang="en-US" b="1" dirty="0"/>
              <a:t>data availability</a:t>
            </a:r>
            <a:r>
              <a:rPr lang="en-US" dirty="0" smtClean="0"/>
              <a:t> </a:t>
            </a:r>
            <a:r>
              <a:rPr lang="en-US" dirty="0"/>
              <a:t>might </a:t>
            </a:r>
            <a:r>
              <a:rPr lang="en-US" dirty="0" smtClean="0"/>
              <a:t>be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station did not report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data in the last days</a:t>
            </a:r>
          </a:p>
          <a:p>
            <a:pPr marL="347663" lvl="2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/>
              <a:t>total number of reports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significantly </a:t>
            </a:r>
            <a:r>
              <a:rPr lang="en-US" dirty="0"/>
              <a:t>lower than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expected </a:t>
            </a:r>
            <a:r>
              <a:rPr lang="en-US" dirty="0"/>
              <a:t>number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observations as </a:t>
            </a:r>
            <a:r>
              <a:rPr lang="en-US" dirty="0"/>
              <a:t>defined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observing </a:t>
            </a:r>
            <a:r>
              <a:rPr lang="en-US" dirty="0" smtClean="0"/>
              <a:t>schedule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WIS </a:t>
            </a:r>
            <a:r>
              <a:rPr lang="en-US" dirty="0"/>
              <a:t>and </a:t>
            </a:r>
            <a:r>
              <a:rPr lang="en-US" dirty="0" smtClean="0"/>
              <a:t>OSCAR/Surface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data arrived </a:t>
            </a:r>
            <a:r>
              <a:rPr lang="en-US" dirty="0" smtClean="0"/>
              <a:t>with a  </a:t>
            </a:r>
            <a:r>
              <a:rPr lang="en-US" dirty="0"/>
              <a:t>significant delay, which may lead to a situation where data could not be used in near-real-time applications, </a:t>
            </a:r>
            <a:r>
              <a:rPr lang="en-US" dirty="0" smtClean="0"/>
              <a:t>e.g. </a:t>
            </a:r>
            <a:r>
              <a:rPr lang="en-US" dirty="0"/>
              <a:t>for </a:t>
            </a:r>
            <a:r>
              <a:rPr lang="en-US" dirty="0" err="1"/>
              <a:t>nowcasting</a:t>
            </a:r>
            <a:r>
              <a:rPr lang="en-US" dirty="0"/>
              <a:t> purposes (category: </a:t>
            </a:r>
            <a:r>
              <a:rPr lang="en-US" b="1" dirty="0"/>
              <a:t>timeliness</a:t>
            </a:r>
            <a:r>
              <a:rPr lang="en-US" dirty="0" smtClean="0"/>
              <a:t>);</a:t>
            </a:r>
          </a:p>
          <a:p>
            <a:pPr marL="347663" lvl="2" indent="-342900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886" y="1882295"/>
            <a:ext cx="4399156" cy="291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Identify </a:t>
            </a:r>
            <a:r>
              <a:rPr lang="en-US" sz="3600" b="1" dirty="0">
                <a:solidFill>
                  <a:srgbClr val="000090"/>
                </a:solidFill>
              </a:rPr>
              <a:t>stations </a:t>
            </a:r>
            <a:r>
              <a:rPr lang="en-US" sz="3600" b="1" dirty="0" smtClean="0">
                <a:solidFill>
                  <a:srgbClr val="000090"/>
                </a:solidFill>
              </a:rPr>
              <a:t>showing </a:t>
            </a:r>
            <a:r>
              <a:rPr lang="en-US" sz="3600" b="1" dirty="0">
                <a:solidFill>
                  <a:srgbClr val="000090"/>
                </a:solidFill>
              </a:rPr>
              <a:t>non-compliance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88472"/>
            <a:ext cx="8621591" cy="4771506"/>
          </a:xfrm>
        </p:spPr>
        <p:txBody>
          <a:bodyPr>
            <a:noAutofit/>
          </a:bodyPr>
          <a:lstStyle/>
          <a:p>
            <a:pPr marL="4763" lvl="2" indent="0">
              <a:spcBef>
                <a:spcPts val="600"/>
              </a:spcBef>
              <a:buNone/>
            </a:pPr>
            <a:r>
              <a:rPr lang="en-US" dirty="0" smtClean="0"/>
              <a:t>Reasons </a:t>
            </a:r>
            <a:r>
              <a:rPr lang="en-US" dirty="0"/>
              <a:t>for </a:t>
            </a:r>
            <a:r>
              <a:rPr lang="en-US" dirty="0" smtClean="0"/>
              <a:t>non-compliance </a:t>
            </a:r>
            <a:r>
              <a:rPr lang="en-US" b="1" dirty="0" smtClean="0"/>
              <a:t>related to accuracy </a:t>
            </a:r>
            <a:r>
              <a:rPr lang="en-US" dirty="0"/>
              <a:t>might </a:t>
            </a:r>
            <a:r>
              <a:rPr lang="en-US" dirty="0" smtClean="0"/>
              <a:t>be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daily averaged </a:t>
            </a:r>
            <a:r>
              <a:rPr lang="en-US" dirty="0" smtClean="0"/>
              <a:t>accuracy statistics exceed </a:t>
            </a:r>
            <a:r>
              <a:rPr lang="en-US" dirty="0"/>
              <a:t>the WMO threshold requirements concerning a particular variable </a:t>
            </a:r>
            <a:r>
              <a:rPr lang="en-US" dirty="0" smtClean="0"/>
              <a:t>/ several variables, e.g. for GBON stations or according to </a:t>
            </a:r>
            <a:r>
              <a:rPr lang="en-US" dirty="0" smtClean="0">
                <a:hlinkClick r:id="rId2"/>
              </a:rPr>
              <a:t>OSCAR/Requirement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462" y="3091520"/>
            <a:ext cx="5610809" cy="35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Issues identified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0" y="1288472"/>
            <a:ext cx="8738549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If an issue has been identified this should be recorded in the </a:t>
            </a:r>
            <a:r>
              <a:rPr lang="en-US" b="1" dirty="0" smtClean="0"/>
              <a:t>Incident Management System</a:t>
            </a:r>
            <a:r>
              <a:rPr lang="en-US" dirty="0" smtClean="0"/>
              <a:t> as part of the incident management process (issue identification - part 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74" y="2544861"/>
            <a:ext cx="7726003" cy="36253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31665" y="5838559"/>
            <a:ext cx="3458497" cy="1843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399"/>
                </a:solidFill>
              </a:rPr>
              <a:t>(https://jira.ecmwf.int/projects/RWC)</a:t>
            </a:r>
            <a:endParaRPr lang="de-DE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Issues identified in previous days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88472"/>
            <a:ext cx="8249451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Check </a:t>
            </a:r>
            <a:r>
              <a:rPr lang="en-US" dirty="0"/>
              <a:t>the status of </a:t>
            </a:r>
            <a:r>
              <a:rPr lang="en-US" b="1" dirty="0"/>
              <a:t>issues identified </a:t>
            </a:r>
            <a:r>
              <a:rPr lang="en-US" dirty="0"/>
              <a:t>(e.g. if the station did not report any or suspicious data) </a:t>
            </a:r>
            <a:r>
              <a:rPr lang="en-US" b="1" dirty="0" smtClean="0"/>
              <a:t>in the following days</a:t>
            </a:r>
            <a:r>
              <a:rPr lang="en-US" dirty="0" smtClean="0"/>
              <a:t>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Stations </a:t>
            </a:r>
            <a:r>
              <a:rPr lang="en-US" dirty="0"/>
              <a:t>with identified issues should be checked again as to </a:t>
            </a:r>
            <a:r>
              <a:rPr lang="en-US" b="1" dirty="0"/>
              <a:t>whether the performance </a:t>
            </a:r>
            <a:r>
              <a:rPr lang="en-US" b="1" dirty="0" smtClean="0"/>
              <a:t>improved</a:t>
            </a:r>
            <a:r>
              <a:rPr lang="en-US" dirty="0" smtClean="0"/>
              <a:t>, e.g.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did </a:t>
            </a:r>
            <a:r>
              <a:rPr lang="en-US" dirty="0"/>
              <a:t>the station start reporting again,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did </a:t>
            </a:r>
            <a:r>
              <a:rPr lang="en-US" dirty="0"/>
              <a:t>the station report as many reports as </a:t>
            </a:r>
            <a:r>
              <a:rPr lang="en-US" dirty="0" smtClean="0"/>
              <a:t>expected again</a:t>
            </a:r>
            <a:r>
              <a:rPr lang="en-US" dirty="0"/>
              <a:t>,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did </a:t>
            </a:r>
            <a:r>
              <a:rPr lang="en-US" dirty="0"/>
              <a:t>the data start arriving without delays again or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did </a:t>
            </a:r>
            <a:r>
              <a:rPr lang="en-US" dirty="0"/>
              <a:t>the measurement uncertainty of observations </a:t>
            </a:r>
            <a:r>
              <a:rPr lang="en-US" dirty="0" smtClean="0"/>
              <a:t>improved </a:t>
            </a:r>
            <a:r>
              <a:rPr lang="en-US" dirty="0"/>
              <a:t>again and therefore remained within the agreed targets on a daily </a:t>
            </a:r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/>
          </a:p>
        </p:txBody>
      </p:sp>
      <p:grpSp>
        <p:nvGrpSpPr>
          <p:cNvPr id="16" name="Gruppieren 15"/>
          <p:cNvGrpSpPr/>
          <p:nvPr/>
        </p:nvGrpSpPr>
        <p:grpSpPr>
          <a:xfrm>
            <a:off x="2190135" y="4412311"/>
            <a:ext cx="5717518" cy="2646878"/>
            <a:chOff x="2190135" y="4412311"/>
            <a:chExt cx="5717518" cy="264687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0135" y="4809020"/>
              <a:ext cx="2809569" cy="1853461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6312916" y="4412311"/>
              <a:ext cx="1594737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?</a:t>
              </a:r>
              <a:endParaRPr lang="de-DE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5095568" y="5287297"/>
              <a:ext cx="1217348" cy="781664"/>
            </a:xfrm>
            <a:custGeom>
              <a:avLst/>
              <a:gdLst>
                <a:gd name="connsiteX0" fmla="*/ 0 w 1217348"/>
                <a:gd name="connsiteY0" fmla="*/ 781664 h 781664"/>
                <a:gd name="connsiteX1" fmla="*/ 44245 w 1217348"/>
                <a:gd name="connsiteY1" fmla="*/ 744793 h 781664"/>
                <a:gd name="connsiteX2" fmla="*/ 66367 w 1217348"/>
                <a:gd name="connsiteY2" fmla="*/ 737419 h 781664"/>
                <a:gd name="connsiteX3" fmla="*/ 117987 w 1217348"/>
                <a:gd name="connsiteY3" fmla="*/ 685800 h 781664"/>
                <a:gd name="connsiteX4" fmla="*/ 132735 w 1217348"/>
                <a:gd name="connsiteY4" fmla="*/ 671051 h 781664"/>
                <a:gd name="connsiteX5" fmla="*/ 221226 w 1217348"/>
                <a:gd name="connsiteY5" fmla="*/ 663677 h 781664"/>
                <a:gd name="connsiteX6" fmla="*/ 331838 w 1217348"/>
                <a:gd name="connsiteY6" fmla="*/ 641555 h 781664"/>
                <a:gd name="connsiteX7" fmla="*/ 353961 w 1217348"/>
                <a:gd name="connsiteY7" fmla="*/ 634180 h 781664"/>
                <a:gd name="connsiteX8" fmla="*/ 376084 w 1217348"/>
                <a:gd name="connsiteY8" fmla="*/ 619432 h 781664"/>
                <a:gd name="connsiteX9" fmla="*/ 420329 w 1217348"/>
                <a:gd name="connsiteY9" fmla="*/ 604684 h 781664"/>
                <a:gd name="connsiteX10" fmla="*/ 435077 w 1217348"/>
                <a:gd name="connsiteY10" fmla="*/ 589935 h 781664"/>
                <a:gd name="connsiteX11" fmla="*/ 457200 w 1217348"/>
                <a:gd name="connsiteY11" fmla="*/ 575187 h 781664"/>
                <a:gd name="connsiteX12" fmla="*/ 486697 w 1217348"/>
                <a:gd name="connsiteY12" fmla="*/ 545690 h 781664"/>
                <a:gd name="connsiteX13" fmla="*/ 516193 w 1217348"/>
                <a:gd name="connsiteY13" fmla="*/ 553064 h 781664"/>
                <a:gd name="connsiteX14" fmla="*/ 538316 w 1217348"/>
                <a:gd name="connsiteY14" fmla="*/ 560438 h 781664"/>
                <a:gd name="connsiteX15" fmla="*/ 671051 w 1217348"/>
                <a:gd name="connsiteY15" fmla="*/ 553064 h 781664"/>
                <a:gd name="connsiteX16" fmla="*/ 685800 w 1217348"/>
                <a:gd name="connsiteY16" fmla="*/ 508819 h 781664"/>
                <a:gd name="connsiteX17" fmla="*/ 693174 w 1217348"/>
                <a:gd name="connsiteY17" fmla="*/ 486697 h 781664"/>
                <a:gd name="connsiteX18" fmla="*/ 722671 w 1217348"/>
                <a:gd name="connsiteY18" fmla="*/ 442451 h 781664"/>
                <a:gd name="connsiteX19" fmla="*/ 744793 w 1217348"/>
                <a:gd name="connsiteY19" fmla="*/ 405580 h 781664"/>
                <a:gd name="connsiteX20" fmla="*/ 766916 w 1217348"/>
                <a:gd name="connsiteY20" fmla="*/ 361335 h 781664"/>
                <a:gd name="connsiteX21" fmla="*/ 789038 w 1217348"/>
                <a:gd name="connsiteY21" fmla="*/ 353961 h 781664"/>
                <a:gd name="connsiteX22" fmla="*/ 840658 w 1217348"/>
                <a:gd name="connsiteY22" fmla="*/ 309716 h 781664"/>
                <a:gd name="connsiteX23" fmla="*/ 892277 w 1217348"/>
                <a:gd name="connsiteY23" fmla="*/ 294968 h 781664"/>
                <a:gd name="connsiteX24" fmla="*/ 914400 w 1217348"/>
                <a:gd name="connsiteY24" fmla="*/ 287593 h 781664"/>
                <a:gd name="connsiteX25" fmla="*/ 929148 w 1217348"/>
                <a:gd name="connsiteY25" fmla="*/ 228600 h 781664"/>
                <a:gd name="connsiteX26" fmla="*/ 936522 w 1217348"/>
                <a:gd name="connsiteY26" fmla="*/ 199103 h 781664"/>
                <a:gd name="connsiteX27" fmla="*/ 973393 w 1217348"/>
                <a:gd name="connsiteY27" fmla="*/ 176980 h 781664"/>
                <a:gd name="connsiteX28" fmla="*/ 1002890 w 1217348"/>
                <a:gd name="connsiteY28" fmla="*/ 162232 h 781664"/>
                <a:gd name="connsiteX29" fmla="*/ 1032387 w 1217348"/>
                <a:gd name="connsiteY29" fmla="*/ 154858 h 781664"/>
                <a:gd name="connsiteX30" fmla="*/ 1054509 w 1217348"/>
                <a:gd name="connsiteY30" fmla="*/ 147484 h 781664"/>
                <a:gd name="connsiteX31" fmla="*/ 1069258 w 1217348"/>
                <a:gd name="connsiteY31" fmla="*/ 125361 h 781664"/>
                <a:gd name="connsiteX32" fmla="*/ 1091380 w 1217348"/>
                <a:gd name="connsiteY32" fmla="*/ 110613 h 781664"/>
                <a:gd name="connsiteX33" fmla="*/ 1098755 w 1217348"/>
                <a:gd name="connsiteY33" fmla="*/ 88490 h 781664"/>
                <a:gd name="connsiteX34" fmla="*/ 1106129 w 1217348"/>
                <a:gd name="connsiteY34" fmla="*/ 58993 h 781664"/>
                <a:gd name="connsiteX35" fmla="*/ 1179871 w 1217348"/>
                <a:gd name="connsiteY35" fmla="*/ 36871 h 781664"/>
                <a:gd name="connsiteX36" fmla="*/ 1216742 w 1217348"/>
                <a:gd name="connsiteY36" fmla="*/ 7374 h 781664"/>
                <a:gd name="connsiteX37" fmla="*/ 1216742 w 1217348"/>
                <a:gd name="connsiteY37" fmla="*/ 0 h 78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17348" h="781664">
                  <a:moveTo>
                    <a:pt x="0" y="781664"/>
                  </a:moveTo>
                  <a:cubicBezTo>
                    <a:pt x="14748" y="769374"/>
                    <a:pt x="28271" y="755442"/>
                    <a:pt x="44245" y="744793"/>
                  </a:cubicBezTo>
                  <a:cubicBezTo>
                    <a:pt x="50712" y="740481"/>
                    <a:pt x="60297" y="742275"/>
                    <a:pt x="66367" y="737419"/>
                  </a:cubicBezTo>
                  <a:cubicBezTo>
                    <a:pt x="85368" y="722218"/>
                    <a:pt x="100780" y="703007"/>
                    <a:pt x="117987" y="685800"/>
                  </a:cubicBezTo>
                  <a:cubicBezTo>
                    <a:pt x="122903" y="680884"/>
                    <a:pt x="125807" y="671628"/>
                    <a:pt x="132735" y="671051"/>
                  </a:cubicBezTo>
                  <a:lnTo>
                    <a:pt x="221226" y="663677"/>
                  </a:lnTo>
                  <a:cubicBezTo>
                    <a:pt x="297081" y="644714"/>
                    <a:pt x="260153" y="651795"/>
                    <a:pt x="331838" y="641555"/>
                  </a:cubicBezTo>
                  <a:cubicBezTo>
                    <a:pt x="339212" y="639097"/>
                    <a:pt x="347008" y="637656"/>
                    <a:pt x="353961" y="634180"/>
                  </a:cubicBezTo>
                  <a:cubicBezTo>
                    <a:pt x="361888" y="630216"/>
                    <a:pt x="367985" y="623031"/>
                    <a:pt x="376084" y="619432"/>
                  </a:cubicBezTo>
                  <a:cubicBezTo>
                    <a:pt x="390290" y="613118"/>
                    <a:pt x="420329" y="604684"/>
                    <a:pt x="420329" y="604684"/>
                  </a:cubicBezTo>
                  <a:cubicBezTo>
                    <a:pt x="425245" y="599768"/>
                    <a:pt x="429648" y="594278"/>
                    <a:pt x="435077" y="589935"/>
                  </a:cubicBezTo>
                  <a:cubicBezTo>
                    <a:pt x="441998" y="584398"/>
                    <a:pt x="451663" y="582108"/>
                    <a:pt x="457200" y="575187"/>
                  </a:cubicBezTo>
                  <a:cubicBezTo>
                    <a:pt x="485804" y="539433"/>
                    <a:pt x="438428" y="561779"/>
                    <a:pt x="486697" y="545690"/>
                  </a:cubicBezTo>
                  <a:cubicBezTo>
                    <a:pt x="496529" y="548148"/>
                    <a:pt x="506448" y="550280"/>
                    <a:pt x="516193" y="553064"/>
                  </a:cubicBezTo>
                  <a:cubicBezTo>
                    <a:pt x="523667" y="555199"/>
                    <a:pt x="530543" y="560438"/>
                    <a:pt x="538316" y="560438"/>
                  </a:cubicBezTo>
                  <a:cubicBezTo>
                    <a:pt x="582629" y="560438"/>
                    <a:pt x="626806" y="555522"/>
                    <a:pt x="671051" y="553064"/>
                  </a:cubicBezTo>
                  <a:lnTo>
                    <a:pt x="685800" y="508819"/>
                  </a:lnTo>
                  <a:cubicBezTo>
                    <a:pt x="688258" y="501445"/>
                    <a:pt x="688862" y="493164"/>
                    <a:pt x="693174" y="486697"/>
                  </a:cubicBezTo>
                  <a:lnTo>
                    <a:pt x="722671" y="442451"/>
                  </a:lnTo>
                  <a:cubicBezTo>
                    <a:pt x="743560" y="379784"/>
                    <a:pt x="714427" y="456192"/>
                    <a:pt x="744793" y="405580"/>
                  </a:cubicBezTo>
                  <a:cubicBezTo>
                    <a:pt x="757125" y="385027"/>
                    <a:pt x="745398" y="378549"/>
                    <a:pt x="766916" y="361335"/>
                  </a:cubicBezTo>
                  <a:cubicBezTo>
                    <a:pt x="772986" y="356479"/>
                    <a:pt x="781664" y="356419"/>
                    <a:pt x="789038" y="353961"/>
                  </a:cubicBezTo>
                  <a:cubicBezTo>
                    <a:pt x="807184" y="335815"/>
                    <a:pt x="818195" y="320947"/>
                    <a:pt x="840658" y="309716"/>
                  </a:cubicBezTo>
                  <a:cubicBezTo>
                    <a:pt x="852447" y="303822"/>
                    <a:pt x="881249" y="298119"/>
                    <a:pt x="892277" y="294968"/>
                  </a:cubicBezTo>
                  <a:cubicBezTo>
                    <a:pt x="899751" y="292832"/>
                    <a:pt x="907026" y="290051"/>
                    <a:pt x="914400" y="287593"/>
                  </a:cubicBezTo>
                  <a:cubicBezTo>
                    <a:pt x="927577" y="248063"/>
                    <a:pt x="917284" y="281990"/>
                    <a:pt x="929148" y="228600"/>
                  </a:cubicBezTo>
                  <a:cubicBezTo>
                    <a:pt x="931347" y="218706"/>
                    <a:pt x="931989" y="208168"/>
                    <a:pt x="936522" y="199103"/>
                  </a:cubicBezTo>
                  <a:cubicBezTo>
                    <a:pt x="945440" y="181268"/>
                    <a:pt x="957340" y="183860"/>
                    <a:pt x="973393" y="176980"/>
                  </a:cubicBezTo>
                  <a:cubicBezTo>
                    <a:pt x="983497" y="172650"/>
                    <a:pt x="992597" y="166092"/>
                    <a:pt x="1002890" y="162232"/>
                  </a:cubicBezTo>
                  <a:cubicBezTo>
                    <a:pt x="1012380" y="158673"/>
                    <a:pt x="1022642" y="157642"/>
                    <a:pt x="1032387" y="154858"/>
                  </a:cubicBezTo>
                  <a:cubicBezTo>
                    <a:pt x="1039861" y="152723"/>
                    <a:pt x="1047135" y="149942"/>
                    <a:pt x="1054509" y="147484"/>
                  </a:cubicBezTo>
                  <a:cubicBezTo>
                    <a:pt x="1059425" y="140110"/>
                    <a:pt x="1062991" y="131628"/>
                    <a:pt x="1069258" y="125361"/>
                  </a:cubicBezTo>
                  <a:cubicBezTo>
                    <a:pt x="1075525" y="119094"/>
                    <a:pt x="1085844" y="117533"/>
                    <a:pt x="1091380" y="110613"/>
                  </a:cubicBezTo>
                  <a:cubicBezTo>
                    <a:pt x="1096236" y="104543"/>
                    <a:pt x="1096619" y="95964"/>
                    <a:pt x="1098755" y="88490"/>
                  </a:cubicBezTo>
                  <a:cubicBezTo>
                    <a:pt x="1101539" y="78745"/>
                    <a:pt x="1098434" y="65589"/>
                    <a:pt x="1106129" y="58993"/>
                  </a:cubicBezTo>
                  <a:cubicBezTo>
                    <a:pt x="1113521" y="52657"/>
                    <a:pt x="1165585" y="40442"/>
                    <a:pt x="1179871" y="36871"/>
                  </a:cubicBezTo>
                  <a:cubicBezTo>
                    <a:pt x="1191702" y="28983"/>
                    <a:pt x="1208337" y="19981"/>
                    <a:pt x="1216742" y="7374"/>
                  </a:cubicBezTo>
                  <a:cubicBezTo>
                    <a:pt x="1218106" y="5329"/>
                    <a:pt x="1216742" y="2458"/>
                    <a:pt x="1216742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5102942" y="6098458"/>
              <a:ext cx="1288108" cy="280219"/>
            </a:xfrm>
            <a:custGeom>
              <a:avLst/>
              <a:gdLst>
                <a:gd name="connsiteX0" fmla="*/ 0 w 1288108"/>
                <a:gd name="connsiteY0" fmla="*/ 14748 h 280219"/>
                <a:gd name="connsiteX1" fmla="*/ 221226 w 1288108"/>
                <a:gd name="connsiteY1" fmla="*/ 7374 h 280219"/>
                <a:gd name="connsiteX2" fmla="*/ 243348 w 1288108"/>
                <a:gd name="connsiteY2" fmla="*/ 0 h 280219"/>
                <a:gd name="connsiteX3" fmla="*/ 265471 w 1288108"/>
                <a:gd name="connsiteY3" fmla="*/ 7374 h 280219"/>
                <a:gd name="connsiteX4" fmla="*/ 324464 w 1288108"/>
                <a:gd name="connsiteY4" fmla="*/ 22123 h 280219"/>
                <a:gd name="connsiteX5" fmla="*/ 339213 w 1288108"/>
                <a:gd name="connsiteY5" fmla="*/ 36871 h 280219"/>
                <a:gd name="connsiteX6" fmla="*/ 353961 w 1288108"/>
                <a:gd name="connsiteY6" fmla="*/ 81116 h 280219"/>
                <a:gd name="connsiteX7" fmla="*/ 376084 w 1288108"/>
                <a:gd name="connsiteY7" fmla="*/ 95865 h 280219"/>
                <a:gd name="connsiteX8" fmla="*/ 501445 w 1288108"/>
                <a:gd name="connsiteY8" fmla="*/ 88490 h 280219"/>
                <a:gd name="connsiteX9" fmla="*/ 523568 w 1288108"/>
                <a:gd name="connsiteY9" fmla="*/ 81116 h 280219"/>
                <a:gd name="connsiteX10" fmla="*/ 582561 w 1288108"/>
                <a:gd name="connsiteY10" fmla="*/ 73742 h 280219"/>
                <a:gd name="connsiteX11" fmla="*/ 634181 w 1288108"/>
                <a:gd name="connsiteY11" fmla="*/ 66368 h 280219"/>
                <a:gd name="connsiteX12" fmla="*/ 693174 w 1288108"/>
                <a:gd name="connsiteY12" fmla="*/ 95865 h 280219"/>
                <a:gd name="connsiteX13" fmla="*/ 700548 w 1288108"/>
                <a:gd name="connsiteY13" fmla="*/ 117987 h 280219"/>
                <a:gd name="connsiteX14" fmla="*/ 744793 w 1288108"/>
                <a:gd name="connsiteY14" fmla="*/ 162232 h 280219"/>
                <a:gd name="connsiteX15" fmla="*/ 752168 w 1288108"/>
                <a:gd name="connsiteY15" fmla="*/ 184355 h 280219"/>
                <a:gd name="connsiteX16" fmla="*/ 899652 w 1288108"/>
                <a:gd name="connsiteY16" fmla="*/ 206477 h 280219"/>
                <a:gd name="connsiteX17" fmla="*/ 958645 w 1288108"/>
                <a:gd name="connsiteY17" fmla="*/ 243348 h 280219"/>
                <a:gd name="connsiteX18" fmla="*/ 1025013 w 1288108"/>
                <a:gd name="connsiteY18" fmla="*/ 250723 h 280219"/>
                <a:gd name="connsiteX19" fmla="*/ 1069258 w 1288108"/>
                <a:gd name="connsiteY19" fmla="*/ 258097 h 280219"/>
                <a:gd name="connsiteX20" fmla="*/ 1128252 w 1288108"/>
                <a:gd name="connsiteY20" fmla="*/ 250723 h 280219"/>
                <a:gd name="connsiteX21" fmla="*/ 1143000 w 1288108"/>
                <a:gd name="connsiteY21" fmla="*/ 235974 h 280219"/>
                <a:gd name="connsiteX22" fmla="*/ 1194619 w 1288108"/>
                <a:gd name="connsiteY22" fmla="*/ 272845 h 280219"/>
                <a:gd name="connsiteX23" fmla="*/ 1275735 w 1288108"/>
                <a:gd name="connsiteY23" fmla="*/ 280219 h 28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8108" h="280219">
                  <a:moveTo>
                    <a:pt x="0" y="14748"/>
                  </a:moveTo>
                  <a:cubicBezTo>
                    <a:pt x="73742" y="12290"/>
                    <a:pt x="147578" y="11837"/>
                    <a:pt x="221226" y="7374"/>
                  </a:cubicBezTo>
                  <a:cubicBezTo>
                    <a:pt x="228985" y="6904"/>
                    <a:pt x="235575" y="0"/>
                    <a:pt x="243348" y="0"/>
                  </a:cubicBezTo>
                  <a:cubicBezTo>
                    <a:pt x="251121" y="0"/>
                    <a:pt x="257972" y="5329"/>
                    <a:pt x="265471" y="7374"/>
                  </a:cubicBezTo>
                  <a:cubicBezTo>
                    <a:pt x="285026" y="12707"/>
                    <a:pt x="324464" y="22123"/>
                    <a:pt x="324464" y="22123"/>
                  </a:cubicBezTo>
                  <a:cubicBezTo>
                    <a:pt x="329380" y="27039"/>
                    <a:pt x="336104" y="30653"/>
                    <a:pt x="339213" y="36871"/>
                  </a:cubicBezTo>
                  <a:cubicBezTo>
                    <a:pt x="346166" y="50776"/>
                    <a:pt x="341026" y="72492"/>
                    <a:pt x="353961" y="81116"/>
                  </a:cubicBezTo>
                  <a:lnTo>
                    <a:pt x="376084" y="95865"/>
                  </a:lnTo>
                  <a:cubicBezTo>
                    <a:pt x="417871" y="93407"/>
                    <a:pt x="459794" y="92655"/>
                    <a:pt x="501445" y="88490"/>
                  </a:cubicBezTo>
                  <a:cubicBezTo>
                    <a:pt x="509180" y="87717"/>
                    <a:pt x="515920" y="82506"/>
                    <a:pt x="523568" y="81116"/>
                  </a:cubicBezTo>
                  <a:cubicBezTo>
                    <a:pt x="543066" y="77571"/>
                    <a:pt x="562917" y="76361"/>
                    <a:pt x="582561" y="73742"/>
                  </a:cubicBezTo>
                  <a:lnTo>
                    <a:pt x="634181" y="66368"/>
                  </a:lnTo>
                  <a:cubicBezTo>
                    <a:pt x="676567" y="73432"/>
                    <a:pt x="676416" y="62348"/>
                    <a:pt x="693174" y="95865"/>
                  </a:cubicBezTo>
                  <a:cubicBezTo>
                    <a:pt x="696650" y="102817"/>
                    <a:pt x="695776" y="111851"/>
                    <a:pt x="700548" y="117987"/>
                  </a:cubicBezTo>
                  <a:cubicBezTo>
                    <a:pt x="713353" y="134451"/>
                    <a:pt x="744793" y="162232"/>
                    <a:pt x="744793" y="162232"/>
                  </a:cubicBezTo>
                  <a:cubicBezTo>
                    <a:pt x="747251" y="169606"/>
                    <a:pt x="747312" y="178285"/>
                    <a:pt x="752168" y="184355"/>
                  </a:cubicBezTo>
                  <a:cubicBezTo>
                    <a:pt x="781230" y="220682"/>
                    <a:pt x="897172" y="206331"/>
                    <a:pt x="899652" y="206477"/>
                  </a:cubicBezTo>
                  <a:cubicBezTo>
                    <a:pt x="914473" y="217593"/>
                    <a:pt x="939147" y="238848"/>
                    <a:pt x="958645" y="243348"/>
                  </a:cubicBezTo>
                  <a:cubicBezTo>
                    <a:pt x="980334" y="248353"/>
                    <a:pt x="1002949" y="247781"/>
                    <a:pt x="1025013" y="250723"/>
                  </a:cubicBezTo>
                  <a:cubicBezTo>
                    <a:pt x="1039834" y="252699"/>
                    <a:pt x="1054510" y="255639"/>
                    <a:pt x="1069258" y="258097"/>
                  </a:cubicBezTo>
                  <a:cubicBezTo>
                    <a:pt x="1088923" y="255639"/>
                    <a:pt x="1109270" y="256418"/>
                    <a:pt x="1128252" y="250723"/>
                  </a:cubicBezTo>
                  <a:cubicBezTo>
                    <a:pt x="1134911" y="248725"/>
                    <a:pt x="1136404" y="233775"/>
                    <a:pt x="1143000" y="235974"/>
                  </a:cubicBezTo>
                  <a:cubicBezTo>
                    <a:pt x="1231466" y="265462"/>
                    <a:pt x="1129414" y="264151"/>
                    <a:pt x="1194619" y="272845"/>
                  </a:cubicBezTo>
                  <a:cubicBezTo>
                    <a:pt x="1251457" y="280423"/>
                    <a:pt x="1315542" y="280219"/>
                    <a:pt x="1275735" y="280219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759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Incident tickets in case of non-compliances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2" y="1245940"/>
            <a:ext cx="8738548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In </a:t>
            </a:r>
            <a:r>
              <a:rPr lang="en-US" dirty="0"/>
              <a:t>the case of </a:t>
            </a:r>
            <a:r>
              <a:rPr lang="en-US" dirty="0" smtClean="0"/>
              <a:t>an ongoing </a:t>
            </a:r>
            <a:r>
              <a:rPr lang="en-US" dirty="0"/>
              <a:t>non-compliance of a particular </a:t>
            </a:r>
            <a:r>
              <a:rPr lang="en-US" dirty="0" smtClean="0"/>
              <a:t>station </a:t>
            </a:r>
            <a:r>
              <a:rPr lang="en-US" b="1" dirty="0"/>
              <a:t>raise an incident ticket</a:t>
            </a:r>
            <a:r>
              <a:rPr lang="en-US" dirty="0"/>
              <a:t> </a:t>
            </a:r>
            <a:r>
              <a:rPr lang="en-US" dirty="0" smtClean="0"/>
              <a:t>by describing the </a:t>
            </a:r>
            <a:r>
              <a:rPr lang="en-US" b="1" dirty="0" smtClean="0"/>
              <a:t>incident</a:t>
            </a:r>
            <a:r>
              <a:rPr lang="en-US" dirty="0" smtClean="0"/>
              <a:t>, according </a:t>
            </a:r>
            <a:r>
              <a:rPr lang="en-US" dirty="0"/>
              <a:t>to the </a:t>
            </a:r>
            <a:r>
              <a:rPr lang="en-US" dirty="0" smtClean="0"/>
              <a:t>incident management procedure.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The results from various WIGOS Monitoring Centres </a:t>
            </a:r>
            <a:r>
              <a:rPr lang="en-US" dirty="0" smtClean="0"/>
              <a:t>might differ. Hence, initiate </a:t>
            </a:r>
            <a:r>
              <a:rPr lang="en-US" dirty="0"/>
              <a:t>an incident management </a:t>
            </a:r>
            <a:r>
              <a:rPr lang="en-US" dirty="0" smtClean="0"/>
              <a:t>procedure </a:t>
            </a:r>
            <a:r>
              <a:rPr lang="en-US" b="1" dirty="0" smtClean="0"/>
              <a:t>only </a:t>
            </a:r>
            <a:r>
              <a:rPr lang="en-US" b="1" dirty="0"/>
              <a:t>if most WIGOS Monitoring Centres show similar results </a:t>
            </a:r>
            <a:r>
              <a:rPr lang="en-US" dirty="0" smtClean="0"/>
              <a:t>(e.g. </a:t>
            </a:r>
            <a:r>
              <a:rPr lang="en-US" dirty="0"/>
              <a:t>data are missing in most Global NWP Centres). </a:t>
            </a:r>
            <a:r>
              <a:rPr lang="en-US" dirty="0" smtClean="0"/>
              <a:t>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When </a:t>
            </a:r>
            <a:r>
              <a:rPr lang="en-US" dirty="0"/>
              <a:t>several stations of a country show the same non-compliance, </a:t>
            </a:r>
            <a:r>
              <a:rPr lang="en-US" b="1" dirty="0"/>
              <a:t>one incident ticket </a:t>
            </a:r>
            <a:r>
              <a:rPr lang="en-US" dirty="0"/>
              <a:t>might be raised for </a:t>
            </a:r>
            <a:r>
              <a:rPr lang="en-US" dirty="0" smtClean="0"/>
              <a:t>all the stations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If an issue </a:t>
            </a:r>
            <a:r>
              <a:rPr lang="en-US" b="1" dirty="0"/>
              <a:t>continued for 5 (or more) days </a:t>
            </a:r>
            <a:r>
              <a:rPr lang="en-US" dirty="0"/>
              <a:t>an Incident management </a:t>
            </a:r>
            <a:r>
              <a:rPr lang="en-US" dirty="0" smtClean="0"/>
              <a:t>process </a:t>
            </a:r>
            <a:r>
              <a:rPr lang="en-US" dirty="0"/>
              <a:t>(IMP) should be </a:t>
            </a:r>
            <a:r>
              <a:rPr lang="en-US" dirty="0" smtClean="0"/>
              <a:t>initiated by giving the incident ticket an </a:t>
            </a:r>
            <a:r>
              <a:rPr lang="en-US" b="1" dirty="0" smtClean="0"/>
              <a:t>incident ticket number and to contact the </a:t>
            </a:r>
            <a:br>
              <a:rPr lang="en-US" b="1" dirty="0" smtClean="0"/>
            </a:br>
            <a:r>
              <a:rPr lang="en-US" b="1" dirty="0" smtClean="0"/>
              <a:t>data provider </a:t>
            </a:r>
            <a:r>
              <a:rPr lang="en-US" dirty="0" smtClean="0"/>
              <a:t>asking for incident rectification.</a:t>
            </a:r>
          </a:p>
          <a:p>
            <a:pPr marL="4763" lvl="2" indent="0">
              <a:spcBef>
                <a:spcPts val="600"/>
              </a:spcBef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6" ma:contentTypeDescription="Create a new document." ma:contentTypeScope="" ma:versionID="6d1387ed20689e299fbd0eb9a47cf31c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62132e911f4205e6cda6e7846b1291a2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7FA296-CD7D-43D1-92F0-ED42C0A0DC49}"/>
</file>

<file path=customXml/itemProps2.xml><?xml version="1.0" encoding="utf-8"?>
<ds:datastoreItem xmlns:ds="http://schemas.openxmlformats.org/officeDocument/2006/customXml" ds:itemID="{70FBF41A-4083-42B8-BA11-B02CFA554E2D}"/>
</file>

<file path=customXml/itemProps3.xml><?xml version="1.0" encoding="utf-8"?>
<ds:datastoreItem xmlns:ds="http://schemas.openxmlformats.org/officeDocument/2006/customXml" ds:itemID="{6240DF11-A423-420B-9169-1E4025A98DB5}"/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0</TotalTime>
  <Words>1068</Words>
  <Application>Microsoft Office PowerPoint</Application>
  <PresentationFormat>Bildschirmpräsentation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WMO_WHITE_Powerpoint_en_fr</vt:lpstr>
      <vt:lpstr>PowerPoint-Präsentation</vt:lpstr>
      <vt:lpstr>The WDQMS process</vt:lpstr>
      <vt:lpstr>Regional WIGOS Centres daily tasks</vt:lpstr>
      <vt:lpstr>RWC evaluating the performances</vt:lpstr>
      <vt:lpstr>Identify stations showing non-compliance </vt:lpstr>
      <vt:lpstr>Identify stations showing non-compliance </vt:lpstr>
      <vt:lpstr>Issues identified</vt:lpstr>
      <vt:lpstr>Issues identified in previous days</vt:lpstr>
      <vt:lpstr>Incident tickets in case of non-compliances </vt:lpstr>
      <vt:lpstr>RWC evaluation background and priorities</vt:lpstr>
      <vt:lpstr>Issues which “disappeared”</vt:lpstr>
      <vt:lpstr>Monitoring of raised incident tickets</vt:lpstr>
      <vt:lpstr>How to do the work in practice…</vt:lpstr>
      <vt:lpstr>PowerPoint-Präsentation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Ondras</dc:creator>
  <cp:lastModifiedBy>Kleinert Tanja</cp:lastModifiedBy>
  <cp:revision>446</cp:revision>
  <cp:lastPrinted>2017-05-09T06:47:47Z</cp:lastPrinted>
  <dcterms:created xsi:type="dcterms:W3CDTF">2016-05-27T11:05:50Z</dcterms:created>
  <dcterms:modified xsi:type="dcterms:W3CDTF">2020-10-16T11:54:29Z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