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413" r:id="rId2"/>
    <p:sldId id="408" r:id="rId3"/>
    <p:sldId id="387" r:id="rId4"/>
    <p:sldId id="411" r:id="rId5"/>
    <p:sldId id="412" r:id="rId6"/>
    <p:sldId id="386" r:id="rId7"/>
    <p:sldId id="384" r:id="rId8"/>
    <p:sldId id="389" r:id="rId9"/>
    <p:sldId id="391" r:id="rId10"/>
    <p:sldId id="393" r:id="rId11"/>
    <p:sldId id="404" r:id="rId12"/>
    <p:sldId id="435" r:id="rId13"/>
    <p:sldId id="436" r:id="rId14"/>
    <p:sldId id="414" r:id="rId15"/>
    <p:sldId id="427" r:id="rId16"/>
    <p:sldId id="416" r:id="rId17"/>
    <p:sldId id="417" r:id="rId18"/>
    <p:sldId id="418" r:id="rId19"/>
    <p:sldId id="420" r:id="rId20"/>
    <p:sldId id="419" r:id="rId21"/>
    <p:sldId id="434" r:id="rId22"/>
    <p:sldId id="433" r:id="rId23"/>
    <p:sldId id="25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CC"/>
    <a:srgbClr val="FFCCFF"/>
    <a:srgbClr val="003399"/>
    <a:srgbClr val="FFCC00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9" autoAdjust="0"/>
    <p:restoredTop sz="99716" autoAdjust="0"/>
  </p:normalViewPr>
  <p:slideViewPr>
    <p:cSldViewPr snapToGrid="0" snapToObjects="1">
      <p:cViewPr varScale="1">
        <p:scale>
          <a:sx n="128" d="100"/>
          <a:sy n="128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Shape 231"/>
          <p:cNvSpPr txBox="1">
            <a:spLocks/>
          </p:cNvSpPr>
          <p:nvPr/>
        </p:nvSpPr>
        <p:spPr>
          <a:xfrm>
            <a:off x="261862" y="632298"/>
            <a:ext cx="8865446" cy="3556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rgbClr val="000090"/>
                </a:solidFill>
              </a:rPr>
              <a:t>Workshop for </a:t>
            </a:r>
            <a:r>
              <a:rPr lang="en-US" sz="2400" i="1" dirty="0">
                <a:solidFill>
                  <a:srgbClr val="000090"/>
                </a:solidFill>
              </a:rPr>
              <a:t>Regional WIGOS </a:t>
            </a:r>
            <a:r>
              <a:rPr lang="en-US" sz="2400" i="1" smtClean="0">
                <a:solidFill>
                  <a:srgbClr val="000090"/>
                </a:solidFill>
              </a:rPr>
              <a:t>Centres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br>
              <a:rPr lang="en-US" sz="2400" i="1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</a:rPr>
              <a:t>in RA I (</a:t>
            </a:r>
            <a:r>
              <a:rPr lang="en-US" sz="2400" i="1" dirty="0">
                <a:solidFill>
                  <a:srgbClr val="000090"/>
                </a:solidFill>
              </a:rPr>
              <a:t>SADC)</a:t>
            </a:r>
            <a:endParaRPr lang="en-US" sz="2400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How to evaluate </a:t>
            </a:r>
            <a:r>
              <a:rPr lang="en-US" sz="3200" b="1" dirty="0" smtClean="0">
                <a:solidFill>
                  <a:srgbClr val="000090"/>
                </a:solidFill>
              </a:rPr>
              <a:t/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data </a:t>
            </a:r>
            <a:r>
              <a:rPr lang="en-US" sz="3200" b="1" dirty="0">
                <a:solidFill>
                  <a:srgbClr val="000090"/>
                </a:solidFill>
              </a:rPr>
              <a:t>availability and data accuracy</a:t>
            </a:r>
          </a:p>
        </p:txBody>
      </p:sp>
      <p:sp>
        <p:nvSpPr>
          <p:cNvPr id="6" name="Rechteck 5"/>
          <p:cNvSpPr/>
          <p:nvPr/>
        </p:nvSpPr>
        <p:spPr>
          <a:xfrm>
            <a:off x="2906132" y="4233129"/>
            <a:ext cx="3576906" cy="5883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FOCUS </a:t>
            </a:r>
            <a:r>
              <a:rPr lang="de-DE" dirty="0"/>
              <a:t>ON </a:t>
            </a:r>
            <a:r>
              <a:rPr lang="de-DE" dirty="0" smtClean="0"/>
              <a:t>LAND-SURFACE STATIONS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9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26" y="4485041"/>
            <a:ext cx="1444752" cy="165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8" y="4424516"/>
            <a:ext cx="4005520" cy="243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Example - data outage of a particular station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8"/>
            <a:ext cx="8690924" cy="3509243"/>
          </a:xfrm>
        </p:spPr>
        <p:txBody>
          <a:bodyPr>
            <a:noAutofit/>
          </a:bodyPr>
          <a:lstStyle/>
          <a:p>
            <a:pPr marL="461963" lvl="2" indent="-457200">
              <a:spcBef>
                <a:spcPts val="600"/>
              </a:spcBef>
            </a:pPr>
            <a:r>
              <a:rPr lang="en-US" dirty="0"/>
              <a:t>Station </a:t>
            </a:r>
            <a:r>
              <a:rPr lang="en-US" dirty="0" smtClean="0"/>
              <a:t>68240 SERETSE </a:t>
            </a:r>
            <a:r>
              <a:rPr lang="en-US" dirty="0"/>
              <a:t>KHAMA INTERNATIONAL AIRPORT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usually reports </a:t>
            </a:r>
            <a:r>
              <a:rPr lang="en-US" dirty="0"/>
              <a:t>to </a:t>
            </a:r>
            <a:r>
              <a:rPr lang="en-US" dirty="0" smtClean="0"/>
              <a:t>WIS </a:t>
            </a:r>
          </a:p>
          <a:p>
            <a:pPr marL="461963" lvl="2" indent="-457200">
              <a:spcBef>
                <a:spcPts val="600"/>
              </a:spcBef>
            </a:pPr>
            <a:r>
              <a:rPr lang="en-US" dirty="0" smtClean="0"/>
              <a:t>However, since 30</a:t>
            </a:r>
            <a:r>
              <a:rPr lang="en-US" baseline="30000" dirty="0" smtClean="0"/>
              <a:t>th</a:t>
            </a:r>
            <a:r>
              <a:rPr lang="en-US" dirty="0" smtClean="0"/>
              <a:t> September 2020 no </a:t>
            </a:r>
            <a:r>
              <a:rPr lang="en-US" dirty="0"/>
              <a:t>data </a:t>
            </a:r>
            <a:r>
              <a:rPr lang="en-US" dirty="0" smtClean="0"/>
              <a:t>were available on WIS (No. of obs. received by each of the WIGOS MC = 0), shown as        dot in availability map</a:t>
            </a:r>
          </a:p>
          <a:p>
            <a:pPr marL="461963" lvl="2" indent="-457200">
              <a:spcBef>
                <a:spcPts val="600"/>
              </a:spcBef>
            </a:pPr>
            <a:r>
              <a:rPr lang="en-US" dirty="0" smtClean="0"/>
              <a:t>The data outage continued until 13</a:t>
            </a:r>
            <a:r>
              <a:rPr lang="en-US" baseline="30000" dirty="0" smtClean="0"/>
              <a:t>th</a:t>
            </a:r>
            <a:r>
              <a:rPr lang="en-US" dirty="0" smtClean="0"/>
              <a:t> October 2020 (13 days)</a:t>
            </a:r>
          </a:p>
          <a:p>
            <a:pPr marL="461963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RWC would have to raise an incident ticket concerning this data outage after 5 days the latest, i.e. on 04</a:t>
            </a:r>
            <a:r>
              <a:rPr lang="en-US" baseline="30000" dirty="0" smtClean="0"/>
              <a:t>th</a:t>
            </a:r>
            <a:r>
              <a:rPr lang="en-US" dirty="0" smtClean="0"/>
              <a:t> October 2020</a:t>
            </a:r>
          </a:p>
          <a:p>
            <a:pPr marL="461963" lvl="2" indent="-4572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878826" y="5216755"/>
            <a:ext cx="99330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738340" y="5479830"/>
            <a:ext cx="703816" cy="241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245" y="4776991"/>
            <a:ext cx="2695130" cy="148657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55" y="6368627"/>
            <a:ext cx="1241614" cy="420239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1354107" y="2798732"/>
            <a:ext cx="277131" cy="25479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7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" y="1261547"/>
            <a:ext cx="8642555" cy="476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Example - </a:t>
            </a:r>
            <a:r>
              <a:rPr lang="en-US" sz="3600" b="1" dirty="0" smtClean="0">
                <a:solidFill>
                  <a:srgbClr val="000090"/>
                </a:solidFill>
              </a:rPr>
              <a:t>data outage </a:t>
            </a:r>
            <a:r>
              <a:rPr lang="en-US" sz="3600" b="1" dirty="0">
                <a:solidFill>
                  <a:srgbClr val="000090"/>
                </a:solidFill>
              </a:rPr>
              <a:t>of a particular station </a:t>
            </a:r>
            <a:r>
              <a:rPr lang="en-US" sz="3600" b="1" dirty="0" smtClean="0">
                <a:solidFill>
                  <a:srgbClr val="000090"/>
                </a:solidFill>
              </a:rPr>
              <a:t>(cont.)</a:t>
            </a:r>
            <a:endParaRPr lang="en-US" sz="2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4788251" y="4795146"/>
            <a:ext cx="3561735" cy="828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68119" y="6134875"/>
            <a:ext cx="2987749" cy="4040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Data </a:t>
            </a:r>
            <a:r>
              <a:rPr lang="de-DE" sz="2800" dirty="0" err="1" smtClean="0">
                <a:solidFill>
                  <a:schemeClr val="tx1"/>
                </a:solidFill>
              </a:rPr>
              <a:t>outage</a:t>
            </a:r>
            <a:endParaRPr lang="de-DE" sz="2800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766619" y="5619500"/>
            <a:ext cx="515507" cy="613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452419" y="2411361"/>
            <a:ext cx="1976284" cy="10913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Station </a:t>
            </a:r>
            <a:r>
              <a:rPr lang="de-DE" dirty="0" err="1" smtClean="0">
                <a:solidFill>
                  <a:sysClr val="windowText" lastClr="000000"/>
                </a:solidFill>
              </a:rPr>
              <a:t>started</a:t>
            </a:r>
            <a:r>
              <a:rPr lang="de-DE" dirty="0" smtClean="0">
                <a:solidFill>
                  <a:sysClr val="windowText" lastClr="000000"/>
                </a:solidFill>
              </a:rPr>
              <a:t> </a:t>
            </a:r>
            <a:r>
              <a:rPr lang="de-DE" dirty="0" err="1" smtClean="0">
                <a:solidFill>
                  <a:sysClr val="windowText" lastClr="000000"/>
                </a:solidFill>
              </a:rPr>
              <a:t>reporting</a:t>
            </a:r>
            <a:r>
              <a:rPr lang="de-DE" dirty="0" smtClean="0">
                <a:solidFill>
                  <a:sysClr val="windowText" lastClr="000000"/>
                </a:solidFill>
              </a:rPr>
              <a:t> </a:t>
            </a:r>
            <a:r>
              <a:rPr lang="de-DE" dirty="0" err="1" smtClean="0">
                <a:solidFill>
                  <a:sysClr val="windowText" lastClr="000000"/>
                </a:solidFill>
              </a:rPr>
              <a:t>to</a:t>
            </a:r>
            <a:r>
              <a:rPr lang="de-DE" dirty="0" smtClean="0">
                <a:solidFill>
                  <a:sysClr val="windowText" lastClr="000000"/>
                </a:solidFill>
              </a:rPr>
              <a:t> GTS </a:t>
            </a:r>
            <a:r>
              <a:rPr lang="de-DE" dirty="0" err="1" smtClean="0">
                <a:solidFill>
                  <a:sysClr val="windowText" lastClr="000000"/>
                </a:solidFill>
              </a:rPr>
              <a:t>again</a:t>
            </a:r>
            <a:r>
              <a:rPr lang="de-DE" dirty="0" smtClean="0">
                <a:solidFill>
                  <a:sysClr val="windowText" lastClr="000000"/>
                </a:solidFill>
              </a:rPr>
              <a:t> on </a:t>
            </a:r>
            <a:br>
              <a:rPr lang="de-DE" dirty="0" smtClean="0">
                <a:solidFill>
                  <a:sysClr val="windowText" lastClr="000000"/>
                </a:solidFill>
              </a:rPr>
            </a:br>
            <a:r>
              <a:rPr lang="de-DE" dirty="0" smtClean="0">
                <a:solidFill>
                  <a:sysClr val="windowText" lastClr="000000"/>
                </a:solidFill>
              </a:rPr>
              <a:t>14th </a:t>
            </a:r>
            <a:r>
              <a:rPr lang="de-DE" dirty="0" err="1" smtClean="0">
                <a:solidFill>
                  <a:sysClr val="windowText" lastClr="000000"/>
                </a:solidFill>
              </a:rPr>
              <a:t>October</a:t>
            </a:r>
            <a:r>
              <a:rPr lang="de-DE" dirty="0" smtClean="0">
                <a:solidFill>
                  <a:sysClr val="windowText" lastClr="000000"/>
                </a:solidFill>
              </a:rPr>
              <a:t> 2020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Gerade Verbindung mit Pfeil 18"/>
          <p:cNvCxnSpPr>
            <a:stCxn id="16" idx="2"/>
          </p:cNvCxnSpPr>
          <p:nvPr/>
        </p:nvCxnSpPr>
        <p:spPr>
          <a:xfrm>
            <a:off x="7440561" y="3502742"/>
            <a:ext cx="988142" cy="888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Example - data outage of entire country/</a:t>
            </a:r>
            <a:r>
              <a:rPr lang="en-US" sz="3600" b="1" dirty="0" err="1" smtClean="0">
                <a:solidFill>
                  <a:srgbClr val="000090"/>
                </a:solidFill>
              </a:rPr>
              <a:t>ies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8"/>
            <a:ext cx="8690924" cy="3509243"/>
          </a:xfrm>
        </p:spPr>
        <p:txBody>
          <a:bodyPr>
            <a:noAutofit/>
          </a:bodyPr>
          <a:lstStyle/>
          <a:p>
            <a:pPr marL="461963" lvl="2" indent="-457200">
              <a:spcBef>
                <a:spcPts val="600"/>
              </a:spcBef>
            </a:pPr>
            <a:r>
              <a:rPr lang="en-US" dirty="0" smtClean="0"/>
              <a:t>Most </a:t>
            </a:r>
            <a:r>
              <a:rPr lang="en-US" dirty="0"/>
              <a:t>of the observations for SADC countries were not received during  the period 8 to 10 September 2020. </a:t>
            </a:r>
          </a:p>
          <a:p>
            <a:pPr marL="461963" lvl="2" indent="-457200">
              <a:spcBef>
                <a:spcPts val="600"/>
              </a:spcBef>
            </a:pPr>
            <a:r>
              <a:rPr lang="en-US" dirty="0" smtClean="0"/>
              <a:t>This might have happened </a:t>
            </a:r>
            <a:r>
              <a:rPr lang="en-US" dirty="0"/>
              <a:t>due to technical challenges at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RTH </a:t>
            </a:r>
            <a:r>
              <a:rPr lang="en-US" dirty="0"/>
              <a:t>because the stations in South Africa were operational. </a:t>
            </a:r>
          </a:p>
          <a:p>
            <a:pPr marL="461963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RWC shall raise an incident ticket as soon as possible after recognizing this incident to rectify this incident ASAP!</a:t>
            </a:r>
          </a:p>
          <a:p>
            <a:pPr marL="461963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61963" lvl="2" indent="-4572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3642852"/>
            <a:ext cx="3964029" cy="31376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648" y="3642852"/>
            <a:ext cx="4032098" cy="31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45" y="4230597"/>
            <a:ext cx="3600000" cy="24106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82" y="4299721"/>
            <a:ext cx="1616908" cy="234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Example – incorrect OSCAR/Surface metadata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8"/>
            <a:ext cx="8690924" cy="3509243"/>
          </a:xfrm>
        </p:spPr>
        <p:txBody>
          <a:bodyPr>
            <a:noAutofit/>
          </a:bodyPr>
          <a:lstStyle/>
          <a:p>
            <a:pPr marL="461963" lvl="2" indent="-457200">
              <a:spcBef>
                <a:spcPts val="600"/>
              </a:spcBef>
            </a:pPr>
            <a:r>
              <a:rPr lang="en-US" dirty="0"/>
              <a:t>Station </a:t>
            </a:r>
            <a:r>
              <a:rPr lang="en-US" dirty="0" smtClean="0"/>
              <a:t>67297 BEIRA reports 6 to 8 messages per day </a:t>
            </a:r>
            <a:r>
              <a:rPr lang="en-US" dirty="0"/>
              <a:t>to </a:t>
            </a:r>
            <a:r>
              <a:rPr lang="en-US" dirty="0" smtClean="0"/>
              <a:t>WIS </a:t>
            </a:r>
          </a:p>
          <a:p>
            <a:pPr marL="461963" lvl="2" indent="-457200">
              <a:spcBef>
                <a:spcPts val="600"/>
              </a:spcBef>
            </a:pPr>
            <a:r>
              <a:rPr lang="en-US" dirty="0" smtClean="0"/>
              <a:t>However, the expected number of observations according to OSCAR/Surface are 24 per day,        dot in availability map</a:t>
            </a:r>
          </a:p>
          <a:p>
            <a:pPr marL="461963" lvl="2" indent="-457200">
              <a:spcBef>
                <a:spcPts val="600"/>
              </a:spcBef>
            </a:pPr>
            <a:r>
              <a:rPr lang="en-US" dirty="0" smtClean="0"/>
              <a:t>According to OSCAR/Surface the station reports pressure on an hourly </a:t>
            </a:r>
            <a:r>
              <a:rPr lang="en-US" dirty="0"/>
              <a:t>basis (Reporting interval</a:t>
            </a:r>
            <a:r>
              <a:rPr lang="en-US" dirty="0" smtClean="0"/>
              <a:t>: 1 </a:t>
            </a:r>
            <a:r>
              <a:rPr lang="en-US" dirty="0"/>
              <a:t>h (hour</a:t>
            </a:r>
            <a:r>
              <a:rPr lang="en-US" dirty="0" smtClean="0"/>
              <a:t>))</a:t>
            </a:r>
          </a:p>
          <a:p>
            <a:pPr marL="461963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RWC should raise an incident ticket asking WDQMS NFP together with OSCAR/Surface NFP to check the metadata</a:t>
            </a:r>
          </a:p>
          <a:p>
            <a:pPr marL="461963" lvl="2" indent="-4572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923014" y="5375550"/>
            <a:ext cx="99330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047097" y="5435928"/>
            <a:ext cx="703816" cy="233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6" y="6081079"/>
            <a:ext cx="1158442" cy="4344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103" y="4508400"/>
            <a:ext cx="3395272" cy="1863302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 flipV="1">
            <a:off x="4750913" y="4931764"/>
            <a:ext cx="1188142" cy="6154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833358" y="2037777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6" y="2077055"/>
            <a:ext cx="8741322" cy="732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Category </a:t>
            </a:r>
            <a:r>
              <a:rPr lang="en-US" sz="3600" b="1" dirty="0" smtClean="0">
                <a:solidFill>
                  <a:srgbClr val="000090"/>
                </a:solidFill>
              </a:rPr>
              <a:t>‘Quality</a:t>
            </a:r>
            <a:r>
              <a:rPr lang="en-US" sz="3600" b="1" dirty="0">
                <a:solidFill>
                  <a:srgbClr val="000090"/>
                </a:solidFill>
              </a:rPr>
              <a:t>’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532072" cy="5356882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RWC may select the </a:t>
            </a:r>
            <a:r>
              <a:rPr lang="en-US" b="1" dirty="0" smtClean="0"/>
              <a:t>Monitoring category ‘Quality</a:t>
            </a:r>
            <a:r>
              <a:rPr lang="en-US" b="1" dirty="0"/>
              <a:t>’ </a:t>
            </a:r>
            <a:r>
              <a:rPr lang="en-US" dirty="0"/>
              <a:t>in the web </a:t>
            </a:r>
            <a:r>
              <a:rPr lang="en-US" dirty="0" smtClean="0"/>
              <a:t>tool to evaluate the performance related to accuracy</a:t>
            </a:r>
            <a:endParaRPr lang="en-US" dirty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WDQMS </a:t>
            </a:r>
            <a:r>
              <a:rPr lang="en-US" dirty="0"/>
              <a:t>web tool provides ‘Quality’ performances as Observation against Background (O-B) values averaged over a selected period (6-hourly or daily) of a particular variable </a:t>
            </a:r>
            <a:br>
              <a:rPr lang="en-US" dirty="0"/>
            </a:br>
            <a:r>
              <a:rPr lang="en-US" sz="2000" i="1" dirty="0" smtClean="0"/>
              <a:t>(</a:t>
            </a:r>
            <a:r>
              <a:rPr lang="en-US" sz="2000" i="1" dirty="0"/>
              <a:t>e.g. surface pressure/geopotential height, 2m temperature, 10m zonal wind component, 10m meridional wind component, 2m relative humidity</a:t>
            </a:r>
            <a:r>
              <a:rPr lang="en-US" sz="2000" i="1" dirty="0" smtClean="0"/>
              <a:t>).</a:t>
            </a:r>
            <a:endParaRPr lang="en-US" i="1" dirty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If at least one WIGOS Monitoring Centre (MC) shows low (good) O-B results (</a:t>
            </a:r>
            <a:r>
              <a:rPr lang="en-US" b="1" dirty="0">
                <a:solidFill>
                  <a:srgbClr val="00B050"/>
                </a:solidFill>
              </a:rPr>
              <a:t>green dots</a:t>
            </a:r>
            <a:r>
              <a:rPr lang="en-US" b="1" dirty="0"/>
              <a:t>) most likely the issue is related to the corresponding WIGOS MC which shows larger O-B </a:t>
            </a:r>
            <a:r>
              <a:rPr lang="en-US" b="1" dirty="0" smtClean="0"/>
              <a:t>results → </a:t>
            </a:r>
            <a:r>
              <a:rPr lang="en-US" b="1" dirty="0"/>
              <a:t>no action required by </a:t>
            </a:r>
            <a:r>
              <a:rPr lang="en-US" b="1" dirty="0" smtClean="0"/>
              <a:t>RWC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2588343" y="2256503"/>
            <a:ext cx="1017638" cy="398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1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Constraints of O-B results</a:t>
            </a:r>
            <a:endParaRPr lang="en-US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5451" y="1116645"/>
            <a:ext cx="8600326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2400" dirty="0" smtClean="0"/>
              <a:t>NWP models base on observations from the respective regions and t</a:t>
            </a:r>
            <a:r>
              <a:rPr lang="en-US" dirty="0" smtClean="0"/>
              <a:t>he observations are interpolated to the model layers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O-B r</a:t>
            </a:r>
            <a:r>
              <a:rPr lang="en-US" sz="2400" b="1" dirty="0" smtClean="0"/>
              <a:t>esults of pressure observations ar</a:t>
            </a:r>
            <a:r>
              <a:rPr lang="en-US" b="1" dirty="0" smtClean="0"/>
              <a:t>e quite reliable</a:t>
            </a:r>
            <a:r>
              <a:rPr lang="en-US" dirty="0" smtClean="0"/>
              <a:t> because the pressure  can be interpolated to the relevant levels quite well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2400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large </a:t>
            </a:r>
            <a:r>
              <a:rPr lang="en-US" dirty="0"/>
              <a:t>O-B </a:t>
            </a:r>
            <a:r>
              <a:rPr lang="en-US" dirty="0" smtClean="0"/>
              <a:t>results of temperature and relative humidity </a:t>
            </a:r>
            <a:r>
              <a:rPr lang="en-US" dirty="0"/>
              <a:t>are often </a:t>
            </a:r>
            <a:r>
              <a:rPr lang="en-US" dirty="0" smtClean="0"/>
              <a:t>caused by </a:t>
            </a:r>
            <a:r>
              <a:rPr lang="en-US" dirty="0"/>
              <a:t>model </a:t>
            </a:r>
            <a:r>
              <a:rPr lang="en-US" dirty="0" smtClean="0"/>
              <a:t>biases</a:t>
            </a:r>
            <a:r>
              <a:rPr lang="en-US" dirty="0"/>
              <a:t>. Especially in winter times and in areas with steep orography models cannot always resolve strong temperature inversions and thereby might lead to wrong 2m </a:t>
            </a:r>
            <a:r>
              <a:rPr lang="en-US" dirty="0" smtClean="0"/>
              <a:t>temperature or 2m relative humidity </a:t>
            </a:r>
            <a:r>
              <a:rPr lang="en-US" dirty="0"/>
              <a:t>forecasts.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Therefore </a:t>
            </a:r>
            <a:r>
              <a:rPr lang="en-US" sz="2400" dirty="0" smtClean="0"/>
              <a:t>O-B results of the </a:t>
            </a:r>
            <a:r>
              <a:rPr lang="en-US" dirty="0"/>
              <a:t>variables 2m </a:t>
            </a:r>
            <a:r>
              <a:rPr lang="en-US" dirty="0" smtClean="0"/>
              <a:t>temperature and </a:t>
            </a:r>
            <a:br>
              <a:rPr lang="en-US" dirty="0" smtClean="0"/>
            </a:br>
            <a:r>
              <a:rPr lang="en-US" dirty="0" smtClean="0"/>
              <a:t>2m </a:t>
            </a:r>
            <a:r>
              <a:rPr lang="en-US" dirty="0"/>
              <a:t>relative humidity </a:t>
            </a:r>
            <a:r>
              <a:rPr lang="en-US" dirty="0" smtClean="0"/>
              <a:t>have to be considered with care.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Hence, </a:t>
            </a:r>
            <a:r>
              <a:rPr lang="en-US" b="1" dirty="0" smtClean="0">
                <a:solidFill>
                  <a:srgbClr val="FF0000"/>
                </a:solidFill>
              </a:rPr>
              <a:t>incident tickets</a:t>
            </a:r>
            <a:r>
              <a:rPr lang="en-US" sz="2400" b="1" dirty="0" smtClean="0">
                <a:solidFill>
                  <a:srgbClr val="FF0000"/>
                </a:solidFill>
              </a:rPr>
              <a:t> should only be raised in case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of ongoing large errors in O-B results with an increasing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				</a:t>
            </a:r>
            <a:r>
              <a:rPr lang="en-US" b="1" dirty="0" smtClean="0">
                <a:solidFill>
                  <a:srgbClr val="FF0000"/>
                </a:solidFill>
              </a:rPr>
              <a:t>trend </a:t>
            </a:r>
            <a:r>
              <a:rPr lang="en-US" b="1" dirty="0" smtClean="0"/>
              <a:t>→ stations </a:t>
            </a:r>
            <a:r>
              <a:rPr lang="en-US" b="1" dirty="0"/>
              <a:t>showing </a:t>
            </a:r>
            <a:r>
              <a:rPr lang="en-US" b="1" dirty="0" smtClean="0"/>
              <a:t>      or       dots</a:t>
            </a:r>
            <a:endParaRPr lang="en-US" sz="24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948" y="5230171"/>
            <a:ext cx="1627829" cy="16278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587123" y="6295323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372447" y="6295324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8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    Absolute pressure </a:t>
            </a:r>
            <a:r>
              <a:rPr lang="en-US" sz="3600" b="1" dirty="0" err="1" smtClean="0">
                <a:solidFill>
                  <a:srgbClr val="000090"/>
                </a:solidFill>
              </a:rPr>
              <a:t>obs</a:t>
            </a:r>
            <a:r>
              <a:rPr lang="en-US" sz="3600" b="1" dirty="0" smtClean="0">
                <a:solidFill>
                  <a:srgbClr val="000090"/>
                </a:solidFill>
              </a:rPr>
              <a:t> values </a:t>
            </a:r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≤ 1 </a:t>
            </a:r>
            <a:r>
              <a:rPr lang="en-US" sz="3600" b="1" dirty="0" smtClean="0">
                <a:solidFill>
                  <a:srgbClr val="000090"/>
                </a:solidFill>
              </a:rPr>
              <a:t>hPa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433750" cy="1209255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shown as green dots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quality of pressure observations is good, </a:t>
            </a:r>
            <a:br>
              <a:rPr lang="en-US" dirty="0" smtClean="0"/>
            </a:br>
            <a:r>
              <a:rPr lang="en-US" dirty="0" smtClean="0"/>
              <a:t>the station is performing well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solidFill>
                  <a:srgbClr val="00B050"/>
                </a:solidFill>
              </a:rPr>
              <a:t>no action required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39942" y="510361"/>
            <a:ext cx="361506" cy="32960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16</a:t>
            </a:fld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09535" y="510361"/>
            <a:ext cx="361506" cy="329609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48" y="2796356"/>
            <a:ext cx="7200000" cy="39825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064" y="1362193"/>
            <a:ext cx="2190137" cy="168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22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Absolute pressure </a:t>
            </a:r>
            <a:r>
              <a:rPr lang="en-US" sz="3600" b="1" dirty="0" err="1" smtClean="0">
                <a:solidFill>
                  <a:srgbClr val="000090"/>
                </a:solidFill>
              </a:rPr>
              <a:t>obs</a:t>
            </a:r>
            <a:r>
              <a:rPr lang="en-US" sz="3600" b="1" dirty="0" smtClean="0">
                <a:solidFill>
                  <a:srgbClr val="000090"/>
                </a:solidFill>
              </a:rPr>
              <a:t> values </a:t>
            </a:r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1 - 5 </a:t>
            </a:r>
            <a:r>
              <a:rPr lang="en-US" sz="3600" b="1" dirty="0" smtClean="0">
                <a:solidFill>
                  <a:srgbClr val="000090"/>
                </a:solidFill>
              </a:rPr>
              <a:t>hPa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433750" cy="2918170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Stations showing </a:t>
            </a:r>
            <a:r>
              <a:rPr lang="en-US" dirty="0" smtClean="0"/>
              <a:t>yellow </a:t>
            </a:r>
            <a:r>
              <a:rPr lang="en-US" dirty="0"/>
              <a:t>dots have </a:t>
            </a:r>
            <a:r>
              <a:rPr lang="en-US" dirty="0" smtClean="0"/>
              <a:t>quality issues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If they continue to appear having </a:t>
            </a:r>
            <a:r>
              <a:rPr lang="en-US" dirty="0" smtClean="0"/>
              <a:t>quality issues </a:t>
            </a:r>
            <a:r>
              <a:rPr lang="en-US" dirty="0"/>
              <a:t>especially when selecting </a:t>
            </a:r>
            <a:r>
              <a:rPr lang="en-US" b="1" dirty="0"/>
              <a:t>‘All’ Centers </a:t>
            </a:r>
            <a:r>
              <a:rPr lang="en-US" dirty="0"/>
              <a:t>and the </a:t>
            </a:r>
            <a:r>
              <a:rPr lang="en-US" b="1" dirty="0"/>
              <a:t>‘Daily’ </a:t>
            </a:r>
            <a:r>
              <a:rPr lang="en-US" dirty="0" smtClean="0"/>
              <a:t>or</a:t>
            </a:r>
            <a:r>
              <a:rPr lang="en-US" b="1" dirty="0" smtClean="0"/>
              <a:t> ‘Alert’ </a:t>
            </a:r>
            <a:r>
              <a:rPr lang="en-US" dirty="0" smtClean="0"/>
              <a:t>display</a:t>
            </a:r>
            <a:endParaRPr lang="en-US" dirty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</a:t>
            </a:r>
            <a:r>
              <a:rPr lang="en-US" dirty="0">
                <a:sym typeface="Wingdings"/>
              </a:rPr>
              <a:t>to initiate an </a:t>
            </a:r>
            <a:r>
              <a:rPr lang="en-US" dirty="0" smtClean="0">
                <a:sym typeface="Wingdings"/>
              </a:rPr>
              <a:t>incident management process with medium priority (     ) asking </a:t>
            </a:r>
            <a:r>
              <a:rPr lang="en-US" dirty="0">
                <a:sym typeface="Wingdings"/>
              </a:rPr>
              <a:t>WDQMS NFP to take </a:t>
            </a:r>
            <a:r>
              <a:rPr lang="en-US" dirty="0" smtClean="0">
                <a:sym typeface="Wingdings"/>
              </a:rPr>
              <a:t>actions </a:t>
            </a:r>
            <a:r>
              <a:rPr lang="en-US" dirty="0">
                <a:sym typeface="Wingdings"/>
              </a:rPr>
              <a:t>to investigate the cause </a:t>
            </a:r>
            <a:r>
              <a:rPr lang="en-US" dirty="0" smtClean="0">
                <a:sym typeface="Wingdings"/>
              </a:rPr>
              <a:t>of </a:t>
            </a:r>
            <a:r>
              <a:rPr lang="en-US" dirty="0">
                <a:sym typeface="Wingdings"/>
              </a:rPr>
              <a:t>the incident and to find </a:t>
            </a:r>
            <a:r>
              <a:rPr lang="en-US" dirty="0" smtClean="0">
                <a:sym typeface="Wingdings"/>
              </a:rPr>
              <a:t>a </a:t>
            </a:r>
            <a:r>
              <a:rPr lang="en-US" dirty="0">
                <a:sym typeface="Wingdings"/>
              </a:rPr>
              <a:t>solution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413953" y="510361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17</a:t>
            </a:fld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908517" y="2868374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358" y="3521475"/>
            <a:ext cx="7200000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    Absolute pressure </a:t>
            </a:r>
            <a:r>
              <a:rPr lang="en-US" sz="3600" b="1" dirty="0" err="1" smtClean="0">
                <a:solidFill>
                  <a:srgbClr val="000090"/>
                </a:solidFill>
              </a:rPr>
              <a:t>obs</a:t>
            </a:r>
            <a:r>
              <a:rPr lang="en-US" sz="3600" b="1" dirty="0" smtClean="0">
                <a:solidFill>
                  <a:srgbClr val="000090"/>
                </a:solidFill>
              </a:rPr>
              <a:t> values &gt;</a:t>
            </a:r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 5 </a:t>
            </a:r>
            <a:r>
              <a:rPr lang="en-US" sz="3600" b="1" dirty="0" smtClean="0">
                <a:solidFill>
                  <a:srgbClr val="000090"/>
                </a:solidFill>
              </a:rPr>
              <a:t>hPa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433750" cy="2616720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Stations showing </a:t>
            </a:r>
            <a:r>
              <a:rPr lang="en-US" dirty="0" smtClean="0"/>
              <a:t>orange or red dots have large quality issues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If they continue to appear having </a:t>
            </a:r>
            <a:r>
              <a:rPr lang="en-US" dirty="0" smtClean="0"/>
              <a:t>quality issues </a:t>
            </a:r>
            <a:r>
              <a:rPr lang="en-US" dirty="0"/>
              <a:t>especially when selecting </a:t>
            </a:r>
            <a:r>
              <a:rPr lang="en-US" b="1" dirty="0"/>
              <a:t>‘All’ Centers </a:t>
            </a:r>
            <a:r>
              <a:rPr lang="en-US" dirty="0"/>
              <a:t>and the </a:t>
            </a:r>
            <a:r>
              <a:rPr lang="en-US" b="1" dirty="0"/>
              <a:t>‘Daily’ </a:t>
            </a:r>
            <a:r>
              <a:rPr lang="en-US" dirty="0" smtClean="0"/>
              <a:t>or</a:t>
            </a:r>
            <a:r>
              <a:rPr lang="en-US" b="1" dirty="0" smtClean="0"/>
              <a:t> ‘Alert’ </a:t>
            </a:r>
            <a:r>
              <a:rPr lang="en-US" dirty="0" smtClean="0"/>
              <a:t>display</a:t>
            </a:r>
            <a:endParaRPr lang="en-US" dirty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</a:t>
            </a:r>
            <a:r>
              <a:rPr lang="en-US" dirty="0">
                <a:sym typeface="Wingdings"/>
              </a:rPr>
              <a:t>to initiate an </a:t>
            </a:r>
            <a:r>
              <a:rPr lang="en-US" dirty="0" smtClean="0">
                <a:sym typeface="Wingdings"/>
              </a:rPr>
              <a:t>incident management process with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high</a:t>
            </a:r>
            <a:r>
              <a:rPr lang="en-US" dirty="0" smtClean="0">
                <a:sym typeface="Wingdings"/>
              </a:rPr>
              <a:t> (      ) or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very high priority </a:t>
            </a:r>
            <a:r>
              <a:rPr lang="en-US" dirty="0" smtClean="0">
                <a:sym typeface="Wingdings"/>
              </a:rPr>
              <a:t>(      ) asking </a:t>
            </a:r>
            <a:r>
              <a:rPr lang="en-US" dirty="0">
                <a:sym typeface="Wingdings"/>
              </a:rPr>
              <a:t>WDQMS NFP to take </a:t>
            </a:r>
            <a:r>
              <a:rPr lang="en-US" dirty="0" smtClean="0">
                <a:sym typeface="Wingdings"/>
              </a:rPr>
              <a:t>actions </a:t>
            </a:r>
            <a:r>
              <a:rPr lang="en-US" dirty="0">
                <a:sym typeface="Wingdings"/>
              </a:rPr>
              <a:t>to investigate the cause </a:t>
            </a:r>
            <a:r>
              <a:rPr lang="en-US" dirty="0" smtClean="0">
                <a:sym typeface="Wingdings"/>
              </a:rPr>
              <a:t>of </a:t>
            </a:r>
            <a:r>
              <a:rPr lang="en-US" dirty="0">
                <a:sym typeface="Wingdings"/>
              </a:rPr>
              <a:t>the incident and to find </a:t>
            </a:r>
            <a:r>
              <a:rPr lang="en-US" dirty="0" smtClean="0">
                <a:sym typeface="Wingdings"/>
              </a:rPr>
              <a:t>a </a:t>
            </a:r>
            <a:r>
              <a:rPr lang="en-US" dirty="0">
                <a:sym typeface="Wingdings"/>
              </a:rPr>
              <a:t>solution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795777" y="510361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18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63465" y="510361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8250578" y="2479869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461820" y="2842451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7" y="3598915"/>
            <a:ext cx="7200000" cy="31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Example No. 1 – worsening pressure O-B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0" y="1171509"/>
            <a:ext cx="8587825" cy="308151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 68474 ROYAL </a:t>
            </a:r>
            <a:r>
              <a:rPr lang="en-US" dirty="0"/>
              <a:t>NATIONAL </a:t>
            </a:r>
            <a:r>
              <a:rPr lang="en-US" dirty="0" smtClean="0"/>
              <a:t>PARK showed low pressure O-B results (</a:t>
            </a:r>
            <a:r>
              <a:rPr lang="en-US" dirty="0" smtClean="0">
                <a:solidFill>
                  <a:srgbClr val="00B050"/>
                </a:solidFill>
              </a:rPr>
              <a:t>≤ 1 </a:t>
            </a:r>
            <a:r>
              <a:rPr lang="en-US" dirty="0" err="1" smtClean="0">
                <a:solidFill>
                  <a:srgbClr val="00B050"/>
                </a:solidFill>
              </a:rPr>
              <a:t>hPa</a:t>
            </a:r>
            <a:r>
              <a:rPr lang="en-US" dirty="0" smtClean="0"/>
              <a:t>) but since 06</a:t>
            </a:r>
            <a:r>
              <a:rPr lang="en-US" baseline="30000" dirty="0" smtClean="0"/>
              <a:t>th</a:t>
            </a:r>
            <a:r>
              <a:rPr lang="en-US" dirty="0" smtClean="0"/>
              <a:t> October 2020 the O-B results dropped significantly  (</a:t>
            </a:r>
            <a:r>
              <a:rPr lang="en-US" dirty="0" smtClean="0">
                <a:solidFill>
                  <a:srgbClr val="FF0000"/>
                </a:solidFill>
              </a:rPr>
              <a:t>≥  - 60 </a:t>
            </a:r>
            <a:r>
              <a:rPr lang="en-US" dirty="0" err="1" smtClean="0">
                <a:solidFill>
                  <a:srgbClr val="FF0000"/>
                </a:solidFill>
              </a:rPr>
              <a:t>hPa</a:t>
            </a:r>
            <a:r>
              <a:rPr lang="en-US" dirty="0" smtClean="0"/>
              <a:t>) for all monitoring </a:t>
            </a:r>
            <a:r>
              <a:rPr lang="en-US" dirty="0" err="1" smtClean="0"/>
              <a:t>centres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Potentially sensor drift leading to increasing wrong  measurements at site 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RWC would have to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raise a ticket related to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this incident after </a:t>
            </a:r>
            <a:r>
              <a:rPr lang="en-US" dirty="0">
                <a:sym typeface="Wingdings"/>
              </a:rPr>
              <a:t>5 days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the </a:t>
            </a:r>
            <a:r>
              <a:rPr lang="en-US" dirty="0">
                <a:sym typeface="Wingdings"/>
              </a:rPr>
              <a:t>latest, i.e. on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October 2020</a:t>
            </a:r>
            <a:endParaRPr lang="en-US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914" y="2928684"/>
            <a:ext cx="4928572" cy="37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Category </a:t>
            </a:r>
            <a:r>
              <a:rPr lang="en-US" sz="3600" b="1" dirty="0" smtClean="0">
                <a:solidFill>
                  <a:srgbClr val="000090"/>
                </a:solidFill>
              </a:rPr>
              <a:t>‘Availability</a:t>
            </a:r>
            <a:r>
              <a:rPr lang="en-US" sz="3600" b="1" dirty="0">
                <a:solidFill>
                  <a:srgbClr val="000090"/>
                </a:solidFill>
              </a:rPr>
              <a:t>’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532072" cy="5356882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RWC may select the </a:t>
            </a:r>
            <a:r>
              <a:rPr lang="en-US" b="1" dirty="0" smtClean="0"/>
              <a:t>Monitoring category </a:t>
            </a:r>
            <a:r>
              <a:rPr lang="en-US" b="1" dirty="0"/>
              <a:t>‘Availability’ </a:t>
            </a:r>
            <a:r>
              <a:rPr lang="en-US" dirty="0"/>
              <a:t>in the web </a:t>
            </a:r>
            <a:r>
              <a:rPr lang="en-US" dirty="0" smtClean="0"/>
              <a:t>tool to evaluate the performance related to data availability</a:t>
            </a:r>
            <a:endParaRPr lang="en-US" dirty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monitoring of data availability </a:t>
            </a:r>
            <a:r>
              <a:rPr lang="en-US" dirty="0" smtClean="0"/>
              <a:t>is </a:t>
            </a:r>
            <a:r>
              <a:rPr lang="en-US" dirty="0"/>
              <a:t>based on performance figures of WIGOS Monitoring </a:t>
            </a:r>
            <a:r>
              <a:rPr lang="en-US" dirty="0" err="1"/>
              <a:t>Centres</a:t>
            </a:r>
            <a:r>
              <a:rPr lang="en-US" dirty="0"/>
              <a:t> (MC) obtained from comparing the observations received </a:t>
            </a:r>
            <a:r>
              <a:rPr lang="en-US" dirty="0" smtClean="0"/>
              <a:t>to </a:t>
            </a:r>
            <a:r>
              <a:rPr lang="en-US" dirty="0"/>
              <a:t>those </a:t>
            </a:r>
            <a:r>
              <a:rPr lang="en-US" dirty="0" smtClean="0"/>
              <a:t>expected </a:t>
            </a:r>
            <a:r>
              <a:rPr lang="en-US" dirty="0"/>
              <a:t>to be ingested to the WMO Information System (WIS) according to the schedule of international exchange determined from OSCAR/Surface metadata.</a:t>
            </a:r>
          </a:p>
          <a:p>
            <a:pPr marL="347663" lvl="2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If </a:t>
            </a:r>
            <a:r>
              <a:rPr lang="en-US" b="1" dirty="0"/>
              <a:t>at least one WIGOS </a:t>
            </a:r>
            <a:r>
              <a:rPr lang="en-US" b="1" dirty="0" smtClean="0"/>
              <a:t>Monitoring Centre </a:t>
            </a:r>
            <a:r>
              <a:rPr lang="en-US" b="1" dirty="0"/>
              <a:t>shows </a:t>
            </a:r>
            <a:r>
              <a:rPr lang="en-US" b="1" dirty="0">
                <a:solidFill>
                  <a:srgbClr val="00B050"/>
                </a:solidFill>
              </a:rPr>
              <a:t>‘Normal’ (green) </a:t>
            </a:r>
            <a:r>
              <a:rPr lang="en-US" b="1" dirty="0" smtClean="0"/>
              <a:t>and others show different results, e.g. ‘Availability issues’ (</a:t>
            </a:r>
            <a:r>
              <a:rPr lang="en-US" b="1" dirty="0" smtClean="0">
                <a:solidFill>
                  <a:srgbClr val="FF9900"/>
                </a:solidFill>
              </a:rPr>
              <a:t>orange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) no action is required by the RWC.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51" y="2019779"/>
            <a:ext cx="8320020" cy="95202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271252" y="2411361"/>
            <a:ext cx="1017638" cy="398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Example No. </a:t>
            </a:r>
            <a:r>
              <a:rPr lang="en-US" sz="3600" b="1" dirty="0" smtClean="0">
                <a:solidFill>
                  <a:srgbClr val="000090"/>
                </a:solidFill>
              </a:rPr>
              <a:t>2 </a:t>
            </a:r>
            <a:r>
              <a:rPr lang="en-US" sz="3600" b="1" dirty="0">
                <a:solidFill>
                  <a:srgbClr val="000090"/>
                </a:solidFill>
              </a:rPr>
              <a:t>– </a:t>
            </a:r>
            <a:r>
              <a:rPr lang="en-US" sz="3600" b="1" dirty="0" smtClean="0">
                <a:solidFill>
                  <a:srgbClr val="000090"/>
                </a:solidFill>
              </a:rPr>
              <a:t>continuous large pressure 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O-B </a:t>
            </a:r>
            <a:r>
              <a:rPr lang="en-US" sz="3600" b="1" dirty="0">
                <a:solidFill>
                  <a:srgbClr val="00009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8"/>
            <a:ext cx="8600326" cy="5388779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600"/>
              </a:spcBef>
            </a:pPr>
            <a:r>
              <a:rPr lang="en-GB" dirty="0" smtClean="0"/>
              <a:t>Station 61832 CONAKRY/GBESSIA shows </a:t>
            </a:r>
            <a:r>
              <a:rPr lang="en-GB" dirty="0"/>
              <a:t>constant large pressure </a:t>
            </a:r>
            <a:br>
              <a:rPr lang="en-GB" dirty="0"/>
            </a:br>
            <a:r>
              <a:rPr lang="en-GB" dirty="0"/>
              <a:t>O-B </a:t>
            </a:r>
            <a:r>
              <a:rPr lang="en-GB" dirty="0" smtClean="0"/>
              <a:t>results</a:t>
            </a:r>
          </a:p>
          <a:p>
            <a:pPr marL="342900" lvl="2" indent="-342900">
              <a:spcBef>
                <a:spcPts val="600"/>
              </a:spcBef>
            </a:pPr>
            <a:r>
              <a:rPr lang="en-GB" dirty="0" smtClean="0"/>
              <a:t>Most likely related to incorrect metadata being used as background for data assimilation by WIGOS MCs (either from OSCAR/Surface or BUFR messages)</a:t>
            </a:r>
          </a:p>
          <a:p>
            <a:pPr marL="34290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to </a:t>
            </a:r>
            <a:r>
              <a:rPr lang="en-US" dirty="0">
                <a:sym typeface="Wingdings"/>
              </a:rPr>
              <a:t>raise a ticket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related </a:t>
            </a:r>
            <a:r>
              <a:rPr lang="en-US" dirty="0">
                <a:sym typeface="Wingdings"/>
              </a:rPr>
              <a:t>to this incident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/>
              <a:t>to check with NFP the </a:t>
            </a:r>
            <a:br>
              <a:rPr lang="en-US" dirty="0" smtClean="0"/>
            </a:br>
            <a:r>
              <a:rPr lang="en-US" dirty="0" smtClean="0"/>
              <a:t>barometer height and </a:t>
            </a:r>
            <a:br>
              <a:rPr lang="en-US" dirty="0" smtClean="0"/>
            </a:br>
            <a:r>
              <a:rPr lang="en-US" dirty="0" smtClean="0"/>
              <a:t>station height in OSCAR/</a:t>
            </a:r>
            <a:br>
              <a:rPr lang="en-US" dirty="0" smtClean="0"/>
            </a:br>
            <a:r>
              <a:rPr lang="en-US" dirty="0" smtClean="0"/>
              <a:t>Surface and/or BUFR </a:t>
            </a:r>
            <a:br>
              <a:rPr lang="en-US" dirty="0" smtClean="0"/>
            </a:br>
            <a:r>
              <a:rPr lang="en-US" dirty="0" smtClean="0"/>
              <a:t>metadata as well as </a:t>
            </a:r>
            <a:br>
              <a:rPr lang="en-US" dirty="0" smtClean="0"/>
            </a:br>
            <a:r>
              <a:rPr lang="en-US" dirty="0" smtClean="0"/>
              <a:t>with MC FP</a:t>
            </a:r>
            <a:endParaRPr lang="en-US" dirty="0"/>
          </a:p>
          <a:p>
            <a:pPr marL="0" lvl="1" indent="-395287"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499" y="3163529"/>
            <a:ext cx="4785512" cy="35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8"/>
            <a:ext cx="8600326" cy="5388779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Station 63801 </a:t>
            </a:r>
            <a:r>
              <a:rPr lang="en-US" dirty="0" smtClean="0"/>
              <a:t>KIGOMA shows </a:t>
            </a:r>
            <a:r>
              <a:rPr lang="en-US" dirty="0"/>
              <a:t>sporadic dips in pressure O-B results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Most likely related to sporadic incorrect measurements or readings at site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</a:t>
            </a:r>
            <a:r>
              <a:rPr lang="en-US" dirty="0">
                <a:sym typeface="Wingdings"/>
              </a:rPr>
              <a:t>would have to </a:t>
            </a:r>
            <a:r>
              <a:rPr lang="en-US" dirty="0" smtClean="0">
                <a:sym typeface="Wingdings"/>
              </a:rPr>
              <a:t>raise </a:t>
            </a:r>
            <a:r>
              <a:rPr lang="en-US" dirty="0">
                <a:sym typeface="Wingdings"/>
              </a:rPr>
              <a:t>a ticket related to </a:t>
            </a:r>
            <a:r>
              <a:rPr lang="en-US" dirty="0" smtClean="0">
                <a:sym typeface="Wingdings"/>
              </a:rPr>
              <a:t>this </a:t>
            </a:r>
            <a:r>
              <a:rPr lang="en-US" dirty="0">
                <a:sym typeface="Wingdings"/>
              </a:rPr>
              <a:t>incident </a:t>
            </a:r>
            <a:r>
              <a:rPr lang="en-US" dirty="0" smtClean="0">
                <a:sym typeface="Wingdings"/>
              </a:rPr>
              <a:t>	if the issue is frequently reoccurring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534" y="274638"/>
            <a:ext cx="8466667" cy="78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90"/>
                </a:solidFill>
              </a:rPr>
              <a:t>Example No. 3 – sporadic dips in pressure O-B results</a:t>
            </a:r>
            <a:endParaRPr lang="en-US" sz="36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715" y="3650737"/>
            <a:ext cx="5616063" cy="30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RWC starting to operationalize…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600326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When starting its WDQMS operations RWC should initiate incident management processes for long-term ongoing issues of the following types of issues before </a:t>
            </a:r>
            <a:r>
              <a:rPr lang="en-US" dirty="0"/>
              <a:t>getting into detail with special incidents of particular </a:t>
            </a:r>
            <a:r>
              <a:rPr lang="en-US" dirty="0" smtClean="0"/>
              <a:t>stations: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Monitoring category ‘Data availability’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400" dirty="0"/>
              <a:t>No match in </a:t>
            </a:r>
            <a:r>
              <a:rPr lang="en-US" sz="2400" dirty="0" smtClean="0"/>
              <a:t>OSCAR/Surface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400" dirty="0" smtClean="0"/>
              <a:t>Stations which didn´t report for a longer period of time </a:t>
            </a:r>
            <a:br>
              <a:rPr lang="en-US" sz="2400" dirty="0" smtClean="0"/>
            </a:br>
            <a:r>
              <a:rPr lang="en-US" sz="2400" dirty="0" smtClean="0"/>
              <a:t>(i.e. so-called ‘silent stations’)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sz="2400" dirty="0" smtClean="0"/>
              <a:t>Stations reporting more than 100%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/>
              <a:t>Monitoring category </a:t>
            </a:r>
            <a:r>
              <a:rPr lang="en-US" b="1" dirty="0" smtClean="0"/>
              <a:t>‘Quality’</a:t>
            </a:r>
            <a:endParaRPr lang="en-US" b="1" dirty="0"/>
          </a:p>
          <a:p>
            <a:pPr marL="804863" lvl="3" indent="-342900">
              <a:spcBef>
                <a:spcPts val="600"/>
              </a:spcBef>
            </a:pPr>
            <a:r>
              <a:rPr lang="en-US" sz="2400" dirty="0" smtClean="0"/>
              <a:t>Ongoing, constant </a:t>
            </a:r>
            <a:r>
              <a:rPr lang="en-US" sz="2400" dirty="0"/>
              <a:t>large surface pressure </a:t>
            </a:r>
            <a:r>
              <a:rPr lang="en-US" sz="2400" dirty="0" smtClean="0"/>
              <a:t>O-B </a:t>
            </a:r>
            <a:r>
              <a:rPr lang="en-US" sz="2400" dirty="0"/>
              <a:t>results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(most likely </a:t>
            </a:r>
            <a:r>
              <a:rPr lang="en-US" sz="2400" dirty="0"/>
              <a:t>related to incorrect OSCAR/Surface </a:t>
            </a:r>
            <a:r>
              <a:rPr lang="en-US" sz="2400" dirty="0" smtClean="0"/>
              <a:t>metadata)</a:t>
            </a:r>
            <a:endParaRPr lang="en-US" sz="2400" dirty="0"/>
          </a:p>
        </p:txBody>
      </p:sp>
      <p:sp>
        <p:nvSpPr>
          <p:cNvPr id="8" name="Ellipse 7"/>
          <p:cNvSpPr/>
          <p:nvPr/>
        </p:nvSpPr>
        <p:spPr>
          <a:xfrm>
            <a:off x="829341" y="3212665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829341" y="3658067"/>
            <a:ext cx="361506" cy="3296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829341" y="4507443"/>
            <a:ext cx="361506" cy="329609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22</a:t>
            </a:fld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804293" y="5363596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9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Tanja.Kleinert@dwd.de</a:t>
            </a:r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3"/>
              </a:rPr>
              <a:t>www.wmo.int/wigos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Normal (≥ 80%)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433750" cy="1209255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shown as green dots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Normal (≥ 80%) – station is performing well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solidFill>
                  <a:srgbClr val="00B050"/>
                </a:solidFill>
              </a:rPr>
              <a:t>no action required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477781" y="510361"/>
            <a:ext cx="361506" cy="32960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24" y="2646233"/>
            <a:ext cx="7200000" cy="39665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97" y="575376"/>
            <a:ext cx="2038904" cy="179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61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No match in OSCAR/Surface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No match in OSCAR/Surface – although data available on WIS!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shown as yellow dots, are reporting but has not been registered in OSCAR/Surface so far, or at least there is no match of the station ID (</a:t>
            </a:r>
            <a:r>
              <a:rPr lang="en-US" u="sng" dirty="0" smtClean="0"/>
              <a:t>potential reason:</a:t>
            </a:r>
            <a:r>
              <a:rPr lang="en-US" dirty="0" smtClean="0"/>
              <a:t> NMHS might not have sufficient number of WMO IDs but did not migrate to WSI yet).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to initiate an incident management process asking WDQMS NFP to contact OSCAR/Surface NFP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endParaRPr lang="en-US" dirty="0" smtClean="0">
              <a:sym typeface="Wingding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90847" y="510361"/>
            <a:ext cx="361506" cy="32960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1390922" y="3974202"/>
            <a:ext cx="6223522" cy="2801818"/>
            <a:chOff x="1390922" y="3915210"/>
            <a:chExt cx="6223522" cy="280181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922" y="3991312"/>
              <a:ext cx="6223522" cy="272571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477" y="3915210"/>
              <a:ext cx="6217967" cy="454562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 rot="19837531">
              <a:off x="4197247" y="5089160"/>
              <a:ext cx="771993" cy="322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 rot="19837531">
              <a:off x="4400488" y="5834657"/>
              <a:ext cx="554789" cy="322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 rot="21210462">
              <a:off x="3911340" y="6348396"/>
              <a:ext cx="773086" cy="3065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84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OSCAR schedule 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shown as grey dots are reporting but there seem to be issues in the OSCAR schedule (</a:t>
            </a:r>
            <a:r>
              <a:rPr lang="en-US" u="sng" dirty="0" smtClean="0"/>
              <a:t>potential reason:</a:t>
            </a:r>
            <a:r>
              <a:rPr lang="en-US" dirty="0" smtClean="0"/>
              <a:t> NMHS might report higher temporal resolution but didn´t set the field ‘international exchange’ correctly → ‘#Expected’ = 0).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to initiate an incident management process asking WDQMS NFP to contact OSCAR/Surface NFP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endParaRPr lang="en-US" dirty="0" smtClean="0">
              <a:sym typeface="Wingding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909968" y="500372"/>
            <a:ext cx="361506" cy="3296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198" y="3551123"/>
            <a:ext cx="5453297" cy="31703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62" y="3551123"/>
            <a:ext cx="6217967" cy="45456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596452" y="4242216"/>
            <a:ext cx="1319135" cy="12216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Stations</a:t>
            </a:r>
            <a:r>
              <a:rPr lang="de-DE" dirty="0" smtClean="0"/>
              <a:t>:</a:t>
            </a:r>
          </a:p>
          <a:p>
            <a:pPr algn="ctr"/>
            <a:r>
              <a:rPr lang="de-DE" dirty="0" smtClean="0"/>
              <a:t>68070</a:t>
            </a:r>
          </a:p>
          <a:p>
            <a:pPr algn="ctr"/>
            <a:r>
              <a:rPr lang="de-DE" dirty="0" smtClean="0"/>
              <a:t>68140</a:t>
            </a:r>
          </a:p>
          <a:p>
            <a:pPr algn="ctr"/>
            <a:r>
              <a:rPr lang="de-DE" dirty="0" smtClean="0"/>
              <a:t>68287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915587" y="4849318"/>
            <a:ext cx="2158583" cy="81696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3"/>
          </p:cNvCxnSpPr>
          <p:nvPr/>
        </p:nvCxnSpPr>
        <p:spPr>
          <a:xfrm>
            <a:off x="2915587" y="4853066"/>
            <a:ext cx="1641423" cy="87317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3"/>
          </p:cNvCxnSpPr>
          <p:nvPr/>
        </p:nvCxnSpPr>
        <p:spPr>
          <a:xfrm>
            <a:off x="2915587" y="4853066"/>
            <a:ext cx="2375941" cy="10230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205" y="4144780"/>
            <a:ext cx="1694999" cy="2211570"/>
          </a:xfrm>
          <a:prstGeom prst="rect">
            <a:avLst/>
          </a:prstGeom>
        </p:spPr>
      </p:pic>
      <p:cxnSp>
        <p:nvCxnSpPr>
          <p:cNvPr id="19" name="Gerade Verbindung mit Pfeil 18"/>
          <p:cNvCxnSpPr>
            <a:stCxn id="17" idx="1"/>
          </p:cNvCxnSpPr>
          <p:nvPr/>
        </p:nvCxnSpPr>
        <p:spPr>
          <a:xfrm flipH="1">
            <a:off x="5366479" y="5250565"/>
            <a:ext cx="1656726" cy="62557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8126360" y="4513007"/>
            <a:ext cx="409933" cy="287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098095" y="5324922"/>
            <a:ext cx="774147" cy="287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7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More than 100%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600326" cy="3357961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shown as pink dots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More than 100% - actually a ‘happy problem’ because more data are shared internationally than indicated in OSCAR/Surface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M</a:t>
            </a:r>
            <a:r>
              <a:rPr lang="en-US" dirty="0" smtClean="0"/>
              <a:t>ost likely there is an issue with the expected number of measurements in the metadata  field </a:t>
            </a:r>
            <a:r>
              <a:rPr lang="en-US" b="1" dirty="0" smtClean="0"/>
              <a:t>‘Reporting interval’ </a:t>
            </a:r>
            <a:r>
              <a:rPr lang="en-US" dirty="0" smtClean="0"/>
              <a:t>in OSCAR/Surface for this particular </a:t>
            </a:r>
            <a:r>
              <a:rPr lang="en-US" dirty="0"/>
              <a:t>variable (→ </a:t>
            </a:r>
            <a:r>
              <a:rPr lang="en-US" dirty="0" smtClean="0"/>
              <a:t>see ‘#</a:t>
            </a:r>
            <a:r>
              <a:rPr lang="en-US" dirty="0"/>
              <a:t>Expected</a:t>
            </a:r>
            <a:r>
              <a:rPr lang="en-US" dirty="0" smtClean="0"/>
              <a:t>’)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to initiate an incident management process asking WDQMS NFP to contact OSCAR/Surface NFP to make corresponding changes in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OSCAR/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Surface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metadata</a:t>
            </a:r>
            <a:endParaRPr lang="en-US" dirty="0" smtClean="0"/>
          </a:p>
        </p:txBody>
      </p:sp>
      <p:sp>
        <p:nvSpPr>
          <p:cNvPr id="7" name="Ellipse 6"/>
          <p:cNvSpPr/>
          <p:nvPr/>
        </p:nvSpPr>
        <p:spPr>
          <a:xfrm>
            <a:off x="2392321" y="510361"/>
            <a:ext cx="361506" cy="329609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363" y="4366749"/>
            <a:ext cx="4099811" cy="24455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423" y="4345086"/>
            <a:ext cx="5044371" cy="36876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652659" y="4694332"/>
            <a:ext cx="1319135" cy="1221699"/>
          </a:xfrm>
          <a:prstGeom prst="rect">
            <a:avLst/>
          </a:prstGeom>
          <a:gradFill>
            <a:gsLst>
              <a:gs pos="0">
                <a:srgbClr val="FF66CC">
                  <a:lumMod val="70000"/>
                  <a:lumOff val="30000"/>
                </a:srgbClr>
              </a:gs>
              <a:gs pos="35000">
                <a:srgbClr val="FF66CC">
                  <a:lumMod val="44000"/>
                  <a:lumOff val="56000"/>
                </a:srgbClr>
              </a:gs>
              <a:gs pos="100000">
                <a:srgbClr val="FFCCFF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Stations</a:t>
            </a:r>
            <a:r>
              <a:rPr lang="de-DE" dirty="0" smtClean="0"/>
              <a:t>:</a:t>
            </a:r>
          </a:p>
          <a:p>
            <a:pPr algn="ctr"/>
            <a:r>
              <a:rPr lang="de-DE" dirty="0" smtClean="0"/>
              <a:t>68098</a:t>
            </a:r>
          </a:p>
          <a:p>
            <a:pPr algn="ctr"/>
            <a:r>
              <a:rPr lang="de-DE" dirty="0" smtClean="0"/>
              <a:t>68110</a:t>
            </a:r>
          </a:p>
          <a:p>
            <a:pPr algn="ctr"/>
            <a:r>
              <a:rPr lang="de-DE" dirty="0" smtClean="0"/>
              <a:t>67152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7818121" y="5916031"/>
            <a:ext cx="160756" cy="126629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1"/>
          </p:cNvCxnSpPr>
          <p:nvPr/>
        </p:nvCxnSpPr>
        <p:spPr>
          <a:xfrm flipH="1">
            <a:off x="6362700" y="5305182"/>
            <a:ext cx="1289959" cy="678853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1" idx="1"/>
          </p:cNvCxnSpPr>
          <p:nvPr/>
        </p:nvCxnSpPr>
        <p:spPr>
          <a:xfrm flipH="1">
            <a:off x="6172200" y="5305182"/>
            <a:ext cx="1480459" cy="678853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533" y="4794693"/>
            <a:ext cx="1251860" cy="1699830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3517490" y="5125065"/>
            <a:ext cx="409933" cy="180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0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Availability </a:t>
            </a:r>
            <a:r>
              <a:rPr lang="en-US" sz="3600" b="1" dirty="0" smtClean="0">
                <a:solidFill>
                  <a:srgbClr val="000090"/>
                </a:solidFill>
              </a:rPr>
              <a:t>issues     </a:t>
            </a:r>
            <a:r>
              <a:rPr lang="en-US" sz="3600" b="1" dirty="0">
                <a:solidFill>
                  <a:srgbClr val="000090"/>
                </a:solidFill>
              </a:rPr>
              <a:t>(≥30</a:t>
            </a:r>
            <a:r>
              <a:rPr lang="en-US" sz="3600" b="1" dirty="0" smtClean="0">
                <a:solidFill>
                  <a:srgbClr val="000090"/>
                </a:solidFill>
              </a:rPr>
              <a:t>%) and     </a:t>
            </a:r>
            <a:r>
              <a:rPr lang="en-US" sz="3600" b="1" dirty="0">
                <a:solidFill>
                  <a:srgbClr val="000090"/>
                </a:solidFill>
              </a:rPr>
              <a:t>(&lt;30%)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0" y="1171508"/>
            <a:ext cx="8589693" cy="2854801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Stations showing orange or red dots have availability issues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If they continue </a:t>
            </a:r>
            <a:r>
              <a:rPr lang="en-US" dirty="0"/>
              <a:t>to appear </a:t>
            </a:r>
            <a:r>
              <a:rPr lang="en-US" dirty="0" smtClean="0"/>
              <a:t>having </a:t>
            </a:r>
            <a:r>
              <a:rPr lang="en-US" b="1" dirty="0" smtClean="0"/>
              <a:t>‘Availability issues‘ </a:t>
            </a:r>
            <a:r>
              <a:rPr lang="en-US" dirty="0" smtClean="0"/>
              <a:t>especially </a:t>
            </a:r>
            <a:r>
              <a:rPr lang="en-US" dirty="0"/>
              <a:t>when selecting </a:t>
            </a:r>
            <a:r>
              <a:rPr lang="en-US" b="1" dirty="0"/>
              <a:t>‘All’ Centers </a:t>
            </a:r>
            <a:r>
              <a:rPr lang="en-US" dirty="0"/>
              <a:t>and the </a:t>
            </a:r>
            <a:r>
              <a:rPr lang="en-US" b="1" dirty="0"/>
              <a:t>‘Daily’ </a:t>
            </a:r>
            <a:r>
              <a:rPr lang="en-US" dirty="0" smtClean="0"/>
              <a:t>display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to initiate an incident management process asking </a:t>
            </a:r>
            <a:r>
              <a:rPr lang="en-US" dirty="0">
                <a:sym typeface="Wingdings"/>
              </a:rPr>
              <a:t>WDQMS NFP to take </a:t>
            </a:r>
            <a:r>
              <a:rPr lang="en-US" dirty="0" smtClean="0">
                <a:sym typeface="Wingdings"/>
              </a:rPr>
              <a:t>actions to </a:t>
            </a:r>
            <a:r>
              <a:rPr lang="en-US" dirty="0">
                <a:sym typeface="Wingdings"/>
              </a:rPr>
              <a:t>investigate the cause </a:t>
            </a:r>
            <a:r>
              <a:rPr lang="en-US" dirty="0" smtClean="0">
                <a:sym typeface="Wingdings"/>
              </a:rPr>
              <a:t>of </a:t>
            </a:r>
            <a:r>
              <a:rPr lang="en-US" dirty="0">
                <a:sym typeface="Wingdings"/>
              </a:rPr>
              <a:t>the incident and to find </a:t>
            </a:r>
            <a:r>
              <a:rPr lang="en-US" dirty="0" smtClean="0">
                <a:sym typeface="Wingdings"/>
              </a:rPr>
              <a:t>a solution (issues often related to incorrect entries in OSCAR/Surface on reporting interval)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4136064" y="510361"/>
            <a:ext cx="361506" cy="329609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787115" y="510361"/>
            <a:ext cx="361506" cy="3296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18" y="3964358"/>
            <a:ext cx="6460499" cy="28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Not received in period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9"/>
            <a:ext cx="8589694" cy="276859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Data from stations shown as black dots were </a:t>
            </a:r>
            <a:r>
              <a:rPr lang="en-US" b="1" dirty="0" smtClean="0"/>
              <a:t>‘Not received in </a:t>
            </a:r>
            <a:br>
              <a:rPr lang="en-US" b="1" dirty="0" smtClean="0"/>
            </a:br>
            <a:r>
              <a:rPr lang="en-US" b="1" dirty="0" smtClean="0"/>
              <a:t>period ‘ </a:t>
            </a:r>
            <a:r>
              <a:rPr lang="en-US" dirty="0" smtClean="0"/>
              <a:t>– this is shown especially when selecting </a:t>
            </a:r>
            <a:r>
              <a:rPr lang="en-US" b="1" dirty="0" smtClean="0"/>
              <a:t>‘All’ Centers </a:t>
            </a:r>
            <a:r>
              <a:rPr lang="en-US" dirty="0" smtClean="0"/>
              <a:t>and the </a:t>
            </a:r>
            <a:r>
              <a:rPr lang="en-US" b="1" dirty="0" smtClean="0"/>
              <a:t>‘Daily’ </a:t>
            </a:r>
            <a:r>
              <a:rPr lang="en-US" dirty="0" smtClean="0"/>
              <a:t>display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If data of this station were not received since a longer period of time (more than 5 days) it is a ‘silent station’</a:t>
            </a:r>
            <a:endParaRPr lang="en-US" dirty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/>
              </a:rPr>
              <a:t>RWC to initiate </a:t>
            </a:r>
            <a:r>
              <a:rPr lang="en-US" dirty="0">
                <a:sym typeface="Wingdings"/>
              </a:rPr>
              <a:t>an incident management process asking WDQMS NFP to take </a:t>
            </a:r>
            <a:r>
              <a:rPr lang="en-US" dirty="0" smtClean="0">
                <a:sym typeface="Wingdings"/>
              </a:rPr>
              <a:t>actions </a:t>
            </a:r>
            <a:r>
              <a:rPr lang="en-US" dirty="0">
                <a:sym typeface="Wingdings"/>
              </a:rPr>
              <a:t>to </a:t>
            </a:r>
            <a:r>
              <a:rPr lang="en-US" dirty="0" smtClean="0">
                <a:sym typeface="Wingdings"/>
              </a:rPr>
              <a:t>investigate </a:t>
            </a:r>
            <a:r>
              <a:rPr lang="en-US" dirty="0">
                <a:sym typeface="Wingdings"/>
              </a:rPr>
              <a:t>the cause </a:t>
            </a:r>
            <a:r>
              <a:rPr lang="en-US" dirty="0" smtClean="0">
                <a:sym typeface="Wingdings"/>
              </a:rPr>
              <a:t>of </a:t>
            </a:r>
            <a:r>
              <a:rPr lang="en-US" dirty="0">
                <a:sym typeface="Wingdings"/>
              </a:rPr>
              <a:t>the incident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>
                <a:sym typeface="Wingdings"/>
              </a:rPr>
              <a:t>to find a solution</a:t>
            </a:r>
          </a:p>
        </p:txBody>
      </p:sp>
      <p:sp>
        <p:nvSpPr>
          <p:cNvPr id="7" name="Ellipse 6"/>
          <p:cNvSpPr/>
          <p:nvPr/>
        </p:nvSpPr>
        <p:spPr>
          <a:xfrm>
            <a:off x="1456656" y="510361"/>
            <a:ext cx="361506" cy="3296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965" y="4338818"/>
            <a:ext cx="5668451" cy="24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808718"/>
            <a:ext cx="2241160" cy="191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Reasons for ‘no data received’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71508"/>
            <a:ext cx="8600326" cy="5388779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dirty="0" smtClean="0"/>
              <a:t>There are several reasons for no data being received by the WIGOS Monitoring Centres. The causes for these issues have to be clarified by the country concerned; these could be for example:</a:t>
            </a:r>
          </a:p>
          <a:p>
            <a:pPr marL="4572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Station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intended to report to </a:t>
            </a:r>
            <a:r>
              <a:rPr lang="en-US" dirty="0" smtClean="0">
                <a:solidFill>
                  <a:srgbClr val="FF0000"/>
                </a:solidFill>
              </a:rPr>
              <a:t>WIS </a:t>
            </a:r>
            <a:r>
              <a:rPr lang="en-US" dirty="0" smtClean="0"/>
              <a:t>(</a:t>
            </a:r>
            <a:r>
              <a:rPr lang="en-US" u="sng" dirty="0" smtClean="0"/>
              <a:t>only national use </a:t>
            </a:r>
            <a:r>
              <a:rPr lang="en-US" dirty="0" smtClean="0"/>
              <a:t>of the data intended)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>
                <a:sym typeface="Wingdings"/>
              </a:rPr>
              <a:t>	</a:t>
            </a:r>
            <a:r>
              <a:rPr lang="en-US" dirty="0"/>
              <a:t>WDQMS NFP together with </a:t>
            </a:r>
            <a:r>
              <a:rPr lang="en-US" dirty="0" smtClean="0"/>
              <a:t>OSCAR/Surface NFP to 	check </a:t>
            </a:r>
            <a:r>
              <a:rPr lang="en-US" dirty="0"/>
              <a:t>GOS </a:t>
            </a:r>
            <a:r>
              <a:rPr lang="en-US" dirty="0" smtClean="0"/>
              <a:t>affiliation in OSCAR/Surface</a:t>
            </a:r>
          </a:p>
          <a:p>
            <a:pPr marL="461963" lvl="2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/>
              <a:t>No data received 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technical issue at site </a:t>
            </a:r>
            <a:r>
              <a:rPr lang="en-US" dirty="0" smtClean="0"/>
              <a:t>(issues related to data </a:t>
            </a:r>
            <a:r>
              <a:rPr lang="en-US" dirty="0"/>
              <a:t>transmission or sensor </a:t>
            </a:r>
            <a:r>
              <a:rPr lang="en-US" dirty="0" smtClean="0"/>
              <a:t>malfunctioning) </a:t>
            </a:r>
            <a:r>
              <a:rPr lang="en-US" dirty="0">
                <a:sym typeface="Wingdings"/>
              </a:rPr>
              <a:t> WDQMS NFP to work with WIS NFP and/or maintenance technician to c</a:t>
            </a:r>
            <a:r>
              <a:rPr lang="en-US" dirty="0"/>
              <a:t>heck data transfer from site or sensors at site</a:t>
            </a:r>
          </a:p>
          <a:p>
            <a:pPr marL="461963" lvl="2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 smtClean="0"/>
              <a:t>Station </a:t>
            </a:r>
            <a:r>
              <a:rPr lang="en-US" dirty="0"/>
              <a:t>data is </a:t>
            </a:r>
            <a:r>
              <a:rPr lang="en-US" dirty="0">
                <a:solidFill>
                  <a:srgbClr val="FF0000"/>
                </a:solidFill>
              </a:rPr>
              <a:t>expected in the WIS but no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available </a:t>
            </a:r>
            <a:r>
              <a:rPr lang="en-US" dirty="0" smtClean="0">
                <a:sym typeface="Wingdings"/>
              </a:rPr>
              <a:t> WDQMS </a:t>
            </a:r>
            <a:r>
              <a:rPr lang="en-US" dirty="0">
                <a:sym typeface="Wingdings"/>
              </a:rPr>
              <a:t>NFP to work with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WIS </a:t>
            </a:r>
            <a:r>
              <a:rPr lang="en-US" dirty="0">
                <a:sym typeface="Wingdings"/>
              </a:rPr>
              <a:t>NFP </a:t>
            </a:r>
            <a:r>
              <a:rPr lang="en-US" dirty="0" smtClean="0">
                <a:sym typeface="Wingdings"/>
              </a:rPr>
              <a:t>to </a:t>
            </a:r>
            <a:r>
              <a:rPr lang="en-US" dirty="0">
                <a:sym typeface="Wingdings"/>
              </a:rPr>
              <a:t>c</a:t>
            </a:r>
            <a:r>
              <a:rPr lang="en-US" dirty="0"/>
              <a:t>heck WIS </a:t>
            </a:r>
            <a:r>
              <a:rPr lang="en-US" dirty="0" smtClean="0"/>
              <a:t>dissemination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i="1" dirty="0" smtClean="0"/>
              <a:t>(e.g. outage 8</a:t>
            </a:r>
            <a:r>
              <a:rPr lang="en-US" i="1" baseline="30000" dirty="0" smtClean="0"/>
              <a:t>th</a:t>
            </a:r>
            <a:r>
              <a:rPr lang="en-US" i="1" dirty="0" smtClean="0"/>
              <a:t>/9</a:t>
            </a:r>
            <a:r>
              <a:rPr lang="en-US" i="1" baseline="30000" dirty="0" smtClean="0"/>
              <a:t>th</a:t>
            </a:r>
            <a:r>
              <a:rPr lang="en-US" i="1" dirty="0" smtClean="0"/>
              <a:t> Sept 2020)</a:t>
            </a:r>
            <a:endParaRPr lang="en-US" i="1" dirty="0"/>
          </a:p>
        </p:txBody>
      </p:sp>
      <p:sp>
        <p:nvSpPr>
          <p:cNvPr id="5" name="Ellipse 4"/>
          <p:cNvSpPr/>
          <p:nvPr/>
        </p:nvSpPr>
        <p:spPr>
          <a:xfrm>
            <a:off x="7878727" y="500372"/>
            <a:ext cx="361506" cy="32960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6098458" y="6378472"/>
            <a:ext cx="12167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6" ma:contentTypeDescription="Create a new document." ma:contentTypeScope="" ma:versionID="6d1387ed20689e299fbd0eb9a47cf31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62132e911f4205e6cda6e7846b1291a2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463F55-6270-4935-A1D1-B9A1522B0959}"/>
</file>

<file path=customXml/itemProps2.xml><?xml version="1.0" encoding="utf-8"?>
<ds:datastoreItem xmlns:ds="http://schemas.openxmlformats.org/officeDocument/2006/customXml" ds:itemID="{A6B74D84-7628-47F6-BC0E-7783926AE153}"/>
</file>

<file path=customXml/itemProps3.xml><?xml version="1.0" encoding="utf-8"?>
<ds:datastoreItem xmlns:ds="http://schemas.openxmlformats.org/officeDocument/2006/customXml" ds:itemID="{A611B449-CE72-414D-B613-D82F106D3725}"/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0</TotalTime>
  <Words>1759</Words>
  <Application>Microsoft Office PowerPoint</Application>
  <PresentationFormat>Bildschirmpräsentation (4:3)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WMO_WHITE_Powerpoint_en_fr</vt:lpstr>
      <vt:lpstr>PowerPoint-Präsentation</vt:lpstr>
      <vt:lpstr>Category ‘Availability’ </vt:lpstr>
      <vt:lpstr>Normal (≥ 80%)</vt:lpstr>
      <vt:lpstr>No match in OSCAR/Surface</vt:lpstr>
      <vt:lpstr>OSCAR schedule issue</vt:lpstr>
      <vt:lpstr>More than 100%</vt:lpstr>
      <vt:lpstr>Availability issues     (≥30%) and     (&lt;30%) </vt:lpstr>
      <vt:lpstr>Not received in period</vt:lpstr>
      <vt:lpstr>Reasons for ‘no data received’</vt:lpstr>
      <vt:lpstr>Example - data outage of a particular station</vt:lpstr>
      <vt:lpstr>Example - data outage of a particular station (cont.)</vt:lpstr>
      <vt:lpstr>Example - data outage of entire country/ies</vt:lpstr>
      <vt:lpstr>Example – incorrect OSCAR/Surface metadata</vt:lpstr>
      <vt:lpstr>Category ‘Quality’ </vt:lpstr>
      <vt:lpstr>Constraints of O-B results</vt:lpstr>
      <vt:lpstr>    Absolute pressure obs values ≤ 1 hPa</vt:lpstr>
      <vt:lpstr>Absolute pressure obs values 1 - 5 hPa</vt:lpstr>
      <vt:lpstr>    Absolute pressure obs values &gt; 5 hPa</vt:lpstr>
      <vt:lpstr>Example No. 1 – worsening pressure O-B results</vt:lpstr>
      <vt:lpstr>Example No. 2 – continuous large pressure  O-B results</vt:lpstr>
      <vt:lpstr>PowerPoint-Präsentation</vt:lpstr>
      <vt:lpstr>RWC starting to operationalize…</vt:lpstr>
      <vt:lpstr>PowerPoint-Präsentation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Kleinert Tanja</cp:lastModifiedBy>
  <cp:revision>559</cp:revision>
  <cp:lastPrinted>2017-05-09T06:47:47Z</cp:lastPrinted>
  <dcterms:created xsi:type="dcterms:W3CDTF">2016-05-27T11:05:50Z</dcterms:created>
  <dcterms:modified xsi:type="dcterms:W3CDTF">2020-10-16T12:06:47Z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