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02" r:id="rId3"/>
    <p:sldId id="374" r:id="rId4"/>
    <p:sldId id="388" r:id="rId5"/>
    <p:sldId id="391" r:id="rId6"/>
    <p:sldId id="393" r:id="rId7"/>
    <p:sldId id="394" r:id="rId8"/>
    <p:sldId id="395" r:id="rId9"/>
    <p:sldId id="400" r:id="rId10"/>
    <p:sldId id="396" r:id="rId11"/>
    <p:sldId id="390" r:id="rId12"/>
    <p:sldId id="397" r:id="rId13"/>
    <p:sldId id="399" r:id="rId14"/>
    <p:sldId id="398" r:id="rId15"/>
    <p:sldId id="392" r:id="rId16"/>
    <p:sldId id="389" r:id="rId17"/>
    <p:sldId id="386" r:id="rId18"/>
    <p:sldId id="387" r:id="rId19"/>
    <p:sldId id="401" r:id="rId20"/>
    <p:sldId id="258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AD0"/>
    <a:srgbClr val="E63EC2"/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9" autoAdjust="0"/>
    <p:restoredTop sz="95441" autoAdjust="0"/>
  </p:normalViewPr>
  <p:slideViewPr>
    <p:cSldViewPr snapToGrid="0" snapToObjects="1">
      <p:cViewPr varScale="1">
        <p:scale>
          <a:sx n="83" d="100"/>
          <a:sy n="83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activity-areas/wigo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261862" y="632298"/>
            <a:ext cx="8865446" cy="3556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rgbClr val="000090"/>
                </a:solidFill>
              </a:rPr>
              <a:t>Workshop for </a:t>
            </a:r>
            <a:r>
              <a:rPr lang="en-US" sz="2400" i="1" dirty="0">
                <a:solidFill>
                  <a:srgbClr val="000090"/>
                </a:solidFill>
              </a:rPr>
              <a:t>Regional WIGOS </a:t>
            </a:r>
            <a:r>
              <a:rPr lang="en-US" sz="2400" i="1" dirty="0" err="1" smtClean="0">
                <a:solidFill>
                  <a:srgbClr val="000090"/>
                </a:solidFill>
              </a:rPr>
              <a:t>Centres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br>
              <a:rPr lang="en-US" sz="2400" i="1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</a:rPr>
              <a:t>in RA I (</a:t>
            </a:r>
            <a:r>
              <a:rPr lang="en-US" sz="2400" i="1" dirty="0">
                <a:solidFill>
                  <a:srgbClr val="000090"/>
                </a:solidFill>
              </a:rPr>
              <a:t>SADC)</a:t>
            </a:r>
            <a:endParaRPr lang="en-US" sz="2400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Examples on </a:t>
            </a:r>
            <a:endParaRPr lang="en-US" sz="32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practical </a:t>
            </a:r>
            <a:r>
              <a:rPr lang="en-US" sz="3200" b="1" dirty="0">
                <a:solidFill>
                  <a:srgbClr val="000090"/>
                </a:solidFill>
              </a:rPr>
              <a:t>of </a:t>
            </a:r>
            <a:r>
              <a:rPr lang="en-US" sz="3200" b="1" dirty="0" smtClean="0">
                <a:solidFill>
                  <a:srgbClr val="000090"/>
                </a:solidFill>
              </a:rPr>
              <a:t>monitoring</a:t>
            </a:r>
            <a:r>
              <a:rPr lang="en-US" sz="3200" b="1" dirty="0">
                <a:solidFill>
                  <a:srgbClr val="000090"/>
                </a:solidFill>
              </a:rPr>
              <a:t>, evaluation </a:t>
            </a:r>
            <a:r>
              <a:rPr lang="en-US" sz="3200" b="1" dirty="0" smtClean="0">
                <a:solidFill>
                  <a:srgbClr val="000090"/>
                </a:solidFill>
              </a:rPr>
              <a:t>and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 </a:t>
            </a:r>
            <a:r>
              <a:rPr lang="en-US" sz="3200" b="1" dirty="0">
                <a:solidFill>
                  <a:srgbClr val="000090"/>
                </a:solidFill>
              </a:rPr>
              <a:t>incident </a:t>
            </a:r>
            <a:r>
              <a:rPr lang="en-US" sz="3200" b="1" dirty="0" smtClean="0">
                <a:solidFill>
                  <a:srgbClr val="000090"/>
                </a:solidFill>
              </a:rPr>
              <a:t>management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628"/>
            <a:ext cx="8229600" cy="5067384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	</a:t>
            </a:r>
            <a:r>
              <a:rPr lang="en-ZA" sz="2400" dirty="0" smtClean="0"/>
              <a:t>Data not received during period</a:t>
            </a:r>
          </a:p>
          <a:p>
            <a:r>
              <a:rPr lang="en-US" sz="2400" dirty="0" smtClean="0"/>
              <a:t>Station </a:t>
            </a:r>
            <a:r>
              <a:rPr lang="en-US" sz="2400" dirty="0"/>
              <a:t>is not intended to report to </a:t>
            </a:r>
            <a:r>
              <a:rPr lang="en-US" sz="2000" dirty="0" smtClean="0"/>
              <a:t>WIS: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WDQMS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NFP together with OSCAR/Surface NFP to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check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GOS affiliation in OSCAR/Surface</a:t>
            </a:r>
          </a:p>
          <a:p>
            <a:r>
              <a:rPr lang="en-US" sz="2400" dirty="0" smtClean="0"/>
              <a:t>Technical </a:t>
            </a:r>
            <a:r>
              <a:rPr lang="en-US" sz="2400" dirty="0"/>
              <a:t>issue at site</a:t>
            </a:r>
            <a:r>
              <a:rPr lang="en-US" sz="2400" dirty="0" smtClean="0"/>
              <a:t>: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WDQMS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NFP to work with WIS NFP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Issues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related to data transmission or sensor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malfunctioning</a:t>
            </a:r>
          </a:p>
          <a:p>
            <a:r>
              <a:rPr lang="en-US" sz="2400" dirty="0" smtClean="0"/>
              <a:t>Station </a:t>
            </a:r>
            <a:r>
              <a:rPr lang="en-US" sz="2400" dirty="0"/>
              <a:t>data is expected in the WIS but no </a:t>
            </a:r>
            <a:r>
              <a:rPr lang="en-US" sz="2400" dirty="0" smtClean="0"/>
              <a:t>data </a:t>
            </a:r>
            <a:r>
              <a:rPr lang="en-US" sz="2400" dirty="0"/>
              <a:t>available </a:t>
            </a:r>
            <a:endParaRPr lang="en-ZA" sz="2400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sp>
        <p:nvSpPr>
          <p:cNvPr id="5" name="Ellipse 6"/>
          <p:cNvSpPr/>
          <p:nvPr/>
        </p:nvSpPr>
        <p:spPr>
          <a:xfrm>
            <a:off x="593336" y="1032940"/>
            <a:ext cx="304578" cy="3296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895"/>
            <a:ext cx="8229600" cy="84265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Data Availability Issues</a:t>
            </a:r>
            <a:endParaRPr lang="en-ZA" dirty="0"/>
          </a:p>
        </p:txBody>
      </p:sp>
      <p:pic>
        <p:nvPicPr>
          <p:cNvPr id="10" name="Grafik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13" y="3376549"/>
            <a:ext cx="6855687" cy="29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5"/>
            <a:ext cx="8229600" cy="84265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Data Availability Issue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549"/>
            <a:ext cx="8229600" cy="53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STATION 68240: SERETSE </a:t>
            </a:r>
            <a:r>
              <a:rPr lang="en-US" sz="2400" b="1" dirty="0"/>
              <a:t>KHAMA INTERNATIONAL </a:t>
            </a:r>
            <a:r>
              <a:rPr lang="en-US" sz="2400" b="1" dirty="0" smtClean="0"/>
              <a:t>AIRPORT</a:t>
            </a:r>
          </a:p>
          <a:p>
            <a:r>
              <a:rPr lang="en-ZA" sz="2400" dirty="0" smtClean="0"/>
              <a:t>No data available from 30 September 2020 to 13 of October 2020 (13 days)</a:t>
            </a:r>
          </a:p>
          <a:p>
            <a:r>
              <a:rPr lang="en-ZA" sz="2400" dirty="0" smtClean="0"/>
              <a:t>Ticket concerning data issue will be raised after 5days i.e. on 4 October 2020. </a:t>
            </a:r>
            <a:endParaRPr lang="en-ZA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41210" y="4695975"/>
            <a:ext cx="3333750" cy="2030414"/>
            <a:chOff x="3303032" y="2008939"/>
            <a:chExt cx="5665825" cy="3124536"/>
          </a:xfrm>
        </p:grpSpPr>
        <p:pic>
          <p:nvPicPr>
            <p:cNvPr id="9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3032" y="2008939"/>
              <a:ext cx="5665825" cy="3124536"/>
            </a:xfrm>
            <a:prstGeom prst="rect">
              <a:avLst/>
            </a:prstGeom>
          </p:spPr>
        </p:pic>
        <p:sp>
          <p:nvSpPr>
            <p:cNvPr id="10" name="Ellipse 5"/>
            <p:cNvSpPr/>
            <p:nvPr/>
          </p:nvSpPr>
          <p:spPr>
            <a:xfrm>
              <a:off x="6240379" y="4219073"/>
              <a:ext cx="2446421" cy="7138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3850" y="2813188"/>
            <a:ext cx="5534630" cy="2430700"/>
            <a:chOff x="703348" y="4424516"/>
            <a:chExt cx="5534630" cy="2430700"/>
          </a:xfrm>
        </p:grpSpPr>
        <p:pic>
          <p:nvPicPr>
            <p:cNvPr id="16" name="Grafik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226" y="4485041"/>
              <a:ext cx="1444752" cy="16559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Grafik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348" y="4424516"/>
              <a:ext cx="4005520" cy="2430700"/>
            </a:xfrm>
            <a:prstGeom prst="rect">
              <a:avLst/>
            </a:prstGeom>
          </p:spPr>
        </p:pic>
        <p:cxnSp>
          <p:nvCxnSpPr>
            <p:cNvPr id="18" name="Gerade Verbindung mit Pfeil 10"/>
            <p:cNvCxnSpPr/>
            <p:nvPr/>
          </p:nvCxnSpPr>
          <p:spPr>
            <a:xfrm flipV="1">
              <a:off x="3878826" y="5216755"/>
              <a:ext cx="9933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4361797" y="3926117"/>
            <a:ext cx="722376" cy="204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0605" y="470098"/>
            <a:ext cx="8499373" cy="5372968"/>
            <a:chOff x="294968" y="1261547"/>
            <a:chExt cx="8642555" cy="5277365"/>
          </a:xfrm>
        </p:grpSpPr>
        <p:pic>
          <p:nvPicPr>
            <p:cNvPr id="11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968" y="1261547"/>
              <a:ext cx="8642555" cy="4766115"/>
            </a:xfrm>
            <a:prstGeom prst="rect">
              <a:avLst/>
            </a:prstGeom>
          </p:spPr>
        </p:pic>
        <p:sp>
          <p:nvSpPr>
            <p:cNvPr id="12" name="Ellipse 5"/>
            <p:cNvSpPr/>
            <p:nvPr/>
          </p:nvSpPr>
          <p:spPr>
            <a:xfrm>
              <a:off x="4788251" y="4795146"/>
              <a:ext cx="3561735" cy="8284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6"/>
            <p:cNvSpPr/>
            <p:nvPr/>
          </p:nvSpPr>
          <p:spPr>
            <a:xfrm>
              <a:off x="3368119" y="6134875"/>
              <a:ext cx="2987749" cy="4040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Data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outage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Gerade Verbindung mit Pfeil 8"/>
            <p:cNvCxnSpPr/>
            <p:nvPr/>
          </p:nvCxnSpPr>
          <p:spPr>
            <a:xfrm flipV="1">
              <a:off x="5766619" y="5619500"/>
              <a:ext cx="515507" cy="6139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6355869" y="2411361"/>
              <a:ext cx="2072835" cy="10913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ysClr val="windowText" lastClr="000000"/>
                  </a:solidFill>
                </a:rPr>
                <a:t>Station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started</a:t>
              </a:r>
              <a:r>
                <a:rPr lang="de-DE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reporting</a:t>
              </a:r>
              <a:r>
                <a:rPr lang="de-DE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to</a:t>
              </a:r>
              <a:r>
                <a:rPr lang="de-DE" dirty="0" smtClean="0">
                  <a:solidFill>
                    <a:sysClr val="windowText" lastClr="000000"/>
                  </a:solidFill>
                </a:rPr>
                <a:t> GTS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again</a:t>
              </a:r>
              <a:r>
                <a:rPr lang="de-DE" dirty="0" smtClean="0">
                  <a:solidFill>
                    <a:sysClr val="windowText" lastClr="000000"/>
                  </a:solidFill>
                </a:rPr>
                <a:t> on </a:t>
              </a:r>
              <a:br>
                <a:rPr lang="de-DE" dirty="0" smtClean="0">
                  <a:solidFill>
                    <a:sysClr val="windowText" lastClr="000000"/>
                  </a:solidFill>
                </a:rPr>
              </a:br>
              <a:r>
                <a:rPr lang="de-DE" dirty="0" smtClean="0">
                  <a:solidFill>
                    <a:sysClr val="windowText" lastClr="000000"/>
                  </a:solidFill>
                </a:rPr>
                <a:t>14th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October</a:t>
              </a:r>
              <a:r>
                <a:rPr lang="de-DE" dirty="0" smtClean="0">
                  <a:solidFill>
                    <a:sysClr val="windowText" lastClr="000000"/>
                  </a:solidFill>
                </a:rPr>
                <a:t> 2020</a:t>
              </a:r>
              <a:endParaRPr lang="de-DE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7" name="Gerade Verbindung mit Pfeil 18"/>
            <p:cNvCxnSpPr>
              <a:stCxn id="16" idx="2"/>
            </p:cNvCxnSpPr>
            <p:nvPr/>
          </p:nvCxnSpPr>
          <p:spPr>
            <a:xfrm>
              <a:off x="7392287" y="3502742"/>
              <a:ext cx="1036417" cy="8883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6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19" y="571500"/>
            <a:ext cx="7309675" cy="5384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05350" y="3105150"/>
            <a:ext cx="31813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WDQMS NFP to get in touch </a:t>
            </a:r>
            <a:r>
              <a:rPr lang="en-US" dirty="0"/>
              <a:t>with </a:t>
            </a:r>
            <a:r>
              <a:rPr lang="en-US" dirty="0" smtClean="0"/>
              <a:t>OSCAR/Surface NFP OR Technicians for information on cause of incident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98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54548"/>
            <a:ext cx="8229600" cy="5271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Most of the observations for SADC countries were not received during  the period 8 to 10 September </a:t>
            </a:r>
            <a:r>
              <a:rPr lang="en-US" sz="2400" b="1" dirty="0" smtClean="0"/>
              <a:t>2020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his </a:t>
            </a:r>
            <a:r>
              <a:rPr lang="en-US" sz="2400" dirty="0">
                <a:solidFill>
                  <a:srgbClr val="FF0000"/>
                </a:solidFill>
              </a:rPr>
              <a:t>incident </a:t>
            </a:r>
            <a:r>
              <a:rPr lang="en-US" sz="2400" dirty="0" smtClean="0">
                <a:solidFill>
                  <a:srgbClr val="FF0000"/>
                </a:solidFill>
              </a:rPr>
              <a:t>is to </a:t>
            </a:r>
            <a:r>
              <a:rPr lang="en-US" sz="2400" dirty="0" smtClean="0">
                <a:solidFill>
                  <a:srgbClr val="FF0000"/>
                </a:solidFill>
              </a:rPr>
              <a:t>be rectified </a:t>
            </a:r>
            <a:r>
              <a:rPr lang="en-US" sz="2400" dirty="0">
                <a:solidFill>
                  <a:srgbClr val="FF0000"/>
                </a:solidFill>
              </a:rPr>
              <a:t>ASAP</a:t>
            </a:r>
            <a:r>
              <a:rPr lang="en-US" sz="2400" dirty="0" smtClean="0">
                <a:solidFill>
                  <a:srgbClr val="FF0000"/>
                </a:solidFill>
              </a:rPr>
              <a:t>!)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Ticket to be issued </a:t>
            </a:r>
            <a:r>
              <a:rPr lang="en-US" sz="2400" dirty="0"/>
              <a:t>to the country (or several countries) </a:t>
            </a:r>
            <a:r>
              <a:rPr lang="en-US" sz="2400" dirty="0" smtClean="0"/>
              <a:t>to </a:t>
            </a:r>
            <a:r>
              <a:rPr lang="en-US" sz="2400" dirty="0"/>
              <a:t>make them aware of the lack of their data (they might not know that their data are missing on GTS). </a:t>
            </a:r>
            <a:endParaRPr lang="en-US" sz="2400" dirty="0" smtClean="0"/>
          </a:p>
          <a:p>
            <a:r>
              <a:rPr lang="en-US" sz="2400" dirty="0"/>
              <a:t>RWC getting in touch with the RTH/WIS directly but still keeping the countries in question informed that RWC directly contacted the WIS experts.</a:t>
            </a:r>
            <a:endParaRPr lang="en-US" sz="2400" dirty="0" smtClean="0"/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895"/>
            <a:ext cx="8229600" cy="84265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Example - data outage of entire country/</a:t>
            </a:r>
            <a:r>
              <a:rPr lang="en-US" sz="3600" b="1" dirty="0" err="1">
                <a:solidFill>
                  <a:srgbClr val="000090"/>
                </a:solidFill>
              </a:rPr>
              <a:t>ies</a:t>
            </a:r>
            <a:endParaRPr lang="en-ZA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400550"/>
            <a:ext cx="3964029" cy="2320924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438" y="4400549"/>
            <a:ext cx="4032098" cy="22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0" y="890911"/>
            <a:ext cx="7782355" cy="54654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71975" y="3339623"/>
            <a:ext cx="398145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WDQMS NFP to get in touch </a:t>
            </a:r>
            <a:r>
              <a:rPr lang="en-US" dirty="0"/>
              <a:t>with their own GTS/WIS colleagues because it is not clear whether the incident is really related to WIS connections or other issues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53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FA1328C-087B-4A3B-B8FF-3BA9B33A995E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4120301"/>
            <a:ext cx="4838700" cy="26462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392"/>
            <a:ext cx="8229600" cy="84265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Data Quality Issue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0" y="996280"/>
            <a:ext cx="9144000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STATION 68474: ROYAL NATIONAL PARK </a:t>
            </a:r>
          </a:p>
          <a:p>
            <a:pPr marL="347663" lvl="2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Low pressure O-B results (</a:t>
            </a:r>
            <a:r>
              <a:rPr lang="en-US" sz="2400" dirty="0" smtClean="0">
                <a:solidFill>
                  <a:srgbClr val="00B050"/>
                </a:solidFill>
              </a:rPr>
              <a:t>≤ 1 </a:t>
            </a:r>
            <a:r>
              <a:rPr lang="en-US" sz="2400" dirty="0" err="1" smtClean="0">
                <a:solidFill>
                  <a:srgbClr val="00B050"/>
                </a:solidFill>
              </a:rPr>
              <a:t>hPa</a:t>
            </a:r>
            <a:r>
              <a:rPr lang="en-US" sz="2400" dirty="0" smtClean="0">
                <a:solidFill>
                  <a:prstClr val="black"/>
                </a:solidFill>
              </a:rPr>
              <a:t>) but since 06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October 2020 the O-B results dropped significantly  (</a:t>
            </a:r>
            <a:r>
              <a:rPr lang="en-US" sz="2400" dirty="0" smtClean="0">
                <a:solidFill>
                  <a:srgbClr val="FF0000"/>
                </a:solidFill>
              </a:rPr>
              <a:t>≥  - 60 </a:t>
            </a:r>
            <a:r>
              <a:rPr lang="en-US" sz="2400" dirty="0" err="1" smtClean="0">
                <a:solidFill>
                  <a:srgbClr val="FF0000"/>
                </a:solidFill>
              </a:rPr>
              <a:t>hPa</a:t>
            </a:r>
            <a:r>
              <a:rPr lang="en-US" sz="2400" dirty="0" smtClean="0">
                <a:solidFill>
                  <a:prstClr val="black"/>
                </a:solidFill>
              </a:rPr>
              <a:t>) for all monitoring </a:t>
            </a:r>
            <a:r>
              <a:rPr lang="en-US" sz="2400" dirty="0" err="1" smtClean="0">
                <a:solidFill>
                  <a:prstClr val="black"/>
                </a:solidFill>
              </a:rPr>
              <a:t>centres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7663" lvl="2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Potentially </a:t>
            </a:r>
            <a:r>
              <a:rPr lang="en-US" sz="2400" dirty="0">
                <a:solidFill>
                  <a:prstClr val="black"/>
                </a:solidFill>
              </a:rPr>
              <a:t>sensor drift leading to increasing wrong  measurements at site </a:t>
            </a:r>
          </a:p>
          <a:p>
            <a:pPr marL="347663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sym typeface="Wingdings"/>
              </a:rPr>
              <a:t>RWC would have to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raise 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a ticket related to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this 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incident after 5 days </a:t>
            </a:r>
            <a:br>
              <a:rPr lang="en-US" sz="2400" dirty="0">
                <a:solidFill>
                  <a:prstClr val="black"/>
                </a:solidFill>
                <a:sym typeface="Wingdings"/>
              </a:rPr>
            </a:br>
            <a:r>
              <a:rPr lang="en-US" sz="2400" dirty="0">
                <a:solidFill>
                  <a:prstClr val="black"/>
                </a:solidFill>
                <a:sym typeface="Wingdings"/>
              </a:rPr>
              <a:t>the latest, i.e. on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11</a:t>
            </a:r>
            <a:r>
              <a:rPr lang="en-US" sz="2400" baseline="30000" dirty="0" smtClean="0">
                <a:solidFill>
                  <a:prstClr val="black"/>
                </a:solidFill>
                <a:sym typeface="Wingdings"/>
              </a:rPr>
              <a:t>th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October 2020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(high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priority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	)</a:t>
            </a:r>
            <a:endParaRPr lang="en-US" sz="2400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lvl="0">
              <a:spcBef>
                <a:spcPct val="20000"/>
              </a:spcBef>
            </a:pP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99" y="3971226"/>
            <a:ext cx="3632443" cy="2795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17040"/>
            <a:ext cx="36579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223374"/>
            <a:ext cx="4795838" cy="3166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3589064"/>
            <a:ext cx="5298763" cy="2767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926" y="1959075"/>
            <a:ext cx="3114675" cy="22479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981200" y="1959075"/>
            <a:ext cx="723900" cy="365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9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1" y="0"/>
            <a:ext cx="6210300" cy="4026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4026629"/>
            <a:ext cx="7219950" cy="27527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71800" y="2305050"/>
            <a:ext cx="9334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5257800" y="2114550"/>
            <a:ext cx="3429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Converted to incident  Problem ongoing for &gt;5days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2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5750" y="135255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Next step: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 incident has been rectified by the country , </a:t>
            </a:r>
            <a:r>
              <a:rPr lang="en-US" sz="2400" dirty="0">
                <a:solidFill>
                  <a:srgbClr val="FF0000"/>
                </a:solidFill>
              </a:rPr>
              <a:t>NFP to inform RWC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RWC will check whether the incident ticket can be closed or has to be kept open due to ongoing non-compliance and underperformance compared to the WDQMS performance targets →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the case of ongoing non-compliance, the RWC will ask the NFP to take further actions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94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ea typeface="+mj-ea"/>
                <a:cs typeface="+mj-cs"/>
              </a:rPr>
              <a:t>Incident Rectification</a:t>
            </a:r>
            <a:endParaRPr lang="en-ZA" dirty="0"/>
          </a:p>
        </p:txBody>
      </p:sp>
      <p:sp>
        <p:nvSpPr>
          <p:cNvPr id="10" name="Abgerundetes Rechteck 4"/>
          <p:cNvSpPr/>
          <p:nvPr/>
        </p:nvSpPr>
        <p:spPr>
          <a:xfrm>
            <a:off x="2049379" y="3965007"/>
            <a:ext cx="1540042" cy="4138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RESOLVED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3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OSCAR/Surface</a:t>
            </a:r>
            <a:endParaRPr lang="en-ZA" sz="2400" dirty="0"/>
          </a:p>
          <a:p>
            <a:r>
              <a:rPr lang="en-US" sz="2400" dirty="0" smtClean="0"/>
              <a:t>WDQMS </a:t>
            </a:r>
          </a:p>
          <a:p>
            <a:r>
              <a:rPr lang="en-US" sz="2400" dirty="0" smtClean="0"/>
              <a:t>Incident Management  System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Global </a:t>
            </a:r>
            <a:r>
              <a:rPr lang="en-US" sz="3200" b="1" dirty="0">
                <a:solidFill>
                  <a:srgbClr val="000090"/>
                </a:solidFill>
              </a:rPr>
              <a:t>tools available for </a:t>
            </a:r>
            <a:r>
              <a:rPr lang="en-US" sz="3200" b="1" dirty="0" smtClean="0">
                <a:solidFill>
                  <a:srgbClr val="000090"/>
                </a:solidFill>
              </a:rPr>
              <a:t>RWCs/Members 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6309"/>
            <a:ext cx="4324350" cy="279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1049337"/>
            <a:ext cx="3752849" cy="2648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3766379"/>
            <a:ext cx="3752849" cy="24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Samantha.linnnerts@weathersa.co.za</a:t>
            </a:r>
          </a:p>
          <a:p>
            <a:r>
              <a:rPr lang="en-US" sz="2800" dirty="0">
                <a:hlinkClick r:id="rId3"/>
              </a:rPr>
              <a:t>https://community.wmo.int/activity-areas/wigos</a:t>
            </a:r>
            <a:endParaRPr lang="en-US" sz="3100" dirty="0">
              <a:solidFill>
                <a:srgbClr val="00009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1470836"/>
            <a:ext cx="6386625" cy="48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7660977" y="4249475"/>
            <a:ext cx="1286540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endParaRPr lang="de-DE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30186" y="5110714"/>
            <a:ext cx="1293628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72534" y="2796360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  <a:sym typeface="Symbol"/>
              </a:rPr>
              <a:t>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880920" y="1564810"/>
            <a:ext cx="171936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endParaRPr lang="de-DE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smtClean="0">
                <a:solidFill>
                  <a:sysClr val="windowText" lastClr="000000"/>
                </a:solidFill>
              </a:rPr>
              <a:t>RWC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or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data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user</a:t>
            </a:r>
            <a:endParaRPr lang="de-DE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660977" y="2750285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RWC</a:t>
            </a:r>
          </a:p>
        </p:txBody>
      </p:sp>
      <p:sp>
        <p:nvSpPr>
          <p:cNvPr id="23" name="Rechteck 22"/>
          <p:cNvSpPr/>
          <p:nvPr/>
        </p:nvSpPr>
        <p:spPr>
          <a:xfrm>
            <a:off x="372534" y="4269850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Contact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  <a:sym typeface="Symbol"/>
              </a:rPr>
              <a:t> 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48662" y="2796360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RWC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35324" y="838926"/>
            <a:ext cx="5486182" cy="1750237"/>
            <a:chOff x="3498330" y="665177"/>
            <a:chExt cx="5486182" cy="1750237"/>
          </a:xfrm>
        </p:grpSpPr>
        <p:sp>
          <p:nvSpPr>
            <p:cNvPr id="4" name="Oval 3"/>
            <p:cNvSpPr/>
            <p:nvPr/>
          </p:nvSpPr>
          <p:spPr>
            <a:xfrm>
              <a:off x="3498330" y="1358663"/>
              <a:ext cx="2261191" cy="10567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6" name="Straight Arrow Connector 5"/>
            <p:cNvCxnSpPr>
              <a:endCxn id="7" idx="1"/>
            </p:cNvCxnSpPr>
            <p:nvPr/>
          </p:nvCxnSpPr>
          <p:spPr>
            <a:xfrm flipV="1">
              <a:off x="5717209" y="1126842"/>
              <a:ext cx="981084" cy="5804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698293" y="665177"/>
              <a:ext cx="2286219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What are the frequent issues and their potential sources?</a:t>
              </a:r>
              <a:endParaRPr lang="en-ZA" dirty="0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5287"/>
            <a:ext cx="8229600" cy="90212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Incident Management System Procedure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9" y="927414"/>
            <a:ext cx="3029169" cy="1292662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Stone Sans ITC"/>
              </a:rPr>
              <a:t>Used to </a:t>
            </a:r>
            <a:r>
              <a:rPr lang="en-US" dirty="0">
                <a:solidFill>
                  <a:srgbClr val="000099"/>
                </a:solidFill>
                <a:latin typeface="Stone Sans ITC"/>
              </a:rPr>
              <a:t>formally record issues, report incidents, follow up on actions and correct problems</a:t>
            </a:r>
            <a:r>
              <a:rPr lang="en-US" dirty="0" smtClean="0">
                <a:solidFill>
                  <a:srgbClr val="000099"/>
                </a:solidFill>
                <a:latin typeface="Stone Sans ITC"/>
              </a:rPr>
              <a:t>.</a:t>
            </a: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endParaRPr lang="en-ZA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94" t="10412" r="17880" b="5361"/>
          <a:stretch/>
        </p:blipFill>
        <p:spPr>
          <a:xfrm>
            <a:off x="669757" y="162973"/>
            <a:ext cx="8017043" cy="6016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95108"/>
            <a:ext cx="4667250" cy="59750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8302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Issues with surface land stations – Level of Priority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52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039100" cy="5230813"/>
          </a:xfrm>
        </p:spPr>
        <p:txBody>
          <a:bodyPr/>
          <a:lstStyle/>
          <a:p>
            <a:pPr marL="0" lvl="0" indent="0">
              <a:buNone/>
            </a:pPr>
            <a:r>
              <a:rPr lang="en-ZA" sz="2800" dirty="0">
                <a:solidFill>
                  <a:prstClr val="black"/>
                </a:solidFill>
              </a:rPr>
              <a:t>	 No corresponding station ID in </a:t>
            </a:r>
            <a:r>
              <a:rPr lang="en-ZA" sz="2800" dirty="0" smtClean="0">
                <a:solidFill>
                  <a:prstClr val="black"/>
                </a:solidFill>
              </a:rPr>
              <a:t>OSCAR/Surface.</a:t>
            </a:r>
          </a:p>
          <a:p>
            <a:pPr lvl="1"/>
            <a:r>
              <a:rPr lang="en-ZA" sz="2400" dirty="0" smtClean="0">
                <a:solidFill>
                  <a:prstClr val="black"/>
                </a:solidFill>
              </a:rPr>
              <a:t>Action: Station to be registered in OSCAR/Surface</a:t>
            </a:r>
          </a:p>
          <a:p>
            <a:endParaRPr lang="en-ZA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ZA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schedule issues</a:t>
            </a:r>
            <a:endParaRPr lang="en-ZA" dirty="0"/>
          </a:p>
        </p:txBody>
      </p:sp>
      <p:grpSp>
        <p:nvGrpSpPr>
          <p:cNvPr id="8" name="Gruppieren 8"/>
          <p:cNvGrpSpPr/>
          <p:nvPr/>
        </p:nvGrpSpPr>
        <p:grpSpPr>
          <a:xfrm>
            <a:off x="552450" y="1949370"/>
            <a:ext cx="8039100" cy="4480389"/>
            <a:chOff x="1390922" y="3915210"/>
            <a:chExt cx="6223522" cy="2801818"/>
          </a:xfrm>
        </p:grpSpPr>
        <p:pic>
          <p:nvPicPr>
            <p:cNvPr id="9" name="Grafik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922" y="3991312"/>
              <a:ext cx="6223522" cy="2725716"/>
            </a:xfrm>
            <a:prstGeom prst="rect">
              <a:avLst/>
            </a:prstGeom>
          </p:spPr>
        </p:pic>
        <p:pic>
          <p:nvPicPr>
            <p:cNvPr id="10" name="Grafik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477" y="3915210"/>
              <a:ext cx="6217967" cy="454562"/>
            </a:xfrm>
            <a:prstGeom prst="rect">
              <a:avLst/>
            </a:prstGeom>
          </p:spPr>
        </p:pic>
        <p:sp>
          <p:nvSpPr>
            <p:cNvPr id="11" name="Ellipse 7"/>
            <p:cNvSpPr/>
            <p:nvPr/>
          </p:nvSpPr>
          <p:spPr>
            <a:xfrm rot="19837531">
              <a:off x="4197247" y="5089160"/>
              <a:ext cx="771993" cy="322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0"/>
            <p:cNvSpPr/>
            <p:nvPr/>
          </p:nvSpPr>
          <p:spPr>
            <a:xfrm rot="19837531">
              <a:off x="4400488" y="5834657"/>
              <a:ext cx="554789" cy="322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 rot="21210462">
              <a:off x="3911340" y="6348396"/>
              <a:ext cx="773086" cy="3065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Oval 13"/>
          <p:cNvSpPr/>
          <p:nvPr/>
        </p:nvSpPr>
        <p:spPr>
          <a:xfrm>
            <a:off x="600297" y="932204"/>
            <a:ext cx="304578" cy="3174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472" y="3247707"/>
            <a:ext cx="17526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039100" cy="5230813"/>
          </a:xfrm>
        </p:spPr>
        <p:txBody>
          <a:bodyPr/>
          <a:lstStyle/>
          <a:p>
            <a:pPr marL="0" lvl="0" indent="0">
              <a:buNone/>
            </a:pPr>
            <a:r>
              <a:rPr lang="en-ZA" sz="2800" dirty="0">
                <a:solidFill>
                  <a:prstClr val="black"/>
                </a:solidFill>
              </a:rPr>
              <a:t>	 </a:t>
            </a:r>
            <a:r>
              <a:rPr lang="en-US" sz="2800" dirty="0">
                <a:solidFill>
                  <a:prstClr val="black"/>
                </a:solidFill>
              </a:rPr>
              <a:t>Station not expected to report during this 		period yet data was received</a:t>
            </a:r>
          </a:p>
          <a:p>
            <a:pPr marL="0" indent="0">
              <a:buNone/>
            </a:pPr>
            <a:endParaRPr lang="en-ZA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ZA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schedule issues</a:t>
            </a:r>
            <a:endParaRPr lang="en-ZA" dirty="0"/>
          </a:p>
        </p:txBody>
      </p:sp>
      <p:sp>
        <p:nvSpPr>
          <p:cNvPr id="15" name="Ellipse 3"/>
          <p:cNvSpPr/>
          <p:nvPr/>
        </p:nvSpPr>
        <p:spPr>
          <a:xfrm>
            <a:off x="600297" y="971892"/>
            <a:ext cx="304578" cy="3296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99" y="1885048"/>
            <a:ext cx="6146570" cy="332025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46012" y="1978755"/>
            <a:ext cx="6217967" cy="2325021"/>
            <a:chOff x="1029862" y="3551123"/>
            <a:chExt cx="6217967" cy="2325021"/>
          </a:xfrm>
        </p:grpSpPr>
        <p:pic>
          <p:nvPicPr>
            <p:cNvPr id="31" name="Grafi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62" y="3551123"/>
              <a:ext cx="6217967" cy="454562"/>
            </a:xfrm>
            <a:prstGeom prst="rect">
              <a:avLst/>
            </a:prstGeom>
          </p:spPr>
        </p:pic>
        <p:sp>
          <p:nvSpPr>
            <p:cNvPr id="32" name="Rechteck 7"/>
            <p:cNvSpPr/>
            <p:nvPr/>
          </p:nvSpPr>
          <p:spPr>
            <a:xfrm>
              <a:off x="1596452" y="4242216"/>
              <a:ext cx="1319135" cy="12216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Stations</a:t>
              </a:r>
              <a:r>
                <a:rPr lang="de-DE" dirty="0" smtClean="0"/>
                <a:t>:</a:t>
              </a:r>
            </a:p>
            <a:p>
              <a:pPr algn="ctr"/>
              <a:r>
                <a:rPr lang="de-DE" dirty="0" smtClean="0"/>
                <a:t>68070</a:t>
              </a:r>
            </a:p>
            <a:p>
              <a:pPr algn="ctr"/>
              <a:r>
                <a:rPr lang="de-DE" dirty="0" smtClean="0"/>
                <a:t>68140</a:t>
              </a:r>
            </a:p>
            <a:p>
              <a:pPr algn="ctr"/>
              <a:r>
                <a:rPr lang="de-DE" dirty="0" smtClean="0"/>
                <a:t>68287</a:t>
              </a:r>
              <a:endParaRPr lang="de-DE" dirty="0"/>
            </a:p>
          </p:txBody>
        </p:sp>
        <p:cxnSp>
          <p:nvCxnSpPr>
            <p:cNvPr id="33" name="Gerade Verbindung mit Pfeil 10"/>
            <p:cNvCxnSpPr/>
            <p:nvPr/>
          </p:nvCxnSpPr>
          <p:spPr>
            <a:xfrm>
              <a:off x="2915587" y="4849318"/>
              <a:ext cx="2158583" cy="81696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mit Pfeil 13"/>
            <p:cNvCxnSpPr>
              <a:stCxn id="32" idx="3"/>
            </p:cNvCxnSpPr>
            <p:nvPr/>
          </p:nvCxnSpPr>
          <p:spPr>
            <a:xfrm>
              <a:off x="2915587" y="4853066"/>
              <a:ext cx="1641423" cy="87317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 Verbindung mit Pfeil 15"/>
            <p:cNvCxnSpPr>
              <a:stCxn id="32" idx="3"/>
            </p:cNvCxnSpPr>
            <p:nvPr/>
          </p:nvCxnSpPr>
          <p:spPr>
            <a:xfrm>
              <a:off x="2915587" y="4853066"/>
              <a:ext cx="2375941" cy="102307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mit Pfeil 18"/>
            <p:cNvCxnSpPr/>
            <p:nvPr/>
          </p:nvCxnSpPr>
          <p:spPr>
            <a:xfrm flipH="1">
              <a:off x="5366479" y="5250565"/>
              <a:ext cx="1656726" cy="62557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849540" y="2520065"/>
            <a:ext cx="1694999" cy="2211570"/>
            <a:chOff x="7023205" y="4144780"/>
            <a:chExt cx="1694999" cy="2211570"/>
          </a:xfrm>
        </p:grpSpPr>
        <p:pic>
          <p:nvPicPr>
            <p:cNvPr id="26" name="Grafik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3205" y="4144780"/>
              <a:ext cx="1694999" cy="2211570"/>
            </a:xfrm>
            <a:prstGeom prst="rect">
              <a:avLst/>
            </a:prstGeom>
          </p:spPr>
        </p:pic>
        <p:sp>
          <p:nvSpPr>
            <p:cNvPr id="27" name="Ellipse 19"/>
            <p:cNvSpPr/>
            <p:nvPr/>
          </p:nvSpPr>
          <p:spPr>
            <a:xfrm>
              <a:off x="8126360" y="4513007"/>
              <a:ext cx="409933" cy="2875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0"/>
            <p:cNvSpPr/>
            <p:nvPr/>
          </p:nvSpPr>
          <p:spPr>
            <a:xfrm>
              <a:off x="7098095" y="5324922"/>
              <a:ext cx="774147" cy="2875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05225"/>
            <a:ext cx="8489099" cy="9454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59776" y="5388328"/>
            <a:ext cx="2421183" cy="951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849540" y="4227300"/>
            <a:ext cx="541605" cy="1234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039100" cy="5230813"/>
          </a:xfrm>
        </p:spPr>
        <p:txBody>
          <a:bodyPr/>
          <a:lstStyle/>
          <a:p>
            <a:pPr marL="0" lvl="0" indent="0">
              <a:buNone/>
            </a:pPr>
            <a:r>
              <a:rPr lang="en-ZA" sz="2800" dirty="0">
                <a:solidFill>
                  <a:prstClr val="black"/>
                </a:solidFill>
              </a:rPr>
              <a:t>	 </a:t>
            </a:r>
            <a:r>
              <a:rPr lang="en-US" sz="2800" dirty="0">
                <a:solidFill>
                  <a:prstClr val="black"/>
                </a:solidFill>
              </a:rPr>
              <a:t>Schedule time and reporting interval not 		 	correctly set</a:t>
            </a:r>
            <a:endParaRPr lang="en-ZA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ZA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schedule issues</a:t>
            </a:r>
            <a:endParaRPr lang="en-ZA" dirty="0"/>
          </a:p>
        </p:txBody>
      </p:sp>
      <p:sp>
        <p:nvSpPr>
          <p:cNvPr id="16" name="Ellipse 6"/>
          <p:cNvSpPr/>
          <p:nvPr/>
        </p:nvSpPr>
        <p:spPr>
          <a:xfrm>
            <a:off x="600297" y="979398"/>
            <a:ext cx="304578" cy="329609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oup 16"/>
          <p:cNvGrpSpPr/>
          <p:nvPr/>
        </p:nvGrpSpPr>
        <p:grpSpPr>
          <a:xfrm>
            <a:off x="600297" y="1973263"/>
            <a:ext cx="8086503" cy="3398020"/>
            <a:chOff x="2720533" y="4345086"/>
            <a:chExt cx="6251261" cy="2467221"/>
          </a:xfrm>
        </p:grpSpPr>
        <p:pic>
          <p:nvPicPr>
            <p:cNvPr id="18" name="Grafik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7363" y="4366749"/>
              <a:ext cx="4099811" cy="2445558"/>
            </a:xfrm>
            <a:prstGeom prst="rect">
              <a:avLst/>
            </a:prstGeom>
          </p:spPr>
        </p:pic>
        <p:pic>
          <p:nvPicPr>
            <p:cNvPr id="19" name="Grafi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7423" y="4345086"/>
              <a:ext cx="5044371" cy="368767"/>
            </a:xfrm>
            <a:prstGeom prst="rect">
              <a:avLst/>
            </a:prstGeom>
          </p:spPr>
        </p:pic>
        <p:sp>
          <p:nvSpPr>
            <p:cNvPr id="20" name="Rechteck 10"/>
            <p:cNvSpPr/>
            <p:nvPr/>
          </p:nvSpPr>
          <p:spPr>
            <a:xfrm>
              <a:off x="7652659" y="4694332"/>
              <a:ext cx="1319135" cy="1221699"/>
            </a:xfrm>
            <a:prstGeom prst="rect">
              <a:avLst/>
            </a:prstGeom>
            <a:gradFill>
              <a:gsLst>
                <a:gs pos="0">
                  <a:srgbClr val="FF66CC">
                    <a:lumMod val="70000"/>
                    <a:lumOff val="30000"/>
                  </a:srgbClr>
                </a:gs>
                <a:gs pos="35000">
                  <a:srgbClr val="FF66CC">
                    <a:lumMod val="44000"/>
                    <a:lumOff val="56000"/>
                  </a:srgbClr>
                </a:gs>
                <a:gs pos="100000">
                  <a:srgbClr val="FFCCFF"/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Stations</a:t>
              </a:r>
              <a:r>
                <a:rPr lang="de-DE" dirty="0" smtClean="0"/>
                <a:t>:</a:t>
              </a:r>
            </a:p>
            <a:p>
              <a:pPr algn="ctr"/>
              <a:r>
                <a:rPr lang="de-DE" dirty="0" smtClean="0"/>
                <a:t>68098</a:t>
              </a:r>
            </a:p>
            <a:p>
              <a:pPr algn="ctr"/>
              <a:r>
                <a:rPr lang="de-DE" dirty="0" smtClean="0"/>
                <a:t>68110</a:t>
              </a:r>
            </a:p>
            <a:p>
              <a:pPr algn="ctr"/>
              <a:r>
                <a:rPr lang="de-DE" dirty="0" smtClean="0"/>
                <a:t>67152</a:t>
              </a:r>
              <a:endParaRPr lang="de-DE" dirty="0"/>
            </a:p>
          </p:txBody>
        </p:sp>
        <p:cxnSp>
          <p:nvCxnSpPr>
            <p:cNvPr id="21" name="Gerade Verbindung mit Pfeil 19"/>
            <p:cNvCxnSpPr>
              <a:stCxn id="20" idx="1"/>
            </p:cNvCxnSpPr>
            <p:nvPr/>
          </p:nvCxnSpPr>
          <p:spPr>
            <a:xfrm flipH="1">
              <a:off x="6172200" y="5305182"/>
              <a:ext cx="1480459" cy="678853"/>
            </a:xfrm>
            <a:prstGeom prst="straightConnector1">
              <a:avLst/>
            </a:prstGeom>
            <a:ln>
              <a:solidFill>
                <a:srgbClr val="FF66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Grafik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0533" y="4794693"/>
              <a:ext cx="1251860" cy="1699830"/>
            </a:xfrm>
            <a:prstGeom prst="rect">
              <a:avLst/>
            </a:prstGeom>
          </p:spPr>
        </p:pic>
        <p:sp>
          <p:nvSpPr>
            <p:cNvPr id="23" name="Ellipse 31"/>
            <p:cNvSpPr/>
            <p:nvPr/>
          </p:nvSpPr>
          <p:spPr>
            <a:xfrm>
              <a:off x="3517490" y="5125065"/>
              <a:ext cx="409933" cy="1801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>
            <a:off x="5065303" y="3295571"/>
            <a:ext cx="1915091" cy="1037890"/>
          </a:xfrm>
          <a:prstGeom prst="straightConnector1">
            <a:avLst/>
          </a:prstGeom>
          <a:ln>
            <a:solidFill>
              <a:srgbClr val="EC6AD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</p:cNvCxnSpPr>
          <p:nvPr/>
        </p:nvCxnSpPr>
        <p:spPr>
          <a:xfrm flipH="1">
            <a:off x="5245348" y="3295571"/>
            <a:ext cx="1735046" cy="990620"/>
          </a:xfrm>
          <a:prstGeom prst="straightConnector1">
            <a:avLst/>
          </a:prstGeom>
          <a:ln>
            <a:solidFill>
              <a:srgbClr val="EC6AD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50" y="4781914"/>
            <a:ext cx="3347282" cy="186316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867150" y="5601792"/>
            <a:ext cx="1619250" cy="58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2" name="Straight Arrow Connector 31"/>
          <p:cNvCxnSpPr>
            <a:stCxn id="23" idx="5"/>
            <a:endCxn id="30" idx="1"/>
          </p:cNvCxnSpPr>
          <p:nvPr/>
        </p:nvCxnSpPr>
        <p:spPr>
          <a:xfrm>
            <a:off x="2083847" y="3259242"/>
            <a:ext cx="2020437" cy="2428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039100" cy="523081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</a:rPr>
              <a:t>Availability issues      (≥30%) and      (&lt;30%)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RWC to issue a ticket to WDQMS NFP  to: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investigate </a:t>
            </a:r>
            <a:r>
              <a:rPr lang="en-US" sz="2400" dirty="0">
                <a:solidFill>
                  <a:prstClr val="black"/>
                </a:solidFill>
              </a:rPr>
              <a:t>the cause of the incident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find </a:t>
            </a:r>
            <a:r>
              <a:rPr lang="en-US" sz="2400" dirty="0">
                <a:solidFill>
                  <a:prstClr val="black"/>
                </a:solidFill>
              </a:rPr>
              <a:t>a solution (issues often related to incorrect entries in OSCAR/Surface on reporting interval)</a:t>
            </a:r>
          </a:p>
          <a:p>
            <a:pPr marL="0" lvl="0" indent="0">
              <a:buNone/>
            </a:pPr>
            <a:endParaRPr lang="en-ZA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Example of Data Availability issues</a:t>
            </a: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971175" y="888695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endParaRPr lang="en-ZA" sz="2400" dirty="0"/>
          </a:p>
        </p:txBody>
      </p:sp>
      <p:sp>
        <p:nvSpPr>
          <p:cNvPr id="25" name="Ellipse 3"/>
          <p:cNvSpPr/>
          <p:nvPr/>
        </p:nvSpPr>
        <p:spPr>
          <a:xfrm>
            <a:off x="3078567" y="1005539"/>
            <a:ext cx="361506" cy="306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4"/>
          <p:cNvSpPr/>
          <p:nvPr/>
        </p:nvSpPr>
        <p:spPr>
          <a:xfrm>
            <a:off x="5293869" y="994040"/>
            <a:ext cx="325847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01" y="3342283"/>
            <a:ext cx="6460499" cy="28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6" ma:contentTypeDescription="Create a new document." ma:contentTypeScope="" ma:versionID="6d1387ed20689e299fbd0eb9a47cf31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62132e911f4205e6cda6e7846b1291a2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AC6D27-7938-4363-914E-B7A2547AC4FA}"/>
</file>

<file path=customXml/itemProps2.xml><?xml version="1.0" encoding="utf-8"?>
<ds:datastoreItem xmlns:ds="http://schemas.openxmlformats.org/officeDocument/2006/customXml" ds:itemID="{B9A3EDE9-1435-4688-A249-E85DBAEA0FF0}"/>
</file>

<file path=customXml/itemProps3.xml><?xml version="1.0" encoding="utf-8"?>
<ds:datastoreItem xmlns:ds="http://schemas.openxmlformats.org/officeDocument/2006/customXml" ds:itemID="{4EBC8672-4043-4475-8EDB-F0AEC7D0129F}"/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1660</TotalTime>
  <Words>647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Stone Sans ITC</vt:lpstr>
      <vt:lpstr>Symbol</vt:lpstr>
      <vt:lpstr>Wingdings</vt:lpstr>
      <vt:lpstr>WMO_WHITE_Powerpoint_en_fr</vt:lpstr>
      <vt:lpstr>PowerPoint Presentation</vt:lpstr>
      <vt:lpstr>Global tools available for RWCs/Members </vt:lpstr>
      <vt:lpstr>Incident Management System Procedure</vt:lpstr>
      <vt:lpstr>PowerPoint Presentation</vt:lpstr>
      <vt:lpstr>Issues with surface land stations – Level of Priority </vt:lpstr>
      <vt:lpstr>Example of schedule issues</vt:lpstr>
      <vt:lpstr>Example of schedule issues</vt:lpstr>
      <vt:lpstr>Example of schedule issues</vt:lpstr>
      <vt:lpstr>Example of Data Availability issues</vt:lpstr>
      <vt:lpstr>Example of Data Availability Issues</vt:lpstr>
      <vt:lpstr>Example of Data Availability Issue</vt:lpstr>
      <vt:lpstr>PowerPoint Presentation</vt:lpstr>
      <vt:lpstr>PowerPoint Presentation</vt:lpstr>
      <vt:lpstr>Example - data outage of entire country/ies</vt:lpstr>
      <vt:lpstr>PowerPoint Presentation</vt:lpstr>
      <vt:lpstr>Example of Data Quality Issue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Kleinert</dc:creator>
  <cp:lastModifiedBy>Samantha Linnerts</cp:lastModifiedBy>
  <cp:revision>526</cp:revision>
  <cp:lastPrinted>2017-05-09T06:47:47Z</cp:lastPrinted>
  <dcterms:created xsi:type="dcterms:W3CDTF">2016-05-27T11:05:50Z</dcterms:created>
  <dcterms:modified xsi:type="dcterms:W3CDTF">2020-10-21T07:30:34Z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