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84" r:id="rId5"/>
    <p:sldId id="275" r:id="rId6"/>
    <p:sldId id="278" r:id="rId7"/>
    <p:sldId id="260" r:id="rId8"/>
    <p:sldId id="261" r:id="rId9"/>
    <p:sldId id="262" r:id="rId10"/>
    <p:sldId id="263" r:id="rId11"/>
    <p:sldId id="265" r:id="rId12"/>
    <p:sldId id="264" r:id="rId13"/>
    <p:sldId id="269" r:id="rId14"/>
    <p:sldId id="282" r:id="rId15"/>
    <p:sldId id="283" r:id="rId16"/>
    <p:sldId id="271" r:id="rId17"/>
    <p:sldId id="273" r:id="rId18"/>
    <p:sldId id="272" r:id="rId19"/>
    <p:sldId id="274" r:id="rId20"/>
    <p:sldId id="277" r:id="rId21"/>
    <p:sldId id="285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B4C73"/>
    <a:srgbClr val="0033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00EC6-D719-AA7F-785E-C14D41A640CD}" v="1" dt="2020-10-20T15:08:04.892"/>
    <p1510:client id="{DE4DB4F3-E9ED-4EE5-A419-12FF6984DD17}" v="12" dt="2020-10-21T07:08:56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3913" autoAdjust="0"/>
  </p:normalViewPr>
  <p:slideViewPr>
    <p:cSldViewPr snapToGrid="0" snapToObjects="1">
      <p:cViewPr varScale="1">
        <p:scale>
          <a:sx n="64" d="100"/>
          <a:sy n="64" d="100"/>
        </p:scale>
        <p:origin x="17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karnain" userId="5083becb-a57d-47aa-bc56-c8e14edc6f30" providerId="ADAL" clId="{DE4DB4F3-E9ED-4EE5-A419-12FF6984DD17}"/>
    <pc:docChg chg="undo custSel addSld delSld modSld">
      <pc:chgData name="Zulkarnain" userId="5083becb-a57d-47aa-bc56-c8e14edc6f30" providerId="ADAL" clId="{DE4DB4F3-E9ED-4EE5-A419-12FF6984DD17}" dt="2020-10-21T08:26:58.525" v="377" actId="20577"/>
      <pc:docMkLst>
        <pc:docMk/>
      </pc:docMkLst>
      <pc:sldChg chg="modSp del">
        <pc:chgData name="Zulkarnain" userId="5083becb-a57d-47aa-bc56-c8e14edc6f30" providerId="ADAL" clId="{DE4DB4F3-E9ED-4EE5-A419-12FF6984DD17}" dt="2020-10-20T15:14:05.958" v="111" actId="2696"/>
        <pc:sldMkLst>
          <pc:docMk/>
          <pc:sldMk cId="2389260677" sldId="256"/>
        </pc:sldMkLst>
        <pc:spChg chg="mod">
          <ac:chgData name="Zulkarnain" userId="5083becb-a57d-47aa-bc56-c8e14edc6f30" providerId="ADAL" clId="{DE4DB4F3-E9ED-4EE5-A419-12FF6984DD17}" dt="2020-10-20T15:11:01.159" v="7" actId="20577"/>
          <ac:spMkLst>
            <pc:docMk/>
            <pc:sldMk cId="2389260677" sldId="256"/>
            <ac:spMk id="7" creationId="{00000000-0000-0000-0000-000000000000}"/>
          </ac:spMkLst>
        </pc:spChg>
      </pc:sldChg>
      <pc:sldChg chg="modSp del">
        <pc:chgData name="Zulkarnain" userId="5083becb-a57d-47aa-bc56-c8e14edc6f30" providerId="ADAL" clId="{DE4DB4F3-E9ED-4EE5-A419-12FF6984DD17}" dt="2020-10-20T15:15:17.144" v="125" actId="2696"/>
        <pc:sldMkLst>
          <pc:docMk/>
          <pc:sldMk cId="380228457" sldId="258"/>
        </pc:sldMkLst>
        <pc:spChg chg="mod">
          <ac:chgData name="Zulkarnain" userId="5083becb-a57d-47aa-bc56-c8e14edc6f30" providerId="ADAL" clId="{DE4DB4F3-E9ED-4EE5-A419-12FF6984DD17}" dt="2020-10-20T15:12:10.835" v="49" actId="1076"/>
          <ac:spMkLst>
            <pc:docMk/>
            <pc:sldMk cId="380228457" sldId="258"/>
            <ac:spMk id="7" creationId="{00000000-0000-0000-0000-000000000000}"/>
          </ac:spMkLst>
        </pc:spChg>
      </pc:sldChg>
      <pc:sldChg chg="del">
        <pc:chgData name="Zulkarnain" userId="5083becb-a57d-47aa-bc56-c8e14edc6f30" providerId="ADAL" clId="{DE4DB4F3-E9ED-4EE5-A419-12FF6984DD17}" dt="2020-10-21T06:53:43.561" v="245" actId="2696"/>
        <pc:sldMkLst>
          <pc:docMk/>
          <pc:sldMk cId="1687791370" sldId="259"/>
        </pc:sldMkLst>
      </pc:sldChg>
      <pc:sldChg chg="modSp">
        <pc:chgData name="Zulkarnain" userId="5083becb-a57d-47aa-bc56-c8e14edc6f30" providerId="ADAL" clId="{DE4DB4F3-E9ED-4EE5-A419-12FF6984DD17}" dt="2020-10-21T07:06:48.145" v="337" actId="27636"/>
        <pc:sldMkLst>
          <pc:docMk/>
          <pc:sldMk cId="3995361145" sldId="261"/>
        </pc:sldMkLst>
        <pc:spChg chg="mod">
          <ac:chgData name="Zulkarnain" userId="5083becb-a57d-47aa-bc56-c8e14edc6f30" providerId="ADAL" clId="{DE4DB4F3-E9ED-4EE5-A419-12FF6984DD17}" dt="2020-10-21T07:06:48.145" v="337" actId="27636"/>
          <ac:spMkLst>
            <pc:docMk/>
            <pc:sldMk cId="3995361145" sldId="261"/>
            <ac:spMk id="3" creationId="{00000000-0000-0000-0000-000000000000}"/>
          </ac:spMkLst>
        </pc:spChg>
      </pc:sldChg>
      <pc:sldChg chg="modSp">
        <pc:chgData name="Zulkarnain" userId="5083becb-a57d-47aa-bc56-c8e14edc6f30" providerId="ADAL" clId="{DE4DB4F3-E9ED-4EE5-A419-12FF6984DD17}" dt="2020-10-21T07:09:06.029" v="370" actId="20577"/>
        <pc:sldMkLst>
          <pc:docMk/>
          <pc:sldMk cId="3031507414" sldId="262"/>
        </pc:sldMkLst>
        <pc:spChg chg="mod">
          <ac:chgData name="Zulkarnain" userId="5083becb-a57d-47aa-bc56-c8e14edc6f30" providerId="ADAL" clId="{DE4DB4F3-E9ED-4EE5-A419-12FF6984DD17}" dt="2020-10-21T07:09:06.029" v="370" actId="20577"/>
          <ac:spMkLst>
            <pc:docMk/>
            <pc:sldMk cId="3031507414" sldId="262"/>
            <ac:spMk id="3" creationId="{00000000-0000-0000-0000-000000000000}"/>
          </ac:spMkLst>
        </pc:spChg>
      </pc:sldChg>
      <pc:sldChg chg="del">
        <pc:chgData name="Zulkarnain" userId="5083becb-a57d-47aa-bc56-c8e14edc6f30" providerId="ADAL" clId="{DE4DB4F3-E9ED-4EE5-A419-12FF6984DD17}" dt="2020-10-20T15:15:39.795" v="126" actId="2696"/>
        <pc:sldMkLst>
          <pc:docMk/>
          <pc:sldMk cId="1800005077" sldId="276"/>
        </pc:sldMkLst>
      </pc:sldChg>
      <pc:sldChg chg="modSp">
        <pc:chgData name="Zulkarnain" userId="5083becb-a57d-47aa-bc56-c8e14edc6f30" providerId="ADAL" clId="{DE4DB4F3-E9ED-4EE5-A419-12FF6984DD17}" dt="2020-10-20T15:43:55.275" v="244" actId="20577"/>
        <pc:sldMkLst>
          <pc:docMk/>
          <pc:sldMk cId="2247891262" sldId="278"/>
        </pc:sldMkLst>
        <pc:spChg chg="mod">
          <ac:chgData name="Zulkarnain" userId="5083becb-a57d-47aa-bc56-c8e14edc6f30" providerId="ADAL" clId="{DE4DB4F3-E9ED-4EE5-A419-12FF6984DD17}" dt="2020-10-20T15:43:55.275" v="244" actId="20577"/>
          <ac:spMkLst>
            <pc:docMk/>
            <pc:sldMk cId="2247891262" sldId="278"/>
            <ac:spMk id="12" creationId="{00000000-0000-0000-0000-000000000000}"/>
          </ac:spMkLst>
        </pc:spChg>
      </pc:sldChg>
      <pc:sldChg chg="del">
        <pc:chgData name="Zulkarnain" userId="5083becb-a57d-47aa-bc56-c8e14edc6f30" providerId="ADAL" clId="{DE4DB4F3-E9ED-4EE5-A419-12FF6984DD17}" dt="2020-10-21T07:31:00.926" v="371" actId="2696"/>
        <pc:sldMkLst>
          <pc:docMk/>
          <pc:sldMk cId="3658042491" sldId="279"/>
        </pc:sldMkLst>
      </pc:sldChg>
      <pc:sldChg chg="del">
        <pc:chgData name="Zulkarnain" userId="5083becb-a57d-47aa-bc56-c8e14edc6f30" providerId="ADAL" clId="{DE4DB4F3-E9ED-4EE5-A419-12FF6984DD17}" dt="2020-10-21T07:31:03.491" v="372" actId="2696"/>
        <pc:sldMkLst>
          <pc:docMk/>
          <pc:sldMk cId="77413974" sldId="280"/>
        </pc:sldMkLst>
      </pc:sldChg>
      <pc:sldChg chg="del">
        <pc:chgData name="Zulkarnain" userId="5083becb-a57d-47aa-bc56-c8e14edc6f30" providerId="ADAL" clId="{DE4DB4F3-E9ED-4EE5-A419-12FF6984DD17}" dt="2020-10-21T07:31:05.045" v="373" actId="2696"/>
        <pc:sldMkLst>
          <pc:docMk/>
          <pc:sldMk cId="2158905973" sldId="281"/>
        </pc:sldMkLst>
      </pc:sldChg>
      <pc:sldChg chg="addSp modSp add">
        <pc:chgData name="Zulkarnain" userId="5083becb-a57d-47aa-bc56-c8e14edc6f30" providerId="ADAL" clId="{DE4DB4F3-E9ED-4EE5-A419-12FF6984DD17}" dt="2020-10-21T08:26:58.525" v="377" actId="20577"/>
        <pc:sldMkLst>
          <pc:docMk/>
          <pc:sldMk cId="3154939092" sldId="284"/>
        </pc:sldMkLst>
        <pc:spChg chg="add mod">
          <ac:chgData name="Zulkarnain" userId="5083becb-a57d-47aa-bc56-c8e14edc6f30" providerId="ADAL" clId="{DE4DB4F3-E9ED-4EE5-A419-12FF6984DD17}" dt="2020-10-21T08:26:58.525" v="377" actId="20577"/>
          <ac:spMkLst>
            <pc:docMk/>
            <pc:sldMk cId="3154939092" sldId="284"/>
            <ac:spMk id="2" creationId="{8B4F1787-ABEC-461D-A845-C82AF9037A7A}"/>
          </ac:spMkLst>
        </pc:spChg>
        <pc:spChg chg="add mod">
          <ac:chgData name="Zulkarnain" userId="5083becb-a57d-47aa-bc56-c8e14edc6f30" providerId="ADAL" clId="{DE4DB4F3-E9ED-4EE5-A419-12FF6984DD17}" dt="2020-10-20T15:43:28.410" v="238" actId="1076"/>
          <ac:spMkLst>
            <pc:docMk/>
            <pc:sldMk cId="3154939092" sldId="284"/>
            <ac:spMk id="3" creationId="{996B3F55-357E-4CFD-B7C8-C917542282F7}"/>
          </ac:spMkLst>
        </pc:spChg>
        <pc:picChg chg="mod">
          <ac:chgData name="Zulkarnain" userId="5083becb-a57d-47aa-bc56-c8e14edc6f30" providerId="ADAL" clId="{DE4DB4F3-E9ED-4EE5-A419-12FF6984DD17}" dt="2020-10-20T15:43:22.453" v="237" actId="1076"/>
          <ac:picMkLst>
            <pc:docMk/>
            <pc:sldMk cId="3154939092" sldId="284"/>
            <ac:picMk id="4" creationId="{00000000-0000-0000-0000-000000000000}"/>
          </ac:picMkLst>
        </pc:picChg>
      </pc:sldChg>
      <pc:sldChg chg="addSp delSp modSp add">
        <pc:chgData name="Zulkarnain" userId="5083becb-a57d-47aa-bc56-c8e14edc6f30" providerId="ADAL" clId="{DE4DB4F3-E9ED-4EE5-A419-12FF6984DD17}" dt="2020-10-20T15:15:14.378" v="124" actId="1076"/>
        <pc:sldMkLst>
          <pc:docMk/>
          <pc:sldMk cId="3616172131" sldId="285"/>
        </pc:sldMkLst>
        <pc:spChg chg="add mod">
          <ac:chgData name="Zulkarnain" userId="5083becb-a57d-47aa-bc56-c8e14edc6f30" providerId="ADAL" clId="{DE4DB4F3-E9ED-4EE5-A419-12FF6984DD17}" dt="2020-10-20T15:15:14.378" v="124" actId="1076"/>
          <ac:spMkLst>
            <pc:docMk/>
            <pc:sldMk cId="3616172131" sldId="285"/>
            <ac:spMk id="3" creationId="{8F156FF9-AF65-4F55-B7CA-7348407868AE}"/>
          </ac:spMkLst>
        </pc:spChg>
        <pc:spChg chg="del mod">
          <ac:chgData name="Zulkarnain" userId="5083becb-a57d-47aa-bc56-c8e14edc6f30" providerId="ADAL" clId="{DE4DB4F3-E9ED-4EE5-A419-12FF6984DD17}" dt="2020-10-20T15:14:36.472" v="114" actId="478"/>
          <ac:spMkLst>
            <pc:docMk/>
            <pc:sldMk cId="3616172131" sldId="285"/>
            <ac:spMk id="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C6898-5664-45B0-B191-0B8D67290A4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F78677-A78F-49FF-B907-1E43C9514062}">
      <dgm:prSet phldrT="[Text]"/>
      <dgm:spPr/>
      <dgm:t>
        <a:bodyPr/>
        <a:lstStyle/>
        <a:p>
          <a:endParaRPr lang="en-US" dirty="0"/>
        </a:p>
      </dgm:t>
    </dgm:pt>
    <dgm:pt modelId="{576053A3-8D5C-4033-BBB4-E770FD1DFFB1}" type="parTrans" cxnId="{EF5D26B7-8203-4260-AC0E-5085A2453EE8}">
      <dgm:prSet/>
      <dgm:spPr/>
      <dgm:t>
        <a:bodyPr/>
        <a:lstStyle/>
        <a:p>
          <a:endParaRPr lang="en-US"/>
        </a:p>
      </dgm:t>
    </dgm:pt>
    <dgm:pt modelId="{AA3369B8-EC19-4242-B306-8D2D8720AE7D}" type="sibTrans" cxnId="{EF5D26B7-8203-4260-AC0E-5085A2453EE8}">
      <dgm:prSet/>
      <dgm:spPr/>
      <dgm:t>
        <a:bodyPr/>
        <a:lstStyle/>
        <a:p>
          <a:endParaRPr lang="en-US"/>
        </a:p>
      </dgm:t>
    </dgm:pt>
    <dgm:pt modelId="{3E2CA6CA-1D5C-4DD9-B9A6-B339FEEE95F4}">
      <dgm:prSet phldrT="[Text]" custT="1"/>
      <dgm:spPr/>
      <dgm:t>
        <a:bodyPr/>
        <a:lstStyle/>
        <a:p>
          <a:pPr algn="just"/>
          <a:endParaRPr lang="fr-CH" sz="2000" b="1" dirty="0"/>
        </a:p>
        <a:p>
          <a:pPr algn="just"/>
          <a:r>
            <a:rPr lang="fr-CH" sz="2200" b="1" dirty="0"/>
            <a:t>Issue new ticket</a:t>
          </a:r>
          <a:endParaRPr lang="fr-CH" sz="2200" dirty="0"/>
        </a:p>
        <a:p>
          <a:pPr algn="ctr"/>
          <a:endParaRPr lang="en-US" sz="1200" dirty="0"/>
        </a:p>
      </dgm:t>
    </dgm:pt>
    <dgm:pt modelId="{0CAF2417-77C3-4A36-BFBB-55FF5939AFA4}" type="parTrans" cxnId="{C4E35042-8A80-46CE-91B1-1631F8A73664}">
      <dgm:prSet/>
      <dgm:spPr/>
      <dgm:t>
        <a:bodyPr/>
        <a:lstStyle/>
        <a:p>
          <a:endParaRPr lang="en-US"/>
        </a:p>
      </dgm:t>
    </dgm:pt>
    <dgm:pt modelId="{75A6D35C-9B08-4077-8586-6DEA122FFBA9}" type="sibTrans" cxnId="{C4E35042-8A80-46CE-91B1-1631F8A73664}">
      <dgm:prSet/>
      <dgm:spPr/>
      <dgm:t>
        <a:bodyPr/>
        <a:lstStyle/>
        <a:p>
          <a:endParaRPr lang="en-US"/>
        </a:p>
      </dgm:t>
    </dgm:pt>
    <dgm:pt modelId="{10828965-575F-49CF-9355-9D17F69E0160}">
      <dgm:prSet phldrT="[Text]"/>
      <dgm:spPr/>
      <dgm:t>
        <a:bodyPr/>
        <a:lstStyle/>
        <a:p>
          <a:endParaRPr lang="en-US" dirty="0"/>
        </a:p>
      </dgm:t>
    </dgm:pt>
    <dgm:pt modelId="{C27D6CC3-E22D-4FFC-B680-6B3F7FEC28D4}" type="parTrans" cxnId="{04E3E2CD-728D-4EE4-A278-861925CB16EC}">
      <dgm:prSet/>
      <dgm:spPr/>
      <dgm:t>
        <a:bodyPr/>
        <a:lstStyle/>
        <a:p>
          <a:endParaRPr lang="en-US"/>
        </a:p>
      </dgm:t>
    </dgm:pt>
    <dgm:pt modelId="{3366BA2E-4FD1-4460-BAD8-F2B5B77C6834}" type="sibTrans" cxnId="{04E3E2CD-728D-4EE4-A278-861925CB16EC}">
      <dgm:prSet/>
      <dgm:spPr/>
      <dgm:t>
        <a:bodyPr/>
        <a:lstStyle/>
        <a:p>
          <a:endParaRPr lang="en-US"/>
        </a:p>
      </dgm:t>
    </dgm:pt>
    <dgm:pt modelId="{56FFE435-F079-49FE-AFD8-F748A9363A25}">
      <dgm:prSet phldrT="[Text]"/>
      <dgm:spPr/>
      <dgm:t>
        <a:bodyPr/>
        <a:lstStyle/>
        <a:p>
          <a:endParaRPr lang="en-US" dirty="0"/>
        </a:p>
      </dgm:t>
    </dgm:pt>
    <dgm:pt modelId="{C0801791-12EE-48A0-A7DA-B149890AA84A}" type="sibTrans" cxnId="{C435C3E8-391E-4E0A-BD55-19BCC4ED09E2}">
      <dgm:prSet/>
      <dgm:spPr/>
      <dgm:t>
        <a:bodyPr/>
        <a:lstStyle/>
        <a:p>
          <a:endParaRPr lang="en-US"/>
        </a:p>
      </dgm:t>
    </dgm:pt>
    <dgm:pt modelId="{67C374A7-B300-4743-AB50-6C2587B31CBB}" type="parTrans" cxnId="{C435C3E8-391E-4E0A-BD55-19BCC4ED09E2}">
      <dgm:prSet/>
      <dgm:spPr/>
      <dgm:t>
        <a:bodyPr/>
        <a:lstStyle/>
        <a:p>
          <a:endParaRPr lang="en-US"/>
        </a:p>
      </dgm:t>
    </dgm:pt>
    <dgm:pt modelId="{82A2CA90-6D16-46F0-BF20-16B5B972AC34}">
      <dgm:prSet custT="1"/>
      <dgm:spPr/>
      <dgm:t>
        <a:bodyPr/>
        <a:lstStyle/>
        <a:p>
          <a:pPr algn="l"/>
          <a:r>
            <a:rPr lang="fr-CH" sz="2000" b="1" dirty="0" err="1"/>
            <a:t>Reopen</a:t>
          </a:r>
          <a:r>
            <a:rPr lang="fr-CH" sz="2000" b="1" dirty="0"/>
            <a:t> a </a:t>
          </a:r>
          <a:r>
            <a:rPr lang="fr-CH" sz="2000" b="1" dirty="0" err="1"/>
            <a:t>closed</a:t>
          </a:r>
          <a:r>
            <a:rPr lang="fr-CH" sz="2000" b="1" dirty="0"/>
            <a:t> ticket</a:t>
          </a:r>
          <a:endParaRPr lang="en-US" sz="2000" b="1" dirty="0"/>
        </a:p>
      </dgm:t>
    </dgm:pt>
    <dgm:pt modelId="{1A13B502-6D40-4371-9C72-977AE8D4EAEB}" type="sibTrans" cxnId="{C9ECF9D6-C051-4C1E-9A20-164EE789164D}">
      <dgm:prSet/>
      <dgm:spPr/>
      <dgm:t>
        <a:bodyPr/>
        <a:lstStyle/>
        <a:p>
          <a:endParaRPr lang="en-US"/>
        </a:p>
      </dgm:t>
    </dgm:pt>
    <dgm:pt modelId="{71F55A98-3460-4463-8BB6-0299D19FAB60}" type="parTrans" cxnId="{C9ECF9D6-C051-4C1E-9A20-164EE789164D}">
      <dgm:prSet/>
      <dgm:spPr/>
      <dgm:t>
        <a:bodyPr/>
        <a:lstStyle/>
        <a:p>
          <a:endParaRPr lang="en-US"/>
        </a:p>
      </dgm:t>
    </dgm:pt>
    <dgm:pt modelId="{07450B4E-38E5-414B-BEF7-31E391480B37}">
      <dgm:prSet phldrT="[Text]" custT="1"/>
      <dgm:spPr/>
      <dgm:t>
        <a:bodyPr/>
        <a:lstStyle/>
        <a:p>
          <a:pPr algn="l"/>
          <a:r>
            <a:rPr lang="fr-CH" sz="2000" b="1" dirty="0"/>
            <a:t>Update the ticket </a:t>
          </a:r>
          <a:r>
            <a:rPr lang="fr-CH" sz="2000" b="1" dirty="0" err="1"/>
            <a:t>status</a:t>
          </a:r>
          <a:r>
            <a:rPr lang="fr-CH" sz="2000" b="1" dirty="0"/>
            <a:t> </a:t>
          </a:r>
          <a:r>
            <a:rPr lang="fr-CH" sz="2000" b="1" dirty="0" err="1"/>
            <a:t>into</a:t>
          </a:r>
          <a:r>
            <a:rPr lang="fr-CH" sz="2000" b="1" dirty="0"/>
            <a:t> incident, </a:t>
          </a:r>
          <a:r>
            <a:rPr lang="fr-CH" sz="2000" b="1" dirty="0" err="1"/>
            <a:t>under</a:t>
          </a:r>
          <a:r>
            <a:rPr lang="fr-CH" sz="2000" b="1" dirty="0"/>
            <a:t> investigation, in </a:t>
          </a:r>
          <a:r>
            <a:rPr lang="fr-CH" sz="2000" b="1" dirty="0" err="1"/>
            <a:t>progress</a:t>
          </a:r>
          <a:r>
            <a:rPr lang="fr-CH" sz="2000" b="1" dirty="0"/>
            <a:t>, </a:t>
          </a:r>
          <a:r>
            <a:rPr lang="fr-CH" sz="2000" b="1" dirty="0" err="1"/>
            <a:t>resolved</a:t>
          </a:r>
          <a:r>
            <a:rPr lang="fr-CH" sz="2000" b="1" dirty="0"/>
            <a:t>, </a:t>
          </a:r>
          <a:r>
            <a:rPr lang="fr-CH" sz="2000" b="1" dirty="0" err="1"/>
            <a:t>won’t</a:t>
          </a:r>
          <a:r>
            <a:rPr lang="fr-CH" sz="2000" b="1" dirty="0"/>
            <a:t> </a:t>
          </a:r>
          <a:r>
            <a:rPr lang="fr-CH" sz="2000" b="1" dirty="0" err="1"/>
            <a:t>fix</a:t>
          </a:r>
          <a:r>
            <a:rPr lang="fr-CH" sz="2000" b="1" dirty="0"/>
            <a:t>, or </a:t>
          </a:r>
          <a:r>
            <a:rPr lang="fr-CH" sz="2000" b="1" dirty="0" err="1"/>
            <a:t>escalated</a:t>
          </a:r>
          <a:r>
            <a:rPr lang="fr-CH" sz="2000" b="1" dirty="0"/>
            <a:t> </a:t>
          </a:r>
          <a:endParaRPr lang="en-US" sz="2000" b="1" dirty="0"/>
        </a:p>
      </dgm:t>
    </dgm:pt>
    <dgm:pt modelId="{6C377379-0E85-4D7C-BEE5-22E3F99D6080}" type="sibTrans" cxnId="{08217234-2E3F-4ABD-9D17-A235ED16A799}">
      <dgm:prSet/>
      <dgm:spPr/>
      <dgm:t>
        <a:bodyPr/>
        <a:lstStyle/>
        <a:p>
          <a:endParaRPr lang="en-US"/>
        </a:p>
      </dgm:t>
    </dgm:pt>
    <dgm:pt modelId="{75AFE13D-46D2-4233-830F-F30A0F42608E}" type="parTrans" cxnId="{08217234-2E3F-4ABD-9D17-A235ED16A799}">
      <dgm:prSet/>
      <dgm:spPr/>
      <dgm:t>
        <a:bodyPr/>
        <a:lstStyle/>
        <a:p>
          <a:endParaRPr lang="en-US"/>
        </a:p>
      </dgm:t>
    </dgm:pt>
    <dgm:pt modelId="{38C5E8EA-D60A-4ACB-8D76-6A3937AE4FF9}" type="pres">
      <dgm:prSet presAssocID="{D59C6898-5664-45B0-B191-0B8D67290A48}" presName="theList" presStyleCnt="0">
        <dgm:presLayoutVars>
          <dgm:dir/>
          <dgm:animLvl val="lvl"/>
          <dgm:resizeHandles val="exact"/>
        </dgm:presLayoutVars>
      </dgm:prSet>
      <dgm:spPr/>
    </dgm:pt>
    <dgm:pt modelId="{440F0D4C-F6F8-4349-9A41-468B402CC555}" type="pres">
      <dgm:prSet presAssocID="{33F78677-A78F-49FF-B907-1E43C9514062}" presName="compNode" presStyleCnt="0"/>
      <dgm:spPr/>
    </dgm:pt>
    <dgm:pt modelId="{5FD463D2-CD59-4B6E-A4F8-FD1645A61F62}" type="pres">
      <dgm:prSet presAssocID="{33F78677-A78F-49FF-B907-1E43C9514062}" presName="aNode" presStyleLbl="bgShp" presStyleIdx="0" presStyleCnt="3" custLinFactNeighborX="-2399" custLinFactNeighborY="-2550"/>
      <dgm:spPr/>
    </dgm:pt>
    <dgm:pt modelId="{91F46D7C-4EEF-445E-96E7-B15C6F45ED8F}" type="pres">
      <dgm:prSet presAssocID="{33F78677-A78F-49FF-B907-1E43C9514062}" presName="textNode" presStyleLbl="bgShp" presStyleIdx="0" presStyleCnt="3"/>
      <dgm:spPr/>
    </dgm:pt>
    <dgm:pt modelId="{A1AB9168-2A67-408B-88F5-EBBB4D9BFABF}" type="pres">
      <dgm:prSet presAssocID="{33F78677-A78F-49FF-B907-1E43C9514062}" presName="compChildNode" presStyleCnt="0"/>
      <dgm:spPr/>
    </dgm:pt>
    <dgm:pt modelId="{10D1BADE-8984-476A-91C4-B857E9BAAEA4}" type="pres">
      <dgm:prSet presAssocID="{33F78677-A78F-49FF-B907-1E43C9514062}" presName="theInnerList" presStyleCnt="0"/>
      <dgm:spPr/>
    </dgm:pt>
    <dgm:pt modelId="{3E7593B5-CDF3-4DAC-9507-B58C70369F4C}" type="pres">
      <dgm:prSet presAssocID="{3E2CA6CA-1D5C-4DD9-B9A6-B339FEEE95F4}" presName="childNode" presStyleLbl="node1" presStyleIdx="0" presStyleCnt="3" custScaleX="114187" custScaleY="40764" custLinFactY="-46196" custLinFactNeighborX="-2334" custLinFactNeighborY="-100000">
        <dgm:presLayoutVars>
          <dgm:bulletEnabled val="1"/>
        </dgm:presLayoutVars>
      </dgm:prSet>
      <dgm:spPr/>
    </dgm:pt>
    <dgm:pt modelId="{21E6CD56-025C-4101-B786-95189F0DD3F5}" type="pres">
      <dgm:prSet presAssocID="{3E2CA6CA-1D5C-4DD9-B9A6-B339FEEE95F4}" presName="aSpace2" presStyleCnt="0"/>
      <dgm:spPr/>
    </dgm:pt>
    <dgm:pt modelId="{B84123E0-3DA0-4A4C-860A-9C64AE886EA2}" type="pres">
      <dgm:prSet presAssocID="{07450B4E-38E5-414B-BEF7-31E391480B37}" presName="childNode" presStyleLbl="node1" presStyleIdx="1" presStyleCnt="3" custScaleX="113783" custScaleY="136080" custLinFactY="-50301" custLinFactNeighborX="-2634" custLinFactNeighborY="-100000">
        <dgm:presLayoutVars>
          <dgm:bulletEnabled val="1"/>
        </dgm:presLayoutVars>
      </dgm:prSet>
      <dgm:spPr/>
    </dgm:pt>
    <dgm:pt modelId="{6B457407-7B6F-44C6-9C28-C434B3898188}" type="pres">
      <dgm:prSet presAssocID="{07450B4E-38E5-414B-BEF7-31E391480B37}" presName="aSpace2" presStyleCnt="0"/>
      <dgm:spPr/>
    </dgm:pt>
    <dgm:pt modelId="{55D56C1A-16C8-4E8D-95B7-C1C6F8BA3C30}" type="pres">
      <dgm:prSet presAssocID="{82A2CA90-6D16-46F0-BF20-16B5B972AC34}" presName="childNode" presStyleLbl="node1" presStyleIdx="2" presStyleCnt="3" custScaleX="115231" custScaleY="43326" custLinFactY="-488" custLinFactNeighborX="-1186" custLinFactNeighborY="-100000">
        <dgm:presLayoutVars>
          <dgm:bulletEnabled val="1"/>
        </dgm:presLayoutVars>
      </dgm:prSet>
      <dgm:spPr/>
    </dgm:pt>
    <dgm:pt modelId="{0FA49C8E-1BEF-429A-AAB7-AAEF2846170F}" type="pres">
      <dgm:prSet presAssocID="{33F78677-A78F-49FF-B907-1E43C9514062}" presName="aSpace" presStyleCnt="0"/>
      <dgm:spPr/>
    </dgm:pt>
    <dgm:pt modelId="{63CB608E-4025-435D-80A1-DF8B1C3886E2}" type="pres">
      <dgm:prSet presAssocID="{10828965-575F-49CF-9355-9D17F69E0160}" presName="compNode" presStyleCnt="0"/>
      <dgm:spPr/>
    </dgm:pt>
    <dgm:pt modelId="{C267CA20-CAA7-4E6F-B120-7BECA27EED3D}" type="pres">
      <dgm:prSet presAssocID="{10828965-575F-49CF-9355-9D17F69E0160}" presName="aNode" presStyleLbl="bgShp" presStyleIdx="1" presStyleCnt="3" custScaleY="71402" custLinFactNeighborY="-16746"/>
      <dgm:spPr/>
    </dgm:pt>
    <dgm:pt modelId="{7005435C-DA07-4FF0-8371-084EE287B040}" type="pres">
      <dgm:prSet presAssocID="{10828965-575F-49CF-9355-9D17F69E0160}" presName="textNode" presStyleLbl="bgShp" presStyleIdx="1" presStyleCnt="3"/>
      <dgm:spPr/>
    </dgm:pt>
    <dgm:pt modelId="{430C81E4-1620-4D7C-BE59-15132AC97E71}" type="pres">
      <dgm:prSet presAssocID="{10828965-575F-49CF-9355-9D17F69E0160}" presName="compChildNode" presStyleCnt="0"/>
      <dgm:spPr/>
    </dgm:pt>
    <dgm:pt modelId="{10160F92-76F7-4DB1-BB65-A1C3399AF423}" type="pres">
      <dgm:prSet presAssocID="{10828965-575F-49CF-9355-9D17F69E0160}" presName="theInnerList" presStyleCnt="0"/>
      <dgm:spPr/>
    </dgm:pt>
    <dgm:pt modelId="{6F53A79B-A121-4C1E-A6C2-FFAF823113D6}" type="pres">
      <dgm:prSet presAssocID="{10828965-575F-49CF-9355-9D17F69E0160}" presName="aSpace" presStyleCnt="0"/>
      <dgm:spPr/>
    </dgm:pt>
    <dgm:pt modelId="{7F223CEF-B61C-4672-AB27-07191EB690EE}" type="pres">
      <dgm:prSet presAssocID="{56FFE435-F079-49FE-AFD8-F748A9363A25}" presName="compNode" presStyleCnt="0"/>
      <dgm:spPr/>
    </dgm:pt>
    <dgm:pt modelId="{167EEF58-9DF6-4998-94CE-DBD57DC1F2BC}" type="pres">
      <dgm:prSet presAssocID="{56FFE435-F079-49FE-AFD8-F748A9363A25}" presName="aNode" presStyleLbl="bgShp" presStyleIdx="2" presStyleCnt="3" custScaleY="54873" custLinFactNeighborY="-21663"/>
      <dgm:spPr/>
    </dgm:pt>
    <dgm:pt modelId="{FF062ED6-D44D-4C42-9DBB-08390BAB541D}" type="pres">
      <dgm:prSet presAssocID="{56FFE435-F079-49FE-AFD8-F748A9363A25}" presName="textNode" presStyleLbl="bgShp" presStyleIdx="2" presStyleCnt="3"/>
      <dgm:spPr/>
    </dgm:pt>
    <dgm:pt modelId="{C5870C0F-22AA-411D-95C7-C254C404F310}" type="pres">
      <dgm:prSet presAssocID="{56FFE435-F079-49FE-AFD8-F748A9363A25}" presName="compChildNode" presStyleCnt="0"/>
      <dgm:spPr/>
    </dgm:pt>
    <dgm:pt modelId="{8D603724-A9FE-4A27-9577-84D0F64DABD3}" type="pres">
      <dgm:prSet presAssocID="{56FFE435-F079-49FE-AFD8-F748A9363A25}" presName="theInnerList" presStyleCnt="0"/>
      <dgm:spPr/>
    </dgm:pt>
  </dgm:ptLst>
  <dgm:cxnLst>
    <dgm:cxn modelId="{9C7ECB0F-B882-409B-A649-46335426BE43}" type="presOf" srcId="{3E2CA6CA-1D5C-4DD9-B9A6-B339FEEE95F4}" destId="{3E7593B5-CDF3-4DAC-9507-B58C70369F4C}" srcOrd="0" destOrd="0" presId="urn:microsoft.com/office/officeart/2005/8/layout/lProcess2"/>
    <dgm:cxn modelId="{EADD9414-4696-42E2-98A2-1C087CB9CDF5}" type="presOf" srcId="{10828965-575F-49CF-9355-9D17F69E0160}" destId="{C267CA20-CAA7-4E6F-B120-7BECA27EED3D}" srcOrd="0" destOrd="0" presId="urn:microsoft.com/office/officeart/2005/8/layout/lProcess2"/>
    <dgm:cxn modelId="{08217234-2E3F-4ABD-9D17-A235ED16A799}" srcId="{33F78677-A78F-49FF-B907-1E43C9514062}" destId="{07450B4E-38E5-414B-BEF7-31E391480B37}" srcOrd="1" destOrd="0" parTransId="{75AFE13D-46D2-4233-830F-F30A0F42608E}" sibTransId="{6C377379-0E85-4D7C-BEE5-22E3F99D6080}"/>
    <dgm:cxn modelId="{C4E35042-8A80-46CE-91B1-1631F8A73664}" srcId="{33F78677-A78F-49FF-B907-1E43C9514062}" destId="{3E2CA6CA-1D5C-4DD9-B9A6-B339FEEE95F4}" srcOrd="0" destOrd="0" parTransId="{0CAF2417-77C3-4A36-BFBB-55FF5939AFA4}" sibTransId="{75A6D35C-9B08-4077-8586-6DEA122FFBA9}"/>
    <dgm:cxn modelId="{672D6E43-381B-4492-9993-96F61FC9FCDC}" type="presOf" srcId="{07450B4E-38E5-414B-BEF7-31E391480B37}" destId="{B84123E0-3DA0-4A4C-860A-9C64AE886EA2}" srcOrd="0" destOrd="0" presId="urn:microsoft.com/office/officeart/2005/8/layout/lProcess2"/>
    <dgm:cxn modelId="{26A7CD46-CA9F-4C31-B591-6D00FAB5C54C}" type="presOf" srcId="{33F78677-A78F-49FF-B907-1E43C9514062}" destId="{5FD463D2-CD59-4B6E-A4F8-FD1645A61F62}" srcOrd="0" destOrd="0" presId="urn:microsoft.com/office/officeart/2005/8/layout/lProcess2"/>
    <dgm:cxn modelId="{7E2D8D75-388F-4309-B875-8D41B30D33E0}" type="presOf" srcId="{56FFE435-F079-49FE-AFD8-F748A9363A25}" destId="{FF062ED6-D44D-4C42-9DBB-08390BAB541D}" srcOrd="1" destOrd="0" presId="urn:microsoft.com/office/officeart/2005/8/layout/lProcess2"/>
    <dgm:cxn modelId="{4E789397-1542-4F41-8D59-D3379F898ADD}" type="presOf" srcId="{82A2CA90-6D16-46F0-BF20-16B5B972AC34}" destId="{55D56C1A-16C8-4E8D-95B7-C1C6F8BA3C30}" srcOrd="0" destOrd="0" presId="urn:microsoft.com/office/officeart/2005/8/layout/lProcess2"/>
    <dgm:cxn modelId="{617A65B2-56CF-43BB-B60E-0BFA983F8455}" type="presOf" srcId="{56FFE435-F079-49FE-AFD8-F748A9363A25}" destId="{167EEF58-9DF6-4998-94CE-DBD57DC1F2BC}" srcOrd="0" destOrd="0" presId="urn:microsoft.com/office/officeart/2005/8/layout/lProcess2"/>
    <dgm:cxn modelId="{EF5D26B7-8203-4260-AC0E-5085A2453EE8}" srcId="{D59C6898-5664-45B0-B191-0B8D67290A48}" destId="{33F78677-A78F-49FF-B907-1E43C9514062}" srcOrd="0" destOrd="0" parTransId="{576053A3-8D5C-4033-BBB4-E770FD1DFFB1}" sibTransId="{AA3369B8-EC19-4242-B306-8D2D8720AE7D}"/>
    <dgm:cxn modelId="{37504DBC-F852-4B74-BFF0-DF875E75F9FC}" type="presOf" srcId="{33F78677-A78F-49FF-B907-1E43C9514062}" destId="{91F46D7C-4EEF-445E-96E7-B15C6F45ED8F}" srcOrd="1" destOrd="0" presId="urn:microsoft.com/office/officeart/2005/8/layout/lProcess2"/>
    <dgm:cxn modelId="{04E3E2CD-728D-4EE4-A278-861925CB16EC}" srcId="{D59C6898-5664-45B0-B191-0B8D67290A48}" destId="{10828965-575F-49CF-9355-9D17F69E0160}" srcOrd="1" destOrd="0" parTransId="{C27D6CC3-E22D-4FFC-B680-6B3F7FEC28D4}" sibTransId="{3366BA2E-4FD1-4460-BAD8-F2B5B77C6834}"/>
    <dgm:cxn modelId="{C9ECF9D6-C051-4C1E-9A20-164EE789164D}" srcId="{33F78677-A78F-49FF-B907-1E43C9514062}" destId="{82A2CA90-6D16-46F0-BF20-16B5B972AC34}" srcOrd="2" destOrd="0" parTransId="{71F55A98-3460-4463-8BB6-0299D19FAB60}" sibTransId="{1A13B502-6D40-4371-9C72-977AE8D4EAEB}"/>
    <dgm:cxn modelId="{C435C3E8-391E-4E0A-BD55-19BCC4ED09E2}" srcId="{D59C6898-5664-45B0-B191-0B8D67290A48}" destId="{56FFE435-F079-49FE-AFD8-F748A9363A25}" srcOrd="2" destOrd="0" parTransId="{67C374A7-B300-4743-AB50-6C2587B31CBB}" sibTransId="{C0801791-12EE-48A0-A7DA-B149890AA84A}"/>
    <dgm:cxn modelId="{8C2813F0-517C-4FDF-A2FE-AA057BA239E0}" type="presOf" srcId="{D59C6898-5664-45B0-B191-0B8D67290A48}" destId="{38C5E8EA-D60A-4ACB-8D76-6A3937AE4FF9}" srcOrd="0" destOrd="0" presId="urn:microsoft.com/office/officeart/2005/8/layout/lProcess2"/>
    <dgm:cxn modelId="{5E7179F0-26BB-4DAF-A097-AE8E45053012}" type="presOf" srcId="{10828965-575F-49CF-9355-9D17F69E0160}" destId="{7005435C-DA07-4FF0-8371-084EE287B040}" srcOrd="1" destOrd="0" presId="urn:microsoft.com/office/officeart/2005/8/layout/lProcess2"/>
    <dgm:cxn modelId="{C9526B37-0C66-4E5B-8325-EE4215BEB755}" type="presParOf" srcId="{38C5E8EA-D60A-4ACB-8D76-6A3937AE4FF9}" destId="{440F0D4C-F6F8-4349-9A41-468B402CC555}" srcOrd="0" destOrd="0" presId="urn:microsoft.com/office/officeart/2005/8/layout/lProcess2"/>
    <dgm:cxn modelId="{4122D4D3-53E1-4881-B127-B139C765B88B}" type="presParOf" srcId="{440F0D4C-F6F8-4349-9A41-468B402CC555}" destId="{5FD463D2-CD59-4B6E-A4F8-FD1645A61F62}" srcOrd="0" destOrd="0" presId="urn:microsoft.com/office/officeart/2005/8/layout/lProcess2"/>
    <dgm:cxn modelId="{84F783E4-72D7-44A1-B1E0-E1AC15730A91}" type="presParOf" srcId="{440F0D4C-F6F8-4349-9A41-468B402CC555}" destId="{91F46D7C-4EEF-445E-96E7-B15C6F45ED8F}" srcOrd="1" destOrd="0" presId="urn:microsoft.com/office/officeart/2005/8/layout/lProcess2"/>
    <dgm:cxn modelId="{D369CC82-8EF3-4CE5-B995-A347024C5F93}" type="presParOf" srcId="{440F0D4C-F6F8-4349-9A41-468B402CC555}" destId="{A1AB9168-2A67-408B-88F5-EBBB4D9BFABF}" srcOrd="2" destOrd="0" presId="urn:microsoft.com/office/officeart/2005/8/layout/lProcess2"/>
    <dgm:cxn modelId="{093BB673-E5AA-4980-805A-A1B5EC7544E0}" type="presParOf" srcId="{A1AB9168-2A67-408B-88F5-EBBB4D9BFABF}" destId="{10D1BADE-8984-476A-91C4-B857E9BAAEA4}" srcOrd="0" destOrd="0" presId="urn:microsoft.com/office/officeart/2005/8/layout/lProcess2"/>
    <dgm:cxn modelId="{77736F27-61B9-4876-AE6A-74100DC7FFC3}" type="presParOf" srcId="{10D1BADE-8984-476A-91C4-B857E9BAAEA4}" destId="{3E7593B5-CDF3-4DAC-9507-B58C70369F4C}" srcOrd="0" destOrd="0" presId="urn:microsoft.com/office/officeart/2005/8/layout/lProcess2"/>
    <dgm:cxn modelId="{2A57E157-3C5E-482D-BA04-18F162561EAB}" type="presParOf" srcId="{10D1BADE-8984-476A-91C4-B857E9BAAEA4}" destId="{21E6CD56-025C-4101-B786-95189F0DD3F5}" srcOrd="1" destOrd="0" presId="urn:microsoft.com/office/officeart/2005/8/layout/lProcess2"/>
    <dgm:cxn modelId="{9AAC77C3-FE30-4975-8480-1E155A390F87}" type="presParOf" srcId="{10D1BADE-8984-476A-91C4-B857E9BAAEA4}" destId="{B84123E0-3DA0-4A4C-860A-9C64AE886EA2}" srcOrd="2" destOrd="0" presId="urn:microsoft.com/office/officeart/2005/8/layout/lProcess2"/>
    <dgm:cxn modelId="{10B7CB5D-FD50-4E92-B30B-AA54A60EB8A6}" type="presParOf" srcId="{10D1BADE-8984-476A-91C4-B857E9BAAEA4}" destId="{6B457407-7B6F-44C6-9C28-C434B3898188}" srcOrd="3" destOrd="0" presId="urn:microsoft.com/office/officeart/2005/8/layout/lProcess2"/>
    <dgm:cxn modelId="{FC59323D-C112-4AF8-A4D7-BBB9F0FEC5D5}" type="presParOf" srcId="{10D1BADE-8984-476A-91C4-B857E9BAAEA4}" destId="{55D56C1A-16C8-4E8D-95B7-C1C6F8BA3C30}" srcOrd="4" destOrd="0" presId="urn:microsoft.com/office/officeart/2005/8/layout/lProcess2"/>
    <dgm:cxn modelId="{93048619-52E4-42E3-A1B9-1A2DA838F422}" type="presParOf" srcId="{38C5E8EA-D60A-4ACB-8D76-6A3937AE4FF9}" destId="{0FA49C8E-1BEF-429A-AAB7-AAEF2846170F}" srcOrd="1" destOrd="0" presId="urn:microsoft.com/office/officeart/2005/8/layout/lProcess2"/>
    <dgm:cxn modelId="{7E01A57D-CCB0-4911-8CEE-93BF16D61960}" type="presParOf" srcId="{38C5E8EA-D60A-4ACB-8D76-6A3937AE4FF9}" destId="{63CB608E-4025-435D-80A1-DF8B1C3886E2}" srcOrd="2" destOrd="0" presId="urn:microsoft.com/office/officeart/2005/8/layout/lProcess2"/>
    <dgm:cxn modelId="{90D98934-2539-4F9F-910E-EB85CAE57C71}" type="presParOf" srcId="{63CB608E-4025-435D-80A1-DF8B1C3886E2}" destId="{C267CA20-CAA7-4E6F-B120-7BECA27EED3D}" srcOrd="0" destOrd="0" presId="urn:microsoft.com/office/officeart/2005/8/layout/lProcess2"/>
    <dgm:cxn modelId="{9716CDAE-F197-41A8-8239-38052D414614}" type="presParOf" srcId="{63CB608E-4025-435D-80A1-DF8B1C3886E2}" destId="{7005435C-DA07-4FF0-8371-084EE287B040}" srcOrd="1" destOrd="0" presId="urn:microsoft.com/office/officeart/2005/8/layout/lProcess2"/>
    <dgm:cxn modelId="{13EF2EB1-72DC-4C18-8C69-ACDEF0661730}" type="presParOf" srcId="{63CB608E-4025-435D-80A1-DF8B1C3886E2}" destId="{430C81E4-1620-4D7C-BE59-15132AC97E71}" srcOrd="2" destOrd="0" presId="urn:microsoft.com/office/officeart/2005/8/layout/lProcess2"/>
    <dgm:cxn modelId="{A03F3687-52FE-4B09-A2C2-00E15CD3105A}" type="presParOf" srcId="{430C81E4-1620-4D7C-BE59-15132AC97E71}" destId="{10160F92-76F7-4DB1-BB65-A1C3399AF423}" srcOrd="0" destOrd="0" presId="urn:microsoft.com/office/officeart/2005/8/layout/lProcess2"/>
    <dgm:cxn modelId="{CB9BC7AF-8E92-4CD0-9A9F-95E99F267430}" type="presParOf" srcId="{38C5E8EA-D60A-4ACB-8D76-6A3937AE4FF9}" destId="{6F53A79B-A121-4C1E-A6C2-FFAF823113D6}" srcOrd="3" destOrd="0" presId="urn:microsoft.com/office/officeart/2005/8/layout/lProcess2"/>
    <dgm:cxn modelId="{99F5C688-F104-455C-B87E-2AC7589F7205}" type="presParOf" srcId="{38C5E8EA-D60A-4ACB-8D76-6A3937AE4FF9}" destId="{7F223CEF-B61C-4672-AB27-07191EB690EE}" srcOrd="4" destOrd="0" presId="urn:microsoft.com/office/officeart/2005/8/layout/lProcess2"/>
    <dgm:cxn modelId="{98A8929F-4DE1-4123-B618-384DFEDA5828}" type="presParOf" srcId="{7F223CEF-B61C-4672-AB27-07191EB690EE}" destId="{167EEF58-9DF6-4998-94CE-DBD57DC1F2BC}" srcOrd="0" destOrd="0" presId="urn:microsoft.com/office/officeart/2005/8/layout/lProcess2"/>
    <dgm:cxn modelId="{D50F1787-14DC-42F3-855C-8B5BAEE8596B}" type="presParOf" srcId="{7F223CEF-B61C-4672-AB27-07191EB690EE}" destId="{FF062ED6-D44D-4C42-9DBB-08390BAB541D}" srcOrd="1" destOrd="0" presId="urn:microsoft.com/office/officeart/2005/8/layout/lProcess2"/>
    <dgm:cxn modelId="{6BAC7C1B-95CD-4D0D-928F-A55C61931A64}" type="presParOf" srcId="{7F223CEF-B61C-4672-AB27-07191EB690EE}" destId="{C5870C0F-22AA-411D-95C7-C254C404F310}" srcOrd="2" destOrd="0" presId="urn:microsoft.com/office/officeart/2005/8/layout/lProcess2"/>
    <dgm:cxn modelId="{9955DC3B-463F-4B45-B4CC-93B61D9EDFAE}" type="presParOf" srcId="{C5870C0F-22AA-411D-95C7-C254C404F310}" destId="{8D603724-A9FE-4A27-9577-84D0F64DABD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63D2-CD59-4B6E-A4F8-FD1645A61F62}">
      <dsp:nvSpPr>
        <dsp:cNvPr id="0" name=""/>
        <dsp:cNvSpPr/>
      </dsp:nvSpPr>
      <dsp:spPr>
        <a:xfrm>
          <a:off x="0" y="0"/>
          <a:ext cx="2765346" cy="54726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2765346" cy="1641782"/>
      </dsp:txXfrm>
    </dsp:sp>
    <dsp:sp modelId="{3E7593B5-CDF3-4DAC-9507-B58C70369F4C}">
      <dsp:nvSpPr>
        <dsp:cNvPr id="0" name=""/>
        <dsp:cNvSpPr/>
      </dsp:nvSpPr>
      <dsp:spPr>
        <a:xfrm>
          <a:off x="69035" y="769279"/>
          <a:ext cx="2526132" cy="57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200" b="1" kern="1200" dirty="0"/>
            <a:t>Issue new ticket</a:t>
          </a:r>
          <a:endParaRPr lang="fr-CH" sz="22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85957" y="786201"/>
        <a:ext cx="2492288" cy="543912"/>
      </dsp:txXfrm>
    </dsp:sp>
    <dsp:sp modelId="{B84123E0-3DA0-4A4C-860A-9C64AE886EA2}">
      <dsp:nvSpPr>
        <dsp:cNvPr id="0" name=""/>
        <dsp:cNvSpPr/>
      </dsp:nvSpPr>
      <dsp:spPr>
        <a:xfrm>
          <a:off x="66867" y="1506904"/>
          <a:ext cx="2517195" cy="1928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/>
            <a:t>Update the ticket </a:t>
          </a:r>
          <a:r>
            <a:rPr lang="fr-CH" sz="2000" b="1" kern="1200" dirty="0" err="1"/>
            <a:t>status</a:t>
          </a:r>
          <a:r>
            <a:rPr lang="fr-CH" sz="2000" b="1" kern="1200" dirty="0"/>
            <a:t> </a:t>
          </a:r>
          <a:r>
            <a:rPr lang="fr-CH" sz="2000" b="1" kern="1200" dirty="0" err="1"/>
            <a:t>into</a:t>
          </a:r>
          <a:r>
            <a:rPr lang="fr-CH" sz="2000" b="1" kern="1200" dirty="0"/>
            <a:t> incident, </a:t>
          </a:r>
          <a:r>
            <a:rPr lang="fr-CH" sz="2000" b="1" kern="1200" dirty="0" err="1"/>
            <a:t>under</a:t>
          </a:r>
          <a:r>
            <a:rPr lang="fr-CH" sz="2000" b="1" kern="1200" dirty="0"/>
            <a:t> investigation, in </a:t>
          </a:r>
          <a:r>
            <a:rPr lang="fr-CH" sz="2000" b="1" kern="1200" dirty="0" err="1"/>
            <a:t>progress</a:t>
          </a:r>
          <a:r>
            <a:rPr lang="fr-CH" sz="2000" b="1" kern="1200" dirty="0"/>
            <a:t>, </a:t>
          </a:r>
          <a:r>
            <a:rPr lang="fr-CH" sz="2000" b="1" kern="1200" dirty="0" err="1"/>
            <a:t>resolved</a:t>
          </a:r>
          <a:r>
            <a:rPr lang="fr-CH" sz="2000" b="1" kern="1200" dirty="0"/>
            <a:t>, </a:t>
          </a:r>
          <a:r>
            <a:rPr lang="fr-CH" sz="2000" b="1" kern="1200" dirty="0" err="1"/>
            <a:t>won’t</a:t>
          </a:r>
          <a:r>
            <a:rPr lang="fr-CH" sz="2000" b="1" kern="1200" dirty="0"/>
            <a:t> </a:t>
          </a:r>
          <a:r>
            <a:rPr lang="fr-CH" sz="2000" b="1" kern="1200" dirty="0" err="1"/>
            <a:t>fix</a:t>
          </a:r>
          <a:r>
            <a:rPr lang="fr-CH" sz="2000" b="1" kern="1200" dirty="0"/>
            <a:t>, or </a:t>
          </a:r>
          <a:r>
            <a:rPr lang="fr-CH" sz="2000" b="1" kern="1200" dirty="0" err="1"/>
            <a:t>escalated</a:t>
          </a:r>
          <a:r>
            <a:rPr lang="fr-CH" sz="2000" b="1" kern="1200" dirty="0"/>
            <a:t> </a:t>
          </a:r>
          <a:endParaRPr lang="en-US" sz="2000" b="1" kern="1200" dirty="0"/>
        </a:p>
      </dsp:txBody>
      <dsp:txXfrm>
        <a:off x="123356" y="1563393"/>
        <a:ext cx="2404217" cy="1815711"/>
      </dsp:txXfrm>
    </dsp:sp>
    <dsp:sp modelId="{55D56C1A-16C8-4E8D-95B7-C1C6F8BA3C30}">
      <dsp:nvSpPr>
        <dsp:cNvPr id="0" name=""/>
        <dsp:cNvSpPr/>
      </dsp:nvSpPr>
      <dsp:spPr>
        <a:xfrm>
          <a:off x="82884" y="4359652"/>
          <a:ext cx="2549228" cy="614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 err="1"/>
            <a:t>Reopen</a:t>
          </a:r>
          <a:r>
            <a:rPr lang="fr-CH" sz="2000" b="1" kern="1200" dirty="0"/>
            <a:t> a </a:t>
          </a:r>
          <a:r>
            <a:rPr lang="fr-CH" sz="2000" b="1" kern="1200" dirty="0" err="1"/>
            <a:t>closed</a:t>
          </a:r>
          <a:r>
            <a:rPr lang="fr-CH" sz="2000" b="1" kern="1200" dirty="0"/>
            <a:t> ticket</a:t>
          </a:r>
          <a:endParaRPr lang="en-US" sz="2000" b="1" kern="1200" dirty="0"/>
        </a:p>
      </dsp:txBody>
      <dsp:txXfrm>
        <a:off x="100869" y="4377637"/>
        <a:ext cx="2513258" cy="578098"/>
      </dsp:txXfrm>
    </dsp:sp>
    <dsp:sp modelId="{C267CA20-CAA7-4E6F-B120-7BECA27EED3D}">
      <dsp:nvSpPr>
        <dsp:cNvPr id="0" name=""/>
        <dsp:cNvSpPr/>
      </dsp:nvSpPr>
      <dsp:spPr>
        <a:xfrm>
          <a:off x="2973810" y="0"/>
          <a:ext cx="2765346" cy="39075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2973810" y="0"/>
        <a:ext cx="2765346" cy="1172265"/>
      </dsp:txXfrm>
    </dsp:sp>
    <dsp:sp modelId="{167EEF58-9DF6-4998-94CE-DBD57DC1F2BC}">
      <dsp:nvSpPr>
        <dsp:cNvPr id="0" name=""/>
        <dsp:cNvSpPr/>
      </dsp:nvSpPr>
      <dsp:spPr>
        <a:xfrm>
          <a:off x="5946558" y="49280"/>
          <a:ext cx="2765346" cy="30029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5946558" y="49280"/>
        <a:ext cx="2765346" cy="90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62264-2BCA-4C3E-9DCB-C36E77870E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0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</a:t>
            </a:r>
            <a:r>
              <a:rPr lang="fr-CH" baseline="0" dirty="0"/>
              <a:t> </a:t>
            </a:r>
            <a:r>
              <a:rPr lang="fr-CH" baseline="0" dirty="0" err="1"/>
              <a:t>screen-shot</a:t>
            </a:r>
            <a:r>
              <a:rPr lang="fr-CH" baseline="0" dirty="0"/>
              <a:t> </a:t>
            </a:r>
            <a:r>
              <a:rPr lang="fr-CH" baseline="0" dirty="0" err="1"/>
              <a:t>with</a:t>
            </a:r>
            <a:r>
              <a:rPr lang="fr-CH" baseline="0" dirty="0"/>
              <a:t> </a:t>
            </a:r>
            <a:r>
              <a:rPr lang="fr-CH" baseline="0" dirty="0" err="1"/>
              <a:t>these</a:t>
            </a:r>
            <a:r>
              <a:rPr lang="fr-CH" baseline="0" dirty="0"/>
              <a:t> </a:t>
            </a:r>
            <a:r>
              <a:rPr lang="fr-CH" baseline="0" dirty="0" err="1"/>
              <a:t>fields</a:t>
            </a:r>
            <a:r>
              <a:rPr lang="fr-CH" baseline="0" dirty="0"/>
              <a:t> </a:t>
            </a:r>
            <a:r>
              <a:rPr lang="fr-CH" baseline="0" dirty="0" err="1"/>
              <a:t>should</a:t>
            </a:r>
            <a:r>
              <a:rPr lang="fr-CH" baseline="0" dirty="0"/>
              <a:t> </a:t>
            </a:r>
            <a:r>
              <a:rPr lang="fr-CH" baseline="0" dirty="0" err="1"/>
              <a:t>be</a:t>
            </a:r>
            <a:r>
              <a:rPr lang="fr-CH" baseline="0" dirty="0"/>
              <a:t> </a:t>
            </a:r>
            <a:r>
              <a:rPr lang="fr-CH" baseline="0" dirty="0" err="1"/>
              <a:t>added</a:t>
            </a:r>
            <a:r>
              <a:rPr lang="fr-CH" baseline="0" dirty="0"/>
              <a:t>, </a:t>
            </a:r>
            <a:r>
              <a:rPr lang="fr-CH" baseline="0" dirty="0" err="1"/>
              <a:t>similar</a:t>
            </a:r>
            <a:r>
              <a:rPr lang="fr-CH" baseline="0" dirty="0"/>
              <a:t> to slide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ulkarnain@wmo.in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4F1787-ABEC-461D-A845-C82AF9037A7A}"/>
              </a:ext>
            </a:extLst>
          </p:cNvPr>
          <p:cNvSpPr/>
          <p:nvPr/>
        </p:nvSpPr>
        <p:spPr>
          <a:xfrm>
            <a:off x="794479" y="963789"/>
            <a:ext cx="7892321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000090"/>
                </a:solidFill>
              </a:rPr>
              <a:t>Incident Management System </a:t>
            </a:r>
          </a:p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000090"/>
                </a:solidFill>
              </a:rPr>
              <a:t>for RWCs using JIRA ECMF</a:t>
            </a:r>
          </a:p>
          <a:p>
            <a:pPr algn="ctr">
              <a:lnSpc>
                <a:spcPct val="120000"/>
              </a:lnSpc>
            </a:pPr>
            <a:endParaRPr lang="en-US" sz="2400" dirty="0">
              <a:solidFill>
                <a:srgbClr val="00009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000090"/>
                </a:solidFill>
              </a:rPr>
              <a:t>Zulkarnain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000090"/>
                </a:solidFill>
                <a:hlinkClick r:id="rId3"/>
              </a:rPr>
              <a:t>zulkarnain@wmo.int</a:t>
            </a:r>
            <a:endParaRPr lang="en-US" sz="2000" dirty="0">
              <a:solidFill>
                <a:srgbClr val="00009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00009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000090"/>
                </a:solidFill>
              </a:rPr>
              <a:t>credit to Daniel Varela </a:t>
            </a:r>
            <a:r>
              <a:rPr lang="en-US" sz="2000" dirty="0" err="1">
                <a:solidFill>
                  <a:srgbClr val="000090"/>
                </a:solidFill>
              </a:rPr>
              <a:t>Santoalla</a:t>
            </a:r>
            <a:r>
              <a:rPr lang="en-US" sz="2000" dirty="0">
                <a:solidFill>
                  <a:srgbClr val="000090"/>
                </a:solidFill>
              </a:rPr>
              <a:t>, ECMWF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B3F55-357E-4CFD-B7C8-C917542282F7}"/>
              </a:ext>
            </a:extLst>
          </p:cNvPr>
          <p:cNvSpPr/>
          <p:nvPr/>
        </p:nvSpPr>
        <p:spPr>
          <a:xfrm>
            <a:off x="5343994" y="5034033"/>
            <a:ext cx="4572000" cy="10722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90"/>
                </a:solidFill>
              </a:rPr>
              <a:t>Workshop for RWC in RA I (SADC)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90"/>
                </a:solidFill>
              </a:rPr>
              <a:t>19-21 October 2020</a:t>
            </a:r>
          </a:p>
          <a:p>
            <a:pPr>
              <a:lnSpc>
                <a:spcPct val="120000"/>
              </a:lnSpc>
            </a:pPr>
            <a:endParaRPr lang="en-US" sz="1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/>
              <a:t>Receipt</a:t>
            </a:r>
            <a:r>
              <a:rPr lang="fr-CH" dirty="0"/>
              <a:t> confirmation and action </a:t>
            </a:r>
            <a:r>
              <a:rPr lang="fr-CH" dirty="0" err="1"/>
              <a:t>proposal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417638"/>
            <a:ext cx="8600913" cy="4708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/>
              <a:t>To make the RWC aware that the country has taken over the task of following up the incident, </a:t>
            </a:r>
            <a:r>
              <a:rPr lang="en-US" sz="2800" dirty="0">
                <a:solidFill>
                  <a:srgbClr val="0070C0"/>
                </a:solidFill>
              </a:rPr>
              <a:t>NFP/ Member must acknowledge the incident. RWC will confirm the ticket when receive acknowledgement from NFP</a:t>
            </a:r>
            <a:r>
              <a:rPr lang="en-US" sz="2800" dirty="0"/>
              <a:t> →</a:t>
            </a:r>
          </a:p>
          <a:p>
            <a:pPr algn="just"/>
            <a:r>
              <a:rPr lang="fr-CH" sz="2800" dirty="0" err="1"/>
              <a:t>Potential</a:t>
            </a:r>
            <a:r>
              <a:rPr lang="fr-CH" sz="2800" dirty="0"/>
              <a:t> </a:t>
            </a:r>
            <a:r>
              <a:rPr lang="fr-CH" sz="2800" dirty="0" err="1"/>
              <a:t>comments</a:t>
            </a:r>
            <a:r>
              <a:rPr lang="fr-CH" sz="2800" dirty="0"/>
              <a:t> </a:t>
            </a:r>
            <a:r>
              <a:rPr lang="fr-CH" sz="2800" dirty="0" err="1"/>
              <a:t>should</a:t>
            </a:r>
            <a:r>
              <a:rPr lang="fr-CH" sz="2800" dirty="0"/>
              <a:t> </a:t>
            </a:r>
            <a:r>
              <a:rPr lang="fr-CH" sz="2800" dirty="0" err="1"/>
              <a:t>be</a:t>
            </a:r>
            <a:r>
              <a:rPr lang="fr-CH" sz="2800" dirty="0"/>
              <a:t> </a:t>
            </a:r>
            <a:r>
              <a:rPr lang="fr-CH" sz="2800" dirty="0" err="1"/>
              <a:t>added</a:t>
            </a:r>
            <a:r>
              <a:rPr lang="fr-CH" sz="2800" dirty="0"/>
              <a:t> to the ticket</a:t>
            </a:r>
          </a:p>
          <a:p>
            <a:pPr algn="just"/>
            <a:r>
              <a:rPr lang="fr-CH" sz="2800" dirty="0"/>
              <a:t>NFP </a:t>
            </a:r>
            <a:r>
              <a:rPr lang="fr-CH" sz="2800" dirty="0" err="1"/>
              <a:t>should</a:t>
            </a:r>
            <a:r>
              <a:rPr lang="fr-CH" sz="2800" dirty="0"/>
              <a:t> </a:t>
            </a:r>
            <a:r>
              <a:rPr lang="fr-CH" sz="2800" dirty="0" err="1"/>
              <a:t>continuously</a:t>
            </a:r>
            <a:r>
              <a:rPr lang="fr-CH" sz="2800" dirty="0"/>
              <a:t> update the ticket </a:t>
            </a:r>
            <a:r>
              <a:rPr lang="fr-CH" sz="2800" dirty="0" err="1"/>
              <a:t>status</a:t>
            </a:r>
            <a:r>
              <a:rPr lang="fr-CH" sz="2800" dirty="0"/>
              <a:t>. On the </a:t>
            </a:r>
            <a:r>
              <a:rPr lang="fr-CH" sz="2800" dirty="0" err="1"/>
              <a:t>other</a:t>
            </a:r>
            <a:r>
              <a:rPr lang="fr-CH" sz="2800" dirty="0"/>
              <a:t> hand, RWC </a:t>
            </a:r>
            <a:r>
              <a:rPr lang="fr-CH" sz="2800" dirty="0" err="1"/>
              <a:t>regulary</a:t>
            </a:r>
            <a:r>
              <a:rPr lang="fr-CH" sz="2800" dirty="0"/>
              <a:t> </a:t>
            </a:r>
            <a:r>
              <a:rPr lang="fr-CH" sz="2800" dirty="0" err="1"/>
              <a:t>request</a:t>
            </a:r>
            <a:r>
              <a:rPr lang="fr-CH" sz="2800" dirty="0"/>
              <a:t> update to NFP </a:t>
            </a:r>
            <a:br>
              <a:rPr lang="fr-CH" sz="2800" dirty="0"/>
            </a:br>
            <a:r>
              <a:rPr lang="en-US" sz="2800" dirty="0"/>
              <a:t>→</a:t>
            </a:r>
            <a:endParaRPr lang="fr-CH" sz="2800" dirty="0"/>
          </a:p>
          <a:p>
            <a:pPr algn="just"/>
            <a:r>
              <a:rPr lang="fr-CH" sz="2800" dirty="0"/>
              <a:t>If </a:t>
            </a:r>
            <a:r>
              <a:rPr lang="fr-CH" sz="2800" dirty="0" err="1"/>
              <a:t>there</a:t>
            </a:r>
            <a:r>
              <a:rPr lang="fr-CH" sz="2800" dirty="0"/>
              <a:t> </a:t>
            </a:r>
            <a:r>
              <a:rPr lang="fr-CH" sz="2800" dirty="0" err="1"/>
              <a:t>is</a:t>
            </a:r>
            <a:r>
              <a:rPr lang="fr-CH" sz="2800" dirty="0"/>
              <a:t> no confirmation </a:t>
            </a:r>
            <a:r>
              <a:rPr lang="fr-CH" sz="2800" dirty="0" err="1"/>
              <a:t>from</a:t>
            </a:r>
            <a:r>
              <a:rPr lang="fr-CH" sz="2800" dirty="0"/>
              <a:t> NFP, RWC </a:t>
            </a:r>
            <a:r>
              <a:rPr lang="fr-CH" sz="2800" dirty="0" err="1"/>
              <a:t>should</a:t>
            </a:r>
            <a:r>
              <a:rPr lang="fr-CH" sz="2800" dirty="0"/>
              <a:t> contact NFP </a:t>
            </a:r>
            <a:r>
              <a:rPr lang="fr-CH" sz="2800" dirty="0" err="1"/>
              <a:t>using</a:t>
            </a:r>
            <a:r>
              <a:rPr lang="fr-CH" sz="2800" dirty="0"/>
              <a:t> </a:t>
            </a:r>
            <a:r>
              <a:rPr lang="fr-CH" sz="2800" dirty="0" err="1"/>
              <a:t>other</a:t>
            </a:r>
            <a:r>
              <a:rPr lang="fr-CH" sz="2800" dirty="0"/>
              <a:t> media (</a:t>
            </a:r>
            <a:r>
              <a:rPr lang="fr-CH" sz="2800" dirty="0" err="1"/>
              <a:t>e.g</a:t>
            </a:r>
            <a:r>
              <a:rPr lang="fr-CH" sz="2800" dirty="0"/>
              <a:t>. email).</a:t>
            </a:r>
          </a:p>
          <a:p>
            <a:pPr algn="just"/>
            <a:r>
              <a:rPr lang="en-US" sz="2800" dirty="0"/>
              <a:t>RWC escalate the incident to a WMO Secretariat, that will bring it a higher level (e.g. PR) if necessary → 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  <p:sp>
        <p:nvSpPr>
          <p:cNvPr id="6" name="Abgerundetes Rechteck 5"/>
          <p:cNvSpPr/>
          <p:nvPr/>
        </p:nvSpPr>
        <p:spPr>
          <a:xfrm>
            <a:off x="6055532" y="2513243"/>
            <a:ext cx="2405916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 INVESTIGATION</a:t>
            </a:r>
            <a:endParaRPr lang="fr-CH" dirty="0"/>
          </a:p>
        </p:txBody>
      </p:sp>
      <p:sp>
        <p:nvSpPr>
          <p:cNvPr id="7" name="Abgerundetes Rechteck 6"/>
          <p:cNvSpPr/>
          <p:nvPr/>
        </p:nvSpPr>
        <p:spPr>
          <a:xfrm>
            <a:off x="1193611" y="4112380"/>
            <a:ext cx="1885367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PROGRESS</a:t>
            </a:r>
            <a:endParaRPr lang="fr-CH" dirty="0"/>
          </a:p>
        </p:txBody>
      </p:sp>
      <p:sp>
        <p:nvSpPr>
          <p:cNvPr id="8" name="Abgerundetes Rechteck 7"/>
          <p:cNvSpPr/>
          <p:nvPr/>
        </p:nvSpPr>
        <p:spPr>
          <a:xfrm>
            <a:off x="6909297" y="5712277"/>
            <a:ext cx="1392071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ESCALATED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7438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Confirm the ticket when receive acknowledgement from NFP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1" t="16845" r="20183" b="20963"/>
          <a:stretch/>
        </p:blipFill>
        <p:spPr bwMode="auto">
          <a:xfrm>
            <a:off x="977585" y="1688268"/>
            <a:ext cx="6831472" cy="410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553200" y="1476770"/>
            <a:ext cx="2448910" cy="1187602"/>
          </a:xfrm>
          <a:prstGeom prst="wedgeRectCallout">
            <a:avLst>
              <a:gd name="adj1" fmla="val -101000"/>
              <a:gd name="adj2" fmla="val 69685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dirty="0" err="1">
                <a:solidFill>
                  <a:srgbClr val="003399"/>
                </a:solidFill>
              </a:rPr>
              <a:t>RWCs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confirms</a:t>
            </a:r>
            <a:r>
              <a:rPr lang="fr-CH" sz="2000" dirty="0">
                <a:solidFill>
                  <a:srgbClr val="003399"/>
                </a:solidFill>
              </a:rPr>
              <a:t> the ticket </a:t>
            </a:r>
            <a:r>
              <a:rPr lang="fr-CH" sz="2000" dirty="0" err="1">
                <a:solidFill>
                  <a:srgbClr val="003399"/>
                </a:solidFill>
              </a:rPr>
              <a:t>into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under</a:t>
            </a:r>
            <a:r>
              <a:rPr lang="fr-CH" sz="2000" dirty="0">
                <a:solidFill>
                  <a:srgbClr val="003399"/>
                </a:solidFill>
              </a:rPr>
              <a:t> investigation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>
                <a:solidFill>
                  <a:srgbClr val="000099"/>
                </a:solidFill>
              </a:rPr>
              <a:t>Review</a:t>
            </a:r>
            <a:r>
              <a:rPr lang="fr-CH" dirty="0">
                <a:solidFill>
                  <a:srgbClr val="000099"/>
                </a:solidFill>
              </a:rPr>
              <a:t> and </a:t>
            </a:r>
            <a:r>
              <a:rPr lang="fr-CH" dirty="0" err="1">
                <a:solidFill>
                  <a:srgbClr val="000099"/>
                </a:solidFill>
              </a:rPr>
              <a:t>validate</a:t>
            </a:r>
            <a:r>
              <a:rPr lang="fr-CH" dirty="0">
                <a:solidFill>
                  <a:srgbClr val="000099"/>
                </a:solidFill>
              </a:rPr>
              <a:t> action </a:t>
            </a:r>
            <a:r>
              <a:rPr lang="fr-CH" dirty="0" err="1">
                <a:solidFill>
                  <a:srgbClr val="000099"/>
                </a:solidFill>
              </a:rPr>
              <a:t>proposal</a:t>
            </a:r>
            <a:r>
              <a:rPr lang="fr-CH" dirty="0">
                <a:solidFill>
                  <a:srgbClr val="000099"/>
                </a:solidFill>
              </a:rPr>
              <a:t> </a:t>
            </a:r>
            <a:r>
              <a:rPr lang="fr-CH" dirty="0" err="1">
                <a:solidFill>
                  <a:srgbClr val="000099"/>
                </a:solidFill>
              </a:rPr>
              <a:t>added</a:t>
            </a:r>
            <a:r>
              <a:rPr lang="fr-CH" dirty="0">
                <a:solidFill>
                  <a:srgbClr val="000099"/>
                </a:solidFill>
              </a:rPr>
              <a:t> by </a:t>
            </a:r>
            <a:r>
              <a:rPr lang="fr-CH" dirty="0" err="1">
                <a:solidFill>
                  <a:srgbClr val="000099"/>
                </a:solidFill>
              </a:rPr>
              <a:t>Members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05" r="43329" b="29292"/>
          <a:stretch/>
        </p:blipFill>
        <p:spPr bwMode="auto">
          <a:xfrm>
            <a:off x="819807" y="2401646"/>
            <a:ext cx="7567448" cy="351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938345" y="1602894"/>
            <a:ext cx="2448910" cy="1187602"/>
          </a:xfrm>
          <a:prstGeom prst="wedgeRectCallout">
            <a:avLst>
              <a:gd name="adj1" fmla="val -101000"/>
              <a:gd name="adj2" fmla="val 69685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dirty="0">
                <a:solidFill>
                  <a:srgbClr val="003399"/>
                </a:solidFill>
              </a:rPr>
              <a:t>RWC </a:t>
            </a:r>
            <a:r>
              <a:rPr lang="fr-CH" sz="2000" dirty="0" err="1">
                <a:solidFill>
                  <a:srgbClr val="003399"/>
                </a:solidFill>
              </a:rPr>
              <a:t>receives</a:t>
            </a:r>
            <a:r>
              <a:rPr lang="fr-CH" sz="2000" dirty="0">
                <a:solidFill>
                  <a:srgbClr val="003399"/>
                </a:solidFill>
              </a:rPr>
              <a:t> action </a:t>
            </a:r>
            <a:r>
              <a:rPr lang="fr-CH" sz="2000" dirty="0" err="1">
                <a:solidFill>
                  <a:srgbClr val="003399"/>
                </a:solidFill>
              </a:rPr>
              <a:t>proposal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added</a:t>
            </a:r>
            <a:r>
              <a:rPr lang="fr-CH" sz="2000" dirty="0">
                <a:solidFill>
                  <a:srgbClr val="003399"/>
                </a:solidFill>
              </a:rPr>
              <a:t> by </a:t>
            </a:r>
            <a:r>
              <a:rPr lang="fr-CH" sz="2000" dirty="0" err="1">
                <a:solidFill>
                  <a:srgbClr val="003399"/>
                </a:solidFill>
              </a:rPr>
              <a:t>Member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Incident Rectification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If the incident has been rectified by the country , </a:t>
            </a:r>
            <a:r>
              <a:rPr lang="en-US" sz="2800" dirty="0">
                <a:solidFill>
                  <a:srgbClr val="FF0000"/>
                </a:solidFill>
              </a:rPr>
              <a:t>NFP to inform RWC</a:t>
            </a:r>
          </a:p>
          <a:p>
            <a:pPr algn="just"/>
            <a:r>
              <a:rPr lang="en-US" sz="2800" dirty="0"/>
              <a:t>The RWC will check whether the incident ticket can be closed or has to be kept open due to ongoing non-compliance and underperformance compared to the WDQMS performance targets →</a:t>
            </a:r>
          </a:p>
          <a:p>
            <a:pPr algn="just"/>
            <a:r>
              <a:rPr lang="en-US" sz="2800" dirty="0"/>
              <a:t>In the case of ongoing non-compliance, the RWC will ask the NFP to take further actions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>
          <a:xfrm>
            <a:off x="6222733" y="3923498"/>
            <a:ext cx="1540042" cy="4138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RESOLVED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987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Won’t</a:t>
            </a:r>
            <a:r>
              <a:rPr lang="fr-CH" dirty="0"/>
              <a:t> </a:t>
            </a:r>
            <a:r>
              <a:rPr lang="fr-CH" dirty="0" err="1"/>
              <a:t>fix</a:t>
            </a:r>
            <a:r>
              <a:rPr lang="fr-CH" dirty="0"/>
              <a:t>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it might be found that an incident cannot be rectified because no (immediate) action can be taken</a:t>
            </a:r>
          </a:p>
          <a:p>
            <a:pPr algn="just"/>
            <a:r>
              <a:rPr lang="en-US" dirty="0"/>
              <a:t>In this case, the RWC should put the incident into the log of “Won’t fix”</a:t>
            </a:r>
          </a:p>
          <a:p>
            <a:pPr algn="just"/>
            <a:r>
              <a:rPr lang="fr-CH" dirty="0"/>
              <a:t>RWC and/or NFP </a:t>
            </a:r>
            <a:r>
              <a:rPr lang="fr-CH" dirty="0" err="1"/>
              <a:t>regularly</a:t>
            </a:r>
            <a:r>
              <a:rPr lang="fr-CH" dirty="0"/>
              <a:t> monitor the incident put in </a:t>
            </a:r>
            <a:r>
              <a:rPr lang="en-US" dirty="0"/>
              <a:t>“Won’t fix” and whenever it is found that  an action can be taken to rectify the incident, RWC bring the ticket back to “in progress”.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>
          <a:xfrm>
            <a:off x="6979118" y="639195"/>
            <a:ext cx="1540042" cy="4138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WON´T FIX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3373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Incident rectification or </a:t>
            </a:r>
            <a:br>
              <a:rPr lang="fr-CH" dirty="0"/>
            </a:br>
            <a:r>
              <a:rPr lang="fr-CH" dirty="0" err="1"/>
              <a:t>won’t</a:t>
            </a:r>
            <a:r>
              <a:rPr lang="fr-CH" dirty="0"/>
              <a:t> </a:t>
            </a:r>
            <a:r>
              <a:rPr lang="fr-CH" dirty="0" err="1"/>
              <a:t>fix</a:t>
            </a:r>
            <a:r>
              <a:rPr lang="fr-CH" dirty="0"/>
              <a:t> incident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0"/>
          <a:stretch/>
        </p:blipFill>
        <p:spPr bwMode="auto">
          <a:xfrm>
            <a:off x="142490" y="3279226"/>
            <a:ext cx="8836444" cy="266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47442" y="1487093"/>
            <a:ext cx="2617076" cy="1226512"/>
          </a:xfrm>
          <a:prstGeom prst="wedgeRectCallout">
            <a:avLst>
              <a:gd name="adj1" fmla="val 111883"/>
              <a:gd name="adj2" fmla="val 102169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400" dirty="0">
                <a:solidFill>
                  <a:srgbClr val="003399"/>
                </a:solidFill>
              </a:rPr>
              <a:t>If the incident has been </a:t>
            </a:r>
            <a:r>
              <a:rPr lang="fr-CH" sz="2400" dirty="0" err="1">
                <a:solidFill>
                  <a:srgbClr val="003399"/>
                </a:solidFill>
              </a:rPr>
              <a:t>rectified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004441" y="1436600"/>
            <a:ext cx="4288222" cy="1226512"/>
          </a:xfrm>
          <a:prstGeom prst="wedgeRectCallout">
            <a:avLst>
              <a:gd name="adj1" fmla="val -6965"/>
              <a:gd name="adj2" fmla="val 104741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0099"/>
                </a:solidFill>
              </a:rPr>
              <a:t>If an incident cannot be rectified because no (immediate) action can be taken</a:t>
            </a:r>
          </a:p>
        </p:txBody>
      </p:sp>
    </p:spTree>
    <p:extLst>
      <p:ext uri="{BB962C8B-B14F-4D97-AF65-F5344CB8AC3E}">
        <p14:creationId xmlns:p14="http://schemas.microsoft.com/office/powerpoint/2010/main" val="17889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Won’t</a:t>
            </a:r>
            <a:r>
              <a:rPr lang="fr-CH" dirty="0"/>
              <a:t> </a:t>
            </a:r>
            <a:r>
              <a:rPr lang="fr-CH" dirty="0" err="1"/>
              <a:t>fix</a:t>
            </a:r>
            <a:r>
              <a:rPr lang="fr-CH" dirty="0"/>
              <a:t> incident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" y="1802767"/>
            <a:ext cx="8643120" cy="271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1529856" y="4515671"/>
            <a:ext cx="4224558" cy="1226512"/>
          </a:xfrm>
          <a:prstGeom prst="wedgeRectCallout">
            <a:avLst>
              <a:gd name="adj1" fmla="val 34933"/>
              <a:gd name="adj2" fmla="val -220465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99"/>
                </a:solidFill>
              </a:rPr>
              <a:t>If it is found that an action can be taken to rectify a “won’t fix” incident</a:t>
            </a:r>
          </a:p>
        </p:txBody>
      </p:sp>
    </p:spTree>
    <p:extLst>
      <p:ext uri="{BB962C8B-B14F-4D97-AF65-F5344CB8AC3E}">
        <p14:creationId xmlns:p14="http://schemas.microsoft.com/office/powerpoint/2010/main" val="28910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3" y="2456597"/>
            <a:ext cx="7734547" cy="37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2754" cy="1143000"/>
          </a:xfrm>
        </p:spPr>
        <p:txBody>
          <a:bodyPr>
            <a:normAutofit/>
          </a:bodyPr>
          <a:lstStyle/>
          <a:p>
            <a:r>
              <a:rPr lang="fr-CH" dirty="0" err="1"/>
              <a:t>Closure</a:t>
            </a:r>
            <a:r>
              <a:rPr lang="fr-CH" dirty="0"/>
              <a:t> of incident ticket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320146" y="1336965"/>
            <a:ext cx="3668298" cy="1226512"/>
          </a:xfrm>
          <a:prstGeom prst="wedgeRectCallout">
            <a:avLst>
              <a:gd name="adj1" fmla="val 93699"/>
              <a:gd name="adj2" fmla="val 64568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400" dirty="0">
                <a:solidFill>
                  <a:srgbClr val="003399"/>
                </a:solidFill>
              </a:rPr>
              <a:t>If the incident has been </a:t>
            </a:r>
            <a:r>
              <a:rPr lang="fr-CH" sz="2400" dirty="0" err="1">
                <a:solidFill>
                  <a:srgbClr val="003399"/>
                </a:solidFill>
              </a:rPr>
              <a:t>successfully</a:t>
            </a:r>
            <a:r>
              <a:rPr lang="fr-CH" sz="2400" dirty="0">
                <a:solidFill>
                  <a:srgbClr val="003399"/>
                </a:solidFill>
              </a:rPr>
              <a:t> </a:t>
            </a:r>
            <a:r>
              <a:rPr lang="fr-CH" sz="2400" dirty="0" err="1">
                <a:solidFill>
                  <a:srgbClr val="003399"/>
                </a:solidFill>
              </a:rPr>
              <a:t>rectified</a:t>
            </a:r>
            <a:r>
              <a:rPr lang="fr-CH" sz="2400" dirty="0">
                <a:solidFill>
                  <a:srgbClr val="003399"/>
                </a:solidFill>
              </a:rPr>
              <a:t> the incident ticket </a:t>
            </a:r>
            <a:r>
              <a:rPr lang="fr-CH" sz="2400" dirty="0" err="1">
                <a:solidFill>
                  <a:srgbClr val="003399"/>
                </a:solidFill>
              </a:rPr>
              <a:t>will</a:t>
            </a:r>
            <a:r>
              <a:rPr lang="fr-CH" sz="2400" dirty="0">
                <a:solidFill>
                  <a:srgbClr val="003399"/>
                </a:solidFill>
              </a:rPr>
              <a:t> </a:t>
            </a:r>
            <a:r>
              <a:rPr lang="fr-CH" sz="2400" dirty="0" err="1">
                <a:solidFill>
                  <a:srgbClr val="003399"/>
                </a:solidFill>
              </a:rPr>
              <a:t>be</a:t>
            </a:r>
            <a:r>
              <a:rPr lang="fr-CH" sz="2400" dirty="0">
                <a:solidFill>
                  <a:srgbClr val="003399"/>
                </a:solidFill>
              </a:rPr>
              <a:t> </a:t>
            </a:r>
            <a:r>
              <a:rPr lang="fr-CH" sz="2400" dirty="0" err="1">
                <a:solidFill>
                  <a:srgbClr val="003399"/>
                </a:solidFill>
              </a:rPr>
              <a:t>closed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7449954" y="639195"/>
            <a:ext cx="1540042" cy="4138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CLOSED</a:t>
            </a:r>
            <a:endParaRPr lang="fr-C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7558"/>
            <a:ext cx="8371356" cy="463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4714833" y="3070747"/>
            <a:ext cx="1453954" cy="765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56FF9-AF65-4F55-B7CA-7348407868AE}"/>
              </a:ext>
            </a:extLst>
          </p:cNvPr>
          <p:cNvSpPr/>
          <p:nvPr/>
        </p:nvSpPr>
        <p:spPr>
          <a:xfrm>
            <a:off x="1577715" y="1779048"/>
            <a:ext cx="62284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90"/>
                </a:solidFill>
              </a:rPr>
              <a:t>Thank you</a:t>
            </a:r>
          </a:p>
          <a:p>
            <a:pPr algn="ctr"/>
            <a:endParaRPr lang="en-US" sz="3600" dirty="0">
              <a:solidFill>
                <a:srgbClr val="000090"/>
              </a:solidFill>
            </a:endParaRPr>
          </a:p>
          <a:p>
            <a:pPr algn="ctr"/>
            <a:r>
              <a:rPr lang="en-US" dirty="0">
                <a:solidFill>
                  <a:srgbClr val="000090"/>
                </a:solidFill>
              </a:rPr>
              <a:t>zulkarnain@wmo.int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https://community.wmo.int/activity-areas/wigos</a:t>
            </a:r>
          </a:p>
        </p:txBody>
      </p:sp>
    </p:spTree>
    <p:extLst>
      <p:ext uri="{BB962C8B-B14F-4D97-AF65-F5344CB8AC3E}">
        <p14:creationId xmlns:p14="http://schemas.microsoft.com/office/powerpoint/2010/main" val="361617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14"/>
            <a:ext cx="8229600" cy="545169"/>
          </a:xfrm>
        </p:spPr>
        <p:txBody>
          <a:bodyPr>
            <a:normAutofit fontScale="90000"/>
          </a:bodyPr>
          <a:lstStyle/>
          <a:p>
            <a:r>
              <a:rPr lang="fr-CH" dirty="0"/>
              <a:t>Workflow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2" y="810168"/>
            <a:ext cx="7094719" cy="55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28239" y="537208"/>
            <a:ext cx="1633525" cy="882154"/>
          </a:xfrm>
          <a:prstGeom prst="wedgeRectCallout">
            <a:avLst>
              <a:gd name="adj1" fmla="val 74377"/>
              <a:gd name="adj2" fmla="val 30191"/>
            </a:avLst>
          </a:prstGeom>
          <a:solidFill>
            <a:schemeClr val="accent1"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rgbClr val="003399"/>
                </a:solidFill>
              </a:rPr>
              <a:t>All </a:t>
            </a:r>
            <a:r>
              <a:rPr lang="fr-CH" sz="2000" dirty="0" err="1">
                <a:solidFill>
                  <a:srgbClr val="003399"/>
                </a:solidFill>
              </a:rPr>
              <a:t>users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can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raise</a:t>
            </a:r>
            <a:r>
              <a:rPr lang="fr-CH" sz="2000" dirty="0">
                <a:solidFill>
                  <a:srgbClr val="003399"/>
                </a:solidFill>
              </a:rPr>
              <a:t> new issue/ticket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597342" y="676329"/>
            <a:ext cx="1985826" cy="754304"/>
          </a:xfrm>
          <a:prstGeom prst="wedgeRectCallout">
            <a:avLst>
              <a:gd name="adj1" fmla="val 48725"/>
              <a:gd name="adj2" fmla="val 72542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</a:t>
            </a:r>
            <a:r>
              <a:rPr lang="fr-CH" dirty="0" err="1">
                <a:solidFill>
                  <a:srgbClr val="003399"/>
                </a:solidFill>
              </a:rPr>
              <a:t>will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raise</a:t>
            </a:r>
            <a:r>
              <a:rPr lang="fr-CH" dirty="0">
                <a:solidFill>
                  <a:srgbClr val="003399"/>
                </a:solidFill>
              </a:rPr>
              <a:t> a ticket issue and </a:t>
            </a:r>
            <a:r>
              <a:rPr lang="fr-CH" dirty="0" err="1">
                <a:solidFill>
                  <a:srgbClr val="003399"/>
                </a:solidFill>
              </a:rPr>
              <a:t>evaluate</a:t>
            </a:r>
            <a:r>
              <a:rPr lang="fr-CH" dirty="0">
                <a:solidFill>
                  <a:srgbClr val="003399"/>
                </a:solidFill>
              </a:rPr>
              <a:t> the issue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283094" y="704613"/>
            <a:ext cx="2417118" cy="598285"/>
          </a:xfrm>
          <a:prstGeom prst="wedgeRectCallout">
            <a:avLst>
              <a:gd name="adj1" fmla="val -35230"/>
              <a:gd name="adj2" fmla="val 127730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close the ticket if the issue </a:t>
            </a:r>
            <a:r>
              <a:rPr lang="fr-CH" dirty="0" err="1">
                <a:solidFill>
                  <a:srgbClr val="003399"/>
                </a:solidFill>
              </a:rPr>
              <a:t>disappeared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93408" y="2130644"/>
            <a:ext cx="2695901" cy="535157"/>
          </a:xfrm>
          <a:prstGeom prst="wedgeRectCallout">
            <a:avLst>
              <a:gd name="adj1" fmla="val 85644"/>
              <a:gd name="adj2" fmla="val 137591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change </a:t>
            </a:r>
            <a:r>
              <a:rPr lang="fr-CH" dirty="0" err="1">
                <a:solidFill>
                  <a:srgbClr val="003399"/>
                </a:solidFill>
              </a:rPr>
              <a:t>status</a:t>
            </a:r>
            <a:r>
              <a:rPr lang="fr-CH" dirty="0">
                <a:solidFill>
                  <a:srgbClr val="003399"/>
                </a:solidFill>
              </a:rPr>
              <a:t> and </a:t>
            </a:r>
            <a:r>
              <a:rPr lang="fr-CH" dirty="0" err="1">
                <a:solidFill>
                  <a:srgbClr val="003399"/>
                </a:solidFill>
              </a:rPr>
              <a:t>wait</a:t>
            </a:r>
            <a:r>
              <a:rPr lang="fr-CH" dirty="0">
                <a:solidFill>
                  <a:srgbClr val="003399"/>
                </a:solidFill>
              </a:rPr>
              <a:t> for </a:t>
            </a:r>
            <a:r>
              <a:rPr lang="fr-CH" dirty="0" err="1">
                <a:solidFill>
                  <a:srgbClr val="003399"/>
                </a:solidFill>
              </a:rPr>
              <a:t>proposed</a:t>
            </a:r>
            <a:r>
              <a:rPr lang="fr-CH" dirty="0">
                <a:solidFill>
                  <a:srgbClr val="003399"/>
                </a:solidFill>
              </a:rPr>
              <a:t> solution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18069" y="2761230"/>
            <a:ext cx="2925382" cy="768976"/>
          </a:xfrm>
          <a:prstGeom prst="wedgeRectCallout">
            <a:avLst>
              <a:gd name="adj1" fmla="val 60545"/>
              <a:gd name="adj2" fmla="val 84366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In </a:t>
            </a:r>
            <a:r>
              <a:rPr lang="fr-CH" dirty="0" err="1">
                <a:solidFill>
                  <a:srgbClr val="003399"/>
                </a:solidFill>
              </a:rPr>
              <a:t>some</a:t>
            </a:r>
            <a:r>
              <a:rPr lang="fr-CH" dirty="0">
                <a:solidFill>
                  <a:srgbClr val="003399"/>
                </a:solidFill>
              </a:rPr>
              <a:t> cases, RWC </a:t>
            </a:r>
            <a:r>
              <a:rPr lang="fr-CH" dirty="0" err="1">
                <a:solidFill>
                  <a:srgbClr val="003399"/>
                </a:solidFill>
              </a:rPr>
              <a:t>can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escalate</a:t>
            </a:r>
            <a:r>
              <a:rPr lang="fr-CH" dirty="0">
                <a:solidFill>
                  <a:srgbClr val="003399"/>
                </a:solidFill>
              </a:rPr>
              <a:t> an incident, </a:t>
            </a:r>
            <a:r>
              <a:rPr lang="fr-CH" dirty="0" err="1">
                <a:solidFill>
                  <a:srgbClr val="003399"/>
                </a:solidFill>
              </a:rPr>
              <a:t>e.g</a:t>
            </a:r>
            <a:r>
              <a:rPr lang="fr-CH" dirty="0">
                <a:solidFill>
                  <a:srgbClr val="003399"/>
                </a:solidFill>
              </a:rPr>
              <a:t>. no </a:t>
            </a:r>
            <a:r>
              <a:rPr lang="fr-CH" dirty="0" err="1">
                <a:solidFill>
                  <a:srgbClr val="003399"/>
                </a:solidFill>
              </a:rPr>
              <a:t>response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from</a:t>
            </a:r>
            <a:r>
              <a:rPr lang="fr-CH" dirty="0">
                <a:solidFill>
                  <a:srgbClr val="003399"/>
                </a:solidFill>
              </a:rPr>
              <a:t> NFP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421068" y="2926328"/>
            <a:ext cx="2599345" cy="603878"/>
          </a:xfrm>
          <a:prstGeom prst="wedgeRectCallout">
            <a:avLst>
              <a:gd name="adj1" fmla="val -82205"/>
              <a:gd name="adj2" fmla="val 91683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NFP proposes the solution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29962" y="4663461"/>
            <a:ext cx="3515895" cy="587829"/>
          </a:xfrm>
          <a:prstGeom prst="wedgeRectCallout">
            <a:avLst>
              <a:gd name="adj1" fmla="val 57548"/>
              <a:gd name="adj2" fmla="val -7275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put a ticket to </a:t>
            </a:r>
            <a:r>
              <a:rPr lang="fr-CH" dirty="0" err="1">
                <a:solidFill>
                  <a:srgbClr val="003399"/>
                </a:solidFill>
              </a:rPr>
              <a:t>won’t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fix</a:t>
            </a:r>
            <a:r>
              <a:rPr lang="fr-CH" dirty="0">
                <a:solidFill>
                  <a:srgbClr val="003399"/>
                </a:solidFill>
              </a:rPr>
              <a:t> if </a:t>
            </a:r>
            <a:r>
              <a:rPr lang="fr-CH" dirty="0" err="1">
                <a:solidFill>
                  <a:srgbClr val="003399"/>
                </a:solidFill>
              </a:rPr>
              <a:t>any</a:t>
            </a:r>
            <a:r>
              <a:rPr lang="fr-CH" dirty="0">
                <a:solidFill>
                  <a:srgbClr val="003399"/>
                </a:solidFill>
              </a:rPr>
              <a:t> incident </a:t>
            </a:r>
            <a:r>
              <a:rPr lang="fr-CH" dirty="0" err="1">
                <a:solidFill>
                  <a:srgbClr val="003399"/>
                </a:solidFill>
              </a:rPr>
              <a:t>seems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can</a:t>
            </a:r>
            <a:r>
              <a:rPr lang="fr-CH" dirty="0">
                <a:solidFill>
                  <a:srgbClr val="003399"/>
                </a:solidFill>
              </a:rPr>
              <a:t> not </a:t>
            </a:r>
            <a:r>
              <a:rPr lang="fr-CH" dirty="0" err="1">
                <a:solidFill>
                  <a:srgbClr val="003399"/>
                </a:solidFill>
              </a:rPr>
              <a:t>be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resolved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118903" y="6341772"/>
            <a:ext cx="2687185" cy="516228"/>
          </a:xfrm>
          <a:prstGeom prst="wedgeRectCallout">
            <a:avLst>
              <a:gd name="adj1" fmla="val -18248"/>
              <a:gd name="adj2" fmla="val -99356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close the ticket if incident has been </a:t>
            </a:r>
            <a:r>
              <a:rPr lang="fr-CH" dirty="0" err="1">
                <a:solidFill>
                  <a:srgbClr val="003399"/>
                </a:solidFill>
              </a:rPr>
              <a:t>resolved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435852" y="2194664"/>
            <a:ext cx="2569779" cy="624338"/>
          </a:xfrm>
          <a:prstGeom prst="wedgeRectCallout">
            <a:avLst>
              <a:gd name="adj1" fmla="val -98549"/>
              <a:gd name="adj2" fmla="val 21616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NFP </a:t>
            </a:r>
            <a:r>
              <a:rPr lang="fr-CH" dirty="0" err="1">
                <a:solidFill>
                  <a:srgbClr val="003399"/>
                </a:solidFill>
              </a:rPr>
              <a:t>receive</a:t>
            </a:r>
            <a:r>
              <a:rPr lang="fr-CH" dirty="0">
                <a:solidFill>
                  <a:srgbClr val="003399"/>
                </a:solidFill>
              </a:rPr>
              <a:t> the ticket and </a:t>
            </a:r>
            <a:r>
              <a:rPr lang="fr-CH" dirty="0" err="1">
                <a:solidFill>
                  <a:srgbClr val="003399"/>
                </a:solidFill>
              </a:rPr>
              <a:t>acknowledge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that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18069" y="3977677"/>
            <a:ext cx="3472186" cy="641184"/>
          </a:xfrm>
          <a:prstGeom prst="wedgeRectCallout">
            <a:avLst>
              <a:gd name="adj1" fmla="val 78996"/>
              <a:gd name="adj2" fmla="val -32012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</a:t>
            </a:r>
            <a:r>
              <a:rPr lang="fr-CH" dirty="0" err="1">
                <a:solidFill>
                  <a:srgbClr val="003399"/>
                </a:solidFill>
              </a:rPr>
              <a:t>validates</a:t>
            </a:r>
            <a:r>
              <a:rPr lang="fr-CH" dirty="0">
                <a:solidFill>
                  <a:srgbClr val="003399"/>
                </a:solidFill>
              </a:rPr>
              <a:t> the NFP </a:t>
            </a:r>
            <a:r>
              <a:rPr lang="fr-CH" dirty="0" err="1">
                <a:solidFill>
                  <a:srgbClr val="003399"/>
                </a:solidFill>
              </a:rPr>
              <a:t>proposal</a:t>
            </a:r>
            <a:r>
              <a:rPr lang="fr-CH" dirty="0">
                <a:solidFill>
                  <a:srgbClr val="003399"/>
                </a:solidFill>
              </a:rPr>
              <a:t> and updates the </a:t>
            </a:r>
            <a:r>
              <a:rPr lang="fr-CH" dirty="0" err="1">
                <a:solidFill>
                  <a:srgbClr val="003399"/>
                </a:solidFill>
              </a:rPr>
              <a:t>status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421067" y="3675738"/>
            <a:ext cx="2599345" cy="603878"/>
          </a:xfrm>
          <a:prstGeom prst="wedgeRectCallout">
            <a:avLst>
              <a:gd name="adj1" fmla="val -93249"/>
              <a:gd name="adj2" fmla="val 145114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NFP </a:t>
            </a:r>
            <a:r>
              <a:rPr lang="fr-CH" dirty="0" err="1">
                <a:solidFill>
                  <a:srgbClr val="003399"/>
                </a:solidFill>
              </a:rPr>
              <a:t>provides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regular</a:t>
            </a:r>
            <a:r>
              <a:rPr lang="fr-CH" dirty="0">
                <a:solidFill>
                  <a:srgbClr val="003399"/>
                </a:solidFill>
              </a:rPr>
              <a:t> updates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7" name="Rectangular Callout 15"/>
          <p:cNvSpPr/>
          <p:nvPr/>
        </p:nvSpPr>
        <p:spPr>
          <a:xfrm>
            <a:off x="6414012" y="4279616"/>
            <a:ext cx="2599345" cy="603878"/>
          </a:xfrm>
          <a:prstGeom prst="wedgeRectCallout">
            <a:avLst>
              <a:gd name="adj1" fmla="val -92129"/>
              <a:gd name="adj2" fmla="val 46312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NFP </a:t>
            </a:r>
            <a:r>
              <a:rPr lang="fr-CH" dirty="0" err="1">
                <a:solidFill>
                  <a:srgbClr val="003399"/>
                </a:solidFill>
              </a:rPr>
              <a:t>informs</a:t>
            </a:r>
            <a:r>
              <a:rPr lang="fr-CH" dirty="0">
                <a:solidFill>
                  <a:srgbClr val="003399"/>
                </a:solidFill>
              </a:rPr>
              <a:t> RWC about the incident rectification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8" name="Rectangular Callout 12"/>
          <p:cNvSpPr/>
          <p:nvPr/>
        </p:nvSpPr>
        <p:spPr>
          <a:xfrm>
            <a:off x="2103478" y="6341772"/>
            <a:ext cx="2728247" cy="479699"/>
          </a:xfrm>
          <a:prstGeom prst="wedgeRectCallout">
            <a:avLst>
              <a:gd name="adj1" fmla="val 43145"/>
              <a:gd name="adj2" fmla="val -252347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to </a:t>
            </a:r>
            <a:r>
              <a:rPr lang="fr-CH" dirty="0" err="1">
                <a:solidFill>
                  <a:srgbClr val="003399"/>
                </a:solidFill>
              </a:rPr>
              <a:t>confirm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that</a:t>
            </a:r>
            <a:r>
              <a:rPr lang="fr-CH" dirty="0">
                <a:solidFill>
                  <a:srgbClr val="003399"/>
                </a:solidFill>
              </a:rPr>
              <a:t> incident has been </a:t>
            </a:r>
            <a:r>
              <a:rPr lang="fr-CH" dirty="0" err="1">
                <a:solidFill>
                  <a:srgbClr val="003399"/>
                </a:solidFill>
              </a:rPr>
              <a:t>resolved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9" name="Rectangular Callout 6"/>
          <p:cNvSpPr/>
          <p:nvPr/>
        </p:nvSpPr>
        <p:spPr>
          <a:xfrm>
            <a:off x="6462495" y="1557398"/>
            <a:ext cx="2569779" cy="550722"/>
          </a:xfrm>
          <a:prstGeom prst="wedgeRectCallout">
            <a:avLst>
              <a:gd name="adj1" fmla="val -118429"/>
              <a:gd name="adj2" fmla="val 77968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</a:t>
            </a:r>
            <a:r>
              <a:rPr lang="fr-CH" dirty="0" err="1">
                <a:solidFill>
                  <a:srgbClr val="003399"/>
                </a:solidFill>
              </a:rPr>
              <a:t>decide</a:t>
            </a:r>
            <a:r>
              <a:rPr lang="fr-CH" dirty="0">
                <a:solidFill>
                  <a:srgbClr val="003399"/>
                </a:solidFill>
              </a:rPr>
              <a:t> to </a:t>
            </a:r>
            <a:r>
              <a:rPr lang="fr-CH" dirty="0" err="1">
                <a:solidFill>
                  <a:srgbClr val="003399"/>
                </a:solidFill>
              </a:rPr>
              <a:t>raise</a:t>
            </a:r>
            <a:r>
              <a:rPr lang="fr-CH" dirty="0">
                <a:solidFill>
                  <a:srgbClr val="003399"/>
                </a:solidFill>
              </a:rPr>
              <a:t> an incident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0" name="Rectangular Callout 15"/>
          <p:cNvSpPr/>
          <p:nvPr/>
        </p:nvSpPr>
        <p:spPr>
          <a:xfrm>
            <a:off x="6462495" y="5017591"/>
            <a:ext cx="2599345" cy="603878"/>
          </a:xfrm>
          <a:prstGeom prst="wedgeRectCallout">
            <a:avLst>
              <a:gd name="adj1" fmla="val -11722"/>
              <a:gd name="adj2" fmla="val 75810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</a:t>
            </a:r>
            <a:r>
              <a:rPr lang="fr-CH" dirty="0" err="1">
                <a:solidFill>
                  <a:srgbClr val="003399"/>
                </a:solidFill>
              </a:rPr>
              <a:t>can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reopen</a:t>
            </a:r>
            <a:r>
              <a:rPr lang="fr-CH" dirty="0">
                <a:solidFill>
                  <a:srgbClr val="003399"/>
                </a:solidFill>
              </a:rPr>
              <a:t> a </a:t>
            </a:r>
            <a:r>
              <a:rPr lang="fr-CH" dirty="0" err="1">
                <a:solidFill>
                  <a:srgbClr val="003399"/>
                </a:solidFill>
              </a:rPr>
              <a:t>closed</a:t>
            </a:r>
            <a:r>
              <a:rPr lang="fr-CH" dirty="0">
                <a:solidFill>
                  <a:srgbClr val="003399"/>
                </a:solidFill>
              </a:rPr>
              <a:t> ticket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129962" y="5292235"/>
            <a:ext cx="3909775" cy="603598"/>
          </a:xfrm>
          <a:prstGeom prst="wedgeRectCallout">
            <a:avLst>
              <a:gd name="adj1" fmla="val 4654"/>
              <a:gd name="adj2" fmla="val 71329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3399"/>
                </a:solidFill>
              </a:rPr>
              <a:t>RWC put back a ticket </a:t>
            </a:r>
            <a:r>
              <a:rPr lang="fr-CH" dirty="0" err="1">
                <a:solidFill>
                  <a:srgbClr val="003399"/>
                </a:solidFill>
              </a:rPr>
              <a:t>from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wo’t</a:t>
            </a:r>
            <a:r>
              <a:rPr lang="fr-CH" dirty="0">
                <a:solidFill>
                  <a:srgbClr val="003399"/>
                </a:solidFill>
              </a:rPr>
              <a:t> </a:t>
            </a:r>
            <a:r>
              <a:rPr lang="fr-CH" dirty="0" err="1">
                <a:solidFill>
                  <a:srgbClr val="003399"/>
                </a:solidFill>
              </a:rPr>
              <a:t>fix</a:t>
            </a:r>
            <a:r>
              <a:rPr lang="fr-CH" dirty="0">
                <a:solidFill>
                  <a:srgbClr val="003399"/>
                </a:solidFill>
              </a:rPr>
              <a:t> to in </a:t>
            </a:r>
            <a:r>
              <a:rPr lang="fr-CH" dirty="0" err="1">
                <a:solidFill>
                  <a:srgbClr val="003399"/>
                </a:solidFill>
              </a:rPr>
              <a:t>progress</a:t>
            </a:r>
            <a:r>
              <a:rPr lang="fr-CH" dirty="0">
                <a:solidFill>
                  <a:srgbClr val="003399"/>
                </a:solidFill>
              </a:rPr>
              <a:t> if a </a:t>
            </a:r>
            <a:r>
              <a:rPr lang="fr-CH" dirty="0" err="1">
                <a:solidFill>
                  <a:srgbClr val="003399"/>
                </a:solidFill>
              </a:rPr>
              <a:t>resolve</a:t>
            </a:r>
            <a:r>
              <a:rPr lang="fr-CH" dirty="0">
                <a:solidFill>
                  <a:srgbClr val="003399"/>
                </a:solidFill>
              </a:rPr>
              <a:t> action </a:t>
            </a:r>
            <a:r>
              <a:rPr lang="fr-CH" dirty="0" err="1">
                <a:solidFill>
                  <a:srgbClr val="003399"/>
                </a:solidFill>
              </a:rPr>
              <a:t>identified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Users</a:t>
            </a:r>
            <a:r>
              <a:rPr lang="fr-CH" dirty="0"/>
              <a:t> </a:t>
            </a:r>
            <a:r>
              <a:rPr lang="fr-CH" dirty="0" err="1"/>
              <a:t>role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192606"/>
              </p:ext>
            </p:extLst>
          </p:nvPr>
        </p:nvGraphicFramePr>
        <p:xfrm>
          <a:off x="251520" y="1124744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95536" y="1060272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/>
              <a:t>RWCs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79030" y="2743203"/>
            <a:ext cx="2673473" cy="1026140"/>
            <a:chOff x="72000" y="792087"/>
            <a:chExt cx="2526132" cy="1638152"/>
          </a:xfrm>
        </p:grpSpPr>
        <p:sp>
          <p:nvSpPr>
            <p:cNvPr id="7" name="Rounded Rectangle 6"/>
            <p:cNvSpPr/>
            <p:nvPr/>
          </p:nvSpPr>
          <p:spPr>
            <a:xfrm>
              <a:off x="72000" y="792087"/>
              <a:ext cx="2526132" cy="16381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92506" y="795824"/>
              <a:ext cx="2430172" cy="1542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H" sz="2000" b="1" kern="1200" dirty="0"/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b="1" kern="1200" dirty="0"/>
                <a:t>Propose </a:t>
              </a:r>
              <a:r>
                <a:rPr lang="fr-CH" b="1" kern="1200" dirty="0" err="1"/>
                <a:t>resolve</a:t>
              </a:r>
              <a:r>
                <a:rPr lang="fr-CH" b="1" kern="1200" dirty="0"/>
                <a:t> actions </a:t>
              </a:r>
              <a:r>
                <a:rPr lang="fr-CH" b="1" kern="1200" dirty="0" err="1"/>
                <a:t>through</a:t>
              </a:r>
              <a:r>
                <a:rPr lang="fr-CH" b="1" kern="1200" dirty="0"/>
                <a:t> </a:t>
              </a:r>
              <a:r>
                <a:rPr lang="fr-CH" b="1" kern="1200" dirty="0" err="1"/>
                <a:t>comments</a:t>
              </a:r>
              <a:endParaRPr lang="fr-CH" kern="1200" dirty="0"/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1200" y="1881507"/>
            <a:ext cx="2664296" cy="607162"/>
            <a:chOff x="72000" y="792087"/>
            <a:chExt cx="2526132" cy="1638152"/>
          </a:xfrm>
        </p:grpSpPr>
        <p:sp>
          <p:nvSpPr>
            <p:cNvPr id="10" name="Rounded Rectangle 9"/>
            <p:cNvSpPr/>
            <p:nvPr/>
          </p:nvSpPr>
          <p:spPr>
            <a:xfrm>
              <a:off x="72000" y="792087"/>
              <a:ext cx="2526132" cy="16381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19980" y="840067"/>
              <a:ext cx="2430172" cy="1542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H" sz="2000" b="1" kern="1200" dirty="0"/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000" b="1" dirty="0"/>
                <a:t>Issue new ticket</a:t>
              </a:r>
              <a:endParaRPr lang="fr-CH" sz="20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3429896" y="1226248"/>
            <a:ext cx="2304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400" dirty="0"/>
              <a:t>WDQMS </a:t>
            </a:r>
            <a:r>
              <a:rPr lang="fr-CH" sz="2400" dirty="0" err="1"/>
              <a:t>NFPs</a:t>
            </a:r>
            <a:r>
              <a:rPr lang="fr-CH" sz="2400" dirty="0"/>
              <a:t> (</a:t>
            </a:r>
            <a:r>
              <a:rPr lang="fr-CH" sz="2400" dirty="0" err="1"/>
              <a:t>Members</a:t>
            </a:r>
            <a:r>
              <a:rPr lang="fr-CH" sz="2400" dirty="0"/>
              <a:t>)</a:t>
            </a:r>
            <a:endParaRPr 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11130" y="1226248"/>
            <a:ext cx="2304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400" dirty="0"/>
              <a:t>Monitoring Centres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57501" y="3803378"/>
            <a:ext cx="2673472" cy="1071615"/>
            <a:chOff x="72000" y="2697735"/>
            <a:chExt cx="2540247" cy="692890"/>
          </a:xfrm>
        </p:grpSpPr>
        <p:sp>
          <p:nvSpPr>
            <p:cNvPr id="18" name="Rounded Rectangle 17"/>
            <p:cNvSpPr/>
            <p:nvPr/>
          </p:nvSpPr>
          <p:spPr>
            <a:xfrm>
              <a:off x="72000" y="2697735"/>
              <a:ext cx="2540247" cy="692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92294" y="2718029"/>
              <a:ext cx="2499659" cy="652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000" b="1" kern="1200" dirty="0" err="1"/>
                <a:t>Add</a:t>
              </a:r>
              <a:r>
                <a:rPr lang="fr-CH" sz="2000" b="1" kern="1200" dirty="0"/>
                <a:t> </a:t>
              </a:r>
              <a:r>
                <a:rPr lang="fr-CH" sz="2000" b="1" kern="1200" dirty="0" err="1"/>
                <a:t>comments</a:t>
              </a:r>
              <a:r>
                <a:rPr lang="fr-CH" sz="2000" b="1" kern="1200" dirty="0"/>
                <a:t> to the ticket, as </a:t>
              </a:r>
              <a:r>
                <a:rPr lang="fr-CH" sz="2000" b="1" kern="1200" dirty="0" err="1"/>
                <a:t>necessary</a:t>
              </a:r>
              <a:endParaRPr lang="en-US" sz="20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8571" y="2641313"/>
            <a:ext cx="2695003" cy="1162065"/>
            <a:chOff x="72000" y="2697735"/>
            <a:chExt cx="2540247" cy="692890"/>
          </a:xfrm>
        </p:grpSpPr>
        <p:sp>
          <p:nvSpPr>
            <p:cNvPr id="30" name="Rounded Rectangle 29"/>
            <p:cNvSpPr/>
            <p:nvPr/>
          </p:nvSpPr>
          <p:spPr>
            <a:xfrm>
              <a:off x="72000" y="2697735"/>
              <a:ext cx="2540247" cy="692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92294" y="2718029"/>
              <a:ext cx="2499659" cy="652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000" b="1" dirty="0" err="1"/>
                <a:t>Add</a:t>
              </a:r>
              <a:r>
                <a:rPr lang="fr-CH" sz="2000" b="1" dirty="0"/>
                <a:t> </a:t>
              </a:r>
              <a:r>
                <a:rPr lang="fr-CH" sz="2000" b="1" dirty="0" err="1"/>
                <a:t>comments</a:t>
              </a:r>
              <a:r>
                <a:rPr lang="fr-CH" sz="2000" b="1" dirty="0"/>
                <a:t> to the ticket, as </a:t>
              </a:r>
              <a:r>
                <a:rPr lang="fr-CH" sz="2000" b="1" dirty="0" err="1"/>
                <a:t>necessary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4238" y="4729457"/>
            <a:ext cx="2525514" cy="648071"/>
            <a:chOff x="72000" y="2469871"/>
            <a:chExt cx="2540247" cy="692890"/>
          </a:xfrm>
        </p:grpSpPr>
        <p:sp>
          <p:nvSpPr>
            <p:cNvPr id="34" name="Rounded Rectangle 33"/>
            <p:cNvSpPr/>
            <p:nvPr/>
          </p:nvSpPr>
          <p:spPr>
            <a:xfrm>
              <a:off x="72000" y="2469871"/>
              <a:ext cx="2540247" cy="692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92294" y="2482026"/>
              <a:ext cx="2499659" cy="652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000" b="1" kern="1200" dirty="0"/>
                <a:t>Close ticket</a:t>
              </a:r>
              <a:endParaRPr lang="en-US" sz="20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79030" y="1912079"/>
            <a:ext cx="2663646" cy="576589"/>
            <a:chOff x="72000" y="792087"/>
            <a:chExt cx="2526132" cy="1638152"/>
          </a:xfrm>
        </p:grpSpPr>
        <p:sp>
          <p:nvSpPr>
            <p:cNvPr id="37" name="Rounded Rectangle 36"/>
            <p:cNvSpPr/>
            <p:nvPr/>
          </p:nvSpPr>
          <p:spPr>
            <a:xfrm>
              <a:off x="72000" y="792087"/>
              <a:ext cx="2526132" cy="16381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92506" y="795823"/>
              <a:ext cx="2430172" cy="1542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H" sz="2000" b="1" kern="1200" dirty="0"/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000" b="1" kern="1200" dirty="0"/>
                <a:t>Issue new ticket</a:t>
              </a:r>
              <a:endParaRPr lang="fr-CH" sz="2000" kern="12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89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31" y="165456"/>
            <a:ext cx="8229600" cy="773481"/>
          </a:xfrm>
        </p:spPr>
        <p:txBody>
          <a:bodyPr/>
          <a:lstStyle/>
          <a:p>
            <a:r>
              <a:rPr lang="fr-CH" dirty="0"/>
              <a:t>Issue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7662" y="1166648"/>
            <a:ext cx="8399138" cy="1432617"/>
            <a:chOff x="287662" y="1166648"/>
            <a:chExt cx="8399138" cy="143261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93" b="79117"/>
            <a:stretch/>
          </p:blipFill>
          <p:spPr bwMode="auto">
            <a:xfrm>
              <a:off x="287662" y="1166648"/>
              <a:ext cx="8399138" cy="11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5"/>
            <p:cNvSpPr/>
            <p:nvPr/>
          </p:nvSpPr>
          <p:spPr>
            <a:xfrm rot="19739068">
              <a:off x="6243146" y="2063237"/>
              <a:ext cx="1734207" cy="536028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4" b="8681"/>
          <a:stretch/>
        </p:blipFill>
        <p:spPr bwMode="auto">
          <a:xfrm>
            <a:off x="287662" y="1166648"/>
            <a:ext cx="6126786" cy="41999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56" y="3022600"/>
            <a:ext cx="6758224" cy="35146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059"/>
          </a:xfrm>
        </p:spPr>
        <p:txBody>
          <a:bodyPr>
            <a:normAutofit fontScale="90000"/>
          </a:bodyPr>
          <a:lstStyle/>
          <a:p>
            <a:r>
              <a:rPr lang="fr-CH" dirty="0"/>
              <a:t>Fields for new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0" y="1040520"/>
            <a:ext cx="8229600" cy="49279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H" dirty="0" err="1"/>
              <a:t>Several</a:t>
            </a:r>
            <a:r>
              <a:rPr lang="fr-CH" dirty="0"/>
              <a:t> information must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filled</a:t>
            </a:r>
            <a:r>
              <a:rPr lang="fr-CH" dirty="0"/>
              <a:t> in to </a:t>
            </a:r>
            <a:r>
              <a:rPr lang="fr-CH" dirty="0" err="1"/>
              <a:t>create</a:t>
            </a:r>
            <a:r>
              <a:rPr lang="fr-CH" dirty="0"/>
              <a:t> a new issue </a:t>
            </a:r>
            <a:r>
              <a:rPr lang="fr-CH" dirty="0" err="1"/>
              <a:t>including</a:t>
            </a:r>
            <a:r>
              <a:rPr lang="fr-CH" dirty="0"/>
              <a:t>:</a:t>
            </a:r>
          </a:p>
          <a:p>
            <a:r>
              <a:rPr lang="fr-CH" dirty="0"/>
              <a:t>Project*: ‘Incident Management System for RWC’ </a:t>
            </a:r>
          </a:p>
          <a:p>
            <a:r>
              <a:rPr lang="fr-CH" dirty="0"/>
              <a:t>Issue type*: ‘issue’ (by default)</a:t>
            </a:r>
          </a:p>
          <a:p>
            <a:r>
              <a:rPr lang="fr-CH" dirty="0" err="1"/>
              <a:t>Summary</a:t>
            </a:r>
            <a:r>
              <a:rPr lang="fr-CH" dirty="0"/>
              <a:t>*: a </a:t>
            </a:r>
            <a:r>
              <a:rPr lang="fr-CH" dirty="0" err="1"/>
              <a:t>brief</a:t>
            </a:r>
            <a:r>
              <a:rPr lang="fr-CH" dirty="0"/>
              <a:t> </a:t>
            </a:r>
            <a:r>
              <a:rPr lang="fr-CH" dirty="0" err="1"/>
              <a:t>explanation</a:t>
            </a:r>
            <a:r>
              <a:rPr lang="fr-CH" dirty="0"/>
              <a:t> of issues </a:t>
            </a:r>
            <a:r>
              <a:rPr lang="fr-CH" dirty="0" err="1"/>
              <a:t>raised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err="1"/>
              <a:t>this</a:t>
            </a:r>
            <a:r>
              <a:rPr lang="fr-CH" dirty="0"/>
              <a:t> format: </a:t>
            </a:r>
          </a:p>
          <a:p>
            <a:pPr marL="0" indent="361950">
              <a:buNone/>
            </a:pPr>
            <a:r>
              <a:rPr lang="fr-CH" b="1" dirty="0" err="1"/>
              <a:t>ddmmyyyy</a:t>
            </a:r>
            <a:r>
              <a:rPr lang="fr-CH" b="1" dirty="0"/>
              <a:t>-country-station/location-issue</a:t>
            </a:r>
          </a:p>
          <a:p>
            <a:pPr marL="361950" indent="-93663">
              <a:buNone/>
            </a:pPr>
            <a:r>
              <a:rPr lang="fr-CH" dirty="0"/>
              <a:t>	</a:t>
            </a:r>
            <a:r>
              <a:rPr lang="fr-CH" dirty="0" err="1"/>
              <a:t>example</a:t>
            </a:r>
            <a:r>
              <a:rPr lang="fr-CH" dirty="0"/>
              <a:t>: 21102020-Botswana-Ghanzi-no data </a:t>
            </a:r>
            <a:r>
              <a:rPr lang="fr-CH" dirty="0" err="1"/>
              <a:t>received</a:t>
            </a:r>
            <a:endParaRPr lang="fr-CH" dirty="0"/>
          </a:p>
          <a:p>
            <a:pPr marL="361950" indent="-93663">
              <a:buNone/>
            </a:pPr>
            <a:r>
              <a:rPr lang="fr-CH" dirty="0"/>
              <a:t> If more </a:t>
            </a:r>
            <a:r>
              <a:rPr lang="fr-CH" dirty="0" err="1"/>
              <a:t>than</a:t>
            </a:r>
            <a:r>
              <a:rPr lang="fr-CH" dirty="0"/>
              <a:t> one station of a country show the </a:t>
            </a:r>
            <a:r>
              <a:rPr lang="fr-CH" dirty="0" err="1"/>
              <a:t>same</a:t>
            </a:r>
            <a:r>
              <a:rPr lang="fr-CH" dirty="0"/>
              <a:t> non-compliance, </a:t>
            </a:r>
            <a:r>
              <a:rPr lang="fr-CH" b="1" dirty="0"/>
              <a:t>station/location </a:t>
            </a:r>
            <a:r>
              <a:rPr lang="fr-CH" dirty="0" err="1"/>
              <a:t>could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typed</a:t>
            </a:r>
            <a:r>
              <a:rPr lang="fr-CH" dirty="0"/>
              <a:t> </a:t>
            </a:r>
            <a:r>
              <a:rPr lang="fr-CH" dirty="0" err="1"/>
              <a:t>e.g</a:t>
            </a:r>
            <a:r>
              <a:rPr lang="fr-CH" dirty="0"/>
              <a:t>. </a:t>
            </a:r>
            <a:r>
              <a:rPr lang="fr-CH" b="1" dirty="0" err="1"/>
              <a:t>three</a:t>
            </a:r>
            <a:r>
              <a:rPr lang="fr-CH" b="1" dirty="0"/>
              <a:t> stations </a:t>
            </a:r>
            <a:r>
              <a:rPr lang="fr-CH" dirty="0"/>
              <a:t>or</a:t>
            </a:r>
            <a:r>
              <a:rPr lang="fr-CH" b="1" dirty="0"/>
              <a:t> stations</a:t>
            </a:r>
          </a:p>
          <a:p>
            <a:pPr marL="361950" indent="-93663">
              <a:buNone/>
            </a:pPr>
            <a:endParaRPr lang="fr-CH" dirty="0"/>
          </a:p>
          <a:p>
            <a:endParaRPr lang="fr-C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0978" y="5732355"/>
            <a:ext cx="7914290" cy="68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400" dirty="0"/>
              <a:t>*</a:t>
            </a:r>
            <a:r>
              <a:rPr lang="fr-CH" sz="2400" i="1" dirty="0" err="1"/>
              <a:t>mandatory</a:t>
            </a:r>
            <a:r>
              <a:rPr lang="fr-CH" sz="2400" i="1" dirty="0"/>
              <a:t> </a:t>
            </a:r>
            <a:r>
              <a:rPr lang="fr-CH" sz="2400" i="1" dirty="0" err="1"/>
              <a:t>fields</a:t>
            </a:r>
            <a:endParaRPr lang="en-US" sz="2400" i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735278" y="445731"/>
            <a:ext cx="1464644" cy="413886"/>
          </a:xfrm>
          <a:prstGeom prst="roundRect">
            <a:avLst/>
          </a:prstGeom>
          <a:solidFill>
            <a:srgbClr val="2B4C73"/>
          </a:solidFill>
          <a:ln>
            <a:solidFill>
              <a:srgbClr val="2B4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9536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3267" cy="892010"/>
          </a:xfrm>
        </p:spPr>
        <p:txBody>
          <a:bodyPr>
            <a:normAutofit/>
          </a:bodyPr>
          <a:lstStyle/>
          <a:p>
            <a:r>
              <a:rPr lang="fr-CH" dirty="0"/>
              <a:t>Fields for new issue – </a:t>
            </a:r>
            <a:r>
              <a:rPr lang="fr-CH" dirty="0" err="1"/>
              <a:t>cont</a:t>
            </a:r>
            <a:r>
              <a:rPr lang="fr-CH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648"/>
            <a:ext cx="8229600" cy="4959516"/>
          </a:xfrm>
        </p:spPr>
        <p:txBody>
          <a:bodyPr>
            <a:normAutofit fontScale="92500" lnSpcReduction="20000"/>
          </a:bodyPr>
          <a:lstStyle/>
          <a:p>
            <a:r>
              <a:rPr lang="fr-CH" dirty="0"/>
              <a:t>Reporter:  by default </a:t>
            </a:r>
            <a:r>
              <a:rPr lang="fr-CH" dirty="0" err="1"/>
              <a:t>according</a:t>
            </a:r>
            <a:r>
              <a:rPr lang="fr-CH" dirty="0"/>
              <a:t> to the </a:t>
            </a:r>
            <a:r>
              <a:rPr lang="fr-CH" dirty="0" err="1"/>
              <a:t>account</a:t>
            </a:r>
            <a:r>
              <a:rPr lang="fr-CH" dirty="0"/>
              <a:t> </a:t>
            </a:r>
            <a:r>
              <a:rPr lang="fr-CH" dirty="0" err="1"/>
              <a:t>logged</a:t>
            </a:r>
            <a:r>
              <a:rPr lang="fr-CH" dirty="0"/>
              <a:t> in (can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any</a:t>
            </a:r>
            <a:r>
              <a:rPr lang="fr-CH" dirty="0"/>
              <a:t> user)</a:t>
            </a:r>
          </a:p>
          <a:p>
            <a:r>
              <a:rPr lang="fr-CH" dirty="0" err="1"/>
              <a:t>Assignee</a:t>
            </a:r>
            <a:r>
              <a:rPr lang="fr-CH" dirty="0"/>
              <a:t> (</a:t>
            </a:r>
            <a:r>
              <a:rPr lang="fr-CH" dirty="0" err="1"/>
              <a:t>only</a:t>
            </a:r>
            <a:r>
              <a:rPr lang="fr-CH" dirty="0"/>
              <a:t> </a:t>
            </a:r>
            <a:r>
              <a:rPr lang="fr-CH" dirty="0" err="1"/>
              <a:t>appear</a:t>
            </a:r>
            <a:r>
              <a:rPr lang="fr-CH" dirty="0"/>
              <a:t> in </a:t>
            </a:r>
            <a:r>
              <a:rPr lang="fr-CH" dirty="0" err="1"/>
              <a:t>RWCs</a:t>
            </a:r>
            <a:r>
              <a:rPr lang="fr-CH" dirty="0"/>
              <a:t>’ </a:t>
            </a:r>
            <a:r>
              <a:rPr lang="fr-CH" dirty="0" err="1"/>
              <a:t>account</a:t>
            </a:r>
            <a:r>
              <a:rPr lang="fr-CH" dirty="0"/>
              <a:t>): at the </a:t>
            </a:r>
            <a:r>
              <a:rPr lang="fr-CH" dirty="0" err="1"/>
              <a:t>beginning</a:t>
            </a:r>
            <a:r>
              <a:rPr lang="fr-CH" dirty="0"/>
              <a:t>,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automatically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assigned</a:t>
            </a:r>
            <a:r>
              <a:rPr lang="fr-CH" dirty="0"/>
              <a:t> to RWC, RWC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assign</a:t>
            </a:r>
            <a:r>
              <a:rPr lang="fr-CH" dirty="0"/>
              <a:t> </a:t>
            </a:r>
            <a:r>
              <a:rPr lang="fr-CH" dirty="0" err="1"/>
              <a:t>this</a:t>
            </a:r>
            <a:r>
              <a:rPr lang="fr-CH" dirty="0"/>
              <a:t> ticket to </a:t>
            </a:r>
            <a:r>
              <a:rPr lang="fr-CH" dirty="0" err="1"/>
              <a:t>Member</a:t>
            </a:r>
            <a:r>
              <a:rPr lang="fr-CH" dirty="0"/>
              <a:t> (NFP) if RWC has </a:t>
            </a:r>
            <a:r>
              <a:rPr lang="fr-CH" dirty="0" err="1"/>
              <a:t>decided</a:t>
            </a:r>
            <a:r>
              <a:rPr lang="fr-CH" dirty="0"/>
              <a:t> to </a:t>
            </a:r>
            <a:r>
              <a:rPr lang="fr-CH" dirty="0" err="1"/>
              <a:t>raise</a:t>
            </a:r>
            <a:r>
              <a:rPr lang="fr-CH" dirty="0"/>
              <a:t> the ticket as incident</a:t>
            </a:r>
          </a:p>
          <a:p>
            <a:r>
              <a:rPr lang="fr-CH" dirty="0"/>
              <a:t>Component: RWC </a:t>
            </a:r>
            <a:r>
              <a:rPr lang="fr-CH" dirty="0" err="1"/>
              <a:t>being</a:t>
            </a:r>
            <a:r>
              <a:rPr lang="fr-CH" dirty="0"/>
              <a:t> </a:t>
            </a:r>
            <a:r>
              <a:rPr lang="fr-CH" dirty="0" err="1"/>
              <a:t>responsible</a:t>
            </a:r>
            <a:r>
              <a:rPr lang="fr-CH" dirty="0"/>
              <a:t> for </a:t>
            </a:r>
            <a:r>
              <a:rPr lang="fr-CH" dirty="0" err="1"/>
              <a:t>this</a:t>
            </a:r>
            <a:r>
              <a:rPr lang="fr-CH" dirty="0"/>
              <a:t> station</a:t>
            </a:r>
          </a:p>
          <a:p>
            <a:r>
              <a:rPr lang="fr-CH" dirty="0"/>
              <a:t>Description: </a:t>
            </a:r>
            <a:r>
              <a:rPr lang="fr-CH" dirty="0" err="1"/>
              <a:t>Details</a:t>
            </a:r>
            <a:r>
              <a:rPr lang="fr-CH" dirty="0"/>
              <a:t> </a:t>
            </a:r>
            <a:r>
              <a:rPr lang="fr-CH" dirty="0" err="1"/>
              <a:t>concerning</a:t>
            </a:r>
            <a:r>
              <a:rPr lang="fr-CH" dirty="0"/>
              <a:t> the issue</a:t>
            </a:r>
          </a:p>
          <a:p>
            <a:r>
              <a:rPr lang="fr-CH" dirty="0" err="1"/>
              <a:t>Priority</a:t>
            </a:r>
            <a:r>
              <a:rPr lang="fr-CH" dirty="0"/>
              <a:t>: </a:t>
            </a:r>
            <a:r>
              <a:rPr lang="fr-CH" dirty="0" err="1"/>
              <a:t>priority</a:t>
            </a:r>
            <a:r>
              <a:rPr lang="fr-CH" dirty="0"/>
              <a:t> </a:t>
            </a:r>
            <a:r>
              <a:rPr lang="fr-CH" dirty="0" err="1"/>
              <a:t>level</a:t>
            </a:r>
            <a:r>
              <a:rPr lang="fr-CH" dirty="0"/>
              <a:t> </a:t>
            </a:r>
            <a:r>
              <a:rPr lang="fr-CH" dirty="0" err="1"/>
              <a:t>according</a:t>
            </a:r>
            <a:r>
              <a:rPr lang="fr-CH" dirty="0"/>
              <a:t>  to the </a:t>
            </a:r>
            <a:r>
              <a:rPr lang="fr-CH" dirty="0" err="1"/>
              <a:t>Technical</a:t>
            </a:r>
            <a:r>
              <a:rPr lang="fr-CH" dirty="0"/>
              <a:t> Guidelines for RWC on the WDQMS (Annex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>
          <a:xfrm>
            <a:off x="7351295" y="525388"/>
            <a:ext cx="1464644" cy="413886"/>
          </a:xfrm>
          <a:prstGeom prst="roundRect">
            <a:avLst/>
          </a:prstGeom>
          <a:solidFill>
            <a:srgbClr val="2B4C73"/>
          </a:solidFill>
          <a:ln>
            <a:solidFill>
              <a:srgbClr val="2B4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3150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3642" cy="939307"/>
          </a:xfrm>
        </p:spPr>
        <p:txBody>
          <a:bodyPr/>
          <a:lstStyle/>
          <a:p>
            <a:r>
              <a:rPr lang="fr-CH" dirty="0"/>
              <a:t>Fields for new issue (</a:t>
            </a:r>
            <a:r>
              <a:rPr lang="fr-CH" dirty="0" err="1"/>
              <a:t>cont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355834"/>
            <a:ext cx="8702565" cy="4770329"/>
          </a:xfrm>
        </p:spPr>
        <p:txBody>
          <a:bodyPr>
            <a:normAutofit fontScale="92500" lnSpcReduction="10000"/>
          </a:bodyPr>
          <a:lstStyle/>
          <a:p>
            <a:r>
              <a:rPr lang="fr-CH" dirty="0" err="1"/>
              <a:t>Linked</a:t>
            </a:r>
            <a:r>
              <a:rPr lang="fr-CH" dirty="0"/>
              <a:t> issues: if the issue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related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any</a:t>
            </a:r>
            <a:r>
              <a:rPr lang="fr-CH" dirty="0"/>
              <a:t> </a:t>
            </a:r>
            <a:r>
              <a:rPr lang="fr-CH" dirty="0" err="1"/>
              <a:t>previous</a:t>
            </a:r>
            <a:r>
              <a:rPr lang="fr-CH" dirty="0"/>
              <a:t> issues</a:t>
            </a:r>
          </a:p>
          <a:p>
            <a:r>
              <a:rPr lang="fr-CH" dirty="0"/>
              <a:t>WIGOS ID*: WIGOS Station Identifier (WSI) </a:t>
            </a:r>
            <a:r>
              <a:rPr lang="fr-CH" dirty="0" err="1"/>
              <a:t>registered</a:t>
            </a:r>
            <a:r>
              <a:rPr lang="fr-CH" dirty="0"/>
              <a:t> in OSCAR/surface. If more </a:t>
            </a:r>
            <a:r>
              <a:rPr lang="fr-CH" dirty="0" err="1"/>
              <a:t>than</a:t>
            </a:r>
            <a:r>
              <a:rPr lang="fr-CH" dirty="0"/>
              <a:t> one station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reported</a:t>
            </a:r>
            <a:r>
              <a:rPr lang="fr-CH" dirty="0"/>
              <a:t> in </a:t>
            </a:r>
            <a:r>
              <a:rPr lang="fr-CH" dirty="0" err="1"/>
              <a:t>this</a:t>
            </a:r>
            <a:r>
              <a:rPr lang="fr-CH" dirty="0"/>
              <a:t> ticket, use one of </a:t>
            </a:r>
            <a:r>
              <a:rPr lang="fr-CH" dirty="0" err="1"/>
              <a:t>their</a:t>
            </a:r>
            <a:r>
              <a:rPr lang="fr-CH" dirty="0"/>
              <a:t> WSI (</a:t>
            </a:r>
            <a:r>
              <a:rPr lang="fr-CH" dirty="0" err="1"/>
              <a:t>details</a:t>
            </a:r>
            <a:r>
              <a:rPr lang="fr-CH" dirty="0"/>
              <a:t> about the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WSIs</a:t>
            </a:r>
            <a:r>
              <a:rPr lang="fr-CH" dirty="0"/>
              <a:t> </a:t>
            </a:r>
            <a:r>
              <a:rPr lang="fr-CH" dirty="0" err="1"/>
              <a:t>will</a:t>
            </a:r>
            <a:r>
              <a:rPr lang="fr-CH" dirty="0"/>
              <a:t> go </a:t>
            </a:r>
            <a:r>
              <a:rPr lang="fr-CH" dirty="0" err="1"/>
              <a:t>into</a:t>
            </a:r>
            <a:r>
              <a:rPr lang="fr-CH" dirty="0"/>
              <a:t> the Description </a:t>
            </a:r>
            <a:r>
              <a:rPr lang="fr-CH" dirty="0" err="1"/>
              <a:t>field</a:t>
            </a:r>
            <a:r>
              <a:rPr lang="fr-CH" dirty="0"/>
              <a:t>) </a:t>
            </a:r>
          </a:p>
          <a:p>
            <a:r>
              <a:rPr lang="fr-CH" dirty="0"/>
              <a:t>WIGOS issue </a:t>
            </a:r>
            <a:r>
              <a:rPr lang="fr-CH" dirty="0" err="1"/>
              <a:t>category</a:t>
            </a:r>
            <a:r>
              <a:rPr lang="fr-CH" dirty="0"/>
              <a:t>: </a:t>
            </a:r>
          </a:p>
          <a:p>
            <a:pPr lvl="1"/>
            <a:r>
              <a:rPr lang="fr-CH" dirty="0"/>
              <a:t>Type of observation: surface or </a:t>
            </a:r>
            <a:r>
              <a:rPr lang="fr-CH" dirty="0" err="1"/>
              <a:t>upper</a:t>
            </a:r>
            <a:r>
              <a:rPr lang="fr-CH" dirty="0"/>
              <a:t> air, </a:t>
            </a:r>
          </a:p>
          <a:p>
            <a:pPr lvl="1"/>
            <a:r>
              <a:rPr lang="fr-CH" dirty="0" err="1"/>
              <a:t>Category</a:t>
            </a:r>
            <a:r>
              <a:rPr lang="fr-CH" dirty="0"/>
              <a:t> performance: </a:t>
            </a:r>
            <a:r>
              <a:rPr lang="fr-CH" dirty="0" err="1"/>
              <a:t>availability</a:t>
            </a:r>
            <a:r>
              <a:rPr lang="fr-CH" dirty="0"/>
              <a:t>, </a:t>
            </a:r>
            <a:r>
              <a:rPr lang="fr-CH" dirty="0" err="1"/>
              <a:t>quality</a:t>
            </a:r>
            <a:r>
              <a:rPr lang="fr-CH" dirty="0"/>
              <a:t> or </a:t>
            </a:r>
            <a:r>
              <a:rPr lang="fr-CH" dirty="0" err="1"/>
              <a:t>timeliness</a:t>
            </a:r>
            <a:endParaRPr lang="fr-C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>
          <a:xfrm>
            <a:off x="7351295" y="525388"/>
            <a:ext cx="1464644" cy="413886"/>
          </a:xfrm>
          <a:prstGeom prst="roundRect">
            <a:avLst/>
          </a:prstGeom>
          <a:solidFill>
            <a:srgbClr val="2B4C73"/>
          </a:solidFill>
          <a:ln>
            <a:solidFill>
              <a:srgbClr val="2B4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14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5" y="1403131"/>
            <a:ext cx="8198069" cy="496898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CH" dirty="0"/>
              <a:t>One of the </a:t>
            </a:r>
            <a:r>
              <a:rPr lang="fr-CH" dirty="0" err="1"/>
              <a:t>two</a:t>
            </a:r>
            <a:r>
              <a:rPr lang="fr-CH" dirty="0"/>
              <a:t> options must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performed</a:t>
            </a:r>
            <a:r>
              <a:rPr lang="fr-CH" dirty="0"/>
              <a:t> by </a:t>
            </a:r>
            <a:r>
              <a:rPr lang="fr-CH" dirty="0" err="1"/>
              <a:t>RWCs</a:t>
            </a:r>
            <a:r>
              <a:rPr lang="fr-CH" dirty="0"/>
              <a:t> </a:t>
            </a:r>
            <a:r>
              <a:rPr lang="fr-CH" dirty="0" err="1"/>
              <a:t>when</a:t>
            </a:r>
            <a:r>
              <a:rPr lang="fr-CH" dirty="0"/>
              <a:t> </a:t>
            </a:r>
            <a:r>
              <a:rPr lang="fr-CH" dirty="0" err="1"/>
              <a:t>receiving</a:t>
            </a:r>
            <a:r>
              <a:rPr lang="fr-CH" dirty="0"/>
              <a:t> new ticket </a:t>
            </a:r>
            <a:r>
              <a:rPr lang="fr-CH" dirty="0" err="1"/>
              <a:t>according</a:t>
            </a:r>
            <a:r>
              <a:rPr lang="fr-CH" dirty="0"/>
              <a:t> to </a:t>
            </a:r>
            <a:r>
              <a:rPr lang="fr-CH" dirty="0" err="1"/>
              <a:t>their</a:t>
            </a:r>
            <a:r>
              <a:rPr lang="fr-CH" dirty="0"/>
              <a:t> </a:t>
            </a:r>
            <a:r>
              <a:rPr lang="fr-CH" dirty="0" err="1"/>
              <a:t>evaluation</a:t>
            </a:r>
            <a:r>
              <a:rPr lang="fr-CH" dirty="0"/>
              <a:t>:</a:t>
            </a:r>
          </a:p>
          <a:p>
            <a:pPr marL="514350" indent="-514350" algn="just">
              <a:buAutoNum type="arabicPeriod"/>
            </a:pPr>
            <a:r>
              <a:rPr lang="fr-CH" dirty="0" err="1"/>
              <a:t>Convert</a:t>
            </a:r>
            <a:r>
              <a:rPr lang="fr-CH" dirty="0"/>
              <a:t> the ticket </a:t>
            </a:r>
            <a:r>
              <a:rPr lang="fr-CH" dirty="0" err="1"/>
              <a:t>into</a:t>
            </a:r>
            <a:r>
              <a:rPr lang="fr-CH" dirty="0"/>
              <a:t> ‘incident’. If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decided</a:t>
            </a:r>
            <a:r>
              <a:rPr lang="fr-CH" dirty="0"/>
              <a:t> to </a:t>
            </a:r>
            <a:r>
              <a:rPr lang="fr-CH" dirty="0" err="1"/>
              <a:t>raise</a:t>
            </a:r>
            <a:r>
              <a:rPr lang="fr-CH" dirty="0"/>
              <a:t> an issue </a:t>
            </a:r>
            <a:r>
              <a:rPr lang="fr-CH" dirty="0" err="1"/>
              <a:t>into</a:t>
            </a:r>
            <a:r>
              <a:rPr lang="fr-CH" dirty="0"/>
              <a:t> an incident, RWC must </a:t>
            </a:r>
            <a:r>
              <a:rPr lang="fr-CH" b="1" dirty="0" err="1"/>
              <a:t>assign</a:t>
            </a:r>
            <a:r>
              <a:rPr lang="fr-CH" dirty="0"/>
              <a:t> </a:t>
            </a:r>
            <a:r>
              <a:rPr lang="fr-CH" dirty="0" err="1"/>
              <a:t>this</a:t>
            </a:r>
            <a:r>
              <a:rPr lang="fr-CH" dirty="0"/>
              <a:t> incident to </a:t>
            </a:r>
            <a:r>
              <a:rPr lang="fr-CH" dirty="0" err="1"/>
              <a:t>specific</a:t>
            </a:r>
            <a:r>
              <a:rPr lang="fr-CH" dirty="0"/>
              <a:t> </a:t>
            </a:r>
            <a:r>
              <a:rPr lang="fr-CH" dirty="0" err="1"/>
              <a:t>Member</a:t>
            </a:r>
            <a:r>
              <a:rPr lang="fr-CH" dirty="0"/>
              <a:t> (NFP)   </a:t>
            </a:r>
            <a:r>
              <a:rPr lang="en-US" dirty="0"/>
              <a:t>→ </a:t>
            </a:r>
            <a:endParaRPr lang="fr-CH" dirty="0"/>
          </a:p>
          <a:p>
            <a:pPr marL="514350" indent="-514350" algn="just">
              <a:buAutoNum type="arabicPeriod"/>
            </a:pPr>
            <a:r>
              <a:rPr lang="fr-CH" dirty="0" err="1"/>
              <a:t>Decide</a:t>
            </a:r>
            <a:r>
              <a:rPr lang="fr-CH" dirty="0"/>
              <a:t> ‘no incident’ for the ticket, </a:t>
            </a:r>
            <a:r>
              <a:rPr lang="en-US" dirty="0"/>
              <a:t>the issue has been resolved or has disappeared without further action taken by the RWC → ‘CLOSED’</a:t>
            </a:r>
            <a:endParaRPr lang="fr-CH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335"/>
            <a:ext cx="8229600" cy="1309796"/>
          </a:xfrm>
        </p:spPr>
        <p:txBody>
          <a:bodyPr>
            <a:normAutofit/>
          </a:bodyPr>
          <a:lstStyle/>
          <a:p>
            <a:r>
              <a:rPr lang="en-US" dirty="0"/>
              <a:t>Incident Process Initiation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625065" y="4310514"/>
            <a:ext cx="1464644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INCIDENT</a:t>
            </a:r>
            <a:endParaRPr lang="fr-CH" dirty="0"/>
          </a:p>
        </p:txBody>
      </p:sp>
      <p:sp>
        <p:nvSpPr>
          <p:cNvPr id="2" name="Abgerundetes Rechteck 1"/>
          <p:cNvSpPr/>
          <p:nvPr/>
        </p:nvSpPr>
        <p:spPr>
          <a:xfrm>
            <a:off x="6679933" y="5775158"/>
            <a:ext cx="1540042" cy="4138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CLOSED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206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404"/>
            <a:ext cx="8229600" cy="671293"/>
          </a:xfrm>
        </p:spPr>
        <p:txBody>
          <a:bodyPr>
            <a:normAutofit fontScale="90000"/>
          </a:bodyPr>
          <a:lstStyle/>
          <a:p>
            <a:r>
              <a:rPr lang="en-US" dirty="0"/>
              <a:t>RWC's response to the new ticket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2433" r="35868" b="39562"/>
          <a:stretch/>
        </p:blipFill>
        <p:spPr bwMode="auto">
          <a:xfrm>
            <a:off x="457199" y="1118882"/>
            <a:ext cx="7993117" cy="349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57200" y="4761178"/>
            <a:ext cx="2412124" cy="1595172"/>
          </a:xfrm>
          <a:prstGeom prst="wedgeRectCallout">
            <a:avLst>
              <a:gd name="adj1" fmla="val -37589"/>
              <a:gd name="adj2" fmla="val -202545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CH" sz="2000" dirty="0">
                <a:solidFill>
                  <a:srgbClr val="003399"/>
                </a:solidFill>
              </a:rPr>
              <a:t>RWC </a:t>
            </a:r>
            <a:r>
              <a:rPr lang="fr-CH" sz="2000" dirty="0" err="1">
                <a:solidFill>
                  <a:srgbClr val="003399"/>
                </a:solidFill>
              </a:rPr>
              <a:t>can</a:t>
            </a:r>
            <a:r>
              <a:rPr lang="fr-CH" sz="2000" dirty="0">
                <a:solidFill>
                  <a:srgbClr val="003399"/>
                </a:solidFill>
              </a:rPr>
              <a:t> correct/ </a:t>
            </a:r>
            <a:r>
              <a:rPr lang="fr-CH" sz="2000" dirty="0" err="1">
                <a:solidFill>
                  <a:srgbClr val="003399"/>
                </a:solidFill>
              </a:rPr>
              <a:t>edit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critical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details</a:t>
            </a:r>
            <a:r>
              <a:rPr lang="fr-CH" sz="2000" dirty="0">
                <a:solidFill>
                  <a:srgbClr val="003399"/>
                </a:solidFill>
              </a:rPr>
              <a:t> of the ticket if </a:t>
            </a:r>
            <a:r>
              <a:rPr lang="fr-CH" sz="2000" dirty="0" err="1">
                <a:solidFill>
                  <a:srgbClr val="003399"/>
                </a:solidFill>
              </a:rPr>
              <a:t>needed</a:t>
            </a:r>
            <a:r>
              <a:rPr lang="fr-CH" sz="2000" dirty="0">
                <a:solidFill>
                  <a:srgbClr val="003399"/>
                </a:solidFill>
              </a:rPr>
              <a:t>, and </a:t>
            </a:r>
            <a:r>
              <a:rPr lang="fr-CH" sz="2000" dirty="0" err="1">
                <a:solidFill>
                  <a:srgbClr val="003399"/>
                </a:solidFill>
              </a:rPr>
              <a:t>add</a:t>
            </a:r>
            <a:r>
              <a:rPr lang="fr-CH" sz="2000" dirty="0">
                <a:solidFill>
                  <a:srgbClr val="003399"/>
                </a:solidFill>
              </a:rPr>
              <a:t> more </a:t>
            </a:r>
            <a:r>
              <a:rPr lang="fr-CH" sz="2000" dirty="0" err="1">
                <a:solidFill>
                  <a:srgbClr val="003399"/>
                </a:solidFill>
              </a:rPr>
              <a:t>detailed</a:t>
            </a:r>
            <a:r>
              <a:rPr lang="fr-CH" sz="2000" dirty="0">
                <a:solidFill>
                  <a:srgbClr val="003399"/>
                </a:solidFill>
              </a:rPr>
              <a:t> description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984936" y="4766650"/>
            <a:ext cx="2060029" cy="1589700"/>
          </a:xfrm>
          <a:prstGeom prst="wedgeRectCallout">
            <a:avLst>
              <a:gd name="adj1" fmla="val -96263"/>
              <a:gd name="adj2" fmla="val -205728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dirty="0" err="1">
                <a:solidFill>
                  <a:srgbClr val="003399"/>
                </a:solidFill>
              </a:rPr>
              <a:t>Requesting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additional</a:t>
            </a:r>
            <a:r>
              <a:rPr lang="fr-CH" sz="2000" dirty="0">
                <a:solidFill>
                  <a:srgbClr val="003399"/>
                </a:solidFill>
              </a:rPr>
              <a:t> information </a:t>
            </a:r>
            <a:r>
              <a:rPr lang="fr-CH" sz="2000" dirty="0" err="1">
                <a:solidFill>
                  <a:srgbClr val="003399"/>
                </a:solidFill>
              </a:rPr>
              <a:t>from</a:t>
            </a:r>
            <a:r>
              <a:rPr lang="fr-CH" sz="2000" dirty="0">
                <a:solidFill>
                  <a:srgbClr val="003399"/>
                </a:solidFill>
              </a:rPr>
              <a:t> reporter as </a:t>
            </a:r>
            <a:r>
              <a:rPr lang="fr-CH" sz="2000" dirty="0" err="1">
                <a:solidFill>
                  <a:srgbClr val="003399"/>
                </a:solidFill>
              </a:rPr>
              <a:t>needed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993524" y="3776352"/>
            <a:ext cx="1476706" cy="832635"/>
          </a:xfrm>
          <a:prstGeom prst="wedgeRectCallout">
            <a:avLst>
              <a:gd name="adj1" fmla="val -67566"/>
              <a:gd name="adj2" fmla="val -213860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dirty="0">
                <a:solidFill>
                  <a:srgbClr val="003399"/>
                </a:solidFill>
              </a:rPr>
              <a:t>If </a:t>
            </a:r>
            <a:r>
              <a:rPr lang="fr-CH" sz="2000" dirty="0" err="1">
                <a:solidFill>
                  <a:srgbClr val="003399"/>
                </a:solidFill>
              </a:rPr>
              <a:t>decided</a:t>
            </a:r>
            <a:r>
              <a:rPr lang="fr-CH" sz="2000" dirty="0">
                <a:solidFill>
                  <a:srgbClr val="003399"/>
                </a:solidFill>
              </a:rPr>
              <a:t> to </a:t>
            </a:r>
            <a:r>
              <a:rPr lang="fr-CH" sz="2000" dirty="0" err="1">
                <a:solidFill>
                  <a:srgbClr val="003399"/>
                </a:solidFill>
              </a:rPr>
              <a:t>be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raised</a:t>
            </a:r>
            <a:r>
              <a:rPr lang="fr-CH" sz="2000" dirty="0">
                <a:solidFill>
                  <a:srgbClr val="003399"/>
                </a:solidFill>
              </a:rPr>
              <a:t> as incident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218386" y="4761178"/>
            <a:ext cx="2144111" cy="1595172"/>
          </a:xfrm>
          <a:prstGeom prst="wedgeRectCallout">
            <a:avLst>
              <a:gd name="adj1" fmla="val -127809"/>
              <a:gd name="adj2" fmla="val -190803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dirty="0">
                <a:solidFill>
                  <a:srgbClr val="003399"/>
                </a:solidFill>
              </a:rPr>
              <a:t>If </a:t>
            </a:r>
            <a:r>
              <a:rPr lang="fr-CH" sz="2000" dirty="0" err="1">
                <a:solidFill>
                  <a:srgbClr val="000099"/>
                </a:solidFill>
              </a:rPr>
              <a:t>decided</a:t>
            </a:r>
            <a:r>
              <a:rPr lang="fr-CH" sz="2000" dirty="0">
                <a:solidFill>
                  <a:srgbClr val="000099"/>
                </a:solidFill>
              </a:rPr>
              <a:t> to </a:t>
            </a:r>
            <a:r>
              <a:rPr lang="fr-CH" sz="2000" dirty="0" err="1">
                <a:solidFill>
                  <a:srgbClr val="000099"/>
                </a:solidFill>
              </a:rPr>
              <a:t>raise</a:t>
            </a:r>
            <a:r>
              <a:rPr lang="fr-CH" sz="2000" dirty="0">
                <a:solidFill>
                  <a:srgbClr val="000099"/>
                </a:solidFill>
              </a:rPr>
              <a:t> an incident, </a:t>
            </a:r>
            <a:r>
              <a:rPr lang="fr-CH" sz="2000" dirty="0">
                <a:solidFill>
                  <a:srgbClr val="003399"/>
                </a:solidFill>
              </a:rPr>
              <a:t>ticket must </a:t>
            </a:r>
            <a:r>
              <a:rPr lang="fr-CH" sz="2000" dirty="0" err="1">
                <a:solidFill>
                  <a:srgbClr val="003399"/>
                </a:solidFill>
              </a:rPr>
              <a:t>be</a:t>
            </a:r>
            <a:r>
              <a:rPr lang="fr-CH" sz="2000" dirty="0">
                <a:solidFill>
                  <a:srgbClr val="003399"/>
                </a:solidFill>
              </a:rPr>
              <a:t> </a:t>
            </a:r>
            <a:r>
              <a:rPr lang="fr-CH" sz="2000" dirty="0" err="1">
                <a:solidFill>
                  <a:srgbClr val="003399"/>
                </a:solidFill>
              </a:rPr>
              <a:t>assigned</a:t>
            </a:r>
            <a:r>
              <a:rPr lang="fr-CH" sz="2000" dirty="0">
                <a:solidFill>
                  <a:srgbClr val="003399"/>
                </a:solidFill>
              </a:rPr>
              <a:t> to relevant NFP/ </a:t>
            </a:r>
            <a:r>
              <a:rPr lang="fr-CH" sz="2000" dirty="0" err="1">
                <a:solidFill>
                  <a:srgbClr val="003399"/>
                </a:solidFill>
              </a:rPr>
              <a:t>Member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465779" y="4766650"/>
            <a:ext cx="1596768" cy="1589701"/>
          </a:xfrm>
          <a:prstGeom prst="wedgeRectCallout">
            <a:avLst>
              <a:gd name="adj1" fmla="val -53188"/>
              <a:gd name="adj2" fmla="val -202469"/>
            </a:avLst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dirty="0">
                <a:solidFill>
                  <a:srgbClr val="003399"/>
                </a:solidFill>
              </a:rPr>
              <a:t>If </a:t>
            </a:r>
            <a:r>
              <a:rPr lang="fr-CH" sz="2000" dirty="0" err="1">
                <a:solidFill>
                  <a:srgbClr val="003399"/>
                </a:solidFill>
              </a:rPr>
              <a:t>decided</a:t>
            </a:r>
            <a:r>
              <a:rPr lang="fr-CH" sz="2000" dirty="0">
                <a:solidFill>
                  <a:srgbClr val="003399"/>
                </a:solidFill>
              </a:rPr>
              <a:t> as no incident </a:t>
            </a:r>
            <a:r>
              <a:rPr lang="fr-CH" sz="2000" dirty="0" err="1">
                <a:solidFill>
                  <a:srgbClr val="000099"/>
                </a:solidFill>
              </a:rPr>
              <a:t>because</a:t>
            </a:r>
            <a:r>
              <a:rPr lang="fr-CH" sz="2000" dirty="0">
                <a:solidFill>
                  <a:srgbClr val="000099"/>
                </a:solidFill>
              </a:rPr>
              <a:t> issue </a:t>
            </a:r>
            <a:r>
              <a:rPr lang="fr-CH" sz="2000" dirty="0" err="1">
                <a:solidFill>
                  <a:srgbClr val="000099"/>
                </a:solidFill>
              </a:rPr>
              <a:t>disappeared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6" ma:contentTypeDescription="Create a new document." ma:contentTypeScope="" ma:versionID="6d1387ed20689e299fbd0eb9a47cf31c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62132e911f4205e6cda6e7846b1291a2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7D0A5C-8DF5-4616-8537-67FC5C276A1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9d2c9005-3129-4719-81ca-2fc8d806cf37"/>
    <ds:schemaRef ds:uri="2c63548e-e22e-43cb-a415-9193d4d80a38"/>
  </ds:schemaRefs>
</ds:datastoreItem>
</file>

<file path=customXml/itemProps2.xml><?xml version="1.0" encoding="utf-8"?>
<ds:datastoreItem xmlns:ds="http://schemas.openxmlformats.org/officeDocument/2006/customXml" ds:itemID="{D6547021-DBDB-4038-8642-4A7DBCDC0A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E162A-6D4E-44E0-BC02-FD17F760A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1070</TotalTime>
  <Words>999</Words>
  <Application>Microsoft Office PowerPoint</Application>
  <PresentationFormat>On-screen Show (4:3)</PresentationFormat>
  <Paragraphs>135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WMO_WHITE_Powerpoint_en_fr</vt:lpstr>
      <vt:lpstr>PowerPoint Presentation</vt:lpstr>
      <vt:lpstr>Workflow of the System</vt:lpstr>
      <vt:lpstr>Users role</vt:lpstr>
      <vt:lpstr>Issue Identification</vt:lpstr>
      <vt:lpstr>Fields for new issue</vt:lpstr>
      <vt:lpstr>Fields for new issue – cont.</vt:lpstr>
      <vt:lpstr>Fields for new issue (cont)</vt:lpstr>
      <vt:lpstr>Incident Process Initiation</vt:lpstr>
      <vt:lpstr>RWC's response to the new ticket</vt:lpstr>
      <vt:lpstr>Receipt confirmation and action proposal from Members</vt:lpstr>
      <vt:lpstr>Confirm the ticket when receive acknowledgement from NFP</vt:lpstr>
      <vt:lpstr>Review and validate action proposal added by Members</vt:lpstr>
      <vt:lpstr>Incident Rectification</vt:lpstr>
      <vt:lpstr>Won’t fix incident</vt:lpstr>
      <vt:lpstr>Incident rectification or  won’t fix incident</vt:lpstr>
      <vt:lpstr>Won’t fix incident</vt:lpstr>
      <vt:lpstr>Closure of incident ticket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Zulkarnain</dc:creator>
  <cp:lastModifiedBy>Zulkarnain</cp:lastModifiedBy>
  <cp:revision>2</cp:revision>
  <cp:lastPrinted>2017-05-09T06:47:47Z</cp:lastPrinted>
  <dcterms:created xsi:type="dcterms:W3CDTF">2016-05-27T11:05:50Z</dcterms:created>
  <dcterms:modified xsi:type="dcterms:W3CDTF">2020-10-21T08:27:06Z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