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51" r:id="rId3"/>
    <p:sldId id="362" r:id="rId4"/>
    <p:sldId id="365" r:id="rId5"/>
    <p:sldId id="367" r:id="rId6"/>
    <p:sldId id="357" r:id="rId7"/>
    <p:sldId id="363" r:id="rId8"/>
    <p:sldId id="366" r:id="rId9"/>
    <p:sldId id="25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0FB68-EE79-4340-AC5E-29305414BFAA}" v="17" dt="2020-10-20T09:18:01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41" autoAdjust="0"/>
    <p:restoredTop sz="98335" autoAdjust="0"/>
  </p:normalViewPr>
  <p:slideViewPr>
    <p:cSldViewPr snapToGrid="0" snapToObjects="1">
      <p:cViewPr varScale="1">
        <p:scale>
          <a:sx n="68" d="100"/>
          <a:sy n="68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karnain" userId="5083becb-a57d-47aa-bc56-c8e14edc6f30" providerId="ADAL" clId="{5FE0FB68-EE79-4340-AC5E-29305414BFAA}"/>
    <pc:docChg chg="undo custSel addSld delSld modSld">
      <pc:chgData name="Zulkarnain" userId="5083becb-a57d-47aa-bc56-c8e14edc6f30" providerId="ADAL" clId="{5FE0FB68-EE79-4340-AC5E-29305414BFAA}" dt="2020-10-20T09:18:16.237" v="465" actId="2696"/>
      <pc:docMkLst>
        <pc:docMk/>
      </pc:docMkLst>
      <pc:sldChg chg="modSp">
        <pc:chgData name="Zulkarnain" userId="5083becb-a57d-47aa-bc56-c8e14edc6f30" providerId="ADAL" clId="{5FE0FB68-EE79-4340-AC5E-29305414BFAA}" dt="2020-10-20T08:26:50.908" v="286" actId="20577"/>
        <pc:sldMkLst>
          <pc:docMk/>
          <pc:sldMk cId="2389260677" sldId="256"/>
        </pc:sldMkLst>
        <pc:spChg chg="mod">
          <ac:chgData name="Zulkarnain" userId="5083becb-a57d-47aa-bc56-c8e14edc6f30" providerId="ADAL" clId="{5FE0FB68-EE79-4340-AC5E-29305414BFAA}" dt="2020-10-20T08:26:50.908" v="286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5FE0FB68-EE79-4340-AC5E-29305414BFAA}" dt="2020-10-19T14:21:57.299" v="95" actId="255"/>
        <pc:sldMkLst>
          <pc:docMk/>
          <pc:sldMk cId="380228457" sldId="258"/>
        </pc:sldMkLst>
        <pc:spChg chg="mod">
          <ac:chgData name="Zulkarnain" userId="5083becb-a57d-47aa-bc56-c8e14edc6f30" providerId="ADAL" clId="{5FE0FB68-EE79-4340-AC5E-29305414BFAA}" dt="2020-10-19T14:21:57.299" v="95" actId="255"/>
          <ac:spMkLst>
            <pc:docMk/>
            <pc:sldMk cId="380228457" sldId="258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5FE0FB68-EE79-4340-AC5E-29305414BFAA}" dt="2020-10-20T08:53:48.424" v="404" actId="20577"/>
        <pc:sldMkLst>
          <pc:docMk/>
          <pc:sldMk cId="403997547" sldId="351"/>
        </pc:sldMkLst>
        <pc:spChg chg="mod">
          <ac:chgData name="Zulkarnain" userId="5083becb-a57d-47aa-bc56-c8e14edc6f30" providerId="ADAL" clId="{5FE0FB68-EE79-4340-AC5E-29305414BFAA}" dt="2020-10-20T08:53:48.424" v="404" actId="20577"/>
          <ac:spMkLst>
            <pc:docMk/>
            <pc:sldMk cId="403997547" sldId="351"/>
            <ac:spMk id="2" creationId="{00000000-0000-0000-0000-000000000000}"/>
          </ac:spMkLst>
        </pc:spChg>
        <pc:spChg chg="mod">
          <ac:chgData name="Zulkarnain" userId="5083becb-a57d-47aa-bc56-c8e14edc6f30" providerId="ADAL" clId="{5FE0FB68-EE79-4340-AC5E-29305414BFAA}" dt="2020-10-19T15:09:09.479" v="137" actId="20577"/>
          <ac:spMkLst>
            <pc:docMk/>
            <pc:sldMk cId="403997547" sldId="351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5FE0FB68-EE79-4340-AC5E-29305414BFAA}" dt="2020-10-20T07:30:14.656" v="166" actId="20577"/>
        <pc:sldMkLst>
          <pc:docMk/>
          <pc:sldMk cId="3582928815" sldId="357"/>
        </pc:sldMkLst>
        <pc:spChg chg="mod">
          <ac:chgData name="Zulkarnain" userId="5083becb-a57d-47aa-bc56-c8e14edc6f30" providerId="ADAL" clId="{5FE0FB68-EE79-4340-AC5E-29305414BFAA}" dt="2020-10-20T07:30:14.656" v="166" actId="20577"/>
          <ac:spMkLst>
            <pc:docMk/>
            <pc:sldMk cId="3582928815" sldId="357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5FE0FB68-EE79-4340-AC5E-29305414BFAA}" dt="2020-10-20T07:31:50.400" v="167" actId="20577"/>
        <pc:sldMkLst>
          <pc:docMk/>
          <pc:sldMk cId="584135736" sldId="363"/>
        </pc:sldMkLst>
        <pc:spChg chg="mod">
          <ac:chgData name="Zulkarnain" userId="5083becb-a57d-47aa-bc56-c8e14edc6f30" providerId="ADAL" clId="{5FE0FB68-EE79-4340-AC5E-29305414BFAA}" dt="2020-10-20T07:31:50.400" v="167" actId="20577"/>
          <ac:spMkLst>
            <pc:docMk/>
            <pc:sldMk cId="584135736" sldId="363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5FE0FB68-EE79-4340-AC5E-29305414BFAA}" dt="2020-10-20T07:09:08.807" v="145" actId="27636"/>
        <pc:sldMkLst>
          <pc:docMk/>
          <pc:sldMk cId="3415253380" sldId="365"/>
        </pc:sldMkLst>
        <pc:spChg chg="mod">
          <ac:chgData name="Zulkarnain" userId="5083becb-a57d-47aa-bc56-c8e14edc6f30" providerId="ADAL" clId="{5FE0FB68-EE79-4340-AC5E-29305414BFAA}" dt="2020-10-20T07:09:08.807" v="145" actId="27636"/>
          <ac:spMkLst>
            <pc:docMk/>
            <pc:sldMk cId="3415253380" sldId="365"/>
            <ac:spMk id="3" creationId="{00000000-0000-0000-0000-000000000000}"/>
          </ac:spMkLst>
        </pc:spChg>
      </pc:sldChg>
      <pc:sldChg chg="modSp add del">
        <pc:chgData name="Zulkarnain" userId="5083becb-a57d-47aa-bc56-c8e14edc6f30" providerId="ADAL" clId="{5FE0FB68-EE79-4340-AC5E-29305414BFAA}" dt="2020-10-20T08:12:20.708" v="202" actId="2696"/>
        <pc:sldMkLst>
          <pc:docMk/>
          <pc:sldMk cId="228543937" sldId="367"/>
        </pc:sldMkLst>
        <pc:spChg chg="mod">
          <ac:chgData name="Zulkarnain" userId="5083becb-a57d-47aa-bc56-c8e14edc6f30" providerId="ADAL" clId="{5FE0FB68-EE79-4340-AC5E-29305414BFAA}" dt="2020-10-20T07:54:26.763" v="201" actId="20577"/>
          <ac:spMkLst>
            <pc:docMk/>
            <pc:sldMk cId="228543937" sldId="367"/>
            <ac:spMk id="2" creationId="{A92CF488-815E-45BD-8BFB-D31ED5B20EA2}"/>
          </ac:spMkLst>
        </pc:spChg>
      </pc:sldChg>
      <pc:sldChg chg="addSp delSp modSp add">
        <pc:chgData name="Zulkarnain" userId="5083becb-a57d-47aa-bc56-c8e14edc6f30" providerId="ADAL" clId="{5FE0FB68-EE79-4340-AC5E-29305414BFAA}" dt="2020-10-20T08:39:00.816" v="403" actId="1035"/>
        <pc:sldMkLst>
          <pc:docMk/>
          <pc:sldMk cId="1919770152" sldId="367"/>
        </pc:sldMkLst>
        <pc:spChg chg="mod">
          <ac:chgData name="Zulkarnain" userId="5083becb-a57d-47aa-bc56-c8e14edc6f30" providerId="ADAL" clId="{5FE0FB68-EE79-4340-AC5E-29305414BFAA}" dt="2020-10-20T08:32:29.406" v="344" actId="255"/>
          <ac:spMkLst>
            <pc:docMk/>
            <pc:sldMk cId="1919770152" sldId="367"/>
            <ac:spMk id="2" creationId="{6A8C60B7-0F54-4A19-956B-C1B0E221ACF8}"/>
          </ac:spMkLst>
        </pc:spChg>
        <pc:spChg chg="mod">
          <ac:chgData name="Zulkarnain" userId="5083becb-a57d-47aa-bc56-c8e14edc6f30" providerId="ADAL" clId="{5FE0FB68-EE79-4340-AC5E-29305414BFAA}" dt="2020-10-20T08:39:00.816" v="403" actId="1035"/>
          <ac:spMkLst>
            <pc:docMk/>
            <pc:sldMk cId="1919770152" sldId="367"/>
            <ac:spMk id="3" creationId="{8D37C16D-7AF7-49F8-B07B-906BC61BE1DF}"/>
          </ac:spMkLst>
        </pc:spChg>
        <pc:spChg chg="add del mod">
          <ac:chgData name="Zulkarnain" userId="5083becb-a57d-47aa-bc56-c8e14edc6f30" providerId="ADAL" clId="{5FE0FB68-EE79-4340-AC5E-29305414BFAA}" dt="2020-10-20T08:35:49.408" v="347"/>
          <ac:spMkLst>
            <pc:docMk/>
            <pc:sldMk cId="1919770152" sldId="367"/>
            <ac:spMk id="5" creationId="{3BA0CEFF-0785-4B32-8168-E1217AA7DF92}"/>
          </ac:spMkLst>
        </pc:spChg>
        <pc:spChg chg="add mod">
          <ac:chgData name="Zulkarnain" userId="5083becb-a57d-47aa-bc56-c8e14edc6f30" providerId="ADAL" clId="{5FE0FB68-EE79-4340-AC5E-29305414BFAA}" dt="2020-10-20T08:38:55.646" v="395" actId="1076"/>
          <ac:spMkLst>
            <pc:docMk/>
            <pc:sldMk cId="1919770152" sldId="367"/>
            <ac:spMk id="6" creationId="{20203743-C928-4B5E-8A58-96783295A07B}"/>
          </ac:spMkLst>
        </pc:spChg>
      </pc:sldChg>
      <pc:sldChg chg="modSp add del">
        <pc:chgData name="Zulkarnain" userId="5083becb-a57d-47aa-bc56-c8e14edc6f30" providerId="ADAL" clId="{5FE0FB68-EE79-4340-AC5E-29305414BFAA}" dt="2020-10-20T09:18:16.237" v="465" actId="2696"/>
        <pc:sldMkLst>
          <pc:docMk/>
          <pc:sldMk cId="2922545436" sldId="368"/>
        </pc:sldMkLst>
        <pc:spChg chg="mod">
          <ac:chgData name="Zulkarnain" userId="5083becb-a57d-47aa-bc56-c8e14edc6f30" providerId="ADAL" clId="{5FE0FB68-EE79-4340-AC5E-29305414BFAA}" dt="2020-10-20T09:16:46.813" v="409" actId="27636"/>
          <ac:spMkLst>
            <pc:docMk/>
            <pc:sldMk cId="2922545436" sldId="368"/>
            <ac:spMk id="2" creationId="{2EA71156-F9C2-42F5-AD23-0430D1A5D698}"/>
          </ac:spMkLst>
        </pc:spChg>
        <pc:spChg chg="mod">
          <ac:chgData name="Zulkarnain" userId="5083becb-a57d-47aa-bc56-c8e14edc6f30" providerId="ADAL" clId="{5FE0FB68-EE79-4340-AC5E-29305414BFAA}" dt="2020-10-20T09:18:13.407" v="464" actId="255"/>
          <ac:spMkLst>
            <pc:docMk/>
            <pc:sldMk cId="2922545436" sldId="368"/>
            <ac:spMk id="3" creationId="{0760015F-9C6A-40A0-B834-54F261869D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350554" y="3104709"/>
            <a:ext cx="8865446" cy="2275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90"/>
                </a:solidFill>
              </a:rPr>
              <a:t>Online Workshop for RWC in RA I – SADC, 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90"/>
                </a:solidFill>
              </a:rPr>
              <a:t>19 – 21 October 2020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000" b="1" dirty="0">
                <a:solidFill>
                  <a:srgbClr val="000090"/>
                </a:solidFill>
              </a:rPr>
              <a:t>Frequent issues arising in WDQMS Quality </a:t>
            </a:r>
          </a:p>
          <a:p>
            <a:pPr>
              <a:lnSpc>
                <a:spcPct val="120000"/>
              </a:lnSpc>
            </a:pPr>
            <a:r>
              <a:rPr lang="en-US" sz="3000" b="1" dirty="0">
                <a:solidFill>
                  <a:srgbClr val="000090"/>
                </a:solidFill>
              </a:rPr>
              <a:t>Monitoring and their Potential Source</a:t>
            </a:r>
          </a:p>
          <a:p>
            <a:pPr>
              <a:lnSpc>
                <a:spcPct val="120000"/>
              </a:lnSpc>
            </a:pPr>
            <a:endParaRPr lang="en-US" sz="3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90"/>
                </a:solidFill>
              </a:rPr>
              <a:t>Credit to </a:t>
            </a:r>
            <a:r>
              <a:rPr lang="en-US" sz="2400" dirty="0" err="1">
                <a:solidFill>
                  <a:srgbClr val="000090"/>
                </a:solidFill>
              </a:rPr>
              <a:t>Ms</a:t>
            </a:r>
            <a:r>
              <a:rPr lang="en-US" sz="2400" dirty="0">
                <a:solidFill>
                  <a:srgbClr val="000090"/>
                </a:solidFill>
              </a:rPr>
              <a:t> Tanja Kleinert</a:t>
            </a:r>
          </a:p>
          <a:p>
            <a:pPr>
              <a:lnSpc>
                <a:spcPct val="120000"/>
              </a:lnSpc>
            </a:pPr>
            <a:endParaRPr lang="en-US" sz="3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3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3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3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64010"/>
            <a:ext cx="8466667" cy="781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WDQMS monitoring main category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2" y="1524000"/>
            <a:ext cx="8433750" cy="4535978"/>
          </a:xfrm>
        </p:spPr>
        <p:txBody>
          <a:bodyPr>
            <a:noAutofit/>
          </a:bodyPr>
          <a:lstStyle/>
          <a:p>
            <a:pPr marL="347663" lvl="2" indent="-342900" algn="just">
              <a:spcBef>
                <a:spcPts val="600"/>
              </a:spcBef>
            </a:pPr>
            <a:r>
              <a:rPr lang="en-US" sz="2800" b="1" dirty="0"/>
              <a:t>Data Availability</a:t>
            </a:r>
            <a:r>
              <a:rPr lang="en-US" sz="2800" dirty="0"/>
              <a:t> is calculated from number of reports received compared to number of reports expected, according to the required number of bulletins that are listed in OSCAR</a:t>
            </a:r>
          </a:p>
          <a:p>
            <a:pPr marL="347663" lvl="2" indent="-342900" algn="just">
              <a:spcBef>
                <a:spcPts val="600"/>
              </a:spcBef>
            </a:pPr>
            <a:r>
              <a:rPr lang="fr-CH" sz="2800" b="1" dirty="0" err="1"/>
              <a:t>Timeliness</a:t>
            </a:r>
            <a:r>
              <a:rPr lang="fr-CH" sz="2800" b="1" dirty="0"/>
              <a:t> </a:t>
            </a:r>
            <a:r>
              <a:rPr lang="fr-CH" sz="2800" dirty="0" err="1"/>
              <a:t>is</a:t>
            </a:r>
            <a:r>
              <a:rPr lang="fr-CH" sz="2800" dirty="0"/>
              <a:t> time </a:t>
            </a:r>
            <a:r>
              <a:rPr lang="fr-CH" sz="2800" dirty="0" err="1"/>
              <a:t>delay</a:t>
            </a:r>
            <a:r>
              <a:rPr lang="fr-CH" sz="2800" dirty="0"/>
              <a:t> </a:t>
            </a:r>
            <a:r>
              <a:rPr lang="fr-CH" sz="2800" dirty="0" err="1"/>
              <a:t>between</a:t>
            </a:r>
            <a:r>
              <a:rPr lang="fr-CH" sz="2800" dirty="0"/>
              <a:t> observation time and </a:t>
            </a:r>
            <a:r>
              <a:rPr lang="fr-CH" sz="2800" dirty="0" err="1"/>
              <a:t>reception</a:t>
            </a:r>
            <a:r>
              <a:rPr lang="fr-CH" sz="2800" dirty="0"/>
              <a:t> time in </a:t>
            </a:r>
            <a:r>
              <a:rPr lang="fr-CH" sz="2800" dirty="0" err="1"/>
              <a:t>users</a:t>
            </a:r>
            <a:r>
              <a:rPr lang="fr-CH" sz="2800" dirty="0"/>
              <a:t> </a:t>
            </a:r>
            <a:r>
              <a:rPr lang="fr-CH" sz="2800" dirty="0" err="1"/>
              <a:t>database</a:t>
            </a:r>
            <a:r>
              <a:rPr lang="fr-CH" sz="2800" dirty="0"/>
              <a:t>.</a:t>
            </a:r>
          </a:p>
          <a:p>
            <a:pPr marL="347663" lvl="2" indent="-342900" algn="just">
              <a:spcBef>
                <a:spcPts val="600"/>
              </a:spcBef>
            </a:pPr>
            <a:r>
              <a:rPr lang="fr-CH" sz="2800" b="1" dirty="0" err="1"/>
              <a:t>Uncertainty</a:t>
            </a:r>
            <a:r>
              <a:rPr lang="fr-CH" sz="2800" b="1"/>
              <a:t>, </a:t>
            </a:r>
            <a:r>
              <a:rPr lang="fr-CH" sz="2800"/>
              <a:t>observation </a:t>
            </a:r>
            <a:r>
              <a:rPr lang="fr-CH" sz="2800" dirty="0" err="1"/>
              <a:t>against</a:t>
            </a:r>
            <a:r>
              <a:rPr lang="fr-CH" sz="2800" dirty="0"/>
              <a:t> </a:t>
            </a:r>
            <a:r>
              <a:rPr lang="en-US" sz="2800" dirty="0"/>
              <a:t>First Guess Background of NWP comparison results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Frequent issues related to </a:t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en-US" b="1" dirty="0">
                <a:solidFill>
                  <a:srgbClr val="000090"/>
                </a:solidFill>
              </a:rPr>
              <a:t>Data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Stations do not provide any data to GTS although they are listed as being operational and affiliated to GOS in OSCAR/Surface, called “</a:t>
            </a:r>
            <a:r>
              <a:rPr lang="en-US" b="1" dirty="0"/>
              <a:t>silent stations</a:t>
            </a:r>
            <a:r>
              <a:rPr lang="en-US" dirty="0"/>
              <a:t>”.</a:t>
            </a:r>
          </a:p>
          <a:p>
            <a:r>
              <a:rPr lang="fr-CH" dirty="0" err="1"/>
              <a:t>Temporary</a:t>
            </a:r>
            <a:r>
              <a:rPr lang="fr-CH" dirty="0"/>
              <a:t> </a:t>
            </a:r>
            <a:r>
              <a:rPr lang="fr-CH" dirty="0" err="1"/>
              <a:t>lack</a:t>
            </a:r>
            <a:r>
              <a:rPr lang="fr-CH" dirty="0"/>
              <a:t> of messages</a:t>
            </a:r>
          </a:p>
          <a:p>
            <a:r>
              <a:rPr lang="en-US" dirty="0"/>
              <a:t>Lack of observations of particular parameters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5000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Frequent issues related to </a:t>
            </a:r>
            <a:br>
              <a:rPr lang="en-US" sz="3600" b="1" dirty="0">
                <a:solidFill>
                  <a:srgbClr val="000090"/>
                </a:solidFill>
              </a:rPr>
            </a:br>
            <a:r>
              <a:rPr lang="en-US" sz="3600" b="1" dirty="0">
                <a:solidFill>
                  <a:srgbClr val="000090"/>
                </a:solidFill>
              </a:rPr>
              <a:t>Data Availability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22400"/>
            <a:ext cx="8407400" cy="4906963"/>
          </a:xfrm>
        </p:spPr>
        <p:txBody>
          <a:bodyPr>
            <a:normAutofit fontScale="92500" lnSpcReduction="20000"/>
          </a:bodyPr>
          <a:lstStyle/>
          <a:p>
            <a:pPr marL="347663" lvl="2" indent="-342900" algn="just">
              <a:spcBef>
                <a:spcPts val="600"/>
              </a:spcBef>
            </a:pPr>
            <a:r>
              <a:rPr lang="en-US" sz="2800" dirty="0"/>
              <a:t>Actions to be taken related to Data Availability issue:</a:t>
            </a:r>
          </a:p>
          <a:p>
            <a:pPr marL="804863" lvl="3" indent="-342900" algn="just">
              <a:spcBef>
                <a:spcPts val="600"/>
              </a:spcBef>
            </a:pPr>
            <a:r>
              <a:rPr lang="fr-CH" sz="2800" b="1" dirty="0"/>
              <a:t>OSCAR</a:t>
            </a:r>
            <a:r>
              <a:rPr lang="fr-CH" sz="2800" dirty="0"/>
              <a:t>, stations not </a:t>
            </a:r>
            <a:r>
              <a:rPr lang="fr-CH" sz="2800" dirty="0" err="1"/>
              <a:t>intended</a:t>
            </a:r>
            <a:r>
              <a:rPr lang="fr-CH" sz="2800" dirty="0"/>
              <a:t> to report to GTS</a:t>
            </a:r>
          </a:p>
          <a:p>
            <a:pPr marL="1350963" lvl="3" indent="-538163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800" dirty="0">
                <a:solidFill>
                  <a:srgbClr val="000099"/>
                </a:solidFill>
              </a:rPr>
              <a:t>Check GOS affiliation or </a:t>
            </a:r>
            <a:r>
              <a:rPr lang="fr-CH" sz="2800" dirty="0" err="1">
                <a:solidFill>
                  <a:srgbClr val="000099"/>
                </a:solidFill>
              </a:rPr>
              <a:t>reporting</a:t>
            </a:r>
            <a:r>
              <a:rPr lang="fr-CH" sz="2800" dirty="0">
                <a:solidFill>
                  <a:srgbClr val="000099"/>
                </a:solidFill>
              </a:rPr>
              <a:t> </a:t>
            </a:r>
            <a:r>
              <a:rPr lang="fr-CH" sz="2800" dirty="0" err="1">
                <a:solidFill>
                  <a:srgbClr val="000099"/>
                </a:solidFill>
              </a:rPr>
              <a:t>schedule</a:t>
            </a:r>
            <a:r>
              <a:rPr lang="fr-CH" sz="2800" dirty="0">
                <a:solidFill>
                  <a:srgbClr val="000099"/>
                </a:solidFill>
              </a:rPr>
              <a:t> in OSCAR</a:t>
            </a:r>
          </a:p>
          <a:p>
            <a:pPr marL="804863" lvl="3" indent="-342900" algn="just">
              <a:spcBef>
                <a:spcPts val="600"/>
              </a:spcBef>
            </a:pPr>
            <a:r>
              <a:rPr lang="fr-CH" sz="2800" b="1" dirty="0"/>
              <a:t>GTS</a:t>
            </a:r>
            <a:r>
              <a:rPr lang="fr-CH" sz="2800" dirty="0"/>
              <a:t>, </a:t>
            </a:r>
            <a:r>
              <a:rPr lang="en-US" sz="2800" dirty="0"/>
              <a:t>Station should report to GTS but no data on GTS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800" dirty="0">
                <a:solidFill>
                  <a:srgbClr val="000099"/>
                </a:solidFill>
              </a:rPr>
              <a:t>Check GTS </a:t>
            </a:r>
            <a:r>
              <a:rPr lang="fr-CH" sz="2800" dirty="0" err="1">
                <a:solidFill>
                  <a:srgbClr val="000099"/>
                </a:solidFill>
              </a:rPr>
              <a:t>dissemination</a:t>
            </a:r>
            <a:r>
              <a:rPr lang="fr-CH" sz="2800" dirty="0">
                <a:solidFill>
                  <a:srgbClr val="000099"/>
                </a:solidFill>
              </a:rPr>
              <a:t>, data </a:t>
            </a:r>
            <a:r>
              <a:rPr lang="fr-CH" sz="2800" dirty="0" err="1">
                <a:solidFill>
                  <a:srgbClr val="000099"/>
                </a:solidFill>
              </a:rPr>
              <a:t>transfer</a:t>
            </a:r>
            <a:r>
              <a:rPr lang="fr-CH" sz="2800" dirty="0">
                <a:solidFill>
                  <a:srgbClr val="000099"/>
                </a:solidFill>
              </a:rPr>
              <a:t> site – GTS </a:t>
            </a:r>
            <a:r>
              <a:rPr lang="fr-CH" sz="2800" dirty="0" err="1">
                <a:solidFill>
                  <a:srgbClr val="000099"/>
                </a:solidFill>
              </a:rPr>
              <a:t>knot</a:t>
            </a:r>
            <a:endParaRPr lang="en-US" sz="2800" dirty="0">
              <a:solidFill>
                <a:srgbClr val="000099"/>
              </a:solidFill>
            </a:endParaRPr>
          </a:p>
          <a:p>
            <a:pPr marL="804863" lvl="3" indent="-342900" algn="just">
              <a:spcBef>
                <a:spcPts val="600"/>
              </a:spcBef>
            </a:pPr>
            <a:r>
              <a:rPr lang="fr-CH" sz="2800" b="1" dirty="0"/>
              <a:t>Site</a:t>
            </a:r>
            <a:r>
              <a:rPr lang="fr-CH" sz="2800" dirty="0"/>
              <a:t>, </a:t>
            </a:r>
            <a:r>
              <a:rPr lang="en-US" sz="2800" dirty="0"/>
              <a:t>No data received at GTS knot from station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800" dirty="0">
                <a:solidFill>
                  <a:srgbClr val="000099"/>
                </a:solidFill>
              </a:rPr>
              <a:t>Check data </a:t>
            </a:r>
            <a:r>
              <a:rPr lang="fr-CH" sz="2800" dirty="0" err="1">
                <a:solidFill>
                  <a:srgbClr val="000099"/>
                </a:solidFill>
              </a:rPr>
              <a:t>transfer</a:t>
            </a:r>
            <a:r>
              <a:rPr lang="fr-CH" sz="2800" dirty="0">
                <a:solidFill>
                  <a:srgbClr val="000099"/>
                </a:solidFill>
              </a:rPr>
              <a:t> </a:t>
            </a:r>
            <a:r>
              <a:rPr lang="fr-CH" sz="2800" dirty="0" err="1">
                <a:solidFill>
                  <a:srgbClr val="000099"/>
                </a:solidFill>
              </a:rPr>
              <a:t>from</a:t>
            </a:r>
            <a:r>
              <a:rPr lang="fr-CH" sz="2800" dirty="0">
                <a:solidFill>
                  <a:srgbClr val="000099"/>
                </a:solidFill>
              </a:rPr>
              <a:t> site, </a:t>
            </a:r>
            <a:r>
              <a:rPr lang="fr-CH" sz="2800" dirty="0" err="1">
                <a:solidFill>
                  <a:srgbClr val="000099"/>
                </a:solidFill>
              </a:rPr>
              <a:t>tecnical</a:t>
            </a:r>
            <a:r>
              <a:rPr lang="fr-CH" sz="2800" dirty="0">
                <a:solidFill>
                  <a:srgbClr val="000099"/>
                </a:solidFill>
              </a:rPr>
              <a:t>/</a:t>
            </a:r>
            <a:r>
              <a:rPr lang="fr-CH" sz="2800" dirty="0" err="1">
                <a:solidFill>
                  <a:srgbClr val="000099"/>
                </a:solidFill>
              </a:rPr>
              <a:t>sensor</a:t>
            </a:r>
            <a:r>
              <a:rPr lang="fr-CH" sz="2800" dirty="0">
                <a:solidFill>
                  <a:srgbClr val="000099"/>
                </a:solidFill>
              </a:rPr>
              <a:t> issues?</a:t>
            </a:r>
            <a:endParaRPr lang="en-US" sz="2800" dirty="0">
              <a:solidFill>
                <a:srgbClr val="000099"/>
              </a:solidFill>
            </a:endParaRPr>
          </a:p>
          <a:p>
            <a:pPr marL="804863" lvl="3" indent="-342900" algn="just">
              <a:spcBef>
                <a:spcPts val="600"/>
              </a:spcBef>
            </a:pPr>
            <a:r>
              <a:rPr lang="fr-CH" sz="2800" b="1" dirty="0"/>
              <a:t>BUFR</a:t>
            </a:r>
            <a:r>
              <a:rPr lang="fr-CH" sz="2800" dirty="0"/>
              <a:t>, </a:t>
            </a:r>
            <a:r>
              <a:rPr lang="en-US" sz="2800" dirty="0"/>
              <a:t>Lack of BUFR data on GTS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800" dirty="0">
                <a:solidFill>
                  <a:srgbClr val="000099"/>
                </a:solidFill>
              </a:rPr>
              <a:t>Check BUFR </a:t>
            </a:r>
            <a:r>
              <a:rPr lang="fr-CH" sz="2800" dirty="0" err="1">
                <a:solidFill>
                  <a:srgbClr val="000099"/>
                </a:solidFill>
              </a:rPr>
              <a:t>encoding</a:t>
            </a:r>
            <a:r>
              <a:rPr lang="fr-CH" sz="2800" dirty="0">
                <a:solidFill>
                  <a:srgbClr val="000099"/>
                </a:solidFill>
              </a:rPr>
              <a:t> at site/</a:t>
            </a:r>
            <a:r>
              <a:rPr lang="fr-CH" sz="2800" dirty="0" err="1">
                <a:solidFill>
                  <a:srgbClr val="000099"/>
                </a:solidFill>
              </a:rPr>
              <a:t>headquarters</a:t>
            </a:r>
            <a:r>
              <a:rPr lang="fr-CH" sz="2800" dirty="0">
                <a:solidFill>
                  <a:srgbClr val="000099"/>
                </a:solidFill>
              </a:rPr>
              <a:t>/GTS </a:t>
            </a:r>
            <a:r>
              <a:rPr lang="fr-CH" sz="2800" dirty="0" err="1">
                <a:solidFill>
                  <a:srgbClr val="000099"/>
                </a:solidFill>
              </a:rPr>
              <a:t>knot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60B7-0F54-4A19-956B-C1B0E221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90"/>
                </a:solidFill>
              </a:rPr>
              <a:t>Frequent issues related to </a:t>
            </a:r>
            <a:br>
              <a:rPr lang="en-US" sz="3200" b="1" dirty="0">
                <a:solidFill>
                  <a:srgbClr val="000090"/>
                </a:solidFill>
              </a:rPr>
            </a:br>
            <a:r>
              <a:rPr lang="en-US" sz="3200" b="1" dirty="0">
                <a:solidFill>
                  <a:srgbClr val="000090"/>
                </a:solidFill>
              </a:rPr>
              <a:t>Data Availability, from current RWC activities</a:t>
            </a:r>
            <a:endParaRPr lang="en-CH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C16D-7AF7-49F8-B07B-906BC61B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65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500" dirty="0"/>
              <a:t>There is no corresponding station ID in OSCAR/Surface (yellow dots)</a:t>
            </a:r>
          </a:p>
          <a:p>
            <a:pPr marL="717550" indent="-352425">
              <a:buFont typeface="Wingdings" panose="05000000000000000000" pitchFamily="2" charset="2"/>
              <a:buChar char="Ø"/>
            </a:pPr>
            <a:r>
              <a:rPr lang="fr-CH" sz="3500" dirty="0">
                <a:solidFill>
                  <a:srgbClr val="000099"/>
                </a:solidFill>
              </a:rPr>
              <a:t>	Check </a:t>
            </a:r>
            <a:r>
              <a:rPr lang="fr-CH" sz="3500" dirty="0" err="1">
                <a:solidFill>
                  <a:srgbClr val="000099"/>
                </a:solidFill>
              </a:rPr>
              <a:t>metadata</a:t>
            </a:r>
            <a:r>
              <a:rPr lang="fr-CH" sz="3500" dirty="0">
                <a:solidFill>
                  <a:srgbClr val="000099"/>
                </a:solidFill>
              </a:rPr>
              <a:t> in OSCAR/Surface</a:t>
            </a:r>
          </a:p>
          <a:p>
            <a:pPr marL="365125" indent="0">
              <a:buNone/>
            </a:pPr>
            <a:endParaRPr lang="fr-CH" dirty="0">
              <a:solidFill>
                <a:srgbClr val="000099"/>
              </a:solidFill>
            </a:endParaRPr>
          </a:p>
          <a:p>
            <a:pPr lvl="1"/>
            <a:r>
              <a:rPr lang="fr-CH" sz="3200" dirty="0"/>
              <a:t>Surface stations</a:t>
            </a:r>
          </a:p>
          <a:p>
            <a:pPr lvl="2"/>
            <a:r>
              <a:rPr lang="fr-CH" sz="3200" dirty="0" err="1"/>
              <a:t>facilityType</a:t>
            </a:r>
            <a:r>
              <a:rPr lang="fr-CH" sz="3200" dirty="0"/>
              <a:t>: </a:t>
            </a:r>
            <a:r>
              <a:rPr lang="en-US" sz="3200" dirty="0" err="1"/>
              <a:t>seaFixed</a:t>
            </a:r>
            <a:r>
              <a:rPr lang="en-US" sz="3200" dirty="0"/>
              <a:t>, </a:t>
            </a:r>
            <a:r>
              <a:rPr lang="en-US" sz="3200" dirty="0" err="1"/>
              <a:t>lakeRiverFixed</a:t>
            </a:r>
            <a:r>
              <a:rPr lang="en-US" sz="3200" dirty="0"/>
              <a:t>, </a:t>
            </a:r>
            <a:r>
              <a:rPr lang="en-US" sz="3200" dirty="0" err="1"/>
              <a:t>lakeRiverMobile</a:t>
            </a:r>
            <a:r>
              <a:rPr lang="en-US" sz="3200" dirty="0"/>
              <a:t>, </a:t>
            </a:r>
            <a:r>
              <a:rPr lang="en-US" sz="3200" dirty="0" err="1"/>
              <a:t>landFixed</a:t>
            </a:r>
            <a:r>
              <a:rPr lang="en-US" sz="3200" dirty="0"/>
              <a:t>, </a:t>
            </a:r>
            <a:r>
              <a:rPr lang="en-US" sz="3200" dirty="0" err="1"/>
              <a:t>landMobile</a:t>
            </a:r>
            <a:r>
              <a:rPr lang="en-US" sz="3200" dirty="0"/>
              <a:t>, </a:t>
            </a:r>
            <a:r>
              <a:rPr lang="en-US" sz="3200" dirty="0" err="1"/>
              <a:t>landOnIce</a:t>
            </a:r>
            <a:r>
              <a:rPr lang="en-US" sz="3200" dirty="0"/>
              <a:t> and </a:t>
            </a:r>
            <a:r>
              <a:rPr lang="en-US" sz="3200" dirty="0" err="1"/>
              <a:t>airFixed</a:t>
            </a:r>
            <a:endParaRPr lang="en-US" sz="3200" dirty="0"/>
          </a:p>
          <a:p>
            <a:pPr lvl="2"/>
            <a:r>
              <a:rPr lang="fr-CH" sz="3200" dirty="0"/>
              <a:t>International Exchange == </a:t>
            </a:r>
            <a:r>
              <a:rPr lang="fr-CH" sz="3200" dirty="0" err="1"/>
              <a:t>True</a:t>
            </a:r>
            <a:endParaRPr lang="fr-CH" sz="3200" dirty="0"/>
          </a:p>
          <a:p>
            <a:pPr lvl="2"/>
            <a:r>
              <a:rPr lang="fr-CH" sz="3200" dirty="0"/>
              <a:t>Observes one of the variables </a:t>
            </a:r>
            <a:r>
              <a:rPr lang="fr-CH" sz="3200" dirty="0" err="1"/>
              <a:t>monitored</a:t>
            </a:r>
            <a:r>
              <a:rPr lang="fr-CH" sz="3200" dirty="0"/>
              <a:t> (pressure, </a:t>
            </a:r>
            <a:r>
              <a:rPr lang="fr-CH" sz="3200" dirty="0" err="1"/>
              <a:t>temperature</a:t>
            </a:r>
            <a:r>
              <a:rPr lang="fr-CH" sz="3200" dirty="0"/>
              <a:t>, </a:t>
            </a:r>
            <a:r>
              <a:rPr lang="fr-CH" sz="3200" dirty="0" err="1"/>
              <a:t>precipitation</a:t>
            </a:r>
            <a:r>
              <a:rPr lang="fr-CH" sz="3200" dirty="0"/>
              <a:t>, </a:t>
            </a:r>
            <a:r>
              <a:rPr lang="fr-CH" sz="3200" dirty="0" err="1"/>
              <a:t>wind</a:t>
            </a:r>
            <a:r>
              <a:rPr lang="fr-CH" sz="3200" dirty="0"/>
              <a:t>)</a:t>
            </a:r>
            <a:endParaRPr lang="en-US" sz="3200" dirty="0"/>
          </a:p>
          <a:p>
            <a:pPr lvl="1"/>
            <a:r>
              <a:rPr lang="fr-CH" sz="3200" dirty="0" err="1"/>
              <a:t>Upper</a:t>
            </a:r>
            <a:r>
              <a:rPr lang="fr-CH" sz="3200" dirty="0"/>
              <a:t> Air stations</a:t>
            </a:r>
          </a:p>
          <a:p>
            <a:pPr lvl="2"/>
            <a:r>
              <a:rPr lang="fr-CH" sz="3200" dirty="0" err="1"/>
              <a:t>StationClass</a:t>
            </a:r>
            <a:r>
              <a:rPr lang="fr-CH" sz="3200" dirty="0"/>
              <a:t>: </a:t>
            </a:r>
            <a:r>
              <a:rPr lang="fr-CH" sz="3200" dirty="0" err="1"/>
              <a:t>upperAirRadiosonde</a:t>
            </a:r>
            <a:r>
              <a:rPr lang="fr-CH" sz="3200" dirty="0"/>
              <a:t>, </a:t>
            </a:r>
            <a:r>
              <a:rPr lang="fr-CH" sz="3200" dirty="0" err="1"/>
              <a:t>upperAirPilot</a:t>
            </a:r>
            <a:endParaRPr lang="fr-CH" sz="3200" dirty="0"/>
          </a:p>
          <a:p>
            <a:pPr lvl="1"/>
            <a:r>
              <a:rPr lang="fr-CH" sz="3200" dirty="0" err="1"/>
              <a:t>Only</a:t>
            </a:r>
            <a:r>
              <a:rPr lang="fr-CH" sz="3200" dirty="0"/>
              <a:t> </a:t>
            </a:r>
            <a:r>
              <a:rPr lang="fr-CH" sz="3200" dirty="0" err="1"/>
              <a:t>currently</a:t>
            </a:r>
            <a:r>
              <a:rPr lang="fr-CH" sz="3200" dirty="0"/>
              <a:t> «</a:t>
            </a:r>
            <a:r>
              <a:rPr lang="fr-CH" sz="3200" dirty="0" err="1"/>
              <a:t>operational</a:t>
            </a:r>
            <a:r>
              <a:rPr lang="fr-CH" sz="3200" dirty="0"/>
              <a:t>» or «</a:t>
            </a:r>
            <a:r>
              <a:rPr lang="fr-CH" sz="3200" dirty="0" err="1"/>
              <a:t>partlyOperational</a:t>
            </a:r>
            <a:r>
              <a:rPr lang="fr-CH" sz="3200" dirty="0"/>
              <a:t>» stations are </a:t>
            </a:r>
            <a:r>
              <a:rPr lang="fr-CH" sz="3200" dirty="0" err="1"/>
              <a:t>considered</a:t>
            </a:r>
            <a:r>
              <a:rPr lang="fr-CH" sz="3200" dirty="0"/>
              <a:t>. </a:t>
            </a:r>
          </a:p>
          <a:p>
            <a:pPr lvl="1"/>
            <a:r>
              <a:rPr lang="fr-CH" sz="3200" dirty="0"/>
              <a:t>The operating </a:t>
            </a:r>
            <a:r>
              <a:rPr lang="fr-CH" sz="3200" dirty="0" err="1"/>
              <a:t>status</a:t>
            </a:r>
            <a:r>
              <a:rPr lang="fr-CH" sz="3200" dirty="0"/>
              <a:t> of the network/program </a:t>
            </a:r>
            <a:r>
              <a:rPr lang="fr-CH" sz="3200" dirty="0" err="1"/>
              <a:t>affiliated</a:t>
            </a:r>
            <a:r>
              <a:rPr lang="fr-CH" sz="3200" dirty="0"/>
              <a:t> </a:t>
            </a:r>
            <a:r>
              <a:rPr lang="fr-CH" sz="3200" dirty="0" err="1"/>
              <a:t>with</a:t>
            </a:r>
            <a:r>
              <a:rPr lang="fr-CH" sz="3200" dirty="0"/>
              <a:t> the variable </a:t>
            </a:r>
            <a:r>
              <a:rPr lang="fr-CH" sz="3200" dirty="0" err="1"/>
              <a:t>is</a:t>
            </a:r>
            <a:r>
              <a:rPr lang="fr-CH" sz="3200" dirty="0"/>
              <a:t> </a:t>
            </a:r>
            <a:r>
              <a:rPr lang="fr-CH" sz="3200" dirty="0" err="1"/>
              <a:t>used</a:t>
            </a:r>
            <a:endParaRPr lang="fr-CH" sz="3200" dirty="0"/>
          </a:p>
          <a:p>
            <a:pPr marL="365125" indent="0">
              <a:buNone/>
            </a:pPr>
            <a:endParaRPr lang="fr-CH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3387D-6E61-4B47-8CEF-E97D6E54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203743-C928-4B5E-8A58-96783295A07B}"/>
              </a:ext>
            </a:extLst>
          </p:cNvPr>
          <p:cNvSpPr txBox="1"/>
          <p:nvPr/>
        </p:nvSpPr>
        <p:spPr>
          <a:xfrm>
            <a:off x="3495821" y="6048573"/>
            <a:ext cx="51909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Timo </a:t>
            </a:r>
            <a:r>
              <a:rPr lang="en-US" sz="1600" dirty="0" err="1"/>
              <a:t>Proescholdt</a:t>
            </a:r>
            <a:r>
              <a:rPr lang="en-US" sz="1600" dirty="0"/>
              <a:t>, OSCAR/Surface webinar #15, April 2020</a:t>
            </a: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91977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64010"/>
            <a:ext cx="8466667" cy="78107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90"/>
                </a:solidFill>
              </a:rPr>
              <a:t>Frequent issues related to Timeliness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634" y="1339272"/>
            <a:ext cx="8314266" cy="4771506"/>
          </a:xfrm>
        </p:spPr>
        <p:txBody>
          <a:bodyPr>
            <a:noAutofit/>
          </a:bodyPr>
          <a:lstStyle/>
          <a:p>
            <a:pPr marL="347663" lvl="2" indent="-342900">
              <a:spcBef>
                <a:spcPts val="600"/>
              </a:spcBef>
            </a:pPr>
            <a:r>
              <a:rPr lang="en-US" sz="2800" dirty="0"/>
              <a:t>Data available in user database with significant delay</a:t>
            </a:r>
          </a:p>
          <a:p>
            <a:pPr marL="347663" lvl="2" indent="-342900">
              <a:spcBef>
                <a:spcPts val="600"/>
              </a:spcBef>
            </a:pPr>
            <a:r>
              <a:rPr lang="fr-CH" sz="2800" dirty="0"/>
              <a:t>Actions to </a:t>
            </a:r>
            <a:r>
              <a:rPr lang="fr-CH" sz="2800" dirty="0" err="1"/>
              <a:t>be</a:t>
            </a:r>
            <a:r>
              <a:rPr lang="fr-CH" sz="2800" dirty="0"/>
              <a:t> </a:t>
            </a:r>
            <a:r>
              <a:rPr lang="fr-CH" sz="2800" dirty="0" err="1"/>
              <a:t>taken</a:t>
            </a:r>
            <a:r>
              <a:rPr lang="fr-CH" sz="2800" dirty="0"/>
              <a:t> </a:t>
            </a:r>
            <a:r>
              <a:rPr lang="fr-CH" sz="2800" dirty="0" err="1"/>
              <a:t>related</a:t>
            </a:r>
            <a:r>
              <a:rPr lang="fr-CH" sz="2800" dirty="0"/>
              <a:t> to </a:t>
            </a:r>
            <a:r>
              <a:rPr lang="fr-CH" sz="2800" dirty="0" err="1"/>
              <a:t>Timeliness</a:t>
            </a:r>
            <a:r>
              <a:rPr lang="fr-CH" sz="2800" dirty="0"/>
              <a:t> issues:</a:t>
            </a:r>
          </a:p>
          <a:p>
            <a:pPr marL="804863" lvl="3" indent="-342900" algn="just">
              <a:spcBef>
                <a:spcPts val="600"/>
              </a:spcBef>
            </a:pPr>
            <a:r>
              <a:rPr lang="fr-CH" sz="2800" b="1" dirty="0"/>
              <a:t>GTS</a:t>
            </a:r>
            <a:r>
              <a:rPr lang="fr-CH" sz="2800" dirty="0"/>
              <a:t>, </a:t>
            </a:r>
            <a:r>
              <a:rPr lang="en-US" sz="2800" dirty="0"/>
              <a:t>Data arrives in time from station at GTS knot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800" dirty="0">
                <a:solidFill>
                  <a:srgbClr val="000099"/>
                </a:solidFill>
              </a:rPr>
              <a:t>Check data ingestion onto GTS</a:t>
            </a:r>
            <a:endParaRPr lang="en-US" sz="2800" dirty="0">
              <a:solidFill>
                <a:srgbClr val="000099"/>
              </a:solidFill>
            </a:endParaRPr>
          </a:p>
          <a:p>
            <a:pPr marL="804863" lvl="3" indent="-342900" algn="just">
              <a:spcBef>
                <a:spcPts val="600"/>
              </a:spcBef>
            </a:pPr>
            <a:r>
              <a:rPr lang="fr-CH" sz="2800" b="1" dirty="0"/>
              <a:t>Site</a:t>
            </a:r>
            <a:r>
              <a:rPr lang="fr-CH" sz="2800" dirty="0"/>
              <a:t>, </a:t>
            </a:r>
            <a:r>
              <a:rPr lang="en-US" sz="2800" dirty="0"/>
              <a:t>Data doesn’t arrive in time from station at GTS knot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800" dirty="0">
                <a:solidFill>
                  <a:srgbClr val="000099"/>
                </a:solidFill>
              </a:rPr>
              <a:t>Check data transmission </a:t>
            </a:r>
            <a:r>
              <a:rPr lang="fr-CH" sz="2800" dirty="0" err="1">
                <a:solidFill>
                  <a:srgbClr val="000099"/>
                </a:solidFill>
              </a:rPr>
              <a:t>from</a:t>
            </a:r>
            <a:r>
              <a:rPr lang="fr-CH" sz="2800" dirty="0">
                <a:solidFill>
                  <a:srgbClr val="000099"/>
                </a:solidFill>
              </a:rPr>
              <a:t> site to GTS </a:t>
            </a:r>
            <a:r>
              <a:rPr lang="fr-CH" sz="2800" dirty="0" err="1">
                <a:solidFill>
                  <a:srgbClr val="000099"/>
                </a:solidFill>
              </a:rPr>
              <a:t>knot</a:t>
            </a:r>
            <a:endParaRPr lang="en-US" sz="2800" dirty="0">
              <a:solidFill>
                <a:srgbClr val="000099"/>
              </a:solidFill>
            </a:endParaRPr>
          </a:p>
          <a:p>
            <a:pPr marL="461963" lvl="3" indent="0" algn="just">
              <a:spcBef>
                <a:spcPts val="600"/>
              </a:spcBef>
              <a:buNone/>
            </a:pPr>
            <a:endParaRPr lang="en-US" sz="2800" dirty="0"/>
          </a:p>
          <a:p>
            <a:pPr marL="4763" lvl="2" indent="0">
              <a:spcBef>
                <a:spcPts val="600"/>
              </a:spcBef>
              <a:buNone/>
            </a:pPr>
            <a:endParaRPr lang="en-US" dirty="0"/>
          </a:p>
          <a:p>
            <a:pPr marL="347663" lvl="2" indent="-342900">
              <a:spcBef>
                <a:spcPts val="600"/>
              </a:spcBef>
            </a:pPr>
            <a:endParaRPr lang="en-US" dirty="0"/>
          </a:p>
          <a:p>
            <a:pPr marL="4763" lvl="2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2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64010"/>
            <a:ext cx="8466667" cy="78107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90"/>
                </a:solidFill>
              </a:rPr>
              <a:t>Frequent issues related to Uncertainty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52" y="1288472"/>
            <a:ext cx="8281348" cy="4286828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Observation minus background (O-B) results show large errors of a particular parameter</a:t>
            </a:r>
          </a:p>
          <a:p>
            <a:pPr marL="347663" lvl="2" indent="-342900" algn="just">
              <a:spcBef>
                <a:spcPts val="600"/>
              </a:spcBef>
            </a:pPr>
            <a:r>
              <a:rPr lang="fr-CH" dirty="0"/>
              <a:t>Actions to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taken</a:t>
            </a:r>
            <a:r>
              <a:rPr lang="fr-CH" dirty="0"/>
              <a:t> </a:t>
            </a:r>
            <a:r>
              <a:rPr lang="fr-CH" dirty="0" err="1"/>
              <a:t>related</a:t>
            </a:r>
            <a:r>
              <a:rPr lang="fr-CH" dirty="0"/>
              <a:t> to </a:t>
            </a:r>
            <a:r>
              <a:rPr lang="fr-CH" dirty="0" err="1"/>
              <a:t>Uncertainty</a:t>
            </a:r>
            <a:r>
              <a:rPr lang="fr-CH" dirty="0"/>
              <a:t> issues:</a:t>
            </a:r>
          </a:p>
          <a:p>
            <a:pPr marL="804863" lvl="3" indent="-342900" algn="just">
              <a:spcBef>
                <a:spcPts val="600"/>
              </a:spcBef>
            </a:pPr>
            <a:r>
              <a:rPr lang="fr-CH" sz="2400" b="1" dirty="0"/>
              <a:t>OSCAR</a:t>
            </a:r>
            <a:r>
              <a:rPr lang="fr-CH" sz="2400" dirty="0"/>
              <a:t>, </a:t>
            </a:r>
            <a:r>
              <a:rPr lang="en-US" sz="2400" dirty="0"/>
              <a:t>Large pressure O-B results: station/barometer height </a:t>
            </a:r>
            <a:r>
              <a:rPr lang="en-US" sz="2400" dirty="0" err="1"/>
              <a:t>incorect</a:t>
            </a:r>
            <a:r>
              <a:rPr lang="en-US" sz="2400" dirty="0"/>
              <a:t> 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400" dirty="0">
                <a:solidFill>
                  <a:srgbClr val="000099"/>
                </a:solidFill>
              </a:rPr>
              <a:t>Check station </a:t>
            </a:r>
            <a:r>
              <a:rPr lang="fr-CH" sz="2400" dirty="0" err="1">
                <a:solidFill>
                  <a:srgbClr val="000099"/>
                </a:solidFill>
              </a:rPr>
              <a:t>metadata</a:t>
            </a:r>
            <a:r>
              <a:rPr lang="fr-CH" sz="2400" dirty="0">
                <a:solidFill>
                  <a:srgbClr val="000099"/>
                </a:solidFill>
              </a:rPr>
              <a:t> information in OSCAR</a:t>
            </a:r>
            <a:endParaRPr lang="en-US" sz="2400" dirty="0">
              <a:solidFill>
                <a:srgbClr val="000099"/>
              </a:solidFill>
            </a:endParaRPr>
          </a:p>
          <a:p>
            <a:pPr marL="804863" lvl="3" indent="-342900" algn="just">
              <a:spcBef>
                <a:spcPts val="600"/>
              </a:spcBef>
            </a:pPr>
            <a:r>
              <a:rPr lang="fr-CH" sz="2400" b="1" dirty="0"/>
              <a:t>Site</a:t>
            </a:r>
            <a:r>
              <a:rPr lang="fr-CH" sz="2400" dirty="0"/>
              <a:t>, </a:t>
            </a:r>
            <a:r>
              <a:rPr lang="en-US" sz="2400" dirty="0"/>
              <a:t>Faulty sensor; incorrect barometer/thermometer reading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400" dirty="0">
                <a:solidFill>
                  <a:srgbClr val="000099"/>
                </a:solidFill>
              </a:rPr>
              <a:t>Check </a:t>
            </a:r>
            <a:r>
              <a:rPr lang="fr-CH" sz="2400" dirty="0" err="1">
                <a:solidFill>
                  <a:srgbClr val="000099"/>
                </a:solidFill>
              </a:rPr>
              <a:t>sensor</a:t>
            </a:r>
            <a:r>
              <a:rPr lang="fr-CH" sz="2400" dirty="0">
                <a:solidFill>
                  <a:srgbClr val="000099"/>
                </a:solidFill>
              </a:rPr>
              <a:t> and/or </a:t>
            </a:r>
            <a:r>
              <a:rPr lang="fr-CH" sz="2400" dirty="0" err="1">
                <a:solidFill>
                  <a:srgbClr val="000099"/>
                </a:solidFill>
              </a:rPr>
              <a:t>observing</a:t>
            </a:r>
            <a:r>
              <a:rPr lang="fr-CH" sz="2400" dirty="0">
                <a:solidFill>
                  <a:srgbClr val="000099"/>
                </a:solidFill>
              </a:rPr>
              <a:t> practices </a:t>
            </a:r>
            <a:r>
              <a:rPr lang="fr-CH" sz="2400" dirty="0" err="1">
                <a:solidFill>
                  <a:srgbClr val="000099"/>
                </a:solidFill>
              </a:rPr>
              <a:t>thoroughly</a:t>
            </a:r>
            <a:r>
              <a:rPr lang="fr-CH" sz="2400" dirty="0">
                <a:solidFill>
                  <a:srgbClr val="000099"/>
                </a:solidFill>
              </a:rPr>
              <a:t>-</a:t>
            </a:r>
            <a:endParaRPr lang="en-US" sz="2400" dirty="0"/>
          </a:p>
          <a:p>
            <a:pPr marL="804863" lvl="3" indent="-342900" algn="just">
              <a:spcBef>
                <a:spcPts val="600"/>
              </a:spcBef>
            </a:pPr>
            <a:r>
              <a:rPr lang="fr-CH" sz="2400" b="1" dirty="0"/>
              <a:t>BUFR</a:t>
            </a:r>
            <a:r>
              <a:rPr lang="fr-CH" sz="2400" dirty="0"/>
              <a:t>, </a:t>
            </a:r>
            <a:r>
              <a:rPr lang="en-US" sz="2400" dirty="0"/>
              <a:t>Incorrect encoding of BUFR data</a:t>
            </a:r>
          </a:p>
          <a:p>
            <a:pPr marL="1350963" lvl="3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2400" dirty="0">
                <a:solidFill>
                  <a:srgbClr val="000099"/>
                </a:solidFill>
              </a:rPr>
              <a:t>Check BUFR </a:t>
            </a:r>
            <a:r>
              <a:rPr lang="fr-CH" sz="2400" dirty="0" err="1">
                <a:solidFill>
                  <a:srgbClr val="000099"/>
                </a:solidFill>
              </a:rPr>
              <a:t>encoding</a:t>
            </a:r>
            <a:r>
              <a:rPr lang="fr-CH" sz="2400" dirty="0">
                <a:solidFill>
                  <a:srgbClr val="000099"/>
                </a:solidFill>
              </a:rPr>
              <a:t> (</a:t>
            </a:r>
            <a:r>
              <a:rPr lang="fr-CH" sz="2400" dirty="0" err="1">
                <a:solidFill>
                  <a:srgbClr val="000099"/>
                </a:solidFill>
              </a:rPr>
              <a:t>e.g</a:t>
            </a:r>
            <a:r>
              <a:rPr lang="fr-CH" sz="2400" dirty="0">
                <a:solidFill>
                  <a:srgbClr val="000099"/>
                </a:solidFill>
              </a:rPr>
              <a:t>. correct conversion TAC to BUFR)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4763" lvl="2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50" y="294626"/>
            <a:ext cx="8926150" cy="585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46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0090"/>
                </a:solidFill>
              </a:rPr>
              <a:t>Thank you</a:t>
            </a:r>
          </a:p>
          <a:p>
            <a:endParaRPr lang="en-US" sz="2400" dirty="0">
              <a:solidFill>
                <a:srgbClr val="000090"/>
              </a:solidFill>
            </a:endParaRPr>
          </a:p>
          <a:p>
            <a:r>
              <a:rPr lang="en-US" sz="2400" dirty="0">
                <a:solidFill>
                  <a:srgbClr val="000090"/>
                </a:solidFill>
              </a:rPr>
              <a:t> https://community.wmo.int/activity-areas/wigos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813</TotalTime>
  <Words>418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WMO_WHITE_Powerpoint_en_fr</vt:lpstr>
      <vt:lpstr>PowerPoint Presentation</vt:lpstr>
      <vt:lpstr>WDQMS monitoring main category</vt:lpstr>
      <vt:lpstr>Frequent issues related to  Data Availability</vt:lpstr>
      <vt:lpstr>Frequent issues related to  Data Availability (cont.)</vt:lpstr>
      <vt:lpstr>Frequent issues related to  Data Availability, from current RWC activities</vt:lpstr>
      <vt:lpstr>Frequent issues related to Timeliness</vt:lpstr>
      <vt:lpstr>Frequent issues related to Uncertainty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Ondras</dc:creator>
  <cp:lastModifiedBy>Zulkarnain</cp:lastModifiedBy>
  <cp:revision>444</cp:revision>
  <cp:lastPrinted>2017-05-09T06:47:47Z</cp:lastPrinted>
  <dcterms:created xsi:type="dcterms:W3CDTF">2016-05-27T11:05:50Z</dcterms:created>
  <dcterms:modified xsi:type="dcterms:W3CDTF">2020-10-20T09:18:22Z</dcterms:modified>
</cp:coreProperties>
</file>