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256" r:id="rId2"/>
    <p:sldId id="375" r:id="rId3"/>
    <p:sldId id="370" r:id="rId4"/>
    <p:sldId id="374" r:id="rId5"/>
    <p:sldId id="259" r:id="rId6"/>
    <p:sldId id="275" r:id="rId7"/>
    <p:sldId id="278" r:id="rId8"/>
    <p:sldId id="260" r:id="rId9"/>
    <p:sldId id="261" r:id="rId10"/>
    <p:sldId id="262" r:id="rId11"/>
    <p:sldId id="263" r:id="rId12"/>
    <p:sldId id="265" r:id="rId13"/>
    <p:sldId id="264" r:id="rId14"/>
    <p:sldId id="269" r:id="rId15"/>
    <p:sldId id="282" r:id="rId16"/>
    <p:sldId id="283" r:id="rId17"/>
    <p:sldId id="271" r:id="rId18"/>
    <p:sldId id="273" r:id="rId19"/>
    <p:sldId id="272" r:id="rId20"/>
    <p:sldId id="274" r:id="rId21"/>
    <p:sldId id="277" r:id="rId22"/>
    <p:sldId id="279" r:id="rId23"/>
    <p:sldId id="280" r:id="rId24"/>
    <p:sldId id="281" r:id="rId25"/>
    <p:sldId id="258" r:id="rId26"/>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2B4C73"/>
    <a:srgbClr val="003399"/>
    <a:srgbClr val="FFCC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22BD18-21D5-4F0D-B020-1216322BBDED}" v="18" dt="2020-10-23T09:39:09.4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47" autoAdjust="0"/>
    <p:restoredTop sz="93913" autoAdjust="0"/>
  </p:normalViewPr>
  <p:slideViewPr>
    <p:cSldViewPr snapToGrid="0" snapToObjects="1">
      <p:cViewPr varScale="1">
        <p:scale>
          <a:sx n="64" d="100"/>
          <a:sy n="64" d="100"/>
        </p:scale>
        <p:origin x="1704" y="66"/>
      </p:cViewPr>
      <p:guideLst>
        <p:guide orient="horz" pos="2160"/>
        <p:guide pos="2880"/>
      </p:guideLst>
    </p:cSldViewPr>
  </p:slideViewPr>
  <p:outlineViewPr>
    <p:cViewPr>
      <p:scale>
        <a:sx n="33" d="100"/>
        <a:sy n="33" d="100"/>
      </p:scale>
      <p:origin x="0" y="450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ulkarnain" userId="5083becb-a57d-47aa-bc56-c8e14edc6f30" providerId="ADAL" clId="{DD22BD18-21D5-4F0D-B020-1216322BBDED}"/>
    <pc:docChg chg="undo custSel addSld delSld modSld">
      <pc:chgData name="Zulkarnain" userId="5083becb-a57d-47aa-bc56-c8e14edc6f30" providerId="ADAL" clId="{DD22BD18-21D5-4F0D-B020-1216322BBDED}" dt="2020-10-23T09:41:26.235" v="467" actId="20577"/>
      <pc:docMkLst>
        <pc:docMk/>
      </pc:docMkLst>
      <pc:sldChg chg="addSp delSp modSp">
        <pc:chgData name="Zulkarnain" userId="5083becb-a57d-47aa-bc56-c8e14edc6f30" providerId="ADAL" clId="{DD22BD18-21D5-4F0D-B020-1216322BBDED}" dt="2020-10-23T09:33:41.973" v="140"/>
        <pc:sldMkLst>
          <pc:docMk/>
          <pc:sldMk cId="2389260677" sldId="256"/>
        </pc:sldMkLst>
        <pc:spChg chg="add del mod">
          <ac:chgData name="Zulkarnain" userId="5083becb-a57d-47aa-bc56-c8e14edc6f30" providerId="ADAL" clId="{DD22BD18-21D5-4F0D-B020-1216322BBDED}" dt="2020-10-23T09:25:51.478" v="127" actId="255"/>
          <ac:spMkLst>
            <pc:docMk/>
            <pc:sldMk cId="2389260677" sldId="256"/>
            <ac:spMk id="7" creationId="{00000000-0000-0000-0000-000000000000}"/>
          </ac:spMkLst>
        </pc:spChg>
        <pc:picChg chg="del">
          <ac:chgData name="Zulkarnain" userId="5083becb-a57d-47aa-bc56-c8e14edc6f30" providerId="ADAL" clId="{DD22BD18-21D5-4F0D-B020-1216322BBDED}" dt="2020-10-23T09:33:14.619" v="136"/>
          <ac:picMkLst>
            <pc:docMk/>
            <pc:sldMk cId="2389260677" sldId="256"/>
            <ac:picMk id="1026" creationId="{FD662D90-9AA0-409A-A04C-AD98BAF66C53}"/>
          </ac:picMkLst>
        </pc:picChg>
        <pc:picChg chg="del">
          <ac:chgData name="Zulkarnain" userId="5083becb-a57d-47aa-bc56-c8e14edc6f30" providerId="ADAL" clId="{DD22BD18-21D5-4F0D-B020-1216322BBDED}" dt="2020-10-23T09:33:13.498" v="135"/>
          <ac:picMkLst>
            <pc:docMk/>
            <pc:sldMk cId="2389260677" sldId="256"/>
            <ac:picMk id="1028" creationId="{34722947-10CB-48E4-B4F5-108C4FE3BB96}"/>
          </ac:picMkLst>
        </pc:picChg>
        <pc:picChg chg="del">
          <ac:chgData name="Zulkarnain" userId="5083becb-a57d-47aa-bc56-c8e14edc6f30" providerId="ADAL" clId="{DD22BD18-21D5-4F0D-B020-1216322BBDED}" dt="2020-10-23T09:33:41.973" v="140"/>
          <ac:picMkLst>
            <pc:docMk/>
            <pc:sldMk cId="2389260677" sldId="256"/>
            <ac:picMk id="1030" creationId="{992EE80B-7B65-406F-A265-D72ACF748EFA}"/>
          </ac:picMkLst>
        </pc:picChg>
      </pc:sldChg>
      <pc:sldChg chg="addSp delSp">
        <pc:chgData name="Zulkarnain" userId="5083becb-a57d-47aa-bc56-c8e14edc6f30" providerId="ADAL" clId="{DD22BD18-21D5-4F0D-B020-1216322BBDED}" dt="2020-10-23T09:34:04.439" v="142"/>
        <pc:sldMkLst>
          <pc:docMk/>
          <pc:sldMk cId="1687791370" sldId="259"/>
        </pc:sldMkLst>
        <pc:picChg chg="add del">
          <ac:chgData name="Zulkarnain" userId="5083becb-a57d-47aa-bc56-c8e14edc6f30" providerId="ADAL" clId="{DD22BD18-21D5-4F0D-B020-1216322BBDED}" dt="2020-10-23T09:34:04.439" v="142"/>
          <ac:picMkLst>
            <pc:docMk/>
            <pc:sldMk cId="1687791370" sldId="259"/>
            <ac:picMk id="3074" creationId="{ACD6FFF6-58FA-4FF2-BABF-4628D1E9DFB3}"/>
          </ac:picMkLst>
        </pc:picChg>
      </pc:sldChg>
      <pc:sldChg chg="del">
        <pc:chgData name="Zulkarnain" userId="5083becb-a57d-47aa-bc56-c8e14edc6f30" providerId="ADAL" clId="{DD22BD18-21D5-4F0D-B020-1216322BBDED}" dt="2020-10-23T09:26:09.365" v="128" actId="2696"/>
        <pc:sldMkLst>
          <pc:docMk/>
          <pc:sldMk cId="1800005077" sldId="276"/>
        </pc:sldMkLst>
      </pc:sldChg>
      <pc:sldChg chg="modSp">
        <pc:chgData name="Zulkarnain" userId="5083becb-a57d-47aa-bc56-c8e14edc6f30" providerId="ADAL" clId="{DD22BD18-21D5-4F0D-B020-1216322BBDED}" dt="2020-10-23T09:26:20.157" v="134" actId="20577"/>
        <pc:sldMkLst>
          <pc:docMk/>
          <pc:sldMk cId="2247891262" sldId="278"/>
        </pc:sldMkLst>
        <pc:spChg chg="mod">
          <ac:chgData name="Zulkarnain" userId="5083becb-a57d-47aa-bc56-c8e14edc6f30" providerId="ADAL" clId="{DD22BD18-21D5-4F0D-B020-1216322BBDED}" dt="2020-10-23T09:26:20.157" v="134" actId="20577"/>
          <ac:spMkLst>
            <pc:docMk/>
            <pc:sldMk cId="2247891262" sldId="278"/>
            <ac:spMk id="12" creationId="{00000000-0000-0000-0000-000000000000}"/>
          </ac:spMkLst>
        </pc:spChg>
      </pc:sldChg>
      <pc:sldChg chg="addSp add del">
        <pc:chgData name="Zulkarnain" userId="5083becb-a57d-47aa-bc56-c8e14edc6f30" providerId="ADAL" clId="{DD22BD18-21D5-4F0D-B020-1216322BBDED}" dt="2020-10-23T09:33:32.488" v="139" actId="2696"/>
        <pc:sldMkLst>
          <pc:docMk/>
          <pc:sldMk cId="1469370527" sldId="284"/>
        </pc:sldMkLst>
        <pc:picChg chg="add">
          <ac:chgData name="Zulkarnain" userId="5083becb-a57d-47aa-bc56-c8e14edc6f30" providerId="ADAL" clId="{DD22BD18-21D5-4F0D-B020-1216322BBDED}" dt="2020-10-23T09:33:26.489" v="138"/>
          <ac:picMkLst>
            <pc:docMk/>
            <pc:sldMk cId="1469370527" sldId="284"/>
            <ac:picMk id="2050" creationId="{5192312F-86E5-4079-AC94-F2AAA3D556D9}"/>
          </ac:picMkLst>
        </pc:picChg>
      </pc:sldChg>
      <pc:sldChg chg="addSp delSp add del">
        <pc:chgData name="Zulkarnain" userId="5083becb-a57d-47aa-bc56-c8e14edc6f30" providerId="ADAL" clId="{DD22BD18-21D5-4F0D-B020-1216322BBDED}" dt="2020-10-23T09:35:30.234" v="161" actId="2696"/>
        <pc:sldMkLst>
          <pc:docMk/>
          <pc:sldMk cId="2402333603" sldId="284"/>
        </pc:sldMkLst>
        <pc:picChg chg="add del">
          <ac:chgData name="Zulkarnain" userId="5083becb-a57d-47aa-bc56-c8e14edc6f30" providerId="ADAL" clId="{DD22BD18-21D5-4F0D-B020-1216322BBDED}" dt="2020-10-23T09:34:18.803" v="145" actId="478"/>
          <ac:picMkLst>
            <pc:docMk/>
            <pc:sldMk cId="2402333603" sldId="284"/>
            <ac:picMk id="4098" creationId="{EC291854-BD7F-4D6A-B8BF-2E3D7A59C413}"/>
          </ac:picMkLst>
        </pc:picChg>
      </pc:sldChg>
      <pc:sldChg chg="addSp delSp modSp add delAnim">
        <pc:chgData name="Zulkarnain" userId="5083becb-a57d-47aa-bc56-c8e14edc6f30" providerId="ADAL" clId="{DD22BD18-21D5-4F0D-B020-1216322BBDED}" dt="2020-10-23T09:35:21.657" v="160" actId="478"/>
        <pc:sldMkLst>
          <pc:docMk/>
          <pc:sldMk cId="2695809463" sldId="370"/>
        </pc:sldMkLst>
        <pc:spChg chg="mod">
          <ac:chgData name="Zulkarnain" userId="5083becb-a57d-47aa-bc56-c8e14edc6f30" providerId="ADAL" clId="{DD22BD18-21D5-4F0D-B020-1216322BBDED}" dt="2020-10-23T09:35:09.895" v="158" actId="20577"/>
          <ac:spMkLst>
            <pc:docMk/>
            <pc:sldMk cId="2695809463" sldId="370"/>
            <ac:spMk id="2" creationId="{00000000-0000-0000-0000-000000000000}"/>
          </ac:spMkLst>
        </pc:spChg>
        <pc:spChg chg="del">
          <ac:chgData name="Zulkarnain" userId="5083becb-a57d-47aa-bc56-c8e14edc6f30" providerId="ADAL" clId="{DD22BD18-21D5-4F0D-B020-1216322BBDED}" dt="2020-10-23T09:35:17.154" v="159" actId="478"/>
          <ac:spMkLst>
            <pc:docMk/>
            <pc:sldMk cId="2695809463" sldId="370"/>
            <ac:spMk id="5" creationId="{00000000-0000-0000-0000-000000000000}"/>
          </ac:spMkLst>
        </pc:spChg>
        <pc:spChg chg="add del mod">
          <ac:chgData name="Zulkarnain" userId="5083becb-a57d-47aa-bc56-c8e14edc6f30" providerId="ADAL" clId="{DD22BD18-21D5-4F0D-B020-1216322BBDED}" dt="2020-10-23T09:35:21.657" v="160" actId="478"/>
          <ac:spMkLst>
            <pc:docMk/>
            <pc:sldMk cId="2695809463" sldId="370"/>
            <ac:spMk id="6" creationId="{0C97CEA3-7DFE-4949-ACAE-BD7FB6F1EB12}"/>
          </ac:spMkLst>
        </pc:spChg>
      </pc:sldChg>
      <pc:sldChg chg="add">
        <pc:chgData name="Zulkarnain" userId="5083becb-a57d-47aa-bc56-c8e14edc6f30" providerId="ADAL" clId="{DD22BD18-21D5-4F0D-B020-1216322BBDED}" dt="2020-10-23T09:39:03.927" v="162"/>
        <pc:sldMkLst>
          <pc:docMk/>
          <pc:sldMk cId="55626665" sldId="374"/>
        </pc:sldMkLst>
      </pc:sldChg>
      <pc:sldChg chg="modSp add">
        <pc:chgData name="Zulkarnain" userId="5083becb-a57d-47aa-bc56-c8e14edc6f30" providerId="ADAL" clId="{DD22BD18-21D5-4F0D-B020-1216322BBDED}" dt="2020-10-23T09:41:26.235" v="467" actId="20577"/>
        <pc:sldMkLst>
          <pc:docMk/>
          <pc:sldMk cId="2969940557" sldId="375"/>
        </pc:sldMkLst>
        <pc:spChg chg="mod">
          <ac:chgData name="Zulkarnain" userId="5083becb-a57d-47aa-bc56-c8e14edc6f30" providerId="ADAL" clId="{DD22BD18-21D5-4F0D-B020-1216322BBDED}" dt="2020-10-23T09:39:12.644" v="170" actId="20577"/>
          <ac:spMkLst>
            <pc:docMk/>
            <pc:sldMk cId="2969940557" sldId="375"/>
            <ac:spMk id="2" creationId="{2AF36624-C5BB-4019-A8C1-FAB93D5D0BBB}"/>
          </ac:spMkLst>
        </pc:spChg>
        <pc:spChg chg="mod">
          <ac:chgData name="Zulkarnain" userId="5083becb-a57d-47aa-bc56-c8e14edc6f30" providerId="ADAL" clId="{DD22BD18-21D5-4F0D-B020-1216322BBDED}" dt="2020-10-23T09:41:26.235" v="467" actId="20577"/>
          <ac:spMkLst>
            <pc:docMk/>
            <pc:sldMk cId="2969940557" sldId="375"/>
            <ac:spMk id="3" creationId="{27E766D3-CBEE-4DEF-B148-DD4BB2410F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9C6898-5664-45B0-B191-0B8D67290A4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3F78677-A78F-49FF-B907-1E43C9514062}">
      <dgm:prSet phldrT="[Text]"/>
      <dgm:spPr/>
      <dgm:t>
        <a:bodyPr/>
        <a:lstStyle/>
        <a:p>
          <a:endParaRPr lang="en-US" dirty="0"/>
        </a:p>
      </dgm:t>
    </dgm:pt>
    <dgm:pt modelId="{576053A3-8D5C-4033-BBB4-E770FD1DFFB1}" type="parTrans" cxnId="{EF5D26B7-8203-4260-AC0E-5085A2453EE8}">
      <dgm:prSet/>
      <dgm:spPr/>
      <dgm:t>
        <a:bodyPr/>
        <a:lstStyle/>
        <a:p>
          <a:endParaRPr lang="en-US"/>
        </a:p>
      </dgm:t>
    </dgm:pt>
    <dgm:pt modelId="{AA3369B8-EC19-4242-B306-8D2D8720AE7D}" type="sibTrans" cxnId="{EF5D26B7-8203-4260-AC0E-5085A2453EE8}">
      <dgm:prSet/>
      <dgm:spPr/>
      <dgm:t>
        <a:bodyPr/>
        <a:lstStyle/>
        <a:p>
          <a:endParaRPr lang="en-US"/>
        </a:p>
      </dgm:t>
    </dgm:pt>
    <dgm:pt modelId="{3E2CA6CA-1D5C-4DD9-B9A6-B339FEEE95F4}">
      <dgm:prSet phldrT="[Text]" custT="1"/>
      <dgm:spPr/>
      <dgm:t>
        <a:bodyPr/>
        <a:lstStyle/>
        <a:p>
          <a:pPr algn="just"/>
          <a:endParaRPr lang="fr-CH" sz="2000" b="1" dirty="0"/>
        </a:p>
        <a:p>
          <a:pPr algn="just"/>
          <a:r>
            <a:rPr lang="fr-CH" sz="2200" b="1" dirty="0"/>
            <a:t>Issue new ticket</a:t>
          </a:r>
          <a:endParaRPr lang="fr-CH" sz="2200" dirty="0"/>
        </a:p>
        <a:p>
          <a:pPr algn="ctr"/>
          <a:endParaRPr lang="en-US" sz="1200" dirty="0"/>
        </a:p>
      </dgm:t>
    </dgm:pt>
    <dgm:pt modelId="{0CAF2417-77C3-4A36-BFBB-55FF5939AFA4}" type="parTrans" cxnId="{C4E35042-8A80-46CE-91B1-1631F8A73664}">
      <dgm:prSet/>
      <dgm:spPr/>
      <dgm:t>
        <a:bodyPr/>
        <a:lstStyle/>
        <a:p>
          <a:endParaRPr lang="en-US"/>
        </a:p>
      </dgm:t>
    </dgm:pt>
    <dgm:pt modelId="{75A6D35C-9B08-4077-8586-6DEA122FFBA9}" type="sibTrans" cxnId="{C4E35042-8A80-46CE-91B1-1631F8A73664}">
      <dgm:prSet/>
      <dgm:spPr/>
      <dgm:t>
        <a:bodyPr/>
        <a:lstStyle/>
        <a:p>
          <a:endParaRPr lang="en-US"/>
        </a:p>
      </dgm:t>
    </dgm:pt>
    <dgm:pt modelId="{10828965-575F-49CF-9355-9D17F69E0160}">
      <dgm:prSet phldrT="[Text]"/>
      <dgm:spPr/>
      <dgm:t>
        <a:bodyPr/>
        <a:lstStyle/>
        <a:p>
          <a:endParaRPr lang="en-US" dirty="0"/>
        </a:p>
      </dgm:t>
    </dgm:pt>
    <dgm:pt modelId="{C27D6CC3-E22D-4FFC-B680-6B3F7FEC28D4}" type="parTrans" cxnId="{04E3E2CD-728D-4EE4-A278-861925CB16EC}">
      <dgm:prSet/>
      <dgm:spPr/>
      <dgm:t>
        <a:bodyPr/>
        <a:lstStyle/>
        <a:p>
          <a:endParaRPr lang="en-US"/>
        </a:p>
      </dgm:t>
    </dgm:pt>
    <dgm:pt modelId="{3366BA2E-4FD1-4460-BAD8-F2B5B77C6834}" type="sibTrans" cxnId="{04E3E2CD-728D-4EE4-A278-861925CB16EC}">
      <dgm:prSet/>
      <dgm:spPr/>
      <dgm:t>
        <a:bodyPr/>
        <a:lstStyle/>
        <a:p>
          <a:endParaRPr lang="en-US"/>
        </a:p>
      </dgm:t>
    </dgm:pt>
    <dgm:pt modelId="{56FFE435-F079-49FE-AFD8-F748A9363A25}">
      <dgm:prSet phldrT="[Text]"/>
      <dgm:spPr/>
      <dgm:t>
        <a:bodyPr/>
        <a:lstStyle/>
        <a:p>
          <a:endParaRPr lang="en-US" dirty="0"/>
        </a:p>
      </dgm:t>
    </dgm:pt>
    <dgm:pt modelId="{C0801791-12EE-48A0-A7DA-B149890AA84A}" type="sibTrans" cxnId="{C435C3E8-391E-4E0A-BD55-19BCC4ED09E2}">
      <dgm:prSet/>
      <dgm:spPr/>
      <dgm:t>
        <a:bodyPr/>
        <a:lstStyle/>
        <a:p>
          <a:endParaRPr lang="en-US"/>
        </a:p>
      </dgm:t>
    </dgm:pt>
    <dgm:pt modelId="{67C374A7-B300-4743-AB50-6C2587B31CBB}" type="parTrans" cxnId="{C435C3E8-391E-4E0A-BD55-19BCC4ED09E2}">
      <dgm:prSet/>
      <dgm:spPr/>
      <dgm:t>
        <a:bodyPr/>
        <a:lstStyle/>
        <a:p>
          <a:endParaRPr lang="en-US"/>
        </a:p>
      </dgm:t>
    </dgm:pt>
    <dgm:pt modelId="{82A2CA90-6D16-46F0-BF20-16B5B972AC34}">
      <dgm:prSet custT="1"/>
      <dgm:spPr/>
      <dgm:t>
        <a:bodyPr/>
        <a:lstStyle/>
        <a:p>
          <a:pPr algn="l"/>
          <a:r>
            <a:rPr lang="fr-CH" sz="2000" b="1" dirty="0" err="1"/>
            <a:t>Reopen</a:t>
          </a:r>
          <a:r>
            <a:rPr lang="fr-CH" sz="2000" b="1" dirty="0"/>
            <a:t> a </a:t>
          </a:r>
          <a:r>
            <a:rPr lang="fr-CH" sz="2000" b="1" dirty="0" err="1"/>
            <a:t>closed</a:t>
          </a:r>
          <a:r>
            <a:rPr lang="fr-CH" sz="2000" b="1" dirty="0"/>
            <a:t> ticket</a:t>
          </a:r>
          <a:endParaRPr lang="en-US" sz="2000" b="1" dirty="0"/>
        </a:p>
      </dgm:t>
    </dgm:pt>
    <dgm:pt modelId="{1A13B502-6D40-4371-9C72-977AE8D4EAEB}" type="sibTrans" cxnId="{C9ECF9D6-C051-4C1E-9A20-164EE789164D}">
      <dgm:prSet/>
      <dgm:spPr/>
      <dgm:t>
        <a:bodyPr/>
        <a:lstStyle/>
        <a:p>
          <a:endParaRPr lang="en-US"/>
        </a:p>
      </dgm:t>
    </dgm:pt>
    <dgm:pt modelId="{71F55A98-3460-4463-8BB6-0299D19FAB60}" type="parTrans" cxnId="{C9ECF9D6-C051-4C1E-9A20-164EE789164D}">
      <dgm:prSet/>
      <dgm:spPr/>
      <dgm:t>
        <a:bodyPr/>
        <a:lstStyle/>
        <a:p>
          <a:endParaRPr lang="en-US"/>
        </a:p>
      </dgm:t>
    </dgm:pt>
    <dgm:pt modelId="{07450B4E-38E5-414B-BEF7-31E391480B37}">
      <dgm:prSet phldrT="[Text]" custT="1"/>
      <dgm:spPr/>
      <dgm:t>
        <a:bodyPr/>
        <a:lstStyle/>
        <a:p>
          <a:pPr algn="l"/>
          <a:r>
            <a:rPr lang="fr-CH" sz="2000" b="1" dirty="0"/>
            <a:t>Update the ticket </a:t>
          </a:r>
          <a:r>
            <a:rPr lang="fr-CH" sz="2000" b="1" dirty="0" err="1"/>
            <a:t>status</a:t>
          </a:r>
          <a:r>
            <a:rPr lang="fr-CH" sz="2000" b="1" dirty="0"/>
            <a:t> </a:t>
          </a:r>
          <a:r>
            <a:rPr lang="fr-CH" sz="2000" b="1" dirty="0" err="1"/>
            <a:t>into</a:t>
          </a:r>
          <a:r>
            <a:rPr lang="fr-CH" sz="2000" b="1" dirty="0"/>
            <a:t> incident, </a:t>
          </a:r>
          <a:r>
            <a:rPr lang="fr-CH" sz="2000" b="1" dirty="0" err="1"/>
            <a:t>under</a:t>
          </a:r>
          <a:r>
            <a:rPr lang="fr-CH" sz="2000" b="1" dirty="0"/>
            <a:t> investigation, in </a:t>
          </a:r>
          <a:r>
            <a:rPr lang="fr-CH" sz="2000" b="1" dirty="0" err="1"/>
            <a:t>progress</a:t>
          </a:r>
          <a:r>
            <a:rPr lang="fr-CH" sz="2000" b="1" dirty="0"/>
            <a:t>, </a:t>
          </a:r>
          <a:r>
            <a:rPr lang="fr-CH" sz="2000" b="1" dirty="0" err="1"/>
            <a:t>resolved</a:t>
          </a:r>
          <a:r>
            <a:rPr lang="fr-CH" sz="2000" b="1" dirty="0"/>
            <a:t>, </a:t>
          </a:r>
          <a:r>
            <a:rPr lang="fr-CH" sz="2000" b="1" dirty="0" err="1"/>
            <a:t>won’t</a:t>
          </a:r>
          <a:r>
            <a:rPr lang="fr-CH" sz="2000" b="1" dirty="0"/>
            <a:t> </a:t>
          </a:r>
          <a:r>
            <a:rPr lang="fr-CH" sz="2000" b="1" dirty="0" err="1"/>
            <a:t>fix</a:t>
          </a:r>
          <a:r>
            <a:rPr lang="fr-CH" sz="2000" b="1" dirty="0"/>
            <a:t>, or </a:t>
          </a:r>
          <a:r>
            <a:rPr lang="fr-CH" sz="2000" b="1" dirty="0" err="1"/>
            <a:t>escalated</a:t>
          </a:r>
          <a:r>
            <a:rPr lang="fr-CH" sz="2000" b="1" dirty="0"/>
            <a:t> </a:t>
          </a:r>
          <a:endParaRPr lang="en-US" sz="2000" b="1" dirty="0"/>
        </a:p>
      </dgm:t>
    </dgm:pt>
    <dgm:pt modelId="{6C377379-0E85-4D7C-BEE5-22E3F99D6080}" type="sibTrans" cxnId="{08217234-2E3F-4ABD-9D17-A235ED16A799}">
      <dgm:prSet/>
      <dgm:spPr/>
      <dgm:t>
        <a:bodyPr/>
        <a:lstStyle/>
        <a:p>
          <a:endParaRPr lang="en-US"/>
        </a:p>
      </dgm:t>
    </dgm:pt>
    <dgm:pt modelId="{75AFE13D-46D2-4233-830F-F30A0F42608E}" type="parTrans" cxnId="{08217234-2E3F-4ABD-9D17-A235ED16A799}">
      <dgm:prSet/>
      <dgm:spPr/>
      <dgm:t>
        <a:bodyPr/>
        <a:lstStyle/>
        <a:p>
          <a:endParaRPr lang="en-US"/>
        </a:p>
      </dgm:t>
    </dgm:pt>
    <dgm:pt modelId="{38C5E8EA-D60A-4ACB-8D76-6A3937AE4FF9}" type="pres">
      <dgm:prSet presAssocID="{D59C6898-5664-45B0-B191-0B8D67290A48}" presName="theList" presStyleCnt="0">
        <dgm:presLayoutVars>
          <dgm:dir/>
          <dgm:animLvl val="lvl"/>
          <dgm:resizeHandles val="exact"/>
        </dgm:presLayoutVars>
      </dgm:prSet>
      <dgm:spPr/>
    </dgm:pt>
    <dgm:pt modelId="{440F0D4C-F6F8-4349-9A41-468B402CC555}" type="pres">
      <dgm:prSet presAssocID="{33F78677-A78F-49FF-B907-1E43C9514062}" presName="compNode" presStyleCnt="0"/>
      <dgm:spPr/>
    </dgm:pt>
    <dgm:pt modelId="{5FD463D2-CD59-4B6E-A4F8-FD1645A61F62}" type="pres">
      <dgm:prSet presAssocID="{33F78677-A78F-49FF-B907-1E43C9514062}" presName="aNode" presStyleLbl="bgShp" presStyleIdx="0" presStyleCnt="3" custLinFactNeighborX="-2399" custLinFactNeighborY="-2550"/>
      <dgm:spPr/>
    </dgm:pt>
    <dgm:pt modelId="{91F46D7C-4EEF-445E-96E7-B15C6F45ED8F}" type="pres">
      <dgm:prSet presAssocID="{33F78677-A78F-49FF-B907-1E43C9514062}" presName="textNode" presStyleLbl="bgShp" presStyleIdx="0" presStyleCnt="3"/>
      <dgm:spPr/>
    </dgm:pt>
    <dgm:pt modelId="{A1AB9168-2A67-408B-88F5-EBBB4D9BFABF}" type="pres">
      <dgm:prSet presAssocID="{33F78677-A78F-49FF-B907-1E43C9514062}" presName="compChildNode" presStyleCnt="0"/>
      <dgm:spPr/>
    </dgm:pt>
    <dgm:pt modelId="{10D1BADE-8984-476A-91C4-B857E9BAAEA4}" type="pres">
      <dgm:prSet presAssocID="{33F78677-A78F-49FF-B907-1E43C9514062}" presName="theInnerList" presStyleCnt="0"/>
      <dgm:spPr/>
    </dgm:pt>
    <dgm:pt modelId="{3E7593B5-CDF3-4DAC-9507-B58C70369F4C}" type="pres">
      <dgm:prSet presAssocID="{3E2CA6CA-1D5C-4DD9-B9A6-B339FEEE95F4}" presName="childNode" presStyleLbl="node1" presStyleIdx="0" presStyleCnt="3" custScaleX="114187" custScaleY="40764" custLinFactY="-46196" custLinFactNeighborX="-2334" custLinFactNeighborY="-100000">
        <dgm:presLayoutVars>
          <dgm:bulletEnabled val="1"/>
        </dgm:presLayoutVars>
      </dgm:prSet>
      <dgm:spPr/>
    </dgm:pt>
    <dgm:pt modelId="{21E6CD56-025C-4101-B786-95189F0DD3F5}" type="pres">
      <dgm:prSet presAssocID="{3E2CA6CA-1D5C-4DD9-B9A6-B339FEEE95F4}" presName="aSpace2" presStyleCnt="0"/>
      <dgm:spPr/>
    </dgm:pt>
    <dgm:pt modelId="{B84123E0-3DA0-4A4C-860A-9C64AE886EA2}" type="pres">
      <dgm:prSet presAssocID="{07450B4E-38E5-414B-BEF7-31E391480B37}" presName="childNode" presStyleLbl="node1" presStyleIdx="1" presStyleCnt="3" custScaleX="113783" custScaleY="136080" custLinFactY="-50301" custLinFactNeighborX="-2634" custLinFactNeighborY="-100000">
        <dgm:presLayoutVars>
          <dgm:bulletEnabled val="1"/>
        </dgm:presLayoutVars>
      </dgm:prSet>
      <dgm:spPr/>
    </dgm:pt>
    <dgm:pt modelId="{6B457407-7B6F-44C6-9C28-C434B3898188}" type="pres">
      <dgm:prSet presAssocID="{07450B4E-38E5-414B-BEF7-31E391480B37}" presName="aSpace2" presStyleCnt="0"/>
      <dgm:spPr/>
    </dgm:pt>
    <dgm:pt modelId="{55D56C1A-16C8-4E8D-95B7-C1C6F8BA3C30}" type="pres">
      <dgm:prSet presAssocID="{82A2CA90-6D16-46F0-BF20-16B5B972AC34}" presName="childNode" presStyleLbl="node1" presStyleIdx="2" presStyleCnt="3" custScaleX="115231" custScaleY="43326" custLinFactY="-488" custLinFactNeighborX="-1186" custLinFactNeighborY="-100000">
        <dgm:presLayoutVars>
          <dgm:bulletEnabled val="1"/>
        </dgm:presLayoutVars>
      </dgm:prSet>
      <dgm:spPr/>
    </dgm:pt>
    <dgm:pt modelId="{0FA49C8E-1BEF-429A-AAB7-AAEF2846170F}" type="pres">
      <dgm:prSet presAssocID="{33F78677-A78F-49FF-B907-1E43C9514062}" presName="aSpace" presStyleCnt="0"/>
      <dgm:spPr/>
    </dgm:pt>
    <dgm:pt modelId="{63CB608E-4025-435D-80A1-DF8B1C3886E2}" type="pres">
      <dgm:prSet presAssocID="{10828965-575F-49CF-9355-9D17F69E0160}" presName="compNode" presStyleCnt="0"/>
      <dgm:spPr/>
    </dgm:pt>
    <dgm:pt modelId="{C267CA20-CAA7-4E6F-B120-7BECA27EED3D}" type="pres">
      <dgm:prSet presAssocID="{10828965-575F-49CF-9355-9D17F69E0160}" presName="aNode" presStyleLbl="bgShp" presStyleIdx="1" presStyleCnt="3" custScaleY="71402" custLinFactNeighborY="-16746"/>
      <dgm:spPr/>
    </dgm:pt>
    <dgm:pt modelId="{7005435C-DA07-4FF0-8371-084EE287B040}" type="pres">
      <dgm:prSet presAssocID="{10828965-575F-49CF-9355-9D17F69E0160}" presName="textNode" presStyleLbl="bgShp" presStyleIdx="1" presStyleCnt="3"/>
      <dgm:spPr/>
    </dgm:pt>
    <dgm:pt modelId="{430C81E4-1620-4D7C-BE59-15132AC97E71}" type="pres">
      <dgm:prSet presAssocID="{10828965-575F-49CF-9355-9D17F69E0160}" presName="compChildNode" presStyleCnt="0"/>
      <dgm:spPr/>
    </dgm:pt>
    <dgm:pt modelId="{10160F92-76F7-4DB1-BB65-A1C3399AF423}" type="pres">
      <dgm:prSet presAssocID="{10828965-575F-49CF-9355-9D17F69E0160}" presName="theInnerList" presStyleCnt="0"/>
      <dgm:spPr/>
    </dgm:pt>
    <dgm:pt modelId="{6F53A79B-A121-4C1E-A6C2-FFAF823113D6}" type="pres">
      <dgm:prSet presAssocID="{10828965-575F-49CF-9355-9D17F69E0160}" presName="aSpace" presStyleCnt="0"/>
      <dgm:spPr/>
    </dgm:pt>
    <dgm:pt modelId="{7F223CEF-B61C-4672-AB27-07191EB690EE}" type="pres">
      <dgm:prSet presAssocID="{56FFE435-F079-49FE-AFD8-F748A9363A25}" presName="compNode" presStyleCnt="0"/>
      <dgm:spPr/>
    </dgm:pt>
    <dgm:pt modelId="{167EEF58-9DF6-4998-94CE-DBD57DC1F2BC}" type="pres">
      <dgm:prSet presAssocID="{56FFE435-F079-49FE-AFD8-F748A9363A25}" presName="aNode" presStyleLbl="bgShp" presStyleIdx="2" presStyleCnt="3" custScaleY="54873" custLinFactNeighborY="-21663"/>
      <dgm:spPr/>
    </dgm:pt>
    <dgm:pt modelId="{FF062ED6-D44D-4C42-9DBB-08390BAB541D}" type="pres">
      <dgm:prSet presAssocID="{56FFE435-F079-49FE-AFD8-F748A9363A25}" presName="textNode" presStyleLbl="bgShp" presStyleIdx="2" presStyleCnt="3"/>
      <dgm:spPr/>
    </dgm:pt>
    <dgm:pt modelId="{C5870C0F-22AA-411D-95C7-C254C404F310}" type="pres">
      <dgm:prSet presAssocID="{56FFE435-F079-49FE-AFD8-F748A9363A25}" presName="compChildNode" presStyleCnt="0"/>
      <dgm:spPr/>
    </dgm:pt>
    <dgm:pt modelId="{8D603724-A9FE-4A27-9577-84D0F64DABD3}" type="pres">
      <dgm:prSet presAssocID="{56FFE435-F079-49FE-AFD8-F748A9363A25}" presName="theInnerList" presStyleCnt="0"/>
      <dgm:spPr/>
    </dgm:pt>
  </dgm:ptLst>
  <dgm:cxnLst>
    <dgm:cxn modelId="{9C7ECB0F-B882-409B-A649-46335426BE43}" type="presOf" srcId="{3E2CA6CA-1D5C-4DD9-B9A6-B339FEEE95F4}" destId="{3E7593B5-CDF3-4DAC-9507-B58C70369F4C}" srcOrd="0" destOrd="0" presId="urn:microsoft.com/office/officeart/2005/8/layout/lProcess2"/>
    <dgm:cxn modelId="{EADD9414-4696-42E2-98A2-1C087CB9CDF5}" type="presOf" srcId="{10828965-575F-49CF-9355-9D17F69E0160}" destId="{C267CA20-CAA7-4E6F-B120-7BECA27EED3D}" srcOrd="0" destOrd="0" presId="urn:microsoft.com/office/officeart/2005/8/layout/lProcess2"/>
    <dgm:cxn modelId="{08217234-2E3F-4ABD-9D17-A235ED16A799}" srcId="{33F78677-A78F-49FF-B907-1E43C9514062}" destId="{07450B4E-38E5-414B-BEF7-31E391480B37}" srcOrd="1" destOrd="0" parTransId="{75AFE13D-46D2-4233-830F-F30A0F42608E}" sibTransId="{6C377379-0E85-4D7C-BEE5-22E3F99D6080}"/>
    <dgm:cxn modelId="{C4E35042-8A80-46CE-91B1-1631F8A73664}" srcId="{33F78677-A78F-49FF-B907-1E43C9514062}" destId="{3E2CA6CA-1D5C-4DD9-B9A6-B339FEEE95F4}" srcOrd="0" destOrd="0" parTransId="{0CAF2417-77C3-4A36-BFBB-55FF5939AFA4}" sibTransId="{75A6D35C-9B08-4077-8586-6DEA122FFBA9}"/>
    <dgm:cxn modelId="{672D6E43-381B-4492-9993-96F61FC9FCDC}" type="presOf" srcId="{07450B4E-38E5-414B-BEF7-31E391480B37}" destId="{B84123E0-3DA0-4A4C-860A-9C64AE886EA2}" srcOrd="0" destOrd="0" presId="urn:microsoft.com/office/officeart/2005/8/layout/lProcess2"/>
    <dgm:cxn modelId="{26A7CD46-CA9F-4C31-B591-6D00FAB5C54C}" type="presOf" srcId="{33F78677-A78F-49FF-B907-1E43C9514062}" destId="{5FD463D2-CD59-4B6E-A4F8-FD1645A61F62}" srcOrd="0" destOrd="0" presId="urn:microsoft.com/office/officeart/2005/8/layout/lProcess2"/>
    <dgm:cxn modelId="{7E2D8D75-388F-4309-B875-8D41B30D33E0}" type="presOf" srcId="{56FFE435-F079-49FE-AFD8-F748A9363A25}" destId="{FF062ED6-D44D-4C42-9DBB-08390BAB541D}" srcOrd="1" destOrd="0" presId="urn:microsoft.com/office/officeart/2005/8/layout/lProcess2"/>
    <dgm:cxn modelId="{4E789397-1542-4F41-8D59-D3379F898ADD}" type="presOf" srcId="{82A2CA90-6D16-46F0-BF20-16B5B972AC34}" destId="{55D56C1A-16C8-4E8D-95B7-C1C6F8BA3C30}" srcOrd="0" destOrd="0" presId="urn:microsoft.com/office/officeart/2005/8/layout/lProcess2"/>
    <dgm:cxn modelId="{617A65B2-56CF-43BB-B60E-0BFA983F8455}" type="presOf" srcId="{56FFE435-F079-49FE-AFD8-F748A9363A25}" destId="{167EEF58-9DF6-4998-94CE-DBD57DC1F2BC}" srcOrd="0" destOrd="0" presId="urn:microsoft.com/office/officeart/2005/8/layout/lProcess2"/>
    <dgm:cxn modelId="{EF5D26B7-8203-4260-AC0E-5085A2453EE8}" srcId="{D59C6898-5664-45B0-B191-0B8D67290A48}" destId="{33F78677-A78F-49FF-B907-1E43C9514062}" srcOrd="0" destOrd="0" parTransId="{576053A3-8D5C-4033-BBB4-E770FD1DFFB1}" sibTransId="{AA3369B8-EC19-4242-B306-8D2D8720AE7D}"/>
    <dgm:cxn modelId="{37504DBC-F852-4B74-BFF0-DF875E75F9FC}" type="presOf" srcId="{33F78677-A78F-49FF-B907-1E43C9514062}" destId="{91F46D7C-4EEF-445E-96E7-B15C6F45ED8F}" srcOrd="1" destOrd="0" presId="urn:microsoft.com/office/officeart/2005/8/layout/lProcess2"/>
    <dgm:cxn modelId="{04E3E2CD-728D-4EE4-A278-861925CB16EC}" srcId="{D59C6898-5664-45B0-B191-0B8D67290A48}" destId="{10828965-575F-49CF-9355-9D17F69E0160}" srcOrd="1" destOrd="0" parTransId="{C27D6CC3-E22D-4FFC-B680-6B3F7FEC28D4}" sibTransId="{3366BA2E-4FD1-4460-BAD8-F2B5B77C6834}"/>
    <dgm:cxn modelId="{C9ECF9D6-C051-4C1E-9A20-164EE789164D}" srcId="{33F78677-A78F-49FF-B907-1E43C9514062}" destId="{82A2CA90-6D16-46F0-BF20-16B5B972AC34}" srcOrd="2" destOrd="0" parTransId="{71F55A98-3460-4463-8BB6-0299D19FAB60}" sibTransId="{1A13B502-6D40-4371-9C72-977AE8D4EAEB}"/>
    <dgm:cxn modelId="{C435C3E8-391E-4E0A-BD55-19BCC4ED09E2}" srcId="{D59C6898-5664-45B0-B191-0B8D67290A48}" destId="{56FFE435-F079-49FE-AFD8-F748A9363A25}" srcOrd="2" destOrd="0" parTransId="{67C374A7-B300-4743-AB50-6C2587B31CBB}" sibTransId="{C0801791-12EE-48A0-A7DA-B149890AA84A}"/>
    <dgm:cxn modelId="{8C2813F0-517C-4FDF-A2FE-AA057BA239E0}" type="presOf" srcId="{D59C6898-5664-45B0-B191-0B8D67290A48}" destId="{38C5E8EA-D60A-4ACB-8D76-6A3937AE4FF9}" srcOrd="0" destOrd="0" presId="urn:microsoft.com/office/officeart/2005/8/layout/lProcess2"/>
    <dgm:cxn modelId="{5E7179F0-26BB-4DAF-A097-AE8E45053012}" type="presOf" srcId="{10828965-575F-49CF-9355-9D17F69E0160}" destId="{7005435C-DA07-4FF0-8371-084EE287B040}" srcOrd="1" destOrd="0" presId="urn:microsoft.com/office/officeart/2005/8/layout/lProcess2"/>
    <dgm:cxn modelId="{C9526B37-0C66-4E5B-8325-EE4215BEB755}" type="presParOf" srcId="{38C5E8EA-D60A-4ACB-8D76-6A3937AE4FF9}" destId="{440F0D4C-F6F8-4349-9A41-468B402CC555}" srcOrd="0" destOrd="0" presId="urn:microsoft.com/office/officeart/2005/8/layout/lProcess2"/>
    <dgm:cxn modelId="{4122D4D3-53E1-4881-B127-B139C765B88B}" type="presParOf" srcId="{440F0D4C-F6F8-4349-9A41-468B402CC555}" destId="{5FD463D2-CD59-4B6E-A4F8-FD1645A61F62}" srcOrd="0" destOrd="0" presId="urn:microsoft.com/office/officeart/2005/8/layout/lProcess2"/>
    <dgm:cxn modelId="{84F783E4-72D7-44A1-B1E0-E1AC15730A91}" type="presParOf" srcId="{440F0D4C-F6F8-4349-9A41-468B402CC555}" destId="{91F46D7C-4EEF-445E-96E7-B15C6F45ED8F}" srcOrd="1" destOrd="0" presId="urn:microsoft.com/office/officeart/2005/8/layout/lProcess2"/>
    <dgm:cxn modelId="{D369CC82-8EF3-4CE5-B995-A347024C5F93}" type="presParOf" srcId="{440F0D4C-F6F8-4349-9A41-468B402CC555}" destId="{A1AB9168-2A67-408B-88F5-EBBB4D9BFABF}" srcOrd="2" destOrd="0" presId="urn:microsoft.com/office/officeart/2005/8/layout/lProcess2"/>
    <dgm:cxn modelId="{093BB673-E5AA-4980-805A-A1B5EC7544E0}" type="presParOf" srcId="{A1AB9168-2A67-408B-88F5-EBBB4D9BFABF}" destId="{10D1BADE-8984-476A-91C4-B857E9BAAEA4}" srcOrd="0" destOrd="0" presId="urn:microsoft.com/office/officeart/2005/8/layout/lProcess2"/>
    <dgm:cxn modelId="{77736F27-61B9-4876-AE6A-74100DC7FFC3}" type="presParOf" srcId="{10D1BADE-8984-476A-91C4-B857E9BAAEA4}" destId="{3E7593B5-CDF3-4DAC-9507-B58C70369F4C}" srcOrd="0" destOrd="0" presId="urn:microsoft.com/office/officeart/2005/8/layout/lProcess2"/>
    <dgm:cxn modelId="{2A57E157-3C5E-482D-BA04-18F162561EAB}" type="presParOf" srcId="{10D1BADE-8984-476A-91C4-B857E9BAAEA4}" destId="{21E6CD56-025C-4101-B786-95189F0DD3F5}" srcOrd="1" destOrd="0" presId="urn:microsoft.com/office/officeart/2005/8/layout/lProcess2"/>
    <dgm:cxn modelId="{9AAC77C3-FE30-4975-8480-1E155A390F87}" type="presParOf" srcId="{10D1BADE-8984-476A-91C4-B857E9BAAEA4}" destId="{B84123E0-3DA0-4A4C-860A-9C64AE886EA2}" srcOrd="2" destOrd="0" presId="urn:microsoft.com/office/officeart/2005/8/layout/lProcess2"/>
    <dgm:cxn modelId="{10B7CB5D-FD50-4E92-B30B-AA54A60EB8A6}" type="presParOf" srcId="{10D1BADE-8984-476A-91C4-B857E9BAAEA4}" destId="{6B457407-7B6F-44C6-9C28-C434B3898188}" srcOrd="3" destOrd="0" presId="urn:microsoft.com/office/officeart/2005/8/layout/lProcess2"/>
    <dgm:cxn modelId="{FC59323D-C112-4AF8-A4D7-BBB9F0FEC5D5}" type="presParOf" srcId="{10D1BADE-8984-476A-91C4-B857E9BAAEA4}" destId="{55D56C1A-16C8-4E8D-95B7-C1C6F8BA3C30}" srcOrd="4" destOrd="0" presId="urn:microsoft.com/office/officeart/2005/8/layout/lProcess2"/>
    <dgm:cxn modelId="{93048619-52E4-42E3-A1B9-1A2DA838F422}" type="presParOf" srcId="{38C5E8EA-D60A-4ACB-8D76-6A3937AE4FF9}" destId="{0FA49C8E-1BEF-429A-AAB7-AAEF2846170F}" srcOrd="1" destOrd="0" presId="urn:microsoft.com/office/officeart/2005/8/layout/lProcess2"/>
    <dgm:cxn modelId="{7E01A57D-CCB0-4911-8CEE-93BF16D61960}" type="presParOf" srcId="{38C5E8EA-D60A-4ACB-8D76-6A3937AE4FF9}" destId="{63CB608E-4025-435D-80A1-DF8B1C3886E2}" srcOrd="2" destOrd="0" presId="urn:microsoft.com/office/officeart/2005/8/layout/lProcess2"/>
    <dgm:cxn modelId="{90D98934-2539-4F9F-910E-EB85CAE57C71}" type="presParOf" srcId="{63CB608E-4025-435D-80A1-DF8B1C3886E2}" destId="{C267CA20-CAA7-4E6F-B120-7BECA27EED3D}" srcOrd="0" destOrd="0" presId="urn:microsoft.com/office/officeart/2005/8/layout/lProcess2"/>
    <dgm:cxn modelId="{9716CDAE-F197-41A8-8239-38052D414614}" type="presParOf" srcId="{63CB608E-4025-435D-80A1-DF8B1C3886E2}" destId="{7005435C-DA07-4FF0-8371-084EE287B040}" srcOrd="1" destOrd="0" presId="urn:microsoft.com/office/officeart/2005/8/layout/lProcess2"/>
    <dgm:cxn modelId="{13EF2EB1-72DC-4C18-8C69-ACDEF0661730}" type="presParOf" srcId="{63CB608E-4025-435D-80A1-DF8B1C3886E2}" destId="{430C81E4-1620-4D7C-BE59-15132AC97E71}" srcOrd="2" destOrd="0" presId="urn:microsoft.com/office/officeart/2005/8/layout/lProcess2"/>
    <dgm:cxn modelId="{A03F3687-52FE-4B09-A2C2-00E15CD3105A}" type="presParOf" srcId="{430C81E4-1620-4D7C-BE59-15132AC97E71}" destId="{10160F92-76F7-4DB1-BB65-A1C3399AF423}" srcOrd="0" destOrd="0" presId="urn:microsoft.com/office/officeart/2005/8/layout/lProcess2"/>
    <dgm:cxn modelId="{CB9BC7AF-8E92-4CD0-9A9F-95E99F267430}" type="presParOf" srcId="{38C5E8EA-D60A-4ACB-8D76-6A3937AE4FF9}" destId="{6F53A79B-A121-4C1E-A6C2-FFAF823113D6}" srcOrd="3" destOrd="0" presId="urn:microsoft.com/office/officeart/2005/8/layout/lProcess2"/>
    <dgm:cxn modelId="{99F5C688-F104-455C-B87E-2AC7589F7205}" type="presParOf" srcId="{38C5E8EA-D60A-4ACB-8D76-6A3937AE4FF9}" destId="{7F223CEF-B61C-4672-AB27-07191EB690EE}" srcOrd="4" destOrd="0" presId="urn:microsoft.com/office/officeart/2005/8/layout/lProcess2"/>
    <dgm:cxn modelId="{98A8929F-4DE1-4123-B618-384DFEDA5828}" type="presParOf" srcId="{7F223CEF-B61C-4672-AB27-07191EB690EE}" destId="{167EEF58-9DF6-4998-94CE-DBD57DC1F2BC}" srcOrd="0" destOrd="0" presId="urn:microsoft.com/office/officeart/2005/8/layout/lProcess2"/>
    <dgm:cxn modelId="{D50F1787-14DC-42F3-855C-8B5BAEE8596B}" type="presParOf" srcId="{7F223CEF-B61C-4672-AB27-07191EB690EE}" destId="{FF062ED6-D44D-4C42-9DBB-08390BAB541D}" srcOrd="1" destOrd="0" presId="urn:microsoft.com/office/officeart/2005/8/layout/lProcess2"/>
    <dgm:cxn modelId="{6BAC7C1B-95CD-4D0D-928F-A55C61931A64}" type="presParOf" srcId="{7F223CEF-B61C-4672-AB27-07191EB690EE}" destId="{C5870C0F-22AA-411D-95C7-C254C404F310}" srcOrd="2" destOrd="0" presId="urn:microsoft.com/office/officeart/2005/8/layout/lProcess2"/>
    <dgm:cxn modelId="{9955DC3B-463F-4B45-B4CC-93B61D9EDFAE}" type="presParOf" srcId="{C5870C0F-22AA-411D-95C7-C254C404F310}" destId="{8D603724-A9FE-4A27-9577-84D0F64DABD3}"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463D2-CD59-4B6E-A4F8-FD1645A61F62}">
      <dsp:nvSpPr>
        <dsp:cNvPr id="0" name=""/>
        <dsp:cNvSpPr/>
      </dsp:nvSpPr>
      <dsp:spPr>
        <a:xfrm>
          <a:off x="0" y="0"/>
          <a:ext cx="2765346" cy="547260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0" y="0"/>
        <a:ext cx="2765346" cy="1641782"/>
      </dsp:txXfrm>
    </dsp:sp>
    <dsp:sp modelId="{3E7593B5-CDF3-4DAC-9507-B58C70369F4C}">
      <dsp:nvSpPr>
        <dsp:cNvPr id="0" name=""/>
        <dsp:cNvSpPr/>
      </dsp:nvSpPr>
      <dsp:spPr>
        <a:xfrm>
          <a:off x="69035" y="769279"/>
          <a:ext cx="2526132" cy="57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just" defTabSz="889000">
            <a:lnSpc>
              <a:spcPct val="90000"/>
            </a:lnSpc>
            <a:spcBef>
              <a:spcPct val="0"/>
            </a:spcBef>
            <a:spcAft>
              <a:spcPct val="35000"/>
            </a:spcAft>
            <a:buNone/>
          </a:pPr>
          <a:endParaRPr lang="fr-CH" sz="2000" b="1" kern="1200" dirty="0"/>
        </a:p>
        <a:p>
          <a:pPr marL="0" lvl="0" indent="0" algn="just" defTabSz="889000">
            <a:lnSpc>
              <a:spcPct val="90000"/>
            </a:lnSpc>
            <a:spcBef>
              <a:spcPct val="0"/>
            </a:spcBef>
            <a:spcAft>
              <a:spcPct val="35000"/>
            </a:spcAft>
            <a:buNone/>
          </a:pPr>
          <a:r>
            <a:rPr lang="fr-CH" sz="2200" b="1" kern="1200" dirty="0"/>
            <a:t>Issue new ticket</a:t>
          </a:r>
          <a:endParaRPr lang="fr-CH" sz="2200" kern="1200" dirty="0"/>
        </a:p>
        <a:p>
          <a:pPr marL="0" lvl="0" indent="0" algn="ctr" defTabSz="889000">
            <a:lnSpc>
              <a:spcPct val="90000"/>
            </a:lnSpc>
            <a:spcBef>
              <a:spcPct val="0"/>
            </a:spcBef>
            <a:spcAft>
              <a:spcPct val="35000"/>
            </a:spcAft>
            <a:buNone/>
          </a:pPr>
          <a:endParaRPr lang="en-US" sz="1200" kern="1200" dirty="0"/>
        </a:p>
      </dsp:txBody>
      <dsp:txXfrm>
        <a:off x="85957" y="786201"/>
        <a:ext cx="2492288" cy="543912"/>
      </dsp:txXfrm>
    </dsp:sp>
    <dsp:sp modelId="{B84123E0-3DA0-4A4C-860A-9C64AE886EA2}">
      <dsp:nvSpPr>
        <dsp:cNvPr id="0" name=""/>
        <dsp:cNvSpPr/>
      </dsp:nvSpPr>
      <dsp:spPr>
        <a:xfrm>
          <a:off x="66867" y="1506904"/>
          <a:ext cx="2517195" cy="19286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fr-CH" sz="2000" b="1" kern="1200" dirty="0"/>
            <a:t>Update the ticket </a:t>
          </a:r>
          <a:r>
            <a:rPr lang="fr-CH" sz="2000" b="1" kern="1200" dirty="0" err="1"/>
            <a:t>status</a:t>
          </a:r>
          <a:r>
            <a:rPr lang="fr-CH" sz="2000" b="1" kern="1200" dirty="0"/>
            <a:t> </a:t>
          </a:r>
          <a:r>
            <a:rPr lang="fr-CH" sz="2000" b="1" kern="1200" dirty="0" err="1"/>
            <a:t>into</a:t>
          </a:r>
          <a:r>
            <a:rPr lang="fr-CH" sz="2000" b="1" kern="1200" dirty="0"/>
            <a:t> incident, </a:t>
          </a:r>
          <a:r>
            <a:rPr lang="fr-CH" sz="2000" b="1" kern="1200" dirty="0" err="1"/>
            <a:t>under</a:t>
          </a:r>
          <a:r>
            <a:rPr lang="fr-CH" sz="2000" b="1" kern="1200" dirty="0"/>
            <a:t> investigation, in </a:t>
          </a:r>
          <a:r>
            <a:rPr lang="fr-CH" sz="2000" b="1" kern="1200" dirty="0" err="1"/>
            <a:t>progress</a:t>
          </a:r>
          <a:r>
            <a:rPr lang="fr-CH" sz="2000" b="1" kern="1200" dirty="0"/>
            <a:t>, </a:t>
          </a:r>
          <a:r>
            <a:rPr lang="fr-CH" sz="2000" b="1" kern="1200" dirty="0" err="1"/>
            <a:t>resolved</a:t>
          </a:r>
          <a:r>
            <a:rPr lang="fr-CH" sz="2000" b="1" kern="1200" dirty="0"/>
            <a:t>, </a:t>
          </a:r>
          <a:r>
            <a:rPr lang="fr-CH" sz="2000" b="1" kern="1200" dirty="0" err="1"/>
            <a:t>won’t</a:t>
          </a:r>
          <a:r>
            <a:rPr lang="fr-CH" sz="2000" b="1" kern="1200" dirty="0"/>
            <a:t> </a:t>
          </a:r>
          <a:r>
            <a:rPr lang="fr-CH" sz="2000" b="1" kern="1200" dirty="0" err="1"/>
            <a:t>fix</a:t>
          </a:r>
          <a:r>
            <a:rPr lang="fr-CH" sz="2000" b="1" kern="1200" dirty="0"/>
            <a:t>, or </a:t>
          </a:r>
          <a:r>
            <a:rPr lang="fr-CH" sz="2000" b="1" kern="1200" dirty="0" err="1"/>
            <a:t>escalated</a:t>
          </a:r>
          <a:r>
            <a:rPr lang="fr-CH" sz="2000" b="1" kern="1200" dirty="0"/>
            <a:t> </a:t>
          </a:r>
          <a:endParaRPr lang="en-US" sz="2000" b="1" kern="1200" dirty="0"/>
        </a:p>
      </dsp:txBody>
      <dsp:txXfrm>
        <a:off x="123356" y="1563393"/>
        <a:ext cx="2404217" cy="1815711"/>
      </dsp:txXfrm>
    </dsp:sp>
    <dsp:sp modelId="{55D56C1A-16C8-4E8D-95B7-C1C6F8BA3C30}">
      <dsp:nvSpPr>
        <dsp:cNvPr id="0" name=""/>
        <dsp:cNvSpPr/>
      </dsp:nvSpPr>
      <dsp:spPr>
        <a:xfrm>
          <a:off x="82884" y="4359652"/>
          <a:ext cx="2549228" cy="61406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l" defTabSz="889000">
            <a:lnSpc>
              <a:spcPct val="90000"/>
            </a:lnSpc>
            <a:spcBef>
              <a:spcPct val="0"/>
            </a:spcBef>
            <a:spcAft>
              <a:spcPct val="35000"/>
            </a:spcAft>
            <a:buNone/>
          </a:pPr>
          <a:r>
            <a:rPr lang="fr-CH" sz="2000" b="1" kern="1200" dirty="0" err="1"/>
            <a:t>Reopen</a:t>
          </a:r>
          <a:r>
            <a:rPr lang="fr-CH" sz="2000" b="1" kern="1200" dirty="0"/>
            <a:t> a </a:t>
          </a:r>
          <a:r>
            <a:rPr lang="fr-CH" sz="2000" b="1" kern="1200" dirty="0" err="1"/>
            <a:t>closed</a:t>
          </a:r>
          <a:r>
            <a:rPr lang="fr-CH" sz="2000" b="1" kern="1200" dirty="0"/>
            <a:t> ticket</a:t>
          </a:r>
          <a:endParaRPr lang="en-US" sz="2000" b="1" kern="1200" dirty="0"/>
        </a:p>
      </dsp:txBody>
      <dsp:txXfrm>
        <a:off x="100869" y="4377637"/>
        <a:ext cx="2513258" cy="578098"/>
      </dsp:txXfrm>
    </dsp:sp>
    <dsp:sp modelId="{C267CA20-CAA7-4E6F-B120-7BECA27EED3D}">
      <dsp:nvSpPr>
        <dsp:cNvPr id="0" name=""/>
        <dsp:cNvSpPr/>
      </dsp:nvSpPr>
      <dsp:spPr>
        <a:xfrm>
          <a:off x="2973810" y="0"/>
          <a:ext cx="2765346" cy="39075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n-US" sz="5400" kern="1200" dirty="0"/>
        </a:p>
      </dsp:txBody>
      <dsp:txXfrm>
        <a:off x="2973810" y="0"/>
        <a:ext cx="2765346" cy="1172265"/>
      </dsp:txXfrm>
    </dsp:sp>
    <dsp:sp modelId="{167EEF58-9DF6-4998-94CE-DBD57DC1F2BC}">
      <dsp:nvSpPr>
        <dsp:cNvPr id="0" name=""/>
        <dsp:cNvSpPr/>
      </dsp:nvSpPr>
      <dsp:spPr>
        <a:xfrm>
          <a:off x="5946558" y="49280"/>
          <a:ext cx="2765346" cy="300298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5946558" y="49280"/>
        <a:ext cx="2765346" cy="90089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5" y="0"/>
            <a:ext cx="2945659" cy="496332"/>
          </a:xfrm>
          <a:prstGeom prst="rect">
            <a:avLst/>
          </a:prstGeom>
        </p:spPr>
        <p:txBody>
          <a:bodyPr vert="horz" lIns="91440" tIns="45720" rIns="91440" bIns="45720" rtlCol="0"/>
          <a:lstStyle>
            <a:lvl1pPr algn="r">
              <a:defRPr sz="1200"/>
            </a:lvl1pPr>
          </a:lstStyle>
          <a:p>
            <a:fld id="{B52C619D-49A1-43D3-A02C-742DF4F73657}" type="datetimeFigureOut">
              <a:rPr lang="en-US" smtClean="0"/>
              <a:t>10/23/2020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5" y="9428583"/>
            <a:ext cx="2945659" cy="496332"/>
          </a:xfrm>
          <a:prstGeom prst="rect">
            <a:avLst/>
          </a:prstGeom>
        </p:spPr>
        <p:txBody>
          <a:bodyPr vert="horz" lIns="91440" tIns="45720" rIns="91440" bIns="45720" rtlCol="0" anchor="b"/>
          <a:lstStyle>
            <a:lvl1pPr algn="r">
              <a:defRPr sz="1200"/>
            </a:lvl1pPr>
          </a:lstStyle>
          <a:p>
            <a:fld id="{4CC6C61D-21BD-45CA-B920-B80C9B6DF6D2}" type="slidenum">
              <a:rPr lang="en-US" smtClean="0"/>
              <a:t>‹#›</a:t>
            </a:fld>
            <a:endParaRPr lang="en-US"/>
          </a:p>
        </p:txBody>
      </p:sp>
    </p:spTree>
    <p:extLst>
      <p:ext uri="{BB962C8B-B14F-4D97-AF65-F5344CB8AC3E}">
        <p14:creationId xmlns:p14="http://schemas.microsoft.com/office/powerpoint/2010/main" val="187531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7663" lvl="2" indent="-342900">
              <a:spcBef>
                <a:spcPts val="600"/>
              </a:spcBef>
            </a:pPr>
            <a:r>
              <a:rPr lang="en-US" b="1" dirty="0"/>
              <a:t>WIGOS monitoring function: </a:t>
            </a:r>
            <a:r>
              <a:rPr lang="en-US" dirty="0"/>
              <a:t>WIGOS monitoring </a:t>
            </a:r>
            <a:r>
              <a:rPr lang="en-US" dirty="0" err="1"/>
              <a:t>centres</a:t>
            </a:r>
            <a:r>
              <a:rPr lang="en-US" dirty="0"/>
              <a:t> provide quality monitoring information on a 6-hourly basis</a:t>
            </a:r>
          </a:p>
          <a:p>
            <a:pPr marL="804863" lvl="3" indent="-342900">
              <a:spcBef>
                <a:spcPts val="600"/>
              </a:spcBef>
            </a:pPr>
            <a:r>
              <a:rPr lang="en-US" dirty="0"/>
              <a:t>Quality monitoring reports as basis of the WIGOS monitoring function</a:t>
            </a:r>
          </a:p>
          <a:p>
            <a:pPr marL="804863" lvl="3" indent="-342900">
              <a:spcBef>
                <a:spcPts val="600"/>
              </a:spcBef>
            </a:pPr>
            <a:r>
              <a:rPr lang="en-US" dirty="0"/>
              <a:t>Categories data availability, timeliness and data quality</a:t>
            </a:r>
          </a:p>
          <a:p>
            <a:pPr marL="804863" lvl="3" indent="-342900">
              <a:spcBef>
                <a:spcPts val="600"/>
              </a:spcBef>
            </a:pPr>
            <a:r>
              <a:rPr lang="en-US" dirty="0"/>
              <a:t>Provide input to the WIGOS evaluation function. </a:t>
            </a:r>
          </a:p>
          <a:p>
            <a:pPr marL="347663" lvl="2" indent="-342900">
              <a:spcBef>
                <a:spcPts val="600"/>
              </a:spcBef>
            </a:pPr>
            <a:r>
              <a:rPr lang="en-US" b="1" dirty="0"/>
              <a:t>WIGOS evaluation function:</a:t>
            </a:r>
            <a:r>
              <a:rPr lang="en-US" dirty="0"/>
              <a:t> generates routine performance reports measured against reference sources</a:t>
            </a:r>
          </a:p>
          <a:p>
            <a:pPr marL="804863" lvl="3" indent="-342900">
              <a:spcBef>
                <a:spcPts val="600"/>
              </a:spcBef>
            </a:pPr>
            <a:r>
              <a:rPr lang="en-US" dirty="0"/>
              <a:t>From the quality monitoring reports</a:t>
            </a:r>
          </a:p>
          <a:p>
            <a:pPr marL="804863" lvl="3" indent="-342900">
              <a:spcBef>
                <a:spcPts val="600"/>
              </a:spcBef>
            </a:pPr>
            <a:r>
              <a:rPr lang="en-US" dirty="0"/>
              <a:t>From metadata about the observing stations, from the Observing Systems Capability Analysis and Review (OSCAR)/Surface tool, </a:t>
            </a:r>
          </a:p>
          <a:p>
            <a:pPr marL="804863" lvl="3" indent="-342900">
              <a:spcBef>
                <a:spcPts val="600"/>
              </a:spcBef>
            </a:pPr>
            <a:r>
              <a:rPr lang="en-US" dirty="0"/>
              <a:t>From the WMO Information System (WIS).</a:t>
            </a:r>
          </a:p>
          <a:p>
            <a:pPr marL="347663" lvl="2" indent="-342900">
              <a:spcBef>
                <a:spcPts val="600"/>
              </a:spcBef>
            </a:pPr>
            <a:r>
              <a:rPr lang="en-US" b="1" dirty="0"/>
              <a:t>WIGOS incident management function: </a:t>
            </a:r>
            <a:r>
              <a:rPr lang="en-US" dirty="0"/>
              <a:t>takes up the issues that the evaluation function raised as incidents, and follows up actions with the data supplier to resolve the incident. </a:t>
            </a:r>
          </a:p>
          <a:p>
            <a:endParaRPr lang="de-DE" dirty="0"/>
          </a:p>
        </p:txBody>
      </p:sp>
      <p:sp>
        <p:nvSpPr>
          <p:cNvPr id="4" name="Foliennummernplatzhalter 3"/>
          <p:cNvSpPr>
            <a:spLocks noGrp="1"/>
          </p:cNvSpPr>
          <p:nvPr>
            <p:ph type="sldNum" sz="quarter" idx="10"/>
          </p:nvPr>
        </p:nvSpPr>
        <p:spPr/>
        <p:txBody>
          <a:bodyPr/>
          <a:lstStyle/>
          <a:p>
            <a:fld id="{4CC6C61D-21BD-45CA-B920-B80C9B6DF6D2}" type="slidenum">
              <a:rPr lang="en-US" smtClean="0"/>
              <a:t>3</a:t>
            </a:fld>
            <a:endParaRPr lang="en-US"/>
          </a:p>
        </p:txBody>
      </p:sp>
    </p:spTree>
    <p:extLst>
      <p:ext uri="{BB962C8B-B14F-4D97-AF65-F5344CB8AC3E}">
        <p14:creationId xmlns:p14="http://schemas.microsoft.com/office/powerpoint/2010/main" val="9715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An initial slide </a:t>
            </a:r>
            <a:r>
              <a:rPr lang="fr-CH" dirty="0" err="1"/>
              <a:t>just</a:t>
            </a:r>
            <a:r>
              <a:rPr lang="fr-CH" dirty="0"/>
              <a:t> </a:t>
            </a:r>
            <a:r>
              <a:rPr lang="fr-CH" dirty="0" err="1"/>
              <a:t>describing</a:t>
            </a:r>
            <a:r>
              <a:rPr lang="fr-CH" dirty="0"/>
              <a:t> the workflow</a:t>
            </a:r>
            <a:r>
              <a:rPr lang="fr-CH" baseline="0" dirty="0"/>
              <a:t> and </a:t>
            </a:r>
            <a:r>
              <a:rPr lang="fr-CH" baseline="0" dirty="0" err="1"/>
              <a:t>its</a:t>
            </a:r>
            <a:r>
              <a:rPr lang="fr-CH" dirty="0"/>
              <a:t> </a:t>
            </a:r>
            <a:r>
              <a:rPr lang="fr-CH" dirty="0" err="1"/>
              <a:t>various</a:t>
            </a:r>
            <a:r>
              <a:rPr lang="fr-CH" dirty="0"/>
              <a:t> </a:t>
            </a:r>
            <a:r>
              <a:rPr lang="fr-CH" dirty="0" err="1"/>
              <a:t>status</a:t>
            </a:r>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5</a:t>
            </a:fld>
            <a:endParaRPr lang="en-US"/>
          </a:p>
        </p:txBody>
      </p:sp>
    </p:spTree>
    <p:extLst>
      <p:ext uri="{BB962C8B-B14F-4D97-AF65-F5344CB8AC3E}">
        <p14:creationId xmlns:p14="http://schemas.microsoft.com/office/powerpoint/2010/main" val="3629740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662264-2BCA-4C3E-9DCB-C36E77870E7E}" type="slidenum">
              <a:rPr lang="en-US" smtClean="0"/>
              <a:t>7</a:t>
            </a:fld>
            <a:endParaRPr lang="en-US"/>
          </a:p>
        </p:txBody>
      </p:sp>
    </p:spTree>
    <p:extLst>
      <p:ext uri="{BB962C8B-B14F-4D97-AF65-F5344CB8AC3E}">
        <p14:creationId xmlns:p14="http://schemas.microsoft.com/office/powerpoint/2010/main" val="269001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10</a:t>
            </a:fld>
            <a:endParaRPr lang="en-US"/>
          </a:p>
        </p:txBody>
      </p:sp>
    </p:spTree>
    <p:extLst>
      <p:ext uri="{BB962C8B-B14F-4D97-AF65-F5344CB8AC3E}">
        <p14:creationId xmlns:p14="http://schemas.microsoft.com/office/powerpoint/2010/main" val="296030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A</a:t>
            </a:r>
            <a:r>
              <a:rPr lang="fr-CH" baseline="0" dirty="0"/>
              <a:t> </a:t>
            </a:r>
            <a:r>
              <a:rPr lang="fr-CH" baseline="0" dirty="0" err="1"/>
              <a:t>screen-shot</a:t>
            </a:r>
            <a:r>
              <a:rPr lang="fr-CH" baseline="0" dirty="0"/>
              <a:t> </a:t>
            </a:r>
            <a:r>
              <a:rPr lang="fr-CH" baseline="0" dirty="0" err="1"/>
              <a:t>with</a:t>
            </a:r>
            <a:r>
              <a:rPr lang="fr-CH" baseline="0" dirty="0"/>
              <a:t> </a:t>
            </a:r>
            <a:r>
              <a:rPr lang="fr-CH" baseline="0" dirty="0" err="1"/>
              <a:t>these</a:t>
            </a:r>
            <a:r>
              <a:rPr lang="fr-CH" baseline="0" dirty="0"/>
              <a:t> </a:t>
            </a:r>
            <a:r>
              <a:rPr lang="fr-CH" baseline="0" dirty="0" err="1"/>
              <a:t>fields</a:t>
            </a:r>
            <a:r>
              <a:rPr lang="fr-CH" baseline="0" dirty="0"/>
              <a:t> </a:t>
            </a:r>
            <a:r>
              <a:rPr lang="fr-CH" baseline="0" dirty="0" err="1"/>
              <a:t>should</a:t>
            </a:r>
            <a:r>
              <a:rPr lang="fr-CH" baseline="0" dirty="0"/>
              <a:t> </a:t>
            </a:r>
            <a:r>
              <a:rPr lang="fr-CH" baseline="0" dirty="0" err="1"/>
              <a:t>be</a:t>
            </a:r>
            <a:r>
              <a:rPr lang="fr-CH" baseline="0" dirty="0"/>
              <a:t> </a:t>
            </a:r>
            <a:r>
              <a:rPr lang="fr-CH" baseline="0" dirty="0" err="1"/>
              <a:t>added</a:t>
            </a:r>
            <a:r>
              <a:rPr lang="fr-CH" baseline="0" dirty="0"/>
              <a:t>, </a:t>
            </a:r>
            <a:r>
              <a:rPr lang="fr-CH" baseline="0" dirty="0" err="1"/>
              <a:t>similar</a:t>
            </a:r>
            <a:r>
              <a:rPr lang="fr-CH" baseline="0" dirty="0"/>
              <a:t> to slide 3</a:t>
            </a:r>
            <a:endParaRPr lang="en-US" dirty="0"/>
          </a:p>
        </p:txBody>
      </p:sp>
      <p:sp>
        <p:nvSpPr>
          <p:cNvPr id="4" name="Slide Number Placeholder 3"/>
          <p:cNvSpPr>
            <a:spLocks noGrp="1"/>
          </p:cNvSpPr>
          <p:nvPr>
            <p:ph type="sldNum" sz="quarter" idx="10"/>
          </p:nvPr>
        </p:nvSpPr>
        <p:spPr/>
        <p:txBody>
          <a:bodyPr/>
          <a:lstStyle/>
          <a:p>
            <a:fld id="{4CC6C61D-21BD-45CA-B920-B80C9B6DF6D2}" type="slidenum">
              <a:rPr lang="en-US" smtClean="0"/>
              <a:t>11</a:t>
            </a:fld>
            <a:endParaRPr lang="en-US"/>
          </a:p>
        </p:txBody>
      </p:sp>
    </p:spTree>
    <p:extLst>
      <p:ext uri="{BB962C8B-B14F-4D97-AF65-F5344CB8AC3E}">
        <p14:creationId xmlns:p14="http://schemas.microsoft.com/office/powerpoint/2010/main" val="172858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wmo.int/wigos" TargetMode="External"/><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16000" cy="6912000"/>
          </a:xfrm>
          <a:prstGeom prst="rect">
            <a:avLst/>
          </a:prstGeom>
        </p:spPr>
      </p:pic>
      <p:sp>
        <p:nvSpPr>
          <p:cNvPr id="7" name="Shape 231"/>
          <p:cNvSpPr txBox="1">
            <a:spLocks/>
          </p:cNvSpPr>
          <p:nvPr/>
        </p:nvSpPr>
        <p:spPr>
          <a:xfrm>
            <a:off x="278554" y="1564906"/>
            <a:ext cx="8865446" cy="25943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pPr>
            <a:endParaRPr lang="en-US" sz="1600" b="1" dirty="0">
              <a:solidFill>
                <a:srgbClr val="000090"/>
              </a:solidFill>
            </a:endParaRPr>
          </a:p>
          <a:p>
            <a:pPr>
              <a:lnSpc>
                <a:spcPct val="120000"/>
              </a:lnSpc>
            </a:pPr>
            <a:endParaRPr lang="en-US" sz="3200" b="1" dirty="0">
              <a:solidFill>
                <a:srgbClr val="000090"/>
              </a:solidFill>
            </a:endParaRPr>
          </a:p>
          <a:p>
            <a:pPr>
              <a:lnSpc>
                <a:spcPct val="120000"/>
              </a:lnSpc>
            </a:pPr>
            <a:r>
              <a:rPr lang="en-US" sz="3200" b="1" dirty="0">
                <a:solidFill>
                  <a:srgbClr val="000090"/>
                </a:solidFill>
              </a:rPr>
              <a:t>Incident Management System for RWCs</a:t>
            </a:r>
          </a:p>
          <a:p>
            <a:pPr>
              <a:lnSpc>
                <a:spcPct val="120000"/>
              </a:lnSpc>
            </a:pPr>
            <a:r>
              <a:rPr lang="en-US" sz="3200" b="1" dirty="0">
                <a:solidFill>
                  <a:srgbClr val="000090"/>
                </a:solidFill>
              </a:rPr>
              <a:t>using JIRA ECMWF</a:t>
            </a:r>
          </a:p>
          <a:p>
            <a:pPr>
              <a:lnSpc>
                <a:spcPct val="120000"/>
              </a:lnSpc>
            </a:pPr>
            <a:endParaRPr lang="en-US" sz="3200" b="1" dirty="0">
              <a:solidFill>
                <a:srgbClr val="000090"/>
              </a:solidFill>
            </a:endParaRPr>
          </a:p>
          <a:p>
            <a:pPr>
              <a:lnSpc>
                <a:spcPct val="120000"/>
              </a:lnSpc>
            </a:pPr>
            <a:r>
              <a:rPr lang="en-US" sz="2000" b="1" dirty="0">
                <a:solidFill>
                  <a:srgbClr val="000090"/>
                </a:solidFill>
              </a:rPr>
              <a:t>OSCAR/Surface and WDQMS webinar #20, 26 October 2020</a:t>
            </a:r>
          </a:p>
          <a:p>
            <a:pPr>
              <a:lnSpc>
                <a:spcPct val="120000"/>
              </a:lnSpc>
            </a:pPr>
            <a:endParaRPr lang="en-US" sz="3200" b="1" dirty="0">
              <a:solidFill>
                <a:srgbClr val="000090"/>
              </a:solidFill>
            </a:endParaRPr>
          </a:p>
          <a:p>
            <a:pPr>
              <a:lnSpc>
                <a:spcPct val="120000"/>
              </a:lnSpc>
            </a:pPr>
            <a:endParaRPr lang="en-US" sz="3200" b="1" dirty="0">
              <a:solidFill>
                <a:srgbClr val="000090"/>
              </a:solidFill>
            </a:endParaRPr>
          </a:p>
        </p:txBody>
      </p:sp>
    </p:spTree>
    <p:extLst>
      <p:ext uri="{BB962C8B-B14F-4D97-AF65-F5344CB8AC3E}">
        <p14:creationId xmlns:p14="http://schemas.microsoft.com/office/powerpoint/2010/main" val="2389260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93267" cy="892010"/>
          </a:xfrm>
        </p:spPr>
        <p:txBody>
          <a:bodyPr>
            <a:normAutofit/>
          </a:bodyPr>
          <a:lstStyle/>
          <a:p>
            <a:r>
              <a:rPr lang="fr-CH" dirty="0"/>
              <a:t>Fields for new issue – </a:t>
            </a:r>
            <a:r>
              <a:rPr lang="fr-CH" dirty="0" err="1"/>
              <a:t>cont</a:t>
            </a:r>
            <a:r>
              <a:rPr lang="fr-CH" dirty="0"/>
              <a:t>.</a:t>
            </a:r>
            <a:endParaRPr lang="en-US" dirty="0"/>
          </a:p>
        </p:txBody>
      </p:sp>
      <p:sp>
        <p:nvSpPr>
          <p:cNvPr id="3" name="Content Placeholder 2"/>
          <p:cNvSpPr>
            <a:spLocks noGrp="1"/>
          </p:cNvSpPr>
          <p:nvPr>
            <p:ph idx="1"/>
          </p:nvPr>
        </p:nvSpPr>
        <p:spPr>
          <a:xfrm>
            <a:off x="457200" y="1166648"/>
            <a:ext cx="8229600" cy="4959516"/>
          </a:xfrm>
        </p:spPr>
        <p:txBody>
          <a:bodyPr>
            <a:normAutofit fontScale="85000" lnSpcReduction="10000"/>
          </a:bodyPr>
          <a:lstStyle/>
          <a:p>
            <a:r>
              <a:rPr lang="fr-CH" dirty="0"/>
              <a:t>Reporter (</a:t>
            </a:r>
            <a:r>
              <a:rPr lang="fr-CH" dirty="0" err="1"/>
              <a:t>only</a:t>
            </a:r>
            <a:r>
              <a:rPr lang="fr-CH" dirty="0"/>
              <a:t> </a:t>
            </a:r>
            <a:r>
              <a:rPr lang="fr-CH" dirty="0" err="1"/>
              <a:t>appear</a:t>
            </a:r>
            <a:r>
              <a:rPr lang="fr-CH" dirty="0"/>
              <a:t> in </a:t>
            </a:r>
            <a:r>
              <a:rPr lang="fr-CH" dirty="0" err="1"/>
              <a:t>RWCs</a:t>
            </a:r>
            <a:r>
              <a:rPr lang="fr-CH" dirty="0"/>
              <a:t>’ </a:t>
            </a:r>
            <a:r>
              <a:rPr lang="fr-CH" dirty="0" err="1"/>
              <a:t>account</a:t>
            </a:r>
            <a:r>
              <a:rPr lang="fr-CH" dirty="0"/>
              <a:t>):  by default </a:t>
            </a:r>
            <a:r>
              <a:rPr lang="fr-CH" dirty="0" err="1"/>
              <a:t>according</a:t>
            </a:r>
            <a:r>
              <a:rPr lang="fr-CH" dirty="0"/>
              <a:t> to the </a:t>
            </a:r>
            <a:r>
              <a:rPr lang="fr-CH" dirty="0" err="1"/>
              <a:t>account</a:t>
            </a:r>
            <a:r>
              <a:rPr lang="fr-CH" dirty="0"/>
              <a:t> </a:t>
            </a:r>
            <a:r>
              <a:rPr lang="fr-CH" dirty="0" err="1"/>
              <a:t>logged</a:t>
            </a:r>
            <a:r>
              <a:rPr lang="fr-CH" dirty="0"/>
              <a:t> in (</a:t>
            </a:r>
            <a:r>
              <a:rPr lang="fr-CH" dirty="0" err="1"/>
              <a:t>can</a:t>
            </a:r>
            <a:r>
              <a:rPr lang="fr-CH" dirty="0"/>
              <a:t> </a:t>
            </a:r>
            <a:r>
              <a:rPr lang="fr-CH" dirty="0" err="1"/>
              <a:t>be</a:t>
            </a:r>
            <a:r>
              <a:rPr lang="fr-CH" dirty="0"/>
              <a:t> </a:t>
            </a:r>
            <a:r>
              <a:rPr lang="fr-CH" dirty="0" err="1"/>
              <a:t>any</a:t>
            </a:r>
            <a:r>
              <a:rPr lang="fr-CH" dirty="0"/>
              <a:t> user)</a:t>
            </a:r>
          </a:p>
          <a:p>
            <a:r>
              <a:rPr lang="fr-CH" dirty="0" err="1"/>
              <a:t>Assignee</a:t>
            </a:r>
            <a:r>
              <a:rPr lang="fr-CH" dirty="0"/>
              <a:t> (</a:t>
            </a:r>
            <a:r>
              <a:rPr lang="fr-CH" dirty="0" err="1"/>
              <a:t>only</a:t>
            </a:r>
            <a:r>
              <a:rPr lang="fr-CH" dirty="0"/>
              <a:t> </a:t>
            </a:r>
            <a:r>
              <a:rPr lang="fr-CH" dirty="0" err="1"/>
              <a:t>appear</a:t>
            </a:r>
            <a:r>
              <a:rPr lang="fr-CH" dirty="0"/>
              <a:t> in </a:t>
            </a:r>
            <a:r>
              <a:rPr lang="fr-CH" dirty="0" err="1"/>
              <a:t>RWCs</a:t>
            </a:r>
            <a:r>
              <a:rPr lang="fr-CH" dirty="0"/>
              <a:t>’ </a:t>
            </a:r>
            <a:r>
              <a:rPr lang="fr-CH" dirty="0" err="1"/>
              <a:t>account</a:t>
            </a:r>
            <a:r>
              <a:rPr lang="fr-CH" dirty="0"/>
              <a:t>): at the </a:t>
            </a:r>
            <a:r>
              <a:rPr lang="fr-CH" dirty="0" err="1"/>
              <a:t>beginning</a:t>
            </a:r>
            <a:r>
              <a:rPr lang="fr-CH" dirty="0"/>
              <a:t>, </a:t>
            </a:r>
            <a:r>
              <a:rPr lang="fr-CH" dirty="0" err="1"/>
              <a:t>it</a:t>
            </a:r>
            <a:r>
              <a:rPr lang="fr-CH" dirty="0"/>
              <a:t> </a:t>
            </a:r>
            <a:r>
              <a:rPr lang="fr-CH" dirty="0" err="1"/>
              <a:t>will</a:t>
            </a:r>
            <a:r>
              <a:rPr lang="fr-CH" dirty="0"/>
              <a:t> </a:t>
            </a:r>
            <a:r>
              <a:rPr lang="fr-CH" dirty="0" err="1"/>
              <a:t>automatically</a:t>
            </a:r>
            <a:r>
              <a:rPr lang="fr-CH" dirty="0"/>
              <a:t> </a:t>
            </a:r>
            <a:r>
              <a:rPr lang="fr-CH" dirty="0" err="1"/>
              <a:t>be</a:t>
            </a:r>
            <a:r>
              <a:rPr lang="fr-CH" dirty="0"/>
              <a:t> </a:t>
            </a:r>
            <a:r>
              <a:rPr lang="fr-CH" dirty="0" err="1"/>
              <a:t>assigned</a:t>
            </a:r>
            <a:r>
              <a:rPr lang="fr-CH" dirty="0"/>
              <a:t> to RWC, RWC </a:t>
            </a:r>
            <a:r>
              <a:rPr lang="fr-CH" dirty="0" err="1"/>
              <a:t>should</a:t>
            </a:r>
            <a:r>
              <a:rPr lang="fr-CH" dirty="0"/>
              <a:t> </a:t>
            </a:r>
            <a:r>
              <a:rPr lang="fr-CH" dirty="0" err="1"/>
              <a:t>assign</a:t>
            </a:r>
            <a:r>
              <a:rPr lang="fr-CH" dirty="0"/>
              <a:t> </a:t>
            </a:r>
            <a:r>
              <a:rPr lang="fr-CH" dirty="0" err="1"/>
              <a:t>this</a:t>
            </a:r>
            <a:r>
              <a:rPr lang="fr-CH" dirty="0"/>
              <a:t> ticket to </a:t>
            </a:r>
            <a:r>
              <a:rPr lang="fr-CH" dirty="0" err="1"/>
              <a:t>Member</a:t>
            </a:r>
            <a:r>
              <a:rPr lang="fr-CH" dirty="0"/>
              <a:t> (NFP) if RWC has </a:t>
            </a:r>
            <a:r>
              <a:rPr lang="fr-CH" dirty="0" err="1"/>
              <a:t>decided</a:t>
            </a:r>
            <a:r>
              <a:rPr lang="fr-CH" dirty="0"/>
              <a:t> to </a:t>
            </a:r>
            <a:r>
              <a:rPr lang="fr-CH" dirty="0" err="1"/>
              <a:t>raise</a:t>
            </a:r>
            <a:r>
              <a:rPr lang="fr-CH" dirty="0"/>
              <a:t> the ticket as incident</a:t>
            </a:r>
          </a:p>
          <a:p>
            <a:r>
              <a:rPr lang="fr-CH" dirty="0"/>
              <a:t>Component: RWC </a:t>
            </a:r>
            <a:r>
              <a:rPr lang="fr-CH" dirty="0" err="1"/>
              <a:t>being</a:t>
            </a:r>
            <a:r>
              <a:rPr lang="fr-CH" dirty="0"/>
              <a:t> </a:t>
            </a:r>
            <a:r>
              <a:rPr lang="fr-CH" dirty="0" err="1"/>
              <a:t>responsible</a:t>
            </a:r>
            <a:r>
              <a:rPr lang="fr-CH" dirty="0"/>
              <a:t> for </a:t>
            </a:r>
            <a:r>
              <a:rPr lang="fr-CH" dirty="0" err="1"/>
              <a:t>this</a:t>
            </a:r>
            <a:r>
              <a:rPr lang="fr-CH" dirty="0"/>
              <a:t> station</a:t>
            </a:r>
          </a:p>
          <a:p>
            <a:r>
              <a:rPr lang="fr-CH" dirty="0"/>
              <a:t>Description: </a:t>
            </a:r>
            <a:r>
              <a:rPr lang="fr-CH" dirty="0" err="1"/>
              <a:t>Details</a:t>
            </a:r>
            <a:r>
              <a:rPr lang="fr-CH" dirty="0"/>
              <a:t> </a:t>
            </a:r>
            <a:r>
              <a:rPr lang="fr-CH" dirty="0" err="1"/>
              <a:t>concerning</a:t>
            </a:r>
            <a:r>
              <a:rPr lang="fr-CH" dirty="0"/>
              <a:t> the issue</a:t>
            </a:r>
          </a:p>
          <a:p>
            <a:r>
              <a:rPr lang="fr-CH" dirty="0" err="1"/>
              <a:t>Priority</a:t>
            </a:r>
            <a:r>
              <a:rPr lang="fr-CH" dirty="0"/>
              <a:t>: </a:t>
            </a:r>
            <a:r>
              <a:rPr lang="fr-CH" dirty="0" err="1"/>
              <a:t>priority</a:t>
            </a:r>
            <a:r>
              <a:rPr lang="fr-CH" dirty="0"/>
              <a:t> </a:t>
            </a:r>
            <a:r>
              <a:rPr lang="fr-CH" dirty="0" err="1"/>
              <a:t>level</a:t>
            </a:r>
            <a:r>
              <a:rPr lang="fr-CH" dirty="0"/>
              <a:t> </a:t>
            </a:r>
            <a:r>
              <a:rPr lang="fr-CH" dirty="0" err="1"/>
              <a:t>according</a:t>
            </a:r>
            <a:r>
              <a:rPr lang="fr-CH" dirty="0"/>
              <a:t>  to the </a:t>
            </a:r>
            <a:r>
              <a:rPr lang="fr-CH" dirty="0" err="1"/>
              <a:t>Technical</a:t>
            </a:r>
            <a:r>
              <a:rPr lang="fr-CH" dirty="0"/>
              <a:t> Guidelines for RWC on the WDQMS (</a:t>
            </a:r>
            <a:r>
              <a:rPr lang="fr-CH" dirty="0" err="1"/>
              <a:t>Annex</a:t>
            </a:r>
            <a:r>
              <a:rPr lang="fr-CH" dirty="0"/>
              <a:t> 2)</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10</a:t>
            </a:fld>
            <a:endParaRPr lang="en-US"/>
          </a:p>
        </p:txBody>
      </p:sp>
      <p:sp>
        <p:nvSpPr>
          <p:cNvPr id="5" name="Abgerundetes Rechteck 4"/>
          <p:cNvSpPr/>
          <p:nvPr/>
        </p:nvSpPr>
        <p:spPr>
          <a:xfrm>
            <a:off x="7351295" y="525388"/>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endParaRPr lang="fr-CH" dirty="0"/>
          </a:p>
        </p:txBody>
      </p:sp>
    </p:spTree>
    <p:extLst>
      <p:ext uri="{BB962C8B-B14F-4D97-AF65-F5344CB8AC3E}">
        <p14:creationId xmlns:p14="http://schemas.microsoft.com/office/powerpoint/2010/main" val="3031507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83642" cy="939307"/>
          </a:xfrm>
        </p:spPr>
        <p:txBody>
          <a:bodyPr/>
          <a:lstStyle/>
          <a:p>
            <a:r>
              <a:rPr lang="fr-CH" dirty="0"/>
              <a:t>Fields for new issue (</a:t>
            </a:r>
            <a:r>
              <a:rPr lang="fr-CH" dirty="0" err="1"/>
              <a:t>cont</a:t>
            </a:r>
            <a:r>
              <a:rPr lang="fr-CH" dirty="0"/>
              <a:t>)</a:t>
            </a:r>
            <a:endParaRPr lang="en-US" dirty="0"/>
          </a:p>
        </p:txBody>
      </p:sp>
      <p:sp>
        <p:nvSpPr>
          <p:cNvPr id="3" name="Content Placeholder 2"/>
          <p:cNvSpPr>
            <a:spLocks noGrp="1"/>
          </p:cNvSpPr>
          <p:nvPr>
            <p:ph idx="1"/>
          </p:nvPr>
        </p:nvSpPr>
        <p:spPr>
          <a:xfrm>
            <a:off x="299545" y="1355834"/>
            <a:ext cx="8702565" cy="4770329"/>
          </a:xfrm>
        </p:spPr>
        <p:txBody>
          <a:bodyPr>
            <a:normAutofit fontScale="92500" lnSpcReduction="10000"/>
          </a:bodyPr>
          <a:lstStyle/>
          <a:p>
            <a:r>
              <a:rPr lang="fr-CH" dirty="0" err="1"/>
              <a:t>Linked</a:t>
            </a:r>
            <a:r>
              <a:rPr lang="fr-CH" dirty="0"/>
              <a:t> issues: if the issue </a:t>
            </a:r>
            <a:r>
              <a:rPr lang="fr-CH" dirty="0" err="1"/>
              <a:t>is</a:t>
            </a:r>
            <a:r>
              <a:rPr lang="fr-CH" dirty="0"/>
              <a:t> </a:t>
            </a:r>
            <a:r>
              <a:rPr lang="fr-CH" dirty="0" err="1"/>
              <a:t>related</a:t>
            </a:r>
            <a:r>
              <a:rPr lang="fr-CH" dirty="0"/>
              <a:t> </a:t>
            </a:r>
            <a:r>
              <a:rPr lang="fr-CH" dirty="0" err="1"/>
              <a:t>with</a:t>
            </a:r>
            <a:r>
              <a:rPr lang="fr-CH" dirty="0"/>
              <a:t> </a:t>
            </a:r>
            <a:r>
              <a:rPr lang="fr-CH" dirty="0" err="1"/>
              <a:t>any</a:t>
            </a:r>
            <a:r>
              <a:rPr lang="fr-CH" dirty="0"/>
              <a:t> </a:t>
            </a:r>
            <a:r>
              <a:rPr lang="fr-CH" dirty="0" err="1"/>
              <a:t>previous</a:t>
            </a:r>
            <a:r>
              <a:rPr lang="fr-CH" dirty="0"/>
              <a:t> issues</a:t>
            </a:r>
          </a:p>
          <a:p>
            <a:r>
              <a:rPr lang="fr-CH" dirty="0"/>
              <a:t>WIGOS ID*: WIGOS Station Identifier (WSI) </a:t>
            </a:r>
            <a:r>
              <a:rPr lang="fr-CH" dirty="0" err="1"/>
              <a:t>registered</a:t>
            </a:r>
            <a:r>
              <a:rPr lang="fr-CH" dirty="0"/>
              <a:t> in OSCAR/surface. If more </a:t>
            </a:r>
            <a:r>
              <a:rPr lang="fr-CH" dirty="0" err="1"/>
              <a:t>than</a:t>
            </a:r>
            <a:r>
              <a:rPr lang="fr-CH" dirty="0"/>
              <a:t> one station </a:t>
            </a:r>
            <a:r>
              <a:rPr lang="fr-CH" dirty="0" err="1"/>
              <a:t>is</a:t>
            </a:r>
            <a:r>
              <a:rPr lang="fr-CH" dirty="0"/>
              <a:t> </a:t>
            </a:r>
            <a:r>
              <a:rPr lang="fr-CH" dirty="0" err="1"/>
              <a:t>reported</a:t>
            </a:r>
            <a:r>
              <a:rPr lang="fr-CH" dirty="0"/>
              <a:t> in </a:t>
            </a:r>
            <a:r>
              <a:rPr lang="fr-CH" dirty="0" err="1"/>
              <a:t>this</a:t>
            </a:r>
            <a:r>
              <a:rPr lang="fr-CH" dirty="0"/>
              <a:t> ticket, use one of </a:t>
            </a:r>
            <a:r>
              <a:rPr lang="fr-CH" dirty="0" err="1"/>
              <a:t>their</a:t>
            </a:r>
            <a:r>
              <a:rPr lang="fr-CH" dirty="0"/>
              <a:t> WSI (</a:t>
            </a:r>
            <a:r>
              <a:rPr lang="fr-CH" dirty="0" err="1"/>
              <a:t>details</a:t>
            </a:r>
            <a:r>
              <a:rPr lang="fr-CH" dirty="0"/>
              <a:t> about the </a:t>
            </a:r>
            <a:r>
              <a:rPr lang="fr-CH" dirty="0" err="1"/>
              <a:t>other</a:t>
            </a:r>
            <a:r>
              <a:rPr lang="fr-CH" dirty="0"/>
              <a:t> </a:t>
            </a:r>
            <a:r>
              <a:rPr lang="fr-CH" dirty="0" err="1"/>
              <a:t>WSIs</a:t>
            </a:r>
            <a:r>
              <a:rPr lang="fr-CH" dirty="0"/>
              <a:t> </a:t>
            </a:r>
            <a:r>
              <a:rPr lang="fr-CH" dirty="0" err="1"/>
              <a:t>will</a:t>
            </a:r>
            <a:r>
              <a:rPr lang="fr-CH" dirty="0"/>
              <a:t> go </a:t>
            </a:r>
            <a:r>
              <a:rPr lang="fr-CH" dirty="0" err="1"/>
              <a:t>into</a:t>
            </a:r>
            <a:r>
              <a:rPr lang="fr-CH" dirty="0"/>
              <a:t> the Description </a:t>
            </a:r>
            <a:r>
              <a:rPr lang="fr-CH" dirty="0" err="1"/>
              <a:t>field</a:t>
            </a:r>
            <a:r>
              <a:rPr lang="fr-CH" dirty="0"/>
              <a:t>) </a:t>
            </a:r>
          </a:p>
          <a:p>
            <a:r>
              <a:rPr lang="fr-CH" dirty="0"/>
              <a:t>WIGOS issue </a:t>
            </a:r>
            <a:r>
              <a:rPr lang="fr-CH" dirty="0" err="1"/>
              <a:t>category</a:t>
            </a:r>
            <a:r>
              <a:rPr lang="fr-CH" dirty="0"/>
              <a:t>: </a:t>
            </a:r>
          </a:p>
          <a:p>
            <a:pPr lvl="1"/>
            <a:r>
              <a:rPr lang="fr-CH" dirty="0"/>
              <a:t>Type of observation: surface or </a:t>
            </a:r>
            <a:r>
              <a:rPr lang="fr-CH" dirty="0" err="1"/>
              <a:t>upper</a:t>
            </a:r>
            <a:r>
              <a:rPr lang="fr-CH" dirty="0"/>
              <a:t> air, </a:t>
            </a:r>
          </a:p>
          <a:p>
            <a:pPr lvl="1"/>
            <a:r>
              <a:rPr lang="fr-CH" dirty="0" err="1"/>
              <a:t>Category</a:t>
            </a:r>
            <a:r>
              <a:rPr lang="fr-CH" dirty="0"/>
              <a:t> performance: </a:t>
            </a:r>
            <a:r>
              <a:rPr lang="fr-CH" dirty="0" err="1"/>
              <a:t>availability</a:t>
            </a:r>
            <a:r>
              <a:rPr lang="fr-CH" dirty="0"/>
              <a:t>, </a:t>
            </a:r>
            <a:r>
              <a:rPr lang="fr-CH" dirty="0" err="1"/>
              <a:t>quality</a:t>
            </a:r>
            <a:r>
              <a:rPr lang="fr-CH" dirty="0"/>
              <a:t> or </a:t>
            </a:r>
            <a:r>
              <a:rPr lang="fr-CH" dirty="0" err="1"/>
              <a:t>timeliness</a:t>
            </a:r>
            <a:endParaRPr lang="fr-CH"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11</a:t>
            </a:fld>
            <a:endParaRPr lang="en-US"/>
          </a:p>
        </p:txBody>
      </p:sp>
      <p:sp>
        <p:nvSpPr>
          <p:cNvPr id="5" name="Abgerundetes Rechteck 4"/>
          <p:cNvSpPr/>
          <p:nvPr/>
        </p:nvSpPr>
        <p:spPr>
          <a:xfrm>
            <a:off x="7351295" y="525388"/>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endParaRPr lang="fr-CH" dirty="0"/>
          </a:p>
        </p:txBody>
      </p:sp>
    </p:spTree>
    <p:extLst>
      <p:ext uri="{BB962C8B-B14F-4D97-AF65-F5344CB8AC3E}">
        <p14:creationId xmlns:p14="http://schemas.microsoft.com/office/powerpoint/2010/main" val="217141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6385" y="1403131"/>
            <a:ext cx="8198069" cy="4968984"/>
          </a:xfrm>
        </p:spPr>
        <p:txBody>
          <a:bodyPr>
            <a:normAutofit fontScale="92500"/>
          </a:bodyPr>
          <a:lstStyle/>
          <a:p>
            <a:pPr marL="0" indent="0" algn="just">
              <a:buNone/>
            </a:pPr>
            <a:r>
              <a:rPr lang="fr-CH" dirty="0"/>
              <a:t>One of the </a:t>
            </a:r>
            <a:r>
              <a:rPr lang="fr-CH" dirty="0" err="1"/>
              <a:t>two</a:t>
            </a:r>
            <a:r>
              <a:rPr lang="fr-CH" dirty="0"/>
              <a:t> options must </a:t>
            </a:r>
            <a:r>
              <a:rPr lang="fr-CH" dirty="0" err="1"/>
              <a:t>be</a:t>
            </a:r>
            <a:r>
              <a:rPr lang="fr-CH" dirty="0"/>
              <a:t> </a:t>
            </a:r>
            <a:r>
              <a:rPr lang="fr-CH" dirty="0" err="1"/>
              <a:t>performed</a:t>
            </a:r>
            <a:r>
              <a:rPr lang="fr-CH" dirty="0"/>
              <a:t> by </a:t>
            </a:r>
            <a:r>
              <a:rPr lang="fr-CH" dirty="0" err="1"/>
              <a:t>RWCs</a:t>
            </a:r>
            <a:r>
              <a:rPr lang="fr-CH" dirty="0"/>
              <a:t> </a:t>
            </a:r>
            <a:r>
              <a:rPr lang="fr-CH" dirty="0" err="1"/>
              <a:t>when</a:t>
            </a:r>
            <a:r>
              <a:rPr lang="fr-CH" dirty="0"/>
              <a:t> </a:t>
            </a:r>
            <a:r>
              <a:rPr lang="fr-CH" dirty="0" err="1"/>
              <a:t>receiving</a:t>
            </a:r>
            <a:r>
              <a:rPr lang="fr-CH" dirty="0"/>
              <a:t> new ticket </a:t>
            </a:r>
            <a:r>
              <a:rPr lang="fr-CH" dirty="0" err="1"/>
              <a:t>according</a:t>
            </a:r>
            <a:r>
              <a:rPr lang="fr-CH" dirty="0"/>
              <a:t> to </a:t>
            </a:r>
            <a:r>
              <a:rPr lang="fr-CH" dirty="0" err="1"/>
              <a:t>their</a:t>
            </a:r>
            <a:r>
              <a:rPr lang="fr-CH" dirty="0"/>
              <a:t> </a:t>
            </a:r>
            <a:r>
              <a:rPr lang="fr-CH" dirty="0" err="1"/>
              <a:t>evaluation</a:t>
            </a:r>
            <a:r>
              <a:rPr lang="fr-CH" dirty="0"/>
              <a:t>:</a:t>
            </a:r>
          </a:p>
          <a:p>
            <a:pPr marL="514350" indent="-514350" algn="just">
              <a:buAutoNum type="arabicPeriod"/>
            </a:pPr>
            <a:r>
              <a:rPr lang="fr-CH" dirty="0" err="1"/>
              <a:t>Convert</a:t>
            </a:r>
            <a:r>
              <a:rPr lang="fr-CH" dirty="0"/>
              <a:t> the ticket </a:t>
            </a:r>
            <a:r>
              <a:rPr lang="fr-CH" dirty="0" err="1"/>
              <a:t>into</a:t>
            </a:r>
            <a:r>
              <a:rPr lang="fr-CH" dirty="0"/>
              <a:t> ‘incident’. If </a:t>
            </a:r>
            <a:r>
              <a:rPr lang="fr-CH" dirty="0" err="1"/>
              <a:t>it</a:t>
            </a:r>
            <a:r>
              <a:rPr lang="fr-CH" dirty="0"/>
              <a:t> </a:t>
            </a:r>
            <a:r>
              <a:rPr lang="fr-CH" dirty="0" err="1"/>
              <a:t>is</a:t>
            </a:r>
            <a:r>
              <a:rPr lang="fr-CH" dirty="0"/>
              <a:t> </a:t>
            </a:r>
            <a:r>
              <a:rPr lang="fr-CH" dirty="0" err="1"/>
              <a:t>decided</a:t>
            </a:r>
            <a:r>
              <a:rPr lang="fr-CH" dirty="0"/>
              <a:t> to </a:t>
            </a:r>
            <a:r>
              <a:rPr lang="fr-CH" dirty="0" err="1"/>
              <a:t>raise</a:t>
            </a:r>
            <a:r>
              <a:rPr lang="fr-CH" dirty="0"/>
              <a:t> an issue </a:t>
            </a:r>
            <a:r>
              <a:rPr lang="fr-CH" dirty="0" err="1"/>
              <a:t>into</a:t>
            </a:r>
            <a:r>
              <a:rPr lang="fr-CH" dirty="0"/>
              <a:t> an incident, RWC must </a:t>
            </a:r>
            <a:r>
              <a:rPr lang="fr-CH" b="1" dirty="0" err="1"/>
              <a:t>assign</a:t>
            </a:r>
            <a:r>
              <a:rPr lang="fr-CH" dirty="0"/>
              <a:t> </a:t>
            </a:r>
            <a:r>
              <a:rPr lang="fr-CH" dirty="0" err="1"/>
              <a:t>this</a:t>
            </a:r>
            <a:r>
              <a:rPr lang="fr-CH" dirty="0"/>
              <a:t> incident to </a:t>
            </a:r>
            <a:r>
              <a:rPr lang="fr-CH" dirty="0" err="1"/>
              <a:t>specific</a:t>
            </a:r>
            <a:r>
              <a:rPr lang="fr-CH" dirty="0"/>
              <a:t> </a:t>
            </a:r>
            <a:r>
              <a:rPr lang="fr-CH" dirty="0" err="1"/>
              <a:t>Member</a:t>
            </a:r>
            <a:r>
              <a:rPr lang="fr-CH" dirty="0"/>
              <a:t> (NFP)   </a:t>
            </a:r>
            <a:r>
              <a:rPr lang="en-US" dirty="0"/>
              <a:t>→ </a:t>
            </a:r>
            <a:endParaRPr lang="fr-CH" dirty="0"/>
          </a:p>
          <a:p>
            <a:pPr marL="514350" indent="-514350" algn="just">
              <a:buAutoNum type="arabicPeriod"/>
            </a:pPr>
            <a:r>
              <a:rPr lang="fr-CH" dirty="0" err="1"/>
              <a:t>Decide</a:t>
            </a:r>
            <a:r>
              <a:rPr lang="fr-CH" dirty="0"/>
              <a:t> ‘no incident’ for the ticket, </a:t>
            </a:r>
            <a:r>
              <a:rPr lang="en-US" dirty="0"/>
              <a:t>the issue has been resolved or has disappeared without further action taken by the RWC → ‘CLOSED’</a:t>
            </a:r>
            <a:endParaRPr lang="fr-CH" dirty="0"/>
          </a:p>
          <a:p>
            <a:pPr marL="514350" indent="-514350">
              <a:buAutoNum type="arabicPeriod"/>
            </a:pP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12</a:t>
            </a:fld>
            <a:endParaRPr lang="en-US" dirty="0"/>
          </a:p>
        </p:txBody>
      </p:sp>
      <p:sp>
        <p:nvSpPr>
          <p:cNvPr id="5" name="Title 1"/>
          <p:cNvSpPr>
            <a:spLocks noGrp="1"/>
          </p:cNvSpPr>
          <p:nvPr>
            <p:ph type="title"/>
          </p:nvPr>
        </p:nvSpPr>
        <p:spPr>
          <a:xfrm>
            <a:off x="457200" y="93335"/>
            <a:ext cx="8229600" cy="1309796"/>
          </a:xfrm>
        </p:spPr>
        <p:txBody>
          <a:bodyPr>
            <a:normAutofit/>
          </a:bodyPr>
          <a:lstStyle/>
          <a:p>
            <a:r>
              <a:rPr lang="en-US" dirty="0"/>
              <a:t>Incident Process Initiation</a:t>
            </a:r>
          </a:p>
        </p:txBody>
      </p:sp>
      <p:sp>
        <p:nvSpPr>
          <p:cNvPr id="6" name="Abgerundetes Rechteck 5"/>
          <p:cNvSpPr/>
          <p:nvPr/>
        </p:nvSpPr>
        <p:spPr>
          <a:xfrm>
            <a:off x="1625065" y="4310514"/>
            <a:ext cx="1464644"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INCIDENT</a:t>
            </a:r>
            <a:endParaRPr lang="fr-CH" dirty="0"/>
          </a:p>
        </p:txBody>
      </p:sp>
      <p:sp>
        <p:nvSpPr>
          <p:cNvPr id="2" name="Abgerundetes Rechteck 1"/>
          <p:cNvSpPr/>
          <p:nvPr/>
        </p:nvSpPr>
        <p:spPr>
          <a:xfrm>
            <a:off x="6679933" y="5775158"/>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CLOSED</a:t>
            </a:r>
            <a:endParaRPr lang="fr-CH" dirty="0"/>
          </a:p>
        </p:txBody>
      </p:sp>
    </p:spTree>
    <p:extLst>
      <p:ext uri="{BB962C8B-B14F-4D97-AF65-F5344CB8AC3E}">
        <p14:creationId xmlns:p14="http://schemas.microsoft.com/office/powerpoint/2010/main" val="4242069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404"/>
            <a:ext cx="8229600" cy="671293"/>
          </a:xfrm>
        </p:spPr>
        <p:txBody>
          <a:bodyPr>
            <a:normAutofit fontScale="90000"/>
          </a:bodyPr>
          <a:lstStyle/>
          <a:p>
            <a:r>
              <a:rPr lang="en-US" dirty="0"/>
              <a:t>RWC's response to the new ticket</a:t>
            </a:r>
          </a:p>
        </p:txBody>
      </p:sp>
      <p:sp>
        <p:nvSpPr>
          <p:cNvPr id="4" name="Slide Number Placeholder 3"/>
          <p:cNvSpPr>
            <a:spLocks noGrp="1"/>
          </p:cNvSpPr>
          <p:nvPr>
            <p:ph type="sldNum" sz="quarter" idx="12"/>
          </p:nvPr>
        </p:nvSpPr>
        <p:spPr/>
        <p:txBody>
          <a:bodyPr/>
          <a:lstStyle/>
          <a:p>
            <a:fld id="{9259AF2F-52C6-9B46-B8B2-0579234AE62E}" type="slidenum">
              <a:rPr lang="en-US" smtClean="0"/>
              <a:t>13</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5" t="2433" r="35868" b="39562"/>
          <a:stretch/>
        </p:blipFill>
        <p:spPr bwMode="auto">
          <a:xfrm>
            <a:off x="457199" y="1118882"/>
            <a:ext cx="7993117" cy="3490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457200" y="4761178"/>
            <a:ext cx="2412124" cy="1595172"/>
          </a:xfrm>
          <a:prstGeom prst="wedgeRectCallout">
            <a:avLst>
              <a:gd name="adj1" fmla="val -37589"/>
              <a:gd name="adj2" fmla="val -20254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fr-CH" sz="2000" dirty="0">
                <a:solidFill>
                  <a:srgbClr val="003399"/>
                </a:solidFill>
              </a:rPr>
              <a:t>RWC </a:t>
            </a:r>
            <a:r>
              <a:rPr lang="fr-CH" sz="2000" dirty="0" err="1">
                <a:solidFill>
                  <a:srgbClr val="003399"/>
                </a:solidFill>
              </a:rPr>
              <a:t>can</a:t>
            </a:r>
            <a:r>
              <a:rPr lang="fr-CH" sz="2000" dirty="0">
                <a:solidFill>
                  <a:srgbClr val="003399"/>
                </a:solidFill>
              </a:rPr>
              <a:t> correct/ </a:t>
            </a:r>
            <a:r>
              <a:rPr lang="fr-CH" sz="2000" dirty="0" err="1">
                <a:solidFill>
                  <a:srgbClr val="003399"/>
                </a:solidFill>
              </a:rPr>
              <a:t>edit</a:t>
            </a:r>
            <a:r>
              <a:rPr lang="fr-CH" sz="2000" dirty="0">
                <a:solidFill>
                  <a:srgbClr val="003399"/>
                </a:solidFill>
              </a:rPr>
              <a:t> </a:t>
            </a:r>
            <a:r>
              <a:rPr lang="fr-CH" sz="2000" dirty="0" err="1">
                <a:solidFill>
                  <a:srgbClr val="003399"/>
                </a:solidFill>
              </a:rPr>
              <a:t>critical</a:t>
            </a:r>
            <a:r>
              <a:rPr lang="fr-CH" sz="2000" dirty="0">
                <a:solidFill>
                  <a:srgbClr val="003399"/>
                </a:solidFill>
              </a:rPr>
              <a:t> </a:t>
            </a:r>
            <a:r>
              <a:rPr lang="fr-CH" sz="2000" dirty="0" err="1">
                <a:solidFill>
                  <a:srgbClr val="003399"/>
                </a:solidFill>
              </a:rPr>
              <a:t>details</a:t>
            </a:r>
            <a:r>
              <a:rPr lang="fr-CH" sz="2000" dirty="0">
                <a:solidFill>
                  <a:srgbClr val="003399"/>
                </a:solidFill>
              </a:rPr>
              <a:t> of the ticket if </a:t>
            </a:r>
            <a:r>
              <a:rPr lang="fr-CH" sz="2000" dirty="0" err="1">
                <a:solidFill>
                  <a:srgbClr val="003399"/>
                </a:solidFill>
              </a:rPr>
              <a:t>needed</a:t>
            </a:r>
            <a:r>
              <a:rPr lang="fr-CH" sz="2000" dirty="0">
                <a:solidFill>
                  <a:srgbClr val="003399"/>
                </a:solidFill>
              </a:rPr>
              <a:t>, and </a:t>
            </a:r>
            <a:r>
              <a:rPr lang="fr-CH" sz="2000" dirty="0" err="1">
                <a:solidFill>
                  <a:srgbClr val="003399"/>
                </a:solidFill>
              </a:rPr>
              <a:t>add</a:t>
            </a:r>
            <a:r>
              <a:rPr lang="fr-CH" sz="2000" dirty="0">
                <a:solidFill>
                  <a:srgbClr val="003399"/>
                </a:solidFill>
              </a:rPr>
              <a:t> more </a:t>
            </a:r>
            <a:r>
              <a:rPr lang="fr-CH" sz="2000" dirty="0" err="1">
                <a:solidFill>
                  <a:srgbClr val="003399"/>
                </a:solidFill>
              </a:rPr>
              <a:t>detailed</a:t>
            </a:r>
            <a:r>
              <a:rPr lang="fr-CH" sz="2000" dirty="0">
                <a:solidFill>
                  <a:srgbClr val="003399"/>
                </a:solidFill>
              </a:rPr>
              <a:t> description</a:t>
            </a:r>
            <a:endParaRPr lang="en-US" sz="2000" dirty="0">
              <a:solidFill>
                <a:srgbClr val="003399"/>
              </a:solidFill>
            </a:endParaRPr>
          </a:p>
        </p:txBody>
      </p:sp>
      <p:sp>
        <p:nvSpPr>
          <p:cNvPr id="7" name="Rectangular Callout 6"/>
          <p:cNvSpPr/>
          <p:nvPr/>
        </p:nvSpPr>
        <p:spPr>
          <a:xfrm>
            <a:off x="2984936" y="4766650"/>
            <a:ext cx="2060029" cy="1589700"/>
          </a:xfrm>
          <a:prstGeom prst="wedgeRectCallout">
            <a:avLst>
              <a:gd name="adj1" fmla="val -96263"/>
              <a:gd name="adj2" fmla="val -20572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err="1">
                <a:solidFill>
                  <a:srgbClr val="003399"/>
                </a:solidFill>
              </a:rPr>
              <a:t>Requesting</a:t>
            </a:r>
            <a:r>
              <a:rPr lang="fr-CH" sz="2000" dirty="0">
                <a:solidFill>
                  <a:srgbClr val="003399"/>
                </a:solidFill>
              </a:rPr>
              <a:t> </a:t>
            </a:r>
            <a:r>
              <a:rPr lang="fr-CH" sz="2000" dirty="0" err="1">
                <a:solidFill>
                  <a:srgbClr val="003399"/>
                </a:solidFill>
              </a:rPr>
              <a:t>additional</a:t>
            </a:r>
            <a:r>
              <a:rPr lang="fr-CH" sz="2000" dirty="0">
                <a:solidFill>
                  <a:srgbClr val="003399"/>
                </a:solidFill>
              </a:rPr>
              <a:t> information </a:t>
            </a:r>
            <a:r>
              <a:rPr lang="fr-CH" sz="2000" dirty="0" err="1">
                <a:solidFill>
                  <a:srgbClr val="003399"/>
                </a:solidFill>
              </a:rPr>
              <a:t>from</a:t>
            </a:r>
            <a:r>
              <a:rPr lang="fr-CH" sz="2000" dirty="0">
                <a:solidFill>
                  <a:srgbClr val="003399"/>
                </a:solidFill>
              </a:rPr>
              <a:t> reporter as </a:t>
            </a:r>
            <a:r>
              <a:rPr lang="fr-CH" sz="2000" dirty="0" err="1">
                <a:solidFill>
                  <a:srgbClr val="003399"/>
                </a:solidFill>
              </a:rPr>
              <a:t>needed</a:t>
            </a:r>
            <a:endParaRPr lang="en-US" sz="2000" dirty="0">
              <a:solidFill>
                <a:srgbClr val="003399"/>
              </a:solidFill>
            </a:endParaRPr>
          </a:p>
        </p:txBody>
      </p:sp>
      <p:sp>
        <p:nvSpPr>
          <p:cNvPr id="8" name="Rectangular Callout 7"/>
          <p:cNvSpPr/>
          <p:nvPr/>
        </p:nvSpPr>
        <p:spPr>
          <a:xfrm>
            <a:off x="5993524" y="3776352"/>
            <a:ext cx="1476706" cy="832635"/>
          </a:xfrm>
          <a:prstGeom prst="wedgeRectCallout">
            <a:avLst>
              <a:gd name="adj1" fmla="val -67566"/>
              <a:gd name="adj2" fmla="val -21386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a:solidFill>
                  <a:srgbClr val="003399"/>
                </a:solidFill>
              </a:rPr>
              <a:t>If </a:t>
            </a:r>
            <a:r>
              <a:rPr lang="fr-CH" sz="2000" dirty="0" err="1">
                <a:solidFill>
                  <a:srgbClr val="003399"/>
                </a:solidFill>
              </a:rPr>
              <a:t>decided</a:t>
            </a:r>
            <a:r>
              <a:rPr lang="fr-CH" sz="2000" dirty="0">
                <a:solidFill>
                  <a:srgbClr val="003399"/>
                </a:solidFill>
              </a:rPr>
              <a:t> to </a:t>
            </a:r>
            <a:r>
              <a:rPr lang="fr-CH" sz="2000" dirty="0" err="1">
                <a:solidFill>
                  <a:srgbClr val="003399"/>
                </a:solidFill>
              </a:rPr>
              <a:t>be</a:t>
            </a:r>
            <a:r>
              <a:rPr lang="fr-CH" sz="2000" dirty="0">
                <a:solidFill>
                  <a:srgbClr val="003399"/>
                </a:solidFill>
              </a:rPr>
              <a:t> </a:t>
            </a:r>
            <a:r>
              <a:rPr lang="fr-CH" sz="2000" dirty="0" err="1">
                <a:solidFill>
                  <a:srgbClr val="003399"/>
                </a:solidFill>
              </a:rPr>
              <a:t>raised</a:t>
            </a:r>
            <a:r>
              <a:rPr lang="fr-CH" sz="2000" dirty="0">
                <a:solidFill>
                  <a:srgbClr val="003399"/>
                </a:solidFill>
              </a:rPr>
              <a:t> as incident</a:t>
            </a:r>
            <a:endParaRPr lang="en-US" sz="2000" dirty="0">
              <a:solidFill>
                <a:srgbClr val="003399"/>
              </a:solidFill>
            </a:endParaRPr>
          </a:p>
        </p:txBody>
      </p:sp>
      <p:sp>
        <p:nvSpPr>
          <p:cNvPr id="9" name="Rectangular Callout 8"/>
          <p:cNvSpPr/>
          <p:nvPr/>
        </p:nvSpPr>
        <p:spPr>
          <a:xfrm>
            <a:off x="5218386" y="4761178"/>
            <a:ext cx="2144111" cy="1595172"/>
          </a:xfrm>
          <a:prstGeom prst="wedgeRectCallout">
            <a:avLst>
              <a:gd name="adj1" fmla="val -127809"/>
              <a:gd name="adj2" fmla="val -190803"/>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a:solidFill>
                  <a:srgbClr val="003399"/>
                </a:solidFill>
              </a:rPr>
              <a:t>If </a:t>
            </a:r>
            <a:r>
              <a:rPr lang="fr-CH" sz="2000" dirty="0" err="1">
                <a:solidFill>
                  <a:srgbClr val="000099"/>
                </a:solidFill>
              </a:rPr>
              <a:t>decided</a:t>
            </a:r>
            <a:r>
              <a:rPr lang="fr-CH" sz="2000" dirty="0">
                <a:solidFill>
                  <a:srgbClr val="000099"/>
                </a:solidFill>
              </a:rPr>
              <a:t> to </a:t>
            </a:r>
            <a:r>
              <a:rPr lang="fr-CH" sz="2000" dirty="0" err="1">
                <a:solidFill>
                  <a:srgbClr val="000099"/>
                </a:solidFill>
              </a:rPr>
              <a:t>raise</a:t>
            </a:r>
            <a:r>
              <a:rPr lang="fr-CH" sz="2000" dirty="0">
                <a:solidFill>
                  <a:srgbClr val="000099"/>
                </a:solidFill>
              </a:rPr>
              <a:t> an incident, </a:t>
            </a:r>
            <a:r>
              <a:rPr lang="fr-CH" sz="2000" dirty="0">
                <a:solidFill>
                  <a:srgbClr val="003399"/>
                </a:solidFill>
              </a:rPr>
              <a:t>ticket must </a:t>
            </a:r>
            <a:r>
              <a:rPr lang="fr-CH" sz="2000" dirty="0" err="1">
                <a:solidFill>
                  <a:srgbClr val="003399"/>
                </a:solidFill>
              </a:rPr>
              <a:t>be</a:t>
            </a:r>
            <a:r>
              <a:rPr lang="fr-CH" sz="2000" dirty="0">
                <a:solidFill>
                  <a:srgbClr val="003399"/>
                </a:solidFill>
              </a:rPr>
              <a:t> </a:t>
            </a:r>
            <a:r>
              <a:rPr lang="fr-CH" sz="2000" dirty="0" err="1">
                <a:solidFill>
                  <a:srgbClr val="003399"/>
                </a:solidFill>
              </a:rPr>
              <a:t>assigned</a:t>
            </a:r>
            <a:r>
              <a:rPr lang="fr-CH" sz="2000" dirty="0">
                <a:solidFill>
                  <a:srgbClr val="003399"/>
                </a:solidFill>
              </a:rPr>
              <a:t> to relevant NFP/ </a:t>
            </a:r>
            <a:r>
              <a:rPr lang="fr-CH" sz="2000" dirty="0" err="1">
                <a:solidFill>
                  <a:srgbClr val="003399"/>
                </a:solidFill>
              </a:rPr>
              <a:t>Member</a:t>
            </a:r>
            <a:endParaRPr lang="en-US" sz="2000" dirty="0">
              <a:solidFill>
                <a:srgbClr val="003399"/>
              </a:solidFill>
            </a:endParaRPr>
          </a:p>
        </p:txBody>
      </p:sp>
      <p:sp>
        <p:nvSpPr>
          <p:cNvPr id="10" name="Rectangular Callout 9"/>
          <p:cNvSpPr/>
          <p:nvPr/>
        </p:nvSpPr>
        <p:spPr>
          <a:xfrm>
            <a:off x="7465779" y="4766650"/>
            <a:ext cx="1596768" cy="1589701"/>
          </a:xfrm>
          <a:prstGeom prst="wedgeRectCallout">
            <a:avLst>
              <a:gd name="adj1" fmla="val -53188"/>
              <a:gd name="adj2" fmla="val -20246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a:solidFill>
                  <a:srgbClr val="003399"/>
                </a:solidFill>
              </a:rPr>
              <a:t>If </a:t>
            </a:r>
            <a:r>
              <a:rPr lang="fr-CH" sz="2000" dirty="0" err="1">
                <a:solidFill>
                  <a:srgbClr val="003399"/>
                </a:solidFill>
              </a:rPr>
              <a:t>decided</a:t>
            </a:r>
            <a:r>
              <a:rPr lang="fr-CH" sz="2000" dirty="0">
                <a:solidFill>
                  <a:srgbClr val="003399"/>
                </a:solidFill>
              </a:rPr>
              <a:t> as no incident </a:t>
            </a:r>
            <a:r>
              <a:rPr lang="fr-CH" sz="2000" dirty="0" err="1">
                <a:solidFill>
                  <a:srgbClr val="000099"/>
                </a:solidFill>
              </a:rPr>
              <a:t>because</a:t>
            </a:r>
            <a:r>
              <a:rPr lang="fr-CH" sz="2000" dirty="0">
                <a:solidFill>
                  <a:srgbClr val="000099"/>
                </a:solidFill>
              </a:rPr>
              <a:t> issue </a:t>
            </a:r>
            <a:r>
              <a:rPr lang="fr-CH" sz="2000" dirty="0" err="1">
                <a:solidFill>
                  <a:srgbClr val="000099"/>
                </a:solidFill>
              </a:rPr>
              <a:t>disappeared</a:t>
            </a:r>
            <a:endParaRPr lang="en-US" sz="2000" dirty="0">
              <a:solidFill>
                <a:srgbClr val="000099"/>
              </a:solidFill>
            </a:endParaRPr>
          </a:p>
        </p:txBody>
      </p:sp>
    </p:spTree>
    <p:extLst>
      <p:ext uri="{BB962C8B-B14F-4D97-AF65-F5344CB8AC3E}">
        <p14:creationId xmlns:p14="http://schemas.microsoft.com/office/powerpoint/2010/main" val="192504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a:t>Receipt</a:t>
            </a:r>
            <a:r>
              <a:rPr lang="fr-CH" dirty="0"/>
              <a:t> confirmation and action </a:t>
            </a:r>
            <a:r>
              <a:rPr lang="fr-CH" dirty="0" err="1"/>
              <a:t>proposal</a:t>
            </a:r>
            <a:r>
              <a:rPr lang="fr-CH" dirty="0"/>
              <a:t> </a:t>
            </a:r>
            <a:r>
              <a:rPr lang="fr-CH" dirty="0" err="1"/>
              <a:t>from</a:t>
            </a:r>
            <a:r>
              <a:rPr lang="fr-CH" dirty="0"/>
              <a:t> </a:t>
            </a:r>
            <a:r>
              <a:rPr lang="fr-CH" dirty="0" err="1"/>
              <a:t>Members</a:t>
            </a:r>
            <a:endParaRPr lang="en-US" dirty="0"/>
          </a:p>
        </p:txBody>
      </p:sp>
      <p:sp>
        <p:nvSpPr>
          <p:cNvPr id="3" name="Content Placeholder 2"/>
          <p:cNvSpPr>
            <a:spLocks noGrp="1"/>
          </p:cNvSpPr>
          <p:nvPr>
            <p:ph idx="1"/>
          </p:nvPr>
        </p:nvSpPr>
        <p:spPr>
          <a:xfrm>
            <a:off x="283779" y="1417638"/>
            <a:ext cx="8600913" cy="4708525"/>
          </a:xfrm>
        </p:spPr>
        <p:txBody>
          <a:bodyPr>
            <a:normAutofit fontScale="92500" lnSpcReduction="10000"/>
          </a:bodyPr>
          <a:lstStyle/>
          <a:p>
            <a:pPr algn="just"/>
            <a:r>
              <a:rPr lang="en-US" sz="2800" dirty="0"/>
              <a:t>To make the RWC aware that the country has taken over the task of following up the incident, </a:t>
            </a:r>
            <a:r>
              <a:rPr lang="en-US" sz="2800" dirty="0">
                <a:solidFill>
                  <a:srgbClr val="0070C0"/>
                </a:solidFill>
              </a:rPr>
              <a:t>NFP/ Member must acknowledge the incident. RWC will confirm the ticket when receive acknowledgement from NFP</a:t>
            </a:r>
            <a:r>
              <a:rPr lang="en-US" sz="2800" dirty="0"/>
              <a:t> →</a:t>
            </a:r>
          </a:p>
          <a:p>
            <a:pPr algn="just"/>
            <a:r>
              <a:rPr lang="fr-CH" sz="2800" dirty="0" err="1"/>
              <a:t>Potential</a:t>
            </a:r>
            <a:r>
              <a:rPr lang="fr-CH" sz="2800" dirty="0"/>
              <a:t> </a:t>
            </a:r>
            <a:r>
              <a:rPr lang="fr-CH" sz="2800" dirty="0" err="1"/>
              <a:t>comments</a:t>
            </a:r>
            <a:r>
              <a:rPr lang="fr-CH" sz="2800" dirty="0"/>
              <a:t> </a:t>
            </a:r>
            <a:r>
              <a:rPr lang="fr-CH" sz="2800" dirty="0" err="1"/>
              <a:t>should</a:t>
            </a:r>
            <a:r>
              <a:rPr lang="fr-CH" sz="2800" dirty="0"/>
              <a:t> </a:t>
            </a:r>
            <a:r>
              <a:rPr lang="fr-CH" sz="2800" dirty="0" err="1"/>
              <a:t>be</a:t>
            </a:r>
            <a:r>
              <a:rPr lang="fr-CH" sz="2800" dirty="0"/>
              <a:t> </a:t>
            </a:r>
            <a:r>
              <a:rPr lang="fr-CH" sz="2800" dirty="0" err="1"/>
              <a:t>added</a:t>
            </a:r>
            <a:r>
              <a:rPr lang="fr-CH" sz="2800" dirty="0"/>
              <a:t> to the ticket</a:t>
            </a:r>
          </a:p>
          <a:p>
            <a:pPr algn="just"/>
            <a:r>
              <a:rPr lang="fr-CH" sz="2800" dirty="0"/>
              <a:t>NFP </a:t>
            </a:r>
            <a:r>
              <a:rPr lang="fr-CH" sz="2800" dirty="0" err="1"/>
              <a:t>should</a:t>
            </a:r>
            <a:r>
              <a:rPr lang="fr-CH" sz="2800" dirty="0"/>
              <a:t> </a:t>
            </a:r>
            <a:r>
              <a:rPr lang="fr-CH" sz="2800" dirty="0" err="1"/>
              <a:t>continuously</a:t>
            </a:r>
            <a:r>
              <a:rPr lang="fr-CH" sz="2800" dirty="0"/>
              <a:t> update the ticket </a:t>
            </a:r>
            <a:r>
              <a:rPr lang="fr-CH" sz="2800" dirty="0" err="1"/>
              <a:t>status</a:t>
            </a:r>
            <a:r>
              <a:rPr lang="fr-CH" sz="2800" dirty="0"/>
              <a:t>. On the </a:t>
            </a:r>
            <a:r>
              <a:rPr lang="fr-CH" sz="2800" dirty="0" err="1"/>
              <a:t>other</a:t>
            </a:r>
            <a:r>
              <a:rPr lang="fr-CH" sz="2800" dirty="0"/>
              <a:t> hand, RWC </a:t>
            </a:r>
            <a:r>
              <a:rPr lang="fr-CH" sz="2800" dirty="0" err="1"/>
              <a:t>regulary</a:t>
            </a:r>
            <a:r>
              <a:rPr lang="fr-CH" sz="2800" dirty="0"/>
              <a:t> </a:t>
            </a:r>
            <a:r>
              <a:rPr lang="fr-CH" sz="2800" dirty="0" err="1"/>
              <a:t>request</a:t>
            </a:r>
            <a:r>
              <a:rPr lang="fr-CH" sz="2800" dirty="0"/>
              <a:t> update to NFP </a:t>
            </a:r>
            <a:br>
              <a:rPr lang="fr-CH" sz="2800" dirty="0"/>
            </a:br>
            <a:r>
              <a:rPr lang="en-US" sz="2800" dirty="0"/>
              <a:t>→</a:t>
            </a:r>
            <a:endParaRPr lang="fr-CH" sz="2800" dirty="0"/>
          </a:p>
          <a:p>
            <a:pPr algn="just"/>
            <a:r>
              <a:rPr lang="fr-CH" sz="2800" dirty="0"/>
              <a:t>If </a:t>
            </a:r>
            <a:r>
              <a:rPr lang="fr-CH" sz="2800" dirty="0" err="1"/>
              <a:t>there</a:t>
            </a:r>
            <a:r>
              <a:rPr lang="fr-CH" sz="2800" dirty="0"/>
              <a:t> </a:t>
            </a:r>
            <a:r>
              <a:rPr lang="fr-CH" sz="2800" dirty="0" err="1"/>
              <a:t>is</a:t>
            </a:r>
            <a:r>
              <a:rPr lang="fr-CH" sz="2800" dirty="0"/>
              <a:t> no confirmation </a:t>
            </a:r>
            <a:r>
              <a:rPr lang="fr-CH" sz="2800" dirty="0" err="1"/>
              <a:t>from</a:t>
            </a:r>
            <a:r>
              <a:rPr lang="fr-CH" sz="2800" dirty="0"/>
              <a:t> NFP, RWC </a:t>
            </a:r>
            <a:r>
              <a:rPr lang="fr-CH" sz="2800" dirty="0" err="1"/>
              <a:t>should</a:t>
            </a:r>
            <a:r>
              <a:rPr lang="fr-CH" sz="2800" dirty="0"/>
              <a:t> contact NFP </a:t>
            </a:r>
            <a:r>
              <a:rPr lang="fr-CH" sz="2800" dirty="0" err="1"/>
              <a:t>using</a:t>
            </a:r>
            <a:r>
              <a:rPr lang="fr-CH" sz="2800" dirty="0"/>
              <a:t> </a:t>
            </a:r>
            <a:r>
              <a:rPr lang="fr-CH" sz="2800" dirty="0" err="1"/>
              <a:t>other</a:t>
            </a:r>
            <a:r>
              <a:rPr lang="fr-CH" sz="2800" dirty="0"/>
              <a:t> media (</a:t>
            </a:r>
            <a:r>
              <a:rPr lang="fr-CH" sz="2800" dirty="0" err="1"/>
              <a:t>e.g</a:t>
            </a:r>
            <a:r>
              <a:rPr lang="fr-CH" sz="2800" dirty="0"/>
              <a:t>. email).</a:t>
            </a:r>
          </a:p>
          <a:p>
            <a:pPr algn="just"/>
            <a:r>
              <a:rPr lang="en-US" sz="2800" dirty="0"/>
              <a:t>RWC escalate the incident to a WMO Secretariat, that will bring it a higher level (e.g. PR) if necessary → </a:t>
            </a:r>
          </a:p>
          <a:p>
            <a:pPr algn="just"/>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14</a:t>
            </a:fld>
            <a:endParaRPr lang="en-US"/>
          </a:p>
        </p:txBody>
      </p:sp>
      <p:sp>
        <p:nvSpPr>
          <p:cNvPr id="6" name="Abgerundetes Rechteck 5"/>
          <p:cNvSpPr/>
          <p:nvPr/>
        </p:nvSpPr>
        <p:spPr>
          <a:xfrm>
            <a:off x="6055532" y="2513243"/>
            <a:ext cx="2405916"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UNDER INVESTIGATION</a:t>
            </a:r>
            <a:endParaRPr lang="fr-CH" dirty="0"/>
          </a:p>
        </p:txBody>
      </p:sp>
      <p:sp>
        <p:nvSpPr>
          <p:cNvPr id="7" name="Abgerundetes Rechteck 6"/>
          <p:cNvSpPr/>
          <p:nvPr/>
        </p:nvSpPr>
        <p:spPr>
          <a:xfrm>
            <a:off x="1193611" y="4112380"/>
            <a:ext cx="1885367"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 PROGRESS</a:t>
            </a:r>
            <a:endParaRPr lang="fr-CH" dirty="0"/>
          </a:p>
        </p:txBody>
      </p:sp>
      <p:sp>
        <p:nvSpPr>
          <p:cNvPr id="8" name="Abgerundetes Rechteck 7"/>
          <p:cNvSpPr/>
          <p:nvPr/>
        </p:nvSpPr>
        <p:spPr>
          <a:xfrm>
            <a:off x="6909297" y="5712277"/>
            <a:ext cx="1392071" cy="4138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ESCALATED</a:t>
            </a:r>
            <a:endParaRPr lang="fr-CH" dirty="0"/>
          </a:p>
        </p:txBody>
      </p:sp>
    </p:spTree>
    <p:extLst>
      <p:ext uri="{BB962C8B-B14F-4D97-AF65-F5344CB8AC3E}">
        <p14:creationId xmlns:p14="http://schemas.microsoft.com/office/powerpoint/2010/main" val="1174381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2"/>
                </a:solidFill>
              </a:rPr>
              <a:t>Confirm the ticket when receive acknowledgement from NFP</a:t>
            </a:r>
          </a:p>
        </p:txBody>
      </p:sp>
      <p:sp>
        <p:nvSpPr>
          <p:cNvPr id="4" name="Slide Number Placeholder 3"/>
          <p:cNvSpPr>
            <a:spLocks noGrp="1"/>
          </p:cNvSpPr>
          <p:nvPr>
            <p:ph type="sldNum" sz="quarter" idx="12"/>
          </p:nvPr>
        </p:nvSpPr>
        <p:spPr/>
        <p:txBody>
          <a:bodyPr/>
          <a:lstStyle/>
          <a:p>
            <a:fld id="{9259AF2F-52C6-9B46-B8B2-0579234AE62E}" type="slidenum">
              <a:rPr lang="en-US" smtClean="0"/>
              <a:t>15</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91" t="16845" r="20183" b="20963"/>
          <a:stretch/>
        </p:blipFill>
        <p:spPr bwMode="auto">
          <a:xfrm>
            <a:off x="977585" y="1688268"/>
            <a:ext cx="6831472" cy="41002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6553200" y="1476770"/>
            <a:ext cx="2448910" cy="1187602"/>
          </a:xfrm>
          <a:prstGeom prst="wedgeRectCallout">
            <a:avLst>
              <a:gd name="adj1" fmla="val -101000"/>
              <a:gd name="adj2" fmla="val 6968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err="1">
                <a:solidFill>
                  <a:srgbClr val="003399"/>
                </a:solidFill>
              </a:rPr>
              <a:t>RWCs</a:t>
            </a:r>
            <a:r>
              <a:rPr lang="fr-CH" sz="2000" dirty="0">
                <a:solidFill>
                  <a:srgbClr val="003399"/>
                </a:solidFill>
              </a:rPr>
              <a:t> </a:t>
            </a:r>
            <a:r>
              <a:rPr lang="fr-CH" sz="2000" dirty="0" err="1">
                <a:solidFill>
                  <a:srgbClr val="003399"/>
                </a:solidFill>
              </a:rPr>
              <a:t>confirms</a:t>
            </a:r>
            <a:r>
              <a:rPr lang="fr-CH" sz="2000" dirty="0">
                <a:solidFill>
                  <a:srgbClr val="003399"/>
                </a:solidFill>
              </a:rPr>
              <a:t> the ticket </a:t>
            </a:r>
            <a:r>
              <a:rPr lang="fr-CH" sz="2000" dirty="0" err="1">
                <a:solidFill>
                  <a:srgbClr val="003399"/>
                </a:solidFill>
              </a:rPr>
              <a:t>into</a:t>
            </a:r>
            <a:r>
              <a:rPr lang="fr-CH" sz="2000" dirty="0">
                <a:solidFill>
                  <a:srgbClr val="003399"/>
                </a:solidFill>
              </a:rPr>
              <a:t> </a:t>
            </a:r>
            <a:r>
              <a:rPr lang="fr-CH" sz="2000" dirty="0" err="1">
                <a:solidFill>
                  <a:srgbClr val="003399"/>
                </a:solidFill>
              </a:rPr>
              <a:t>under</a:t>
            </a:r>
            <a:r>
              <a:rPr lang="fr-CH" sz="2000" dirty="0">
                <a:solidFill>
                  <a:srgbClr val="003399"/>
                </a:solidFill>
              </a:rPr>
              <a:t> investigation</a:t>
            </a:r>
            <a:endParaRPr lang="en-US" sz="2000" dirty="0">
              <a:solidFill>
                <a:srgbClr val="003399"/>
              </a:solidFill>
            </a:endParaRPr>
          </a:p>
        </p:txBody>
      </p:sp>
    </p:spTree>
    <p:extLst>
      <p:ext uri="{BB962C8B-B14F-4D97-AF65-F5344CB8AC3E}">
        <p14:creationId xmlns:p14="http://schemas.microsoft.com/office/powerpoint/2010/main" val="63767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err="1">
                <a:solidFill>
                  <a:srgbClr val="000099"/>
                </a:solidFill>
              </a:rPr>
              <a:t>Review</a:t>
            </a:r>
            <a:r>
              <a:rPr lang="fr-CH" dirty="0">
                <a:solidFill>
                  <a:srgbClr val="000099"/>
                </a:solidFill>
              </a:rPr>
              <a:t> and </a:t>
            </a:r>
            <a:r>
              <a:rPr lang="fr-CH" dirty="0" err="1">
                <a:solidFill>
                  <a:srgbClr val="000099"/>
                </a:solidFill>
              </a:rPr>
              <a:t>validate</a:t>
            </a:r>
            <a:r>
              <a:rPr lang="fr-CH" dirty="0">
                <a:solidFill>
                  <a:srgbClr val="000099"/>
                </a:solidFill>
              </a:rPr>
              <a:t> action </a:t>
            </a:r>
            <a:r>
              <a:rPr lang="fr-CH" dirty="0" err="1">
                <a:solidFill>
                  <a:srgbClr val="000099"/>
                </a:solidFill>
              </a:rPr>
              <a:t>proposal</a:t>
            </a:r>
            <a:r>
              <a:rPr lang="fr-CH" dirty="0">
                <a:solidFill>
                  <a:srgbClr val="000099"/>
                </a:solidFill>
              </a:rPr>
              <a:t> </a:t>
            </a:r>
            <a:r>
              <a:rPr lang="fr-CH" dirty="0" err="1">
                <a:solidFill>
                  <a:srgbClr val="000099"/>
                </a:solidFill>
              </a:rPr>
              <a:t>added</a:t>
            </a:r>
            <a:r>
              <a:rPr lang="fr-CH" dirty="0">
                <a:solidFill>
                  <a:srgbClr val="000099"/>
                </a:solidFill>
              </a:rPr>
              <a:t> by </a:t>
            </a:r>
            <a:r>
              <a:rPr lang="fr-CH" dirty="0" err="1">
                <a:solidFill>
                  <a:srgbClr val="000099"/>
                </a:solidFill>
              </a:rPr>
              <a:t>Members</a:t>
            </a:r>
            <a:endParaRPr lang="en-US" dirty="0">
              <a:solidFill>
                <a:srgbClr val="000099"/>
              </a:solidFill>
            </a:endParaRPr>
          </a:p>
        </p:txBody>
      </p:sp>
      <p:sp>
        <p:nvSpPr>
          <p:cNvPr id="4" name="Slide Number Placeholder 3"/>
          <p:cNvSpPr>
            <a:spLocks noGrp="1"/>
          </p:cNvSpPr>
          <p:nvPr>
            <p:ph type="sldNum" sz="quarter" idx="12"/>
          </p:nvPr>
        </p:nvSpPr>
        <p:spPr/>
        <p:txBody>
          <a:bodyPr/>
          <a:lstStyle/>
          <a:p>
            <a:fld id="{9259AF2F-52C6-9B46-B8B2-0579234AE62E}" type="slidenum">
              <a:rPr lang="en-US" smtClean="0"/>
              <a:t>16</a:t>
            </a:fld>
            <a:endParaRPr 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 t="6705" r="43329" b="29292"/>
          <a:stretch/>
        </p:blipFill>
        <p:spPr bwMode="auto">
          <a:xfrm>
            <a:off x="819807" y="2401646"/>
            <a:ext cx="7567448" cy="351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5938345" y="1602894"/>
            <a:ext cx="2448910" cy="1187602"/>
          </a:xfrm>
          <a:prstGeom prst="wedgeRectCallout">
            <a:avLst>
              <a:gd name="adj1" fmla="val -101000"/>
              <a:gd name="adj2" fmla="val 6968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000" dirty="0">
                <a:solidFill>
                  <a:srgbClr val="003399"/>
                </a:solidFill>
              </a:rPr>
              <a:t>RWC </a:t>
            </a:r>
            <a:r>
              <a:rPr lang="fr-CH" sz="2000" dirty="0" err="1">
                <a:solidFill>
                  <a:srgbClr val="003399"/>
                </a:solidFill>
              </a:rPr>
              <a:t>receives</a:t>
            </a:r>
            <a:r>
              <a:rPr lang="fr-CH" sz="2000" dirty="0">
                <a:solidFill>
                  <a:srgbClr val="003399"/>
                </a:solidFill>
              </a:rPr>
              <a:t> action </a:t>
            </a:r>
            <a:r>
              <a:rPr lang="fr-CH" sz="2000" dirty="0" err="1">
                <a:solidFill>
                  <a:srgbClr val="003399"/>
                </a:solidFill>
              </a:rPr>
              <a:t>proposal</a:t>
            </a:r>
            <a:r>
              <a:rPr lang="fr-CH" sz="2000" dirty="0">
                <a:solidFill>
                  <a:srgbClr val="003399"/>
                </a:solidFill>
              </a:rPr>
              <a:t> </a:t>
            </a:r>
            <a:r>
              <a:rPr lang="fr-CH" sz="2000" dirty="0" err="1">
                <a:solidFill>
                  <a:srgbClr val="003399"/>
                </a:solidFill>
              </a:rPr>
              <a:t>added</a:t>
            </a:r>
            <a:r>
              <a:rPr lang="fr-CH" sz="2000" dirty="0">
                <a:solidFill>
                  <a:srgbClr val="003399"/>
                </a:solidFill>
              </a:rPr>
              <a:t> by </a:t>
            </a:r>
            <a:r>
              <a:rPr lang="fr-CH" sz="2000" dirty="0" err="1">
                <a:solidFill>
                  <a:srgbClr val="003399"/>
                </a:solidFill>
              </a:rPr>
              <a:t>Member</a:t>
            </a:r>
            <a:r>
              <a:rPr lang="fr-CH" sz="2000" dirty="0">
                <a:solidFill>
                  <a:srgbClr val="003399"/>
                </a:solidFill>
              </a:rPr>
              <a:t> </a:t>
            </a:r>
            <a:endParaRPr lang="en-US" sz="2000" dirty="0">
              <a:solidFill>
                <a:srgbClr val="003399"/>
              </a:solidFill>
            </a:endParaRPr>
          </a:p>
        </p:txBody>
      </p:sp>
    </p:spTree>
    <p:extLst>
      <p:ext uri="{BB962C8B-B14F-4D97-AF65-F5344CB8AC3E}">
        <p14:creationId xmlns:p14="http://schemas.microsoft.com/office/powerpoint/2010/main" val="254144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a:t>Incident Rectification</a:t>
            </a:r>
            <a:endParaRPr lang="en-US" dirty="0"/>
          </a:p>
        </p:txBody>
      </p:sp>
      <p:sp>
        <p:nvSpPr>
          <p:cNvPr id="3" name="Content Placeholder 2"/>
          <p:cNvSpPr>
            <a:spLocks noGrp="1"/>
          </p:cNvSpPr>
          <p:nvPr>
            <p:ph idx="1"/>
          </p:nvPr>
        </p:nvSpPr>
        <p:spPr/>
        <p:txBody>
          <a:bodyPr>
            <a:normAutofit/>
          </a:bodyPr>
          <a:lstStyle/>
          <a:p>
            <a:pPr algn="just"/>
            <a:r>
              <a:rPr lang="en-US" sz="2800" dirty="0"/>
              <a:t>If the incident has been rectified by the country , </a:t>
            </a:r>
            <a:r>
              <a:rPr lang="en-US" sz="2800" dirty="0">
                <a:solidFill>
                  <a:srgbClr val="FF0000"/>
                </a:solidFill>
              </a:rPr>
              <a:t>NFP to inform RWC</a:t>
            </a:r>
          </a:p>
          <a:p>
            <a:pPr algn="just"/>
            <a:r>
              <a:rPr lang="en-US" sz="2800" dirty="0"/>
              <a:t>The RWC will check whether the incident ticket can be closed or has to be kept open due to ongoing non-compliance and underperformance compared to the WDQMS performance targets →</a:t>
            </a:r>
          </a:p>
          <a:p>
            <a:pPr algn="just"/>
            <a:r>
              <a:rPr lang="en-US" sz="2800" dirty="0"/>
              <a:t>In the case of ongoing non-compliance, the RWC will ask the NFP to take further actions </a:t>
            </a:r>
          </a:p>
        </p:txBody>
      </p:sp>
      <p:sp>
        <p:nvSpPr>
          <p:cNvPr id="4" name="Slide Number Placeholder 3"/>
          <p:cNvSpPr>
            <a:spLocks noGrp="1"/>
          </p:cNvSpPr>
          <p:nvPr>
            <p:ph type="sldNum" sz="quarter" idx="12"/>
          </p:nvPr>
        </p:nvSpPr>
        <p:spPr/>
        <p:txBody>
          <a:bodyPr/>
          <a:lstStyle/>
          <a:p>
            <a:fld id="{9259AF2F-52C6-9B46-B8B2-0579234AE62E}" type="slidenum">
              <a:rPr lang="en-US" smtClean="0"/>
              <a:t>17</a:t>
            </a:fld>
            <a:endParaRPr lang="en-US"/>
          </a:p>
        </p:txBody>
      </p:sp>
      <p:sp>
        <p:nvSpPr>
          <p:cNvPr id="5" name="Abgerundetes Rechteck 4"/>
          <p:cNvSpPr/>
          <p:nvPr/>
        </p:nvSpPr>
        <p:spPr>
          <a:xfrm>
            <a:off x="6222733" y="3923498"/>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RESOLVED</a:t>
            </a:r>
            <a:endParaRPr lang="fr-CH" dirty="0"/>
          </a:p>
        </p:txBody>
      </p:sp>
    </p:spTree>
    <p:extLst>
      <p:ext uri="{BB962C8B-B14F-4D97-AF65-F5344CB8AC3E}">
        <p14:creationId xmlns:p14="http://schemas.microsoft.com/office/powerpoint/2010/main" val="3979870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Won’t</a:t>
            </a:r>
            <a:r>
              <a:rPr lang="fr-CH" dirty="0"/>
              <a:t> </a:t>
            </a:r>
            <a:r>
              <a:rPr lang="fr-CH" dirty="0" err="1"/>
              <a:t>fix</a:t>
            </a:r>
            <a:r>
              <a:rPr lang="fr-CH" dirty="0"/>
              <a:t> incident</a:t>
            </a:r>
            <a:endParaRPr lang="en-US" dirty="0"/>
          </a:p>
        </p:txBody>
      </p:sp>
      <p:sp>
        <p:nvSpPr>
          <p:cNvPr id="3" name="Content Placeholder 2"/>
          <p:cNvSpPr>
            <a:spLocks noGrp="1"/>
          </p:cNvSpPr>
          <p:nvPr>
            <p:ph idx="1"/>
          </p:nvPr>
        </p:nvSpPr>
        <p:spPr/>
        <p:txBody>
          <a:bodyPr>
            <a:normAutofit fontScale="92500"/>
          </a:bodyPr>
          <a:lstStyle/>
          <a:p>
            <a:pPr algn="just"/>
            <a:r>
              <a:rPr lang="en-US" dirty="0"/>
              <a:t>it might be found that an incident cannot be rectified because no (immediate) action can be taken</a:t>
            </a:r>
          </a:p>
          <a:p>
            <a:pPr algn="just"/>
            <a:r>
              <a:rPr lang="en-US" dirty="0"/>
              <a:t>In this case, the RWC should put the incident into the log of “Won’t fix”</a:t>
            </a:r>
          </a:p>
          <a:p>
            <a:pPr algn="just"/>
            <a:r>
              <a:rPr lang="fr-CH" dirty="0"/>
              <a:t>RWC and/or NFP </a:t>
            </a:r>
            <a:r>
              <a:rPr lang="fr-CH" dirty="0" err="1"/>
              <a:t>regularly</a:t>
            </a:r>
            <a:r>
              <a:rPr lang="fr-CH" dirty="0"/>
              <a:t> monitor the incident put in </a:t>
            </a:r>
            <a:r>
              <a:rPr lang="en-US" dirty="0"/>
              <a:t>“Won’t fix” and whenever it is found that  an action can be taken to rectify the incident, RWC bring the ticket back to “in progress”.</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18</a:t>
            </a:fld>
            <a:endParaRPr lang="en-US"/>
          </a:p>
        </p:txBody>
      </p:sp>
      <p:sp>
        <p:nvSpPr>
          <p:cNvPr id="5" name="Abgerundetes Rechteck 4"/>
          <p:cNvSpPr/>
          <p:nvPr/>
        </p:nvSpPr>
        <p:spPr>
          <a:xfrm>
            <a:off x="6979118" y="639195"/>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WON´T FIX</a:t>
            </a:r>
            <a:endParaRPr lang="fr-CH" dirty="0"/>
          </a:p>
        </p:txBody>
      </p:sp>
    </p:spTree>
    <p:extLst>
      <p:ext uri="{BB962C8B-B14F-4D97-AF65-F5344CB8AC3E}">
        <p14:creationId xmlns:p14="http://schemas.microsoft.com/office/powerpoint/2010/main" val="133373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H" dirty="0"/>
              <a:t>Incident rectification or </a:t>
            </a:r>
            <a:br>
              <a:rPr lang="fr-CH" dirty="0"/>
            </a:br>
            <a:r>
              <a:rPr lang="fr-CH" dirty="0" err="1"/>
              <a:t>won’t</a:t>
            </a:r>
            <a:r>
              <a:rPr lang="fr-CH" dirty="0"/>
              <a:t> </a:t>
            </a:r>
            <a:r>
              <a:rPr lang="fr-CH" dirty="0" err="1"/>
              <a:t>fix</a:t>
            </a:r>
            <a:r>
              <a:rPr lang="fr-CH" dirty="0"/>
              <a:t> incident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19</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0170"/>
          <a:stretch/>
        </p:blipFill>
        <p:spPr bwMode="auto">
          <a:xfrm>
            <a:off x="142490" y="3279226"/>
            <a:ext cx="8836444" cy="2666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ular Callout 5"/>
          <p:cNvSpPr/>
          <p:nvPr/>
        </p:nvSpPr>
        <p:spPr>
          <a:xfrm>
            <a:off x="347442" y="1487093"/>
            <a:ext cx="2617076" cy="1226512"/>
          </a:xfrm>
          <a:prstGeom prst="wedgeRectCallout">
            <a:avLst>
              <a:gd name="adj1" fmla="val 111883"/>
              <a:gd name="adj2" fmla="val 10216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400" dirty="0">
                <a:solidFill>
                  <a:srgbClr val="003399"/>
                </a:solidFill>
              </a:rPr>
              <a:t>If the incident has been </a:t>
            </a:r>
            <a:r>
              <a:rPr lang="fr-CH" sz="2400" dirty="0" err="1">
                <a:solidFill>
                  <a:srgbClr val="003399"/>
                </a:solidFill>
              </a:rPr>
              <a:t>rectified</a:t>
            </a:r>
            <a:endParaRPr lang="en-US" sz="2400" dirty="0">
              <a:solidFill>
                <a:srgbClr val="003399"/>
              </a:solidFill>
            </a:endParaRPr>
          </a:p>
        </p:txBody>
      </p:sp>
      <p:sp>
        <p:nvSpPr>
          <p:cNvPr id="7" name="Rectangular Callout 6"/>
          <p:cNvSpPr/>
          <p:nvPr/>
        </p:nvSpPr>
        <p:spPr>
          <a:xfrm>
            <a:off x="4004441" y="1436600"/>
            <a:ext cx="4288222" cy="1226512"/>
          </a:xfrm>
          <a:prstGeom prst="wedgeRectCallout">
            <a:avLst>
              <a:gd name="adj1" fmla="val -6965"/>
              <a:gd name="adj2" fmla="val 104741"/>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en-US" sz="2400" dirty="0">
                <a:solidFill>
                  <a:srgbClr val="000099"/>
                </a:solidFill>
              </a:rPr>
              <a:t>If an incident cannot be rectified because no (immediate) action can be taken</a:t>
            </a:r>
          </a:p>
        </p:txBody>
      </p:sp>
    </p:spTree>
    <p:extLst>
      <p:ext uri="{BB962C8B-B14F-4D97-AF65-F5344CB8AC3E}">
        <p14:creationId xmlns:p14="http://schemas.microsoft.com/office/powerpoint/2010/main" val="178897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6624-C5BB-4019-A8C1-FAB93D5D0BBB}"/>
              </a:ext>
            </a:extLst>
          </p:cNvPr>
          <p:cNvSpPr>
            <a:spLocks noGrp="1"/>
          </p:cNvSpPr>
          <p:nvPr>
            <p:ph type="title"/>
          </p:nvPr>
        </p:nvSpPr>
        <p:spPr/>
        <p:txBody>
          <a:bodyPr/>
          <a:lstStyle/>
          <a:p>
            <a:r>
              <a:rPr lang="en-US" dirty="0"/>
              <a:t>Outline</a:t>
            </a:r>
            <a:endParaRPr lang="en-CH" dirty="0"/>
          </a:p>
        </p:txBody>
      </p:sp>
      <p:sp>
        <p:nvSpPr>
          <p:cNvPr id="3" name="Content Placeholder 2">
            <a:extLst>
              <a:ext uri="{FF2B5EF4-FFF2-40B4-BE49-F238E27FC236}">
                <a16:creationId xmlns:a16="http://schemas.microsoft.com/office/drawing/2014/main" id="{27E766D3-CBEE-4DEF-B148-DD4BB2410F6C}"/>
              </a:ext>
            </a:extLst>
          </p:cNvPr>
          <p:cNvSpPr>
            <a:spLocks noGrp="1"/>
          </p:cNvSpPr>
          <p:nvPr>
            <p:ph idx="1"/>
          </p:nvPr>
        </p:nvSpPr>
        <p:spPr/>
        <p:txBody>
          <a:bodyPr/>
          <a:lstStyle/>
          <a:p>
            <a:pPr marL="514350" indent="-514350">
              <a:buAutoNum type="arabicPeriod"/>
            </a:pPr>
            <a:r>
              <a:rPr lang="en-US" dirty="0"/>
              <a:t>WDQMS process</a:t>
            </a:r>
          </a:p>
          <a:p>
            <a:pPr marL="514350" indent="-514350">
              <a:buAutoNum type="arabicPeriod"/>
            </a:pPr>
            <a:r>
              <a:rPr lang="en-US" dirty="0"/>
              <a:t>Incident management procedure</a:t>
            </a:r>
          </a:p>
          <a:p>
            <a:pPr marL="514350" indent="-514350">
              <a:buAutoNum type="arabicPeriod"/>
            </a:pPr>
            <a:r>
              <a:rPr lang="en-US"/>
              <a:t>The workflow </a:t>
            </a:r>
            <a:r>
              <a:rPr lang="en-US" dirty="0"/>
              <a:t>of Incident Management System on JIRA ECMWF</a:t>
            </a:r>
          </a:p>
          <a:p>
            <a:pPr marL="514350" indent="-514350">
              <a:buAutoNum type="arabicPeriod"/>
            </a:pPr>
            <a:r>
              <a:rPr lang="en-US" dirty="0"/>
              <a:t>Registering and following up on issues through IMS on JIRA ECMWF</a:t>
            </a:r>
          </a:p>
          <a:p>
            <a:pPr marL="514350" indent="-514350">
              <a:buAutoNum type="arabicPeriod"/>
            </a:pPr>
            <a:endParaRPr lang="en-CH" dirty="0"/>
          </a:p>
        </p:txBody>
      </p:sp>
      <p:sp>
        <p:nvSpPr>
          <p:cNvPr id="4" name="Slide Number Placeholder 3">
            <a:extLst>
              <a:ext uri="{FF2B5EF4-FFF2-40B4-BE49-F238E27FC236}">
                <a16:creationId xmlns:a16="http://schemas.microsoft.com/office/drawing/2014/main" id="{FCBB5369-5143-4C68-9BED-C566C0AE17DC}"/>
              </a:ext>
            </a:extLst>
          </p:cNvPr>
          <p:cNvSpPr>
            <a:spLocks noGrp="1"/>
          </p:cNvSpPr>
          <p:nvPr>
            <p:ph type="sldNum" sz="quarter" idx="12"/>
          </p:nvPr>
        </p:nvSpPr>
        <p:spPr/>
        <p:txBody>
          <a:bodyPr/>
          <a:lstStyle/>
          <a:p>
            <a:fld id="{9259AF2F-52C6-9B46-B8B2-0579234AE62E}" type="slidenum">
              <a:rPr lang="en-US" smtClean="0"/>
              <a:t>2</a:t>
            </a:fld>
            <a:endParaRPr lang="en-US"/>
          </a:p>
        </p:txBody>
      </p:sp>
    </p:spTree>
    <p:extLst>
      <p:ext uri="{BB962C8B-B14F-4D97-AF65-F5344CB8AC3E}">
        <p14:creationId xmlns:p14="http://schemas.microsoft.com/office/powerpoint/2010/main" val="2969940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a:t>Won’t</a:t>
            </a:r>
            <a:r>
              <a:rPr lang="fr-CH" dirty="0"/>
              <a:t> </a:t>
            </a:r>
            <a:r>
              <a:rPr lang="fr-CH" dirty="0" err="1"/>
              <a:t>fix</a:t>
            </a:r>
            <a:r>
              <a:rPr lang="fr-CH" dirty="0"/>
              <a:t> incident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44" y="1802767"/>
            <a:ext cx="8643120" cy="2712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ular Callout 7"/>
          <p:cNvSpPr/>
          <p:nvPr/>
        </p:nvSpPr>
        <p:spPr>
          <a:xfrm>
            <a:off x="1529856" y="4515671"/>
            <a:ext cx="4224558" cy="1226512"/>
          </a:xfrm>
          <a:prstGeom prst="wedgeRectCallout">
            <a:avLst>
              <a:gd name="adj1" fmla="val 34933"/>
              <a:gd name="adj2" fmla="val -22046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rgbClr val="000099"/>
                </a:solidFill>
              </a:rPr>
              <a:t>If it is found that an action can be taken to rectify a “won’t fix” incident</a:t>
            </a:r>
          </a:p>
        </p:txBody>
      </p:sp>
    </p:spTree>
    <p:extLst>
      <p:ext uri="{BB962C8B-B14F-4D97-AF65-F5344CB8AC3E}">
        <p14:creationId xmlns:p14="http://schemas.microsoft.com/office/powerpoint/2010/main" val="28910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253" y="2456597"/>
            <a:ext cx="7734547" cy="3705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6992754" cy="1143000"/>
          </a:xfrm>
        </p:spPr>
        <p:txBody>
          <a:bodyPr>
            <a:normAutofit/>
          </a:bodyPr>
          <a:lstStyle/>
          <a:p>
            <a:r>
              <a:rPr lang="fr-CH" dirty="0" err="1"/>
              <a:t>Closure</a:t>
            </a:r>
            <a:r>
              <a:rPr lang="fr-CH" dirty="0"/>
              <a:t> of incident ticket</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21</a:t>
            </a:fld>
            <a:endParaRPr lang="en-US"/>
          </a:p>
        </p:txBody>
      </p:sp>
      <p:sp>
        <p:nvSpPr>
          <p:cNvPr id="6" name="Rectangular Callout 5"/>
          <p:cNvSpPr/>
          <p:nvPr/>
        </p:nvSpPr>
        <p:spPr>
          <a:xfrm>
            <a:off x="320146" y="1336965"/>
            <a:ext cx="3668298" cy="1226512"/>
          </a:xfrm>
          <a:prstGeom prst="wedgeRectCallout">
            <a:avLst>
              <a:gd name="adj1" fmla="val 93699"/>
              <a:gd name="adj2" fmla="val 6456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CH" sz="2400" dirty="0">
                <a:solidFill>
                  <a:srgbClr val="003399"/>
                </a:solidFill>
              </a:rPr>
              <a:t>If the incident has been </a:t>
            </a:r>
            <a:r>
              <a:rPr lang="fr-CH" sz="2400" dirty="0" err="1">
                <a:solidFill>
                  <a:srgbClr val="003399"/>
                </a:solidFill>
              </a:rPr>
              <a:t>successfully</a:t>
            </a:r>
            <a:r>
              <a:rPr lang="fr-CH" sz="2400" dirty="0">
                <a:solidFill>
                  <a:srgbClr val="003399"/>
                </a:solidFill>
              </a:rPr>
              <a:t> </a:t>
            </a:r>
            <a:r>
              <a:rPr lang="fr-CH" sz="2400" dirty="0" err="1">
                <a:solidFill>
                  <a:srgbClr val="003399"/>
                </a:solidFill>
              </a:rPr>
              <a:t>rectified</a:t>
            </a:r>
            <a:r>
              <a:rPr lang="fr-CH" sz="2400" dirty="0">
                <a:solidFill>
                  <a:srgbClr val="003399"/>
                </a:solidFill>
              </a:rPr>
              <a:t> the incident ticket </a:t>
            </a:r>
            <a:r>
              <a:rPr lang="fr-CH" sz="2400" dirty="0" err="1">
                <a:solidFill>
                  <a:srgbClr val="003399"/>
                </a:solidFill>
              </a:rPr>
              <a:t>will</a:t>
            </a:r>
            <a:r>
              <a:rPr lang="fr-CH" sz="2400" dirty="0">
                <a:solidFill>
                  <a:srgbClr val="003399"/>
                </a:solidFill>
              </a:rPr>
              <a:t> </a:t>
            </a:r>
            <a:r>
              <a:rPr lang="fr-CH" sz="2400" dirty="0" err="1">
                <a:solidFill>
                  <a:srgbClr val="003399"/>
                </a:solidFill>
              </a:rPr>
              <a:t>be</a:t>
            </a:r>
            <a:r>
              <a:rPr lang="fr-CH" sz="2400" dirty="0">
                <a:solidFill>
                  <a:srgbClr val="003399"/>
                </a:solidFill>
              </a:rPr>
              <a:t> </a:t>
            </a:r>
            <a:r>
              <a:rPr lang="fr-CH" sz="2400" dirty="0" err="1">
                <a:solidFill>
                  <a:srgbClr val="003399"/>
                </a:solidFill>
              </a:rPr>
              <a:t>closed</a:t>
            </a:r>
            <a:endParaRPr lang="en-US" sz="2400" dirty="0">
              <a:solidFill>
                <a:srgbClr val="003399"/>
              </a:solidFill>
            </a:endParaRPr>
          </a:p>
        </p:txBody>
      </p:sp>
      <p:sp>
        <p:nvSpPr>
          <p:cNvPr id="8" name="Abgerundetes Rechteck 7"/>
          <p:cNvSpPr/>
          <p:nvPr/>
        </p:nvSpPr>
        <p:spPr>
          <a:xfrm>
            <a:off x="7449954" y="639195"/>
            <a:ext cx="1540042" cy="41388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CLOSED</a:t>
            </a:r>
            <a:endParaRPr lang="fr-CH"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17558"/>
            <a:ext cx="8371356" cy="463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4714833" y="3070747"/>
            <a:ext cx="1453954" cy="76519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209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0705"/>
          </a:xfrm>
        </p:spPr>
        <p:txBody>
          <a:bodyPr>
            <a:normAutofit fontScale="90000"/>
          </a:bodyPr>
          <a:lstStyle/>
          <a:p>
            <a:r>
              <a:rPr lang="fr-CH" dirty="0" err="1"/>
              <a:t>Search</a:t>
            </a:r>
            <a:r>
              <a:rPr lang="fr-CH" dirty="0"/>
              <a:t> </a:t>
            </a:r>
            <a:r>
              <a:rPr lang="fr-CH" dirty="0" err="1"/>
              <a:t>function</a:t>
            </a:r>
            <a:r>
              <a:rPr lang="fr-CH" dirty="0"/>
              <a:t> (</a:t>
            </a:r>
            <a:r>
              <a:rPr lang="fr-CH" dirty="0" err="1"/>
              <a:t>optional</a:t>
            </a:r>
            <a:r>
              <a:rPr lang="fr-CH" dirty="0"/>
              <a:t>)</a:t>
            </a:r>
            <a:endParaRPr lang="en-US" dirty="0"/>
          </a:p>
        </p:txBody>
      </p:sp>
      <p:sp>
        <p:nvSpPr>
          <p:cNvPr id="3" name="Content Placeholder 2"/>
          <p:cNvSpPr>
            <a:spLocks noGrp="1"/>
          </p:cNvSpPr>
          <p:nvPr>
            <p:ph idx="1"/>
          </p:nvPr>
        </p:nvSpPr>
        <p:spPr>
          <a:xfrm>
            <a:off x="457200" y="1078173"/>
            <a:ext cx="8229600" cy="4925160"/>
          </a:xfrm>
        </p:spPr>
        <p:txBody>
          <a:bodyPr>
            <a:normAutofit fontScale="85000" lnSpcReduction="10000"/>
          </a:bodyPr>
          <a:lstStyle/>
          <a:p>
            <a:pPr marL="0" indent="0" algn="just">
              <a:buNone/>
            </a:pPr>
            <a:r>
              <a:rPr lang="fr-CH" dirty="0" err="1"/>
              <a:t>Users</a:t>
            </a:r>
            <a:r>
              <a:rPr lang="fr-CH" dirty="0"/>
              <a:t> </a:t>
            </a:r>
            <a:r>
              <a:rPr lang="fr-CH" dirty="0" err="1"/>
              <a:t>can</a:t>
            </a:r>
            <a:r>
              <a:rPr lang="fr-CH" dirty="0"/>
              <a:t> </a:t>
            </a:r>
            <a:r>
              <a:rPr lang="fr-CH" dirty="0" err="1"/>
              <a:t>search</a:t>
            </a:r>
            <a:r>
              <a:rPr lang="fr-CH" dirty="0"/>
              <a:t> </a:t>
            </a:r>
            <a:r>
              <a:rPr lang="fr-CH" dirty="0" err="1"/>
              <a:t>specific</a:t>
            </a:r>
            <a:r>
              <a:rPr lang="fr-CH" dirty="0"/>
              <a:t> issue </a:t>
            </a:r>
            <a:r>
              <a:rPr lang="fr-CH" dirty="0" err="1"/>
              <a:t>using</a:t>
            </a:r>
            <a:r>
              <a:rPr lang="fr-CH" dirty="0"/>
              <a:t> </a:t>
            </a:r>
            <a:r>
              <a:rPr lang="fr-CH" dirty="0" err="1"/>
              <a:t>three</a:t>
            </a:r>
            <a:r>
              <a:rPr lang="fr-CH" dirty="0"/>
              <a:t> </a:t>
            </a:r>
            <a:r>
              <a:rPr lang="fr-CH" dirty="0" err="1"/>
              <a:t>different</a:t>
            </a:r>
            <a:r>
              <a:rPr lang="fr-CH" dirty="0"/>
              <a:t> </a:t>
            </a:r>
            <a:r>
              <a:rPr lang="fr-CH" dirty="0" err="1"/>
              <a:t>ways</a:t>
            </a:r>
            <a:r>
              <a:rPr lang="fr-CH" dirty="0"/>
              <a:t>:</a:t>
            </a:r>
          </a:p>
          <a:p>
            <a:pPr marL="514350" indent="-514350" algn="just">
              <a:buAutoNum type="arabicPeriod"/>
            </a:pPr>
            <a:r>
              <a:rPr lang="fr-CH" dirty="0"/>
              <a:t>Quick </a:t>
            </a:r>
            <a:r>
              <a:rPr lang="fr-CH" dirty="0" err="1"/>
              <a:t>search</a:t>
            </a:r>
            <a:r>
              <a:rPr lang="fr-CH" dirty="0"/>
              <a:t>, </a:t>
            </a:r>
            <a:r>
              <a:rPr lang="fr-CH" dirty="0" err="1"/>
              <a:t>is</a:t>
            </a:r>
            <a:r>
              <a:rPr lang="fr-CH" dirty="0"/>
              <a:t> the </a:t>
            </a:r>
            <a:r>
              <a:rPr lang="fr-CH" dirty="0" err="1"/>
              <a:t>most</a:t>
            </a:r>
            <a:r>
              <a:rPr lang="fr-CH" dirty="0"/>
              <a:t> </a:t>
            </a:r>
            <a:r>
              <a:rPr lang="fr-CH" dirty="0" err="1"/>
              <a:t>useful</a:t>
            </a:r>
            <a:r>
              <a:rPr lang="fr-CH" dirty="0"/>
              <a:t> if the </a:t>
            </a:r>
            <a:r>
              <a:rPr lang="fr-CH" dirty="0" err="1"/>
              <a:t>search</a:t>
            </a:r>
            <a:r>
              <a:rPr lang="fr-CH" dirty="0"/>
              <a:t> </a:t>
            </a:r>
            <a:r>
              <a:rPr lang="fr-CH" dirty="0" err="1"/>
              <a:t>criteria</a:t>
            </a:r>
            <a:r>
              <a:rPr lang="fr-CH" dirty="0"/>
              <a:t> </a:t>
            </a:r>
            <a:r>
              <a:rPr lang="fr-CH" dirty="0" err="1"/>
              <a:t>is</a:t>
            </a:r>
            <a:r>
              <a:rPr lang="fr-CH" dirty="0"/>
              <a:t> not </a:t>
            </a:r>
            <a:r>
              <a:rPr lang="fr-CH" dirty="0" err="1"/>
              <a:t>complex</a:t>
            </a:r>
            <a:r>
              <a:rPr lang="fr-CH" dirty="0"/>
              <a:t>. </a:t>
            </a:r>
          </a:p>
          <a:p>
            <a:pPr marL="514350" indent="-514350" algn="just">
              <a:buAutoNum type="arabicPeriod"/>
            </a:pPr>
            <a:r>
              <a:rPr lang="fr-CH" dirty="0"/>
              <a:t>Basic </a:t>
            </a:r>
            <a:r>
              <a:rPr lang="fr-CH" dirty="0" err="1"/>
              <a:t>search</a:t>
            </a:r>
            <a:r>
              <a:rPr lang="fr-CH" dirty="0"/>
              <a:t>, i</a:t>
            </a:r>
            <a:r>
              <a:rPr lang="en-US" dirty="0"/>
              <a:t>s more precise than the quick search, but easier to use than the advanced search</a:t>
            </a:r>
            <a:endParaRPr lang="fr-CH" dirty="0"/>
          </a:p>
          <a:p>
            <a:pPr marL="514350" indent="-514350" algn="just">
              <a:buAutoNum type="arabicPeriod"/>
            </a:pPr>
            <a:r>
              <a:rPr lang="fr-CH" dirty="0"/>
              <a:t>Advanced </a:t>
            </a:r>
            <a:r>
              <a:rPr lang="fr-CH" dirty="0" err="1"/>
              <a:t>search</a:t>
            </a:r>
            <a:r>
              <a:rPr lang="fr-CH" dirty="0"/>
              <a:t>, </a:t>
            </a:r>
            <a:r>
              <a:rPr lang="en-US" dirty="0"/>
              <a:t>The advanced search is the most powerful of the three search methods. You can specify criteria that cannot be defined in the other searches (e.g. ORDER BY clause). However, you need to know how to construct structured queries using the Jira Query Language (JQL) to use this feature.</a:t>
            </a:r>
          </a:p>
        </p:txBody>
      </p:sp>
      <p:sp>
        <p:nvSpPr>
          <p:cNvPr id="4" name="Slide Number Placeholder 3"/>
          <p:cNvSpPr>
            <a:spLocks noGrp="1"/>
          </p:cNvSpPr>
          <p:nvPr>
            <p:ph type="sldNum" sz="quarter" idx="12"/>
          </p:nvPr>
        </p:nvSpPr>
        <p:spPr/>
        <p:txBody>
          <a:bodyPr/>
          <a:lstStyle/>
          <a:p>
            <a:fld id="{9259AF2F-52C6-9B46-B8B2-0579234AE62E}" type="slidenum">
              <a:rPr lang="en-US" smtClean="0"/>
              <a:t>22</a:t>
            </a:fld>
            <a:endParaRPr lang="en-US"/>
          </a:p>
        </p:txBody>
      </p:sp>
    </p:spTree>
    <p:extLst>
      <p:ext uri="{BB962C8B-B14F-4D97-AF65-F5344CB8AC3E}">
        <p14:creationId xmlns:p14="http://schemas.microsoft.com/office/powerpoint/2010/main" val="36580424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4513"/>
            <a:ext cx="8229600" cy="748944"/>
          </a:xfrm>
        </p:spPr>
        <p:txBody>
          <a:bodyPr>
            <a:normAutofit fontScale="90000"/>
          </a:bodyPr>
          <a:lstStyle/>
          <a:p>
            <a:r>
              <a:rPr lang="fr-CH" dirty="0"/>
              <a:t>Quick </a:t>
            </a:r>
            <a:r>
              <a:rPr lang="fr-CH" dirty="0" err="1"/>
              <a:t>search</a:t>
            </a:r>
            <a:endParaRPr lang="en-US" dirty="0"/>
          </a:p>
        </p:txBody>
      </p:sp>
      <p:sp>
        <p:nvSpPr>
          <p:cNvPr id="3" name="Content Placeholder 2"/>
          <p:cNvSpPr>
            <a:spLocks noGrp="1"/>
          </p:cNvSpPr>
          <p:nvPr>
            <p:ph idx="1"/>
          </p:nvPr>
        </p:nvSpPr>
        <p:spPr>
          <a:xfrm>
            <a:off x="457199" y="1078174"/>
            <a:ext cx="8072651" cy="3289110"/>
          </a:xfrm>
        </p:spPr>
        <p:txBody>
          <a:bodyPr>
            <a:normAutofit fontScale="70000" lnSpcReduction="20000"/>
          </a:bodyPr>
          <a:lstStyle/>
          <a:p>
            <a:r>
              <a:rPr lang="en-US" dirty="0"/>
              <a:t>The</a:t>
            </a:r>
            <a:r>
              <a:rPr lang="en-US" b="1" dirty="0"/>
              <a:t> Search</a:t>
            </a:r>
            <a:r>
              <a:rPr lang="en-US" dirty="0"/>
              <a:t> box is located at the top right of your screen, in the Jira header bar.  </a:t>
            </a:r>
          </a:p>
          <a:p>
            <a:r>
              <a:rPr lang="en-US" dirty="0"/>
              <a:t>To use quick search, just start typing what you're looking for. </a:t>
            </a:r>
          </a:p>
          <a:p>
            <a:r>
              <a:rPr lang="en-US" dirty="0"/>
              <a:t>Quick search also enables you to perform 'smart' searches with minimal typing. For example, to find all the open bugs in the 'TEST' project, you could simply type 'test open bugs' and quick search would locate them all for you.</a:t>
            </a:r>
          </a:p>
          <a:p>
            <a:r>
              <a:rPr lang="en-US" dirty="0"/>
              <a:t>To ensure that search is in the RWC project, add word “RWC” as the first word in the search box, e.g. “RWC availability”. Or </a:t>
            </a:r>
          </a:p>
        </p:txBody>
      </p:sp>
      <p:sp>
        <p:nvSpPr>
          <p:cNvPr id="4" name="Slide Number Placeholder 3"/>
          <p:cNvSpPr>
            <a:spLocks noGrp="1"/>
          </p:cNvSpPr>
          <p:nvPr>
            <p:ph type="sldNum" sz="quarter" idx="12"/>
          </p:nvPr>
        </p:nvSpPr>
        <p:spPr/>
        <p:txBody>
          <a:bodyPr/>
          <a:lstStyle/>
          <a:p>
            <a:fld id="{9259AF2F-52C6-9B46-B8B2-0579234AE62E}" type="slidenum">
              <a:rPr lang="en-US" smtClean="0"/>
              <a:t>23</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 b="75012"/>
          <a:stretch/>
        </p:blipFill>
        <p:spPr bwMode="auto">
          <a:xfrm>
            <a:off x="743802" y="5033341"/>
            <a:ext cx="7144603" cy="978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1189670">
            <a:off x="4382854" y="4476320"/>
            <a:ext cx="1621925" cy="67706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err="1"/>
              <a:t>Search</a:t>
            </a:r>
            <a:r>
              <a:rPr lang="fr-CH" dirty="0"/>
              <a:t> box</a:t>
            </a:r>
            <a:endParaRPr lang="en-US" dirty="0"/>
          </a:p>
        </p:txBody>
      </p:sp>
    </p:spTree>
    <p:extLst>
      <p:ext uri="{BB962C8B-B14F-4D97-AF65-F5344CB8AC3E}">
        <p14:creationId xmlns:p14="http://schemas.microsoft.com/office/powerpoint/2010/main" val="7741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53661"/>
          </a:xfrm>
        </p:spPr>
        <p:txBody>
          <a:bodyPr/>
          <a:lstStyle/>
          <a:p>
            <a:r>
              <a:rPr lang="fr-CH" dirty="0"/>
              <a:t>Basic </a:t>
            </a:r>
            <a:r>
              <a:rPr lang="fr-CH" dirty="0" err="1"/>
              <a:t>Search</a:t>
            </a:r>
            <a:endParaRPr lang="en-US" dirty="0"/>
          </a:p>
        </p:txBody>
      </p:sp>
      <p:sp>
        <p:nvSpPr>
          <p:cNvPr id="3" name="Content Placeholder 2"/>
          <p:cNvSpPr>
            <a:spLocks noGrp="1"/>
          </p:cNvSpPr>
          <p:nvPr>
            <p:ph idx="1"/>
          </p:nvPr>
        </p:nvSpPr>
        <p:spPr>
          <a:xfrm>
            <a:off x="457200" y="1351129"/>
            <a:ext cx="8229600" cy="2893326"/>
          </a:xfrm>
        </p:spPr>
        <p:txBody>
          <a:bodyPr>
            <a:normAutofit fontScale="85000" lnSpcReduction="20000"/>
          </a:bodyPr>
          <a:lstStyle/>
          <a:p>
            <a:r>
              <a:rPr lang="en-US" dirty="0"/>
              <a:t>Choose </a:t>
            </a:r>
            <a:r>
              <a:rPr lang="en-US" b="1" dirty="0"/>
              <a:t>Issues</a:t>
            </a:r>
            <a:r>
              <a:rPr lang="en-US" dirty="0"/>
              <a:t> &gt; </a:t>
            </a:r>
            <a:r>
              <a:rPr lang="en-US" b="1" dirty="0"/>
              <a:t>Search for issues</a:t>
            </a:r>
            <a:r>
              <a:rPr lang="en-US" dirty="0"/>
              <a:t>.</a:t>
            </a:r>
          </a:p>
          <a:p>
            <a:r>
              <a:rPr lang="en-US" dirty="0"/>
              <a:t>If the advanced search is shown instead of the basic search, click </a:t>
            </a:r>
            <a:r>
              <a:rPr lang="en-US" b="1" dirty="0"/>
              <a:t>Basic</a:t>
            </a:r>
            <a:r>
              <a:rPr lang="en-US" dirty="0"/>
              <a:t> (next to the </a:t>
            </a:r>
            <a:r>
              <a:rPr lang="en-US" b="1" dirty="0"/>
              <a:t>Search</a:t>
            </a:r>
            <a:r>
              <a:rPr lang="en-US" dirty="0"/>
              <a:t> button).</a:t>
            </a:r>
          </a:p>
          <a:p>
            <a:r>
              <a:rPr lang="en-US" dirty="0"/>
              <a:t>Enter the criteria for the search</a:t>
            </a:r>
          </a:p>
          <a:p>
            <a:r>
              <a:rPr lang="en-US" dirty="0"/>
              <a:t>Make sure that the “incident management system for RWC” project is selected from the drop down list in </a:t>
            </a:r>
            <a:r>
              <a:rPr lang="en-US" b="1" dirty="0"/>
              <a:t>Project</a:t>
            </a:r>
            <a:r>
              <a:rPr lang="en-US" dirty="0"/>
              <a:t>.</a:t>
            </a: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24</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1" y="4359323"/>
            <a:ext cx="7762875"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905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2098575"/>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400" dirty="0">
                <a:solidFill>
                  <a:srgbClr val="000090"/>
                </a:solidFill>
              </a:rPr>
              <a:t>Thank you</a:t>
            </a:r>
          </a:p>
          <a:p>
            <a:endParaRPr lang="en-US" sz="4800" dirty="0">
              <a:solidFill>
                <a:srgbClr val="000090"/>
              </a:solidFill>
            </a:endParaRPr>
          </a:p>
          <a:p>
            <a:r>
              <a:rPr lang="en-US" sz="3100" dirty="0">
                <a:solidFill>
                  <a:srgbClr val="000090"/>
                </a:solidFill>
              </a:rPr>
              <a:t> </a:t>
            </a:r>
          </a:p>
          <a:p>
            <a:r>
              <a:rPr lang="en-US" sz="3100" dirty="0">
                <a:solidFill>
                  <a:srgbClr val="000090"/>
                </a:solidFill>
                <a:hlinkClick r:id="rId3"/>
              </a:rPr>
              <a:t>www.wmo.int/wigos</a:t>
            </a:r>
            <a:r>
              <a:rPr lang="en-US" sz="3100" dirty="0">
                <a:solidFill>
                  <a:srgbClr val="000090"/>
                </a:solidFill>
              </a:rPr>
              <a:t> </a:t>
            </a:r>
          </a:p>
        </p:txBody>
      </p:sp>
      <p:sp>
        <p:nvSpPr>
          <p:cNvPr id="2" name="Foliennummernplatzhalter 1"/>
          <p:cNvSpPr>
            <a:spLocks noGrp="1"/>
          </p:cNvSpPr>
          <p:nvPr>
            <p:ph type="sldNum" sz="quarter" idx="12"/>
          </p:nvPr>
        </p:nvSpPr>
        <p:spPr/>
        <p:txBody>
          <a:bodyPr/>
          <a:lstStyle/>
          <a:p>
            <a:fld id="{9259AF2F-52C6-9B46-B8B2-0579234AE62E}" type="slidenum">
              <a:rPr lang="en-US" smtClean="0"/>
              <a:t>25</a:t>
            </a:fld>
            <a:endParaRPr lang="en-US"/>
          </a:p>
        </p:txBody>
      </p:sp>
    </p:spTree>
    <p:extLst>
      <p:ext uri="{BB962C8B-B14F-4D97-AF65-F5344CB8AC3E}">
        <p14:creationId xmlns:p14="http://schemas.microsoft.com/office/powerpoint/2010/main" val="38022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a:bodyPr>
          <a:lstStyle/>
          <a:p>
            <a:r>
              <a:rPr lang="en-US" sz="3600" b="1" dirty="0">
                <a:solidFill>
                  <a:srgbClr val="000090"/>
                </a:solidFill>
              </a:rPr>
              <a:t>Recalling the WDQMS process</a:t>
            </a:r>
            <a:endParaRPr lang="en-US" sz="3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87" y="1181860"/>
            <a:ext cx="8537160" cy="4536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liennummernplatzhalter 2"/>
          <p:cNvSpPr>
            <a:spLocks noGrp="1"/>
          </p:cNvSpPr>
          <p:nvPr>
            <p:ph type="sldNum" sz="quarter" idx="12"/>
          </p:nvPr>
        </p:nvSpPr>
        <p:spPr/>
        <p:txBody>
          <a:bodyPr/>
          <a:lstStyle/>
          <a:p>
            <a:fld id="{9259AF2F-52C6-9B46-B8B2-0579234AE62E}" type="slidenum">
              <a:rPr lang="en-US" smtClean="0"/>
              <a:t>3</a:t>
            </a:fld>
            <a:endParaRPr lang="en-US"/>
          </a:p>
        </p:txBody>
      </p:sp>
    </p:spTree>
    <p:extLst>
      <p:ext uri="{BB962C8B-B14F-4D97-AF65-F5344CB8AC3E}">
        <p14:creationId xmlns:p14="http://schemas.microsoft.com/office/powerpoint/2010/main" val="2695809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4" y="274638"/>
            <a:ext cx="8466667" cy="781078"/>
          </a:xfrm>
        </p:spPr>
        <p:txBody>
          <a:bodyPr>
            <a:normAutofit fontScale="90000"/>
          </a:bodyPr>
          <a:lstStyle/>
          <a:p>
            <a:pPr algn="l"/>
            <a:r>
              <a:rPr lang="en-US" sz="3600" b="1" dirty="0">
                <a:solidFill>
                  <a:srgbClr val="000090"/>
                </a:solidFill>
              </a:rPr>
              <a:t>WIGOS incident management function – interaction with countries</a:t>
            </a:r>
            <a:endParaRPr lang="en-US" sz="3600" dirty="0"/>
          </a:p>
        </p:txBody>
      </p:sp>
      <p:pic>
        <p:nvPicPr>
          <p:cNvPr id="12" name="Picture 2" descr="H:\Meetings Others\WMO\CBS\WIGOS_WDQMS\TT-WDQMS\WDQMS Training material\Collection of training material\images\I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763" y="1324489"/>
            <a:ext cx="6386625" cy="4863659"/>
          </a:xfrm>
          <a:prstGeom prst="rect">
            <a:avLst/>
          </a:prstGeom>
          <a:noFill/>
          <a:extLst>
            <a:ext uri="{909E8E84-426E-40DD-AFC4-6F175D3DCCD1}">
              <a14:hiddenFill xmlns:a14="http://schemas.microsoft.com/office/drawing/2010/main">
                <a:solidFill>
                  <a:srgbClr val="FFFFFF"/>
                </a:solidFill>
              </a14:hiddenFill>
            </a:ext>
          </a:extLst>
        </p:spPr>
      </p:pic>
      <p:sp>
        <p:nvSpPr>
          <p:cNvPr id="14" name="Rechteck 13"/>
          <p:cNvSpPr/>
          <p:nvPr/>
        </p:nvSpPr>
        <p:spPr>
          <a:xfrm>
            <a:off x="7697972" y="4104166"/>
            <a:ext cx="1286540" cy="8506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endParaRPr lang="de-DE" sz="1400" dirty="0">
              <a:solidFill>
                <a:sysClr val="windowText" lastClr="000000"/>
              </a:solidFill>
            </a:endParaRPr>
          </a:p>
          <a:p>
            <a:pPr algn="ctr"/>
            <a:r>
              <a:rPr lang="de-DE" sz="1400" dirty="0" err="1">
                <a:solidFill>
                  <a:sysClr val="windowText" lastClr="000000"/>
                </a:solidFill>
              </a:rPr>
              <a:t>country</a:t>
            </a:r>
            <a:endParaRPr lang="de-DE" sz="1400" dirty="0">
              <a:solidFill>
                <a:sysClr val="windowText" lastClr="000000"/>
              </a:solidFill>
            </a:endParaRPr>
          </a:p>
        </p:txBody>
      </p:sp>
      <p:sp>
        <p:nvSpPr>
          <p:cNvPr id="16" name="Rechteck 15"/>
          <p:cNvSpPr/>
          <p:nvPr/>
        </p:nvSpPr>
        <p:spPr>
          <a:xfrm>
            <a:off x="5830186" y="5110714"/>
            <a:ext cx="1293628" cy="8506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r>
              <a:rPr lang="de-DE" sz="1400" dirty="0">
                <a:solidFill>
                  <a:sysClr val="windowText" lastClr="000000"/>
                </a:solidFill>
              </a:rPr>
              <a:t> </a:t>
            </a:r>
            <a:r>
              <a:rPr lang="de-DE" sz="1400" dirty="0" err="1">
                <a:solidFill>
                  <a:sysClr val="windowText" lastClr="000000"/>
                </a:solidFill>
              </a:rPr>
              <a:t>country</a:t>
            </a:r>
            <a:endParaRPr lang="de-DE" sz="1400" dirty="0">
              <a:solidFill>
                <a:sysClr val="windowText" lastClr="000000"/>
              </a:solidFill>
            </a:endParaRPr>
          </a:p>
        </p:txBody>
      </p:sp>
      <p:sp>
        <p:nvSpPr>
          <p:cNvPr id="19" name="Rechteck 18"/>
          <p:cNvSpPr/>
          <p:nvPr/>
        </p:nvSpPr>
        <p:spPr>
          <a:xfrm>
            <a:off x="372534" y="2682944"/>
            <a:ext cx="1279055" cy="9852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r>
              <a:rPr lang="de-DE" sz="1400" dirty="0">
                <a:solidFill>
                  <a:sysClr val="windowText" lastClr="000000"/>
                </a:solidFill>
              </a:rPr>
              <a:t> </a:t>
            </a:r>
            <a:r>
              <a:rPr lang="de-DE" sz="1400" dirty="0">
                <a:solidFill>
                  <a:sysClr val="windowText" lastClr="000000"/>
                </a:solidFill>
                <a:sym typeface="Symbol"/>
              </a:rPr>
              <a:t>RWC</a:t>
            </a:r>
            <a:endParaRPr lang="de-DE" sz="1400" dirty="0">
              <a:solidFill>
                <a:sysClr val="windowText" lastClr="000000"/>
              </a:solidFill>
            </a:endParaRPr>
          </a:p>
        </p:txBody>
      </p:sp>
      <p:sp>
        <p:nvSpPr>
          <p:cNvPr id="21" name="Rechteck 20"/>
          <p:cNvSpPr/>
          <p:nvPr/>
        </p:nvSpPr>
        <p:spPr>
          <a:xfrm>
            <a:off x="5904614" y="1470836"/>
            <a:ext cx="1719369" cy="8506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endParaRPr lang="de-DE" sz="1400" dirty="0">
              <a:solidFill>
                <a:sysClr val="windowText" lastClr="000000"/>
              </a:solidFill>
            </a:endParaRPr>
          </a:p>
          <a:p>
            <a:pPr algn="ctr"/>
            <a:r>
              <a:rPr lang="de-DE" sz="1400" dirty="0">
                <a:solidFill>
                  <a:sysClr val="windowText" lastClr="000000"/>
                </a:solidFill>
              </a:rPr>
              <a:t>RWC </a:t>
            </a:r>
            <a:r>
              <a:rPr lang="de-DE" sz="1400" dirty="0" err="1">
                <a:solidFill>
                  <a:sysClr val="windowText" lastClr="000000"/>
                </a:solidFill>
              </a:rPr>
              <a:t>or</a:t>
            </a:r>
            <a:r>
              <a:rPr lang="de-DE" sz="1400" dirty="0">
                <a:solidFill>
                  <a:sysClr val="windowText" lastClr="000000"/>
                </a:solidFill>
              </a:rPr>
              <a:t> </a:t>
            </a:r>
            <a:r>
              <a:rPr lang="de-DE" sz="1400" dirty="0" err="1">
                <a:solidFill>
                  <a:sysClr val="windowText" lastClr="000000"/>
                </a:solidFill>
              </a:rPr>
              <a:t>data</a:t>
            </a:r>
            <a:r>
              <a:rPr lang="de-DE" sz="1400" dirty="0">
                <a:solidFill>
                  <a:sysClr val="windowText" lastClr="000000"/>
                </a:solidFill>
              </a:rPr>
              <a:t> </a:t>
            </a:r>
            <a:r>
              <a:rPr lang="de-DE" sz="1400" dirty="0" err="1">
                <a:solidFill>
                  <a:sysClr val="windowText" lastClr="000000"/>
                </a:solidFill>
              </a:rPr>
              <a:t>user</a:t>
            </a:r>
            <a:endParaRPr lang="de-DE" sz="1400" dirty="0">
              <a:solidFill>
                <a:sysClr val="windowText" lastClr="000000"/>
              </a:solidFill>
            </a:endParaRPr>
          </a:p>
        </p:txBody>
      </p:sp>
      <p:sp>
        <p:nvSpPr>
          <p:cNvPr id="22" name="Rechteck 21"/>
          <p:cNvSpPr/>
          <p:nvPr/>
        </p:nvSpPr>
        <p:spPr>
          <a:xfrm>
            <a:off x="7623983" y="2562482"/>
            <a:ext cx="1360529" cy="8506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r>
              <a:rPr lang="de-DE" sz="1400" dirty="0">
                <a:solidFill>
                  <a:sysClr val="windowText" lastClr="000000"/>
                </a:solidFill>
              </a:rPr>
              <a:t> RWC</a:t>
            </a:r>
          </a:p>
        </p:txBody>
      </p:sp>
      <p:sp>
        <p:nvSpPr>
          <p:cNvPr id="23" name="Rechteck 22"/>
          <p:cNvSpPr/>
          <p:nvPr/>
        </p:nvSpPr>
        <p:spPr>
          <a:xfrm>
            <a:off x="372534" y="4249475"/>
            <a:ext cx="1279055" cy="98528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r>
              <a:rPr lang="de-DE" sz="1400" dirty="0">
                <a:solidFill>
                  <a:sysClr val="windowText" lastClr="000000"/>
                </a:solidFill>
              </a:rPr>
              <a:t> </a:t>
            </a:r>
            <a:r>
              <a:rPr lang="de-DE" sz="1400" dirty="0" err="1">
                <a:solidFill>
                  <a:sysClr val="windowText" lastClr="000000"/>
                </a:solidFill>
              </a:rPr>
              <a:t>Contact</a:t>
            </a:r>
            <a:r>
              <a:rPr lang="de-DE" sz="1400" dirty="0">
                <a:solidFill>
                  <a:sysClr val="windowText" lastClr="000000"/>
                </a:solidFill>
              </a:rPr>
              <a:t> </a:t>
            </a:r>
            <a:r>
              <a:rPr lang="de-DE" sz="1400" dirty="0" err="1">
                <a:solidFill>
                  <a:sysClr val="windowText" lastClr="000000"/>
                </a:solidFill>
              </a:rPr>
              <a:t>country</a:t>
            </a:r>
            <a:r>
              <a:rPr lang="de-DE" sz="1400" dirty="0">
                <a:solidFill>
                  <a:sysClr val="windowText" lastClr="000000"/>
                </a:solidFill>
              </a:rPr>
              <a:t> </a:t>
            </a:r>
            <a:r>
              <a:rPr lang="de-DE" sz="1400" dirty="0">
                <a:solidFill>
                  <a:sysClr val="windowText" lastClr="000000"/>
                </a:solidFill>
                <a:sym typeface="Symbol"/>
              </a:rPr>
              <a:t> RWC</a:t>
            </a:r>
            <a:endParaRPr lang="de-DE" sz="1400" dirty="0">
              <a:solidFill>
                <a:sysClr val="windowText" lastClr="000000"/>
              </a:solidFill>
            </a:endParaRPr>
          </a:p>
        </p:txBody>
      </p:sp>
      <p:sp>
        <p:nvSpPr>
          <p:cNvPr id="24" name="Rechteck 23"/>
          <p:cNvSpPr/>
          <p:nvPr/>
        </p:nvSpPr>
        <p:spPr>
          <a:xfrm>
            <a:off x="3948662" y="2796360"/>
            <a:ext cx="1360529" cy="85060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400" b="1" dirty="0" err="1">
                <a:solidFill>
                  <a:sysClr val="windowText" lastClr="000000"/>
                </a:solidFill>
              </a:rPr>
              <a:t>Responsbility</a:t>
            </a:r>
            <a:r>
              <a:rPr lang="de-DE" sz="1400" dirty="0">
                <a:solidFill>
                  <a:sysClr val="windowText" lastClr="000000"/>
                </a:solidFill>
              </a:rPr>
              <a:t> RWC</a:t>
            </a:r>
          </a:p>
        </p:txBody>
      </p:sp>
      <p:sp>
        <p:nvSpPr>
          <p:cNvPr id="3" name="Foliennummernplatzhalter 2"/>
          <p:cNvSpPr>
            <a:spLocks noGrp="1"/>
          </p:cNvSpPr>
          <p:nvPr>
            <p:ph type="sldNum" sz="quarter" idx="12"/>
          </p:nvPr>
        </p:nvSpPr>
        <p:spPr/>
        <p:txBody>
          <a:bodyPr/>
          <a:lstStyle/>
          <a:p>
            <a:fld id="{9259AF2F-52C6-9B46-B8B2-0579234AE62E}" type="slidenum">
              <a:rPr lang="en-US" smtClean="0"/>
              <a:t>4</a:t>
            </a:fld>
            <a:endParaRPr lang="en-US"/>
          </a:p>
        </p:txBody>
      </p:sp>
      <p:sp>
        <p:nvSpPr>
          <p:cNvPr id="20" name="Rechteck 19"/>
          <p:cNvSpPr/>
          <p:nvPr/>
        </p:nvSpPr>
        <p:spPr>
          <a:xfrm>
            <a:off x="212651" y="5319821"/>
            <a:ext cx="2806996" cy="86832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sz="1400" b="1" i="1" dirty="0">
                <a:solidFill>
                  <a:schemeClr val="tx1"/>
                </a:solidFill>
              </a:rPr>
              <a:t>Potential </a:t>
            </a:r>
            <a:r>
              <a:rPr lang="de-DE" sz="1400" b="1" i="1" dirty="0" err="1">
                <a:solidFill>
                  <a:schemeClr val="tx1"/>
                </a:solidFill>
              </a:rPr>
              <a:t>need</a:t>
            </a:r>
            <a:r>
              <a:rPr lang="de-DE" sz="1400" b="1" i="1" dirty="0">
                <a:solidFill>
                  <a:schemeClr val="tx1"/>
                </a:solidFill>
              </a:rPr>
              <a:t> </a:t>
            </a:r>
            <a:r>
              <a:rPr lang="de-DE" sz="1400" b="1" i="1" dirty="0" err="1">
                <a:solidFill>
                  <a:schemeClr val="tx1"/>
                </a:solidFill>
              </a:rPr>
              <a:t>to</a:t>
            </a:r>
            <a:r>
              <a:rPr lang="de-DE" sz="1400" b="1" i="1" dirty="0">
                <a:solidFill>
                  <a:schemeClr val="tx1"/>
                </a:solidFill>
              </a:rPr>
              <a:t> </a:t>
            </a:r>
            <a:r>
              <a:rPr lang="de-DE" sz="1400" b="1" i="1" dirty="0" err="1">
                <a:solidFill>
                  <a:schemeClr val="tx1"/>
                </a:solidFill>
              </a:rPr>
              <a:t>close</a:t>
            </a:r>
            <a:r>
              <a:rPr lang="de-DE" sz="1400" b="1" i="1" dirty="0">
                <a:solidFill>
                  <a:schemeClr val="tx1"/>
                </a:solidFill>
              </a:rPr>
              <a:t> IMP </a:t>
            </a:r>
            <a:r>
              <a:rPr lang="de-DE" sz="1400" b="1" i="1" dirty="0" err="1">
                <a:solidFill>
                  <a:schemeClr val="tx1"/>
                </a:solidFill>
              </a:rPr>
              <a:t>and</a:t>
            </a:r>
            <a:r>
              <a:rPr lang="de-DE" sz="1400" b="1" i="1" dirty="0">
                <a:solidFill>
                  <a:schemeClr val="tx1"/>
                </a:solidFill>
              </a:rPr>
              <a:t> open </a:t>
            </a:r>
            <a:r>
              <a:rPr lang="de-DE" sz="1400" b="1" i="1" dirty="0" err="1">
                <a:solidFill>
                  <a:schemeClr val="tx1"/>
                </a:solidFill>
              </a:rPr>
              <a:t>new</a:t>
            </a:r>
            <a:r>
              <a:rPr lang="de-DE" sz="1400" b="1" i="1" dirty="0">
                <a:solidFill>
                  <a:schemeClr val="tx1"/>
                </a:solidFill>
              </a:rPr>
              <a:t> IMP due </a:t>
            </a:r>
            <a:r>
              <a:rPr lang="de-DE" sz="1400" b="1" i="1" dirty="0" err="1">
                <a:solidFill>
                  <a:schemeClr val="tx1"/>
                </a:solidFill>
              </a:rPr>
              <a:t>to</a:t>
            </a:r>
            <a:r>
              <a:rPr lang="de-DE" sz="1400" b="1" i="1" dirty="0">
                <a:solidFill>
                  <a:schemeClr val="tx1"/>
                </a:solidFill>
              </a:rPr>
              <a:t> </a:t>
            </a:r>
            <a:r>
              <a:rPr lang="de-DE" sz="1400" b="1" i="1" dirty="0" err="1">
                <a:solidFill>
                  <a:schemeClr val="tx1"/>
                </a:solidFill>
              </a:rPr>
              <a:t>incident</a:t>
            </a:r>
            <a:r>
              <a:rPr lang="de-DE" sz="1400" b="1" i="1" dirty="0">
                <a:solidFill>
                  <a:schemeClr val="tx1"/>
                </a:solidFill>
              </a:rPr>
              <a:t> </a:t>
            </a:r>
            <a:r>
              <a:rPr lang="de-DE" sz="1400" b="1" i="1" dirty="0" err="1">
                <a:solidFill>
                  <a:schemeClr val="tx1"/>
                </a:solidFill>
              </a:rPr>
              <a:t>cause</a:t>
            </a:r>
            <a:r>
              <a:rPr lang="de-DE" sz="1400" b="1" i="1" dirty="0">
                <a:solidFill>
                  <a:schemeClr val="tx1"/>
                </a:solidFill>
              </a:rPr>
              <a:t> </a:t>
            </a:r>
            <a:r>
              <a:rPr lang="de-DE" sz="1400" b="1" i="1" dirty="0" err="1">
                <a:solidFill>
                  <a:schemeClr val="tx1"/>
                </a:solidFill>
              </a:rPr>
              <a:t>by</a:t>
            </a:r>
            <a:r>
              <a:rPr lang="de-DE" sz="1400" b="1" i="1" dirty="0">
                <a:solidFill>
                  <a:schemeClr val="tx1"/>
                </a:solidFill>
              </a:rPr>
              <a:t> different </a:t>
            </a:r>
            <a:r>
              <a:rPr lang="de-DE" sz="1400" b="1" i="1" dirty="0" err="1">
                <a:solidFill>
                  <a:schemeClr val="tx1"/>
                </a:solidFill>
              </a:rPr>
              <a:t>activator</a:t>
            </a:r>
            <a:endParaRPr lang="de-DE" sz="1400" b="1" i="1" dirty="0">
              <a:solidFill>
                <a:schemeClr val="tx1"/>
              </a:solidFill>
            </a:endParaRPr>
          </a:p>
        </p:txBody>
      </p:sp>
      <p:cxnSp>
        <p:nvCxnSpPr>
          <p:cNvPr id="26" name="Gerade Verbindung mit Pfeil 25"/>
          <p:cNvCxnSpPr/>
          <p:nvPr/>
        </p:nvCxnSpPr>
        <p:spPr>
          <a:xfrm flipH="1">
            <a:off x="2732567" y="5110714"/>
            <a:ext cx="116959" cy="2091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Rechteck 14"/>
          <p:cNvSpPr/>
          <p:nvPr/>
        </p:nvSpPr>
        <p:spPr>
          <a:xfrm>
            <a:off x="6177516" y="730101"/>
            <a:ext cx="2806996" cy="868327"/>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de-DE" sz="1400" b="1" i="1" dirty="0">
                <a:solidFill>
                  <a:schemeClr val="tx1"/>
                </a:solidFill>
              </a:rPr>
              <a:t>The </a:t>
            </a:r>
            <a:r>
              <a:rPr lang="de-DE" sz="1400" b="1" i="1" dirty="0" err="1">
                <a:solidFill>
                  <a:schemeClr val="tx1"/>
                </a:solidFill>
              </a:rPr>
              <a:t>issue</a:t>
            </a:r>
            <a:r>
              <a:rPr lang="de-DE" sz="1400" b="1" i="1" dirty="0">
                <a:solidFill>
                  <a:schemeClr val="tx1"/>
                </a:solidFill>
              </a:rPr>
              <a:t> </a:t>
            </a:r>
            <a:r>
              <a:rPr lang="de-DE" sz="1400" b="1" i="1" dirty="0" err="1">
                <a:solidFill>
                  <a:schemeClr val="tx1"/>
                </a:solidFill>
              </a:rPr>
              <a:t>might</a:t>
            </a:r>
            <a:r>
              <a:rPr lang="de-DE" sz="1400" b="1" i="1" dirty="0">
                <a:solidFill>
                  <a:schemeClr val="tx1"/>
                </a:solidFill>
              </a:rPr>
              <a:t> </a:t>
            </a:r>
            <a:r>
              <a:rPr lang="de-DE" sz="1400" b="1" i="1" dirty="0" err="1">
                <a:solidFill>
                  <a:schemeClr val="tx1"/>
                </a:solidFill>
              </a:rPr>
              <a:t>be</a:t>
            </a:r>
            <a:r>
              <a:rPr lang="de-DE" sz="1400" b="1" i="1" dirty="0">
                <a:solidFill>
                  <a:schemeClr val="tx1"/>
                </a:solidFill>
              </a:rPr>
              <a:t> </a:t>
            </a:r>
            <a:r>
              <a:rPr lang="de-DE" sz="1400" b="1" i="1" dirty="0" err="1">
                <a:solidFill>
                  <a:schemeClr val="tx1"/>
                </a:solidFill>
              </a:rPr>
              <a:t>closed</a:t>
            </a:r>
            <a:r>
              <a:rPr lang="de-DE" sz="1400" b="1" i="1" dirty="0">
                <a:solidFill>
                  <a:schemeClr val="tx1"/>
                </a:solidFill>
              </a:rPr>
              <a:t> </a:t>
            </a:r>
            <a:r>
              <a:rPr lang="de-DE" sz="1400" b="1" i="1" dirty="0" err="1">
                <a:solidFill>
                  <a:schemeClr val="tx1"/>
                </a:solidFill>
              </a:rPr>
              <a:t>again</a:t>
            </a:r>
            <a:r>
              <a:rPr lang="de-DE" sz="1400" b="1" i="1" dirty="0">
                <a:solidFill>
                  <a:schemeClr val="tx1"/>
                </a:solidFill>
              </a:rPr>
              <a:t> </a:t>
            </a:r>
            <a:r>
              <a:rPr lang="de-DE" sz="1400" b="1" i="1" dirty="0" err="1">
                <a:solidFill>
                  <a:schemeClr val="tx1"/>
                </a:solidFill>
              </a:rPr>
              <a:t>before</a:t>
            </a:r>
            <a:r>
              <a:rPr lang="de-DE" sz="1400" b="1" i="1" dirty="0">
                <a:solidFill>
                  <a:schemeClr val="tx1"/>
                </a:solidFill>
              </a:rPr>
              <a:t> </a:t>
            </a:r>
            <a:r>
              <a:rPr lang="de-DE" sz="1400" b="1" i="1" dirty="0" err="1">
                <a:solidFill>
                  <a:schemeClr val="tx1"/>
                </a:solidFill>
              </a:rPr>
              <a:t>initiating</a:t>
            </a:r>
            <a:r>
              <a:rPr lang="de-DE" sz="1400" b="1" i="1" dirty="0">
                <a:solidFill>
                  <a:schemeClr val="tx1"/>
                </a:solidFill>
              </a:rPr>
              <a:t> an </a:t>
            </a:r>
            <a:r>
              <a:rPr lang="de-DE" sz="1400" b="1" i="1" dirty="0" err="1">
                <a:solidFill>
                  <a:schemeClr val="tx1"/>
                </a:solidFill>
              </a:rPr>
              <a:t>incident</a:t>
            </a:r>
            <a:r>
              <a:rPr lang="de-DE" sz="1400" b="1" i="1" dirty="0">
                <a:solidFill>
                  <a:schemeClr val="tx1"/>
                </a:solidFill>
              </a:rPr>
              <a:t> </a:t>
            </a:r>
            <a:r>
              <a:rPr lang="de-DE" sz="1400" b="1" i="1" dirty="0" err="1">
                <a:solidFill>
                  <a:schemeClr val="tx1"/>
                </a:solidFill>
              </a:rPr>
              <a:t>managment</a:t>
            </a:r>
            <a:r>
              <a:rPr lang="de-DE" sz="1400" b="1" i="1" dirty="0">
                <a:solidFill>
                  <a:schemeClr val="tx1"/>
                </a:solidFill>
              </a:rPr>
              <a:t> </a:t>
            </a:r>
            <a:r>
              <a:rPr lang="de-DE" sz="1400" b="1" i="1" dirty="0" err="1">
                <a:solidFill>
                  <a:schemeClr val="tx1"/>
                </a:solidFill>
              </a:rPr>
              <a:t>process</a:t>
            </a:r>
            <a:r>
              <a:rPr lang="de-DE" sz="1400" b="1" i="1" dirty="0">
                <a:solidFill>
                  <a:schemeClr val="tx1"/>
                </a:solidFill>
              </a:rPr>
              <a:t> </a:t>
            </a:r>
            <a:r>
              <a:rPr lang="de-DE" sz="1400" b="1" i="1" dirty="0" err="1">
                <a:solidFill>
                  <a:schemeClr val="tx1"/>
                </a:solidFill>
              </a:rPr>
              <a:t>if</a:t>
            </a:r>
            <a:r>
              <a:rPr lang="de-DE" sz="1400" b="1" i="1" dirty="0">
                <a:solidFill>
                  <a:schemeClr val="tx1"/>
                </a:solidFill>
              </a:rPr>
              <a:t> </a:t>
            </a:r>
            <a:r>
              <a:rPr lang="de-DE" sz="1400" b="1" i="1" dirty="0" err="1">
                <a:solidFill>
                  <a:schemeClr val="tx1"/>
                </a:solidFill>
              </a:rPr>
              <a:t>the</a:t>
            </a:r>
            <a:r>
              <a:rPr lang="de-DE" sz="1400" b="1" i="1" dirty="0">
                <a:solidFill>
                  <a:schemeClr val="tx1"/>
                </a:solidFill>
              </a:rPr>
              <a:t> </a:t>
            </a:r>
            <a:r>
              <a:rPr lang="de-DE" sz="1400" b="1" i="1" dirty="0" err="1">
                <a:solidFill>
                  <a:schemeClr val="tx1"/>
                </a:solidFill>
              </a:rPr>
              <a:t>performance</a:t>
            </a:r>
            <a:r>
              <a:rPr lang="de-DE" sz="1400" b="1" i="1" dirty="0">
                <a:solidFill>
                  <a:schemeClr val="tx1"/>
                </a:solidFill>
              </a:rPr>
              <a:t> </a:t>
            </a:r>
            <a:r>
              <a:rPr lang="de-DE" sz="1400" b="1" i="1" dirty="0" err="1">
                <a:solidFill>
                  <a:schemeClr val="tx1"/>
                </a:solidFill>
              </a:rPr>
              <a:t>improved</a:t>
            </a:r>
            <a:r>
              <a:rPr lang="de-DE" sz="1400" b="1" i="1" dirty="0">
                <a:solidFill>
                  <a:schemeClr val="tx1"/>
                </a:solidFill>
              </a:rPr>
              <a:t>.</a:t>
            </a:r>
          </a:p>
        </p:txBody>
      </p:sp>
      <p:cxnSp>
        <p:nvCxnSpPr>
          <p:cNvPr id="17" name="Gerade Verbindung mit Pfeil 16"/>
          <p:cNvCxnSpPr>
            <a:endCxn id="15" idx="1"/>
          </p:cNvCxnSpPr>
          <p:nvPr/>
        </p:nvCxnSpPr>
        <p:spPr>
          <a:xfrm flipV="1">
            <a:off x="5309191" y="1164265"/>
            <a:ext cx="868325" cy="4341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562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14"/>
            <a:ext cx="8229600" cy="545169"/>
          </a:xfrm>
        </p:spPr>
        <p:txBody>
          <a:bodyPr>
            <a:normAutofit fontScale="90000"/>
          </a:bodyPr>
          <a:lstStyle/>
          <a:p>
            <a:r>
              <a:rPr lang="fr-CH" dirty="0"/>
              <a:t>Workflow of the System</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5</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92" y="823816"/>
            <a:ext cx="7094719" cy="55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79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514"/>
            <a:ext cx="8229600" cy="545169"/>
          </a:xfrm>
        </p:spPr>
        <p:txBody>
          <a:bodyPr>
            <a:normAutofit fontScale="90000"/>
          </a:bodyPr>
          <a:lstStyle/>
          <a:p>
            <a:r>
              <a:rPr lang="fr-CH" dirty="0"/>
              <a:t>Workflow of the System</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92" y="810168"/>
            <a:ext cx="7094719" cy="55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ular Callout 4"/>
          <p:cNvSpPr/>
          <p:nvPr/>
        </p:nvSpPr>
        <p:spPr>
          <a:xfrm>
            <a:off x="128239" y="537208"/>
            <a:ext cx="1633525" cy="882154"/>
          </a:xfrm>
          <a:prstGeom prst="wedgeRectCallout">
            <a:avLst>
              <a:gd name="adj1" fmla="val 74377"/>
              <a:gd name="adj2" fmla="val 30191"/>
            </a:avLst>
          </a:prstGeom>
          <a:solidFill>
            <a:schemeClr val="accent1">
              <a:alpha val="2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2000" dirty="0">
                <a:solidFill>
                  <a:srgbClr val="003399"/>
                </a:solidFill>
              </a:rPr>
              <a:t>All </a:t>
            </a:r>
            <a:r>
              <a:rPr lang="fr-CH" sz="2000" dirty="0" err="1">
                <a:solidFill>
                  <a:srgbClr val="003399"/>
                </a:solidFill>
              </a:rPr>
              <a:t>users</a:t>
            </a:r>
            <a:r>
              <a:rPr lang="fr-CH" sz="2000" dirty="0">
                <a:solidFill>
                  <a:srgbClr val="003399"/>
                </a:solidFill>
              </a:rPr>
              <a:t> </a:t>
            </a:r>
            <a:r>
              <a:rPr lang="fr-CH" sz="2000" dirty="0" err="1">
                <a:solidFill>
                  <a:srgbClr val="003399"/>
                </a:solidFill>
              </a:rPr>
              <a:t>can</a:t>
            </a:r>
            <a:r>
              <a:rPr lang="fr-CH" sz="2000" dirty="0">
                <a:solidFill>
                  <a:srgbClr val="003399"/>
                </a:solidFill>
              </a:rPr>
              <a:t> </a:t>
            </a:r>
            <a:r>
              <a:rPr lang="fr-CH" sz="2000" dirty="0" err="1">
                <a:solidFill>
                  <a:srgbClr val="003399"/>
                </a:solidFill>
              </a:rPr>
              <a:t>raise</a:t>
            </a:r>
            <a:r>
              <a:rPr lang="fr-CH" sz="2000" dirty="0">
                <a:solidFill>
                  <a:srgbClr val="003399"/>
                </a:solidFill>
              </a:rPr>
              <a:t> new issue/ticket</a:t>
            </a:r>
            <a:endParaRPr lang="en-US" sz="2000" dirty="0">
              <a:solidFill>
                <a:srgbClr val="003399"/>
              </a:solidFill>
            </a:endParaRPr>
          </a:p>
        </p:txBody>
      </p:sp>
      <p:sp>
        <p:nvSpPr>
          <p:cNvPr id="7" name="Rectangular Callout 6"/>
          <p:cNvSpPr/>
          <p:nvPr/>
        </p:nvSpPr>
        <p:spPr>
          <a:xfrm>
            <a:off x="2597342" y="676329"/>
            <a:ext cx="1985826" cy="754304"/>
          </a:xfrm>
          <a:prstGeom prst="wedgeRectCallout">
            <a:avLst>
              <a:gd name="adj1" fmla="val 48725"/>
              <a:gd name="adj2" fmla="val 7254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a:t>
            </a:r>
            <a:r>
              <a:rPr lang="fr-CH" dirty="0" err="1">
                <a:solidFill>
                  <a:srgbClr val="003399"/>
                </a:solidFill>
              </a:rPr>
              <a:t>will</a:t>
            </a:r>
            <a:r>
              <a:rPr lang="fr-CH" dirty="0">
                <a:solidFill>
                  <a:srgbClr val="003399"/>
                </a:solidFill>
              </a:rPr>
              <a:t> </a:t>
            </a:r>
            <a:r>
              <a:rPr lang="fr-CH" dirty="0" err="1">
                <a:solidFill>
                  <a:srgbClr val="003399"/>
                </a:solidFill>
              </a:rPr>
              <a:t>raise</a:t>
            </a:r>
            <a:r>
              <a:rPr lang="fr-CH" dirty="0">
                <a:solidFill>
                  <a:srgbClr val="003399"/>
                </a:solidFill>
              </a:rPr>
              <a:t> a ticket issue and </a:t>
            </a:r>
            <a:r>
              <a:rPr lang="fr-CH" dirty="0" err="1">
                <a:solidFill>
                  <a:srgbClr val="003399"/>
                </a:solidFill>
              </a:rPr>
              <a:t>evaluate</a:t>
            </a:r>
            <a:r>
              <a:rPr lang="fr-CH" dirty="0">
                <a:solidFill>
                  <a:srgbClr val="003399"/>
                </a:solidFill>
              </a:rPr>
              <a:t> the issue</a:t>
            </a:r>
            <a:endParaRPr lang="en-US" dirty="0">
              <a:solidFill>
                <a:srgbClr val="003399"/>
              </a:solidFill>
            </a:endParaRPr>
          </a:p>
        </p:txBody>
      </p:sp>
      <p:sp>
        <p:nvSpPr>
          <p:cNvPr id="9" name="Rectangular Callout 8"/>
          <p:cNvSpPr/>
          <p:nvPr/>
        </p:nvSpPr>
        <p:spPr>
          <a:xfrm>
            <a:off x="5283094" y="704613"/>
            <a:ext cx="2417118" cy="598285"/>
          </a:xfrm>
          <a:prstGeom prst="wedgeRectCallout">
            <a:avLst>
              <a:gd name="adj1" fmla="val -35230"/>
              <a:gd name="adj2" fmla="val 12773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close the ticket if the issue </a:t>
            </a:r>
            <a:r>
              <a:rPr lang="fr-CH" dirty="0" err="1">
                <a:solidFill>
                  <a:srgbClr val="003399"/>
                </a:solidFill>
              </a:rPr>
              <a:t>disappeared</a:t>
            </a:r>
            <a:endParaRPr lang="en-US" dirty="0">
              <a:solidFill>
                <a:srgbClr val="003399"/>
              </a:solidFill>
            </a:endParaRPr>
          </a:p>
        </p:txBody>
      </p:sp>
      <p:sp>
        <p:nvSpPr>
          <p:cNvPr id="8" name="Rectangular Callout 7"/>
          <p:cNvSpPr/>
          <p:nvPr/>
        </p:nvSpPr>
        <p:spPr>
          <a:xfrm>
            <a:off x="993408" y="2130644"/>
            <a:ext cx="2695901" cy="535157"/>
          </a:xfrm>
          <a:prstGeom prst="wedgeRectCallout">
            <a:avLst>
              <a:gd name="adj1" fmla="val 85644"/>
              <a:gd name="adj2" fmla="val 137591"/>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change </a:t>
            </a:r>
            <a:r>
              <a:rPr lang="fr-CH" dirty="0" err="1">
                <a:solidFill>
                  <a:srgbClr val="003399"/>
                </a:solidFill>
              </a:rPr>
              <a:t>status</a:t>
            </a:r>
            <a:r>
              <a:rPr lang="fr-CH" dirty="0">
                <a:solidFill>
                  <a:srgbClr val="003399"/>
                </a:solidFill>
              </a:rPr>
              <a:t> and </a:t>
            </a:r>
            <a:r>
              <a:rPr lang="fr-CH" dirty="0" err="1">
                <a:solidFill>
                  <a:srgbClr val="003399"/>
                </a:solidFill>
              </a:rPr>
              <a:t>wait</a:t>
            </a:r>
            <a:r>
              <a:rPr lang="fr-CH" dirty="0">
                <a:solidFill>
                  <a:srgbClr val="003399"/>
                </a:solidFill>
              </a:rPr>
              <a:t> for </a:t>
            </a:r>
            <a:r>
              <a:rPr lang="fr-CH" dirty="0" err="1">
                <a:solidFill>
                  <a:srgbClr val="003399"/>
                </a:solidFill>
              </a:rPr>
              <a:t>proposed</a:t>
            </a:r>
            <a:r>
              <a:rPr lang="fr-CH" dirty="0">
                <a:solidFill>
                  <a:srgbClr val="003399"/>
                </a:solidFill>
              </a:rPr>
              <a:t> solution</a:t>
            </a:r>
            <a:endParaRPr lang="en-US" dirty="0">
              <a:solidFill>
                <a:srgbClr val="003399"/>
              </a:solidFill>
            </a:endParaRPr>
          </a:p>
        </p:txBody>
      </p:sp>
      <p:sp>
        <p:nvSpPr>
          <p:cNvPr id="10" name="Rectangular Callout 9"/>
          <p:cNvSpPr/>
          <p:nvPr/>
        </p:nvSpPr>
        <p:spPr>
          <a:xfrm>
            <a:off x="118069" y="2761230"/>
            <a:ext cx="2925382" cy="768976"/>
          </a:xfrm>
          <a:prstGeom prst="wedgeRectCallout">
            <a:avLst>
              <a:gd name="adj1" fmla="val 60545"/>
              <a:gd name="adj2" fmla="val 8436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In </a:t>
            </a:r>
            <a:r>
              <a:rPr lang="fr-CH" dirty="0" err="1">
                <a:solidFill>
                  <a:srgbClr val="003399"/>
                </a:solidFill>
              </a:rPr>
              <a:t>some</a:t>
            </a:r>
            <a:r>
              <a:rPr lang="fr-CH" dirty="0">
                <a:solidFill>
                  <a:srgbClr val="003399"/>
                </a:solidFill>
              </a:rPr>
              <a:t> cases, RWC </a:t>
            </a:r>
            <a:r>
              <a:rPr lang="fr-CH" dirty="0" err="1">
                <a:solidFill>
                  <a:srgbClr val="003399"/>
                </a:solidFill>
              </a:rPr>
              <a:t>can</a:t>
            </a:r>
            <a:r>
              <a:rPr lang="fr-CH" dirty="0">
                <a:solidFill>
                  <a:srgbClr val="003399"/>
                </a:solidFill>
              </a:rPr>
              <a:t> </a:t>
            </a:r>
            <a:r>
              <a:rPr lang="fr-CH" dirty="0" err="1">
                <a:solidFill>
                  <a:srgbClr val="003399"/>
                </a:solidFill>
              </a:rPr>
              <a:t>escalate</a:t>
            </a:r>
            <a:r>
              <a:rPr lang="fr-CH" dirty="0">
                <a:solidFill>
                  <a:srgbClr val="003399"/>
                </a:solidFill>
              </a:rPr>
              <a:t> an incident, </a:t>
            </a:r>
            <a:r>
              <a:rPr lang="fr-CH" dirty="0" err="1">
                <a:solidFill>
                  <a:srgbClr val="003399"/>
                </a:solidFill>
              </a:rPr>
              <a:t>e.g</a:t>
            </a:r>
            <a:r>
              <a:rPr lang="fr-CH" dirty="0">
                <a:solidFill>
                  <a:srgbClr val="003399"/>
                </a:solidFill>
              </a:rPr>
              <a:t>. no </a:t>
            </a:r>
            <a:r>
              <a:rPr lang="fr-CH" dirty="0" err="1">
                <a:solidFill>
                  <a:srgbClr val="003399"/>
                </a:solidFill>
              </a:rPr>
              <a:t>response</a:t>
            </a:r>
            <a:r>
              <a:rPr lang="fr-CH" dirty="0">
                <a:solidFill>
                  <a:srgbClr val="003399"/>
                </a:solidFill>
              </a:rPr>
              <a:t> </a:t>
            </a:r>
            <a:r>
              <a:rPr lang="fr-CH" dirty="0" err="1">
                <a:solidFill>
                  <a:srgbClr val="003399"/>
                </a:solidFill>
              </a:rPr>
              <a:t>from</a:t>
            </a:r>
            <a:r>
              <a:rPr lang="fr-CH" dirty="0">
                <a:solidFill>
                  <a:srgbClr val="003399"/>
                </a:solidFill>
              </a:rPr>
              <a:t> NFP</a:t>
            </a:r>
            <a:endParaRPr lang="en-US" dirty="0">
              <a:solidFill>
                <a:srgbClr val="003399"/>
              </a:solidFill>
            </a:endParaRPr>
          </a:p>
        </p:txBody>
      </p:sp>
      <p:sp>
        <p:nvSpPr>
          <p:cNvPr id="11" name="Rectangular Callout 10"/>
          <p:cNvSpPr/>
          <p:nvPr/>
        </p:nvSpPr>
        <p:spPr>
          <a:xfrm>
            <a:off x="6421068" y="2926328"/>
            <a:ext cx="2599345" cy="603878"/>
          </a:xfrm>
          <a:prstGeom prst="wedgeRectCallout">
            <a:avLst>
              <a:gd name="adj1" fmla="val -82205"/>
              <a:gd name="adj2" fmla="val 91683"/>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NFP proposes the solution</a:t>
            </a:r>
            <a:endParaRPr lang="en-US" dirty="0">
              <a:solidFill>
                <a:srgbClr val="003399"/>
              </a:solidFill>
            </a:endParaRPr>
          </a:p>
        </p:txBody>
      </p:sp>
      <p:sp>
        <p:nvSpPr>
          <p:cNvPr id="12" name="Rectangular Callout 11"/>
          <p:cNvSpPr/>
          <p:nvPr/>
        </p:nvSpPr>
        <p:spPr>
          <a:xfrm>
            <a:off x="129962" y="4663461"/>
            <a:ext cx="3515895" cy="587829"/>
          </a:xfrm>
          <a:prstGeom prst="wedgeRectCallout">
            <a:avLst>
              <a:gd name="adj1" fmla="val 57548"/>
              <a:gd name="adj2" fmla="val -7275"/>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put a ticket to </a:t>
            </a:r>
            <a:r>
              <a:rPr lang="fr-CH" dirty="0" err="1">
                <a:solidFill>
                  <a:srgbClr val="003399"/>
                </a:solidFill>
              </a:rPr>
              <a:t>won’t</a:t>
            </a:r>
            <a:r>
              <a:rPr lang="fr-CH" dirty="0">
                <a:solidFill>
                  <a:srgbClr val="003399"/>
                </a:solidFill>
              </a:rPr>
              <a:t> </a:t>
            </a:r>
            <a:r>
              <a:rPr lang="fr-CH" dirty="0" err="1">
                <a:solidFill>
                  <a:srgbClr val="003399"/>
                </a:solidFill>
              </a:rPr>
              <a:t>fix</a:t>
            </a:r>
            <a:r>
              <a:rPr lang="fr-CH" dirty="0">
                <a:solidFill>
                  <a:srgbClr val="003399"/>
                </a:solidFill>
              </a:rPr>
              <a:t> if </a:t>
            </a:r>
            <a:r>
              <a:rPr lang="fr-CH" dirty="0" err="1">
                <a:solidFill>
                  <a:srgbClr val="003399"/>
                </a:solidFill>
              </a:rPr>
              <a:t>any</a:t>
            </a:r>
            <a:r>
              <a:rPr lang="fr-CH" dirty="0">
                <a:solidFill>
                  <a:srgbClr val="003399"/>
                </a:solidFill>
              </a:rPr>
              <a:t> incident </a:t>
            </a:r>
            <a:r>
              <a:rPr lang="fr-CH" dirty="0" err="1">
                <a:solidFill>
                  <a:srgbClr val="003399"/>
                </a:solidFill>
              </a:rPr>
              <a:t>seems</a:t>
            </a:r>
            <a:r>
              <a:rPr lang="fr-CH" dirty="0">
                <a:solidFill>
                  <a:srgbClr val="003399"/>
                </a:solidFill>
              </a:rPr>
              <a:t> </a:t>
            </a:r>
            <a:r>
              <a:rPr lang="fr-CH" dirty="0" err="1">
                <a:solidFill>
                  <a:srgbClr val="003399"/>
                </a:solidFill>
              </a:rPr>
              <a:t>can</a:t>
            </a:r>
            <a:r>
              <a:rPr lang="fr-CH" dirty="0">
                <a:solidFill>
                  <a:srgbClr val="003399"/>
                </a:solidFill>
              </a:rPr>
              <a:t> not </a:t>
            </a:r>
            <a:r>
              <a:rPr lang="fr-CH" dirty="0" err="1">
                <a:solidFill>
                  <a:srgbClr val="003399"/>
                </a:solidFill>
              </a:rPr>
              <a:t>be</a:t>
            </a:r>
            <a:r>
              <a:rPr lang="fr-CH" dirty="0">
                <a:solidFill>
                  <a:srgbClr val="003399"/>
                </a:solidFill>
              </a:rPr>
              <a:t> </a:t>
            </a:r>
            <a:r>
              <a:rPr lang="fr-CH" dirty="0" err="1">
                <a:solidFill>
                  <a:srgbClr val="003399"/>
                </a:solidFill>
              </a:rPr>
              <a:t>resolved</a:t>
            </a:r>
            <a:endParaRPr lang="en-US" dirty="0">
              <a:solidFill>
                <a:srgbClr val="003399"/>
              </a:solidFill>
            </a:endParaRPr>
          </a:p>
        </p:txBody>
      </p:sp>
      <p:sp>
        <p:nvSpPr>
          <p:cNvPr id="13" name="Rectangular Callout 12"/>
          <p:cNvSpPr/>
          <p:nvPr/>
        </p:nvSpPr>
        <p:spPr>
          <a:xfrm>
            <a:off x="5118903" y="6341772"/>
            <a:ext cx="2687185" cy="516228"/>
          </a:xfrm>
          <a:prstGeom prst="wedgeRectCallout">
            <a:avLst>
              <a:gd name="adj1" fmla="val -18248"/>
              <a:gd name="adj2" fmla="val -9935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close the ticket if incident has been </a:t>
            </a:r>
            <a:r>
              <a:rPr lang="fr-CH" dirty="0" err="1">
                <a:solidFill>
                  <a:srgbClr val="003399"/>
                </a:solidFill>
              </a:rPr>
              <a:t>resolved</a:t>
            </a:r>
            <a:endParaRPr lang="en-US" dirty="0">
              <a:solidFill>
                <a:srgbClr val="003399"/>
              </a:solidFill>
            </a:endParaRPr>
          </a:p>
        </p:txBody>
      </p:sp>
      <p:sp>
        <p:nvSpPr>
          <p:cNvPr id="14" name="Rectangular Callout 13"/>
          <p:cNvSpPr/>
          <p:nvPr/>
        </p:nvSpPr>
        <p:spPr>
          <a:xfrm>
            <a:off x="6435852" y="2194664"/>
            <a:ext cx="2569779" cy="624338"/>
          </a:xfrm>
          <a:prstGeom prst="wedgeRectCallout">
            <a:avLst>
              <a:gd name="adj1" fmla="val -98549"/>
              <a:gd name="adj2" fmla="val 21616"/>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NFP </a:t>
            </a:r>
            <a:r>
              <a:rPr lang="fr-CH" dirty="0" err="1">
                <a:solidFill>
                  <a:srgbClr val="003399"/>
                </a:solidFill>
              </a:rPr>
              <a:t>receive</a:t>
            </a:r>
            <a:r>
              <a:rPr lang="fr-CH" dirty="0">
                <a:solidFill>
                  <a:srgbClr val="003399"/>
                </a:solidFill>
              </a:rPr>
              <a:t> the ticket and </a:t>
            </a:r>
            <a:r>
              <a:rPr lang="fr-CH" dirty="0" err="1">
                <a:solidFill>
                  <a:srgbClr val="003399"/>
                </a:solidFill>
              </a:rPr>
              <a:t>acknowledge</a:t>
            </a:r>
            <a:r>
              <a:rPr lang="fr-CH" dirty="0">
                <a:solidFill>
                  <a:srgbClr val="003399"/>
                </a:solidFill>
              </a:rPr>
              <a:t> </a:t>
            </a:r>
            <a:r>
              <a:rPr lang="fr-CH" dirty="0" err="1">
                <a:solidFill>
                  <a:srgbClr val="003399"/>
                </a:solidFill>
              </a:rPr>
              <a:t>that</a:t>
            </a:r>
            <a:endParaRPr lang="en-US" dirty="0">
              <a:solidFill>
                <a:srgbClr val="003399"/>
              </a:solidFill>
            </a:endParaRPr>
          </a:p>
        </p:txBody>
      </p:sp>
      <p:sp>
        <p:nvSpPr>
          <p:cNvPr id="15" name="Rectangular Callout 14"/>
          <p:cNvSpPr/>
          <p:nvPr/>
        </p:nvSpPr>
        <p:spPr>
          <a:xfrm>
            <a:off x="118069" y="3977677"/>
            <a:ext cx="3472186" cy="641184"/>
          </a:xfrm>
          <a:prstGeom prst="wedgeRectCallout">
            <a:avLst>
              <a:gd name="adj1" fmla="val 78996"/>
              <a:gd name="adj2" fmla="val -3201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a:t>
            </a:r>
            <a:r>
              <a:rPr lang="fr-CH" dirty="0" err="1">
                <a:solidFill>
                  <a:srgbClr val="003399"/>
                </a:solidFill>
              </a:rPr>
              <a:t>validates</a:t>
            </a:r>
            <a:r>
              <a:rPr lang="fr-CH" dirty="0">
                <a:solidFill>
                  <a:srgbClr val="003399"/>
                </a:solidFill>
              </a:rPr>
              <a:t> the NFP </a:t>
            </a:r>
            <a:r>
              <a:rPr lang="fr-CH" dirty="0" err="1">
                <a:solidFill>
                  <a:srgbClr val="003399"/>
                </a:solidFill>
              </a:rPr>
              <a:t>proposal</a:t>
            </a:r>
            <a:r>
              <a:rPr lang="fr-CH" dirty="0">
                <a:solidFill>
                  <a:srgbClr val="003399"/>
                </a:solidFill>
              </a:rPr>
              <a:t> and updates the </a:t>
            </a:r>
            <a:r>
              <a:rPr lang="fr-CH" dirty="0" err="1">
                <a:solidFill>
                  <a:srgbClr val="003399"/>
                </a:solidFill>
              </a:rPr>
              <a:t>status</a:t>
            </a:r>
            <a:endParaRPr lang="en-US" dirty="0">
              <a:solidFill>
                <a:srgbClr val="003399"/>
              </a:solidFill>
            </a:endParaRPr>
          </a:p>
        </p:txBody>
      </p:sp>
      <p:sp>
        <p:nvSpPr>
          <p:cNvPr id="16" name="Rectangular Callout 15"/>
          <p:cNvSpPr/>
          <p:nvPr/>
        </p:nvSpPr>
        <p:spPr>
          <a:xfrm>
            <a:off x="6421067" y="3675738"/>
            <a:ext cx="2599345" cy="603878"/>
          </a:xfrm>
          <a:prstGeom prst="wedgeRectCallout">
            <a:avLst>
              <a:gd name="adj1" fmla="val -93249"/>
              <a:gd name="adj2" fmla="val 145114"/>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NFP </a:t>
            </a:r>
            <a:r>
              <a:rPr lang="fr-CH" dirty="0" err="1">
                <a:solidFill>
                  <a:srgbClr val="003399"/>
                </a:solidFill>
              </a:rPr>
              <a:t>provides</a:t>
            </a:r>
            <a:r>
              <a:rPr lang="fr-CH" dirty="0">
                <a:solidFill>
                  <a:srgbClr val="003399"/>
                </a:solidFill>
              </a:rPr>
              <a:t> </a:t>
            </a:r>
            <a:r>
              <a:rPr lang="fr-CH" dirty="0" err="1">
                <a:solidFill>
                  <a:srgbClr val="003399"/>
                </a:solidFill>
              </a:rPr>
              <a:t>regular</a:t>
            </a:r>
            <a:r>
              <a:rPr lang="fr-CH" dirty="0">
                <a:solidFill>
                  <a:srgbClr val="003399"/>
                </a:solidFill>
              </a:rPr>
              <a:t> updates</a:t>
            </a:r>
            <a:endParaRPr lang="en-US" dirty="0">
              <a:solidFill>
                <a:srgbClr val="003399"/>
              </a:solidFill>
            </a:endParaRPr>
          </a:p>
        </p:txBody>
      </p:sp>
      <p:sp>
        <p:nvSpPr>
          <p:cNvPr id="17" name="Rectangular Callout 15"/>
          <p:cNvSpPr/>
          <p:nvPr/>
        </p:nvSpPr>
        <p:spPr>
          <a:xfrm>
            <a:off x="6414012" y="4279616"/>
            <a:ext cx="2599345" cy="603878"/>
          </a:xfrm>
          <a:prstGeom prst="wedgeRectCallout">
            <a:avLst>
              <a:gd name="adj1" fmla="val -92129"/>
              <a:gd name="adj2" fmla="val 46312"/>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NFP </a:t>
            </a:r>
            <a:r>
              <a:rPr lang="fr-CH" dirty="0" err="1">
                <a:solidFill>
                  <a:srgbClr val="003399"/>
                </a:solidFill>
              </a:rPr>
              <a:t>informs</a:t>
            </a:r>
            <a:r>
              <a:rPr lang="fr-CH" dirty="0">
                <a:solidFill>
                  <a:srgbClr val="003399"/>
                </a:solidFill>
              </a:rPr>
              <a:t> RWC about the incident rectification</a:t>
            </a:r>
            <a:endParaRPr lang="en-US" dirty="0">
              <a:solidFill>
                <a:srgbClr val="003399"/>
              </a:solidFill>
            </a:endParaRPr>
          </a:p>
        </p:txBody>
      </p:sp>
      <p:sp>
        <p:nvSpPr>
          <p:cNvPr id="18" name="Rectangular Callout 12"/>
          <p:cNvSpPr/>
          <p:nvPr/>
        </p:nvSpPr>
        <p:spPr>
          <a:xfrm>
            <a:off x="2103478" y="6341772"/>
            <a:ext cx="2728247" cy="479699"/>
          </a:xfrm>
          <a:prstGeom prst="wedgeRectCallout">
            <a:avLst>
              <a:gd name="adj1" fmla="val 43145"/>
              <a:gd name="adj2" fmla="val -252347"/>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to </a:t>
            </a:r>
            <a:r>
              <a:rPr lang="fr-CH" dirty="0" err="1">
                <a:solidFill>
                  <a:srgbClr val="003399"/>
                </a:solidFill>
              </a:rPr>
              <a:t>confirm</a:t>
            </a:r>
            <a:r>
              <a:rPr lang="fr-CH" dirty="0">
                <a:solidFill>
                  <a:srgbClr val="003399"/>
                </a:solidFill>
              </a:rPr>
              <a:t> </a:t>
            </a:r>
            <a:r>
              <a:rPr lang="fr-CH" dirty="0" err="1">
                <a:solidFill>
                  <a:srgbClr val="003399"/>
                </a:solidFill>
              </a:rPr>
              <a:t>that</a:t>
            </a:r>
            <a:r>
              <a:rPr lang="fr-CH" dirty="0">
                <a:solidFill>
                  <a:srgbClr val="003399"/>
                </a:solidFill>
              </a:rPr>
              <a:t> incident has been </a:t>
            </a:r>
            <a:r>
              <a:rPr lang="fr-CH" dirty="0" err="1">
                <a:solidFill>
                  <a:srgbClr val="003399"/>
                </a:solidFill>
              </a:rPr>
              <a:t>resolved</a:t>
            </a:r>
            <a:endParaRPr lang="en-US" dirty="0">
              <a:solidFill>
                <a:srgbClr val="003399"/>
              </a:solidFill>
            </a:endParaRPr>
          </a:p>
        </p:txBody>
      </p:sp>
      <p:sp>
        <p:nvSpPr>
          <p:cNvPr id="19" name="Rectangular Callout 6"/>
          <p:cNvSpPr/>
          <p:nvPr/>
        </p:nvSpPr>
        <p:spPr>
          <a:xfrm>
            <a:off x="6462495" y="1557398"/>
            <a:ext cx="2569779" cy="550722"/>
          </a:xfrm>
          <a:prstGeom prst="wedgeRectCallout">
            <a:avLst>
              <a:gd name="adj1" fmla="val -118429"/>
              <a:gd name="adj2" fmla="val 77968"/>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a:t>
            </a:r>
            <a:r>
              <a:rPr lang="fr-CH" dirty="0" err="1">
                <a:solidFill>
                  <a:srgbClr val="003399"/>
                </a:solidFill>
              </a:rPr>
              <a:t>decide</a:t>
            </a:r>
            <a:r>
              <a:rPr lang="fr-CH" dirty="0">
                <a:solidFill>
                  <a:srgbClr val="003399"/>
                </a:solidFill>
              </a:rPr>
              <a:t> to </a:t>
            </a:r>
            <a:r>
              <a:rPr lang="fr-CH" dirty="0" err="1">
                <a:solidFill>
                  <a:srgbClr val="003399"/>
                </a:solidFill>
              </a:rPr>
              <a:t>raise</a:t>
            </a:r>
            <a:r>
              <a:rPr lang="fr-CH" dirty="0">
                <a:solidFill>
                  <a:srgbClr val="003399"/>
                </a:solidFill>
              </a:rPr>
              <a:t> an incident</a:t>
            </a:r>
            <a:endParaRPr lang="en-US" dirty="0">
              <a:solidFill>
                <a:srgbClr val="003399"/>
              </a:solidFill>
            </a:endParaRPr>
          </a:p>
        </p:txBody>
      </p:sp>
      <p:sp>
        <p:nvSpPr>
          <p:cNvPr id="20" name="Rectangular Callout 15"/>
          <p:cNvSpPr/>
          <p:nvPr/>
        </p:nvSpPr>
        <p:spPr>
          <a:xfrm>
            <a:off x="6462495" y="5017591"/>
            <a:ext cx="2599345" cy="603878"/>
          </a:xfrm>
          <a:prstGeom prst="wedgeRectCallout">
            <a:avLst>
              <a:gd name="adj1" fmla="val -11722"/>
              <a:gd name="adj2" fmla="val 75810"/>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a:t>
            </a:r>
            <a:r>
              <a:rPr lang="fr-CH" dirty="0" err="1">
                <a:solidFill>
                  <a:srgbClr val="003399"/>
                </a:solidFill>
              </a:rPr>
              <a:t>can</a:t>
            </a:r>
            <a:r>
              <a:rPr lang="fr-CH" dirty="0">
                <a:solidFill>
                  <a:srgbClr val="003399"/>
                </a:solidFill>
              </a:rPr>
              <a:t> </a:t>
            </a:r>
            <a:r>
              <a:rPr lang="fr-CH" dirty="0" err="1">
                <a:solidFill>
                  <a:srgbClr val="003399"/>
                </a:solidFill>
              </a:rPr>
              <a:t>reopen</a:t>
            </a:r>
            <a:r>
              <a:rPr lang="fr-CH" dirty="0">
                <a:solidFill>
                  <a:srgbClr val="003399"/>
                </a:solidFill>
              </a:rPr>
              <a:t> a </a:t>
            </a:r>
            <a:r>
              <a:rPr lang="fr-CH" dirty="0" err="1">
                <a:solidFill>
                  <a:srgbClr val="003399"/>
                </a:solidFill>
              </a:rPr>
              <a:t>closed</a:t>
            </a:r>
            <a:r>
              <a:rPr lang="fr-CH" dirty="0">
                <a:solidFill>
                  <a:srgbClr val="003399"/>
                </a:solidFill>
              </a:rPr>
              <a:t> ticket</a:t>
            </a:r>
            <a:endParaRPr lang="en-US" dirty="0">
              <a:solidFill>
                <a:srgbClr val="003399"/>
              </a:solidFill>
            </a:endParaRPr>
          </a:p>
        </p:txBody>
      </p:sp>
      <p:sp>
        <p:nvSpPr>
          <p:cNvPr id="21" name="Rectangular Callout 20"/>
          <p:cNvSpPr/>
          <p:nvPr/>
        </p:nvSpPr>
        <p:spPr>
          <a:xfrm>
            <a:off x="129962" y="5292235"/>
            <a:ext cx="3909775" cy="603598"/>
          </a:xfrm>
          <a:prstGeom prst="wedgeRectCallout">
            <a:avLst>
              <a:gd name="adj1" fmla="val 4654"/>
              <a:gd name="adj2" fmla="val 71329"/>
            </a:avLst>
          </a:prstGeom>
          <a:solidFill>
            <a:schemeClr val="accent1">
              <a:alpha val="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CH" dirty="0">
                <a:solidFill>
                  <a:srgbClr val="003399"/>
                </a:solidFill>
              </a:rPr>
              <a:t>RWC put back a ticket </a:t>
            </a:r>
            <a:r>
              <a:rPr lang="fr-CH" dirty="0" err="1">
                <a:solidFill>
                  <a:srgbClr val="003399"/>
                </a:solidFill>
              </a:rPr>
              <a:t>from</a:t>
            </a:r>
            <a:r>
              <a:rPr lang="fr-CH" dirty="0">
                <a:solidFill>
                  <a:srgbClr val="003399"/>
                </a:solidFill>
              </a:rPr>
              <a:t> </a:t>
            </a:r>
            <a:r>
              <a:rPr lang="fr-CH" dirty="0" err="1">
                <a:solidFill>
                  <a:srgbClr val="003399"/>
                </a:solidFill>
              </a:rPr>
              <a:t>wo’t</a:t>
            </a:r>
            <a:r>
              <a:rPr lang="fr-CH" dirty="0">
                <a:solidFill>
                  <a:srgbClr val="003399"/>
                </a:solidFill>
              </a:rPr>
              <a:t> </a:t>
            </a:r>
            <a:r>
              <a:rPr lang="fr-CH" dirty="0" err="1">
                <a:solidFill>
                  <a:srgbClr val="003399"/>
                </a:solidFill>
              </a:rPr>
              <a:t>fix</a:t>
            </a:r>
            <a:r>
              <a:rPr lang="fr-CH" dirty="0">
                <a:solidFill>
                  <a:srgbClr val="003399"/>
                </a:solidFill>
              </a:rPr>
              <a:t> to in </a:t>
            </a:r>
            <a:r>
              <a:rPr lang="fr-CH" dirty="0" err="1">
                <a:solidFill>
                  <a:srgbClr val="003399"/>
                </a:solidFill>
              </a:rPr>
              <a:t>progress</a:t>
            </a:r>
            <a:r>
              <a:rPr lang="fr-CH" dirty="0">
                <a:solidFill>
                  <a:srgbClr val="003399"/>
                </a:solidFill>
              </a:rPr>
              <a:t> if a </a:t>
            </a:r>
            <a:r>
              <a:rPr lang="fr-CH" dirty="0" err="1">
                <a:solidFill>
                  <a:srgbClr val="003399"/>
                </a:solidFill>
              </a:rPr>
              <a:t>resolve</a:t>
            </a:r>
            <a:r>
              <a:rPr lang="fr-CH" dirty="0">
                <a:solidFill>
                  <a:srgbClr val="003399"/>
                </a:solidFill>
              </a:rPr>
              <a:t> action </a:t>
            </a:r>
            <a:r>
              <a:rPr lang="fr-CH" dirty="0" err="1">
                <a:solidFill>
                  <a:srgbClr val="003399"/>
                </a:solidFill>
              </a:rPr>
              <a:t>identified</a:t>
            </a:r>
            <a:endParaRPr lang="en-US" dirty="0">
              <a:solidFill>
                <a:srgbClr val="003399"/>
              </a:solidFill>
            </a:endParaRPr>
          </a:p>
        </p:txBody>
      </p:sp>
    </p:spTree>
    <p:extLst>
      <p:ext uri="{BB962C8B-B14F-4D97-AF65-F5344CB8AC3E}">
        <p14:creationId xmlns:p14="http://schemas.microsoft.com/office/powerpoint/2010/main" val="25907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8"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20080"/>
          </a:xfrm>
        </p:spPr>
        <p:txBody>
          <a:bodyPr>
            <a:normAutofit fontScale="90000"/>
          </a:bodyPr>
          <a:lstStyle/>
          <a:p>
            <a:r>
              <a:rPr lang="fr-CH" dirty="0" err="1"/>
              <a:t>Users</a:t>
            </a:r>
            <a:r>
              <a:rPr lang="fr-CH" dirty="0"/>
              <a:t> </a:t>
            </a:r>
            <a:r>
              <a:rPr lang="fr-CH" dirty="0" err="1"/>
              <a:t>role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09192606"/>
              </p:ext>
            </p:extLst>
          </p:nvPr>
        </p:nvGraphicFramePr>
        <p:xfrm>
          <a:off x="251520" y="1124744"/>
          <a:ext cx="871296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1"/>
          <p:cNvSpPr txBox="1">
            <a:spLocks/>
          </p:cNvSpPr>
          <p:nvPr/>
        </p:nvSpPr>
        <p:spPr>
          <a:xfrm>
            <a:off x="395536" y="1060272"/>
            <a:ext cx="2304256" cy="72008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3200" dirty="0" err="1"/>
              <a:t>RWCs</a:t>
            </a:r>
            <a:endParaRPr lang="en-US" sz="3200" dirty="0"/>
          </a:p>
        </p:txBody>
      </p:sp>
      <p:grpSp>
        <p:nvGrpSpPr>
          <p:cNvPr id="6" name="Group 5"/>
          <p:cNvGrpSpPr/>
          <p:nvPr/>
        </p:nvGrpSpPr>
        <p:grpSpPr>
          <a:xfrm>
            <a:off x="3279030" y="2743203"/>
            <a:ext cx="2673473" cy="1026140"/>
            <a:chOff x="72000" y="792087"/>
            <a:chExt cx="2526132" cy="1638152"/>
          </a:xfrm>
        </p:grpSpPr>
        <p:sp>
          <p:nvSpPr>
            <p:cNvPr id="7" name="Rounded Rectangle 6"/>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ed Rectangle 4"/>
            <p:cNvSpPr/>
            <p:nvPr/>
          </p:nvSpPr>
          <p:spPr>
            <a:xfrm>
              <a:off x="92506" y="795824"/>
              <a:ext cx="2430172" cy="1542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defTabSz="889000">
                <a:lnSpc>
                  <a:spcPct val="90000"/>
                </a:lnSpc>
                <a:spcBef>
                  <a:spcPct val="0"/>
                </a:spcBef>
                <a:spcAft>
                  <a:spcPct val="35000"/>
                </a:spcAft>
              </a:pPr>
              <a:endParaRPr lang="fr-CH" sz="2000" b="1" kern="1200" dirty="0"/>
            </a:p>
            <a:p>
              <a:pPr lvl="0" defTabSz="889000">
                <a:lnSpc>
                  <a:spcPct val="90000"/>
                </a:lnSpc>
                <a:spcBef>
                  <a:spcPct val="0"/>
                </a:spcBef>
                <a:spcAft>
                  <a:spcPct val="35000"/>
                </a:spcAft>
              </a:pPr>
              <a:r>
                <a:rPr lang="fr-CH" b="1" kern="1200" dirty="0"/>
                <a:t>Propose </a:t>
              </a:r>
              <a:r>
                <a:rPr lang="fr-CH" b="1" kern="1200" dirty="0" err="1"/>
                <a:t>resolve</a:t>
              </a:r>
              <a:r>
                <a:rPr lang="fr-CH" b="1" kern="1200" dirty="0"/>
                <a:t> actions </a:t>
              </a:r>
              <a:r>
                <a:rPr lang="fr-CH" b="1" kern="1200" dirty="0" err="1"/>
                <a:t>through</a:t>
              </a:r>
              <a:r>
                <a:rPr lang="fr-CH" b="1" kern="1200" dirty="0"/>
                <a:t> </a:t>
              </a:r>
              <a:r>
                <a:rPr lang="fr-CH" b="1" kern="1200" dirty="0" err="1"/>
                <a:t>comments</a:t>
              </a:r>
              <a:endParaRPr lang="fr-CH" kern="1200" dirty="0"/>
            </a:p>
            <a:p>
              <a:pPr lvl="0" defTabSz="889000">
                <a:lnSpc>
                  <a:spcPct val="90000"/>
                </a:lnSpc>
                <a:spcBef>
                  <a:spcPct val="0"/>
                </a:spcBef>
                <a:spcAft>
                  <a:spcPct val="35000"/>
                </a:spcAft>
              </a:pPr>
              <a:endParaRPr lang="en-US" sz="1200" kern="1200" dirty="0"/>
            </a:p>
          </p:txBody>
        </p:sp>
      </p:grpSp>
      <p:grpSp>
        <p:nvGrpSpPr>
          <p:cNvPr id="9" name="Group 8"/>
          <p:cNvGrpSpPr/>
          <p:nvPr/>
        </p:nvGrpSpPr>
        <p:grpSpPr>
          <a:xfrm>
            <a:off x="6241200" y="1881507"/>
            <a:ext cx="2664296" cy="607162"/>
            <a:chOff x="72000" y="792087"/>
            <a:chExt cx="2526132" cy="1638152"/>
          </a:xfrm>
        </p:grpSpPr>
        <p:sp>
          <p:nvSpPr>
            <p:cNvPr id="10" name="Rounded Rectangle 9"/>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p:nvPr/>
          </p:nvSpPr>
          <p:spPr>
            <a:xfrm>
              <a:off x="119980" y="840067"/>
              <a:ext cx="2430172" cy="15421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endParaRPr lang="fr-CH" sz="2000" b="1" kern="1200" dirty="0"/>
            </a:p>
            <a:p>
              <a:pPr lvl="0" algn="just" defTabSz="889000">
                <a:lnSpc>
                  <a:spcPct val="90000"/>
                </a:lnSpc>
                <a:spcBef>
                  <a:spcPct val="0"/>
                </a:spcBef>
                <a:spcAft>
                  <a:spcPct val="35000"/>
                </a:spcAft>
              </a:pPr>
              <a:r>
                <a:rPr lang="fr-CH" sz="2000" b="1" dirty="0"/>
                <a:t>Issue new ticket</a:t>
              </a:r>
              <a:endParaRPr lang="fr-CH" sz="2000" dirty="0"/>
            </a:p>
            <a:p>
              <a:pPr lvl="0" algn="ctr" defTabSz="889000">
                <a:lnSpc>
                  <a:spcPct val="90000"/>
                </a:lnSpc>
                <a:spcBef>
                  <a:spcPct val="0"/>
                </a:spcBef>
                <a:spcAft>
                  <a:spcPct val="35000"/>
                </a:spcAft>
              </a:pPr>
              <a:endParaRPr lang="en-US" sz="1200" kern="1200" dirty="0"/>
            </a:p>
          </p:txBody>
        </p:sp>
      </p:grpSp>
      <p:sp>
        <p:nvSpPr>
          <p:cNvPr id="12" name="Title 1"/>
          <p:cNvSpPr txBox="1">
            <a:spLocks/>
          </p:cNvSpPr>
          <p:nvPr/>
        </p:nvSpPr>
        <p:spPr>
          <a:xfrm>
            <a:off x="3429896" y="1226248"/>
            <a:ext cx="230425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400" dirty="0"/>
              <a:t>WDQMS </a:t>
            </a:r>
            <a:r>
              <a:rPr lang="fr-CH" sz="2400" dirty="0" err="1"/>
              <a:t>NFPs</a:t>
            </a:r>
            <a:r>
              <a:rPr lang="fr-CH" sz="2400" dirty="0"/>
              <a:t> (</a:t>
            </a:r>
            <a:r>
              <a:rPr lang="fr-CH" sz="2400" dirty="0" err="1"/>
              <a:t>Members</a:t>
            </a:r>
            <a:r>
              <a:rPr lang="fr-CH" sz="2400" dirty="0"/>
              <a:t>)</a:t>
            </a:r>
            <a:endParaRPr lang="en-US" sz="2400" dirty="0"/>
          </a:p>
        </p:txBody>
      </p:sp>
      <p:sp>
        <p:nvSpPr>
          <p:cNvPr id="13" name="Title 1"/>
          <p:cNvSpPr txBox="1">
            <a:spLocks/>
          </p:cNvSpPr>
          <p:nvPr/>
        </p:nvSpPr>
        <p:spPr>
          <a:xfrm>
            <a:off x="6411130" y="1226248"/>
            <a:ext cx="2304256"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H" sz="2400" dirty="0"/>
              <a:t>Monitoring Centres</a:t>
            </a:r>
            <a:endParaRPr lang="en-US" sz="2400" dirty="0"/>
          </a:p>
        </p:txBody>
      </p:sp>
      <p:grpSp>
        <p:nvGrpSpPr>
          <p:cNvPr id="17" name="Group 16"/>
          <p:cNvGrpSpPr/>
          <p:nvPr/>
        </p:nvGrpSpPr>
        <p:grpSpPr>
          <a:xfrm>
            <a:off x="3257501" y="3803378"/>
            <a:ext cx="2673472" cy="1071615"/>
            <a:chOff x="72000" y="2697735"/>
            <a:chExt cx="2540247" cy="692890"/>
          </a:xfrm>
        </p:grpSpPr>
        <p:sp>
          <p:nvSpPr>
            <p:cNvPr id="18" name="Rounded Rectangle 17"/>
            <p:cNvSpPr/>
            <p:nvPr/>
          </p:nvSpPr>
          <p:spPr>
            <a:xfrm>
              <a:off x="72000" y="2697735"/>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p:nvPr/>
          </p:nvSpPr>
          <p:spPr>
            <a:xfrm>
              <a:off x="92294" y="2718029"/>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kern="1200" dirty="0" err="1"/>
                <a:t>Add</a:t>
              </a:r>
              <a:r>
                <a:rPr lang="fr-CH" sz="2000" b="1" kern="1200" dirty="0"/>
                <a:t> </a:t>
              </a:r>
              <a:r>
                <a:rPr lang="fr-CH" sz="2000" b="1" kern="1200" dirty="0" err="1"/>
                <a:t>comments</a:t>
              </a:r>
              <a:r>
                <a:rPr lang="fr-CH" sz="2000" b="1" kern="1200" dirty="0"/>
                <a:t> to the ticket, as </a:t>
              </a:r>
              <a:r>
                <a:rPr lang="fr-CH" sz="2000" b="1" kern="1200" dirty="0" err="1"/>
                <a:t>necessary</a:t>
              </a:r>
              <a:endParaRPr lang="en-US" sz="2000" kern="1200" dirty="0"/>
            </a:p>
          </p:txBody>
        </p:sp>
      </p:grpSp>
      <p:grpSp>
        <p:nvGrpSpPr>
          <p:cNvPr id="29" name="Group 28"/>
          <p:cNvGrpSpPr/>
          <p:nvPr/>
        </p:nvGrpSpPr>
        <p:grpSpPr>
          <a:xfrm>
            <a:off x="6248571" y="2641313"/>
            <a:ext cx="2695003" cy="1162065"/>
            <a:chOff x="72000" y="2697735"/>
            <a:chExt cx="2540247" cy="692890"/>
          </a:xfrm>
        </p:grpSpPr>
        <p:sp>
          <p:nvSpPr>
            <p:cNvPr id="30" name="Rounded Rectangle 29"/>
            <p:cNvSpPr/>
            <p:nvPr/>
          </p:nvSpPr>
          <p:spPr>
            <a:xfrm>
              <a:off x="72000" y="2697735"/>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92294" y="2718029"/>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dirty="0" err="1"/>
                <a:t>Add</a:t>
              </a:r>
              <a:r>
                <a:rPr lang="fr-CH" sz="2000" b="1" dirty="0"/>
                <a:t> </a:t>
              </a:r>
              <a:r>
                <a:rPr lang="fr-CH" sz="2000" b="1" dirty="0" err="1"/>
                <a:t>comments</a:t>
              </a:r>
              <a:r>
                <a:rPr lang="fr-CH" sz="2000" b="1" dirty="0"/>
                <a:t> to the ticket, as </a:t>
              </a:r>
              <a:r>
                <a:rPr lang="fr-CH" sz="2000" b="1" dirty="0" err="1"/>
                <a:t>necessary</a:t>
              </a:r>
              <a:endParaRPr lang="en-US" sz="2000" dirty="0"/>
            </a:p>
          </p:txBody>
        </p:sp>
      </p:grpSp>
      <p:grpSp>
        <p:nvGrpSpPr>
          <p:cNvPr id="33" name="Group 32"/>
          <p:cNvGrpSpPr/>
          <p:nvPr/>
        </p:nvGrpSpPr>
        <p:grpSpPr>
          <a:xfrm>
            <a:off x="314238" y="4729457"/>
            <a:ext cx="2525514" cy="648071"/>
            <a:chOff x="72000" y="2469871"/>
            <a:chExt cx="2540247" cy="692890"/>
          </a:xfrm>
        </p:grpSpPr>
        <p:sp>
          <p:nvSpPr>
            <p:cNvPr id="34" name="Rounded Rectangle 33"/>
            <p:cNvSpPr/>
            <p:nvPr/>
          </p:nvSpPr>
          <p:spPr>
            <a:xfrm>
              <a:off x="72000" y="2469871"/>
              <a:ext cx="2540247" cy="69289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ounded Rectangle 4"/>
            <p:cNvSpPr/>
            <p:nvPr/>
          </p:nvSpPr>
          <p:spPr>
            <a:xfrm>
              <a:off x="92294" y="2482026"/>
              <a:ext cx="2499659" cy="652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45720" rIns="60960" bIns="45720" numCol="1" spcCol="1270" anchor="ctr" anchorCtr="0">
              <a:noAutofit/>
            </a:bodyPr>
            <a:lstStyle/>
            <a:p>
              <a:pPr lvl="0" algn="just" defTabSz="1066800">
                <a:lnSpc>
                  <a:spcPct val="90000"/>
                </a:lnSpc>
                <a:spcBef>
                  <a:spcPct val="0"/>
                </a:spcBef>
                <a:spcAft>
                  <a:spcPct val="35000"/>
                </a:spcAft>
              </a:pPr>
              <a:r>
                <a:rPr lang="fr-CH" sz="2000" b="1" kern="1200" dirty="0"/>
                <a:t>Close ticket</a:t>
              </a:r>
              <a:endParaRPr lang="en-US" sz="2000" kern="1200" dirty="0"/>
            </a:p>
          </p:txBody>
        </p:sp>
      </p:grpSp>
      <p:grpSp>
        <p:nvGrpSpPr>
          <p:cNvPr id="36" name="Group 35"/>
          <p:cNvGrpSpPr/>
          <p:nvPr/>
        </p:nvGrpSpPr>
        <p:grpSpPr>
          <a:xfrm>
            <a:off x="3279030" y="1912079"/>
            <a:ext cx="2663646" cy="576589"/>
            <a:chOff x="72000" y="792087"/>
            <a:chExt cx="2526132" cy="1638152"/>
          </a:xfrm>
        </p:grpSpPr>
        <p:sp>
          <p:nvSpPr>
            <p:cNvPr id="37" name="Rounded Rectangle 36"/>
            <p:cNvSpPr/>
            <p:nvPr/>
          </p:nvSpPr>
          <p:spPr>
            <a:xfrm>
              <a:off x="72000" y="792087"/>
              <a:ext cx="2526132" cy="163815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ounded Rectangle 4"/>
            <p:cNvSpPr/>
            <p:nvPr/>
          </p:nvSpPr>
          <p:spPr>
            <a:xfrm>
              <a:off x="92506" y="795823"/>
              <a:ext cx="2430172" cy="15421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38100" rIns="50800" bIns="38100" numCol="1" spcCol="1270" anchor="ctr" anchorCtr="0">
              <a:noAutofit/>
            </a:bodyPr>
            <a:lstStyle/>
            <a:p>
              <a:pPr lvl="0" algn="just" defTabSz="889000">
                <a:lnSpc>
                  <a:spcPct val="90000"/>
                </a:lnSpc>
                <a:spcBef>
                  <a:spcPct val="0"/>
                </a:spcBef>
                <a:spcAft>
                  <a:spcPct val="35000"/>
                </a:spcAft>
              </a:pPr>
              <a:endParaRPr lang="fr-CH" sz="2000" b="1" kern="1200" dirty="0"/>
            </a:p>
            <a:p>
              <a:pPr lvl="0" algn="just" defTabSz="889000">
                <a:lnSpc>
                  <a:spcPct val="90000"/>
                </a:lnSpc>
                <a:spcBef>
                  <a:spcPct val="0"/>
                </a:spcBef>
                <a:spcAft>
                  <a:spcPct val="35000"/>
                </a:spcAft>
              </a:pPr>
              <a:r>
                <a:rPr lang="fr-CH" sz="2000" b="1" kern="1200" dirty="0"/>
                <a:t>Issue new ticket</a:t>
              </a:r>
              <a:endParaRPr lang="fr-CH" sz="2000" kern="1200" dirty="0"/>
            </a:p>
            <a:p>
              <a:pPr lvl="0" algn="ctr" defTabSz="889000">
                <a:lnSpc>
                  <a:spcPct val="90000"/>
                </a:lnSpc>
                <a:spcBef>
                  <a:spcPct val="0"/>
                </a:spcBef>
                <a:spcAft>
                  <a:spcPct val="35000"/>
                </a:spcAft>
              </a:pPr>
              <a:endParaRPr lang="en-US" sz="1200" kern="1200" dirty="0"/>
            </a:p>
          </p:txBody>
        </p:sp>
      </p:grpSp>
    </p:spTree>
    <p:extLst>
      <p:ext uri="{BB962C8B-B14F-4D97-AF65-F5344CB8AC3E}">
        <p14:creationId xmlns:p14="http://schemas.microsoft.com/office/powerpoint/2010/main" val="2247891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31" y="165456"/>
            <a:ext cx="8229600" cy="773481"/>
          </a:xfrm>
        </p:spPr>
        <p:txBody>
          <a:bodyPr/>
          <a:lstStyle/>
          <a:p>
            <a:r>
              <a:rPr lang="fr-CH" dirty="0"/>
              <a:t>Issue Identification</a:t>
            </a:r>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8</a:t>
            </a:fld>
            <a:endParaRPr lang="en-US"/>
          </a:p>
        </p:txBody>
      </p:sp>
      <p:grpSp>
        <p:nvGrpSpPr>
          <p:cNvPr id="7" name="Group 6"/>
          <p:cNvGrpSpPr/>
          <p:nvPr/>
        </p:nvGrpSpPr>
        <p:grpSpPr>
          <a:xfrm>
            <a:off x="287662" y="1166648"/>
            <a:ext cx="8399138" cy="1432617"/>
            <a:chOff x="287662" y="1166648"/>
            <a:chExt cx="8399138" cy="1432617"/>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893" b="79117"/>
            <a:stretch/>
          </p:blipFill>
          <p:spPr bwMode="auto">
            <a:xfrm>
              <a:off x="287662" y="1166648"/>
              <a:ext cx="8399138" cy="1164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p:cNvSpPr/>
            <p:nvPr/>
          </p:nvSpPr>
          <p:spPr>
            <a:xfrm rot="19739068">
              <a:off x="6243146" y="2063237"/>
              <a:ext cx="1734207" cy="536028"/>
            </a:xfrm>
            <a:prstGeom prst="right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6354" b="8681"/>
          <a:stretch/>
        </p:blipFill>
        <p:spPr bwMode="auto">
          <a:xfrm>
            <a:off x="287662" y="1166648"/>
            <a:ext cx="6126786" cy="4199954"/>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356" y="3022600"/>
            <a:ext cx="6758224" cy="3514678"/>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6808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7059"/>
          </a:xfrm>
        </p:spPr>
        <p:txBody>
          <a:bodyPr>
            <a:normAutofit fontScale="90000"/>
          </a:bodyPr>
          <a:lstStyle/>
          <a:p>
            <a:r>
              <a:rPr lang="fr-CH" dirty="0"/>
              <a:t>Fields for new issue</a:t>
            </a:r>
            <a:endParaRPr lang="en-US" dirty="0"/>
          </a:p>
        </p:txBody>
      </p:sp>
      <p:sp>
        <p:nvSpPr>
          <p:cNvPr id="3" name="Content Placeholder 2"/>
          <p:cNvSpPr>
            <a:spLocks noGrp="1"/>
          </p:cNvSpPr>
          <p:nvPr>
            <p:ph idx="1"/>
          </p:nvPr>
        </p:nvSpPr>
        <p:spPr>
          <a:xfrm>
            <a:off x="378370" y="1040520"/>
            <a:ext cx="8229600" cy="4927984"/>
          </a:xfrm>
        </p:spPr>
        <p:txBody>
          <a:bodyPr>
            <a:normAutofit fontScale="85000" lnSpcReduction="20000"/>
          </a:bodyPr>
          <a:lstStyle/>
          <a:p>
            <a:pPr marL="0" indent="0">
              <a:buNone/>
            </a:pPr>
            <a:r>
              <a:rPr lang="fr-CH" dirty="0" err="1"/>
              <a:t>Several</a:t>
            </a:r>
            <a:r>
              <a:rPr lang="fr-CH" dirty="0"/>
              <a:t> information must </a:t>
            </a:r>
            <a:r>
              <a:rPr lang="fr-CH" dirty="0" err="1"/>
              <a:t>be</a:t>
            </a:r>
            <a:r>
              <a:rPr lang="fr-CH" dirty="0"/>
              <a:t> </a:t>
            </a:r>
            <a:r>
              <a:rPr lang="fr-CH" dirty="0" err="1"/>
              <a:t>filled</a:t>
            </a:r>
            <a:r>
              <a:rPr lang="fr-CH" dirty="0"/>
              <a:t> in to </a:t>
            </a:r>
            <a:r>
              <a:rPr lang="fr-CH" dirty="0" err="1"/>
              <a:t>create</a:t>
            </a:r>
            <a:r>
              <a:rPr lang="fr-CH" dirty="0"/>
              <a:t> a new issue </a:t>
            </a:r>
            <a:r>
              <a:rPr lang="fr-CH" dirty="0" err="1"/>
              <a:t>including</a:t>
            </a:r>
            <a:r>
              <a:rPr lang="fr-CH" dirty="0"/>
              <a:t>:</a:t>
            </a:r>
          </a:p>
          <a:p>
            <a:r>
              <a:rPr lang="fr-CH" dirty="0"/>
              <a:t>Project*: ‘Incident Management System for RWC’ </a:t>
            </a:r>
          </a:p>
          <a:p>
            <a:r>
              <a:rPr lang="fr-CH" dirty="0"/>
              <a:t>Issue type*: ‘issue’ (by default)</a:t>
            </a:r>
          </a:p>
          <a:p>
            <a:r>
              <a:rPr lang="fr-CH" dirty="0" err="1"/>
              <a:t>Summary</a:t>
            </a:r>
            <a:r>
              <a:rPr lang="fr-CH" dirty="0"/>
              <a:t>*: a </a:t>
            </a:r>
            <a:r>
              <a:rPr lang="fr-CH" dirty="0" err="1"/>
              <a:t>brief</a:t>
            </a:r>
            <a:r>
              <a:rPr lang="fr-CH" dirty="0"/>
              <a:t> </a:t>
            </a:r>
            <a:r>
              <a:rPr lang="fr-CH" dirty="0" err="1"/>
              <a:t>explanation</a:t>
            </a:r>
            <a:r>
              <a:rPr lang="fr-CH" dirty="0"/>
              <a:t> of issues </a:t>
            </a:r>
            <a:r>
              <a:rPr lang="fr-CH" dirty="0" err="1"/>
              <a:t>raised</a:t>
            </a:r>
            <a:r>
              <a:rPr lang="fr-CH" dirty="0"/>
              <a:t> </a:t>
            </a:r>
            <a:r>
              <a:rPr lang="fr-CH" dirty="0" err="1"/>
              <a:t>using</a:t>
            </a:r>
            <a:r>
              <a:rPr lang="fr-CH" dirty="0"/>
              <a:t> </a:t>
            </a:r>
            <a:r>
              <a:rPr lang="fr-CH" dirty="0" err="1"/>
              <a:t>this</a:t>
            </a:r>
            <a:r>
              <a:rPr lang="fr-CH" dirty="0"/>
              <a:t> format: </a:t>
            </a:r>
          </a:p>
          <a:p>
            <a:pPr marL="0" indent="361950">
              <a:buNone/>
            </a:pPr>
            <a:r>
              <a:rPr lang="fr-CH" b="1" dirty="0" err="1"/>
              <a:t>ddmmyyyy</a:t>
            </a:r>
            <a:r>
              <a:rPr lang="fr-CH" b="1" dirty="0"/>
              <a:t>-country-station/location-issue</a:t>
            </a:r>
          </a:p>
          <a:p>
            <a:pPr marL="361950" indent="-93663">
              <a:buNone/>
            </a:pPr>
            <a:r>
              <a:rPr lang="fr-CH" dirty="0"/>
              <a:t>	</a:t>
            </a:r>
            <a:r>
              <a:rPr lang="fr-CH" dirty="0" err="1"/>
              <a:t>example</a:t>
            </a:r>
            <a:r>
              <a:rPr lang="fr-CH" dirty="0"/>
              <a:t>: 04032020-Chile-Tamuco-suspicious pressure values</a:t>
            </a:r>
          </a:p>
          <a:p>
            <a:pPr marL="361950" indent="-93663">
              <a:buNone/>
            </a:pPr>
            <a:r>
              <a:rPr lang="fr-CH" dirty="0"/>
              <a:t> If more </a:t>
            </a:r>
            <a:r>
              <a:rPr lang="fr-CH" dirty="0" err="1"/>
              <a:t>than</a:t>
            </a:r>
            <a:r>
              <a:rPr lang="fr-CH" dirty="0"/>
              <a:t> one station of a country show the </a:t>
            </a:r>
            <a:r>
              <a:rPr lang="fr-CH" dirty="0" err="1"/>
              <a:t>same</a:t>
            </a:r>
            <a:r>
              <a:rPr lang="fr-CH" dirty="0"/>
              <a:t> non-compliance, </a:t>
            </a:r>
            <a:r>
              <a:rPr lang="fr-CH" b="1" dirty="0"/>
              <a:t>station/location </a:t>
            </a:r>
            <a:r>
              <a:rPr lang="fr-CH" dirty="0" err="1"/>
              <a:t>could</a:t>
            </a:r>
            <a:r>
              <a:rPr lang="fr-CH" dirty="0"/>
              <a:t> </a:t>
            </a:r>
            <a:r>
              <a:rPr lang="fr-CH" dirty="0" err="1"/>
              <a:t>be</a:t>
            </a:r>
            <a:r>
              <a:rPr lang="fr-CH" dirty="0"/>
              <a:t> </a:t>
            </a:r>
            <a:r>
              <a:rPr lang="fr-CH" dirty="0" err="1"/>
              <a:t>typed</a:t>
            </a:r>
            <a:r>
              <a:rPr lang="fr-CH" dirty="0"/>
              <a:t> </a:t>
            </a:r>
            <a:r>
              <a:rPr lang="fr-CH" dirty="0" err="1"/>
              <a:t>e.g</a:t>
            </a:r>
            <a:r>
              <a:rPr lang="fr-CH" dirty="0"/>
              <a:t>. </a:t>
            </a:r>
            <a:r>
              <a:rPr lang="fr-CH" b="1" dirty="0" err="1"/>
              <a:t>three</a:t>
            </a:r>
            <a:r>
              <a:rPr lang="fr-CH" b="1" dirty="0"/>
              <a:t> stations </a:t>
            </a:r>
            <a:r>
              <a:rPr lang="fr-CH" dirty="0"/>
              <a:t>or</a:t>
            </a:r>
            <a:r>
              <a:rPr lang="fr-CH" b="1" dirty="0"/>
              <a:t> stations</a:t>
            </a:r>
          </a:p>
          <a:p>
            <a:pPr marL="361950" indent="-93663">
              <a:buNone/>
            </a:pPr>
            <a:endParaRPr lang="fr-CH" dirty="0"/>
          </a:p>
          <a:p>
            <a:endParaRPr lang="fr-CH" dirty="0"/>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9</a:t>
            </a:fld>
            <a:endParaRPr lang="en-US"/>
          </a:p>
        </p:txBody>
      </p:sp>
      <p:sp>
        <p:nvSpPr>
          <p:cNvPr id="5" name="Title 1"/>
          <p:cNvSpPr txBox="1">
            <a:spLocks/>
          </p:cNvSpPr>
          <p:nvPr/>
        </p:nvSpPr>
        <p:spPr>
          <a:xfrm>
            <a:off x="740978" y="5732355"/>
            <a:ext cx="7914290" cy="687059"/>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CH" sz="2400" dirty="0"/>
              <a:t>*</a:t>
            </a:r>
            <a:r>
              <a:rPr lang="fr-CH" sz="2400" i="1" dirty="0" err="1"/>
              <a:t>mandatory</a:t>
            </a:r>
            <a:r>
              <a:rPr lang="fr-CH" sz="2400" i="1" dirty="0"/>
              <a:t> </a:t>
            </a:r>
            <a:r>
              <a:rPr lang="fr-CH" sz="2400" i="1" dirty="0" err="1"/>
              <a:t>fields</a:t>
            </a:r>
            <a:endParaRPr lang="en-US" sz="2400" i="1" dirty="0"/>
          </a:p>
        </p:txBody>
      </p:sp>
      <p:sp>
        <p:nvSpPr>
          <p:cNvPr id="6" name="Abgerundetes Rechteck 5"/>
          <p:cNvSpPr/>
          <p:nvPr/>
        </p:nvSpPr>
        <p:spPr>
          <a:xfrm>
            <a:off x="6735278" y="445731"/>
            <a:ext cx="1464644" cy="413886"/>
          </a:xfrm>
          <a:prstGeom prst="roundRect">
            <a:avLst/>
          </a:prstGeom>
          <a:solidFill>
            <a:srgbClr val="2B4C73"/>
          </a:solidFill>
          <a:ln>
            <a:solidFill>
              <a:srgbClr val="2B4C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OPEN</a:t>
            </a:r>
            <a:endParaRPr lang="fr-CH" dirty="0"/>
          </a:p>
        </p:txBody>
      </p:sp>
    </p:spTree>
    <p:extLst>
      <p:ext uri="{BB962C8B-B14F-4D97-AF65-F5344CB8AC3E}">
        <p14:creationId xmlns:p14="http://schemas.microsoft.com/office/powerpoint/2010/main" val="3995361145"/>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942</TotalTime>
  <Words>1308</Words>
  <Application>Microsoft Office PowerPoint</Application>
  <PresentationFormat>On-screen Show (4:3)</PresentationFormat>
  <Paragraphs>187</Paragraphs>
  <Slides>25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WMO_WHITE_Powerpoint_en_fr</vt:lpstr>
      <vt:lpstr>PowerPoint Presentation</vt:lpstr>
      <vt:lpstr>Outline</vt:lpstr>
      <vt:lpstr>Recalling the WDQMS process</vt:lpstr>
      <vt:lpstr>WIGOS incident management function – interaction with countries</vt:lpstr>
      <vt:lpstr>Workflow of the System</vt:lpstr>
      <vt:lpstr>Workflow of the System</vt:lpstr>
      <vt:lpstr>Users role</vt:lpstr>
      <vt:lpstr>Issue Identification</vt:lpstr>
      <vt:lpstr>Fields for new issue</vt:lpstr>
      <vt:lpstr>Fields for new issue – cont.</vt:lpstr>
      <vt:lpstr>Fields for new issue (cont)</vt:lpstr>
      <vt:lpstr>Incident Process Initiation</vt:lpstr>
      <vt:lpstr>RWC's response to the new ticket</vt:lpstr>
      <vt:lpstr>Receipt confirmation and action proposal from Members</vt:lpstr>
      <vt:lpstr>Confirm the ticket when receive acknowledgement from NFP</vt:lpstr>
      <vt:lpstr>Review and validate action proposal added by Members</vt:lpstr>
      <vt:lpstr>Incident Rectification</vt:lpstr>
      <vt:lpstr>Won’t fix incident</vt:lpstr>
      <vt:lpstr>Incident rectification or  won’t fix incident</vt:lpstr>
      <vt:lpstr>Won’t fix incident</vt:lpstr>
      <vt:lpstr>Closure of incident ticket</vt:lpstr>
      <vt:lpstr>Search function (optional)</vt:lpstr>
      <vt:lpstr>Quick search</vt:lpstr>
      <vt:lpstr>Basic Search</vt:lpstr>
      <vt:lpstr>PowerPoint Presentation</vt:lpstr>
    </vt:vector>
  </TitlesOfParts>
  <Company>World Meteorological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Zulkarnain</dc:creator>
  <cp:lastModifiedBy>Zulkarnain</cp:lastModifiedBy>
  <cp:revision>537</cp:revision>
  <cp:lastPrinted>2017-05-09T06:47:47Z</cp:lastPrinted>
  <dcterms:created xsi:type="dcterms:W3CDTF">2016-05-27T11:05:50Z</dcterms:created>
  <dcterms:modified xsi:type="dcterms:W3CDTF">2020-10-23T09:41:26Z</dcterms:modified>
</cp:coreProperties>
</file>