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336" r:id="rId6"/>
    <p:sldId id="347" r:id="rId7"/>
    <p:sldId id="390" r:id="rId8"/>
    <p:sldId id="277" r:id="rId9"/>
    <p:sldId id="409" r:id="rId10"/>
    <p:sldId id="403" r:id="rId11"/>
    <p:sldId id="406" r:id="rId12"/>
    <p:sldId id="405" r:id="rId13"/>
    <p:sldId id="408" r:id="rId14"/>
    <p:sldId id="407" r:id="rId15"/>
    <p:sldId id="414" r:id="rId16"/>
    <p:sldId id="410" r:id="rId17"/>
    <p:sldId id="415" r:id="rId18"/>
    <p:sldId id="416" r:id="rId19"/>
    <p:sldId id="413" r:id="rId20"/>
    <p:sldId id="418" r:id="rId21"/>
    <p:sldId id="420" r:id="rId22"/>
    <p:sldId id="421" r:id="rId23"/>
    <p:sldId id="422" r:id="rId24"/>
    <p:sldId id="423" r:id="rId25"/>
    <p:sldId id="417" r:id="rId26"/>
    <p:sldId id="259" r:id="rId27"/>
    <p:sldId id="411" r:id="rId28"/>
    <p:sldId id="424" r:id="rId29"/>
    <p:sldId id="357" r:id="rId30"/>
  </p:sldIdLst>
  <p:sldSz cx="9144000" cy="5143500" type="screen16x9"/>
  <p:notesSz cx="10234613" cy="70993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ppelletti Lucia" initials="cal" lastIdx="3" clrIdx="0"/>
  <p:cmAuthor id="1" name="Jörg Klausen" initials="jkl" lastIdx="9" clrIdx="1">
    <p:extLst>
      <p:ext uri="{19B8F6BF-5375-455C-9EA6-DF929625EA0E}">
        <p15:presenceInfo xmlns:p15="http://schemas.microsoft.com/office/powerpoint/2012/main" userId="Jörg Klau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81E"/>
    <a:srgbClr val="99FF99"/>
    <a:srgbClr val="FF0000"/>
    <a:srgbClr val="FFABAB"/>
    <a:srgbClr val="FFFF99"/>
    <a:srgbClr val="339966"/>
    <a:srgbClr val="CCFFCC"/>
    <a:srgbClr val="FFDD71"/>
    <a:srgbClr val="C0C0C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43" autoAdjust="0"/>
  </p:normalViewPr>
  <p:slideViewPr>
    <p:cSldViewPr snapToGrid="0" showGuides="1">
      <p:cViewPr varScale="1">
        <p:scale>
          <a:sx n="86" d="100"/>
          <a:sy n="86" d="100"/>
        </p:scale>
        <p:origin x="74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5539B3AE-4F5B-4C8A-901D-39FC07883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0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2725" y="533400"/>
            <a:ext cx="47291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617" y="3372167"/>
            <a:ext cx="7505382" cy="319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Mastertextformat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A1435824-F435-405F-82FC-C5B86CD5CBF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055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1842750"/>
            <a:ext cx="7429500" cy="180912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4000" dirty="0"/>
            </a:lvl1pPr>
          </a:lstStyle>
          <a:p>
            <a:pPr lvl="0"/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636" y="3975750"/>
            <a:ext cx="6857764" cy="48605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400"/>
            </a:lvl1pPr>
          </a:lstStyle>
          <a:p>
            <a:pPr lvl="0"/>
            <a:r>
              <a:rPr lang="de-CH" dirty="0" err="1" smtClean="0"/>
              <a:t>Authors</a:t>
            </a:r>
            <a:endParaRPr lang="de-CH" dirty="0" smtClean="0"/>
          </a:p>
          <a:p>
            <a:pPr lvl="0"/>
            <a:r>
              <a:rPr lang="de-CH" dirty="0" smtClean="0"/>
              <a:t>Place, Date</a:t>
            </a:r>
            <a:endParaRPr lang="de-CH" dirty="0"/>
          </a:p>
        </p:txBody>
      </p:sp>
      <p:sp>
        <p:nvSpPr>
          <p:cNvPr id="10" name="Text Box 32"/>
          <p:cNvSpPr txBox="1">
            <a:spLocks noChangeArrowheads="1"/>
          </p:cNvSpPr>
          <p:nvPr userDrawn="1"/>
        </p:nvSpPr>
        <p:spPr bwMode="auto">
          <a:xfrm>
            <a:off x="3190875" y="387351"/>
            <a:ext cx="3581400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de-CH" sz="800" dirty="0" smtClean="0"/>
              <a:t>Eidgenössisches Departement des Innern EDI</a:t>
            </a:r>
            <a:br>
              <a:rPr lang="de-CH" sz="800" dirty="0" smtClean="0"/>
            </a:br>
            <a:r>
              <a:rPr lang="de-CH" sz="800" b="1" dirty="0" smtClean="0"/>
              <a:t>Bundesamt für Meteorologie und Klimatologie </a:t>
            </a:r>
            <a:r>
              <a:rPr lang="de-CH" sz="800" b="1" dirty="0" err="1" smtClean="0"/>
              <a:t>MeteoSchweiz</a:t>
            </a:r>
            <a:endParaRPr lang="de-CH" sz="800" dirty="0" smtClean="0"/>
          </a:p>
        </p:txBody>
      </p:sp>
      <p:pic>
        <p:nvPicPr>
          <p:cNvPr id="11" name="Picture 37" descr="Logo_CMYK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8" y="38700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WMO_Word_header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" t="15833" r="53616" b="15833"/>
          <a:stretch/>
        </p:blipFill>
        <p:spPr bwMode="auto">
          <a:xfrm>
            <a:off x="6923806" y="222469"/>
            <a:ext cx="1777196" cy="67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01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900751"/>
            <a:ext cx="7472363" cy="3678869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r>
              <a:rPr lang="en-US" noProof="0" dirty="0" smtClean="0"/>
              <a:t>Level 1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err="1" smtClean="0"/>
              <a:t>Zu</a:t>
            </a:r>
            <a:r>
              <a:rPr lang="en-US" noProof="0" dirty="0" smtClean="0"/>
              <a:t> </a:t>
            </a:r>
            <a:r>
              <a:rPr lang="en-US" noProof="0" dirty="0" err="1" smtClean="0"/>
              <a:t>verabschiedende</a:t>
            </a:r>
            <a:r>
              <a:rPr lang="en-US" noProof="0" dirty="0" smtClean="0"/>
              <a:t> </a:t>
            </a:r>
            <a:r>
              <a:rPr lang="en-US" noProof="0" dirty="0" err="1" smtClean="0"/>
              <a:t>Anträge</a:t>
            </a:r>
            <a:endParaRPr lang="en-US" noProof="0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001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81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1140593"/>
            <a:ext cx="5014317" cy="2511279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3737669"/>
            <a:ext cx="5014317" cy="369332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18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590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955344"/>
            <a:ext cx="3659188" cy="347961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106991" y="955344"/>
            <a:ext cx="3660775" cy="347854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927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1220401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1822531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1221601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1815667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2326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91" y="1221601"/>
            <a:ext cx="3660775" cy="1485165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91" y="2841781"/>
            <a:ext cx="3660775" cy="15921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220402"/>
            <a:ext cx="3659188" cy="321455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60411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251881"/>
            <a:ext cx="7461250" cy="2087773"/>
          </a:xfrm>
          <a:prstGeom prst="rect">
            <a:avLst/>
          </a:prstGeom>
          <a:noFill/>
        </p:spPr>
        <p:txBody>
          <a:bodyPr/>
          <a:lstStyle>
            <a:lvl1pPr>
              <a:defRPr sz="2800" baseline="0"/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49651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6448425" y="4669394"/>
            <a:ext cx="2266950" cy="1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4" name="AutoShape 34"/>
          <p:cNvSpPr>
            <a:spLocks noChangeArrowheads="1"/>
          </p:cNvSpPr>
          <p:nvPr/>
        </p:nvSpPr>
        <p:spPr bwMode="auto">
          <a:xfrm>
            <a:off x="1296000" y="4638991"/>
            <a:ext cx="7232650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OSCAR Surface</a:t>
            </a:r>
            <a:r>
              <a:rPr lang="de-CH" sz="900" b="1" baseline="0" dirty="0" smtClean="0"/>
              <a:t>  </a:t>
            </a:r>
            <a:r>
              <a:rPr lang="de-CH" sz="900" dirty="0" smtClean="0"/>
              <a:t>| Release 1.5.4</a:t>
            </a:r>
            <a:r>
              <a:rPr lang="de-CH" sz="900" baseline="0" dirty="0" smtClean="0"/>
              <a:t>, 21 September 2020</a:t>
            </a:r>
            <a:r>
              <a:rPr lang="de-CH" sz="900" dirty="0"/>
              <a:t/>
            </a:r>
            <a:br>
              <a:rPr lang="de-CH" sz="900" dirty="0"/>
            </a:br>
            <a:endParaRPr lang="de-CH" sz="900" b="1" dirty="0"/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 flipH="1">
            <a:off x="1285875" y="4637246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5" y="276796"/>
            <a:ext cx="27516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76796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 userDrawn="1"/>
        </p:nvSpPr>
        <p:spPr bwMode="auto">
          <a:xfrm>
            <a:off x="0" y="0"/>
            <a:ext cx="9144000" cy="51400"/>
          </a:xfrm>
          <a:prstGeom prst="rect">
            <a:avLst/>
          </a:prstGeom>
          <a:solidFill>
            <a:srgbClr val="FFAB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0" r:id="rId3"/>
    <p:sldLayoutId id="2147483717" r:id="rId4"/>
    <p:sldLayoutId id="2147483698" r:id="rId5"/>
    <p:sldLayoutId id="2147483699" r:id="rId6"/>
    <p:sldLayoutId id="2147483704" r:id="rId7"/>
    <p:sldLayoutId id="2147483729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.wmo.int/surface" TargetMode="External"/><Relationship Id="rId2" Type="http://schemas.openxmlformats.org/officeDocument/2006/relationships/hyperlink" Target="https://oscardepl.wmo.int/surf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Titel 718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OSCAR/Surface webinar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dirty="0" smtClean="0"/>
              <a:t>Release 1.5.4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191" name="Untertitel 719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21 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426" y="921835"/>
            <a:ext cx="8852961" cy="3464312"/>
          </a:xfrm>
          <a:solidFill>
            <a:schemeClr val="bg1"/>
          </a:solidFill>
        </p:spPr>
        <p:txBody>
          <a:bodyPr numCol="2"/>
          <a:lstStyle/>
          <a:p>
            <a:pPr lvl="1">
              <a:spcBef>
                <a:spcPts val="600"/>
              </a:spcBef>
            </a:pPr>
            <a:r>
              <a:rPr lang="de-CH" sz="1600" dirty="0" smtClean="0"/>
              <a:t>GUI </a:t>
            </a:r>
            <a:r>
              <a:rPr lang="de-CH" sz="1600" dirty="0" err="1" smtClean="0"/>
              <a:t>vs</a:t>
            </a:r>
            <a:r>
              <a:rPr lang="de-CH" sz="1600" dirty="0" smtClean="0"/>
              <a:t> WMDR XML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84295"/>
              </p:ext>
            </p:extLst>
          </p:nvPr>
        </p:nvGraphicFramePr>
        <p:xfrm>
          <a:off x="468228" y="1287794"/>
          <a:ext cx="8140513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249">
                  <a:extLst>
                    <a:ext uri="{9D8B030D-6E8A-4147-A177-3AD203B41FA5}">
                      <a16:colId xmlns:a16="http://schemas.microsoft.com/office/drawing/2014/main" val="1272176540"/>
                    </a:ext>
                  </a:extLst>
                </a:gridCol>
                <a:gridCol w="2661503">
                  <a:extLst>
                    <a:ext uri="{9D8B030D-6E8A-4147-A177-3AD203B41FA5}">
                      <a16:colId xmlns:a16="http://schemas.microsoft.com/office/drawing/2014/main" val="1318168050"/>
                    </a:ext>
                  </a:extLst>
                </a:gridCol>
                <a:gridCol w="4002761">
                  <a:extLst>
                    <a:ext uri="{9D8B030D-6E8A-4147-A177-3AD203B41FA5}">
                      <a16:colId xmlns:a16="http://schemas.microsoft.com/office/drawing/2014/main" val="30670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GUI (human </a:t>
                      </a:r>
                      <a:r>
                        <a:rPr lang="de-CH" sz="1400" dirty="0" err="1" smtClean="0"/>
                        <a:t>readable</a:t>
                      </a:r>
                      <a:r>
                        <a:rPr lang="de-CH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WMDR XML (</a:t>
                      </a:r>
                      <a:r>
                        <a:rPr lang="de-CH" sz="1400" dirty="0" err="1" smtClean="0"/>
                        <a:t>machine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and</a:t>
                      </a:r>
                      <a:r>
                        <a:rPr lang="de-CH" sz="1400" baseline="0" dirty="0" smtClean="0"/>
                        <a:t> human </a:t>
                      </a:r>
                      <a:r>
                        <a:rPr lang="de-CH" sz="1400" baseline="0" dirty="0" err="1" smtClean="0"/>
                        <a:t>readable</a:t>
                      </a:r>
                      <a:r>
                        <a:rPr lang="de-CH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840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hierarchy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Fields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grouped</a:t>
                      </a:r>
                      <a:r>
                        <a:rPr lang="de-CH" sz="1400" baseline="0" dirty="0" smtClean="0"/>
                        <a:t> in </a:t>
                      </a:r>
                      <a:r>
                        <a:rPr lang="de-CH" sz="1400" baseline="0" dirty="0" err="1" smtClean="0"/>
                        <a:t>forms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Elements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contain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other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elements</a:t>
                      </a:r>
                      <a:r>
                        <a:rPr lang="de-CH" sz="1400" baseline="0" dirty="0" smtClean="0"/>
                        <a:t> (</a:t>
                      </a:r>
                      <a:r>
                        <a:rPr lang="de-CH" sz="1400" baseline="0" dirty="0" err="1" smtClean="0"/>
                        <a:t>entities</a:t>
                      </a:r>
                      <a:r>
                        <a:rPr lang="de-CH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4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Identification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of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User </a:t>
                      </a:r>
                      <a:r>
                        <a:rPr lang="de-CH" sz="1400" dirty="0" err="1" smtClean="0"/>
                        <a:t>can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visually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locate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field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of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interest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Based</a:t>
                      </a:r>
                      <a:r>
                        <a:rPr lang="de-CH" sz="1400" dirty="0" smtClean="0"/>
                        <a:t> on </a:t>
                      </a:r>
                      <a:r>
                        <a:rPr lang="de-CH" sz="1400" dirty="0" err="1" smtClean="0"/>
                        <a:t>name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and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position</a:t>
                      </a:r>
                      <a:r>
                        <a:rPr lang="de-CH" sz="1400" baseline="0" dirty="0" smtClean="0"/>
                        <a:t> (</a:t>
                      </a:r>
                      <a:r>
                        <a:rPr lang="de-CH" sz="1400" baseline="0" dirty="0" err="1" smtClean="0"/>
                        <a:t>hierarchy</a:t>
                      </a:r>
                      <a:r>
                        <a:rPr lang="de-CH" sz="1400" baseline="0" dirty="0" smtClean="0"/>
                        <a:t>) </a:t>
                      </a:r>
                      <a:r>
                        <a:rPr lang="de-CH" sz="1400" baseline="0" dirty="0" err="1" smtClean="0"/>
                        <a:t>of</a:t>
                      </a:r>
                      <a:r>
                        <a:rPr lang="de-CH" sz="1400" baseline="0" dirty="0" smtClean="0"/>
                        <a:t> XML </a:t>
                      </a:r>
                      <a:r>
                        <a:rPr lang="de-CH" sz="1400" baseline="0" dirty="0" err="1" smtClean="0"/>
                        <a:t>elements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2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Action (</a:t>
                      </a:r>
                      <a:r>
                        <a:rPr lang="de-CH" sz="1400" dirty="0" err="1" smtClean="0"/>
                        <a:t>insert</a:t>
                      </a:r>
                      <a:r>
                        <a:rPr lang="de-CH" sz="1400" dirty="0" smtClean="0"/>
                        <a:t>/ </a:t>
                      </a:r>
                      <a:r>
                        <a:rPr lang="de-CH" sz="1400" dirty="0" err="1" smtClean="0"/>
                        <a:t>correct</a:t>
                      </a:r>
                      <a:r>
                        <a:rPr lang="de-CH" sz="1400" dirty="0" smtClean="0"/>
                        <a:t>/ update)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Icons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to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support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user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baseline="0" dirty="0" err="1" smtClean="0"/>
                        <a:t>Pre-defined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rules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applied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by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the</a:t>
                      </a:r>
                      <a:r>
                        <a:rPr lang="de-CH" sz="1400" baseline="0" dirty="0" smtClean="0"/>
                        <a:t> XML </a:t>
                      </a:r>
                      <a:r>
                        <a:rPr lang="de-CH" sz="1400" baseline="0" dirty="0" err="1" smtClean="0"/>
                        <a:t>parser</a:t>
                      </a:r>
                      <a:r>
                        <a:rPr lang="de-CH" sz="1400" baseline="0" dirty="0" smtClean="0"/>
                        <a:t> at XML </a:t>
                      </a:r>
                      <a:r>
                        <a:rPr lang="de-CH" sz="1400" baseline="0" dirty="0" err="1" smtClean="0"/>
                        <a:t>submission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61928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974" y="3350555"/>
            <a:ext cx="5017026" cy="11305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26" y="3508132"/>
            <a:ext cx="4107218" cy="925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3" y="3236491"/>
            <a:ext cx="1301504" cy="3510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auto">
          <a:xfrm>
            <a:off x="342051" y="2552479"/>
            <a:ext cx="8408020" cy="48322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20476630">
            <a:off x="8467400" y="2623104"/>
            <a:ext cx="683941" cy="3419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New!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847494"/>
            <a:ext cx="9147424" cy="3464312"/>
          </a:xfrm>
          <a:solidFill>
            <a:schemeClr val="bg1"/>
          </a:solidFill>
        </p:spPr>
        <p:txBody>
          <a:bodyPr numCol="1"/>
          <a:lstStyle/>
          <a:p>
            <a:pPr>
              <a:spcBef>
                <a:spcPts val="600"/>
              </a:spcBef>
            </a:pPr>
            <a:r>
              <a:rPr lang="de-CH" sz="1800" dirty="0" err="1" smtClean="0"/>
              <a:t>How</a:t>
            </a:r>
            <a:r>
              <a:rPr lang="de-CH" sz="1800" dirty="0" smtClean="0"/>
              <a:t> </a:t>
            </a:r>
            <a:r>
              <a:rPr lang="de-CH" sz="1800" dirty="0" err="1" smtClean="0"/>
              <a:t>to</a:t>
            </a:r>
            <a:r>
              <a:rPr lang="de-CH" sz="1800" dirty="0" smtClean="0"/>
              <a:t> </a:t>
            </a:r>
            <a:r>
              <a:rPr lang="de-CH" sz="1800" dirty="0" err="1" smtClean="0"/>
              <a:t>insert</a:t>
            </a:r>
            <a:r>
              <a:rPr lang="de-CH" sz="1800" dirty="0" smtClean="0"/>
              <a:t> / update / </a:t>
            </a:r>
            <a:r>
              <a:rPr lang="de-CH" sz="1800" dirty="0" err="1" smtClean="0"/>
              <a:t>correct</a:t>
            </a:r>
            <a:r>
              <a:rPr lang="de-CH" sz="1800" dirty="0" smtClean="0"/>
              <a:t> </a:t>
            </a:r>
            <a:r>
              <a:rPr lang="de-CH" sz="1800" dirty="0" err="1" smtClean="0"/>
              <a:t>information</a:t>
            </a:r>
            <a:r>
              <a:rPr lang="de-CH" sz="1800" dirty="0" smtClean="0"/>
              <a:t> </a:t>
            </a:r>
            <a:r>
              <a:rPr lang="de-CH" sz="1800" dirty="0" err="1" smtClean="0"/>
              <a:t>using</a:t>
            </a:r>
            <a:r>
              <a:rPr lang="de-CH" sz="1800" dirty="0" smtClean="0"/>
              <a:t> WMDR XML </a:t>
            </a:r>
            <a:r>
              <a:rPr lang="de-CH" sz="1800" dirty="0" err="1" smtClean="0"/>
              <a:t>submission</a:t>
            </a:r>
            <a:r>
              <a:rPr lang="de-CH" sz="1800" dirty="0" smtClean="0"/>
              <a:t>:</a:t>
            </a:r>
            <a:endParaRPr lang="de-CH" sz="1800" dirty="0"/>
          </a:p>
          <a:p>
            <a:pPr lvl="2">
              <a:spcBef>
                <a:spcPts val="600"/>
              </a:spcBef>
            </a:pPr>
            <a:r>
              <a:rPr lang="de-CH" sz="1400" b="1" dirty="0" err="1" smtClean="0"/>
              <a:t>Gml:id</a:t>
            </a:r>
            <a:endParaRPr lang="de-CH" sz="1400" b="1" dirty="0" smtClean="0"/>
          </a:p>
          <a:p>
            <a:pPr lvl="2">
              <a:spcBef>
                <a:spcPts val="600"/>
              </a:spcBef>
            </a:pPr>
            <a:r>
              <a:rPr lang="de-CH" sz="1400" dirty="0" smtClean="0"/>
              <a:t>Key </a:t>
            </a:r>
            <a:r>
              <a:rPr lang="de-CH" sz="1400" dirty="0" err="1" smtClean="0"/>
              <a:t>made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content</a:t>
            </a:r>
            <a:endParaRPr lang="de-CH" sz="1400" dirty="0" smtClean="0"/>
          </a:p>
          <a:p>
            <a:pPr>
              <a:spcBef>
                <a:spcPts val="600"/>
              </a:spcBef>
            </a:pPr>
            <a:r>
              <a:rPr lang="de-CH" sz="1800" dirty="0" err="1" smtClean="0"/>
              <a:t>Gml:id</a:t>
            </a:r>
            <a:r>
              <a:rPr lang="de-CH" sz="1800" dirty="0" smtClean="0"/>
              <a:t>: </a:t>
            </a:r>
          </a:p>
          <a:p>
            <a:pPr lvl="2">
              <a:spcBef>
                <a:spcPts val="600"/>
              </a:spcBef>
            </a:pPr>
            <a:r>
              <a:rPr lang="de-CH" sz="1400" dirty="0" smtClean="0"/>
              <a:t>ID </a:t>
            </a:r>
            <a:r>
              <a:rPr lang="de-CH" sz="1400" dirty="0" err="1" smtClean="0"/>
              <a:t>associated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(</a:t>
            </a:r>
            <a:r>
              <a:rPr lang="de-CH" sz="1400" dirty="0" err="1" smtClean="0"/>
              <a:t>group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elements</a:t>
            </a:r>
            <a:r>
              <a:rPr lang="de-CH" sz="1400" dirty="0" smtClean="0"/>
              <a:t>) </a:t>
            </a:r>
            <a:r>
              <a:rPr lang="de-CH" sz="1400" dirty="0" err="1" smtClean="0"/>
              <a:t>that</a:t>
            </a:r>
            <a:r>
              <a:rPr lang="de-CH" sz="1400" dirty="0" smtClean="0"/>
              <a:t> </a:t>
            </a:r>
            <a:r>
              <a:rPr lang="de-CH" sz="1400" dirty="0" err="1" smtClean="0"/>
              <a:t>uniquely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identifies</a:t>
            </a:r>
            <a:r>
              <a:rPr lang="de-CH" sz="1400" dirty="0" smtClean="0"/>
              <a:t> </a:t>
            </a:r>
            <a:r>
              <a:rPr lang="de-CH" sz="1400" dirty="0" err="1" smtClean="0"/>
              <a:t>it</a:t>
            </a:r>
            <a:r>
              <a:rPr lang="de-CH" sz="1400" dirty="0" smtClean="0"/>
              <a:t> at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dirty="0" err="1" smtClean="0"/>
              <a:t>When</a:t>
            </a:r>
            <a:r>
              <a:rPr lang="de-CH" sz="1400" dirty="0" smtClean="0"/>
              <a:t> </a:t>
            </a:r>
            <a:r>
              <a:rPr lang="de-CH" sz="1400" dirty="0" err="1" smtClean="0"/>
              <a:t>submitting</a:t>
            </a:r>
            <a:r>
              <a:rPr lang="de-CH" sz="1400" dirty="0" smtClean="0"/>
              <a:t> </a:t>
            </a:r>
            <a:r>
              <a:rPr lang="de-CH" sz="1400" dirty="0" err="1" smtClean="0"/>
              <a:t>new</a:t>
            </a:r>
            <a:r>
              <a:rPr lang="de-CH" sz="1400" dirty="0" smtClean="0"/>
              <a:t> </a:t>
            </a:r>
            <a:r>
              <a:rPr lang="de-CH" sz="1400" dirty="0" err="1" smtClean="0"/>
              <a:t>elements</a:t>
            </a:r>
            <a:r>
              <a:rPr lang="de-CH" sz="1400" dirty="0" smtClean="0"/>
              <a:t> via XML </a:t>
            </a:r>
            <a:r>
              <a:rPr lang="de-CH" sz="1400" dirty="0" err="1" smtClean="0"/>
              <a:t>users</a:t>
            </a:r>
            <a:r>
              <a:rPr lang="de-CH" sz="1400" dirty="0" smtClean="0"/>
              <a:t> </a:t>
            </a:r>
            <a:r>
              <a:rPr lang="de-CH" sz="1400" dirty="0" err="1" smtClean="0"/>
              <a:t>can</a:t>
            </a:r>
            <a:r>
              <a:rPr lang="de-CH" sz="1400" dirty="0" smtClean="0"/>
              <a:t> </a:t>
            </a:r>
            <a:r>
              <a:rPr lang="de-CH" sz="1400" dirty="0" err="1" smtClean="0"/>
              <a:t>assign</a:t>
            </a:r>
            <a:r>
              <a:rPr lang="de-CH" sz="1400" dirty="0" smtClean="0"/>
              <a:t> </a:t>
            </a:r>
            <a:r>
              <a:rPr lang="de-CH" sz="1400" dirty="0" err="1" smtClean="0"/>
              <a:t>gml:ids</a:t>
            </a:r>
            <a:r>
              <a:rPr lang="de-CH" sz="1400" dirty="0" smtClean="0"/>
              <a:t>, </a:t>
            </a:r>
            <a:r>
              <a:rPr lang="de-CH" sz="1400" dirty="0" err="1" smtClean="0"/>
              <a:t>otherwise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system</a:t>
            </a:r>
            <a:r>
              <a:rPr lang="de-CH" sz="1400" dirty="0" smtClean="0"/>
              <a:t> </a:t>
            </a:r>
            <a:r>
              <a:rPr lang="de-CH" sz="1400" dirty="0" err="1" smtClean="0"/>
              <a:t>assigns</a:t>
            </a:r>
            <a:r>
              <a:rPr lang="de-CH" sz="1400" dirty="0" smtClean="0"/>
              <a:t> a </a:t>
            </a:r>
            <a:r>
              <a:rPr lang="de-CH" sz="1400" dirty="0" err="1" smtClean="0"/>
              <a:t>random</a:t>
            </a:r>
            <a:r>
              <a:rPr lang="de-CH" sz="1400" dirty="0" smtClean="0"/>
              <a:t>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automatically</a:t>
            </a:r>
            <a:r>
              <a:rPr lang="de-CH" sz="1400" dirty="0" smtClean="0"/>
              <a:t>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dirty="0" err="1" smtClean="0"/>
              <a:t>every</a:t>
            </a:r>
            <a:r>
              <a:rPr lang="de-CH" sz="1400" dirty="0" smtClean="0"/>
              <a:t>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</a:t>
            </a:r>
            <a:r>
              <a:rPr lang="de-CH" sz="1400" dirty="0" err="1" smtClean="0"/>
              <a:t>supporting</a:t>
            </a:r>
            <a:r>
              <a:rPr lang="de-CH" sz="1400" dirty="0" smtClean="0"/>
              <a:t> a </a:t>
            </a:r>
            <a:r>
              <a:rPr lang="de-CH" sz="1400" dirty="0" err="1" smtClean="0"/>
              <a:t>gml:id</a:t>
            </a:r>
            <a:r>
              <a:rPr lang="de-CH" sz="1400" dirty="0" smtClean="0"/>
              <a:t> </a:t>
            </a:r>
            <a:r>
              <a:rPr lang="de-CH" sz="1400" dirty="0" err="1" smtClean="0"/>
              <a:t>has</a:t>
            </a:r>
            <a:r>
              <a:rPr lang="de-CH" sz="1400" dirty="0" smtClean="0"/>
              <a:t> a </a:t>
            </a:r>
            <a:r>
              <a:rPr lang="de-CH" sz="1400" dirty="0" err="1" smtClean="0"/>
              <a:t>gml:id</a:t>
            </a:r>
            <a:r>
              <a:rPr lang="de-CH" sz="1400" dirty="0" smtClean="0"/>
              <a:t>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assigned</a:t>
            </a:r>
            <a:r>
              <a:rPr lang="de-CH" sz="1400" dirty="0"/>
              <a:t>.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dirty="0" err="1" smtClean="0"/>
              <a:t>Assigned</a:t>
            </a:r>
            <a:r>
              <a:rPr lang="de-CH" sz="1400" dirty="0" smtClean="0"/>
              <a:t> </a:t>
            </a:r>
            <a:r>
              <a:rPr lang="de-CH" sz="1400" dirty="0" err="1" smtClean="0"/>
              <a:t>gml:ids</a:t>
            </a:r>
            <a:r>
              <a:rPr lang="de-CH" sz="1400" dirty="0" smtClean="0"/>
              <a:t> </a:t>
            </a:r>
            <a:r>
              <a:rPr lang="de-CH" sz="1400" dirty="0" err="1" smtClean="0"/>
              <a:t>can</a:t>
            </a:r>
            <a:r>
              <a:rPr lang="de-CH" sz="1400" dirty="0" smtClean="0"/>
              <a:t>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viewed</a:t>
            </a:r>
            <a:r>
              <a:rPr lang="de-CH" sz="1400" dirty="0" smtClean="0"/>
              <a:t>/</a:t>
            </a:r>
            <a:r>
              <a:rPr lang="de-CH" sz="1400" dirty="0" err="1" smtClean="0"/>
              <a:t>extracted</a:t>
            </a:r>
            <a:r>
              <a:rPr lang="de-CH" sz="1400" dirty="0" smtClean="0"/>
              <a:t> </a:t>
            </a:r>
            <a:r>
              <a:rPr lang="de-CH" sz="1400" dirty="0" err="1" smtClean="0"/>
              <a:t>by</a:t>
            </a:r>
            <a:r>
              <a:rPr lang="de-CH" sz="1400" dirty="0" smtClean="0"/>
              <a:t> </a:t>
            </a:r>
            <a:r>
              <a:rPr lang="de-CH" sz="1400" dirty="0" err="1" smtClean="0"/>
              <a:t>exporting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WMDR XML </a:t>
            </a:r>
            <a:r>
              <a:rPr lang="de-CH" sz="1400" dirty="0" err="1" smtClean="0"/>
              <a:t>of</a:t>
            </a:r>
            <a:r>
              <a:rPr lang="de-CH" sz="1400" dirty="0" smtClean="0"/>
              <a:t> a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dirty="0" err="1"/>
              <a:t>By</a:t>
            </a:r>
            <a:r>
              <a:rPr lang="de-CH" sz="1400" dirty="0"/>
              <a:t> </a:t>
            </a:r>
            <a:r>
              <a:rPr lang="de-CH" sz="1400" dirty="0" err="1"/>
              <a:t>providing</a:t>
            </a:r>
            <a:r>
              <a:rPr lang="de-CH" sz="1400" dirty="0"/>
              <a:t> </a:t>
            </a:r>
            <a:r>
              <a:rPr lang="de-CH" sz="1400" dirty="0" err="1"/>
              <a:t>the</a:t>
            </a:r>
            <a:r>
              <a:rPr lang="de-CH" sz="1400" dirty="0"/>
              <a:t> </a:t>
            </a:r>
            <a:r>
              <a:rPr lang="de-CH" sz="1400" dirty="0" err="1"/>
              <a:t>value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</a:t>
            </a:r>
            <a:r>
              <a:rPr lang="de-CH" sz="1400" dirty="0" err="1"/>
              <a:t>the</a:t>
            </a:r>
            <a:r>
              <a:rPr lang="de-CH" sz="1400" dirty="0"/>
              <a:t> </a:t>
            </a:r>
            <a:r>
              <a:rPr lang="de-CH" sz="1400" dirty="0" err="1"/>
              <a:t>gml:id</a:t>
            </a:r>
            <a:r>
              <a:rPr lang="de-CH" sz="1400" dirty="0"/>
              <a:t> </a:t>
            </a:r>
            <a:r>
              <a:rPr lang="de-CH" sz="1400" dirty="0" err="1"/>
              <a:t>any</a:t>
            </a:r>
            <a:r>
              <a:rPr lang="de-CH" sz="1400" dirty="0"/>
              <a:t> </a:t>
            </a:r>
            <a:r>
              <a:rPr lang="de-CH" sz="1400" dirty="0" err="1"/>
              <a:t>element</a:t>
            </a:r>
            <a:r>
              <a:rPr lang="de-CH" sz="1400" dirty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identified</a:t>
            </a:r>
            <a:r>
              <a:rPr lang="de-CH" sz="1400" dirty="0" smtClean="0"/>
              <a:t> </a:t>
            </a:r>
            <a:r>
              <a:rPr lang="de-CH" sz="1400" dirty="0" err="1"/>
              <a:t>by</a:t>
            </a:r>
            <a:r>
              <a:rPr lang="de-CH" sz="1400" dirty="0"/>
              <a:t> </a:t>
            </a:r>
            <a:r>
              <a:rPr lang="de-CH" sz="1400" dirty="0" err="1"/>
              <a:t>it</a:t>
            </a:r>
            <a:r>
              <a:rPr lang="de-CH" sz="1400" dirty="0"/>
              <a:t> </a:t>
            </a:r>
            <a:r>
              <a:rPr lang="de-CH" sz="1400" dirty="0" err="1"/>
              <a:t>can</a:t>
            </a:r>
            <a:r>
              <a:rPr lang="de-CH" sz="1400" dirty="0"/>
              <a:t> </a:t>
            </a:r>
            <a:r>
              <a:rPr lang="de-CH" sz="1400" dirty="0" err="1"/>
              <a:t>be</a:t>
            </a:r>
            <a:r>
              <a:rPr lang="de-CH" sz="1400" dirty="0"/>
              <a:t> </a:t>
            </a:r>
            <a:r>
              <a:rPr lang="de-CH" sz="1400" dirty="0" err="1"/>
              <a:t>updated</a:t>
            </a:r>
            <a:endParaRPr lang="de-CH" sz="1400" dirty="0"/>
          </a:p>
          <a:p>
            <a:pPr lvl="2">
              <a:spcBef>
                <a:spcPts val="600"/>
              </a:spcBef>
            </a:pPr>
            <a:endParaRPr lang="de-CH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35" y="3488259"/>
            <a:ext cx="5017026" cy="1130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349190" y="3880624"/>
            <a:ext cx="2430966" cy="12638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847494"/>
            <a:ext cx="9147424" cy="3464312"/>
          </a:xfrm>
          <a:solidFill>
            <a:schemeClr val="bg1"/>
          </a:solidFill>
        </p:spPr>
        <p:txBody>
          <a:bodyPr numCol="1"/>
          <a:lstStyle/>
          <a:p>
            <a:pPr>
              <a:spcBef>
                <a:spcPts val="600"/>
              </a:spcBef>
            </a:pPr>
            <a:r>
              <a:rPr lang="de-CH" sz="1800" b="1" dirty="0" err="1" smtClean="0"/>
              <a:t>Gml:id</a:t>
            </a:r>
            <a:r>
              <a:rPr lang="de-CH" sz="1800" dirty="0" smtClean="0"/>
              <a:t>: </a:t>
            </a:r>
            <a:r>
              <a:rPr lang="de-CH" sz="1800" dirty="0" err="1" smtClean="0"/>
              <a:t>insert</a:t>
            </a:r>
            <a:r>
              <a:rPr lang="de-CH" sz="1800" dirty="0" smtClean="0"/>
              <a:t> </a:t>
            </a:r>
            <a:r>
              <a:rPr lang="de-CH" sz="1800" dirty="0" err="1" smtClean="0"/>
              <a:t>vs</a:t>
            </a:r>
            <a:r>
              <a:rPr lang="de-CH" sz="1800" dirty="0" smtClean="0"/>
              <a:t> update/</a:t>
            </a:r>
            <a:r>
              <a:rPr lang="de-CH" sz="1800" dirty="0" err="1" smtClean="0"/>
              <a:t>correct</a:t>
            </a:r>
            <a:endParaRPr lang="de-CH" sz="1800" dirty="0" smtClean="0"/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r>
              <a:rPr lang="de-CH" sz="1400" dirty="0" smtClean="0"/>
              <a:t>System </a:t>
            </a:r>
            <a:r>
              <a:rPr lang="de-CH" sz="1400" dirty="0" err="1" smtClean="0"/>
              <a:t>read</a:t>
            </a:r>
            <a:r>
              <a:rPr lang="de-CH" sz="1400" dirty="0" smtClean="0"/>
              <a:t>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gml:id</a:t>
            </a:r>
            <a:endParaRPr lang="de-CH" sz="1400" dirty="0" smtClean="0"/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r>
              <a:rPr lang="de-CH" sz="1400" dirty="0" smtClean="0"/>
              <a:t>System check </a:t>
            </a:r>
            <a:r>
              <a:rPr lang="de-CH" sz="1400" dirty="0" err="1" smtClean="0"/>
              <a:t>if</a:t>
            </a:r>
            <a:r>
              <a:rPr lang="de-CH" sz="1400" dirty="0" smtClean="0"/>
              <a:t> an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same </a:t>
            </a:r>
            <a:r>
              <a:rPr lang="de-CH" sz="1400" dirty="0" err="1" smtClean="0"/>
              <a:t>gml:id</a:t>
            </a:r>
            <a:r>
              <a:rPr lang="de-CH" sz="1400" dirty="0" smtClean="0"/>
              <a:t> </a:t>
            </a:r>
            <a:r>
              <a:rPr lang="de-CH" sz="1400" dirty="0" err="1" smtClean="0"/>
              <a:t>exists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that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marL="1828800" lvl="3" indent="-457200">
              <a:spcBef>
                <a:spcPts val="600"/>
              </a:spcBef>
              <a:buFont typeface="+mj-lt"/>
              <a:buAutoNum type="alphaLcPeriod"/>
            </a:pPr>
            <a:r>
              <a:rPr lang="de-CH" sz="1900" dirty="0" err="1" smtClean="0"/>
              <a:t>If</a:t>
            </a:r>
            <a:r>
              <a:rPr lang="de-CH" sz="1900" dirty="0" smtClean="0"/>
              <a:t> </a:t>
            </a:r>
            <a:r>
              <a:rPr lang="de-CH" sz="1900" dirty="0" err="1" smtClean="0"/>
              <a:t>yes</a:t>
            </a:r>
            <a:r>
              <a:rPr lang="de-CH" sz="1900" dirty="0" smtClean="0"/>
              <a:t>, </a:t>
            </a:r>
            <a:r>
              <a:rPr lang="de-CH" sz="1900" dirty="0" err="1" smtClean="0"/>
              <a:t>it</a:t>
            </a:r>
            <a:r>
              <a:rPr lang="de-CH" sz="1900" dirty="0" smtClean="0"/>
              <a:t> </a:t>
            </a:r>
            <a:r>
              <a:rPr lang="de-CH" sz="1900" dirty="0" err="1" smtClean="0"/>
              <a:t>updates</a:t>
            </a:r>
            <a:r>
              <a:rPr lang="de-CH" sz="1900" dirty="0" smtClean="0"/>
              <a:t>/</a:t>
            </a:r>
            <a:r>
              <a:rPr lang="de-CH" sz="1900" dirty="0" err="1" smtClean="0"/>
              <a:t>correct</a:t>
            </a:r>
            <a:r>
              <a:rPr lang="de-CH" sz="1900" dirty="0" smtClean="0"/>
              <a:t> </a:t>
            </a:r>
            <a:r>
              <a:rPr lang="de-CH" sz="1900" dirty="0" err="1" smtClean="0"/>
              <a:t>its</a:t>
            </a:r>
            <a:r>
              <a:rPr lang="de-CH" sz="1900" dirty="0" smtClean="0"/>
              <a:t> </a:t>
            </a:r>
            <a:r>
              <a:rPr lang="de-CH" sz="1900" dirty="0" err="1" smtClean="0"/>
              <a:t>content</a:t>
            </a:r>
            <a:endParaRPr lang="de-CH" sz="1900" dirty="0" smtClean="0"/>
          </a:p>
          <a:p>
            <a:pPr marL="1828800" lvl="3" indent="-457200">
              <a:spcBef>
                <a:spcPts val="600"/>
              </a:spcBef>
              <a:buFont typeface="+mj-lt"/>
              <a:buAutoNum type="alphaLcPeriod"/>
            </a:pPr>
            <a:r>
              <a:rPr lang="de-CH" sz="1900" dirty="0" err="1" smtClean="0"/>
              <a:t>If</a:t>
            </a:r>
            <a:r>
              <a:rPr lang="de-CH" sz="1900" dirty="0" smtClean="0"/>
              <a:t> </a:t>
            </a:r>
            <a:r>
              <a:rPr lang="de-CH" sz="1900" dirty="0" err="1" smtClean="0"/>
              <a:t>no</a:t>
            </a:r>
            <a:r>
              <a:rPr lang="de-CH" sz="1900" dirty="0" smtClean="0"/>
              <a:t>, </a:t>
            </a:r>
            <a:r>
              <a:rPr lang="de-CH" sz="1900" dirty="0" err="1" smtClean="0"/>
              <a:t>it</a:t>
            </a:r>
            <a:r>
              <a:rPr lang="de-CH" sz="1900" dirty="0" smtClean="0"/>
              <a:t> </a:t>
            </a:r>
            <a:r>
              <a:rPr lang="de-CH" sz="1900" dirty="0" err="1" smtClean="0"/>
              <a:t>inserts</a:t>
            </a:r>
            <a:r>
              <a:rPr lang="de-CH" sz="1900" dirty="0" smtClean="0"/>
              <a:t> a </a:t>
            </a:r>
            <a:r>
              <a:rPr lang="de-CH" sz="1900" dirty="0" err="1" smtClean="0"/>
              <a:t>new</a:t>
            </a:r>
            <a:r>
              <a:rPr lang="de-CH" sz="1900" dirty="0" smtClean="0"/>
              <a:t> </a:t>
            </a:r>
            <a:r>
              <a:rPr lang="de-CH" sz="1900" dirty="0" err="1" smtClean="0"/>
              <a:t>entity</a:t>
            </a:r>
            <a:endParaRPr lang="de-CH" sz="1900" dirty="0" smtClean="0"/>
          </a:p>
          <a:p>
            <a:pPr marL="914400" lvl="2" indent="0">
              <a:spcBef>
                <a:spcPts val="600"/>
              </a:spcBef>
              <a:buNone/>
            </a:pP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dirty="0" err="1" smtClean="0"/>
              <a:t>By</a:t>
            </a:r>
            <a:r>
              <a:rPr lang="de-CH" sz="1400" dirty="0" smtClean="0"/>
              <a:t> </a:t>
            </a:r>
            <a:r>
              <a:rPr lang="de-CH" sz="1400" dirty="0" err="1"/>
              <a:t>providing</a:t>
            </a:r>
            <a:r>
              <a:rPr lang="de-CH" sz="1400" dirty="0"/>
              <a:t> </a:t>
            </a:r>
            <a:r>
              <a:rPr lang="de-CH" sz="1400" dirty="0" err="1"/>
              <a:t>the</a:t>
            </a:r>
            <a:r>
              <a:rPr lang="de-CH" sz="1400" dirty="0"/>
              <a:t> </a:t>
            </a:r>
            <a:r>
              <a:rPr lang="de-CH" sz="1400" dirty="0" err="1"/>
              <a:t>value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</a:t>
            </a:r>
            <a:r>
              <a:rPr lang="de-CH" sz="1400" dirty="0" err="1"/>
              <a:t>the</a:t>
            </a:r>
            <a:r>
              <a:rPr lang="de-CH" sz="1400" dirty="0"/>
              <a:t> </a:t>
            </a:r>
            <a:r>
              <a:rPr lang="de-CH" sz="1400" dirty="0" err="1"/>
              <a:t>gml:id</a:t>
            </a:r>
            <a:r>
              <a:rPr lang="de-CH" sz="1400" dirty="0"/>
              <a:t> </a:t>
            </a:r>
            <a:r>
              <a:rPr lang="de-CH" sz="1400" dirty="0" err="1"/>
              <a:t>any</a:t>
            </a:r>
            <a:r>
              <a:rPr lang="de-CH" sz="1400" dirty="0"/>
              <a:t> </a:t>
            </a:r>
            <a:r>
              <a:rPr lang="de-CH" sz="1400" dirty="0" err="1"/>
              <a:t>element</a:t>
            </a:r>
            <a:r>
              <a:rPr lang="de-CH" sz="1400" dirty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identified</a:t>
            </a:r>
            <a:r>
              <a:rPr lang="de-CH" sz="1400" dirty="0" smtClean="0"/>
              <a:t>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</a:t>
            </a:r>
            <a:r>
              <a:rPr lang="de-CH" sz="1400" dirty="0" err="1" smtClean="0"/>
              <a:t>can</a:t>
            </a:r>
            <a:r>
              <a:rPr lang="de-CH" sz="1400" dirty="0" smtClean="0"/>
              <a:t> </a:t>
            </a:r>
            <a:r>
              <a:rPr lang="de-CH" sz="1400" dirty="0" err="1"/>
              <a:t>be</a:t>
            </a:r>
            <a:r>
              <a:rPr lang="de-CH" sz="1400" dirty="0"/>
              <a:t> </a:t>
            </a:r>
            <a:r>
              <a:rPr lang="de-CH" sz="1400" dirty="0" err="1"/>
              <a:t>updated</a:t>
            </a:r>
            <a:endParaRPr lang="de-CH" sz="1400" dirty="0"/>
          </a:p>
          <a:p>
            <a:pPr lvl="2">
              <a:spcBef>
                <a:spcPts val="600"/>
              </a:spcBef>
            </a:pPr>
            <a:endParaRPr lang="de-CH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39" y="2928796"/>
            <a:ext cx="5017026" cy="1130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475569" y="3315633"/>
            <a:ext cx="2430966" cy="17841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921835"/>
            <a:ext cx="8852961" cy="3464312"/>
          </a:xfrm>
          <a:solidFill>
            <a:schemeClr val="bg1"/>
          </a:solidFill>
        </p:spPr>
        <p:txBody>
          <a:bodyPr numCol="1"/>
          <a:lstStyle/>
          <a:p>
            <a:pPr lvl="1">
              <a:spcBef>
                <a:spcPts val="600"/>
              </a:spcBef>
            </a:pPr>
            <a:r>
              <a:rPr lang="de-CH" sz="1600" dirty="0" err="1" smtClean="0"/>
              <a:t>How</a:t>
            </a:r>
            <a:r>
              <a:rPr lang="de-CH" sz="1600" dirty="0" smtClean="0"/>
              <a:t> </a:t>
            </a:r>
            <a:r>
              <a:rPr lang="de-CH" sz="1600" dirty="0" err="1" smtClean="0"/>
              <a:t>to</a:t>
            </a:r>
            <a:r>
              <a:rPr lang="de-CH" sz="1600" dirty="0" smtClean="0"/>
              <a:t> </a:t>
            </a:r>
            <a:r>
              <a:rPr lang="de-CH" sz="1600" dirty="0" err="1" smtClean="0"/>
              <a:t>insert</a:t>
            </a:r>
            <a:r>
              <a:rPr lang="de-CH" sz="1600" dirty="0" smtClean="0"/>
              <a:t> / update / </a:t>
            </a:r>
            <a:r>
              <a:rPr lang="de-CH" sz="1600" dirty="0" err="1" smtClean="0"/>
              <a:t>correct</a:t>
            </a:r>
            <a:r>
              <a:rPr lang="de-CH" sz="1600" dirty="0" smtClean="0"/>
              <a:t> </a:t>
            </a:r>
            <a:r>
              <a:rPr lang="de-CH" sz="1600" dirty="0" err="1" smtClean="0"/>
              <a:t>information</a:t>
            </a:r>
            <a:r>
              <a:rPr lang="de-CH" sz="1600" dirty="0" smtClean="0"/>
              <a:t> </a:t>
            </a:r>
            <a:r>
              <a:rPr lang="de-CH" sz="1600" dirty="0" err="1" smtClean="0"/>
              <a:t>using</a:t>
            </a:r>
            <a:r>
              <a:rPr lang="de-CH" sz="1600" dirty="0" smtClean="0"/>
              <a:t> WMDR XML </a:t>
            </a:r>
            <a:r>
              <a:rPr lang="de-CH" sz="1600" dirty="0" err="1" smtClean="0"/>
              <a:t>submission</a:t>
            </a:r>
            <a:r>
              <a:rPr lang="de-CH" sz="1600" dirty="0" smtClean="0"/>
              <a:t>:</a:t>
            </a:r>
            <a:endParaRPr lang="de-CH" sz="1600" dirty="0"/>
          </a:p>
          <a:p>
            <a:pPr lvl="2">
              <a:spcBef>
                <a:spcPts val="600"/>
              </a:spcBef>
            </a:pPr>
            <a:r>
              <a:rPr lang="de-CH" sz="1400" dirty="0" err="1" smtClean="0"/>
              <a:t>Gml:id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b="1" dirty="0" smtClean="0"/>
              <a:t>Key </a:t>
            </a:r>
            <a:r>
              <a:rPr lang="de-CH" sz="1400" b="1" dirty="0" err="1" smtClean="0"/>
              <a:t>made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of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content</a:t>
            </a:r>
            <a:endParaRPr lang="de-CH" sz="1400" b="1" dirty="0" smtClean="0"/>
          </a:p>
          <a:p>
            <a:pPr lvl="1">
              <a:spcBef>
                <a:spcPts val="600"/>
              </a:spcBef>
            </a:pPr>
            <a:r>
              <a:rPr lang="de-CH" sz="1600" dirty="0" smtClean="0"/>
              <a:t>Key </a:t>
            </a:r>
            <a:r>
              <a:rPr lang="de-CH" sz="1600" dirty="0" err="1" smtClean="0"/>
              <a:t>made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content</a:t>
            </a:r>
            <a:r>
              <a:rPr lang="de-CH" sz="1600" dirty="0" smtClean="0"/>
              <a:t>: </a:t>
            </a:r>
          </a:p>
          <a:p>
            <a:pPr lvl="2">
              <a:spcBef>
                <a:spcPts val="600"/>
              </a:spcBef>
            </a:pPr>
            <a:r>
              <a:rPr lang="de-CH" sz="1400" dirty="0" err="1"/>
              <a:t>S</a:t>
            </a:r>
            <a:r>
              <a:rPr lang="de-CH" sz="1400" dirty="0" err="1" smtClean="0"/>
              <a:t>pecific</a:t>
            </a:r>
            <a:r>
              <a:rPr lang="de-CH" sz="1400" dirty="0" smtClean="0"/>
              <a:t> </a:t>
            </a:r>
            <a:r>
              <a:rPr lang="de-CH" sz="1400" dirty="0" err="1" smtClean="0"/>
              <a:t>element</a:t>
            </a:r>
            <a:r>
              <a:rPr lang="de-CH" sz="1400" dirty="0" smtClean="0"/>
              <a:t>(s</a:t>
            </a:r>
            <a:r>
              <a:rPr lang="de-CH" sz="1400" dirty="0" smtClean="0"/>
              <a:t>) </a:t>
            </a:r>
            <a:r>
              <a:rPr lang="de-CH" sz="1400" dirty="0" err="1" smtClean="0"/>
              <a:t>are</a:t>
            </a:r>
            <a:r>
              <a:rPr lang="de-CH" sz="1400" dirty="0"/>
              <a:t> </a:t>
            </a:r>
            <a:r>
              <a:rPr lang="de-CH" sz="1400" dirty="0" err="1" smtClean="0"/>
              <a:t>likely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uniquelly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identify</a:t>
            </a:r>
            <a:r>
              <a:rPr lang="de-CH" sz="1400" dirty="0" smtClean="0"/>
              <a:t> an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at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r>
              <a:rPr lang="de-CH" sz="1400" dirty="0" smtClean="0"/>
              <a:t> (</a:t>
            </a:r>
            <a:r>
              <a:rPr lang="de-CH" sz="1400" dirty="0" err="1" smtClean="0"/>
              <a:t>key</a:t>
            </a:r>
            <a:r>
              <a:rPr lang="de-CH" sz="1400" dirty="0" smtClean="0"/>
              <a:t>)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dirty="0" smtClean="0"/>
              <a:t>The </a:t>
            </a:r>
            <a:r>
              <a:rPr lang="de-CH" sz="1400" dirty="0" err="1" smtClean="0"/>
              <a:t>system</a:t>
            </a:r>
            <a:r>
              <a:rPr lang="de-CH" sz="1400" dirty="0" smtClean="0"/>
              <a:t> </a:t>
            </a:r>
            <a:r>
              <a:rPr lang="de-CH" sz="1400" dirty="0" err="1" smtClean="0"/>
              <a:t>extracts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values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try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match</a:t>
            </a:r>
            <a:r>
              <a:rPr lang="de-CH" sz="1400" dirty="0" smtClean="0"/>
              <a:t> </a:t>
            </a:r>
            <a:r>
              <a:rPr lang="de-CH" sz="1400" dirty="0" err="1" smtClean="0"/>
              <a:t>it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content</a:t>
            </a:r>
            <a:r>
              <a:rPr lang="de-CH" sz="1400" dirty="0" smtClean="0"/>
              <a:t> in OSCAR/Surface</a:t>
            </a:r>
          </a:p>
          <a:p>
            <a:pPr lvl="2">
              <a:spcBef>
                <a:spcPts val="600"/>
              </a:spcBef>
            </a:pPr>
            <a:r>
              <a:rPr lang="de-CH" sz="1400" dirty="0" smtClean="0"/>
              <a:t>The </a:t>
            </a:r>
            <a:r>
              <a:rPr lang="de-CH" sz="1400" dirty="0" err="1" smtClean="0"/>
              <a:t>value</a:t>
            </a:r>
            <a:r>
              <a:rPr lang="de-CH" sz="1400" dirty="0" smtClean="0"/>
              <a:t>(s)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cannot</a:t>
            </a:r>
            <a:r>
              <a:rPr lang="de-CH" sz="1400" dirty="0" smtClean="0"/>
              <a:t>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changed</a:t>
            </a:r>
            <a:r>
              <a:rPr lang="de-CH" sz="1400" dirty="0" smtClean="0"/>
              <a:t> </a:t>
            </a:r>
            <a:r>
              <a:rPr lang="de-CH" sz="1400" dirty="0" err="1" smtClean="0"/>
              <a:t>using</a:t>
            </a:r>
            <a:r>
              <a:rPr lang="de-CH" sz="1400" dirty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WMDR XML </a:t>
            </a:r>
            <a:r>
              <a:rPr lang="de-CH" sz="1400" dirty="0" err="1" smtClean="0"/>
              <a:t>upload</a:t>
            </a:r>
            <a:endParaRPr lang="de-CH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0" y="3376748"/>
            <a:ext cx="5017026" cy="1130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159728" y="3852794"/>
            <a:ext cx="2557347" cy="176515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5641" r="29755"/>
          <a:stretch/>
        </p:blipFill>
        <p:spPr>
          <a:xfrm>
            <a:off x="6150266" y="3872027"/>
            <a:ext cx="2885120" cy="6881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50" y="3893117"/>
            <a:ext cx="1301504" cy="351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8229602" y="3924065"/>
            <a:ext cx="818709" cy="5141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921835"/>
            <a:ext cx="8852961" cy="3464312"/>
          </a:xfrm>
          <a:solidFill>
            <a:schemeClr val="bg1"/>
          </a:solidFill>
        </p:spPr>
        <p:txBody>
          <a:bodyPr numCol="1"/>
          <a:lstStyle/>
          <a:p>
            <a:pPr lvl="1">
              <a:spcBef>
                <a:spcPts val="600"/>
              </a:spcBef>
            </a:pPr>
            <a:r>
              <a:rPr lang="de-CH" sz="1600" b="1" dirty="0" smtClean="0"/>
              <a:t>Key </a:t>
            </a:r>
            <a:r>
              <a:rPr lang="de-CH" sz="1600" b="1" dirty="0" err="1" smtClean="0"/>
              <a:t>made</a:t>
            </a:r>
            <a:r>
              <a:rPr lang="de-CH" sz="1600" b="1" dirty="0" smtClean="0"/>
              <a:t> </a:t>
            </a:r>
            <a:r>
              <a:rPr lang="de-CH" sz="1600" b="1" dirty="0" err="1" smtClean="0"/>
              <a:t>of</a:t>
            </a:r>
            <a:r>
              <a:rPr lang="de-CH" sz="1600" b="1" dirty="0" smtClean="0"/>
              <a:t> </a:t>
            </a:r>
            <a:r>
              <a:rPr lang="de-CH" sz="1600" b="1" dirty="0" err="1" smtClean="0"/>
              <a:t>content</a:t>
            </a:r>
            <a:r>
              <a:rPr lang="de-CH" sz="1600" dirty="0" smtClean="0"/>
              <a:t>: </a:t>
            </a:r>
            <a:r>
              <a:rPr lang="de-CH" sz="1600" dirty="0" err="1" smtClean="0"/>
              <a:t>insert</a:t>
            </a:r>
            <a:r>
              <a:rPr lang="de-CH" sz="1600" dirty="0" smtClean="0"/>
              <a:t> </a:t>
            </a:r>
            <a:r>
              <a:rPr lang="de-CH" sz="1600" dirty="0" err="1" smtClean="0"/>
              <a:t>vs</a:t>
            </a:r>
            <a:r>
              <a:rPr lang="de-CH" sz="1600" dirty="0" smtClean="0"/>
              <a:t> </a:t>
            </a:r>
            <a:r>
              <a:rPr lang="de-CH" sz="1600" dirty="0" err="1" smtClean="0"/>
              <a:t>updates</a:t>
            </a:r>
            <a:endParaRPr lang="de-CH" sz="1600" dirty="0" smtClean="0"/>
          </a:p>
          <a:p>
            <a:pPr lvl="2">
              <a:spcBef>
                <a:spcPts val="600"/>
              </a:spcBef>
            </a:pPr>
            <a:r>
              <a:rPr lang="de-CH" sz="1400" dirty="0" err="1"/>
              <a:t>S</a:t>
            </a:r>
            <a:r>
              <a:rPr lang="de-CH" sz="1400" dirty="0" err="1" smtClean="0"/>
              <a:t>pecific</a:t>
            </a:r>
            <a:r>
              <a:rPr lang="de-CH" sz="1400" dirty="0" smtClean="0"/>
              <a:t> </a:t>
            </a:r>
            <a:r>
              <a:rPr lang="de-CH" sz="1400" dirty="0" err="1" smtClean="0"/>
              <a:t>element</a:t>
            </a:r>
            <a:r>
              <a:rPr lang="de-CH" sz="1400" dirty="0" smtClean="0"/>
              <a:t>(s) </a:t>
            </a:r>
            <a:r>
              <a:rPr lang="de-CH" sz="1400" dirty="0" err="1" smtClean="0"/>
              <a:t>are</a:t>
            </a:r>
            <a:r>
              <a:rPr lang="de-CH" sz="1400" dirty="0"/>
              <a:t> </a:t>
            </a:r>
            <a:r>
              <a:rPr lang="de-CH" sz="1400" dirty="0" err="1" smtClean="0"/>
              <a:t>likely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uniquelly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identify</a:t>
            </a:r>
            <a:r>
              <a:rPr lang="de-CH" sz="1400" dirty="0" smtClean="0"/>
              <a:t> an </a:t>
            </a:r>
            <a:r>
              <a:rPr lang="de-CH" sz="1400" dirty="0" err="1" smtClean="0"/>
              <a:t>entity</a:t>
            </a:r>
            <a:r>
              <a:rPr lang="de-CH" sz="1400" dirty="0" smtClean="0"/>
              <a:t> at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lvl="2">
              <a:spcBef>
                <a:spcPts val="600"/>
              </a:spcBef>
            </a:pPr>
            <a:r>
              <a:rPr lang="de-CH" sz="1400" dirty="0" smtClean="0"/>
              <a:t>The </a:t>
            </a:r>
            <a:r>
              <a:rPr lang="de-CH" sz="1400" dirty="0" err="1" smtClean="0"/>
              <a:t>system</a:t>
            </a:r>
            <a:r>
              <a:rPr lang="de-CH" sz="1400" dirty="0" smtClean="0"/>
              <a:t> </a:t>
            </a:r>
            <a:r>
              <a:rPr lang="de-CH" sz="1400" dirty="0" err="1" smtClean="0"/>
              <a:t>extract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values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try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match</a:t>
            </a:r>
            <a:r>
              <a:rPr lang="de-CH" sz="1400" dirty="0" smtClean="0"/>
              <a:t> </a:t>
            </a:r>
            <a:r>
              <a:rPr lang="de-CH" sz="1400" dirty="0" err="1" smtClean="0"/>
              <a:t>it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content</a:t>
            </a:r>
            <a:r>
              <a:rPr lang="de-CH" sz="1400" dirty="0" smtClean="0"/>
              <a:t> in OSCAR/Surface</a:t>
            </a:r>
          </a:p>
          <a:p>
            <a:pPr lvl="3">
              <a:spcBef>
                <a:spcPts val="600"/>
              </a:spcBef>
            </a:pPr>
            <a:r>
              <a:rPr lang="de-CH" sz="1900" dirty="0" err="1" smtClean="0"/>
              <a:t>If</a:t>
            </a:r>
            <a:r>
              <a:rPr lang="de-CH" sz="1900" dirty="0" smtClean="0"/>
              <a:t> a </a:t>
            </a:r>
            <a:r>
              <a:rPr lang="de-CH" sz="1900" dirty="0" err="1" smtClean="0"/>
              <a:t>match</a:t>
            </a:r>
            <a:r>
              <a:rPr lang="de-CH" sz="1900" dirty="0" smtClean="0"/>
              <a:t> </a:t>
            </a:r>
            <a:r>
              <a:rPr lang="de-CH" sz="1900" dirty="0" err="1" smtClean="0"/>
              <a:t>is</a:t>
            </a:r>
            <a:r>
              <a:rPr lang="de-CH" sz="1900" dirty="0" smtClean="0"/>
              <a:t> </a:t>
            </a:r>
            <a:r>
              <a:rPr lang="de-CH" sz="1900" dirty="0" err="1" smtClean="0"/>
              <a:t>found</a:t>
            </a:r>
            <a:r>
              <a:rPr lang="de-CH" sz="1900" dirty="0" smtClean="0"/>
              <a:t> </a:t>
            </a:r>
            <a:r>
              <a:rPr lang="de-CH" sz="1900" dirty="0" err="1" smtClean="0"/>
              <a:t>the</a:t>
            </a:r>
            <a:r>
              <a:rPr lang="de-CH" sz="1900" dirty="0" smtClean="0"/>
              <a:t> </a:t>
            </a:r>
            <a:r>
              <a:rPr lang="de-CH" sz="1900" dirty="0" err="1" smtClean="0"/>
              <a:t>rest</a:t>
            </a:r>
            <a:r>
              <a:rPr lang="de-CH" sz="1900" dirty="0" smtClean="0"/>
              <a:t> </a:t>
            </a:r>
            <a:r>
              <a:rPr lang="de-CH" sz="1900" dirty="0" err="1" smtClean="0"/>
              <a:t>of</a:t>
            </a:r>
            <a:r>
              <a:rPr lang="de-CH" sz="1900" dirty="0" smtClean="0"/>
              <a:t> </a:t>
            </a:r>
            <a:r>
              <a:rPr lang="de-CH" sz="1900" dirty="0" err="1" smtClean="0"/>
              <a:t>the</a:t>
            </a:r>
            <a:r>
              <a:rPr lang="de-CH" sz="1900" dirty="0" smtClean="0"/>
              <a:t> </a:t>
            </a:r>
            <a:r>
              <a:rPr lang="de-CH" sz="1900" dirty="0" err="1" smtClean="0"/>
              <a:t>content</a:t>
            </a:r>
            <a:r>
              <a:rPr lang="de-CH" sz="1900" dirty="0" smtClean="0"/>
              <a:t> </a:t>
            </a:r>
            <a:r>
              <a:rPr lang="de-CH" sz="1900" dirty="0" err="1" smtClean="0"/>
              <a:t>is</a:t>
            </a:r>
            <a:r>
              <a:rPr lang="de-CH" sz="1900" dirty="0" smtClean="0"/>
              <a:t> </a:t>
            </a:r>
            <a:r>
              <a:rPr lang="de-CH" sz="1900" dirty="0" err="1" smtClean="0"/>
              <a:t>corrected</a:t>
            </a:r>
            <a:r>
              <a:rPr lang="de-CH" sz="1900" dirty="0" smtClean="0"/>
              <a:t>/</a:t>
            </a:r>
            <a:r>
              <a:rPr lang="de-CH" sz="1900" dirty="0" err="1" smtClean="0"/>
              <a:t>updated</a:t>
            </a:r>
            <a:endParaRPr lang="de-CH" sz="1900" dirty="0" smtClean="0"/>
          </a:p>
          <a:p>
            <a:pPr lvl="3">
              <a:spcBef>
                <a:spcPts val="600"/>
              </a:spcBef>
            </a:pPr>
            <a:r>
              <a:rPr lang="de-CH" sz="1900" dirty="0" err="1" smtClean="0"/>
              <a:t>If</a:t>
            </a:r>
            <a:r>
              <a:rPr lang="de-CH" sz="1900" dirty="0" smtClean="0"/>
              <a:t> </a:t>
            </a:r>
            <a:r>
              <a:rPr lang="de-CH" sz="1900" dirty="0" err="1" smtClean="0"/>
              <a:t>no</a:t>
            </a:r>
            <a:r>
              <a:rPr lang="de-CH" sz="1900" dirty="0" smtClean="0"/>
              <a:t> </a:t>
            </a:r>
            <a:r>
              <a:rPr lang="de-CH" sz="1900" dirty="0" err="1" smtClean="0"/>
              <a:t>match</a:t>
            </a:r>
            <a:r>
              <a:rPr lang="de-CH" sz="1900" dirty="0" smtClean="0"/>
              <a:t> </a:t>
            </a:r>
            <a:r>
              <a:rPr lang="de-CH" sz="1900" dirty="0" err="1" smtClean="0"/>
              <a:t>is</a:t>
            </a:r>
            <a:r>
              <a:rPr lang="de-CH" sz="1900" dirty="0" smtClean="0"/>
              <a:t> </a:t>
            </a:r>
            <a:r>
              <a:rPr lang="de-CH" sz="1900" dirty="0" err="1" smtClean="0"/>
              <a:t>found</a:t>
            </a:r>
            <a:r>
              <a:rPr lang="de-CH" sz="1900" dirty="0" smtClean="0"/>
              <a:t> a </a:t>
            </a:r>
            <a:r>
              <a:rPr lang="de-CH" sz="1900" dirty="0" err="1" smtClean="0"/>
              <a:t>new</a:t>
            </a:r>
            <a:r>
              <a:rPr lang="de-CH" sz="1900" dirty="0" smtClean="0"/>
              <a:t> </a:t>
            </a:r>
            <a:r>
              <a:rPr lang="de-CH" sz="1900" dirty="0" err="1" smtClean="0"/>
              <a:t>entity</a:t>
            </a:r>
            <a:r>
              <a:rPr lang="de-CH" sz="1900" dirty="0" smtClean="0"/>
              <a:t> </a:t>
            </a:r>
            <a:r>
              <a:rPr lang="de-CH" sz="1900" dirty="0" err="1" smtClean="0"/>
              <a:t>is</a:t>
            </a:r>
            <a:r>
              <a:rPr lang="de-CH" sz="1900" dirty="0" smtClean="0"/>
              <a:t> </a:t>
            </a:r>
            <a:r>
              <a:rPr lang="de-CH" sz="1900" dirty="0" err="1" smtClean="0"/>
              <a:t>inserted</a:t>
            </a:r>
            <a:endParaRPr lang="de-CH" sz="1900" dirty="0" smtClean="0"/>
          </a:p>
          <a:p>
            <a:pPr marL="914400" lvl="2" indent="0">
              <a:spcBef>
                <a:spcPts val="600"/>
              </a:spcBef>
              <a:buNone/>
            </a:pP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dirty="0" smtClean="0"/>
              <a:t>The </a:t>
            </a:r>
            <a:r>
              <a:rPr lang="de-CH" sz="1400" dirty="0" err="1" smtClean="0"/>
              <a:t>value</a:t>
            </a:r>
            <a:r>
              <a:rPr lang="de-CH" sz="1400" dirty="0" smtClean="0"/>
              <a:t>(s)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cannot</a:t>
            </a:r>
            <a:r>
              <a:rPr lang="de-CH" sz="1400" dirty="0" smtClean="0"/>
              <a:t>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changed</a:t>
            </a:r>
            <a:r>
              <a:rPr lang="de-CH" sz="1400" dirty="0" smtClean="0"/>
              <a:t> </a:t>
            </a:r>
            <a:r>
              <a:rPr lang="de-CH" sz="1400" dirty="0" err="1" smtClean="0"/>
              <a:t>using</a:t>
            </a:r>
            <a:r>
              <a:rPr lang="de-CH" sz="1400" dirty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WMDR XML </a:t>
            </a:r>
            <a:r>
              <a:rPr lang="de-CH" sz="1400" dirty="0" err="1" smtClean="0"/>
              <a:t>upload</a:t>
            </a:r>
            <a:endParaRPr lang="de-CH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0" y="3376748"/>
            <a:ext cx="5017026" cy="1130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159728" y="3852794"/>
            <a:ext cx="2557347" cy="176515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5641" r="29755"/>
          <a:stretch/>
        </p:blipFill>
        <p:spPr>
          <a:xfrm>
            <a:off x="6150266" y="3872027"/>
            <a:ext cx="2885120" cy="6881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50" y="3893117"/>
            <a:ext cx="1301504" cy="351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8229602" y="3924065"/>
            <a:ext cx="818709" cy="5141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921835"/>
            <a:ext cx="9147424" cy="3464312"/>
          </a:xfrm>
          <a:solidFill>
            <a:schemeClr val="bg1"/>
          </a:solidFill>
        </p:spPr>
        <p:txBody>
          <a:bodyPr numCol="1"/>
          <a:lstStyle/>
          <a:p>
            <a:pPr lvl="1">
              <a:spcBef>
                <a:spcPts val="600"/>
              </a:spcBef>
            </a:pPr>
            <a:r>
              <a:rPr lang="de-CH" sz="1600" dirty="0" err="1" smtClean="0"/>
              <a:t>How</a:t>
            </a:r>
            <a:r>
              <a:rPr lang="de-CH" sz="1600" dirty="0" smtClean="0"/>
              <a:t> do I </a:t>
            </a:r>
            <a:r>
              <a:rPr lang="de-CH" sz="1600" dirty="0" err="1" smtClean="0"/>
              <a:t>know</a:t>
            </a:r>
            <a:r>
              <a:rPr lang="de-CH" sz="1600" dirty="0" smtClean="0"/>
              <a:t> </a:t>
            </a:r>
            <a:r>
              <a:rPr lang="de-CH" sz="1600" dirty="0" err="1" smtClean="0"/>
              <a:t>which</a:t>
            </a:r>
            <a:r>
              <a:rPr lang="de-CH" sz="1600" dirty="0" smtClean="0"/>
              <a:t> </a:t>
            </a:r>
            <a:r>
              <a:rPr lang="de-CH" sz="1600" dirty="0" err="1" smtClean="0"/>
              <a:t>elements</a:t>
            </a:r>
            <a:r>
              <a:rPr lang="de-CH" sz="1600" dirty="0" smtClean="0"/>
              <a:t> </a:t>
            </a:r>
            <a:r>
              <a:rPr lang="de-CH" sz="1600" dirty="0" err="1" smtClean="0"/>
              <a:t>support</a:t>
            </a:r>
            <a:r>
              <a:rPr lang="de-CH" sz="1600" dirty="0" smtClean="0"/>
              <a:t> a </a:t>
            </a:r>
            <a:r>
              <a:rPr lang="de-CH" sz="1600" dirty="0" err="1" smtClean="0"/>
              <a:t>gml:id</a:t>
            </a:r>
            <a:r>
              <a:rPr lang="de-CH" sz="1600" dirty="0" smtClean="0"/>
              <a:t> </a:t>
            </a:r>
            <a:r>
              <a:rPr lang="de-CH" sz="1600" dirty="0" err="1" smtClean="0"/>
              <a:t>and</a:t>
            </a:r>
            <a:r>
              <a:rPr lang="de-CH" sz="1600" dirty="0" smtClean="0"/>
              <a:t> </a:t>
            </a:r>
            <a:r>
              <a:rPr lang="de-CH" sz="1600" dirty="0" err="1" smtClean="0"/>
              <a:t>which</a:t>
            </a:r>
            <a:r>
              <a:rPr lang="de-CH" sz="1600" dirty="0" smtClean="0"/>
              <a:t> </a:t>
            </a:r>
            <a:r>
              <a:rPr lang="de-CH" sz="1600" dirty="0" err="1" smtClean="0"/>
              <a:t>elements</a:t>
            </a:r>
            <a:r>
              <a:rPr lang="de-CH" sz="1600" dirty="0" smtClean="0"/>
              <a:t> </a:t>
            </a:r>
            <a:r>
              <a:rPr lang="de-CH" sz="1600" dirty="0" err="1" smtClean="0"/>
              <a:t>within</a:t>
            </a:r>
            <a:r>
              <a:rPr lang="de-CH" sz="1600" dirty="0" smtClean="0"/>
              <a:t> an </a:t>
            </a:r>
            <a:r>
              <a:rPr lang="de-CH" sz="1600" dirty="0" err="1" smtClean="0"/>
              <a:t>entity</a:t>
            </a:r>
            <a:r>
              <a:rPr lang="de-CH" sz="1600" dirty="0" smtClean="0"/>
              <a:t> </a:t>
            </a:r>
            <a:r>
              <a:rPr lang="de-CH" sz="1600" dirty="0" err="1" smtClean="0"/>
              <a:t>are</a:t>
            </a:r>
            <a:r>
              <a:rPr lang="de-CH" sz="1600" dirty="0" smtClean="0"/>
              <a:t> </a:t>
            </a:r>
            <a:r>
              <a:rPr lang="de-CH" sz="1600" dirty="0" err="1" smtClean="0"/>
              <a:t>used</a:t>
            </a:r>
            <a:r>
              <a:rPr lang="de-CH" sz="1600" dirty="0" smtClean="0"/>
              <a:t> </a:t>
            </a:r>
            <a:r>
              <a:rPr lang="de-CH" sz="1600" dirty="0" err="1" smtClean="0"/>
              <a:t>as</a:t>
            </a:r>
            <a:r>
              <a:rPr lang="de-CH" sz="1600" dirty="0" smtClean="0"/>
              <a:t> </a:t>
            </a:r>
            <a:r>
              <a:rPr lang="de-CH" sz="1600" dirty="0" err="1" smtClean="0"/>
              <a:t>key</a:t>
            </a:r>
            <a:r>
              <a:rPr lang="de-CH" sz="1600" dirty="0" smtClean="0"/>
              <a:t>?</a:t>
            </a:r>
          </a:p>
          <a:p>
            <a:pPr lvl="2">
              <a:spcBef>
                <a:spcPts val="600"/>
              </a:spcBef>
            </a:pPr>
            <a:r>
              <a:rPr lang="de-CH" sz="1400" dirty="0" smtClean="0"/>
              <a:t>User </a:t>
            </a:r>
            <a:r>
              <a:rPr lang="de-CH" sz="1400" dirty="0" err="1" smtClean="0"/>
              <a:t>manual</a:t>
            </a:r>
            <a:endParaRPr lang="de-CH" sz="1400" dirty="0" smtClean="0"/>
          </a:p>
          <a:p>
            <a:pPr lvl="1">
              <a:spcBef>
                <a:spcPts val="600"/>
              </a:spcBef>
            </a:pPr>
            <a:endParaRPr lang="de-CH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1245"/>
          <a:stretch/>
        </p:blipFill>
        <p:spPr>
          <a:xfrm>
            <a:off x="965861" y="1704940"/>
            <a:ext cx="4540149" cy="27927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33912"/>
          <a:stretch/>
        </p:blipFill>
        <p:spPr>
          <a:xfrm>
            <a:off x="5739798" y="1697064"/>
            <a:ext cx="3170414" cy="28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83" y="921835"/>
            <a:ext cx="3923737" cy="3464312"/>
          </a:xfrm>
          <a:solidFill>
            <a:schemeClr val="bg1"/>
          </a:solidFill>
        </p:spPr>
        <p:txBody>
          <a:bodyPr numCol="1"/>
          <a:lstStyle/>
          <a:p>
            <a:pPr>
              <a:spcBef>
                <a:spcPts val="600"/>
              </a:spcBef>
            </a:pPr>
            <a:r>
              <a:rPr lang="de-CH" sz="1600" dirty="0" err="1" smtClean="0"/>
              <a:t>How</a:t>
            </a:r>
            <a:r>
              <a:rPr lang="de-CH" sz="1600" dirty="0" smtClean="0"/>
              <a:t> </a:t>
            </a:r>
            <a:r>
              <a:rPr lang="de-CH" sz="1600" dirty="0" err="1" smtClean="0"/>
              <a:t>does</a:t>
            </a:r>
            <a:r>
              <a:rPr lang="de-CH" sz="1600" dirty="0" smtClean="0"/>
              <a:t> </a:t>
            </a:r>
            <a:r>
              <a:rPr lang="de-CH" sz="1600" dirty="0" err="1" smtClean="0"/>
              <a:t>the</a:t>
            </a:r>
            <a:r>
              <a:rPr lang="de-CH" sz="1600" dirty="0" smtClean="0"/>
              <a:t> </a:t>
            </a:r>
            <a:r>
              <a:rPr lang="de-CH" sz="1600" dirty="0" err="1" smtClean="0"/>
              <a:t>application</a:t>
            </a:r>
            <a:r>
              <a:rPr lang="de-CH" sz="1600" dirty="0" smtClean="0"/>
              <a:t> </a:t>
            </a:r>
            <a:r>
              <a:rPr lang="de-CH" sz="1600" dirty="0" err="1" smtClean="0"/>
              <a:t>know</a:t>
            </a:r>
            <a:r>
              <a:rPr lang="de-CH" sz="1600" dirty="0" smtClean="0"/>
              <a:t> </a:t>
            </a:r>
            <a:r>
              <a:rPr lang="de-CH" sz="1600" dirty="0" err="1" smtClean="0"/>
              <a:t>if</a:t>
            </a:r>
            <a:r>
              <a:rPr lang="de-CH" sz="1600" dirty="0" smtClean="0"/>
              <a:t> a </a:t>
            </a:r>
            <a:r>
              <a:rPr lang="de-CH" sz="1600" dirty="0" err="1" smtClean="0"/>
              <a:t>gml:id</a:t>
            </a:r>
            <a:r>
              <a:rPr lang="de-CH" sz="1600" dirty="0" smtClean="0"/>
              <a:t> </a:t>
            </a:r>
            <a:r>
              <a:rPr lang="de-CH" sz="1600" dirty="0" err="1" smtClean="0"/>
              <a:t>or</a:t>
            </a:r>
            <a:r>
              <a:rPr lang="de-CH" sz="1600" dirty="0" smtClean="0"/>
              <a:t> a </a:t>
            </a:r>
            <a:r>
              <a:rPr lang="de-CH" sz="1600" dirty="0" err="1" smtClean="0"/>
              <a:t>key</a:t>
            </a:r>
            <a:r>
              <a:rPr lang="de-CH" sz="1600" dirty="0" smtClean="0"/>
              <a:t> </a:t>
            </a:r>
            <a:r>
              <a:rPr lang="de-CH" sz="1600" dirty="0" err="1" smtClean="0"/>
              <a:t>made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content</a:t>
            </a:r>
            <a:r>
              <a:rPr lang="de-CH" sz="1600" dirty="0"/>
              <a:t> </a:t>
            </a:r>
            <a:r>
              <a:rPr lang="de-CH" sz="1600" dirty="0" err="1" smtClean="0"/>
              <a:t>should</a:t>
            </a:r>
            <a:r>
              <a:rPr lang="de-CH" sz="1600" dirty="0" smtClean="0"/>
              <a:t> </a:t>
            </a:r>
            <a:r>
              <a:rPr lang="de-CH" sz="1600" dirty="0" err="1" smtClean="0"/>
              <a:t>be</a:t>
            </a:r>
            <a:r>
              <a:rPr lang="de-CH" sz="1600" dirty="0" smtClean="0"/>
              <a:t> </a:t>
            </a:r>
            <a:r>
              <a:rPr lang="de-CH" sz="1600" dirty="0" err="1" smtClean="0"/>
              <a:t>used</a:t>
            </a:r>
            <a:r>
              <a:rPr lang="de-CH" sz="1600" dirty="0" smtClean="0"/>
              <a:t> </a:t>
            </a:r>
            <a:r>
              <a:rPr lang="de-CH" sz="1600" dirty="0" err="1" smtClean="0"/>
              <a:t>to</a:t>
            </a:r>
            <a:r>
              <a:rPr lang="de-CH" sz="1600" dirty="0" smtClean="0"/>
              <a:t> </a:t>
            </a:r>
            <a:r>
              <a:rPr lang="de-CH" sz="1600" dirty="0" err="1" smtClean="0"/>
              <a:t>match</a:t>
            </a:r>
            <a:r>
              <a:rPr lang="de-CH" sz="1600" dirty="0" smtClean="0"/>
              <a:t> </a:t>
            </a:r>
            <a:r>
              <a:rPr lang="de-CH" sz="1600" dirty="0" err="1" smtClean="0"/>
              <a:t>entities</a:t>
            </a:r>
            <a:r>
              <a:rPr lang="de-CH" sz="16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de-CH" sz="1600" dirty="0" err="1" smtClean="0"/>
              <a:t>two</a:t>
            </a:r>
            <a:r>
              <a:rPr lang="de-CH" sz="1600" dirty="0" smtClean="0"/>
              <a:t> «</a:t>
            </a:r>
            <a:r>
              <a:rPr lang="de-CH" sz="1600" dirty="0" err="1" smtClean="0"/>
              <a:t>modes</a:t>
            </a:r>
            <a:r>
              <a:rPr lang="de-CH" sz="1600" dirty="0" smtClean="0"/>
              <a:t>» </a:t>
            </a:r>
            <a:r>
              <a:rPr lang="de-CH" sz="1600" dirty="0" err="1" smtClean="0"/>
              <a:t>available</a:t>
            </a:r>
            <a:r>
              <a:rPr lang="de-CH" sz="1600" dirty="0" smtClean="0"/>
              <a:t>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de-CH" sz="1400" b="1" dirty="0" smtClean="0"/>
              <a:t>Match </a:t>
            </a:r>
            <a:r>
              <a:rPr lang="de-CH" sz="1400" b="1" dirty="0" err="1" smtClean="0"/>
              <a:t>by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gml:id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only</a:t>
            </a:r>
            <a:r>
              <a:rPr lang="de-CH" sz="1400" b="1" dirty="0" smtClean="0"/>
              <a:t> (</a:t>
            </a:r>
            <a:r>
              <a:rPr lang="de-CH" sz="1400" b="1" dirty="0" err="1" smtClean="0"/>
              <a:t>default</a:t>
            </a:r>
            <a:r>
              <a:rPr lang="de-CH" sz="1400" b="1" dirty="0" smtClean="0"/>
              <a:t>)</a:t>
            </a:r>
            <a:r>
              <a:rPr lang="de-CH" sz="1400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de-CH" sz="1200" dirty="0" smtClean="0"/>
              <a:t>Every </a:t>
            </a:r>
            <a:r>
              <a:rPr lang="de-CH" sz="1200" dirty="0" err="1" smtClean="0"/>
              <a:t>entity</a:t>
            </a:r>
            <a:r>
              <a:rPr lang="de-CH" sz="1200" dirty="0" smtClean="0"/>
              <a:t> </a:t>
            </a:r>
            <a:r>
              <a:rPr lang="de-CH" sz="1200" dirty="0" err="1" smtClean="0"/>
              <a:t>supporting</a:t>
            </a:r>
            <a:r>
              <a:rPr lang="de-CH" sz="1200" dirty="0" smtClean="0"/>
              <a:t> a </a:t>
            </a:r>
            <a:r>
              <a:rPr lang="de-CH" sz="1200" dirty="0" err="1" smtClean="0"/>
              <a:t>gml:id</a:t>
            </a:r>
            <a:r>
              <a:rPr lang="de-CH" sz="1200" dirty="0" smtClean="0"/>
              <a:t> must </a:t>
            </a:r>
            <a:r>
              <a:rPr lang="de-CH" sz="1200" dirty="0" err="1" smtClean="0"/>
              <a:t>contain</a:t>
            </a:r>
            <a:r>
              <a:rPr lang="de-CH" sz="1200" dirty="0" smtClean="0"/>
              <a:t> a </a:t>
            </a:r>
            <a:r>
              <a:rPr lang="de-CH" sz="1200" dirty="0" err="1" smtClean="0"/>
              <a:t>gml:id</a:t>
            </a:r>
            <a:r>
              <a:rPr lang="de-CH" sz="1200" dirty="0" smtClean="0"/>
              <a:t> </a:t>
            </a:r>
            <a:r>
              <a:rPr lang="de-CH" sz="1200" dirty="0" err="1" smtClean="0"/>
              <a:t>value</a:t>
            </a:r>
            <a:endParaRPr lang="de-CH" sz="1200" dirty="0" smtClean="0"/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de-CH" sz="1400" b="1" dirty="0" smtClean="0"/>
              <a:t>Match </a:t>
            </a:r>
            <a:r>
              <a:rPr lang="de-CH" sz="1400" b="1" dirty="0" err="1" smtClean="0"/>
              <a:t>by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gml:id</a:t>
            </a:r>
            <a:r>
              <a:rPr lang="de-CH" sz="1400" b="1" dirty="0" smtClean="0"/>
              <a:t>, </a:t>
            </a:r>
            <a:r>
              <a:rPr lang="de-CH" sz="1400" b="1" dirty="0" err="1" smtClean="0"/>
              <a:t>only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when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it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is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provided</a:t>
            </a:r>
            <a:r>
              <a:rPr lang="de-CH" sz="1400" b="1" dirty="0" smtClean="0"/>
              <a:t>, </a:t>
            </a:r>
            <a:r>
              <a:rPr lang="de-CH" sz="1400" b="1" dirty="0" err="1" smtClean="0"/>
              <a:t>otherwise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match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by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key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made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of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content</a:t>
            </a:r>
            <a:r>
              <a:rPr lang="de-CH" sz="1400" b="1" dirty="0" smtClean="0"/>
              <a:t>.</a:t>
            </a:r>
            <a:r>
              <a:rPr lang="de-CH" sz="1400" dirty="0" smtClean="0"/>
              <a:t> </a:t>
            </a:r>
          </a:p>
          <a:p>
            <a:pPr lvl="2">
              <a:spcBef>
                <a:spcPts val="600"/>
              </a:spcBef>
            </a:pPr>
            <a:r>
              <a:rPr lang="de-CH" sz="1200" dirty="0" smtClean="0"/>
              <a:t>Every </a:t>
            </a:r>
            <a:r>
              <a:rPr lang="de-CH" sz="1200" dirty="0" err="1" smtClean="0"/>
              <a:t>entity</a:t>
            </a:r>
            <a:r>
              <a:rPr lang="de-CH" sz="1200" dirty="0" smtClean="0"/>
              <a:t> </a:t>
            </a:r>
            <a:r>
              <a:rPr lang="de-CH" sz="1200" dirty="0" err="1" smtClean="0"/>
              <a:t>supporting</a:t>
            </a:r>
            <a:r>
              <a:rPr lang="de-CH" sz="1200" dirty="0" smtClean="0"/>
              <a:t> a </a:t>
            </a:r>
            <a:r>
              <a:rPr lang="de-CH" sz="1200" dirty="0" err="1" smtClean="0"/>
              <a:t>gml:id</a:t>
            </a:r>
            <a:r>
              <a:rPr lang="de-CH" sz="1200" dirty="0" smtClean="0"/>
              <a:t> will </a:t>
            </a:r>
            <a:r>
              <a:rPr lang="de-CH" sz="1200" dirty="0" err="1" smtClean="0"/>
              <a:t>be</a:t>
            </a:r>
            <a:r>
              <a:rPr lang="de-CH" sz="1200" dirty="0" smtClean="0"/>
              <a:t> </a:t>
            </a:r>
            <a:r>
              <a:rPr lang="de-CH" sz="1200" dirty="0" err="1" smtClean="0"/>
              <a:t>matched</a:t>
            </a:r>
            <a:r>
              <a:rPr lang="de-CH" sz="1200" dirty="0" smtClean="0"/>
              <a:t> </a:t>
            </a:r>
            <a:r>
              <a:rPr lang="de-CH" sz="1200" dirty="0" err="1" smtClean="0"/>
              <a:t>by</a:t>
            </a:r>
            <a:r>
              <a:rPr lang="de-CH" sz="1200" dirty="0" smtClean="0"/>
              <a:t> </a:t>
            </a:r>
            <a:r>
              <a:rPr lang="de-CH" sz="1200" dirty="0" err="1" smtClean="0"/>
              <a:t>gml:id</a:t>
            </a:r>
            <a:r>
              <a:rPr lang="de-CH" sz="1200" dirty="0" smtClean="0"/>
              <a:t> </a:t>
            </a:r>
            <a:r>
              <a:rPr lang="de-CH" sz="1200" dirty="0" err="1" smtClean="0"/>
              <a:t>if</a:t>
            </a:r>
            <a:r>
              <a:rPr lang="de-CH" sz="1200" dirty="0" smtClean="0"/>
              <a:t> </a:t>
            </a:r>
            <a:r>
              <a:rPr lang="de-CH" sz="1200" dirty="0" err="1" smtClean="0"/>
              <a:t>it</a:t>
            </a:r>
            <a:r>
              <a:rPr lang="de-CH" sz="1200" dirty="0" smtClean="0"/>
              <a:t> </a:t>
            </a:r>
            <a:r>
              <a:rPr lang="de-CH" sz="1200" dirty="0" err="1" smtClean="0"/>
              <a:t>is</a:t>
            </a:r>
            <a:r>
              <a:rPr lang="de-CH" sz="1200" dirty="0" smtClean="0"/>
              <a:t> </a:t>
            </a:r>
            <a:r>
              <a:rPr lang="de-CH" sz="1200" dirty="0" err="1" smtClean="0"/>
              <a:t>provided</a:t>
            </a:r>
            <a:r>
              <a:rPr lang="de-CH" sz="1200" dirty="0" smtClean="0"/>
              <a:t>. </a:t>
            </a:r>
            <a:r>
              <a:rPr lang="de-CH" sz="1200" dirty="0" err="1" smtClean="0"/>
              <a:t>If</a:t>
            </a:r>
            <a:r>
              <a:rPr lang="de-CH" sz="1200" dirty="0" smtClean="0"/>
              <a:t> </a:t>
            </a:r>
            <a:r>
              <a:rPr lang="de-CH" sz="1200" dirty="0" err="1" smtClean="0"/>
              <a:t>omitted</a:t>
            </a:r>
            <a:r>
              <a:rPr lang="de-CH" sz="1200" dirty="0" smtClean="0"/>
              <a:t>, </a:t>
            </a:r>
            <a:r>
              <a:rPr lang="de-CH" sz="1200" dirty="0" err="1" smtClean="0"/>
              <a:t>the</a:t>
            </a:r>
            <a:r>
              <a:rPr lang="de-CH" sz="1200" dirty="0" smtClean="0"/>
              <a:t> </a:t>
            </a:r>
            <a:r>
              <a:rPr lang="de-CH" sz="1200" dirty="0" err="1" smtClean="0"/>
              <a:t>key</a:t>
            </a:r>
            <a:r>
              <a:rPr lang="de-CH" sz="1200" dirty="0" smtClean="0"/>
              <a:t> </a:t>
            </a:r>
            <a:r>
              <a:rPr lang="de-CH" sz="1200" dirty="0" err="1" smtClean="0"/>
              <a:t>made</a:t>
            </a:r>
            <a:r>
              <a:rPr lang="de-CH" sz="1200" dirty="0" smtClean="0"/>
              <a:t>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content</a:t>
            </a:r>
            <a:r>
              <a:rPr lang="de-CH" sz="1200" dirty="0" smtClean="0"/>
              <a:t> will </a:t>
            </a:r>
            <a:r>
              <a:rPr lang="de-CH" sz="1200" dirty="0" err="1" smtClean="0"/>
              <a:t>be</a:t>
            </a:r>
            <a:r>
              <a:rPr lang="de-CH" sz="1200" dirty="0" smtClean="0"/>
              <a:t> </a:t>
            </a:r>
            <a:r>
              <a:rPr lang="de-CH" sz="1200" dirty="0" err="1" smtClean="0"/>
              <a:t>used</a:t>
            </a:r>
            <a:endParaRPr lang="de-CH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sz="2400" dirty="0" err="1" smtClean="0"/>
              <a:t>Strategies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matching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XML </a:t>
            </a:r>
            <a:r>
              <a:rPr lang="de-CH" sz="2400" dirty="0" err="1" smtClean="0"/>
              <a:t>entities</a:t>
            </a:r>
            <a:r>
              <a:rPr lang="de-CH" sz="2400" dirty="0" smtClean="0"/>
              <a:t>: </a:t>
            </a:r>
            <a:r>
              <a:rPr lang="de-CH" sz="2400" dirty="0" err="1" smtClean="0"/>
              <a:t>modes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549"/>
          <a:stretch/>
        </p:blipFill>
        <p:spPr>
          <a:xfrm>
            <a:off x="3918069" y="997924"/>
            <a:ext cx="5134964" cy="312802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713034" y="3791419"/>
            <a:ext cx="2430966" cy="17841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8933" y="4280775"/>
            <a:ext cx="6121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Oscardepl.wmo.int/</a:t>
            </a:r>
            <a:r>
              <a:rPr lang="de-CH" sz="1400" dirty="0" err="1" smtClean="0"/>
              <a:t>surface</a:t>
            </a:r>
            <a:r>
              <a:rPr lang="de-CH" sz="1400" dirty="0" smtClean="0"/>
              <a:t>/</a:t>
            </a:r>
            <a:r>
              <a:rPr lang="de-CH" sz="1400" dirty="0" err="1" smtClean="0"/>
              <a:t>rest</a:t>
            </a:r>
            <a:r>
              <a:rPr lang="de-CH" sz="1400" dirty="0" smtClean="0"/>
              <a:t>/</a:t>
            </a:r>
            <a:r>
              <a:rPr lang="de-CH" sz="1400" dirty="0" err="1" smtClean="0"/>
              <a:t>api</a:t>
            </a:r>
            <a:r>
              <a:rPr lang="de-CH" sz="1400" dirty="0" smtClean="0"/>
              <a:t>/</a:t>
            </a:r>
            <a:r>
              <a:rPr lang="de-CH" sz="1400" dirty="0" err="1" smtClean="0"/>
              <a:t>upload</a:t>
            </a:r>
            <a:r>
              <a:rPr lang="de-CH" sz="1400" dirty="0" smtClean="0"/>
              <a:t>/</a:t>
            </a:r>
            <a:r>
              <a:rPr lang="de-CH" sz="1400" dirty="0" err="1" smtClean="0"/>
              <a:t>useOnlyGmlIds</a:t>
            </a:r>
            <a:r>
              <a:rPr lang="de-CH" sz="1400" dirty="0" smtClean="0"/>
              <a:t>={TRUE/FALSE}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70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921835"/>
            <a:ext cx="9147424" cy="3464312"/>
          </a:xfrm>
          <a:solidFill>
            <a:schemeClr val="bg1"/>
          </a:solidFill>
        </p:spPr>
        <p:txBody>
          <a:bodyPr numCol="1"/>
          <a:lstStyle/>
          <a:p>
            <a:pPr>
              <a:spcBef>
                <a:spcPts val="600"/>
              </a:spcBef>
            </a:pPr>
            <a:r>
              <a:rPr lang="de-CH" sz="1800" dirty="0" err="1" smtClean="0"/>
              <a:t>Examples</a:t>
            </a:r>
            <a:r>
              <a:rPr lang="de-CH" sz="18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de-CH" sz="1600" dirty="0" smtClean="0"/>
              <a:t>Match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gml:id</a:t>
            </a:r>
            <a:r>
              <a:rPr lang="de-CH" sz="1600" dirty="0" smtClean="0"/>
              <a:t> </a:t>
            </a:r>
            <a:r>
              <a:rPr lang="de-CH" sz="1600" dirty="0" err="1" smtClean="0"/>
              <a:t>only</a:t>
            </a:r>
            <a:r>
              <a:rPr lang="de-CH" sz="1600" dirty="0" smtClean="0"/>
              <a:t> (</a:t>
            </a:r>
            <a:r>
              <a:rPr lang="de-CH" sz="1600" dirty="0" err="1" smtClean="0"/>
              <a:t>default</a:t>
            </a:r>
            <a:r>
              <a:rPr lang="de-CH" sz="1600" dirty="0" smtClean="0"/>
              <a:t>) </a:t>
            </a:r>
          </a:p>
          <a:p>
            <a:pPr lvl="3">
              <a:spcBef>
                <a:spcPts val="600"/>
              </a:spcBef>
            </a:pPr>
            <a:r>
              <a:rPr lang="de-CH" sz="1900" dirty="0" err="1" smtClean="0"/>
              <a:t>Use</a:t>
            </a:r>
            <a:r>
              <a:rPr lang="de-CH" sz="1900" dirty="0" smtClean="0"/>
              <a:t> </a:t>
            </a:r>
            <a:r>
              <a:rPr lang="de-CH" sz="1900" dirty="0" err="1" smtClean="0"/>
              <a:t>case</a:t>
            </a:r>
            <a:r>
              <a:rPr lang="de-CH" sz="1900" dirty="0" smtClean="0"/>
              <a:t> 1a: </a:t>
            </a:r>
            <a:r>
              <a:rPr lang="de-CH" sz="1900" dirty="0" err="1" smtClean="0"/>
              <a:t>insert</a:t>
            </a:r>
            <a:r>
              <a:rPr lang="de-CH" sz="1900" dirty="0" smtClean="0"/>
              <a:t> </a:t>
            </a:r>
            <a:r>
              <a:rPr lang="de-CH" sz="1900" dirty="0" err="1" smtClean="0"/>
              <a:t>new</a:t>
            </a:r>
            <a:r>
              <a:rPr lang="de-CH" sz="1900" dirty="0" smtClean="0"/>
              <a:t> </a:t>
            </a:r>
            <a:r>
              <a:rPr lang="de-CH" sz="1900" dirty="0" err="1" smtClean="0"/>
              <a:t>observation</a:t>
            </a:r>
            <a:endParaRPr lang="de-CH" sz="1900" dirty="0" smtClean="0"/>
          </a:p>
          <a:p>
            <a:pPr lvl="3">
              <a:spcBef>
                <a:spcPts val="600"/>
              </a:spcBef>
            </a:pPr>
            <a:r>
              <a:rPr lang="de-CH" sz="1900" dirty="0" err="1" smtClean="0"/>
              <a:t>Use</a:t>
            </a:r>
            <a:r>
              <a:rPr lang="de-CH" sz="1900" dirty="0" smtClean="0"/>
              <a:t> </a:t>
            </a:r>
            <a:r>
              <a:rPr lang="de-CH" sz="1900" dirty="0" err="1" smtClean="0"/>
              <a:t>case</a:t>
            </a:r>
            <a:r>
              <a:rPr lang="de-CH" sz="1900" dirty="0" smtClean="0"/>
              <a:t> </a:t>
            </a:r>
            <a:r>
              <a:rPr lang="de-CH" sz="1900" dirty="0" smtClean="0"/>
              <a:t>1b: </a:t>
            </a:r>
            <a:r>
              <a:rPr lang="de-CH" sz="1900" dirty="0" smtClean="0"/>
              <a:t>update </a:t>
            </a:r>
            <a:r>
              <a:rPr lang="de-CH" sz="1900" dirty="0" err="1" smtClean="0"/>
              <a:t>existing</a:t>
            </a:r>
            <a:r>
              <a:rPr lang="de-CH" sz="1900" dirty="0" smtClean="0"/>
              <a:t> </a:t>
            </a:r>
            <a:r>
              <a:rPr lang="de-CH" sz="1900" dirty="0" err="1" smtClean="0"/>
              <a:t>observation</a:t>
            </a:r>
            <a:endParaRPr lang="de-CH" sz="1900" dirty="0" smtClean="0"/>
          </a:p>
          <a:p>
            <a:pPr lvl="4">
              <a:spcBef>
                <a:spcPts val="600"/>
              </a:spcBef>
            </a:pPr>
            <a:r>
              <a:rPr lang="de-CH" sz="1600" dirty="0"/>
              <a:t>Every </a:t>
            </a:r>
            <a:r>
              <a:rPr lang="de-CH" sz="1600" dirty="0" err="1"/>
              <a:t>entity</a:t>
            </a:r>
            <a:r>
              <a:rPr lang="de-CH" sz="1600" dirty="0"/>
              <a:t> </a:t>
            </a:r>
            <a:r>
              <a:rPr lang="de-CH" sz="1600" dirty="0" err="1"/>
              <a:t>supporting</a:t>
            </a:r>
            <a:r>
              <a:rPr lang="de-CH" sz="1600" dirty="0"/>
              <a:t> a </a:t>
            </a:r>
            <a:r>
              <a:rPr lang="de-CH" sz="1600" dirty="0" err="1"/>
              <a:t>gml:id</a:t>
            </a:r>
            <a:r>
              <a:rPr lang="de-CH" sz="1600" dirty="0"/>
              <a:t> must </a:t>
            </a:r>
            <a:r>
              <a:rPr lang="de-CH" sz="1600" dirty="0" err="1"/>
              <a:t>have</a:t>
            </a:r>
            <a:r>
              <a:rPr lang="de-CH" sz="1600" dirty="0"/>
              <a:t> a </a:t>
            </a:r>
            <a:r>
              <a:rPr lang="de-CH" sz="1600" dirty="0" err="1"/>
              <a:t>gml:id</a:t>
            </a:r>
            <a:r>
              <a:rPr lang="de-CH" sz="1600" dirty="0"/>
              <a:t> </a:t>
            </a:r>
            <a:r>
              <a:rPr lang="de-CH" sz="1600" dirty="0" err="1" smtClean="0"/>
              <a:t>value</a:t>
            </a:r>
            <a:endParaRPr lang="de-CH" sz="1600" dirty="0" smtClean="0"/>
          </a:p>
          <a:p>
            <a:pPr lvl="1">
              <a:spcBef>
                <a:spcPts val="600"/>
              </a:spcBef>
            </a:pPr>
            <a:r>
              <a:rPr lang="de-CH" sz="1600" dirty="0" smtClean="0"/>
              <a:t>Match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gml:id</a:t>
            </a:r>
            <a:r>
              <a:rPr lang="de-CH" sz="1600" dirty="0" smtClean="0"/>
              <a:t>, </a:t>
            </a:r>
            <a:r>
              <a:rPr lang="de-CH" sz="1600" dirty="0" err="1" smtClean="0"/>
              <a:t>only</a:t>
            </a:r>
            <a:r>
              <a:rPr lang="de-CH" sz="1600" dirty="0" smtClean="0"/>
              <a:t> </a:t>
            </a:r>
            <a:r>
              <a:rPr lang="de-CH" sz="1600" dirty="0" err="1" smtClean="0"/>
              <a:t>when</a:t>
            </a:r>
            <a:r>
              <a:rPr lang="de-CH" sz="1600" dirty="0" smtClean="0"/>
              <a:t> </a:t>
            </a:r>
            <a:r>
              <a:rPr lang="de-CH" sz="1600" dirty="0" err="1" smtClean="0"/>
              <a:t>it</a:t>
            </a:r>
            <a:r>
              <a:rPr lang="de-CH" sz="1600" dirty="0" smtClean="0"/>
              <a:t> </a:t>
            </a:r>
            <a:r>
              <a:rPr lang="de-CH" sz="1600" dirty="0" err="1" smtClean="0"/>
              <a:t>is</a:t>
            </a:r>
            <a:r>
              <a:rPr lang="de-CH" sz="1600" dirty="0" smtClean="0"/>
              <a:t> </a:t>
            </a:r>
            <a:r>
              <a:rPr lang="de-CH" sz="1600" dirty="0" err="1" smtClean="0"/>
              <a:t>provided</a:t>
            </a:r>
            <a:r>
              <a:rPr lang="de-CH" sz="1600" dirty="0" smtClean="0"/>
              <a:t>, </a:t>
            </a:r>
            <a:r>
              <a:rPr lang="de-CH" sz="1600" dirty="0" err="1" smtClean="0"/>
              <a:t>otherwise</a:t>
            </a:r>
            <a:r>
              <a:rPr lang="de-CH" sz="1600" dirty="0" smtClean="0"/>
              <a:t> </a:t>
            </a:r>
            <a:r>
              <a:rPr lang="de-CH" sz="1600" dirty="0" err="1" smtClean="0"/>
              <a:t>match</a:t>
            </a:r>
            <a:r>
              <a:rPr lang="de-CH" sz="1600" dirty="0" smtClean="0"/>
              <a:t>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key</a:t>
            </a:r>
            <a:r>
              <a:rPr lang="de-CH" sz="1600" dirty="0" smtClean="0"/>
              <a:t> </a:t>
            </a:r>
            <a:r>
              <a:rPr lang="de-CH" sz="1600" dirty="0" err="1" smtClean="0"/>
              <a:t>made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content</a:t>
            </a:r>
            <a:endParaRPr lang="de-CH" sz="1600" dirty="0" smtClean="0"/>
          </a:p>
          <a:p>
            <a:pPr lvl="3">
              <a:spcBef>
                <a:spcPts val="600"/>
              </a:spcBef>
            </a:pPr>
            <a:r>
              <a:rPr lang="de-CH" sz="1900" dirty="0" err="1"/>
              <a:t>Use</a:t>
            </a:r>
            <a:r>
              <a:rPr lang="de-CH" sz="1900" dirty="0"/>
              <a:t> </a:t>
            </a:r>
            <a:r>
              <a:rPr lang="de-CH" sz="1900" dirty="0" err="1"/>
              <a:t>case</a:t>
            </a:r>
            <a:r>
              <a:rPr lang="de-CH" sz="1900" dirty="0"/>
              <a:t> </a:t>
            </a:r>
            <a:r>
              <a:rPr lang="de-CH" sz="1900" dirty="0" smtClean="0"/>
              <a:t>2a: </a:t>
            </a:r>
            <a:r>
              <a:rPr lang="de-CH" sz="1900" dirty="0" err="1"/>
              <a:t>insert</a:t>
            </a:r>
            <a:r>
              <a:rPr lang="de-CH" sz="1900" dirty="0"/>
              <a:t> </a:t>
            </a:r>
            <a:r>
              <a:rPr lang="de-CH" sz="1900" dirty="0" err="1"/>
              <a:t>new</a:t>
            </a:r>
            <a:r>
              <a:rPr lang="de-CH" sz="1900" dirty="0"/>
              <a:t> </a:t>
            </a:r>
            <a:r>
              <a:rPr lang="de-CH" sz="1900" dirty="0" err="1" smtClean="0"/>
              <a:t>observation</a:t>
            </a:r>
            <a:endParaRPr lang="de-CH" sz="1900" dirty="0" smtClean="0"/>
          </a:p>
          <a:p>
            <a:pPr lvl="3">
              <a:spcBef>
                <a:spcPts val="600"/>
              </a:spcBef>
            </a:pPr>
            <a:r>
              <a:rPr lang="de-CH" sz="1900" dirty="0" err="1" smtClean="0"/>
              <a:t>Use</a:t>
            </a:r>
            <a:r>
              <a:rPr lang="de-CH" sz="1900" dirty="0" smtClean="0"/>
              <a:t> </a:t>
            </a:r>
            <a:r>
              <a:rPr lang="de-CH" sz="1900" dirty="0" err="1" smtClean="0"/>
              <a:t>case</a:t>
            </a:r>
            <a:r>
              <a:rPr lang="de-CH" sz="1900" dirty="0" smtClean="0"/>
              <a:t> 2b: update </a:t>
            </a:r>
            <a:r>
              <a:rPr lang="de-CH" sz="1900" dirty="0" err="1" smtClean="0"/>
              <a:t>existing</a:t>
            </a:r>
            <a:r>
              <a:rPr lang="de-CH" sz="1900" dirty="0" smtClean="0"/>
              <a:t> </a:t>
            </a:r>
            <a:r>
              <a:rPr lang="de-CH" sz="1900" dirty="0" err="1" smtClean="0"/>
              <a:t>observation</a:t>
            </a:r>
            <a:endParaRPr lang="de-CH" sz="1900" dirty="0" smtClean="0"/>
          </a:p>
          <a:p>
            <a:pPr lvl="4">
              <a:spcBef>
                <a:spcPts val="600"/>
              </a:spcBef>
            </a:pPr>
            <a:r>
              <a:rPr lang="de-CH" sz="1900" dirty="0" smtClean="0"/>
              <a:t>All </a:t>
            </a:r>
            <a:r>
              <a:rPr lang="de-CH" sz="1900" dirty="0" err="1" smtClean="0"/>
              <a:t>elements</a:t>
            </a:r>
            <a:r>
              <a:rPr lang="de-CH" sz="1900" dirty="0" smtClean="0"/>
              <a:t> </a:t>
            </a:r>
            <a:r>
              <a:rPr lang="de-CH" sz="1900" dirty="0" err="1" smtClean="0"/>
              <a:t>that</a:t>
            </a:r>
            <a:r>
              <a:rPr lang="de-CH" sz="1900" dirty="0" smtClean="0"/>
              <a:t> </a:t>
            </a:r>
            <a:r>
              <a:rPr lang="de-CH" sz="1900" dirty="0" err="1" smtClean="0"/>
              <a:t>constitute</a:t>
            </a:r>
            <a:r>
              <a:rPr lang="de-CH" sz="1900" dirty="0" smtClean="0"/>
              <a:t> </a:t>
            </a:r>
            <a:r>
              <a:rPr lang="de-CH" sz="1900" dirty="0" err="1" smtClean="0"/>
              <a:t>the</a:t>
            </a:r>
            <a:r>
              <a:rPr lang="de-CH" sz="1900" dirty="0" smtClean="0"/>
              <a:t> </a:t>
            </a:r>
            <a:r>
              <a:rPr lang="de-CH" sz="1900" dirty="0" err="1" smtClean="0"/>
              <a:t>key</a:t>
            </a:r>
            <a:r>
              <a:rPr lang="de-CH" sz="1900" dirty="0" smtClean="0"/>
              <a:t> must </a:t>
            </a:r>
            <a:r>
              <a:rPr lang="de-CH" sz="1900" dirty="0" err="1" smtClean="0"/>
              <a:t>be</a:t>
            </a:r>
            <a:r>
              <a:rPr lang="de-CH" sz="1900" dirty="0" smtClean="0"/>
              <a:t> </a:t>
            </a:r>
            <a:r>
              <a:rPr lang="de-CH" sz="1900" dirty="0" err="1" smtClean="0"/>
              <a:t>provided</a:t>
            </a:r>
            <a:endParaRPr lang="de-CH" sz="1900" dirty="0"/>
          </a:p>
          <a:p>
            <a:pPr lvl="3">
              <a:spcBef>
                <a:spcPts val="600"/>
              </a:spcBef>
            </a:pPr>
            <a:endParaRPr lang="de-CH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sz="2400" dirty="0" err="1" smtClean="0"/>
              <a:t>Strategies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matching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XML </a:t>
            </a:r>
            <a:r>
              <a:rPr lang="de-CH" sz="2400" dirty="0" err="1" smtClean="0"/>
              <a:t>entities</a:t>
            </a:r>
            <a:r>
              <a:rPr lang="de-CH" sz="2400" dirty="0" smtClean="0"/>
              <a:t>: </a:t>
            </a:r>
            <a:r>
              <a:rPr lang="de-CH" sz="2400" dirty="0" err="1" smtClean="0"/>
              <a:t>examples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32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8946" y="826410"/>
            <a:ext cx="8846633" cy="3819931"/>
          </a:xfrm>
        </p:spPr>
        <p:txBody>
          <a:bodyPr numCol="2"/>
          <a:lstStyle/>
          <a:p>
            <a:pPr marL="0" indent="0">
              <a:buNone/>
            </a:pPr>
            <a:r>
              <a:rPr lang="de-CH" sz="1800" dirty="0" err="1"/>
              <a:t>U</a:t>
            </a:r>
            <a:r>
              <a:rPr lang="de-CH" sz="1800" dirty="0" err="1" smtClean="0"/>
              <a:t>se</a:t>
            </a:r>
            <a:r>
              <a:rPr lang="de-CH" sz="1800" dirty="0" smtClean="0"/>
              <a:t> </a:t>
            </a:r>
            <a:r>
              <a:rPr lang="de-CH" sz="1800" dirty="0" err="1" smtClean="0"/>
              <a:t>case</a:t>
            </a:r>
            <a:r>
              <a:rPr lang="de-CH" sz="1800" dirty="0" smtClean="0"/>
              <a:t> 1a:  </a:t>
            </a:r>
            <a:r>
              <a:rPr lang="de-CH" sz="1800" dirty="0" err="1"/>
              <a:t>insert</a:t>
            </a:r>
            <a:r>
              <a:rPr lang="de-CH" sz="1800" dirty="0"/>
              <a:t> </a:t>
            </a:r>
            <a:r>
              <a:rPr lang="de-CH" sz="1800" dirty="0" err="1"/>
              <a:t>new</a:t>
            </a:r>
            <a:r>
              <a:rPr lang="de-CH" sz="1800" dirty="0"/>
              <a:t> </a:t>
            </a:r>
            <a:r>
              <a:rPr lang="de-CH" sz="1800" dirty="0" err="1" smtClean="0"/>
              <a:t>observation</a:t>
            </a:r>
            <a:endParaRPr lang="de-CH" sz="1800" dirty="0" smtClean="0"/>
          </a:p>
          <a:p>
            <a:r>
              <a:rPr lang="de-CH" sz="1800" dirty="0" smtClean="0"/>
              <a:t>Test </a:t>
            </a:r>
            <a:r>
              <a:rPr lang="de-CH" sz="1800" dirty="0" err="1" smtClean="0"/>
              <a:t>data</a:t>
            </a:r>
            <a:r>
              <a:rPr lang="de-CH" sz="1800" dirty="0" smtClean="0"/>
              <a:t>:</a:t>
            </a:r>
          </a:p>
          <a:p>
            <a:pPr lvl="1"/>
            <a:r>
              <a:rPr lang="de-CH" sz="1200" dirty="0" smtClean="0"/>
              <a:t>Station RIGI</a:t>
            </a:r>
          </a:p>
          <a:p>
            <a:pPr lvl="1"/>
            <a:r>
              <a:rPr lang="de-CH" sz="1200" dirty="0" smtClean="0"/>
              <a:t>New </a:t>
            </a:r>
            <a:r>
              <a:rPr lang="de-CH" sz="1200" dirty="0" err="1" smtClean="0"/>
              <a:t>observation</a:t>
            </a:r>
            <a:r>
              <a:rPr lang="de-CH" sz="1200" dirty="0" smtClean="0"/>
              <a:t> (+</a:t>
            </a:r>
            <a:r>
              <a:rPr lang="de-CH" sz="1200" dirty="0" err="1" smtClean="0"/>
              <a:t>deployment+data</a:t>
            </a:r>
            <a:r>
              <a:rPr lang="de-CH" sz="1200" dirty="0" smtClean="0"/>
              <a:t> </a:t>
            </a:r>
            <a:r>
              <a:rPr lang="de-CH" sz="1200" dirty="0" err="1" smtClean="0"/>
              <a:t>generation</a:t>
            </a:r>
            <a:r>
              <a:rPr lang="de-CH" sz="1200" dirty="0" smtClean="0"/>
              <a:t>)</a:t>
            </a:r>
          </a:p>
          <a:p>
            <a:pPr lvl="2"/>
            <a:r>
              <a:rPr lang="de-CH" sz="1200" dirty="0" smtClean="0"/>
              <a:t>Affiliation: GOS</a:t>
            </a:r>
          </a:p>
          <a:p>
            <a:pPr lvl="2"/>
            <a:r>
              <a:rPr lang="de-CH" sz="1200" dirty="0" smtClean="0"/>
              <a:t>Variable: </a:t>
            </a:r>
            <a:r>
              <a:rPr lang="de-CH" sz="1200" dirty="0" err="1" smtClean="0"/>
              <a:t>Atmospheric</a:t>
            </a:r>
            <a:r>
              <a:rPr lang="de-CH" sz="1200" dirty="0" smtClean="0"/>
              <a:t> </a:t>
            </a:r>
            <a:r>
              <a:rPr lang="de-CH" sz="1200" dirty="0" err="1" smtClean="0"/>
              <a:t>pressure</a:t>
            </a:r>
            <a:endParaRPr lang="de-CH" sz="1200" dirty="0" smtClean="0"/>
          </a:p>
          <a:p>
            <a:pPr lvl="2"/>
            <a:r>
              <a:rPr lang="de-CH" sz="1200" dirty="0" err="1" smtClean="0"/>
              <a:t>Geometry</a:t>
            </a:r>
            <a:r>
              <a:rPr lang="de-CH" sz="1200" dirty="0" smtClean="0"/>
              <a:t>: </a:t>
            </a:r>
            <a:r>
              <a:rPr lang="de-CH" sz="1200" dirty="0" err="1" smtClean="0"/>
              <a:t>point</a:t>
            </a:r>
            <a:endParaRPr lang="de-CH" sz="1200" dirty="0" smtClean="0"/>
          </a:p>
          <a:p>
            <a:pPr lvl="2"/>
            <a:r>
              <a:rPr lang="de-CH" sz="1200" dirty="0" err="1" smtClean="0"/>
              <a:t>Measurements</a:t>
            </a:r>
            <a:r>
              <a:rPr lang="de-CH" sz="1200" dirty="0" smtClean="0"/>
              <a:t> </a:t>
            </a:r>
            <a:r>
              <a:rPr lang="de-CH" sz="1200" dirty="0" err="1" smtClean="0"/>
              <a:t>started</a:t>
            </a:r>
            <a:r>
              <a:rPr lang="de-CH" sz="1200" dirty="0" smtClean="0"/>
              <a:t>: </a:t>
            </a:r>
            <a:r>
              <a:rPr lang="de-CH" sz="1200" dirty="0" err="1" smtClean="0"/>
              <a:t>today</a:t>
            </a:r>
            <a:endParaRPr lang="de-CH" sz="1200" dirty="0" smtClean="0"/>
          </a:p>
          <a:p>
            <a:pPr lvl="2"/>
            <a:r>
              <a:rPr lang="de-CH" sz="1200" dirty="0" err="1" smtClean="0"/>
              <a:t>Observing</a:t>
            </a:r>
            <a:r>
              <a:rPr lang="de-CH" sz="1200" dirty="0" smtClean="0"/>
              <a:t> </a:t>
            </a:r>
            <a:r>
              <a:rPr lang="de-CH" sz="1200" dirty="0" err="1" smtClean="0"/>
              <a:t>method</a:t>
            </a:r>
            <a:r>
              <a:rPr lang="de-CH" sz="1200" dirty="0" smtClean="0"/>
              <a:t>: Barometer, </a:t>
            </a:r>
            <a:r>
              <a:rPr lang="de-CH" sz="1200" dirty="0" err="1" smtClean="0"/>
              <a:t>mercury</a:t>
            </a:r>
            <a:r>
              <a:rPr lang="de-CH" sz="1200" dirty="0" smtClean="0"/>
              <a:t> </a:t>
            </a:r>
            <a:r>
              <a:rPr lang="de-CH" sz="1200" dirty="0" err="1" smtClean="0"/>
              <a:t>column</a:t>
            </a:r>
            <a:endParaRPr lang="de-CH" sz="1200" dirty="0" smtClean="0"/>
          </a:p>
          <a:p>
            <a:pPr lvl="2"/>
            <a:r>
              <a:rPr lang="de-CH" sz="1200" dirty="0" smtClean="0"/>
              <a:t>Height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instrument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reference</a:t>
            </a:r>
            <a:r>
              <a:rPr lang="de-CH" sz="1200" dirty="0" smtClean="0"/>
              <a:t> </a:t>
            </a:r>
            <a:r>
              <a:rPr lang="de-CH" sz="1200" dirty="0" err="1" smtClean="0"/>
              <a:t>surface</a:t>
            </a:r>
            <a:r>
              <a:rPr lang="de-CH" sz="1200" dirty="0" smtClean="0"/>
              <a:t>: 2m </a:t>
            </a:r>
          </a:p>
          <a:p>
            <a:pPr lvl="2"/>
            <a:r>
              <a:rPr lang="de-CH" sz="1200" dirty="0" smtClean="0"/>
              <a:t>Reporting: </a:t>
            </a:r>
            <a:r>
              <a:rPr lang="de-CH" sz="1200" dirty="0" err="1" smtClean="0"/>
              <a:t>from</a:t>
            </a:r>
            <a:r>
              <a:rPr lang="de-CH" sz="1200" dirty="0" smtClean="0"/>
              <a:t> </a:t>
            </a:r>
            <a:r>
              <a:rPr lang="de-CH" sz="1200" dirty="0" err="1" smtClean="0"/>
              <a:t>today</a:t>
            </a:r>
            <a:r>
              <a:rPr lang="de-CH" sz="1200" dirty="0" smtClean="0"/>
              <a:t>, 24/7, </a:t>
            </a:r>
            <a:r>
              <a:rPr lang="de-CH" sz="1200" dirty="0" err="1" smtClean="0"/>
              <a:t>every</a:t>
            </a:r>
            <a:r>
              <a:rPr lang="de-CH" sz="1200" dirty="0" smtClean="0"/>
              <a:t> 10 min, national </a:t>
            </a:r>
            <a:r>
              <a:rPr lang="de-CH" sz="1200" dirty="0" err="1" smtClean="0"/>
              <a:t>data</a:t>
            </a:r>
            <a:r>
              <a:rPr lang="de-CH" sz="1200" dirty="0" smtClean="0"/>
              <a:t> </a:t>
            </a:r>
            <a:r>
              <a:rPr lang="de-CH" sz="1200" dirty="0" err="1" smtClean="0"/>
              <a:t>exchange</a:t>
            </a:r>
            <a:endParaRPr lang="de-CH" sz="1200" dirty="0"/>
          </a:p>
          <a:p>
            <a:pPr lvl="2"/>
            <a:endParaRPr lang="de-CH" sz="1400" dirty="0"/>
          </a:p>
          <a:p>
            <a:pPr marL="914400" lvl="2" indent="0">
              <a:buNone/>
            </a:pPr>
            <a:endParaRPr lang="de-CH" sz="1400" dirty="0" smtClean="0"/>
          </a:p>
          <a:p>
            <a:endParaRPr lang="de-CH" sz="1800" dirty="0" smtClean="0"/>
          </a:p>
          <a:p>
            <a:r>
              <a:rPr lang="de-CH" sz="1800" dirty="0" err="1" smtClean="0"/>
              <a:t>Procedure</a:t>
            </a:r>
            <a:r>
              <a:rPr lang="de-CH" sz="1800" dirty="0" smtClean="0"/>
              <a:t>: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Check </a:t>
            </a:r>
            <a:r>
              <a:rPr lang="de-CH" sz="1400" dirty="0" err="1" smtClean="0"/>
              <a:t>which</a:t>
            </a:r>
            <a:r>
              <a:rPr lang="de-CH" sz="1400" dirty="0" smtClean="0"/>
              <a:t> </a:t>
            </a:r>
            <a:r>
              <a:rPr lang="de-CH" sz="1400" dirty="0" err="1" smtClean="0"/>
              <a:t>entities</a:t>
            </a:r>
            <a:r>
              <a:rPr lang="de-CH" sz="1400" dirty="0" smtClean="0"/>
              <a:t> </a:t>
            </a:r>
            <a:r>
              <a:rPr lang="de-CH" sz="1400" dirty="0" err="1" smtClean="0"/>
              <a:t>support</a:t>
            </a:r>
            <a:r>
              <a:rPr lang="de-CH" sz="1400" dirty="0" smtClean="0"/>
              <a:t> </a:t>
            </a:r>
            <a:r>
              <a:rPr lang="de-CH" sz="1400" dirty="0" err="1" smtClean="0"/>
              <a:t>gml:ids</a:t>
            </a:r>
            <a:endParaRPr lang="de-CH" sz="1400" dirty="0" smtClean="0"/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/>
              <a:t>Observation (</a:t>
            </a:r>
            <a:r>
              <a:rPr lang="de-CH" sz="1200" dirty="0">
                <a:sym typeface="Wingdings" panose="05000000000000000000" pitchFamily="2" charset="2"/>
              </a:rPr>
              <a:t></a:t>
            </a:r>
            <a:r>
              <a:rPr lang="de-CH" sz="1200" dirty="0" err="1"/>
              <a:t>no</a:t>
            </a:r>
            <a:r>
              <a:rPr lang="de-CH" sz="1200" dirty="0"/>
              <a:t> </a:t>
            </a:r>
            <a:r>
              <a:rPr lang="de-CH" sz="1200" dirty="0" err="1"/>
              <a:t>gml:id</a:t>
            </a:r>
            <a:r>
              <a:rPr lang="de-CH" sz="1200" dirty="0"/>
              <a:t> </a:t>
            </a:r>
            <a:r>
              <a:rPr lang="de-CH" sz="1200" dirty="0" err="1"/>
              <a:t>support</a:t>
            </a:r>
            <a:r>
              <a:rPr lang="de-CH" sz="1200" dirty="0"/>
              <a:t>, </a:t>
            </a:r>
            <a:r>
              <a:rPr lang="de-CH" sz="1200" dirty="0" err="1"/>
              <a:t>key</a:t>
            </a:r>
            <a:r>
              <a:rPr lang="de-CH" sz="1200" dirty="0"/>
              <a:t> = </a:t>
            </a:r>
            <a:r>
              <a:rPr lang="de-CH" sz="1200" dirty="0" err="1"/>
              <a:t>variable+geometry</a:t>
            </a:r>
            <a:r>
              <a:rPr lang="de-CH" sz="1200" dirty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err="1"/>
              <a:t>Deployment</a:t>
            </a:r>
            <a:r>
              <a:rPr lang="de-CH" sz="1200" dirty="0"/>
              <a:t> (</a:t>
            </a:r>
            <a:r>
              <a:rPr lang="de-CH" sz="1200" dirty="0">
                <a:sym typeface="Wingdings" panose="05000000000000000000" pitchFamily="2" charset="2"/>
              </a:rPr>
              <a:t> </a:t>
            </a:r>
            <a:r>
              <a:rPr lang="de-CH" sz="1200" dirty="0" err="1">
                <a:sym typeface="Wingdings" panose="05000000000000000000" pitchFamily="2" charset="2"/>
              </a:rPr>
              <a:t>wmdr:Deployment</a:t>
            </a:r>
            <a:r>
              <a:rPr lang="de-CH" sz="1200" dirty="0">
                <a:sym typeface="Wingdings" panose="05000000000000000000" pitchFamily="2" charset="2"/>
              </a:rPr>
              <a:t>)</a:t>
            </a:r>
            <a:endParaRPr lang="de-CH" sz="1200" dirty="0"/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/>
              <a:t>Data Generation (</a:t>
            </a:r>
            <a:r>
              <a:rPr lang="de-CH" sz="1200" dirty="0">
                <a:sym typeface="Wingdings" panose="05000000000000000000" pitchFamily="2" charset="2"/>
              </a:rPr>
              <a:t> </a:t>
            </a:r>
            <a:r>
              <a:rPr lang="de-CH" sz="1200" dirty="0" err="1">
                <a:sym typeface="Wingdings" panose="05000000000000000000" pitchFamily="2" charset="2"/>
              </a:rPr>
              <a:t>wmdr:DataGeneration</a:t>
            </a:r>
            <a:r>
              <a:rPr lang="de-CH" sz="1200" dirty="0">
                <a:sym typeface="Wingdings" panose="05000000000000000000" pitchFamily="2" charset="2"/>
              </a:rPr>
              <a:t>)</a:t>
            </a:r>
            <a:endParaRPr lang="de-CH" sz="1200" dirty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Download WMDR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Copy</a:t>
            </a:r>
            <a:r>
              <a:rPr lang="de-CH" sz="1400" dirty="0" smtClean="0"/>
              <a:t>/</a:t>
            </a:r>
            <a:r>
              <a:rPr lang="de-CH" sz="1400" dirty="0" err="1" smtClean="0"/>
              <a:t>paste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observation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have</a:t>
            </a:r>
            <a:r>
              <a:rPr lang="de-CH" sz="1400" dirty="0" smtClean="0"/>
              <a:t> a </a:t>
            </a:r>
            <a:r>
              <a:rPr lang="de-CH" sz="1400" dirty="0" err="1" smtClean="0"/>
              <a:t>basis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work</a:t>
            </a:r>
            <a:r>
              <a:rPr lang="de-CH" sz="1400" dirty="0" smtClean="0"/>
              <a:t> on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Adjust</a:t>
            </a:r>
            <a:r>
              <a:rPr lang="de-CH" sz="1400" dirty="0" smtClean="0"/>
              <a:t> </a:t>
            </a:r>
            <a:r>
              <a:rPr lang="de-CH" sz="1400" dirty="0" err="1" smtClean="0"/>
              <a:t>metadata</a:t>
            </a:r>
            <a:r>
              <a:rPr lang="de-CH" sz="1400" dirty="0" smtClean="0"/>
              <a:t>, </a:t>
            </a:r>
            <a:r>
              <a:rPr lang="de-CH" sz="1400" dirty="0" err="1" smtClean="0"/>
              <a:t>assign</a:t>
            </a:r>
            <a:r>
              <a:rPr lang="de-CH" sz="1400" dirty="0" smtClean="0"/>
              <a:t> </a:t>
            </a:r>
            <a:r>
              <a:rPr lang="de-CH" sz="1400" dirty="0" err="1" smtClean="0"/>
              <a:t>new</a:t>
            </a:r>
            <a:r>
              <a:rPr lang="de-CH" sz="1400" dirty="0" smtClean="0"/>
              <a:t>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gml:id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Submit</a:t>
            </a:r>
            <a:r>
              <a:rPr lang="de-CH" sz="1400" dirty="0" smtClean="0"/>
              <a:t> XML </a:t>
            </a:r>
            <a:r>
              <a:rPr lang="de-CH" sz="1400" b="1" dirty="0" err="1" smtClean="0"/>
              <a:t>with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checkbox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checked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856786" cy="544945"/>
          </a:xfrm>
        </p:spPr>
        <p:txBody>
          <a:bodyPr/>
          <a:lstStyle/>
          <a:p>
            <a:r>
              <a:rPr lang="de-CH" dirty="0" err="1" smtClean="0"/>
              <a:t>Example</a:t>
            </a:r>
            <a:r>
              <a:rPr lang="de-CH" dirty="0" smtClean="0"/>
              <a:t>: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gml:id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415" y="3949853"/>
            <a:ext cx="3959641" cy="6444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0091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1776" y="826410"/>
            <a:ext cx="9010185" cy="3819931"/>
          </a:xfrm>
        </p:spPr>
        <p:txBody>
          <a:bodyPr numCol="2"/>
          <a:lstStyle/>
          <a:p>
            <a:pPr marL="0" indent="0">
              <a:buNone/>
            </a:pPr>
            <a:r>
              <a:rPr lang="de-CH" sz="1800" dirty="0" err="1"/>
              <a:t>U</a:t>
            </a:r>
            <a:r>
              <a:rPr lang="de-CH" sz="1800" dirty="0" err="1" smtClean="0"/>
              <a:t>se</a:t>
            </a:r>
            <a:r>
              <a:rPr lang="de-CH" sz="1800" dirty="0" smtClean="0"/>
              <a:t> </a:t>
            </a:r>
            <a:r>
              <a:rPr lang="de-CH" sz="1800" dirty="0" err="1" smtClean="0"/>
              <a:t>case</a:t>
            </a:r>
            <a:r>
              <a:rPr lang="de-CH" sz="1800" dirty="0" smtClean="0"/>
              <a:t> 1b: update </a:t>
            </a:r>
            <a:r>
              <a:rPr lang="de-CH" sz="1800" dirty="0" err="1" smtClean="0"/>
              <a:t>existing</a:t>
            </a:r>
            <a:r>
              <a:rPr lang="de-CH" sz="1800" dirty="0" smtClean="0"/>
              <a:t> </a:t>
            </a:r>
            <a:r>
              <a:rPr lang="de-CH" sz="1800" dirty="0" err="1" smtClean="0"/>
              <a:t>observation</a:t>
            </a:r>
            <a:endParaRPr lang="de-CH" sz="1800" dirty="0" smtClean="0"/>
          </a:p>
          <a:p>
            <a:r>
              <a:rPr lang="de-CH" sz="1800" dirty="0" smtClean="0"/>
              <a:t>Test </a:t>
            </a:r>
            <a:r>
              <a:rPr lang="de-CH" sz="1800" dirty="0" err="1" smtClean="0"/>
              <a:t>data</a:t>
            </a:r>
            <a:r>
              <a:rPr lang="de-CH" sz="1800" dirty="0" smtClean="0"/>
              <a:t>:</a:t>
            </a:r>
          </a:p>
          <a:p>
            <a:pPr lvl="1"/>
            <a:r>
              <a:rPr lang="de-CH" sz="1200" dirty="0" smtClean="0"/>
              <a:t>Station RIGI</a:t>
            </a:r>
          </a:p>
          <a:p>
            <a:pPr lvl="1"/>
            <a:r>
              <a:rPr lang="de-CH" sz="1200" dirty="0" err="1" smtClean="0"/>
              <a:t>Existing</a:t>
            </a:r>
            <a:r>
              <a:rPr lang="de-CH" sz="1200" dirty="0" smtClean="0"/>
              <a:t> </a:t>
            </a:r>
            <a:r>
              <a:rPr lang="de-CH" sz="1200" dirty="0" err="1" smtClean="0"/>
              <a:t>observation</a:t>
            </a:r>
            <a:endParaRPr lang="de-CH" sz="1200" dirty="0" smtClean="0"/>
          </a:p>
          <a:p>
            <a:pPr lvl="2"/>
            <a:r>
              <a:rPr lang="de-CH" sz="1200" dirty="0" smtClean="0"/>
              <a:t>Affiliation: GOS</a:t>
            </a:r>
          </a:p>
          <a:p>
            <a:pPr lvl="2"/>
            <a:r>
              <a:rPr lang="de-CH" sz="1200" dirty="0" smtClean="0"/>
              <a:t>Variable: </a:t>
            </a:r>
            <a:r>
              <a:rPr lang="de-CH" sz="1200" dirty="0" err="1" smtClean="0"/>
              <a:t>Atmospheric</a:t>
            </a:r>
            <a:r>
              <a:rPr lang="de-CH" sz="1200" dirty="0" smtClean="0"/>
              <a:t> </a:t>
            </a:r>
            <a:r>
              <a:rPr lang="de-CH" sz="1200" dirty="0" err="1" smtClean="0"/>
              <a:t>pressure</a:t>
            </a:r>
            <a:endParaRPr lang="de-CH" sz="1200" dirty="0" smtClean="0"/>
          </a:p>
          <a:p>
            <a:pPr lvl="2"/>
            <a:r>
              <a:rPr lang="de-CH" sz="1200" dirty="0" err="1" smtClean="0"/>
              <a:t>Geometry</a:t>
            </a:r>
            <a:r>
              <a:rPr lang="de-CH" sz="1200" dirty="0" smtClean="0"/>
              <a:t>: </a:t>
            </a:r>
            <a:r>
              <a:rPr lang="de-CH" sz="1200" dirty="0" err="1" smtClean="0"/>
              <a:t>point</a:t>
            </a:r>
            <a:endParaRPr lang="de-CH" sz="1200" dirty="0" smtClean="0"/>
          </a:p>
          <a:p>
            <a:pPr lvl="2"/>
            <a:r>
              <a:rPr lang="de-CH" sz="1200" dirty="0" err="1" smtClean="0"/>
              <a:t>Measurements</a:t>
            </a:r>
            <a:r>
              <a:rPr lang="de-CH" sz="1200" dirty="0" smtClean="0"/>
              <a:t> </a:t>
            </a:r>
            <a:r>
              <a:rPr lang="de-CH" sz="1200" dirty="0" err="1" smtClean="0"/>
              <a:t>started</a:t>
            </a:r>
            <a:r>
              <a:rPr lang="de-CH" sz="1200" dirty="0" smtClean="0"/>
              <a:t>: </a:t>
            </a:r>
            <a:r>
              <a:rPr lang="de-CH" sz="1200" strike="sngStrike" dirty="0" err="1" smtClean="0"/>
              <a:t>today</a:t>
            </a:r>
            <a:r>
              <a:rPr lang="de-CH" sz="1200" dirty="0" err="1" smtClean="0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</a:rPr>
              <a:t>yesterday</a:t>
            </a:r>
            <a:endParaRPr lang="de-CH" sz="1200" dirty="0" smtClean="0">
              <a:solidFill>
                <a:srgbClr val="FF0000"/>
              </a:solidFill>
            </a:endParaRPr>
          </a:p>
          <a:p>
            <a:pPr lvl="2"/>
            <a:r>
              <a:rPr lang="de-CH" sz="1200" dirty="0" err="1" smtClean="0"/>
              <a:t>Observing</a:t>
            </a:r>
            <a:r>
              <a:rPr lang="de-CH" sz="1200" dirty="0" smtClean="0"/>
              <a:t> </a:t>
            </a:r>
            <a:r>
              <a:rPr lang="de-CH" sz="1200" dirty="0" err="1" smtClean="0"/>
              <a:t>method</a:t>
            </a:r>
            <a:r>
              <a:rPr lang="de-CH" sz="1200" dirty="0" smtClean="0"/>
              <a:t>: Barometer, </a:t>
            </a:r>
            <a:r>
              <a:rPr lang="de-CH" sz="1200" dirty="0" err="1" smtClean="0"/>
              <a:t>mercury</a:t>
            </a:r>
            <a:r>
              <a:rPr lang="de-CH" sz="1200" dirty="0" smtClean="0"/>
              <a:t> </a:t>
            </a:r>
            <a:r>
              <a:rPr lang="de-CH" sz="1200" dirty="0" err="1" smtClean="0"/>
              <a:t>column</a:t>
            </a:r>
            <a:endParaRPr lang="de-CH" sz="1200" dirty="0" smtClean="0"/>
          </a:p>
          <a:p>
            <a:pPr lvl="2"/>
            <a:r>
              <a:rPr lang="de-CH" sz="1200" dirty="0" smtClean="0">
                <a:solidFill>
                  <a:srgbClr val="FF0000"/>
                </a:solidFill>
              </a:rPr>
              <a:t>Source </a:t>
            </a:r>
            <a:r>
              <a:rPr lang="de-CH" sz="1200" dirty="0" err="1" smtClean="0">
                <a:solidFill>
                  <a:srgbClr val="FF0000"/>
                </a:solidFill>
              </a:rPr>
              <a:t>of</a:t>
            </a:r>
            <a:r>
              <a:rPr lang="de-CH" sz="1200" dirty="0" smtClean="0">
                <a:solidFill>
                  <a:srgbClr val="FF0000"/>
                </a:solidFill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</a:rPr>
              <a:t>observation</a:t>
            </a:r>
            <a:r>
              <a:rPr lang="de-CH" sz="1200" dirty="0" smtClean="0">
                <a:solidFill>
                  <a:srgbClr val="FF0000"/>
                </a:solidFill>
              </a:rPr>
              <a:t>: </a:t>
            </a:r>
            <a:r>
              <a:rPr lang="de-CH" sz="1200" dirty="0" err="1" smtClean="0">
                <a:solidFill>
                  <a:srgbClr val="FF0000"/>
                </a:solidFill>
              </a:rPr>
              <a:t>automatic</a:t>
            </a:r>
            <a:endParaRPr lang="de-CH" sz="1200" dirty="0" smtClean="0">
              <a:solidFill>
                <a:srgbClr val="FF0000"/>
              </a:solidFill>
            </a:endParaRPr>
          </a:p>
          <a:p>
            <a:pPr lvl="2"/>
            <a:r>
              <a:rPr lang="de-CH" sz="1200" dirty="0" smtClean="0"/>
              <a:t>Height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instrument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reference</a:t>
            </a:r>
            <a:r>
              <a:rPr lang="de-CH" sz="1200" dirty="0" smtClean="0"/>
              <a:t> </a:t>
            </a:r>
            <a:r>
              <a:rPr lang="de-CH" sz="1200" dirty="0" err="1" smtClean="0"/>
              <a:t>surface</a:t>
            </a:r>
            <a:r>
              <a:rPr lang="de-CH" sz="1200" dirty="0" smtClean="0"/>
              <a:t>: 2m </a:t>
            </a:r>
          </a:p>
          <a:p>
            <a:pPr lvl="2"/>
            <a:r>
              <a:rPr lang="de-CH" sz="1200" dirty="0" smtClean="0"/>
              <a:t>Reporting: </a:t>
            </a:r>
            <a:r>
              <a:rPr lang="de-CH" sz="1200" dirty="0" err="1" smtClean="0"/>
              <a:t>from</a:t>
            </a:r>
            <a:r>
              <a:rPr lang="de-CH" sz="1200" dirty="0" smtClean="0"/>
              <a:t> </a:t>
            </a:r>
            <a:r>
              <a:rPr lang="de-CH" sz="1200" strike="sngStrike" dirty="0" err="1"/>
              <a:t>today</a:t>
            </a:r>
            <a:r>
              <a:rPr lang="de-CH" sz="1200" dirty="0" err="1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</a:rPr>
              <a:t>yesterday</a:t>
            </a:r>
            <a:r>
              <a:rPr lang="de-CH" sz="1200" dirty="0" smtClean="0">
                <a:solidFill>
                  <a:srgbClr val="FF0000"/>
                </a:solidFill>
              </a:rPr>
              <a:t>, </a:t>
            </a:r>
            <a:r>
              <a:rPr lang="de-CH" sz="1200" dirty="0" smtClean="0"/>
              <a:t>24/7, </a:t>
            </a:r>
            <a:r>
              <a:rPr lang="de-CH" sz="1200" dirty="0" err="1" smtClean="0"/>
              <a:t>every</a:t>
            </a:r>
            <a:r>
              <a:rPr lang="de-CH" sz="1200" dirty="0" smtClean="0"/>
              <a:t> 10 min, </a:t>
            </a:r>
            <a:r>
              <a:rPr lang="de-CH" sz="1200" strike="sngStrike" dirty="0" err="1" smtClean="0"/>
              <a:t>national</a:t>
            </a:r>
            <a:r>
              <a:rPr lang="de-CH" sz="1200" dirty="0" err="1" smtClean="0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international</a:t>
            </a:r>
            <a:r>
              <a:rPr lang="de-CH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data</a:t>
            </a:r>
            <a:r>
              <a:rPr lang="de-CH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</a:rPr>
              <a:t>exchange</a:t>
            </a:r>
            <a:endParaRPr lang="de-CH" sz="1200" dirty="0">
              <a:solidFill>
                <a:srgbClr val="FF0000"/>
              </a:solidFill>
            </a:endParaRPr>
          </a:p>
          <a:p>
            <a:pPr lvl="2"/>
            <a:endParaRPr lang="de-CH" sz="1400" dirty="0"/>
          </a:p>
          <a:p>
            <a:pPr marL="914400" lvl="2" indent="0">
              <a:buNone/>
            </a:pPr>
            <a:endParaRPr lang="de-CH" sz="1400" dirty="0" smtClean="0"/>
          </a:p>
          <a:p>
            <a:endParaRPr lang="de-CH" sz="1800" dirty="0" smtClean="0"/>
          </a:p>
          <a:p>
            <a:r>
              <a:rPr lang="de-CH" sz="1800" dirty="0" err="1" smtClean="0"/>
              <a:t>Procedure</a:t>
            </a:r>
            <a:r>
              <a:rPr lang="de-CH" sz="1800" dirty="0" smtClean="0"/>
              <a:t>: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Check </a:t>
            </a:r>
            <a:r>
              <a:rPr lang="de-CH" sz="1400" dirty="0" err="1" smtClean="0"/>
              <a:t>which</a:t>
            </a:r>
            <a:r>
              <a:rPr lang="de-CH" sz="1400" dirty="0" smtClean="0"/>
              <a:t> </a:t>
            </a:r>
            <a:r>
              <a:rPr lang="de-CH" sz="1400" dirty="0" err="1" smtClean="0"/>
              <a:t>entities</a:t>
            </a:r>
            <a:r>
              <a:rPr lang="de-CH" sz="1400" dirty="0" smtClean="0"/>
              <a:t> </a:t>
            </a:r>
            <a:r>
              <a:rPr lang="de-CH" sz="1400" dirty="0" err="1" smtClean="0"/>
              <a:t>support</a:t>
            </a:r>
            <a:r>
              <a:rPr lang="de-CH" sz="1400" dirty="0" smtClean="0"/>
              <a:t> </a:t>
            </a:r>
            <a:r>
              <a:rPr lang="de-CH" sz="1400" dirty="0" err="1" smtClean="0"/>
              <a:t>gml:ids</a:t>
            </a:r>
            <a:endParaRPr lang="de-CH" sz="1400" dirty="0" smtClean="0"/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smtClean="0"/>
              <a:t>Observation (</a:t>
            </a:r>
            <a:r>
              <a:rPr lang="de-CH" sz="1200" dirty="0" smtClean="0">
                <a:sym typeface="Wingdings" panose="05000000000000000000" pitchFamily="2" charset="2"/>
              </a:rPr>
              <a:t></a:t>
            </a:r>
            <a:r>
              <a:rPr lang="de-CH" sz="1200" dirty="0" err="1" smtClean="0"/>
              <a:t>no</a:t>
            </a:r>
            <a:r>
              <a:rPr lang="de-CH" sz="1200" dirty="0" smtClean="0"/>
              <a:t> </a:t>
            </a:r>
            <a:r>
              <a:rPr lang="de-CH" sz="1200" dirty="0" err="1" smtClean="0"/>
              <a:t>gml:id</a:t>
            </a:r>
            <a:r>
              <a:rPr lang="de-CH" sz="1200" dirty="0"/>
              <a:t> </a:t>
            </a:r>
            <a:r>
              <a:rPr lang="de-CH" sz="1200" dirty="0" err="1" smtClean="0"/>
              <a:t>support</a:t>
            </a:r>
            <a:r>
              <a:rPr lang="de-CH" sz="1200" dirty="0" smtClean="0"/>
              <a:t>, </a:t>
            </a:r>
            <a:r>
              <a:rPr lang="de-CH" sz="1200" dirty="0" err="1" smtClean="0"/>
              <a:t>key</a:t>
            </a:r>
            <a:r>
              <a:rPr lang="de-CH" sz="1200" dirty="0" smtClean="0"/>
              <a:t> = </a:t>
            </a:r>
            <a:r>
              <a:rPr lang="de-CH" sz="1200" dirty="0" err="1" smtClean="0"/>
              <a:t>variable+geometry</a:t>
            </a:r>
            <a:r>
              <a:rPr lang="de-CH" sz="1200" dirty="0" smtClean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err="1" smtClean="0"/>
              <a:t>Deployment</a:t>
            </a:r>
            <a:r>
              <a:rPr lang="de-CH" sz="1200" dirty="0" smtClean="0"/>
              <a:t> (</a:t>
            </a:r>
            <a:r>
              <a:rPr lang="de-CH" sz="1200" dirty="0" smtClean="0">
                <a:sym typeface="Wingdings" panose="05000000000000000000" pitchFamily="2" charset="2"/>
              </a:rPr>
              <a:t> </a:t>
            </a:r>
            <a:r>
              <a:rPr lang="de-CH" sz="1200" dirty="0" err="1" smtClean="0">
                <a:sym typeface="Wingdings" panose="05000000000000000000" pitchFamily="2" charset="2"/>
              </a:rPr>
              <a:t>wmdr:Deployment</a:t>
            </a:r>
            <a:r>
              <a:rPr lang="de-CH" sz="1200" dirty="0" smtClean="0">
                <a:sym typeface="Wingdings" panose="05000000000000000000" pitchFamily="2" charset="2"/>
              </a:rPr>
              <a:t>)</a:t>
            </a:r>
            <a:endParaRPr lang="de-CH" sz="1200" dirty="0" smtClean="0"/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smtClean="0"/>
              <a:t>Data Generation (</a:t>
            </a:r>
            <a:r>
              <a:rPr lang="de-CH" sz="1200" dirty="0" smtClean="0">
                <a:sym typeface="Wingdings" panose="05000000000000000000" pitchFamily="2" charset="2"/>
              </a:rPr>
              <a:t> </a:t>
            </a:r>
            <a:r>
              <a:rPr lang="de-CH" sz="1200" dirty="0" err="1" smtClean="0">
                <a:sym typeface="Wingdings" panose="05000000000000000000" pitchFamily="2" charset="2"/>
              </a:rPr>
              <a:t>wmdr:DataGeneration</a:t>
            </a:r>
            <a:r>
              <a:rPr lang="de-CH" sz="1200" dirty="0" smtClean="0">
                <a:sym typeface="Wingdings" panose="05000000000000000000" pitchFamily="2" charset="2"/>
              </a:rPr>
              <a:t>)</a:t>
            </a:r>
            <a:endParaRPr lang="de-CH" sz="12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Download WMDR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Adjust</a:t>
            </a:r>
            <a:r>
              <a:rPr lang="de-CH" sz="1400" dirty="0" smtClean="0"/>
              <a:t> </a:t>
            </a:r>
            <a:r>
              <a:rPr lang="de-CH" sz="1400" dirty="0" err="1" smtClean="0"/>
              <a:t>metadata</a:t>
            </a:r>
            <a:r>
              <a:rPr lang="de-CH" sz="1400" dirty="0" smtClean="0"/>
              <a:t>, </a:t>
            </a:r>
            <a:r>
              <a:rPr lang="de-CH" sz="1400" dirty="0" err="1" smtClean="0"/>
              <a:t>assign</a:t>
            </a:r>
            <a:r>
              <a:rPr lang="de-CH" sz="1400" dirty="0" smtClean="0"/>
              <a:t> </a:t>
            </a:r>
            <a:r>
              <a:rPr lang="de-CH" sz="1400" dirty="0" err="1" smtClean="0"/>
              <a:t>new</a:t>
            </a:r>
            <a:r>
              <a:rPr lang="de-CH" sz="1400" dirty="0" smtClean="0"/>
              <a:t> </a:t>
            </a:r>
            <a:r>
              <a:rPr lang="de-CH" sz="1400" dirty="0" err="1" smtClean="0"/>
              <a:t>values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gml:id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Submit</a:t>
            </a:r>
            <a:r>
              <a:rPr lang="de-CH" sz="1400" dirty="0" smtClean="0"/>
              <a:t> XML </a:t>
            </a:r>
            <a:r>
              <a:rPr lang="de-CH" sz="1400" b="1" dirty="0" err="1" smtClean="0"/>
              <a:t>with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checkbox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checked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856786" cy="544945"/>
          </a:xfrm>
        </p:spPr>
        <p:txBody>
          <a:bodyPr/>
          <a:lstStyle/>
          <a:p>
            <a:r>
              <a:rPr lang="de-CH" dirty="0" err="1" smtClean="0"/>
              <a:t>Example</a:t>
            </a:r>
            <a:r>
              <a:rPr lang="de-CH" dirty="0" smtClean="0"/>
              <a:t>: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gml:id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415" y="3674787"/>
            <a:ext cx="3959641" cy="6444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909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85876" y="806959"/>
            <a:ext cx="7472363" cy="36788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 smtClean="0"/>
              <a:t>Timeline </a:t>
            </a:r>
            <a:r>
              <a:rPr lang="de-CH" dirty="0" err="1" smtClean="0"/>
              <a:t>release</a:t>
            </a:r>
            <a:r>
              <a:rPr lang="de-CH" dirty="0" smtClean="0"/>
              <a:t> 1.5.4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 err="1" smtClean="0"/>
              <a:t>Implemented</a:t>
            </a:r>
            <a:r>
              <a:rPr lang="de-CH" dirty="0" smtClean="0"/>
              <a:t> </a:t>
            </a:r>
            <a:r>
              <a:rPr lang="de-CH" dirty="0" err="1" smtClean="0"/>
              <a:t>changes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examples</a:t>
            </a:r>
            <a:endParaRPr lang="en-US" dirty="0" smtClean="0"/>
          </a:p>
          <a:p>
            <a:pPr lvl="1"/>
            <a:r>
              <a:rPr lang="de-CH" dirty="0" smtClean="0"/>
              <a:t>WMDR XML </a:t>
            </a:r>
            <a:r>
              <a:rPr lang="de-CH" dirty="0" err="1" smtClean="0"/>
              <a:t>upload</a:t>
            </a:r>
            <a:endParaRPr lang="de-CH" dirty="0" smtClean="0"/>
          </a:p>
          <a:p>
            <a:pPr lvl="2"/>
            <a:r>
              <a:rPr lang="de-CH" dirty="0" smtClean="0"/>
              <a:t>Submission </a:t>
            </a:r>
            <a:r>
              <a:rPr lang="de-CH" dirty="0" err="1" smtClean="0"/>
              <a:t>of</a:t>
            </a:r>
            <a:r>
              <a:rPr lang="de-CH" dirty="0" smtClean="0"/>
              <a:t> multiple WIGOS IDs</a:t>
            </a:r>
          </a:p>
          <a:p>
            <a:pPr lvl="2"/>
            <a:r>
              <a:rPr lang="de-CH" dirty="0" smtClean="0"/>
              <a:t>Checks on WIGOS IDs</a:t>
            </a:r>
            <a:endParaRPr lang="de-CH" dirty="0" smtClean="0"/>
          </a:p>
          <a:p>
            <a:pPr lvl="2"/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endParaRPr lang="de-CH" dirty="0"/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Bug </a:t>
            </a:r>
            <a:r>
              <a:rPr lang="de-CH" dirty="0" err="1" smtClean="0"/>
              <a:t>fixing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Topics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78427" y="0"/>
            <a:ext cx="720000" cy="11600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826410"/>
            <a:ext cx="9144000" cy="3819931"/>
          </a:xfrm>
        </p:spPr>
        <p:txBody>
          <a:bodyPr numCol="2"/>
          <a:lstStyle/>
          <a:p>
            <a:pPr marL="0" indent="0">
              <a:buNone/>
            </a:pPr>
            <a:r>
              <a:rPr lang="de-CH" sz="1800" dirty="0" err="1"/>
              <a:t>U</a:t>
            </a:r>
            <a:r>
              <a:rPr lang="de-CH" sz="1800" dirty="0" err="1" smtClean="0"/>
              <a:t>se</a:t>
            </a:r>
            <a:r>
              <a:rPr lang="de-CH" sz="1800" dirty="0" smtClean="0"/>
              <a:t> </a:t>
            </a:r>
            <a:r>
              <a:rPr lang="de-CH" sz="1800" dirty="0" err="1" smtClean="0"/>
              <a:t>case</a:t>
            </a:r>
            <a:r>
              <a:rPr lang="de-CH" sz="1800" dirty="0" smtClean="0"/>
              <a:t> 2a:  </a:t>
            </a:r>
            <a:r>
              <a:rPr lang="de-CH" sz="1800" dirty="0" err="1"/>
              <a:t>insert</a:t>
            </a:r>
            <a:r>
              <a:rPr lang="de-CH" sz="1800" dirty="0"/>
              <a:t> </a:t>
            </a:r>
            <a:r>
              <a:rPr lang="de-CH" sz="1800" dirty="0" err="1"/>
              <a:t>new</a:t>
            </a:r>
            <a:r>
              <a:rPr lang="de-CH" sz="1800" dirty="0"/>
              <a:t> </a:t>
            </a:r>
            <a:r>
              <a:rPr lang="de-CH" sz="1800" dirty="0" err="1" smtClean="0"/>
              <a:t>observation</a:t>
            </a:r>
            <a:endParaRPr lang="de-CH" sz="1800" dirty="0" smtClean="0"/>
          </a:p>
          <a:p>
            <a:r>
              <a:rPr lang="de-CH" sz="1800" dirty="0" smtClean="0"/>
              <a:t>Test </a:t>
            </a:r>
            <a:r>
              <a:rPr lang="de-CH" sz="1800" dirty="0" err="1" smtClean="0"/>
              <a:t>data</a:t>
            </a:r>
            <a:r>
              <a:rPr lang="de-CH" sz="1800" dirty="0" smtClean="0"/>
              <a:t>:</a:t>
            </a:r>
          </a:p>
          <a:p>
            <a:pPr lvl="1"/>
            <a:r>
              <a:rPr lang="de-CH" sz="1200" dirty="0" smtClean="0"/>
              <a:t>Station RIGI</a:t>
            </a:r>
          </a:p>
          <a:p>
            <a:pPr lvl="1"/>
            <a:r>
              <a:rPr lang="de-CH" sz="1200" dirty="0" smtClean="0"/>
              <a:t>New </a:t>
            </a:r>
            <a:r>
              <a:rPr lang="de-CH" sz="1200" dirty="0" err="1" smtClean="0"/>
              <a:t>observation</a:t>
            </a:r>
            <a:r>
              <a:rPr lang="de-CH" sz="1200" dirty="0" smtClean="0"/>
              <a:t> (+</a:t>
            </a:r>
            <a:r>
              <a:rPr lang="de-CH" sz="1200" dirty="0" err="1" smtClean="0"/>
              <a:t>deployment+data</a:t>
            </a:r>
            <a:r>
              <a:rPr lang="de-CH" sz="1200" dirty="0" smtClean="0"/>
              <a:t> </a:t>
            </a:r>
            <a:r>
              <a:rPr lang="de-CH" sz="1200" dirty="0" err="1" smtClean="0"/>
              <a:t>generation</a:t>
            </a:r>
            <a:r>
              <a:rPr lang="de-CH" sz="1200" dirty="0" smtClean="0"/>
              <a:t>)</a:t>
            </a:r>
          </a:p>
          <a:p>
            <a:pPr lvl="2"/>
            <a:r>
              <a:rPr lang="de-CH" sz="1200" dirty="0" smtClean="0"/>
              <a:t>Affiliation: GOS</a:t>
            </a:r>
          </a:p>
          <a:p>
            <a:pPr lvl="2"/>
            <a:r>
              <a:rPr lang="de-CH" sz="1200" dirty="0" smtClean="0"/>
              <a:t>Variable: </a:t>
            </a:r>
            <a:r>
              <a:rPr lang="de-CH" sz="1200" dirty="0" err="1" smtClean="0"/>
              <a:t>Atmospheric</a:t>
            </a:r>
            <a:r>
              <a:rPr lang="de-CH" sz="1200" dirty="0" smtClean="0"/>
              <a:t> </a:t>
            </a:r>
            <a:r>
              <a:rPr lang="de-CH" sz="1200" dirty="0" err="1" smtClean="0"/>
              <a:t>pressure</a:t>
            </a:r>
            <a:endParaRPr lang="de-CH" sz="1200" dirty="0" smtClean="0"/>
          </a:p>
          <a:p>
            <a:pPr lvl="2"/>
            <a:r>
              <a:rPr lang="de-CH" sz="1200" dirty="0" err="1" smtClean="0"/>
              <a:t>Geometry</a:t>
            </a:r>
            <a:r>
              <a:rPr lang="de-CH" sz="1200" dirty="0" smtClean="0"/>
              <a:t>: </a:t>
            </a:r>
            <a:r>
              <a:rPr lang="de-CH" sz="1200" dirty="0" err="1" smtClean="0"/>
              <a:t>point</a:t>
            </a:r>
            <a:endParaRPr lang="de-CH" sz="1200" dirty="0" smtClean="0"/>
          </a:p>
          <a:p>
            <a:pPr lvl="2"/>
            <a:r>
              <a:rPr lang="de-CH" sz="1200" dirty="0" err="1" smtClean="0"/>
              <a:t>Measurements</a:t>
            </a:r>
            <a:r>
              <a:rPr lang="de-CH" sz="1200" dirty="0" smtClean="0"/>
              <a:t> </a:t>
            </a:r>
            <a:r>
              <a:rPr lang="de-CH" sz="1200" dirty="0" err="1" smtClean="0"/>
              <a:t>started</a:t>
            </a:r>
            <a:r>
              <a:rPr lang="de-CH" sz="1200" dirty="0" smtClean="0"/>
              <a:t> (</a:t>
            </a:r>
            <a:r>
              <a:rPr lang="de-CH" sz="1200" dirty="0" err="1" smtClean="0"/>
              <a:t>depl</a:t>
            </a:r>
            <a:r>
              <a:rPr lang="de-CH" sz="1200" dirty="0" smtClean="0"/>
              <a:t>. </a:t>
            </a:r>
            <a:r>
              <a:rPr lang="de-CH" sz="1200" dirty="0" err="1" smtClean="0"/>
              <a:t>from</a:t>
            </a:r>
            <a:r>
              <a:rPr lang="de-CH" sz="1200" dirty="0" smtClean="0"/>
              <a:t>): </a:t>
            </a:r>
            <a:r>
              <a:rPr lang="de-CH" sz="1200" dirty="0" err="1" smtClean="0"/>
              <a:t>today</a:t>
            </a:r>
            <a:endParaRPr lang="de-CH" sz="1200" dirty="0" smtClean="0"/>
          </a:p>
          <a:p>
            <a:pPr lvl="2"/>
            <a:r>
              <a:rPr lang="de-CH" sz="1200" dirty="0" err="1" smtClean="0"/>
              <a:t>Observing</a:t>
            </a:r>
            <a:r>
              <a:rPr lang="de-CH" sz="1200" dirty="0" smtClean="0"/>
              <a:t> </a:t>
            </a:r>
            <a:r>
              <a:rPr lang="de-CH" sz="1200" dirty="0" err="1" smtClean="0"/>
              <a:t>method</a:t>
            </a:r>
            <a:r>
              <a:rPr lang="de-CH" sz="1200" dirty="0" smtClean="0"/>
              <a:t>: Barometer, </a:t>
            </a:r>
            <a:r>
              <a:rPr lang="de-CH" sz="1200" dirty="0" err="1" smtClean="0"/>
              <a:t>mercury</a:t>
            </a:r>
            <a:r>
              <a:rPr lang="de-CH" sz="1200" dirty="0" smtClean="0"/>
              <a:t> </a:t>
            </a:r>
            <a:r>
              <a:rPr lang="de-CH" sz="1200" dirty="0" err="1" smtClean="0"/>
              <a:t>column</a:t>
            </a:r>
            <a:endParaRPr lang="de-CH" sz="1200" dirty="0" smtClean="0"/>
          </a:p>
          <a:p>
            <a:pPr lvl="2"/>
            <a:r>
              <a:rPr lang="de-CH" sz="1200" dirty="0" smtClean="0"/>
              <a:t>Height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instrument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reference</a:t>
            </a:r>
            <a:r>
              <a:rPr lang="de-CH" sz="1200" dirty="0" smtClean="0"/>
              <a:t> </a:t>
            </a:r>
            <a:r>
              <a:rPr lang="de-CH" sz="1200" dirty="0" err="1" smtClean="0"/>
              <a:t>surface</a:t>
            </a:r>
            <a:r>
              <a:rPr lang="de-CH" sz="1200" dirty="0" smtClean="0"/>
              <a:t>: 2m </a:t>
            </a:r>
          </a:p>
          <a:p>
            <a:pPr lvl="2"/>
            <a:r>
              <a:rPr lang="de-CH" sz="1200" dirty="0" smtClean="0"/>
              <a:t>Reporting: </a:t>
            </a:r>
            <a:r>
              <a:rPr lang="de-CH" sz="1200" dirty="0" err="1" smtClean="0"/>
              <a:t>from</a:t>
            </a:r>
            <a:r>
              <a:rPr lang="de-CH" sz="1200" dirty="0" smtClean="0"/>
              <a:t> </a:t>
            </a:r>
            <a:r>
              <a:rPr lang="de-CH" sz="1200" dirty="0" err="1" smtClean="0"/>
              <a:t>today</a:t>
            </a:r>
            <a:r>
              <a:rPr lang="de-CH" sz="1200" dirty="0" smtClean="0"/>
              <a:t>, 24/7, </a:t>
            </a:r>
            <a:r>
              <a:rPr lang="de-CH" sz="1200" dirty="0" err="1" smtClean="0"/>
              <a:t>every</a:t>
            </a:r>
            <a:r>
              <a:rPr lang="de-CH" sz="1200" dirty="0" smtClean="0"/>
              <a:t> 10 min, national </a:t>
            </a:r>
            <a:r>
              <a:rPr lang="de-CH" sz="1200" dirty="0" err="1" smtClean="0"/>
              <a:t>data</a:t>
            </a:r>
            <a:r>
              <a:rPr lang="de-CH" sz="1200" dirty="0" smtClean="0"/>
              <a:t> </a:t>
            </a:r>
            <a:r>
              <a:rPr lang="de-CH" sz="1200" dirty="0" err="1" smtClean="0"/>
              <a:t>exchange</a:t>
            </a:r>
            <a:endParaRPr lang="de-CH" sz="1200" dirty="0"/>
          </a:p>
          <a:p>
            <a:pPr lvl="2"/>
            <a:endParaRPr lang="de-CH" sz="1400" dirty="0"/>
          </a:p>
          <a:p>
            <a:pPr marL="914400" lvl="2" indent="0">
              <a:buNone/>
            </a:pPr>
            <a:endParaRPr lang="de-CH" sz="1400" dirty="0" smtClean="0"/>
          </a:p>
          <a:p>
            <a:endParaRPr lang="de-CH" sz="1800" dirty="0" smtClean="0"/>
          </a:p>
          <a:p>
            <a:r>
              <a:rPr lang="de-CH" sz="1800" dirty="0" err="1" smtClean="0"/>
              <a:t>Procedure</a:t>
            </a:r>
            <a:r>
              <a:rPr lang="de-CH" sz="1800" dirty="0" smtClean="0"/>
              <a:t>: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Check </a:t>
            </a:r>
            <a:r>
              <a:rPr lang="de-CH" sz="1400" dirty="0" err="1" smtClean="0"/>
              <a:t>how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is</a:t>
            </a:r>
            <a:r>
              <a:rPr lang="de-CH" sz="1400" dirty="0" smtClean="0"/>
              <a:t> </a:t>
            </a:r>
            <a:r>
              <a:rPr lang="de-CH" sz="1400" dirty="0" err="1" smtClean="0"/>
              <a:t>made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: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smtClean="0"/>
              <a:t>Observation (</a:t>
            </a:r>
            <a:r>
              <a:rPr lang="de-CH" sz="1200" dirty="0" err="1" smtClean="0"/>
              <a:t>key</a:t>
            </a:r>
            <a:r>
              <a:rPr lang="de-CH" sz="1200" dirty="0" smtClean="0"/>
              <a:t>= </a:t>
            </a:r>
            <a:r>
              <a:rPr lang="de-CH" sz="1200" dirty="0" err="1" smtClean="0"/>
              <a:t>variable+geometry</a:t>
            </a:r>
            <a:r>
              <a:rPr lang="de-CH" sz="1200" dirty="0" smtClean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err="1" smtClean="0"/>
              <a:t>Deployment</a:t>
            </a:r>
            <a:r>
              <a:rPr lang="de-CH" sz="1200" dirty="0" smtClean="0"/>
              <a:t> (</a:t>
            </a:r>
            <a:r>
              <a:rPr lang="de-CH" sz="1200" dirty="0" err="1" smtClean="0"/>
              <a:t>key</a:t>
            </a:r>
            <a:r>
              <a:rPr lang="de-CH" sz="1200" dirty="0" smtClean="0"/>
              <a:t>= </a:t>
            </a:r>
            <a:r>
              <a:rPr lang="de-CH" sz="1200" dirty="0" err="1" smtClean="0"/>
              <a:t>depl</a:t>
            </a:r>
            <a:r>
              <a:rPr lang="de-CH" sz="1200" dirty="0" smtClean="0"/>
              <a:t>. </a:t>
            </a:r>
            <a:r>
              <a:rPr lang="de-CH" sz="1200" dirty="0" err="1" smtClean="0"/>
              <a:t>from+observ.method+height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ref</a:t>
            </a:r>
            <a:r>
              <a:rPr lang="de-CH" sz="1200" dirty="0" smtClean="0"/>
              <a:t>. </a:t>
            </a:r>
            <a:r>
              <a:rPr lang="de-CH" sz="1200" dirty="0" err="1" smtClean="0"/>
              <a:t>surface</a:t>
            </a:r>
            <a:r>
              <a:rPr lang="de-CH" sz="1200" dirty="0" smtClean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smtClean="0"/>
              <a:t>Data Generation (</a:t>
            </a:r>
            <a:r>
              <a:rPr lang="de-CH" sz="1200" dirty="0" err="1" smtClean="0"/>
              <a:t>key</a:t>
            </a:r>
            <a:r>
              <a:rPr lang="de-CH" sz="1200" dirty="0" smtClean="0"/>
              <a:t>= </a:t>
            </a:r>
            <a:r>
              <a:rPr lang="de-CH" sz="1200" dirty="0" err="1" smtClean="0"/>
              <a:t>from</a:t>
            </a:r>
            <a:r>
              <a:rPr lang="de-CH" sz="1200" dirty="0" smtClean="0"/>
              <a:t> </a:t>
            </a:r>
            <a:r>
              <a:rPr lang="de-CH" sz="1200" dirty="0" err="1" smtClean="0"/>
              <a:t>date</a:t>
            </a:r>
            <a:r>
              <a:rPr lang="de-CH" sz="1200" dirty="0" smtClean="0"/>
              <a:t>, </a:t>
            </a:r>
            <a:r>
              <a:rPr lang="de-CH" sz="1200" dirty="0" err="1" smtClean="0"/>
              <a:t>temp</a:t>
            </a:r>
            <a:r>
              <a:rPr lang="de-CH" sz="1200" dirty="0" smtClean="0"/>
              <a:t>. Rep. </a:t>
            </a:r>
            <a:r>
              <a:rPr lang="de-CH" sz="1200" dirty="0" err="1" smtClean="0"/>
              <a:t>Interval</a:t>
            </a:r>
            <a:r>
              <a:rPr lang="de-CH" sz="1200" dirty="0" smtClean="0"/>
              <a:t>, </a:t>
            </a:r>
            <a:r>
              <a:rPr lang="de-CH" sz="1200" dirty="0" err="1" smtClean="0"/>
              <a:t>reporting</a:t>
            </a:r>
            <a:r>
              <a:rPr lang="de-CH" sz="1200" dirty="0" smtClean="0"/>
              <a:t> </a:t>
            </a:r>
            <a:r>
              <a:rPr lang="de-CH" sz="1200" dirty="0" err="1" smtClean="0"/>
              <a:t>schedule</a:t>
            </a:r>
            <a:r>
              <a:rPr lang="de-CH" sz="12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Download WMDR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Copy</a:t>
            </a:r>
            <a:r>
              <a:rPr lang="de-CH" sz="1400" dirty="0" smtClean="0"/>
              <a:t>/</a:t>
            </a:r>
            <a:r>
              <a:rPr lang="de-CH" sz="1400" dirty="0" err="1" smtClean="0"/>
              <a:t>paste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observation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have</a:t>
            </a:r>
            <a:r>
              <a:rPr lang="de-CH" sz="1400" dirty="0" smtClean="0"/>
              <a:t> a </a:t>
            </a:r>
            <a:r>
              <a:rPr lang="de-CH" sz="1400" dirty="0" err="1" smtClean="0"/>
              <a:t>basis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work</a:t>
            </a:r>
            <a:r>
              <a:rPr lang="de-CH" sz="1400" dirty="0" smtClean="0"/>
              <a:t> on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Adjust</a:t>
            </a:r>
            <a:r>
              <a:rPr lang="de-CH" sz="1400" dirty="0" smtClean="0"/>
              <a:t> </a:t>
            </a:r>
            <a:r>
              <a:rPr lang="de-CH" sz="1400" dirty="0" err="1" smtClean="0"/>
              <a:t>metadata</a:t>
            </a:r>
            <a:r>
              <a:rPr lang="de-CH" sz="1400" dirty="0" smtClean="0"/>
              <a:t>, </a:t>
            </a:r>
            <a:r>
              <a:rPr lang="de-CH" sz="1400" dirty="0" err="1" smtClean="0"/>
              <a:t>remove</a:t>
            </a:r>
            <a:r>
              <a:rPr lang="de-CH" sz="1400" dirty="0" smtClean="0"/>
              <a:t> </a:t>
            </a:r>
            <a:r>
              <a:rPr lang="de-CH" sz="1400" dirty="0" err="1" smtClean="0"/>
              <a:t>values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gml:ids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Submit</a:t>
            </a:r>
            <a:r>
              <a:rPr lang="de-CH" sz="1400" dirty="0" smtClean="0"/>
              <a:t> XML </a:t>
            </a:r>
            <a:r>
              <a:rPr lang="de-CH" sz="1400" b="1" dirty="0" err="1" smtClean="0"/>
              <a:t>with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checkbox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unchecked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856786" cy="544945"/>
          </a:xfrm>
        </p:spPr>
        <p:txBody>
          <a:bodyPr/>
          <a:lstStyle/>
          <a:p>
            <a:r>
              <a:rPr lang="de-CH" dirty="0" err="1" smtClean="0"/>
              <a:t>Example</a:t>
            </a:r>
            <a:r>
              <a:rPr lang="de-CH" dirty="0" smtClean="0"/>
              <a:t>: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made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content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910" b="12430"/>
          <a:stretch/>
        </p:blipFill>
        <p:spPr>
          <a:xfrm>
            <a:off x="5002599" y="4029307"/>
            <a:ext cx="3962980" cy="6021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00897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1776" y="826410"/>
            <a:ext cx="9010185" cy="3819931"/>
          </a:xfrm>
        </p:spPr>
        <p:txBody>
          <a:bodyPr numCol="2"/>
          <a:lstStyle/>
          <a:p>
            <a:pPr marL="0" indent="0">
              <a:buNone/>
            </a:pPr>
            <a:r>
              <a:rPr lang="de-CH" sz="1800" dirty="0" err="1"/>
              <a:t>U</a:t>
            </a:r>
            <a:r>
              <a:rPr lang="de-CH" sz="1800" dirty="0" err="1" smtClean="0"/>
              <a:t>se</a:t>
            </a:r>
            <a:r>
              <a:rPr lang="de-CH" sz="1800" dirty="0" smtClean="0"/>
              <a:t> </a:t>
            </a:r>
            <a:r>
              <a:rPr lang="de-CH" sz="1800" dirty="0" err="1" smtClean="0"/>
              <a:t>case</a:t>
            </a:r>
            <a:r>
              <a:rPr lang="de-CH" sz="1800" dirty="0" smtClean="0"/>
              <a:t> 2b: update </a:t>
            </a:r>
            <a:r>
              <a:rPr lang="de-CH" sz="1800" dirty="0" err="1" smtClean="0"/>
              <a:t>existing</a:t>
            </a:r>
            <a:r>
              <a:rPr lang="de-CH" sz="1800" dirty="0" smtClean="0"/>
              <a:t> </a:t>
            </a:r>
            <a:r>
              <a:rPr lang="de-CH" sz="1800" dirty="0" err="1" smtClean="0"/>
              <a:t>observation</a:t>
            </a:r>
            <a:endParaRPr lang="de-CH" sz="1800" dirty="0" smtClean="0"/>
          </a:p>
          <a:p>
            <a:r>
              <a:rPr lang="de-CH" sz="1800" dirty="0" smtClean="0"/>
              <a:t>Test </a:t>
            </a:r>
            <a:r>
              <a:rPr lang="de-CH" sz="1800" dirty="0" err="1" smtClean="0"/>
              <a:t>data</a:t>
            </a:r>
            <a:r>
              <a:rPr lang="de-CH" sz="1800" dirty="0" smtClean="0"/>
              <a:t>:</a:t>
            </a:r>
          </a:p>
          <a:p>
            <a:pPr lvl="1"/>
            <a:r>
              <a:rPr lang="de-CH" sz="1200" dirty="0" smtClean="0"/>
              <a:t>Station RIGI</a:t>
            </a:r>
          </a:p>
          <a:p>
            <a:pPr lvl="1"/>
            <a:r>
              <a:rPr lang="de-CH" sz="1200" dirty="0" err="1" smtClean="0"/>
              <a:t>Existing</a:t>
            </a:r>
            <a:r>
              <a:rPr lang="de-CH" sz="1200" dirty="0" smtClean="0"/>
              <a:t> </a:t>
            </a:r>
            <a:r>
              <a:rPr lang="de-CH" sz="1200" dirty="0" err="1" smtClean="0"/>
              <a:t>observation</a:t>
            </a:r>
            <a:endParaRPr lang="de-CH" sz="1200" dirty="0" smtClean="0"/>
          </a:p>
          <a:p>
            <a:pPr lvl="2"/>
            <a:r>
              <a:rPr lang="de-CH" sz="1200" dirty="0" smtClean="0"/>
              <a:t>Affiliation: GOS</a:t>
            </a:r>
          </a:p>
          <a:p>
            <a:pPr lvl="2"/>
            <a:r>
              <a:rPr lang="de-CH" sz="1200" dirty="0" smtClean="0"/>
              <a:t>Variable: </a:t>
            </a:r>
            <a:r>
              <a:rPr lang="de-CH" sz="1200" dirty="0" err="1" smtClean="0"/>
              <a:t>Atmospheric</a:t>
            </a:r>
            <a:r>
              <a:rPr lang="de-CH" sz="1200" dirty="0" smtClean="0"/>
              <a:t> </a:t>
            </a:r>
            <a:r>
              <a:rPr lang="de-CH" sz="1200" dirty="0" err="1" smtClean="0"/>
              <a:t>pressure</a:t>
            </a:r>
            <a:endParaRPr lang="de-CH" sz="1200" dirty="0" smtClean="0"/>
          </a:p>
          <a:p>
            <a:pPr lvl="2"/>
            <a:r>
              <a:rPr lang="de-CH" sz="1200" dirty="0" err="1" smtClean="0"/>
              <a:t>Geometry</a:t>
            </a:r>
            <a:r>
              <a:rPr lang="de-CH" sz="1200" dirty="0" smtClean="0"/>
              <a:t>: </a:t>
            </a:r>
            <a:r>
              <a:rPr lang="de-CH" sz="1200" dirty="0" err="1" smtClean="0"/>
              <a:t>point</a:t>
            </a:r>
            <a:endParaRPr lang="de-CH" sz="1200" dirty="0" smtClean="0"/>
          </a:p>
          <a:p>
            <a:pPr lvl="2"/>
            <a:r>
              <a:rPr lang="de-CH" sz="1200" dirty="0" err="1" smtClean="0"/>
              <a:t>Measurements</a:t>
            </a:r>
            <a:r>
              <a:rPr lang="de-CH" sz="1200" dirty="0" smtClean="0"/>
              <a:t> </a:t>
            </a:r>
            <a:r>
              <a:rPr lang="de-CH" sz="1200" dirty="0" err="1" smtClean="0"/>
              <a:t>started</a:t>
            </a:r>
            <a:r>
              <a:rPr lang="de-CH" sz="1200" dirty="0" smtClean="0"/>
              <a:t>: </a:t>
            </a:r>
            <a:r>
              <a:rPr lang="de-CH" sz="1200" strike="sngStrike" dirty="0" err="1" smtClean="0"/>
              <a:t>today</a:t>
            </a:r>
            <a:r>
              <a:rPr lang="de-CH" sz="1200" dirty="0" err="1" smtClean="0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</a:rPr>
              <a:t>yesterday</a:t>
            </a:r>
            <a:endParaRPr lang="de-CH" sz="1200" dirty="0" smtClean="0">
              <a:solidFill>
                <a:srgbClr val="FF0000"/>
              </a:solidFill>
            </a:endParaRPr>
          </a:p>
          <a:p>
            <a:pPr lvl="2"/>
            <a:r>
              <a:rPr lang="de-CH" sz="1200" dirty="0" err="1" smtClean="0"/>
              <a:t>Observing</a:t>
            </a:r>
            <a:r>
              <a:rPr lang="de-CH" sz="1200" dirty="0" smtClean="0"/>
              <a:t> </a:t>
            </a:r>
            <a:r>
              <a:rPr lang="de-CH" sz="1200" dirty="0" err="1" smtClean="0"/>
              <a:t>method</a:t>
            </a:r>
            <a:r>
              <a:rPr lang="de-CH" sz="1200" dirty="0" smtClean="0"/>
              <a:t>: Barometer, </a:t>
            </a:r>
            <a:r>
              <a:rPr lang="de-CH" sz="1200" dirty="0" err="1" smtClean="0"/>
              <a:t>mercury</a:t>
            </a:r>
            <a:r>
              <a:rPr lang="de-CH" sz="1200" dirty="0" smtClean="0"/>
              <a:t> </a:t>
            </a:r>
            <a:r>
              <a:rPr lang="de-CH" sz="1200" dirty="0" err="1" smtClean="0"/>
              <a:t>column</a:t>
            </a:r>
            <a:endParaRPr lang="de-CH" sz="1200" dirty="0" smtClean="0"/>
          </a:p>
          <a:p>
            <a:pPr lvl="2"/>
            <a:r>
              <a:rPr lang="de-CH" sz="1200" dirty="0" smtClean="0">
                <a:solidFill>
                  <a:srgbClr val="FF0000"/>
                </a:solidFill>
              </a:rPr>
              <a:t>Source </a:t>
            </a:r>
            <a:r>
              <a:rPr lang="de-CH" sz="1200" dirty="0" err="1" smtClean="0">
                <a:solidFill>
                  <a:srgbClr val="FF0000"/>
                </a:solidFill>
              </a:rPr>
              <a:t>of</a:t>
            </a:r>
            <a:r>
              <a:rPr lang="de-CH" sz="1200" dirty="0" smtClean="0">
                <a:solidFill>
                  <a:srgbClr val="FF0000"/>
                </a:solidFill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</a:rPr>
              <a:t>observation</a:t>
            </a:r>
            <a:r>
              <a:rPr lang="de-CH" sz="1200" dirty="0" smtClean="0">
                <a:solidFill>
                  <a:srgbClr val="FF0000"/>
                </a:solidFill>
              </a:rPr>
              <a:t>: </a:t>
            </a:r>
            <a:r>
              <a:rPr lang="de-CH" sz="1200" dirty="0" err="1" smtClean="0">
                <a:solidFill>
                  <a:srgbClr val="FF0000"/>
                </a:solidFill>
              </a:rPr>
              <a:t>automatic</a:t>
            </a:r>
            <a:endParaRPr lang="de-CH" sz="1200" dirty="0" smtClean="0">
              <a:solidFill>
                <a:srgbClr val="FF0000"/>
              </a:solidFill>
            </a:endParaRPr>
          </a:p>
          <a:p>
            <a:pPr lvl="2"/>
            <a:r>
              <a:rPr lang="de-CH" sz="1200" dirty="0" smtClean="0"/>
              <a:t>Height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instrument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reference</a:t>
            </a:r>
            <a:r>
              <a:rPr lang="de-CH" sz="1200" dirty="0" smtClean="0"/>
              <a:t> </a:t>
            </a:r>
            <a:r>
              <a:rPr lang="de-CH" sz="1200" dirty="0" err="1" smtClean="0"/>
              <a:t>surface</a:t>
            </a:r>
            <a:r>
              <a:rPr lang="de-CH" sz="1200" dirty="0" smtClean="0"/>
              <a:t>: 2m </a:t>
            </a:r>
          </a:p>
          <a:p>
            <a:pPr lvl="2"/>
            <a:r>
              <a:rPr lang="de-CH" sz="1200" dirty="0" smtClean="0"/>
              <a:t>Reporting: </a:t>
            </a:r>
            <a:r>
              <a:rPr lang="de-CH" sz="1200" dirty="0" err="1" smtClean="0"/>
              <a:t>from</a:t>
            </a:r>
            <a:r>
              <a:rPr lang="de-CH" sz="1200" dirty="0" smtClean="0"/>
              <a:t> </a:t>
            </a:r>
            <a:r>
              <a:rPr lang="de-CH" sz="1200" strike="sngStrike" dirty="0" err="1"/>
              <a:t>today</a:t>
            </a:r>
            <a:r>
              <a:rPr lang="de-CH" sz="1200" dirty="0" err="1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</a:rPr>
              <a:t>yesterday</a:t>
            </a:r>
            <a:r>
              <a:rPr lang="de-CH" sz="1200" dirty="0" smtClean="0">
                <a:solidFill>
                  <a:srgbClr val="FF0000"/>
                </a:solidFill>
              </a:rPr>
              <a:t>, </a:t>
            </a:r>
            <a:r>
              <a:rPr lang="de-CH" sz="1200" dirty="0" smtClean="0"/>
              <a:t>24/7, </a:t>
            </a:r>
            <a:r>
              <a:rPr lang="de-CH" sz="1200" dirty="0" err="1" smtClean="0"/>
              <a:t>every</a:t>
            </a:r>
            <a:r>
              <a:rPr lang="de-CH" sz="1200" dirty="0" smtClean="0"/>
              <a:t> 10 min, </a:t>
            </a:r>
            <a:r>
              <a:rPr lang="de-CH" sz="1200" strike="sngStrike" dirty="0" err="1" smtClean="0"/>
              <a:t>national</a:t>
            </a:r>
            <a:r>
              <a:rPr lang="de-CH" sz="1200" dirty="0" err="1" smtClean="0">
                <a:sym typeface="Wingdings" panose="05000000000000000000" pitchFamily="2" charset="2"/>
              </a:rPr>
              <a:t></a:t>
            </a:r>
            <a:r>
              <a:rPr lang="de-CH" sz="12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international</a:t>
            </a:r>
            <a:r>
              <a:rPr lang="de-CH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data</a:t>
            </a:r>
            <a:r>
              <a:rPr lang="de-CH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sz="1200" dirty="0" err="1" smtClean="0">
                <a:solidFill>
                  <a:srgbClr val="FF0000"/>
                </a:solidFill>
              </a:rPr>
              <a:t>exchange</a:t>
            </a:r>
            <a:endParaRPr lang="de-CH" sz="1200" dirty="0">
              <a:solidFill>
                <a:srgbClr val="FF0000"/>
              </a:solidFill>
            </a:endParaRPr>
          </a:p>
          <a:p>
            <a:pPr lvl="2"/>
            <a:endParaRPr lang="de-CH" sz="1400" dirty="0"/>
          </a:p>
          <a:p>
            <a:pPr marL="914400" lvl="2" indent="0">
              <a:buNone/>
            </a:pPr>
            <a:endParaRPr lang="de-CH" sz="1400" dirty="0" smtClean="0"/>
          </a:p>
          <a:p>
            <a:endParaRPr lang="de-CH" sz="1800" dirty="0" smtClean="0"/>
          </a:p>
          <a:p>
            <a:r>
              <a:rPr lang="de-CH" sz="1800" dirty="0" err="1" smtClean="0"/>
              <a:t>Procedure</a:t>
            </a:r>
            <a:r>
              <a:rPr lang="de-CH" sz="1800" dirty="0" smtClean="0"/>
              <a:t>: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/>
              <a:t>Check </a:t>
            </a:r>
            <a:r>
              <a:rPr lang="de-CH" sz="1400" dirty="0" err="1"/>
              <a:t>how</a:t>
            </a:r>
            <a:r>
              <a:rPr lang="de-CH" sz="1400" dirty="0"/>
              <a:t> </a:t>
            </a:r>
            <a:r>
              <a:rPr lang="de-CH" sz="1400" dirty="0" err="1"/>
              <a:t>the</a:t>
            </a:r>
            <a:r>
              <a:rPr lang="de-CH" sz="1400" dirty="0"/>
              <a:t> </a:t>
            </a:r>
            <a:r>
              <a:rPr lang="de-CH" sz="1400" dirty="0" err="1"/>
              <a:t>key</a:t>
            </a:r>
            <a:r>
              <a:rPr lang="de-CH" sz="1400" dirty="0"/>
              <a:t> </a:t>
            </a:r>
            <a:r>
              <a:rPr lang="de-CH" sz="1400" dirty="0" err="1"/>
              <a:t>is</a:t>
            </a:r>
            <a:r>
              <a:rPr lang="de-CH" sz="1400" dirty="0"/>
              <a:t> </a:t>
            </a:r>
            <a:r>
              <a:rPr lang="de-CH" sz="1400" dirty="0" err="1"/>
              <a:t>made</a:t>
            </a:r>
            <a:r>
              <a:rPr lang="de-CH" sz="1400" dirty="0"/>
              <a:t> </a:t>
            </a:r>
            <a:r>
              <a:rPr lang="de-CH" sz="1400" dirty="0" err="1"/>
              <a:t>of</a:t>
            </a:r>
            <a:r>
              <a:rPr lang="de-CH" sz="1400" dirty="0"/>
              <a:t> </a:t>
            </a:r>
            <a:r>
              <a:rPr lang="de-CH" sz="1400" dirty="0" err="1"/>
              <a:t>for</a:t>
            </a:r>
            <a:r>
              <a:rPr lang="de-CH" sz="1400" dirty="0"/>
              <a:t>: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/>
              <a:t>Observation (</a:t>
            </a:r>
            <a:r>
              <a:rPr lang="de-CH" sz="1200" dirty="0" err="1"/>
              <a:t>key</a:t>
            </a:r>
            <a:r>
              <a:rPr lang="de-CH" sz="1200" dirty="0"/>
              <a:t>= </a:t>
            </a:r>
            <a:r>
              <a:rPr lang="de-CH" sz="1200" dirty="0" err="1"/>
              <a:t>variable+geometry</a:t>
            </a:r>
            <a:r>
              <a:rPr lang="de-CH" sz="1200" dirty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 err="1"/>
              <a:t>Deployment</a:t>
            </a:r>
            <a:r>
              <a:rPr lang="de-CH" sz="1200" dirty="0"/>
              <a:t> (</a:t>
            </a:r>
            <a:r>
              <a:rPr lang="de-CH" sz="1200" dirty="0" err="1"/>
              <a:t>key</a:t>
            </a:r>
            <a:r>
              <a:rPr lang="de-CH" sz="1200" dirty="0"/>
              <a:t>= </a:t>
            </a:r>
            <a:r>
              <a:rPr lang="de-CH" sz="1200" b="1" dirty="0" err="1">
                <a:solidFill>
                  <a:srgbClr val="FF0000"/>
                </a:solidFill>
              </a:rPr>
              <a:t>depl</a:t>
            </a:r>
            <a:r>
              <a:rPr lang="de-CH" sz="1200" b="1" dirty="0">
                <a:solidFill>
                  <a:srgbClr val="FF0000"/>
                </a:solidFill>
              </a:rPr>
              <a:t>. </a:t>
            </a:r>
            <a:r>
              <a:rPr lang="de-CH" sz="1200" b="1" dirty="0" err="1">
                <a:solidFill>
                  <a:srgbClr val="FF0000"/>
                </a:solidFill>
              </a:rPr>
              <a:t>from</a:t>
            </a:r>
            <a:r>
              <a:rPr lang="de-CH" sz="1200" dirty="0" err="1"/>
              <a:t>+observ.method+height</a:t>
            </a:r>
            <a:r>
              <a:rPr lang="de-CH" sz="1200" dirty="0"/>
              <a:t> </a:t>
            </a:r>
            <a:r>
              <a:rPr lang="de-CH" sz="1200" dirty="0" err="1"/>
              <a:t>above</a:t>
            </a:r>
            <a:r>
              <a:rPr lang="de-CH" sz="1200" dirty="0"/>
              <a:t> </a:t>
            </a:r>
            <a:r>
              <a:rPr lang="de-CH" sz="1200" dirty="0" err="1"/>
              <a:t>ref</a:t>
            </a:r>
            <a:r>
              <a:rPr lang="de-CH" sz="1200" dirty="0"/>
              <a:t>. </a:t>
            </a:r>
            <a:r>
              <a:rPr lang="de-CH" sz="1200" dirty="0" err="1"/>
              <a:t>surface</a:t>
            </a:r>
            <a:r>
              <a:rPr lang="de-CH" sz="1200" dirty="0"/>
              <a:t>)</a:t>
            </a:r>
          </a:p>
          <a:p>
            <a:pPr marL="1200150" lvl="2" indent="-342900">
              <a:buFont typeface="+mj-lt"/>
              <a:buAutoNum type="arabicPeriod"/>
            </a:pPr>
            <a:r>
              <a:rPr lang="de-CH" sz="1200" dirty="0"/>
              <a:t>Data Generation (</a:t>
            </a:r>
            <a:r>
              <a:rPr lang="de-CH" sz="1200" dirty="0" err="1"/>
              <a:t>key</a:t>
            </a:r>
            <a:r>
              <a:rPr lang="de-CH" sz="1200" dirty="0"/>
              <a:t>= </a:t>
            </a:r>
            <a:r>
              <a:rPr lang="de-CH" sz="1200" b="1" dirty="0" err="1">
                <a:solidFill>
                  <a:srgbClr val="FF0000"/>
                </a:solidFill>
              </a:rPr>
              <a:t>from</a:t>
            </a:r>
            <a:r>
              <a:rPr lang="de-CH" sz="1200" b="1" dirty="0">
                <a:solidFill>
                  <a:srgbClr val="FF0000"/>
                </a:solidFill>
              </a:rPr>
              <a:t> </a:t>
            </a:r>
            <a:r>
              <a:rPr lang="de-CH" sz="1200" b="1" dirty="0" err="1">
                <a:solidFill>
                  <a:srgbClr val="FF0000"/>
                </a:solidFill>
              </a:rPr>
              <a:t>date</a:t>
            </a:r>
            <a:r>
              <a:rPr lang="de-CH" sz="1200" dirty="0"/>
              <a:t>, </a:t>
            </a:r>
            <a:r>
              <a:rPr lang="de-CH" sz="1200" dirty="0" smtClean="0"/>
              <a:t>temporal </a:t>
            </a:r>
            <a:r>
              <a:rPr lang="de-CH" sz="1200" dirty="0" err="1" smtClean="0"/>
              <a:t>reporting</a:t>
            </a:r>
            <a:r>
              <a:rPr lang="de-CH" sz="1200" dirty="0" smtClean="0"/>
              <a:t> </a:t>
            </a:r>
            <a:r>
              <a:rPr lang="de-CH" sz="1200" dirty="0" err="1" smtClean="0"/>
              <a:t>interval</a:t>
            </a:r>
            <a:r>
              <a:rPr lang="de-CH" sz="1200" dirty="0"/>
              <a:t>, </a:t>
            </a:r>
            <a:r>
              <a:rPr lang="de-CH" sz="1200" dirty="0" err="1"/>
              <a:t>reporting</a:t>
            </a:r>
            <a:r>
              <a:rPr lang="de-CH" sz="1200" dirty="0"/>
              <a:t> </a:t>
            </a:r>
            <a:r>
              <a:rPr lang="de-CH" sz="1200" dirty="0" err="1"/>
              <a:t>schedule</a:t>
            </a:r>
            <a:r>
              <a:rPr lang="de-CH" sz="12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smtClean="0"/>
              <a:t>Download WMDR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existing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Adjust</a:t>
            </a:r>
            <a:r>
              <a:rPr lang="de-CH" sz="1400" dirty="0" smtClean="0"/>
              <a:t> </a:t>
            </a:r>
            <a:r>
              <a:rPr lang="de-CH" sz="1400" dirty="0" err="1" smtClean="0"/>
              <a:t>metadata</a:t>
            </a:r>
            <a:r>
              <a:rPr lang="de-CH" sz="1400" dirty="0" smtClean="0"/>
              <a:t>, </a:t>
            </a:r>
            <a:r>
              <a:rPr lang="de-CH" sz="1400" dirty="0" err="1" smtClean="0"/>
              <a:t>remove</a:t>
            </a:r>
            <a:r>
              <a:rPr lang="de-CH" sz="1400" dirty="0" smtClean="0"/>
              <a:t> </a:t>
            </a:r>
            <a:r>
              <a:rPr lang="de-CH" sz="1400" dirty="0" err="1" smtClean="0"/>
              <a:t>values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gml:id</a:t>
            </a:r>
            <a:endParaRPr lang="de-CH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CH" sz="1400" dirty="0" err="1" smtClean="0"/>
              <a:t>Submit</a:t>
            </a:r>
            <a:r>
              <a:rPr lang="de-CH" sz="1400" dirty="0" smtClean="0"/>
              <a:t> XML </a:t>
            </a:r>
            <a:r>
              <a:rPr lang="de-CH" sz="1400" b="1" dirty="0" err="1" smtClean="0"/>
              <a:t>with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checkbox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checked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856786" cy="544945"/>
          </a:xfrm>
        </p:spPr>
        <p:txBody>
          <a:bodyPr/>
          <a:lstStyle/>
          <a:p>
            <a:r>
              <a:rPr lang="de-CH" dirty="0" err="1" smtClean="0"/>
              <a:t>Example</a:t>
            </a:r>
            <a:r>
              <a:rPr lang="de-CH" dirty="0" smtClean="0"/>
              <a:t>: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key</a:t>
            </a:r>
            <a:r>
              <a:rPr lang="de-CH" dirty="0"/>
              <a:t> </a:t>
            </a:r>
            <a:r>
              <a:rPr lang="de-CH" dirty="0" err="1"/>
              <a:t>made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content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6910" b="12430"/>
          <a:stretch/>
        </p:blipFill>
        <p:spPr>
          <a:xfrm>
            <a:off x="5039769" y="3925229"/>
            <a:ext cx="3962980" cy="6021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608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424" y="921835"/>
            <a:ext cx="9147424" cy="3464312"/>
          </a:xfrm>
          <a:solidFill>
            <a:schemeClr val="bg1"/>
          </a:solidFill>
        </p:spPr>
        <p:txBody>
          <a:bodyPr numCol="1"/>
          <a:lstStyle/>
          <a:p>
            <a:pPr>
              <a:spcBef>
                <a:spcPts val="600"/>
              </a:spcBef>
            </a:pPr>
            <a:r>
              <a:rPr lang="de-CH" sz="1800" dirty="0" err="1" smtClean="0"/>
              <a:t>Which</a:t>
            </a:r>
            <a:r>
              <a:rPr lang="de-CH" sz="1800" dirty="0" smtClean="0"/>
              <a:t> «</a:t>
            </a:r>
            <a:r>
              <a:rPr lang="de-CH" sz="1800" dirty="0" err="1" smtClean="0"/>
              <a:t>mode</a:t>
            </a:r>
            <a:r>
              <a:rPr lang="de-CH" sz="1800" dirty="0" smtClean="0"/>
              <a:t>» </a:t>
            </a:r>
            <a:r>
              <a:rPr lang="de-CH" sz="1800" dirty="0" err="1" smtClean="0"/>
              <a:t>should</a:t>
            </a:r>
            <a:r>
              <a:rPr lang="de-CH" sz="1800" dirty="0" smtClean="0"/>
              <a:t> I </a:t>
            </a:r>
            <a:r>
              <a:rPr lang="de-CH" sz="1800" dirty="0" err="1" smtClean="0"/>
              <a:t>use</a:t>
            </a:r>
            <a:r>
              <a:rPr lang="de-CH" sz="1800" dirty="0" smtClean="0"/>
              <a:t> </a:t>
            </a:r>
            <a:r>
              <a:rPr lang="de-CH" sz="1800" dirty="0" err="1" smtClean="0"/>
              <a:t>and</a:t>
            </a:r>
            <a:r>
              <a:rPr lang="de-CH" sz="1800" dirty="0" smtClean="0"/>
              <a:t> </a:t>
            </a:r>
            <a:r>
              <a:rPr lang="de-CH" sz="1800" dirty="0" err="1" smtClean="0"/>
              <a:t>why</a:t>
            </a:r>
            <a:r>
              <a:rPr lang="de-CH" sz="1800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de-CH" sz="1600" dirty="0" smtClean="0"/>
              <a:t>Match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gml:id</a:t>
            </a:r>
            <a:r>
              <a:rPr lang="de-CH" sz="1600" dirty="0" smtClean="0"/>
              <a:t> </a:t>
            </a:r>
            <a:r>
              <a:rPr lang="de-CH" sz="1600" dirty="0" err="1" smtClean="0"/>
              <a:t>only</a:t>
            </a:r>
            <a:r>
              <a:rPr lang="de-CH" sz="1600" dirty="0" smtClean="0"/>
              <a:t> (</a:t>
            </a:r>
            <a:r>
              <a:rPr lang="de-CH" sz="1600" dirty="0" err="1" smtClean="0"/>
              <a:t>default</a:t>
            </a:r>
            <a:r>
              <a:rPr lang="de-CH" sz="1600" dirty="0" smtClean="0"/>
              <a:t>):</a:t>
            </a:r>
          </a:p>
          <a:p>
            <a:pPr lvl="2">
              <a:spcBef>
                <a:spcPts val="600"/>
              </a:spcBef>
            </a:pPr>
            <a:r>
              <a:rPr lang="de-CH" sz="1300" dirty="0" smtClean="0"/>
              <a:t>Pro: </a:t>
            </a:r>
            <a:r>
              <a:rPr lang="de-CH" sz="1300" dirty="0" err="1" smtClean="0"/>
              <a:t>safest</a:t>
            </a:r>
            <a:r>
              <a:rPr lang="de-CH" sz="1300" dirty="0" smtClean="0"/>
              <a:t> </a:t>
            </a:r>
            <a:r>
              <a:rPr lang="de-CH" sz="1300" dirty="0" err="1" smtClean="0"/>
              <a:t>mode</a:t>
            </a:r>
            <a:r>
              <a:rPr lang="de-CH" sz="1300" dirty="0" smtClean="0"/>
              <a:t>, </a:t>
            </a:r>
            <a:r>
              <a:rPr lang="de-CH" sz="1300" dirty="0" err="1" smtClean="0"/>
              <a:t>no</a:t>
            </a:r>
            <a:r>
              <a:rPr lang="de-CH" sz="1300" dirty="0" smtClean="0"/>
              <a:t> </a:t>
            </a:r>
            <a:r>
              <a:rPr lang="de-CH" sz="1300" dirty="0" err="1" smtClean="0"/>
              <a:t>risk</a:t>
            </a:r>
            <a:r>
              <a:rPr lang="de-CH" sz="1300" dirty="0" smtClean="0"/>
              <a:t> </a:t>
            </a:r>
            <a:r>
              <a:rPr lang="de-CH" sz="1300" dirty="0" err="1" smtClean="0"/>
              <a:t>of</a:t>
            </a:r>
            <a:r>
              <a:rPr lang="de-CH" sz="1300" dirty="0" smtClean="0"/>
              <a:t> </a:t>
            </a:r>
            <a:r>
              <a:rPr lang="de-CH" sz="1300" dirty="0" err="1" smtClean="0"/>
              <a:t>mismatch</a:t>
            </a:r>
            <a:endParaRPr lang="de-CH" sz="1300" dirty="0" smtClean="0"/>
          </a:p>
          <a:p>
            <a:pPr lvl="2">
              <a:spcBef>
                <a:spcPts val="600"/>
              </a:spcBef>
            </a:pPr>
            <a:r>
              <a:rPr lang="de-CH" sz="1300" dirty="0" smtClean="0"/>
              <a:t>Contra: </a:t>
            </a:r>
            <a:r>
              <a:rPr lang="de-CH" sz="1300" dirty="0" err="1" smtClean="0"/>
              <a:t>need</a:t>
            </a:r>
            <a:r>
              <a:rPr lang="de-CH" sz="1300" dirty="0" smtClean="0"/>
              <a:t> </a:t>
            </a:r>
            <a:r>
              <a:rPr lang="de-CH" sz="1300" dirty="0" err="1" smtClean="0"/>
              <a:t>to</a:t>
            </a:r>
            <a:r>
              <a:rPr lang="de-CH" sz="1300" dirty="0" smtClean="0"/>
              <a:t> </a:t>
            </a:r>
            <a:r>
              <a:rPr lang="de-CH" sz="1300" dirty="0" err="1" smtClean="0"/>
              <a:t>first</a:t>
            </a:r>
            <a:r>
              <a:rPr lang="de-CH" sz="1300" dirty="0" smtClean="0"/>
              <a:t> </a:t>
            </a:r>
            <a:r>
              <a:rPr lang="de-CH" sz="1300" dirty="0" err="1" smtClean="0"/>
              <a:t>export</a:t>
            </a:r>
            <a:r>
              <a:rPr lang="de-CH" sz="1300" dirty="0" smtClean="0"/>
              <a:t> WMDR XML </a:t>
            </a:r>
            <a:r>
              <a:rPr lang="de-CH" sz="1300" dirty="0" err="1" smtClean="0"/>
              <a:t>to</a:t>
            </a:r>
            <a:r>
              <a:rPr lang="de-CH" sz="1300" dirty="0" smtClean="0"/>
              <a:t> </a:t>
            </a:r>
            <a:r>
              <a:rPr lang="de-CH" sz="1300" dirty="0" err="1" smtClean="0"/>
              <a:t>know</a:t>
            </a:r>
            <a:r>
              <a:rPr lang="de-CH" sz="1300" dirty="0" smtClean="0"/>
              <a:t> </a:t>
            </a:r>
            <a:r>
              <a:rPr lang="de-CH" sz="1300" dirty="0" err="1" smtClean="0"/>
              <a:t>gml:ids</a:t>
            </a:r>
            <a:r>
              <a:rPr lang="de-CH" sz="1300" dirty="0" smtClean="0"/>
              <a:t> </a:t>
            </a:r>
            <a:r>
              <a:rPr lang="de-CH" sz="1300" dirty="0" err="1" smtClean="0"/>
              <a:t>or</a:t>
            </a:r>
            <a:r>
              <a:rPr lang="de-CH" sz="1300" dirty="0" smtClean="0"/>
              <a:t> </a:t>
            </a:r>
            <a:r>
              <a:rPr lang="de-CH" sz="1300" dirty="0" err="1" smtClean="0"/>
              <a:t>store</a:t>
            </a:r>
            <a:r>
              <a:rPr lang="de-CH" sz="1300" dirty="0" smtClean="0"/>
              <a:t> all </a:t>
            </a:r>
            <a:r>
              <a:rPr lang="de-CH" sz="1300" dirty="0" err="1" smtClean="0"/>
              <a:t>them</a:t>
            </a:r>
            <a:r>
              <a:rPr lang="de-CH" sz="1300" dirty="0" smtClean="0"/>
              <a:t> </a:t>
            </a:r>
            <a:r>
              <a:rPr lang="de-CH" sz="1300" dirty="0" err="1" smtClean="0"/>
              <a:t>locally</a:t>
            </a:r>
            <a:endParaRPr lang="de-CH" sz="1300" dirty="0" smtClean="0"/>
          </a:p>
          <a:p>
            <a:pPr lvl="2">
              <a:spcBef>
                <a:spcPts val="600"/>
              </a:spcBef>
            </a:pPr>
            <a:r>
              <a:rPr lang="de-CH" sz="1300" b="1" dirty="0" smtClean="0">
                <a:sym typeface="Wingdings" panose="05000000000000000000" pitchFamily="2" charset="2"/>
              </a:rPr>
              <a:t> </a:t>
            </a:r>
            <a:r>
              <a:rPr lang="de-CH" sz="1300" b="1" dirty="0" smtClean="0"/>
              <a:t>Best </a:t>
            </a:r>
            <a:r>
              <a:rPr lang="de-CH" sz="1300" b="1" dirty="0" err="1" smtClean="0"/>
              <a:t>for</a:t>
            </a:r>
            <a:r>
              <a:rPr lang="de-CH" sz="1300" b="1" dirty="0" smtClean="0"/>
              <a:t> </a:t>
            </a:r>
            <a:r>
              <a:rPr lang="de-CH" sz="1300" b="1" dirty="0" err="1" smtClean="0"/>
              <a:t>workflow</a:t>
            </a:r>
            <a:r>
              <a:rPr lang="de-CH" sz="1300" b="1" dirty="0" smtClean="0"/>
              <a:t>: </a:t>
            </a:r>
            <a:r>
              <a:rPr lang="de-CH" sz="1300" b="1" dirty="0" err="1" smtClean="0"/>
              <a:t>download</a:t>
            </a:r>
            <a:r>
              <a:rPr lang="de-CH" sz="1300" b="1" dirty="0" smtClean="0"/>
              <a:t> – update – </a:t>
            </a:r>
            <a:r>
              <a:rPr lang="de-CH" sz="1300" b="1" dirty="0" err="1" smtClean="0"/>
              <a:t>resubmit</a:t>
            </a:r>
            <a:r>
              <a:rPr lang="de-CH" sz="1300" b="1" dirty="0" smtClean="0"/>
              <a:t> WMDR XML on GUI</a:t>
            </a:r>
          </a:p>
          <a:p>
            <a:pPr lvl="1">
              <a:spcBef>
                <a:spcPts val="600"/>
              </a:spcBef>
            </a:pPr>
            <a:r>
              <a:rPr lang="de-CH" sz="1600" dirty="0" smtClean="0"/>
              <a:t>Match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gml:id</a:t>
            </a:r>
            <a:r>
              <a:rPr lang="de-CH" sz="1600" dirty="0" smtClean="0"/>
              <a:t>, </a:t>
            </a:r>
            <a:r>
              <a:rPr lang="de-CH" sz="1600" dirty="0" err="1" smtClean="0"/>
              <a:t>only</a:t>
            </a:r>
            <a:r>
              <a:rPr lang="de-CH" sz="1600" dirty="0" smtClean="0"/>
              <a:t> </a:t>
            </a:r>
            <a:r>
              <a:rPr lang="de-CH" sz="1600" dirty="0" err="1" smtClean="0"/>
              <a:t>when</a:t>
            </a:r>
            <a:r>
              <a:rPr lang="de-CH" sz="1600" dirty="0" smtClean="0"/>
              <a:t> </a:t>
            </a:r>
            <a:r>
              <a:rPr lang="de-CH" sz="1600" dirty="0" err="1" smtClean="0"/>
              <a:t>it</a:t>
            </a:r>
            <a:r>
              <a:rPr lang="de-CH" sz="1600" dirty="0" smtClean="0"/>
              <a:t> </a:t>
            </a:r>
            <a:r>
              <a:rPr lang="de-CH" sz="1600" dirty="0" err="1" smtClean="0"/>
              <a:t>is</a:t>
            </a:r>
            <a:r>
              <a:rPr lang="de-CH" sz="1600" dirty="0" smtClean="0"/>
              <a:t> </a:t>
            </a:r>
            <a:r>
              <a:rPr lang="de-CH" sz="1600" dirty="0" err="1" smtClean="0"/>
              <a:t>provided</a:t>
            </a:r>
            <a:r>
              <a:rPr lang="de-CH" sz="1600" dirty="0" smtClean="0"/>
              <a:t>, </a:t>
            </a:r>
            <a:r>
              <a:rPr lang="de-CH" sz="1600" dirty="0" err="1" smtClean="0"/>
              <a:t>otherwise</a:t>
            </a:r>
            <a:r>
              <a:rPr lang="de-CH" sz="1600" dirty="0" smtClean="0"/>
              <a:t> </a:t>
            </a:r>
            <a:r>
              <a:rPr lang="de-CH" sz="1600" dirty="0" err="1" smtClean="0"/>
              <a:t>match</a:t>
            </a:r>
            <a:r>
              <a:rPr lang="de-CH" sz="1600" dirty="0" smtClean="0"/>
              <a:t>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key</a:t>
            </a:r>
            <a:r>
              <a:rPr lang="de-CH" sz="1600" dirty="0" smtClean="0"/>
              <a:t> </a:t>
            </a:r>
            <a:r>
              <a:rPr lang="de-CH" sz="1600" dirty="0" err="1" smtClean="0"/>
              <a:t>made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content</a:t>
            </a:r>
            <a:r>
              <a:rPr lang="de-CH" sz="1600" dirty="0" smtClean="0"/>
              <a:t>. </a:t>
            </a:r>
          </a:p>
          <a:p>
            <a:pPr lvl="2">
              <a:spcBef>
                <a:spcPts val="600"/>
              </a:spcBef>
            </a:pPr>
            <a:r>
              <a:rPr lang="de-CH" sz="1300" dirty="0" smtClean="0"/>
              <a:t>Pro: </a:t>
            </a:r>
            <a:r>
              <a:rPr lang="de-CH" sz="1300" dirty="0" err="1" smtClean="0"/>
              <a:t>user</a:t>
            </a:r>
            <a:r>
              <a:rPr lang="de-CH" sz="1300" dirty="0" smtClean="0"/>
              <a:t> </a:t>
            </a:r>
            <a:r>
              <a:rPr lang="de-CH" sz="1300" dirty="0" err="1" smtClean="0"/>
              <a:t>decides</a:t>
            </a:r>
            <a:r>
              <a:rPr lang="de-CH" sz="1300" dirty="0" smtClean="0"/>
              <a:t> </a:t>
            </a:r>
            <a:r>
              <a:rPr lang="de-CH" sz="1300" dirty="0" err="1" smtClean="0"/>
              <a:t>for</a:t>
            </a:r>
            <a:r>
              <a:rPr lang="de-CH" sz="1300" dirty="0" smtClean="0"/>
              <a:t> </a:t>
            </a:r>
            <a:r>
              <a:rPr lang="de-CH" sz="1300" dirty="0" err="1" smtClean="0"/>
              <a:t>each</a:t>
            </a:r>
            <a:r>
              <a:rPr lang="de-CH" sz="1300" dirty="0" smtClean="0"/>
              <a:t> </a:t>
            </a:r>
            <a:r>
              <a:rPr lang="de-CH" sz="1300" dirty="0" err="1" smtClean="0"/>
              <a:t>entity</a:t>
            </a:r>
            <a:r>
              <a:rPr lang="de-CH" sz="1300" dirty="0" smtClean="0"/>
              <a:t> </a:t>
            </a:r>
            <a:r>
              <a:rPr lang="de-CH" sz="1300" dirty="0" err="1" smtClean="0"/>
              <a:t>individually</a:t>
            </a:r>
            <a:r>
              <a:rPr lang="de-CH" sz="1300" dirty="0" smtClean="0"/>
              <a:t> </a:t>
            </a:r>
            <a:r>
              <a:rPr lang="de-CH" sz="1300" dirty="0" err="1" smtClean="0"/>
              <a:t>the</a:t>
            </a:r>
            <a:r>
              <a:rPr lang="de-CH" sz="1300" dirty="0" smtClean="0"/>
              <a:t> </a:t>
            </a:r>
            <a:r>
              <a:rPr lang="de-CH" sz="1300" dirty="0" err="1" smtClean="0"/>
              <a:t>best</a:t>
            </a:r>
            <a:r>
              <a:rPr lang="de-CH" sz="1300" dirty="0" smtClean="0"/>
              <a:t> </a:t>
            </a:r>
            <a:r>
              <a:rPr lang="de-CH" sz="1300" dirty="0" err="1" smtClean="0"/>
              <a:t>matching</a:t>
            </a:r>
            <a:r>
              <a:rPr lang="de-CH" sz="1300" dirty="0" smtClean="0"/>
              <a:t> </a:t>
            </a:r>
            <a:r>
              <a:rPr lang="de-CH" sz="1300" dirty="0" err="1" smtClean="0"/>
              <a:t>strategy</a:t>
            </a:r>
            <a:endParaRPr lang="de-CH" sz="1300" dirty="0" smtClean="0"/>
          </a:p>
          <a:p>
            <a:pPr lvl="2">
              <a:spcBef>
                <a:spcPts val="600"/>
              </a:spcBef>
            </a:pPr>
            <a:r>
              <a:rPr lang="de-CH" sz="1300" dirty="0" smtClean="0"/>
              <a:t>Pro: </a:t>
            </a:r>
            <a:r>
              <a:rPr lang="de-CH" sz="1300" dirty="0" err="1" smtClean="0"/>
              <a:t>only</a:t>
            </a:r>
            <a:r>
              <a:rPr lang="de-CH" sz="1300" dirty="0" smtClean="0"/>
              <a:t> </a:t>
            </a:r>
            <a:r>
              <a:rPr lang="de-CH" sz="1300" dirty="0" err="1" smtClean="0"/>
              <a:t>used</a:t>
            </a:r>
            <a:r>
              <a:rPr lang="de-CH" sz="1300" dirty="0" smtClean="0"/>
              <a:t> </a:t>
            </a:r>
            <a:r>
              <a:rPr lang="de-CH" sz="1300" dirty="0" err="1" smtClean="0"/>
              <a:t>gml:ids</a:t>
            </a:r>
            <a:r>
              <a:rPr lang="de-CH" sz="1300" dirty="0"/>
              <a:t> </a:t>
            </a:r>
            <a:r>
              <a:rPr lang="de-CH" sz="1300" dirty="0" err="1" smtClean="0"/>
              <a:t>can</a:t>
            </a:r>
            <a:r>
              <a:rPr lang="de-CH" sz="1300" dirty="0" smtClean="0"/>
              <a:t> </a:t>
            </a:r>
            <a:r>
              <a:rPr lang="de-CH" sz="1300" dirty="0" err="1" smtClean="0"/>
              <a:t>be</a:t>
            </a:r>
            <a:r>
              <a:rPr lang="de-CH" sz="1300" dirty="0"/>
              <a:t> </a:t>
            </a:r>
            <a:r>
              <a:rPr lang="de-CH" sz="1300" dirty="0" err="1" smtClean="0"/>
              <a:t>stored</a:t>
            </a:r>
            <a:r>
              <a:rPr lang="de-CH" sz="1300" dirty="0" smtClean="0"/>
              <a:t> </a:t>
            </a:r>
            <a:r>
              <a:rPr lang="de-CH" sz="1300" dirty="0" err="1" smtClean="0"/>
              <a:t>locally</a:t>
            </a:r>
            <a:endParaRPr lang="de-CH" sz="1300" dirty="0" smtClean="0"/>
          </a:p>
          <a:p>
            <a:pPr lvl="2">
              <a:spcBef>
                <a:spcPts val="600"/>
              </a:spcBef>
            </a:pPr>
            <a:r>
              <a:rPr lang="de-CH" sz="1300" dirty="0" smtClean="0"/>
              <a:t>Contra: in </a:t>
            </a:r>
            <a:r>
              <a:rPr lang="de-CH" sz="1300" dirty="0" err="1" smtClean="0"/>
              <a:t>case</a:t>
            </a:r>
            <a:r>
              <a:rPr lang="de-CH" sz="1300" dirty="0" smtClean="0"/>
              <a:t> </a:t>
            </a:r>
            <a:r>
              <a:rPr lang="de-CH" sz="1300" dirty="0" err="1" smtClean="0"/>
              <a:t>of</a:t>
            </a:r>
            <a:r>
              <a:rPr lang="de-CH" sz="1300" dirty="0" smtClean="0"/>
              <a:t> </a:t>
            </a:r>
            <a:r>
              <a:rPr lang="de-CH" sz="1300" dirty="0" err="1" smtClean="0"/>
              <a:t>matching</a:t>
            </a:r>
            <a:r>
              <a:rPr lang="de-CH" sz="1300" dirty="0" smtClean="0"/>
              <a:t> </a:t>
            </a:r>
            <a:r>
              <a:rPr lang="de-CH" sz="1300" dirty="0" err="1" smtClean="0"/>
              <a:t>by</a:t>
            </a:r>
            <a:r>
              <a:rPr lang="de-CH" sz="1300" dirty="0" smtClean="0"/>
              <a:t> </a:t>
            </a:r>
            <a:r>
              <a:rPr lang="de-CH" sz="1300" dirty="0" err="1" smtClean="0"/>
              <a:t>key</a:t>
            </a:r>
            <a:r>
              <a:rPr lang="de-CH" sz="1300" dirty="0" smtClean="0"/>
              <a:t> </a:t>
            </a:r>
            <a:r>
              <a:rPr lang="de-CH" sz="1300" dirty="0" err="1" smtClean="0"/>
              <a:t>made</a:t>
            </a:r>
            <a:r>
              <a:rPr lang="de-CH" sz="1300" dirty="0" smtClean="0"/>
              <a:t> </a:t>
            </a:r>
            <a:r>
              <a:rPr lang="de-CH" sz="1300" dirty="0" err="1" smtClean="0"/>
              <a:t>of</a:t>
            </a:r>
            <a:r>
              <a:rPr lang="de-CH" sz="1300" dirty="0" smtClean="0"/>
              <a:t> </a:t>
            </a:r>
            <a:r>
              <a:rPr lang="de-CH" sz="1300" dirty="0" err="1" smtClean="0"/>
              <a:t>content</a:t>
            </a:r>
            <a:r>
              <a:rPr lang="de-CH" sz="1300" dirty="0"/>
              <a:t> </a:t>
            </a:r>
            <a:r>
              <a:rPr lang="de-CH" sz="1300" dirty="0" smtClean="0"/>
              <a:t>not all </a:t>
            </a:r>
            <a:r>
              <a:rPr lang="de-CH" sz="1300" dirty="0" err="1" smtClean="0"/>
              <a:t>elements</a:t>
            </a:r>
            <a:r>
              <a:rPr lang="de-CH" sz="1300" dirty="0" smtClean="0"/>
              <a:t> </a:t>
            </a:r>
            <a:r>
              <a:rPr lang="de-CH" sz="1300" dirty="0" err="1" smtClean="0"/>
              <a:t>can</a:t>
            </a:r>
            <a:r>
              <a:rPr lang="de-CH" sz="1300" dirty="0" smtClean="0"/>
              <a:t> </a:t>
            </a:r>
            <a:r>
              <a:rPr lang="de-CH" sz="1300" dirty="0" err="1" smtClean="0"/>
              <a:t>be</a:t>
            </a:r>
            <a:r>
              <a:rPr lang="de-CH" sz="1300" dirty="0" smtClean="0"/>
              <a:t> </a:t>
            </a:r>
            <a:r>
              <a:rPr lang="de-CH" sz="1300" dirty="0" err="1" smtClean="0"/>
              <a:t>corrected</a:t>
            </a:r>
            <a:r>
              <a:rPr lang="de-CH" sz="1300" dirty="0" smtClean="0"/>
              <a:t>/</a:t>
            </a:r>
            <a:r>
              <a:rPr lang="de-CH" sz="1300" dirty="0" err="1" smtClean="0"/>
              <a:t>updated</a:t>
            </a:r>
            <a:endParaRPr lang="de-CH" sz="1300" dirty="0" smtClean="0"/>
          </a:p>
          <a:p>
            <a:pPr lvl="2">
              <a:spcBef>
                <a:spcPts val="600"/>
              </a:spcBef>
            </a:pPr>
            <a:r>
              <a:rPr lang="de-CH" sz="1300" b="1" dirty="0" smtClean="0">
                <a:sym typeface="Wingdings" panose="05000000000000000000" pitchFamily="2" charset="2"/>
              </a:rPr>
              <a:t> </a:t>
            </a:r>
            <a:r>
              <a:rPr lang="de-CH" sz="1300" b="1" dirty="0" smtClean="0"/>
              <a:t>Best </a:t>
            </a:r>
            <a:r>
              <a:rPr lang="de-CH" sz="1300" b="1" dirty="0" err="1" smtClean="0"/>
              <a:t>for</a:t>
            </a:r>
            <a:r>
              <a:rPr lang="de-CH" sz="1300" b="1" dirty="0" smtClean="0"/>
              <a:t> </a:t>
            </a:r>
            <a:r>
              <a:rPr lang="de-CH" sz="1300" b="1" dirty="0" err="1" smtClean="0"/>
              <a:t>automatic</a:t>
            </a:r>
            <a:r>
              <a:rPr lang="de-CH" sz="1300" b="1" dirty="0" smtClean="0"/>
              <a:t> (</a:t>
            </a:r>
            <a:r>
              <a:rPr lang="de-CH" sz="1300" b="1" dirty="0" err="1" smtClean="0"/>
              <a:t>programmatic</a:t>
            </a:r>
            <a:r>
              <a:rPr lang="de-CH" sz="1300" b="1" dirty="0" smtClean="0"/>
              <a:t>) </a:t>
            </a:r>
            <a:r>
              <a:rPr lang="de-CH" sz="1300" b="1" dirty="0" err="1" smtClean="0"/>
              <a:t>generation</a:t>
            </a:r>
            <a:r>
              <a:rPr lang="de-CH" sz="1300" b="1" dirty="0" smtClean="0"/>
              <a:t> </a:t>
            </a:r>
            <a:r>
              <a:rPr lang="de-CH" sz="1300" b="1" dirty="0" err="1" smtClean="0"/>
              <a:t>and</a:t>
            </a:r>
            <a:r>
              <a:rPr lang="de-CH" sz="1300" b="1" dirty="0" smtClean="0"/>
              <a:t> </a:t>
            </a:r>
            <a:r>
              <a:rPr lang="de-CH" sz="1300" b="1" dirty="0" err="1" smtClean="0"/>
              <a:t>submission</a:t>
            </a:r>
            <a:r>
              <a:rPr lang="de-CH" sz="1300" b="1" dirty="0" smtClean="0"/>
              <a:t> </a:t>
            </a:r>
            <a:r>
              <a:rPr lang="de-CH" sz="1300" b="1" dirty="0" err="1" smtClean="0"/>
              <a:t>of</a:t>
            </a:r>
            <a:r>
              <a:rPr lang="de-CH" sz="1300" b="1" dirty="0" smtClean="0"/>
              <a:t> WMDR XMLs</a:t>
            </a:r>
          </a:p>
          <a:p>
            <a:pPr lvl="3">
              <a:spcBef>
                <a:spcPts val="600"/>
              </a:spcBef>
            </a:pPr>
            <a:endParaRPr lang="de-CH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856787" cy="544945"/>
          </a:xfrm>
        </p:spPr>
        <p:txBody>
          <a:bodyPr/>
          <a:lstStyle/>
          <a:p>
            <a:r>
              <a:rPr lang="de-CH" sz="2400" dirty="0" err="1" smtClean="0"/>
              <a:t>Strategies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matching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XML </a:t>
            </a:r>
            <a:r>
              <a:rPr lang="de-CH" sz="2400" dirty="0" err="1" smtClean="0"/>
              <a:t>entities</a:t>
            </a:r>
            <a:r>
              <a:rPr lang="de-CH" sz="2400" dirty="0" smtClean="0"/>
              <a:t>: </a:t>
            </a:r>
            <a:r>
              <a:rPr lang="de-CH" sz="2400" dirty="0" err="1" smtClean="0"/>
              <a:t>conclusions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2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tabLst>
                <a:tab pos="7178675" algn="r"/>
              </a:tabLst>
            </a:pPr>
            <a:r>
              <a:rPr lang="en-GB" dirty="0" smtClean="0"/>
              <a:t>Bug fixing	</a:t>
            </a:r>
            <a:endParaRPr lang="de-CH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98427" y="0"/>
            <a:ext cx="720000" cy="2286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800" b="1" dirty="0">
                <a:solidFill>
                  <a:schemeClr val="bg1"/>
                </a:solidFill>
              </a:rPr>
              <a:t>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98427" y="0"/>
            <a:ext cx="720000" cy="11600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600" dirty="0" smtClean="0"/>
              <a:t>Export </a:t>
            </a:r>
            <a:r>
              <a:rPr lang="de-CH" sz="1600" dirty="0" err="1" smtClean="0"/>
              <a:t>of</a:t>
            </a:r>
            <a:r>
              <a:rPr lang="de-CH" sz="1600" dirty="0" smtClean="0"/>
              <a:t> WMDR XMLs </a:t>
            </a:r>
            <a:r>
              <a:rPr lang="de-CH" sz="1600" dirty="0" err="1" smtClean="0"/>
              <a:t>with</a:t>
            </a:r>
            <a:r>
              <a:rPr lang="de-CH" sz="1600" dirty="0" smtClean="0"/>
              <a:t> </a:t>
            </a:r>
            <a:r>
              <a:rPr lang="de-CH" sz="1600" dirty="0" err="1" smtClean="0"/>
              <a:t>incorrect</a:t>
            </a:r>
            <a:r>
              <a:rPr lang="de-CH" sz="1600" dirty="0" smtClean="0"/>
              <a:t> </a:t>
            </a:r>
            <a:r>
              <a:rPr lang="de-CH" sz="1600" dirty="0" err="1" smtClean="0"/>
              <a:t>value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«international </a:t>
            </a:r>
            <a:r>
              <a:rPr lang="de-CH" sz="1600" dirty="0" err="1" smtClean="0"/>
              <a:t>exchange</a:t>
            </a:r>
            <a:r>
              <a:rPr lang="de-CH" sz="1600" dirty="0" smtClean="0"/>
              <a:t> </a:t>
            </a:r>
            <a:r>
              <a:rPr lang="de-CH" sz="1600" dirty="0" err="1" smtClean="0"/>
              <a:t>flag</a:t>
            </a:r>
            <a:r>
              <a:rPr lang="de-CH" sz="1600" dirty="0" smtClean="0"/>
              <a:t>»</a:t>
            </a:r>
          </a:p>
          <a:p>
            <a:pPr lvl="1"/>
            <a:r>
              <a:rPr lang="de-CH" sz="1400" dirty="0" err="1" smtClean="0"/>
              <a:t>Missing</a:t>
            </a:r>
            <a:r>
              <a:rPr lang="de-CH" sz="1400" dirty="0" smtClean="0"/>
              <a:t>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«international </a:t>
            </a:r>
            <a:r>
              <a:rPr lang="de-CH" sz="1400" dirty="0" err="1" smtClean="0"/>
              <a:t>exchange</a:t>
            </a:r>
            <a:r>
              <a:rPr lang="de-CH" sz="1400" dirty="0" smtClean="0"/>
              <a:t> </a:t>
            </a:r>
            <a:r>
              <a:rPr lang="de-CH" sz="1400" dirty="0" err="1" smtClean="0"/>
              <a:t>flag</a:t>
            </a:r>
            <a:r>
              <a:rPr lang="de-CH" sz="1400" dirty="0" smtClean="0"/>
              <a:t>» </a:t>
            </a:r>
            <a:r>
              <a:rPr lang="de-CH" sz="1400" dirty="0" err="1" smtClean="0"/>
              <a:t>for</a:t>
            </a:r>
            <a:r>
              <a:rPr lang="de-CH" sz="1400" dirty="0" smtClean="0"/>
              <a:t> a </a:t>
            </a:r>
            <a:r>
              <a:rPr lang="de-CH" sz="1400" dirty="0" err="1" smtClean="0"/>
              <a:t>number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stations</a:t>
            </a:r>
            <a:endParaRPr lang="de-CH" sz="1400" dirty="0" smtClean="0"/>
          </a:p>
          <a:p>
            <a:pPr lvl="1"/>
            <a:r>
              <a:rPr lang="de-CH" sz="1400" dirty="0" smtClean="0"/>
              <a:t>WMDR XML </a:t>
            </a:r>
            <a:r>
              <a:rPr lang="de-CH" sz="1400" dirty="0" err="1" smtClean="0"/>
              <a:t>export</a:t>
            </a:r>
            <a:r>
              <a:rPr lang="de-CH" sz="1400" dirty="0" smtClean="0"/>
              <a:t> </a:t>
            </a:r>
            <a:r>
              <a:rPr lang="de-CH" sz="1400" dirty="0" err="1" smtClean="0"/>
              <a:t>requires</a:t>
            </a:r>
            <a:r>
              <a:rPr lang="de-CH" sz="1400" dirty="0" smtClean="0"/>
              <a:t> </a:t>
            </a:r>
            <a:r>
              <a:rPr lang="de-CH" sz="1400" dirty="0" err="1" smtClean="0"/>
              <a:t>either</a:t>
            </a:r>
            <a:r>
              <a:rPr lang="de-CH" sz="1400" dirty="0" smtClean="0"/>
              <a:t> a TRUE </a:t>
            </a:r>
            <a:r>
              <a:rPr lang="de-CH" sz="1400" dirty="0" err="1" smtClean="0"/>
              <a:t>or</a:t>
            </a:r>
            <a:r>
              <a:rPr lang="de-CH" sz="1400" dirty="0" smtClean="0"/>
              <a:t> FALSE </a:t>
            </a:r>
            <a:r>
              <a:rPr lang="de-CH" sz="1400" dirty="0" err="1" smtClean="0"/>
              <a:t>value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«international </a:t>
            </a:r>
            <a:r>
              <a:rPr lang="de-CH" sz="1400" dirty="0" err="1" smtClean="0"/>
              <a:t>exchange</a:t>
            </a:r>
            <a:r>
              <a:rPr lang="de-CH" sz="1400" dirty="0" smtClean="0"/>
              <a:t> </a:t>
            </a:r>
            <a:r>
              <a:rPr lang="de-CH" sz="1400" dirty="0" err="1" smtClean="0"/>
              <a:t>flag</a:t>
            </a:r>
            <a:r>
              <a:rPr lang="de-CH" sz="1400" dirty="0" smtClean="0"/>
              <a:t>», </a:t>
            </a:r>
            <a:r>
              <a:rPr lang="de-CH" sz="1400" dirty="0" err="1" smtClean="0"/>
              <a:t>empty</a:t>
            </a:r>
            <a:r>
              <a:rPr lang="de-CH" sz="1400" dirty="0" smtClean="0"/>
              <a:t> </a:t>
            </a:r>
            <a:r>
              <a:rPr lang="de-CH" sz="1400" dirty="0" err="1" smtClean="0"/>
              <a:t>element</a:t>
            </a:r>
            <a:r>
              <a:rPr lang="de-CH" sz="1400" dirty="0" smtClean="0"/>
              <a:t> </a:t>
            </a:r>
            <a:r>
              <a:rPr lang="de-CH" sz="1400" dirty="0" err="1" smtClean="0"/>
              <a:t>cannot</a:t>
            </a:r>
            <a:r>
              <a:rPr lang="de-CH" sz="1400" dirty="0" smtClean="0"/>
              <a:t>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exported</a:t>
            </a:r>
            <a:endParaRPr lang="de-CH" sz="1400" dirty="0" smtClean="0"/>
          </a:p>
          <a:p>
            <a:pPr lvl="1">
              <a:buFont typeface="Wingdings" panose="05000000000000000000" pitchFamily="2" charset="2"/>
              <a:buChar char="à"/>
            </a:pPr>
            <a:r>
              <a:rPr lang="de-CH" sz="1400" dirty="0" smtClean="0">
                <a:sym typeface="Wingdings" panose="05000000000000000000" pitchFamily="2" charset="2"/>
              </a:rPr>
              <a:t>Export </a:t>
            </a:r>
            <a:r>
              <a:rPr lang="de-CH" sz="1400" dirty="0" err="1" smtClean="0">
                <a:sym typeface="Wingdings" panose="05000000000000000000" pitchFamily="2" charset="2"/>
              </a:rPr>
              <a:t>as</a:t>
            </a:r>
            <a:r>
              <a:rPr lang="de-CH" sz="1400" dirty="0" smtClean="0">
                <a:sym typeface="Wingdings" panose="05000000000000000000" pitchFamily="2" charset="2"/>
              </a:rPr>
              <a:t> FALSE </a:t>
            </a:r>
            <a:r>
              <a:rPr lang="de-CH" sz="1400" dirty="0" err="1" smtClean="0">
                <a:sym typeface="Wingdings" panose="05000000000000000000" pitchFamily="2" charset="2"/>
              </a:rPr>
              <a:t>by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default</a:t>
            </a:r>
            <a:r>
              <a:rPr lang="de-CH" sz="1400" dirty="0" smtClean="0">
                <a:sym typeface="Wingdings" panose="05000000000000000000" pitchFamily="2" charset="2"/>
              </a:rPr>
              <a:t>, </a:t>
            </a:r>
            <a:r>
              <a:rPr lang="de-CH" sz="1400" dirty="0" err="1" smtClean="0">
                <a:sym typeface="Wingdings" panose="05000000000000000000" pitchFamily="2" charset="2"/>
              </a:rPr>
              <a:t>whenever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missing</a:t>
            </a:r>
            <a:endParaRPr lang="de-CH" sz="14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de-CH" sz="1400" dirty="0" smtClean="0">
                <a:sym typeface="Wingdings" panose="05000000000000000000" pitchFamily="2" charset="2"/>
              </a:rPr>
              <a:t>Export </a:t>
            </a:r>
            <a:r>
              <a:rPr lang="de-CH" sz="1400" dirty="0" err="1" smtClean="0">
                <a:sym typeface="Wingdings" panose="05000000000000000000" pitchFamily="2" charset="2"/>
              </a:rPr>
              <a:t>comment</a:t>
            </a:r>
            <a:r>
              <a:rPr lang="de-CH" sz="1400" dirty="0" smtClean="0">
                <a:sym typeface="Wingdings" panose="05000000000000000000" pitchFamily="2" charset="2"/>
              </a:rPr>
              <a:t> at </a:t>
            </a:r>
            <a:r>
              <a:rPr lang="de-CH" sz="1400" dirty="0" err="1" smtClean="0">
                <a:sym typeface="Wingdings" panose="05000000000000000000" pitchFamily="2" charset="2"/>
              </a:rPr>
              <a:t>the</a:t>
            </a:r>
            <a:r>
              <a:rPr lang="de-CH" sz="1400" dirty="0" smtClean="0">
                <a:sym typeface="Wingdings" panose="05000000000000000000" pitchFamily="2" charset="2"/>
              </a:rPr>
              <a:t> top </a:t>
            </a:r>
            <a:r>
              <a:rPr lang="de-CH" sz="1400" dirty="0" err="1" smtClean="0">
                <a:sym typeface="Wingdings" panose="05000000000000000000" pitchFamily="2" charset="2"/>
              </a:rPr>
              <a:t>of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the</a:t>
            </a:r>
            <a:r>
              <a:rPr lang="de-CH" sz="1400" dirty="0" smtClean="0">
                <a:sym typeface="Wingdings" panose="05000000000000000000" pitchFamily="2" charset="2"/>
              </a:rPr>
              <a:t> XML  </a:t>
            </a:r>
            <a:r>
              <a:rPr lang="de-CH" sz="1400" dirty="0" err="1" smtClean="0">
                <a:sym typeface="Wingdings" panose="05000000000000000000" pitchFamily="2" charset="2"/>
              </a:rPr>
              <a:t>informing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user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of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default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export</a:t>
            </a:r>
            <a:r>
              <a:rPr lang="de-CH" sz="1400" dirty="0">
                <a:sym typeface="Wingdings" panose="05000000000000000000" pitchFamily="2" charset="2"/>
              </a:rPr>
              <a:t>,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asking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to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review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values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and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remove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comment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before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resubmitting</a:t>
            </a:r>
            <a:r>
              <a:rPr lang="de-CH" sz="1400" dirty="0" smtClean="0">
                <a:sym typeface="Wingdings" panose="05000000000000000000" pitchFamily="2" charset="2"/>
              </a:rPr>
              <a:t> (</a:t>
            </a:r>
            <a:r>
              <a:rPr lang="de-CH" sz="1400" dirty="0" err="1" smtClean="0">
                <a:sym typeface="Wingdings" panose="05000000000000000000" pitchFamily="2" charset="2"/>
              </a:rPr>
              <a:t>comment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makes</a:t>
            </a:r>
            <a:r>
              <a:rPr lang="de-CH" sz="1400" dirty="0" smtClean="0">
                <a:sym typeface="Wingdings" panose="05000000000000000000" pitchFamily="2" charset="2"/>
              </a:rPr>
              <a:t> XML invalid)</a:t>
            </a:r>
          </a:p>
          <a:p>
            <a:pPr marL="914400" lvl="2" indent="0">
              <a:buNone/>
            </a:pPr>
            <a:r>
              <a:rPr lang="de-CH" sz="1200" dirty="0" err="1" smtClean="0">
                <a:sym typeface="Wingdings" panose="05000000000000000000" pitchFamily="2" charset="2"/>
              </a:rPr>
              <a:t>Example</a:t>
            </a:r>
            <a:r>
              <a:rPr lang="de-CH" sz="1200" dirty="0">
                <a:sym typeface="Wingdings" panose="05000000000000000000" pitchFamily="2" charset="2"/>
              </a:rPr>
              <a:t>: </a:t>
            </a:r>
            <a:r>
              <a:rPr lang="de-CH" sz="1200" dirty="0" err="1" smtClean="0">
                <a:sym typeface="Wingdings" panose="05000000000000000000" pitchFamily="2" charset="2"/>
              </a:rPr>
              <a:t>station</a:t>
            </a:r>
            <a:r>
              <a:rPr lang="de-CH" sz="1200" dirty="0" smtClean="0">
                <a:sym typeface="Wingdings" panose="05000000000000000000" pitchFamily="2" charset="2"/>
              </a:rPr>
              <a:t> 0-20000-0-71451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Bug </a:t>
            </a:r>
            <a:r>
              <a:rPr lang="de-CH" dirty="0" err="1" smtClean="0"/>
              <a:t>fixing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653" y="3156240"/>
            <a:ext cx="6826100" cy="142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WMDR XML: Submission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instruments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measured</a:t>
            </a:r>
            <a:r>
              <a:rPr lang="de-CH" dirty="0" smtClean="0"/>
              <a:t> variable. </a:t>
            </a:r>
          </a:p>
          <a:p>
            <a:r>
              <a:rPr lang="de-CH" dirty="0" smtClean="0"/>
              <a:t>GUI: Station </a:t>
            </a:r>
            <a:r>
              <a:rPr lang="de-CH" dirty="0" err="1" smtClean="0"/>
              <a:t>report</a:t>
            </a:r>
            <a:r>
              <a:rPr lang="de-CH" dirty="0" smtClean="0"/>
              <a:t> </a:t>
            </a:r>
            <a:r>
              <a:rPr lang="de-CH" dirty="0" err="1" smtClean="0"/>
              <a:t>map</a:t>
            </a:r>
            <a:r>
              <a:rPr lang="de-CH" dirty="0" smtClean="0"/>
              <a:t>: </a:t>
            </a:r>
            <a:r>
              <a:rPr lang="de-CH" dirty="0" err="1" smtClean="0"/>
              <a:t>neighbouring</a:t>
            </a:r>
            <a:r>
              <a:rPr lang="de-CH" dirty="0" smtClean="0"/>
              <a:t> </a:t>
            </a:r>
            <a:r>
              <a:rPr lang="de-CH" dirty="0" err="1" smtClean="0"/>
              <a:t>stations</a:t>
            </a:r>
            <a:r>
              <a:rPr lang="de-CH" dirty="0" smtClean="0"/>
              <a:t> </a:t>
            </a:r>
            <a:r>
              <a:rPr lang="de-CH" dirty="0" err="1" smtClean="0"/>
              <a:t>disappear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zooming</a:t>
            </a:r>
            <a:r>
              <a:rPr lang="de-CH" dirty="0" smtClean="0"/>
              <a:t> in</a:t>
            </a:r>
          </a:p>
          <a:p>
            <a:r>
              <a:rPr lang="de-CH" dirty="0" smtClean="0"/>
              <a:t>GUI: «</a:t>
            </a:r>
            <a:r>
              <a:rPr lang="de-CH" dirty="0" err="1" smtClean="0"/>
              <a:t>edit</a:t>
            </a:r>
            <a:r>
              <a:rPr lang="de-CH" dirty="0" smtClean="0"/>
              <a:t> </a:t>
            </a:r>
            <a:r>
              <a:rPr lang="de-CH" dirty="0" err="1" smtClean="0"/>
              <a:t>profile</a:t>
            </a:r>
            <a:r>
              <a:rPr lang="de-CH" dirty="0" smtClean="0"/>
              <a:t>» </a:t>
            </a:r>
            <a:r>
              <a:rPr lang="de-CH" dirty="0" err="1" smtClean="0"/>
              <a:t>functionality</a:t>
            </a:r>
            <a:r>
              <a:rPr lang="de-CH" dirty="0" smtClean="0"/>
              <a:t> not </a:t>
            </a:r>
            <a:r>
              <a:rPr lang="de-CH" dirty="0" err="1" smtClean="0"/>
              <a:t>working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Bug </a:t>
            </a:r>
            <a:r>
              <a:rPr lang="de-CH" dirty="0" err="1" smtClean="0"/>
              <a:t>fixing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287214" y="3597894"/>
            <a:ext cx="7461250" cy="741760"/>
          </a:xfrm>
          <a:prstGeom prst="rect">
            <a:avLst/>
          </a:prstGeom>
        </p:spPr>
        <p:txBody>
          <a:bodyPr/>
          <a:lstStyle/>
          <a:p>
            <a:r>
              <a:rPr lang="de-CH" dirty="0" err="1" smtClean="0"/>
              <a:t>Questions</a:t>
            </a:r>
            <a:r>
              <a:rPr lang="de-CH" dirty="0" smtClean="0"/>
              <a:t>?</a:t>
            </a:r>
            <a:br>
              <a:rPr lang="de-CH" dirty="0" smtClean="0"/>
            </a:br>
            <a:endParaRPr lang="de-CH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758388" y="0"/>
            <a:ext cx="720000" cy="11600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7213" y="2279177"/>
            <a:ext cx="7797313" cy="2060478"/>
          </a:xfrm>
        </p:spPr>
        <p:txBody>
          <a:bodyPr/>
          <a:lstStyle/>
          <a:p>
            <a:pPr>
              <a:tabLst>
                <a:tab pos="7178675" algn="r"/>
              </a:tabLst>
            </a:pPr>
            <a:r>
              <a:rPr lang="de-CH" dirty="0" smtClean="0"/>
              <a:t>Timeline Release 1.5.4</a:t>
            </a:r>
            <a:br>
              <a:rPr lang="de-CH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de-CH" dirty="0" smtClean="0"/>
              <a:t>	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8426" y="0"/>
            <a:ext cx="720000" cy="2286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800" b="1" dirty="0" smtClean="0">
                <a:solidFill>
                  <a:schemeClr val="bg1"/>
                </a:solidFill>
              </a:rPr>
              <a:t>1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6794919" y="2092057"/>
            <a:ext cx="2048187" cy="324046"/>
          </a:xfrm>
          <a:prstGeom prst="rect">
            <a:avLst/>
          </a:prstGeom>
          <a:gradFill flip="none" rotWithShape="1">
            <a:gsLst>
              <a:gs pos="59000">
                <a:schemeClr val="accent3">
                  <a:lumMod val="75000"/>
                </a:schemeClr>
              </a:gs>
              <a:gs pos="89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1.6.0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91734" y="-5916"/>
            <a:ext cx="720000" cy="11600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CH" sz="2400" dirty="0" smtClean="0"/>
              <a:t>Timeline </a:t>
            </a:r>
            <a:r>
              <a:rPr lang="de-CH" sz="2400" dirty="0"/>
              <a:t>R</a:t>
            </a:r>
            <a:r>
              <a:rPr lang="de-CH" sz="2400" dirty="0" smtClean="0"/>
              <a:t>elease 1.5.4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6907" y="864634"/>
            <a:ext cx="8497229" cy="1715015"/>
          </a:xfrm>
        </p:spPr>
        <p:txBody>
          <a:bodyPr/>
          <a:lstStyle/>
          <a:p>
            <a:pPr marL="0" indent="0">
              <a:buNone/>
            </a:pPr>
            <a:r>
              <a:rPr lang="de-CH" sz="1600" dirty="0" err="1" smtClean="0"/>
              <a:t>Available</a:t>
            </a:r>
            <a:r>
              <a:rPr lang="de-CH" sz="1600" dirty="0" smtClean="0"/>
              <a:t> </a:t>
            </a:r>
            <a:r>
              <a:rPr lang="de-CH" sz="1600" dirty="0" err="1" smtClean="0"/>
              <a:t>from</a:t>
            </a:r>
            <a:r>
              <a:rPr lang="de-CH" sz="1600" dirty="0"/>
              <a:t>:</a:t>
            </a:r>
            <a:endParaRPr lang="de-CH" sz="1600" dirty="0" smtClean="0"/>
          </a:p>
          <a:p>
            <a:r>
              <a:rPr lang="de-CH" sz="1600" dirty="0" smtClean="0"/>
              <a:t>21.09.2020</a:t>
            </a:r>
            <a:r>
              <a:rPr lang="de-CH" sz="1600" dirty="0"/>
              <a:t> </a:t>
            </a:r>
            <a:r>
              <a:rPr lang="de-CH" sz="1600" dirty="0" smtClean="0"/>
              <a:t>on </a:t>
            </a:r>
            <a:r>
              <a:rPr lang="de-CH" sz="1600" dirty="0" err="1" smtClean="0"/>
              <a:t>the</a:t>
            </a:r>
            <a:r>
              <a:rPr lang="de-CH" sz="1600" dirty="0" smtClean="0"/>
              <a:t> </a:t>
            </a:r>
            <a:r>
              <a:rPr lang="de-CH" sz="1600" u="sng" dirty="0" err="1" smtClean="0"/>
              <a:t>test</a:t>
            </a:r>
            <a:r>
              <a:rPr lang="de-CH" sz="1600" dirty="0" smtClean="0"/>
              <a:t> </a:t>
            </a:r>
            <a:r>
              <a:rPr lang="de-CH" sz="1600" dirty="0" err="1" smtClean="0"/>
              <a:t>environment</a:t>
            </a:r>
            <a:r>
              <a:rPr lang="de-CH" sz="1600" dirty="0" smtClean="0"/>
              <a:t> </a:t>
            </a:r>
            <a:r>
              <a:rPr lang="de-CH" sz="1600" dirty="0" smtClean="0">
                <a:sym typeface="Wingdings" panose="05000000000000000000" pitchFamily="2" charset="2"/>
              </a:rPr>
              <a:t> </a:t>
            </a:r>
            <a:r>
              <a:rPr lang="de-CH" sz="1600" dirty="0" smtClean="0"/>
              <a:t> </a:t>
            </a:r>
            <a:r>
              <a:rPr lang="de-CH" sz="1600" dirty="0" smtClean="0">
                <a:hlinkClick r:id="rId2"/>
              </a:rPr>
              <a:t>https://oscardepl.wmo.int/surface</a:t>
            </a:r>
            <a:endParaRPr lang="de-CH" sz="1600" dirty="0" smtClean="0"/>
          </a:p>
          <a:p>
            <a:r>
              <a:rPr lang="de-CH" sz="1600" dirty="0" smtClean="0"/>
              <a:t>29.09.2020 on </a:t>
            </a:r>
            <a:r>
              <a:rPr lang="de-CH" sz="1600" dirty="0" err="1" smtClean="0"/>
              <a:t>the</a:t>
            </a:r>
            <a:r>
              <a:rPr lang="de-CH" sz="1600" dirty="0" smtClean="0"/>
              <a:t> </a:t>
            </a:r>
            <a:r>
              <a:rPr lang="de-CH" sz="1600" u="sng" dirty="0" err="1" smtClean="0"/>
              <a:t>productive</a:t>
            </a:r>
            <a:r>
              <a:rPr lang="de-CH" sz="1600" dirty="0" smtClean="0"/>
              <a:t> </a:t>
            </a:r>
            <a:r>
              <a:rPr lang="de-CH" sz="1600" dirty="0" err="1" smtClean="0"/>
              <a:t>environment</a:t>
            </a:r>
            <a:r>
              <a:rPr lang="de-CH" sz="1600" dirty="0" smtClean="0"/>
              <a:t> </a:t>
            </a:r>
            <a:r>
              <a:rPr lang="de-CH" sz="1600" dirty="0" smtClean="0">
                <a:sym typeface="Wingdings" panose="05000000000000000000" pitchFamily="2" charset="2"/>
              </a:rPr>
              <a:t> </a:t>
            </a:r>
            <a:r>
              <a:rPr lang="de-CH" sz="1600" dirty="0" smtClean="0">
                <a:hlinkClick r:id="rId3"/>
              </a:rPr>
              <a:t>https://oscar.wmo.int/surface</a:t>
            </a:r>
            <a:r>
              <a:rPr lang="de-CH" sz="1600" dirty="0" smtClean="0"/>
              <a:t>   </a:t>
            </a:r>
            <a:endParaRPr lang="en-US" sz="16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795454" y="2092264"/>
            <a:ext cx="2892206" cy="30896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1.5.3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76934" y="2092057"/>
            <a:ext cx="3129747" cy="30989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8000">
                <a:schemeClr val="accent2">
                  <a:lumMod val="45000"/>
                  <a:lumOff val="55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1.5.4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985401" y="2408666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074500" y="2412385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5115276" y="2412385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6204375" y="2416104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293474" y="2412390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1843" y="1978972"/>
            <a:ext cx="492443" cy="6006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CH" sz="2000" b="1" dirty="0" smtClean="0"/>
              <a:t>Test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94729" y="2401231"/>
            <a:ext cx="815373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Flowchart: Decision 28"/>
          <p:cNvSpPr/>
          <p:nvPr/>
        </p:nvSpPr>
        <p:spPr bwMode="auto">
          <a:xfrm>
            <a:off x="3568715" y="2252697"/>
            <a:ext cx="226815" cy="297068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07213" y="2401236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1896312" y="2404955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 bwMode="auto">
          <a:xfrm>
            <a:off x="7051394" y="2995455"/>
            <a:ext cx="1769217" cy="331332"/>
          </a:xfrm>
          <a:prstGeom prst="rect">
            <a:avLst/>
          </a:prstGeom>
          <a:gradFill flip="none" rotWithShape="1">
            <a:gsLst>
              <a:gs pos="59000">
                <a:schemeClr val="accent3">
                  <a:lumMod val="75000"/>
                </a:schemeClr>
              </a:gs>
              <a:gs pos="89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1.6.0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9436" y="2987415"/>
            <a:ext cx="3293322" cy="32449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1.5.3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62758" y="2995455"/>
            <a:ext cx="3000398" cy="3171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8000">
                <a:schemeClr val="accent2">
                  <a:lumMod val="45000"/>
                  <a:lumOff val="55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Release 1.5.4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974" y="2784053"/>
            <a:ext cx="492443" cy="6774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CH" sz="2000" b="1" dirty="0" smtClean="0"/>
              <a:t>Prod</a:t>
            </a:r>
            <a:endParaRPr lang="en-US" sz="2000" b="1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8382578" y="2416110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787703" y="238509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07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867687" y="237766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08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2964854" y="237766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09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4067319" y="23857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10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089513" y="2396853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11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6173397" y="239892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12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7293017" y="23968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01</a:t>
            </a:r>
            <a:endParaRPr lang="en-US" sz="1200" dirty="0"/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2996555" y="3311918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4085654" y="3315637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>
            <a:off x="5126430" y="3315637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6215529" y="3319356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>
            <a:off x="7304628" y="3315642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605883" y="3304483"/>
            <a:ext cx="815373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818367" y="3304488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1907466" y="3308207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8393732" y="3319362"/>
            <a:ext cx="0" cy="10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Box 110"/>
          <p:cNvSpPr txBox="1"/>
          <p:nvPr/>
        </p:nvSpPr>
        <p:spPr>
          <a:xfrm>
            <a:off x="798857" y="328835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07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878841" y="328091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08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976008" y="328091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09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078473" y="32889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10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100667" y="3300105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11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184551" y="330217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12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04171" y="3300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01</a:t>
            </a:r>
            <a:endParaRPr lang="en-US" sz="1200" dirty="0"/>
          </a:p>
        </p:txBody>
      </p:sp>
      <p:sp>
        <p:nvSpPr>
          <p:cNvPr id="55" name="Flowchart: Decision 54"/>
          <p:cNvSpPr/>
          <p:nvPr/>
        </p:nvSpPr>
        <p:spPr bwMode="auto">
          <a:xfrm>
            <a:off x="3949350" y="3163381"/>
            <a:ext cx="226815" cy="297068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4"/>
          <a:srcRect b="24242"/>
          <a:stretch/>
        </p:blipFill>
        <p:spPr>
          <a:xfrm>
            <a:off x="498893" y="3860331"/>
            <a:ext cx="3677272" cy="7499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1" name="Rectangle 120"/>
          <p:cNvSpPr/>
          <p:nvPr/>
        </p:nvSpPr>
        <p:spPr bwMode="auto">
          <a:xfrm>
            <a:off x="1620645" y="3867762"/>
            <a:ext cx="349404" cy="213350"/>
          </a:xfrm>
          <a:prstGeom prst="rect">
            <a:avLst/>
          </a:prstGeom>
          <a:noFill/>
          <a:ln w="38100" cap="flat" cmpd="sng" algn="ctr">
            <a:solidFill>
              <a:srgbClr val="ED181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 rotWithShape="1">
          <a:blip r:embed="rId5"/>
          <a:srcRect t="18802"/>
          <a:stretch/>
        </p:blipFill>
        <p:spPr>
          <a:xfrm>
            <a:off x="4362916" y="3865490"/>
            <a:ext cx="4255963" cy="73734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6" name="Straight Arrow Connector 125"/>
          <p:cNvCxnSpPr>
            <a:stCxn id="120" idx="3"/>
            <a:endCxn id="122" idx="1"/>
          </p:cNvCxnSpPr>
          <p:nvPr/>
        </p:nvCxnSpPr>
        <p:spPr bwMode="auto">
          <a:xfrm flipV="1">
            <a:off x="4176165" y="4234162"/>
            <a:ext cx="186751" cy="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4036134" y="3461700"/>
            <a:ext cx="950901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29.09.2020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55691" y="2559056"/>
            <a:ext cx="950901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1200" b="1" dirty="0" smtClean="0"/>
              <a:t>21.09.2020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55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7214" y="2279177"/>
            <a:ext cx="7461250" cy="2060478"/>
          </a:xfrm>
        </p:spPr>
        <p:txBody>
          <a:bodyPr/>
          <a:lstStyle/>
          <a:p>
            <a:pPr>
              <a:tabLst>
                <a:tab pos="7178675" algn="r"/>
              </a:tabLst>
            </a:pPr>
            <a:r>
              <a:rPr lang="de-CH" dirty="0" err="1"/>
              <a:t>Implemented</a:t>
            </a:r>
            <a:r>
              <a:rPr lang="de-CH" dirty="0"/>
              <a:t> </a:t>
            </a:r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 smtClean="0"/>
              <a:t>examples</a:t>
            </a:r>
            <a:r>
              <a:rPr lang="de-CH" dirty="0" smtClean="0"/>
              <a:t>:</a:t>
            </a:r>
            <a:br>
              <a:rPr lang="de-CH" dirty="0" smtClean="0"/>
            </a:br>
            <a:r>
              <a:rPr lang="de-CH" dirty="0" smtClean="0"/>
              <a:t>WMDR XML </a:t>
            </a:r>
            <a:r>
              <a:rPr lang="de-CH" dirty="0" err="1" smtClean="0"/>
              <a:t>upload</a:t>
            </a:r>
            <a:endParaRPr lang="de-CH" sz="24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8426" y="0"/>
            <a:ext cx="720000" cy="22860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800" b="1" dirty="0">
                <a:solidFill>
                  <a:schemeClr val="bg1"/>
                </a:solidFill>
              </a:rPr>
              <a:t>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426" y="921835"/>
            <a:ext cx="8852961" cy="3464312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de-CH" sz="1600" dirty="0" smtClean="0"/>
              <a:t>Submission </a:t>
            </a:r>
            <a:r>
              <a:rPr lang="de-CH" sz="1600" dirty="0" err="1" smtClean="0"/>
              <a:t>of</a:t>
            </a:r>
            <a:r>
              <a:rPr lang="de-CH" sz="1600" dirty="0" smtClean="0"/>
              <a:t> multiple WIGOS </a:t>
            </a:r>
            <a:r>
              <a:rPr lang="de-CH" sz="1600" dirty="0" err="1" smtClean="0"/>
              <a:t>Ids</a:t>
            </a:r>
            <a:r>
              <a:rPr lang="de-CH" sz="1600" dirty="0" smtClean="0"/>
              <a:t> </a:t>
            </a:r>
            <a:r>
              <a:rPr lang="de-CH" sz="1600" dirty="0" err="1" smtClean="0"/>
              <a:t>possible</a:t>
            </a:r>
            <a:r>
              <a:rPr lang="de-CH" sz="1600" dirty="0" smtClean="0"/>
              <a:t> via: </a:t>
            </a:r>
          </a:p>
          <a:p>
            <a:pPr lvl="1">
              <a:spcBef>
                <a:spcPts val="600"/>
              </a:spcBef>
            </a:pPr>
            <a:r>
              <a:rPr lang="de-CH" sz="1400" dirty="0" smtClean="0"/>
              <a:t>GUI</a:t>
            </a:r>
          </a:p>
          <a:p>
            <a:pPr lvl="1">
              <a:spcBef>
                <a:spcPts val="600"/>
              </a:spcBef>
            </a:pPr>
            <a:r>
              <a:rPr lang="de-CH" sz="1400" b="1" dirty="0" smtClean="0"/>
              <a:t>WMDR XML</a:t>
            </a:r>
            <a:endParaRPr lang="en-US" sz="1600" dirty="0"/>
          </a:p>
          <a:p>
            <a:r>
              <a:rPr lang="de-CH" sz="1600" dirty="0" err="1" smtClean="0"/>
              <a:t>How</a:t>
            </a:r>
            <a:r>
              <a:rPr lang="de-CH" sz="1600" dirty="0" smtClean="0"/>
              <a:t>?</a:t>
            </a:r>
          </a:p>
          <a:p>
            <a:pPr lvl="1"/>
            <a:r>
              <a:rPr lang="de-CH" sz="1400" dirty="0" err="1" smtClean="0"/>
              <a:t>Comma</a:t>
            </a:r>
            <a:r>
              <a:rPr lang="de-CH" sz="1400" dirty="0" smtClean="0"/>
              <a:t> </a:t>
            </a:r>
            <a:r>
              <a:rPr lang="de-CH" sz="1400" dirty="0" err="1" smtClean="0"/>
              <a:t>separated</a:t>
            </a:r>
            <a:r>
              <a:rPr lang="de-CH" sz="1400" dirty="0" smtClean="0"/>
              <a:t> </a:t>
            </a:r>
            <a:r>
              <a:rPr lang="de-CH" sz="1400" dirty="0" err="1" smtClean="0"/>
              <a:t>list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WIGOS IDs </a:t>
            </a:r>
            <a:r>
              <a:rPr lang="de-CH" sz="1400" dirty="0" err="1" smtClean="0"/>
              <a:t>under</a:t>
            </a:r>
            <a:r>
              <a:rPr lang="de-CH" sz="1400" dirty="0" smtClean="0"/>
              <a:t> </a:t>
            </a:r>
            <a:r>
              <a:rPr lang="de-CH" sz="1400" b="1" dirty="0" err="1" smtClean="0"/>
              <a:t>wmdr:facility</a:t>
            </a:r>
            <a:r>
              <a:rPr lang="de-CH" sz="1400" b="1" dirty="0" smtClean="0"/>
              <a:t>/</a:t>
            </a:r>
            <a:r>
              <a:rPr lang="de-CH" sz="1400" b="1" dirty="0" err="1" smtClean="0"/>
              <a:t>wmdr:ObservingFacility</a:t>
            </a:r>
            <a:r>
              <a:rPr lang="de-CH" sz="1400" b="1" dirty="0" smtClean="0"/>
              <a:t>/</a:t>
            </a:r>
            <a:r>
              <a:rPr lang="de-CH" sz="1400" b="1" dirty="0" err="1" smtClean="0"/>
              <a:t>gml:identifier</a:t>
            </a:r>
            <a:endParaRPr lang="de-CH" sz="1400" b="1" dirty="0" smtClean="0"/>
          </a:p>
          <a:p>
            <a:pPr lvl="1"/>
            <a:r>
              <a:rPr lang="de-CH" sz="1400" dirty="0" smtClean="0"/>
              <a:t>First WIGOS ID in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list</a:t>
            </a:r>
            <a:r>
              <a:rPr lang="de-CH" sz="1400" dirty="0" smtClean="0"/>
              <a:t> </a:t>
            </a:r>
            <a:r>
              <a:rPr lang="de-CH" sz="1400" dirty="0" err="1" smtClean="0"/>
              <a:t>is</a:t>
            </a:r>
            <a:r>
              <a:rPr lang="de-CH" sz="1400" dirty="0" smtClean="0"/>
              <a:t> </a:t>
            </a:r>
            <a:r>
              <a:rPr lang="de-CH" sz="1400" dirty="0" err="1" smtClean="0"/>
              <a:t>always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«</a:t>
            </a:r>
            <a:r>
              <a:rPr lang="de-CH" sz="1400" dirty="0" err="1" smtClean="0"/>
              <a:t>primary</a:t>
            </a:r>
            <a:r>
              <a:rPr lang="de-CH" sz="1400" dirty="0" smtClean="0"/>
              <a:t>» </a:t>
            </a:r>
            <a:r>
              <a:rPr lang="de-CH" sz="1400" dirty="0" err="1" smtClean="0"/>
              <a:t>one</a:t>
            </a:r>
            <a:endParaRPr lang="de-CH" sz="1400" dirty="0" smtClean="0"/>
          </a:p>
          <a:p>
            <a:pPr marL="457200" lvl="1" indent="0">
              <a:buNone/>
            </a:pPr>
            <a:endParaRPr lang="de-CH" sz="1400" dirty="0" smtClean="0"/>
          </a:p>
          <a:p>
            <a:endParaRPr lang="de-CH" sz="1600" dirty="0" smtClean="0"/>
          </a:p>
          <a:p>
            <a:endParaRPr lang="de-CH" sz="1600" dirty="0"/>
          </a:p>
          <a:p>
            <a:endParaRPr lang="de-CH" sz="1600" dirty="0" smtClean="0"/>
          </a:p>
          <a:p>
            <a:endParaRPr lang="de-CH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600308" cy="544945"/>
          </a:xfrm>
        </p:spPr>
        <p:txBody>
          <a:bodyPr/>
          <a:lstStyle/>
          <a:p>
            <a:r>
              <a:rPr lang="de-CH" dirty="0"/>
              <a:t>Submission </a:t>
            </a:r>
            <a:r>
              <a:rPr lang="de-CH" dirty="0" err="1"/>
              <a:t>of</a:t>
            </a:r>
            <a:r>
              <a:rPr lang="de-CH" dirty="0"/>
              <a:t> multiple WIGOS IDs</a:t>
            </a:r>
            <a:br>
              <a:rPr lang="de-CH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 rot="20476630">
            <a:off x="2238500" y="1499478"/>
            <a:ext cx="683941" cy="34197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New!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64" t="50557" r="46360" b="19677"/>
          <a:stretch/>
        </p:blipFill>
        <p:spPr>
          <a:xfrm>
            <a:off x="410331" y="2696710"/>
            <a:ext cx="4549130" cy="4654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-660" r="3818"/>
          <a:stretch/>
        </p:blipFill>
        <p:spPr>
          <a:xfrm>
            <a:off x="410331" y="3455018"/>
            <a:ext cx="4975334" cy="5240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Down Arrow 6"/>
          <p:cNvSpPr/>
          <p:nvPr/>
        </p:nvSpPr>
        <p:spPr bwMode="auto">
          <a:xfrm>
            <a:off x="2324750" y="3181561"/>
            <a:ext cx="511440" cy="212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4527"/>
          <a:stretch/>
        </p:blipFill>
        <p:spPr>
          <a:xfrm>
            <a:off x="7032671" y="2586155"/>
            <a:ext cx="1928783" cy="6563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1232" y="2639538"/>
            <a:ext cx="1447961" cy="5330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2792" y="3522857"/>
            <a:ext cx="1874730" cy="881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149" y="3561370"/>
            <a:ext cx="1447961" cy="53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426" y="921834"/>
            <a:ext cx="8852961" cy="3672467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de-CH" sz="1600" dirty="0" smtClean="0"/>
              <a:t>Update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attribute</a:t>
            </a:r>
            <a:r>
              <a:rPr lang="de-CH" sz="1600" dirty="0" smtClean="0"/>
              <a:t> «</a:t>
            </a:r>
            <a:r>
              <a:rPr lang="de-CH" sz="1600" dirty="0" err="1" smtClean="0"/>
              <a:t>primary</a:t>
            </a:r>
            <a:r>
              <a:rPr lang="de-CH" sz="1600" dirty="0" smtClean="0"/>
              <a:t>»: </a:t>
            </a:r>
          </a:p>
          <a:p>
            <a:pPr lvl="1">
              <a:spcBef>
                <a:spcPts val="600"/>
              </a:spcBef>
            </a:pPr>
            <a:r>
              <a:rPr lang="de-CH" sz="1400" b="1" dirty="0" smtClean="0"/>
              <a:t>GUI</a:t>
            </a:r>
          </a:p>
          <a:p>
            <a:pPr lvl="1">
              <a:spcBef>
                <a:spcPts val="600"/>
              </a:spcBef>
            </a:pPr>
            <a:r>
              <a:rPr lang="de-CH" sz="1400" b="1" dirty="0" smtClean="0"/>
              <a:t>WMDR XML</a:t>
            </a:r>
            <a:endParaRPr lang="en-US" sz="1600" dirty="0"/>
          </a:p>
          <a:p>
            <a:r>
              <a:rPr lang="de-CH" sz="1600" dirty="0" err="1" smtClean="0"/>
              <a:t>How</a:t>
            </a:r>
            <a:r>
              <a:rPr lang="de-CH" sz="1600" dirty="0" smtClean="0"/>
              <a:t>?</a:t>
            </a:r>
          </a:p>
          <a:p>
            <a:pPr lvl="1"/>
            <a:r>
              <a:rPr lang="de-CH" sz="1400" dirty="0" smtClean="0"/>
              <a:t>Edit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station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check </a:t>
            </a:r>
            <a:r>
              <a:rPr lang="de-CH" sz="1400" dirty="0" err="1" smtClean="0"/>
              <a:t>the</a:t>
            </a:r>
            <a:r>
              <a:rPr lang="de-CH" sz="1400" dirty="0" smtClean="0"/>
              <a:t> «</a:t>
            </a:r>
            <a:r>
              <a:rPr lang="de-CH" sz="1400" dirty="0" err="1" smtClean="0"/>
              <a:t>primary</a:t>
            </a:r>
            <a:r>
              <a:rPr lang="de-CH" sz="1400" dirty="0" smtClean="0"/>
              <a:t>» box</a:t>
            </a:r>
          </a:p>
          <a:p>
            <a:pPr lvl="1"/>
            <a:endParaRPr lang="de-CH" sz="1400" dirty="0"/>
          </a:p>
          <a:p>
            <a:pPr lvl="1"/>
            <a:endParaRPr lang="de-CH" sz="1400" dirty="0" smtClean="0"/>
          </a:p>
          <a:p>
            <a:pPr lvl="1"/>
            <a:endParaRPr lang="de-CH" sz="1400" dirty="0" smtClean="0"/>
          </a:p>
          <a:p>
            <a:pPr lvl="1"/>
            <a:endParaRPr lang="de-CH" sz="1400" dirty="0"/>
          </a:p>
          <a:p>
            <a:pPr lvl="1"/>
            <a:r>
              <a:rPr lang="de-CH" sz="1400" dirty="0" smtClean="0"/>
              <a:t>Place «</a:t>
            </a:r>
            <a:r>
              <a:rPr lang="de-CH" sz="1400" dirty="0" err="1" smtClean="0"/>
              <a:t>primary</a:t>
            </a:r>
            <a:r>
              <a:rPr lang="de-CH" sz="1400" dirty="0" smtClean="0"/>
              <a:t>» ID </a:t>
            </a:r>
            <a:r>
              <a:rPr lang="de-CH" sz="1400" dirty="0" err="1" smtClean="0"/>
              <a:t>as</a:t>
            </a:r>
            <a:r>
              <a:rPr lang="de-CH" sz="1400" dirty="0" smtClean="0"/>
              <a:t> </a:t>
            </a:r>
            <a:r>
              <a:rPr lang="de-CH" sz="1400" dirty="0" err="1" smtClean="0"/>
              <a:t>first</a:t>
            </a:r>
            <a:r>
              <a:rPr lang="de-CH" sz="1400" dirty="0" smtClean="0"/>
              <a:t> in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list</a:t>
            </a:r>
            <a:r>
              <a:rPr lang="de-CH" sz="1400" dirty="0" smtClean="0"/>
              <a:t> </a:t>
            </a:r>
            <a:r>
              <a:rPr lang="de-CH" sz="1400" dirty="0" err="1" smtClean="0"/>
              <a:t>under</a:t>
            </a:r>
            <a:r>
              <a:rPr lang="de-CH" sz="1400" dirty="0" smtClean="0"/>
              <a:t> </a:t>
            </a:r>
            <a:r>
              <a:rPr lang="de-CH" sz="1400" b="1" dirty="0" err="1" smtClean="0"/>
              <a:t>wmdr:facility</a:t>
            </a:r>
            <a:r>
              <a:rPr lang="de-CH" sz="1400" b="1" dirty="0" smtClean="0"/>
              <a:t>/</a:t>
            </a:r>
            <a:r>
              <a:rPr lang="de-CH" sz="1400" b="1" dirty="0" err="1" smtClean="0"/>
              <a:t>wmdr:ObservingFacility</a:t>
            </a:r>
            <a:r>
              <a:rPr lang="de-CH" sz="1400" b="1" dirty="0" smtClean="0"/>
              <a:t>/</a:t>
            </a:r>
            <a:r>
              <a:rPr lang="de-CH" sz="1400" b="1" dirty="0" err="1" smtClean="0"/>
              <a:t>gml:identifier</a:t>
            </a:r>
            <a:endParaRPr lang="de-CH" sz="1400" b="1" dirty="0" smtClean="0"/>
          </a:p>
          <a:p>
            <a:pPr marL="457200" lvl="1" indent="0">
              <a:buNone/>
            </a:pPr>
            <a:endParaRPr lang="de-CH" sz="1400" dirty="0" smtClean="0"/>
          </a:p>
          <a:p>
            <a:endParaRPr lang="de-CH" sz="1600" dirty="0" smtClean="0"/>
          </a:p>
          <a:p>
            <a:endParaRPr lang="de-CH" sz="1600" dirty="0"/>
          </a:p>
          <a:p>
            <a:endParaRPr lang="de-CH" sz="1600" dirty="0" smtClean="0"/>
          </a:p>
          <a:p>
            <a:endParaRPr lang="de-CH" sz="1600" dirty="0" smtClean="0"/>
          </a:p>
          <a:p>
            <a:pPr marL="0" indent="0">
              <a:buNone/>
            </a:pPr>
            <a:endParaRPr lang="de-CH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600308" cy="544945"/>
          </a:xfrm>
        </p:spPr>
        <p:txBody>
          <a:bodyPr/>
          <a:lstStyle/>
          <a:p>
            <a:r>
              <a:rPr lang="de-CH" dirty="0"/>
              <a:t>Submission </a:t>
            </a:r>
            <a:r>
              <a:rPr lang="de-CH" dirty="0" err="1"/>
              <a:t>of</a:t>
            </a:r>
            <a:r>
              <a:rPr lang="de-CH" dirty="0"/>
              <a:t> multiple WIGOS IDs</a:t>
            </a:r>
            <a:br>
              <a:rPr lang="de-CH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 rot="20476630">
            <a:off x="2494219" y="1353197"/>
            <a:ext cx="683941" cy="34197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New!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-660" r="3818"/>
          <a:stretch/>
        </p:blipFill>
        <p:spPr>
          <a:xfrm>
            <a:off x="104936" y="3851182"/>
            <a:ext cx="4278060" cy="4506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Down Arrow 6"/>
          <p:cNvSpPr/>
          <p:nvPr/>
        </p:nvSpPr>
        <p:spPr bwMode="auto">
          <a:xfrm rot="16200000">
            <a:off x="4266861" y="4023601"/>
            <a:ext cx="511440" cy="12983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594" y="2345292"/>
            <a:ext cx="1447961" cy="5330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617" y="2380326"/>
            <a:ext cx="3656095" cy="9960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0235" y="3688053"/>
            <a:ext cx="4473766" cy="3255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6435258" y="3953706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err="1" smtClean="0"/>
              <a:t>or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t="11212"/>
          <a:stretch/>
        </p:blipFill>
        <p:spPr>
          <a:xfrm>
            <a:off x="4876012" y="4231038"/>
            <a:ext cx="3957799" cy="3152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44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426" y="921835"/>
            <a:ext cx="8852961" cy="3464312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de-CH" sz="1600" dirty="0" smtClean="0"/>
              <a:t>Rules </a:t>
            </a:r>
            <a:r>
              <a:rPr lang="de-CH" sz="1600" dirty="0" err="1" smtClean="0"/>
              <a:t>applies</a:t>
            </a:r>
            <a:r>
              <a:rPr lang="de-CH" sz="1600" dirty="0" smtClean="0"/>
              <a:t> </a:t>
            </a:r>
            <a:r>
              <a:rPr lang="de-CH" sz="1600" dirty="0" err="1" smtClean="0"/>
              <a:t>for</a:t>
            </a:r>
            <a:r>
              <a:rPr lang="de-CH" sz="1600" dirty="0" smtClean="0"/>
              <a:t> </a:t>
            </a:r>
            <a:r>
              <a:rPr lang="de-CH" sz="1600" dirty="0" err="1" smtClean="0"/>
              <a:t>generation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new</a:t>
            </a:r>
            <a:r>
              <a:rPr lang="de-CH" sz="1600" dirty="0" smtClean="0"/>
              <a:t> WIGOS </a:t>
            </a:r>
            <a:r>
              <a:rPr lang="de-CH" sz="1600" dirty="0" err="1" smtClean="0"/>
              <a:t>Ids</a:t>
            </a:r>
            <a:r>
              <a:rPr lang="de-CH" sz="1600" dirty="0" smtClean="0"/>
              <a:t>. Checks </a:t>
            </a:r>
            <a:r>
              <a:rPr lang="de-CH" sz="1600" dirty="0" err="1" smtClean="0"/>
              <a:t>are</a:t>
            </a:r>
            <a:r>
              <a:rPr lang="de-CH" sz="1600" dirty="0" smtClean="0"/>
              <a:t> in </a:t>
            </a:r>
            <a:r>
              <a:rPr lang="de-CH" sz="1600" dirty="0" err="1" smtClean="0"/>
              <a:t>place</a:t>
            </a:r>
            <a:r>
              <a:rPr lang="de-CH" sz="1600" dirty="0"/>
              <a:t> </a:t>
            </a:r>
            <a:r>
              <a:rPr lang="de-CH" sz="1600" dirty="0" smtClean="0"/>
              <a:t>on:</a:t>
            </a:r>
            <a:endParaRPr lang="de-CH" sz="1600" dirty="0"/>
          </a:p>
          <a:p>
            <a:pPr lvl="1">
              <a:spcBef>
                <a:spcPts val="600"/>
              </a:spcBef>
            </a:pPr>
            <a:r>
              <a:rPr lang="de-CH" sz="1200" dirty="0" smtClean="0"/>
              <a:t>GUI</a:t>
            </a:r>
          </a:p>
          <a:p>
            <a:pPr lvl="1">
              <a:spcBef>
                <a:spcPts val="600"/>
              </a:spcBef>
            </a:pPr>
            <a:r>
              <a:rPr lang="de-CH" sz="1400" b="1" dirty="0" smtClean="0"/>
              <a:t>WMDR XML</a:t>
            </a:r>
          </a:p>
          <a:p>
            <a:pPr>
              <a:spcBef>
                <a:spcPts val="600"/>
              </a:spcBef>
            </a:pPr>
            <a:endParaRPr lang="de-CH" sz="1800" b="1" dirty="0"/>
          </a:p>
          <a:p>
            <a:pPr>
              <a:spcBef>
                <a:spcPts val="600"/>
              </a:spcBef>
            </a:pPr>
            <a:r>
              <a:rPr lang="de-CH" sz="1800" dirty="0" smtClean="0"/>
              <a:t>Format</a:t>
            </a:r>
          </a:p>
          <a:p>
            <a:pPr>
              <a:spcBef>
                <a:spcPts val="600"/>
              </a:spcBef>
            </a:pPr>
            <a:r>
              <a:rPr lang="de-CH" sz="1800" dirty="0" smtClean="0"/>
              <a:t>Value </a:t>
            </a:r>
            <a:r>
              <a:rPr lang="de-CH" sz="1800" dirty="0" err="1" smtClean="0"/>
              <a:t>of</a:t>
            </a:r>
            <a:r>
              <a:rPr lang="de-CH" sz="1800" dirty="0" smtClean="0"/>
              <a:t> </a:t>
            </a:r>
            <a:r>
              <a:rPr lang="de-CH" sz="1800" dirty="0" err="1" smtClean="0"/>
              <a:t>issuer</a:t>
            </a:r>
            <a:r>
              <a:rPr lang="de-CH" sz="1800" dirty="0" smtClean="0"/>
              <a:t> </a:t>
            </a:r>
            <a:r>
              <a:rPr lang="de-CH" sz="1800" dirty="0" err="1" smtClean="0"/>
              <a:t>of</a:t>
            </a:r>
            <a:r>
              <a:rPr lang="de-CH" sz="1800" dirty="0" smtClean="0"/>
              <a:t> </a:t>
            </a:r>
            <a:r>
              <a:rPr lang="de-CH" sz="1800" dirty="0" err="1" smtClean="0"/>
              <a:t>identifier</a:t>
            </a:r>
            <a:r>
              <a:rPr lang="de-CH" sz="1800" dirty="0" smtClean="0"/>
              <a:t> (</a:t>
            </a:r>
            <a:r>
              <a:rPr lang="de-CH" sz="1800" dirty="0" err="1" smtClean="0"/>
              <a:t>second</a:t>
            </a:r>
            <a:r>
              <a:rPr lang="de-CH" sz="1800" dirty="0" smtClean="0"/>
              <a:t> block)</a:t>
            </a:r>
          </a:p>
          <a:p>
            <a:pPr lvl="1">
              <a:spcBef>
                <a:spcPts val="600"/>
              </a:spcBef>
            </a:pPr>
            <a:r>
              <a:rPr lang="de-CH" sz="1600" dirty="0" smtClean="0"/>
              <a:t>NFP/ME/NMHS: ISO </a:t>
            </a:r>
            <a:r>
              <a:rPr lang="de-CH" sz="1600" dirty="0" err="1" smtClean="0"/>
              <a:t>country</a:t>
            </a:r>
            <a:r>
              <a:rPr lang="de-CH" sz="1600" dirty="0" smtClean="0"/>
              <a:t> </a:t>
            </a:r>
            <a:r>
              <a:rPr lang="de-CH" sz="1600" dirty="0" err="1" smtClean="0"/>
              <a:t>number</a:t>
            </a:r>
            <a:r>
              <a:rPr lang="de-CH" sz="1600" dirty="0" smtClean="0"/>
              <a:t> </a:t>
            </a:r>
            <a:r>
              <a:rPr lang="de-CH" sz="1600" dirty="0" err="1" smtClean="0"/>
              <a:t>based</a:t>
            </a:r>
            <a:r>
              <a:rPr lang="de-CH" sz="1600" dirty="0" smtClean="0"/>
              <a:t> on </a:t>
            </a:r>
            <a:r>
              <a:rPr lang="de-CH" sz="1600" dirty="0" err="1" smtClean="0"/>
              <a:t>country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/>
              <a:t> </a:t>
            </a:r>
            <a:r>
              <a:rPr lang="de-CH" sz="1600" dirty="0" err="1" smtClean="0"/>
              <a:t>station</a:t>
            </a:r>
            <a:endParaRPr lang="de-CH" sz="1600" dirty="0" smtClean="0"/>
          </a:p>
          <a:p>
            <a:pPr lvl="1">
              <a:spcBef>
                <a:spcPts val="600"/>
              </a:spcBef>
            </a:pPr>
            <a:r>
              <a:rPr lang="de-CH" sz="1600" dirty="0" smtClean="0"/>
              <a:t>PFP/Data Center: </a:t>
            </a:r>
            <a:r>
              <a:rPr lang="de-CH" sz="1600" dirty="0" err="1" smtClean="0"/>
              <a:t>Issuer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identifier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program</a:t>
            </a:r>
            <a:r>
              <a:rPr lang="de-CH" sz="1600" dirty="0" smtClean="0"/>
              <a:t>(s)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responsibility</a:t>
            </a:r>
            <a:endParaRPr lang="de-CH" sz="1600" dirty="0" smtClean="0"/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4" y="144266"/>
            <a:ext cx="7600308" cy="544945"/>
          </a:xfrm>
        </p:spPr>
        <p:txBody>
          <a:bodyPr/>
          <a:lstStyle/>
          <a:p>
            <a:r>
              <a:rPr lang="de-CH" dirty="0" smtClean="0"/>
              <a:t>Checks on WIGOS ID</a:t>
            </a:r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 rot="20476630">
            <a:off x="2494220" y="1499477"/>
            <a:ext cx="683941" cy="34197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New!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47" y="3495983"/>
            <a:ext cx="7553242" cy="10493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691313" y="4334107"/>
            <a:ext cx="6787438" cy="1889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426" y="921835"/>
            <a:ext cx="8852961" cy="3464312"/>
          </a:xfrm>
          <a:solidFill>
            <a:schemeClr val="bg1"/>
          </a:solidFill>
        </p:spPr>
        <p:txBody>
          <a:bodyPr numCol="2"/>
          <a:lstStyle/>
          <a:p>
            <a:pPr lvl="1">
              <a:spcBef>
                <a:spcPts val="600"/>
              </a:spcBef>
            </a:pPr>
            <a:r>
              <a:rPr lang="de-CH" sz="1600" dirty="0" smtClean="0"/>
              <a:t>GUI </a:t>
            </a:r>
            <a:r>
              <a:rPr lang="de-CH" sz="1600" dirty="0" err="1" smtClean="0"/>
              <a:t>vs</a:t>
            </a:r>
            <a:r>
              <a:rPr lang="de-CH" sz="1600" dirty="0" smtClean="0"/>
              <a:t> WMDR XML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213" y="144266"/>
            <a:ext cx="7748173" cy="544945"/>
          </a:xfrm>
        </p:spPr>
        <p:txBody>
          <a:bodyPr/>
          <a:lstStyle/>
          <a:p>
            <a:r>
              <a:rPr lang="de-CH" dirty="0" err="1" smtClean="0"/>
              <a:t>Strategies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XML </a:t>
            </a:r>
            <a:r>
              <a:rPr lang="de-CH" dirty="0" err="1" smtClean="0"/>
              <a:t>entities</a:t>
            </a:r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34443"/>
              </p:ext>
            </p:extLst>
          </p:nvPr>
        </p:nvGraphicFramePr>
        <p:xfrm>
          <a:off x="468228" y="1287794"/>
          <a:ext cx="8140513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249">
                  <a:extLst>
                    <a:ext uri="{9D8B030D-6E8A-4147-A177-3AD203B41FA5}">
                      <a16:colId xmlns:a16="http://schemas.microsoft.com/office/drawing/2014/main" val="1272176540"/>
                    </a:ext>
                  </a:extLst>
                </a:gridCol>
                <a:gridCol w="2661503">
                  <a:extLst>
                    <a:ext uri="{9D8B030D-6E8A-4147-A177-3AD203B41FA5}">
                      <a16:colId xmlns:a16="http://schemas.microsoft.com/office/drawing/2014/main" val="1318168050"/>
                    </a:ext>
                  </a:extLst>
                </a:gridCol>
                <a:gridCol w="4002761">
                  <a:extLst>
                    <a:ext uri="{9D8B030D-6E8A-4147-A177-3AD203B41FA5}">
                      <a16:colId xmlns:a16="http://schemas.microsoft.com/office/drawing/2014/main" val="30670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GUI (human </a:t>
                      </a:r>
                      <a:r>
                        <a:rPr lang="de-CH" sz="1400" dirty="0" err="1" smtClean="0"/>
                        <a:t>readable</a:t>
                      </a:r>
                      <a:r>
                        <a:rPr lang="de-CH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WMDR XML (</a:t>
                      </a:r>
                      <a:r>
                        <a:rPr lang="de-CH" sz="1400" dirty="0" err="1" smtClean="0"/>
                        <a:t>machine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and</a:t>
                      </a:r>
                      <a:r>
                        <a:rPr lang="de-CH" sz="1400" baseline="0" dirty="0" smtClean="0"/>
                        <a:t> human </a:t>
                      </a:r>
                      <a:r>
                        <a:rPr lang="de-CH" sz="1400" baseline="0" dirty="0" err="1" smtClean="0"/>
                        <a:t>readable</a:t>
                      </a:r>
                      <a:r>
                        <a:rPr lang="de-CH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840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hierarchy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Fields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grouped</a:t>
                      </a:r>
                      <a:r>
                        <a:rPr lang="de-CH" sz="1400" baseline="0" dirty="0" smtClean="0"/>
                        <a:t> in </a:t>
                      </a:r>
                      <a:r>
                        <a:rPr lang="de-CH" sz="1400" baseline="0" dirty="0" err="1" smtClean="0"/>
                        <a:t>forms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Elements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contain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other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elements</a:t>
                      </a:r>
                      <a:r>
                        <a:rPr lang="de-CH" sz="1400" baseline="0" dirty="0" smtClean="0"/>
                        <a:t> (</a:t>
                      </a:r>
                      <a:r>
                        <a:rPr lang="de-CH" sz="1400" baseline="0" dirty="0" err="1" smtClean="0"/>
                        <a:t>entities</a:t>
                      </a:r>
                      <a:r>
                        <a:rPr lang="de-CH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4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Identification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of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User </a:t>
                      </a:r>
                      <a:r>
                        <a:rPr lang="de-CH" sz="1400" dirty="0" err="1" smtClean="0"/>
                        <a:t>can</a:t>
                      </a:r>
                      <a:r>
                        <a:rPr lang="de-CH" sz="1400" dirty="0" smtClean="0"/>
                        <a:t> </a:t>
                      </a:r>
                      <a:r>
                        <a:rPr lang="de-CH" sz="1400" dirty="0" err="1" smtClean="0"/>
                        <a:t>visually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locate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field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of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interest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Based</a:t>
                      </a:r>
                      <a:r>
                        <a:rPr lang="de-CH" sz="1400" dirty="0" smtClean="0"/>
                        <a:t> on </a:t>
                      </a:r>
                      <a:r>
                        <a:rPr lang="de-CH" sz="1400" dirty="0" err="1" smtClean="0"/>
                        <a:t>name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and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position</a:t>
                      </a:r>
                      <a:r>
                        <a:rPr lang="de-CH" sz="1400" baseline="0" dirty="0" smtClean="0"/>
                        <a:t> (</a:t>
                      </a:r>
                      <a:r>
                        <a:rPr lang="de-CH" sz="1400" baseline="0" dirty="0" err="1" smtClean="0"/>
                        <a:t>hierarchy</a:t>
                      </a:r>
                      <a:r>
                        <a:rPr lang="de-CH" sz="1400" baseline="0" dirty="0" smtClean="0"/>
                        <a:t>) </a:t>
                      </a:r>
                      <a:r>
                        <a:rPr lang="de-CH" sz="1400" baseline="0" dirty="0" err="1" smtClean="0"/>
                        <a:t>of</a:t>
                      </a:r>
                      <a:r>
                        <a:rPr lang="de-CH" sz="1400" baseline="0" dirty="0" smtClean="0"/>
                        <a:t> XML </a:t>
                      </a:r>
                      <a:r>
                        <a:rPr lang="de-CH" sz="1400" baseline="0" dirty="0" err="1" smtClean="0"/>
                        <a:t>elements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2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Action (</a:t>
                      </a:r>
                      <a:r>
                        <a:rPr lang="de-CH" sz="1400" dirty="0" err="1" smtClean="0"/>
                        <a:t>insert</a:t>
                      </a:r>
                      <a:r>
                        <a:rPr lang="de-CH" sz="1400" dirty="0" smtClean="0"/>
                        <a:t>/ </a:t>
                      </a:r>
                      <a:r>
                        <a:rPr lang="de-CH" sz="1400" dirty="0" err="1" smtClean="0"/>
                        <a:t>correct</a:t>
                      </a:r>
                      <a:r>
                        <a:rPr lang="de-CH" sz="1400" dirty="0" smtClean="0"/>
                        <a:t>/ update)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Icons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to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support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user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baseline="0" dirty="0" err="1" smtClean="0"/>
                        <a:t>Pre-defined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rules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applied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by</a:t>
                      </a:r>
                      <a:r>
                        <a:rPr lang="de-CH" sz="1400" baseline="0" dirty="0" smtClean="0"/>
                        <a:t> </a:t>
                      </a:r>
                      <a:r>
                        <a:rPr lang="de-CH" sz="1400" baseline="0" dirty="0" err="1" smtClean="0"/>
                        <a:t>the</a:t>
                      </a:r>
                      <a:r>
                        <a:rPr lang="de-CH" sz="1400" baseline="0" dirty="0" smtClean="0"/>
                        <a:t> XML </a:t>
                      </a:r>
                      <a:r>
                        <a:rPr lang="de-CH" sz="1400" baseline="0" dirty="0" err="1" smtClean="0"/>
                        <a:t>parser</a:t>
                      </a:r>
                      <a:r>
                        <a:rPr lang="de-CH" sz="1400" baseline="0" dirty="0" smtClean="0"/>
                        <a:t> at XML </a:t>
                      </a:r>
                      <a:r>
                        <a:rPr lang="de-CH" sz="1400" baseline="0" dirty="0" err="1" smtClean="0"/>
                        <a:t>submission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61928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974" y="3350555"/>
            <a:ext cx="5017026" cy="11305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" y="3508132"/>
            <a:ext cx="4107218" cy="925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7" y="3236491"/>
            <a:ext cx="1301504" cy="3510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auto">
          <a:xfrm>
            <a:off x="334474" y="2065320"/>
            <a:ext cx="8408020" cy="48322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MeteoSchweiz Variante 1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11EB1397DA214C991D0114E1C6705F" ma:contentTypeVersion="1" ma:contentTypeDescription="Ein neues Dokument erstellen." ma:contentTypeScope="" ma:versionID="4f497952251489acb7320a0ddcdc69e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e9f62132f8a72b8ccdf838efe357e2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F031FF-B88D-427D-A541-B3BADEC1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EE9CD66-01A1-48D3-A44D-6CE496559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0CE0D-FADF-4C0F-90CA-E3B937E9A86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CD_MeteoSchweiz_Var1_de</Template>
  <TotalTime>0</TotalTime>
  <Words>1742</Words>
  <Application>Microsoft Office PowerPoint</Application>
  <PresentationFormat>On-screen Show (16:9)</PresentationFormat>
  <Paragraphs>280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</vt:lpstr>
      <vt:lpstr>Wingdings</vt:lpstr>
      <vt:lpstr>CD MeteoSchweiz Variante 1</vt:lpstr>
      <vt:lpstr>OSCAR/Surface webinar  Release 1.5.4  </vt:lpstr>
      <vt:lpstr>Topics</vt:lpstr>
      <vt:lpstr>Timeline Release 1.5.4     </vt:lpstr>
      <vt:lpstr>Timeline Release 1.5.4</vt:lpstr>
      <vt:lpstr>Implemented changes and examples: WMDR XML upload</vt:lpstr>
      <vt:lpstr>Submission of multiple WIGOS IDs </vt:lpstr>
      <vt:lpstr>Submission of multiple WIGOS IDs </vt:lpstr>
      <vt:lpstr>Checks on WIGOS ID </vt:lpstr>
      <vt:lpstr>Strategies for matching of XML entities </vt:lpstr>
      <vt:lpstr>Strategies for matching of XML entities </vt:lpstr>
      <vt:lpstr>Strategies for matching of XML entities</vt:lpstr>
      <vt:lpstr>Strategies for matching of XML entities</vt:lpstr>
      <vt:lpstr>Strategies for matching of XML entities</vt:lpstr>
      <vt:lpstr>Strategies for matching of XML entities</vt:lpstr>
      <vt:lpstr>Strategies for matching of XML entities</vt:lpstr>
      <vt:lpstr>Strategies for matching of XML entities: modes</vt:lpstr>
      <vt:lpstr>Strategies for matching of XML entities: examples</vt:lpstr>
      <vt:lpstr>Example: use only gml:id</vt:lpstr>
      <vt:lpstr>Example: use only gml:id</vt:lpstr>
      <vt:lpstr>Example: use key made of content</vt:lpstr>
      <vt:lpstr>Example: use key made of content</vt:lpstr>
      <vt:lpstr>Strategies for matching of XML entities: conclusions</vt:lpstr>
      <vt:lpstr>Bug fixing </vt:lpstr>
      <vt:lpstr>Bug fixing</vt:lpstr>
      <vt:lpstr>Bug fixing</vt:lpstr>
      <vt:lpstr>Questions? </vt:lpstr>
    </vt:vector>
  </TitlesOfParts>
  <Company>MeteoSwiss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Projektname Projektausschuss Sitzung Meilenstein XY</dc:title>
  <dc:creator>Griffin Monika</dc:creator>
  <dc:description>Version MeteoSchweiz 1.0</dc:description>
  <cp:lastModifiedBy>Cappelletti Lucia</cp:lastModifiedBy>
  <cp:revision>618</cp:revision>
  <cp:lastPrinted>2014-06-27T15:34:45Z</cp:lastPrinted>
  <dcterms:created xsi:type="dcterms:W3CDTF">2014-06-27T12:45:47Z</dcterms:created>
  <dcterms:modified xsi:type="dcterms:W3CDTF">2020-09-21T11:51:52Z</dcterms:modified>
</cp:coreProperties>
</file>