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sldIdLst>
    <p:sldId id="256" r:id="rId2"/>
    <p:sldId id="276" r:id="rId3"/>
    <p:sldId id="259" r:id="rId4"/>
    <p:sldId id="275" r:id="rId5"/>
    <p:sldId id="278" r:id="rId6"/>
    <p:sldId id="260" r:id="rId7"/>
    <p:sldId id="261" r:id="rId8"/>
    <p:sldId id="262" r:id="rId9"/>
    <p:sldId id="263" r:id="rId10"/>
    <p:sldId id="265" r:id="rId11"/>
    <p:sldId id="264" r:id="rId12"/>
    <p:sldId id="269" r:id="rId13"/>
    <p:sldId id="266" r:id="rId14"/>
    <p:sldId id="270" r:id="rId15"/>
    <p:sldId id="282" r:id="rId16"/>
    <p:sldId id="271" r:id="rId17"/>
    <p:sldId id="273" r:id="rId18"/>
    <p:sldId id="272" r:id="rId19"/>
    <p:sldId id="274" r:id="rId20"/>
    <p:sldId id="277" r:id="rId21"/>
    <p:sldId id="279" r:id="rId22"/>
    <p:sldId id="280" r:id="rId23"/>
    <p:sldId id="281" r:id="rId24"/>
    <p:sldId id="258" r:id="rId2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99"/>
    <a:srgbClr val="2B4C73"/>
    <a:srgbClr val="00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76" autoAdjust="0"/>
    <p:restoredTop sz="93888" autoAdjust="0"/>
  </p:normalViewPr>
  <p:slideViewPr>
    <p:cSldViewPr snapToGrid="0" snapToObjects="1">
      <p:cViewPr>
        <p:scale>
          <a:sx n="70" d="100"/>
          <a:sy n="70" d="100"/>
        </p:scale>
        <p:origin x="-642" y="-72"/>
      </p:cViewPr>
      <p:guideLst>
        <p:guide orient="horz" pos="2160"/>
        <p:guide pos="2880"/>
      </p:guideLst>
    </p:cSldViewPr>
  </p:slideViewPr>
  <p:outlineViewPr>
    <p:cViewPr>
      <p:scale>
        <a:sx n="33" d="100"/>
        <a:sy n="33" d="100"/>
      </p:scale>
      <p:origin x="0" y="450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9C6898-5664-45B0-B191-0B8D67290A48}"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33F78677-A78F-49FF-B907-1E43C9514062}">
      <dgm:prSet phldrT="[Text]"/>
      <dgm:spPr/>
      <dgm:t>
        <a:bodyPr/>
        <a:lstStyle/>
        <a:p>
          <a:endParaRPr lang="en-US" dirty="0"/>
        </a:p>
      </dgm:t>
    </dgm:pt>
    <dgm:pt modelId="{576053A3-8D5C-4033-BBB4-E770FD1DFFB1}" type="parTrans" cxnId="{EF5D26B7-8203-4260-AC0E-5085A2453EE8}">
      <dgm:prSet/>
      <dgm:spPr/>
      <dgm:t>
        <a:bodyPr/>
        <a:lstStyle/>
        <a:p>
          <a:endParaRPr lang="en-US"/>
        </a:p>
      </dgm:t>
    </dgm:pt>
    <dgm:pt modelId="{AA3369B8-EC19-4242-B306-8D2D8720AE7D}" type="sibTrans" cxnId="{EF5D26B7-8203-4260-AC0E-5085A2453EE8}">
      <dgm:prSet/>
      <dgm:spPr/>
      <dgm:t>
        <a:bodyPr/>
        <a:lstStyle/>
        <a:p>
          <a:endParaRPr lang="en-US"/>
        </a:p>
      </dgm:t>
    </dgm:pt>
    <dgm:pt modelId="{3E2CA6CA-1D5C-4DD9-B9A6-B339FEEE95F4}">
      <dgm:prSet phldrT="[Text]" custT="1"/>
      <dgm:spPr/>
      <dgm:t>
        <a:bodyPr/>
        <a:lstStyle/>
        <a:p>
          <a:pPr algn="just"/>
          <a:endParaRPr lang="fr-CH" sz="2000" b="1" dirty="0" smtClean="0"/>
        </a:p>
        <a:p>
          <a:pPr algn="just"/>
          <a:r>
            <a:rPr lang="en-US" sz="2000" b="1" dirty="0" err="1" smtClean="0"/>
            <a:t>Emitir</a:t>
          </a:r>
          <a:r>
            <a:rPr lang="en-US" sz="2000" b="1" dirty="0" smtClean="0"/>
            <a:t> </a:t>
          </a:r>
          <a:r>
            <a:rPr lang="en-US" sz="2000" b="1" dirty="0" err="1" smtClean="0"/>
            <a:t>nuevo</a:t>
          </a:r>
          <a:r>
            <a:rPr lang="en-US" sz="2000" b="1" dirty="0" smtClean="0"/>
            <a:t> ticket</a:t>
          </a:r>
          <a:endParaRPr lang="fr-CH" sz="2200" dirty="0" smtClean="0"/>
        </a:p>
        <a:p>
          <a:pPr algn="ctr"/>
          <a:endParaRPr lang="en-US" sz="1200" dirty="0"/>
        </a:p>
      </dgm:t>
    </dgm:pt>
    <dgm:pt modelId="{0CAF2417-77C3-4A36-BFBB-55FF5939AFA4}" type="parTrans" cxnId="{C4E35042-8A80-46CE-91B1-1631F8A73664}">
      <dgm:prSet/>
      <dgm:spPr/>
      <dgm:t>
        <a:bodyPr/>
        <a:lstStyle/>
        <a:p>
          <a:endParaRPr lang="en-US"/>
        </a:p>
      </dgm:t>
    </dgm:pt>
    <dgm:pt modelId="{75A6D35C-9B08-4077-8586-6DEA122FFBA9}" type="sibTrans" cxnId="{C4E35042-8A80-46CE-91B1-1631F8A73664}">
      <dgm:prSet/>
      <dgm:spPr/>
      <dgm:t>
        <a:bodyPr/>
        <a:lstStyle/>
        <a:p>
          <a:endParaRPr lang="en-US"/>
        </a:p>
      </dgm:t>
    </dgm:pt>
    <dgm:pt modelId="{10828965-575F-49CF-9355-9D17F69E0160}">
      <dgm:prSet phldrT="[Text]"/>
      <dgm:spPr/>
      <dgm:t>
        <a:bodyPr/>
        <a:lstStyle/>
        <a:p>
          <a:endParaRPr lang="en-US" dirty="0"/>
        </a:p>
      </dgm:t>
    </dgm:pt>
    <dgm:pt modelId="{C27D6CC3-E22D-4FFC-B680-6B3F7FEC28D4}" type="parTrans" cxnId="{04E3E2CD-728D-4EE4-A278-861925CB16EC}">
      <dgm:prSet/>
      <dgm:spPr/>
      <dgm:t>
        <a:bodyPr/>
        <a:lstStyle/>
        <a:p>
          <a:endParaRPr lang="en-US"/>
        </a:p>
      </dgm:t>
    </dgm:pt>
    <dgm:pt modelId="{3366BA2E-4FD1-4460-BAD8-F2B5B77C6834}" type="sibTrans" cxnId="{04E3E2CD-728D-4EE4-A278-861925CB16EC}">
      <dgm:prSet/>
      <dgm:spPr/>
      <dgm:t>
        <a:bodyPr/>
        <a:lstStyle/>
        <a:p>
          <a:endParaRPr lang="en-US"/>
        </a:p>
      </dgm:t>
    </dgm:pt>
    <dgm:pt modelId="{56FFE435-F079-49FE-AFD8-F748A9363A25}">
      <dgm:prSet phldrT="[Text]"/>
      <dgm:spPr/>
      <dgm:t>
        <a:bodyPr/>
        <a:lstStyle/>
        <a:p>
          <a:endParaRPr lang="en-US" dirty="0"/>
        </a:p>
      </dgm:t>
    </dgm:pt>
    <dgm:pt modelId="{C0801791-12EE-48A0-A7DA-B149890AA84A}" type="sibTrans" cxnId="{C435C3E8-391E-4E0A-BD55-19BCC4ED09E2}">
      <dgm:prSet/>
      <dgm:spPr/>
      <dgm:t>
        <a:bodyPr/>
        <a:lstStyle/>
        <a:p>
          <a:endParaRPr lang="en-US"/>
        </a:p>
      </dgm:t>
    </dgm:pt>
    <dgm:pt modelId="{67C374A7-B300-4743-AB50-6C2587B31CBB}" type="parTrans" cxnId="{C435C3E8-391E-4E0A-BD55-19BCC4ED09E2}">
      <dgm:prSet/>
      <dgm:spPr/>
      <dgm:t>
        <a:bodyPr/>
        <a:lstStyle/>
        <a:p>
          <a:endParaRPr lang="en-US"/>
        </a:p>
      </dgm:t>
    </dgm:pt>
    <dgm:pt modelId="{82A2CA90-6D16-46F0-BF20-16B5B972AC34}">
      <dgm:prSet custT="1"/>
      <dgm:spPr/>
      <dgm:t>
        <a:bodyPr/>
        <a:lstStyle/>
        <a:p>
          <a:pPr algn="l"/>
          <a:r>
            <a:rPr lang="fr-CH" sz="2000" b="1" dirty="0" err="1" smtClean="0"/>
            <a:t>Reabrir</a:t>
          </a:r>
          <a:r>
            <a:rPr lang="fr-CH" sz="2000" b="1" dirty="0" smtClean="0"/>
            <a:t> un ticket </a:t>
          </a:r>
          <a:r>
            <a:rPr lang="fr-CH" sz="2000" b="1" dirty="0" err="1" smtClean="0"/>
            <a:t>cerrado</a:t>
          </a:r>
          <a:endParaRPr lang="en-US" sz="2000" b="1" dirty="0"/>
        </a:p>
      </dgm:t>
    </dgm:pt>
    <dgm:pt modelId="{1A13B502-6D40-4371-9C72-977AE8D4EAEB}" type="sibTrans" cxnId="{C9ECF9D6-C051-4C1E-9A20-164EE789164D}">
      <dgm:prSet/>
      <dgm:spPr/>
      <dgm:t>
        <a:bodyPr/>
        <a:lstStyle/>
        <a:p>
          <a:endParaRPr lang="en-US"/>
        </a:p>
      </dgm:t>
    </dgm:pt>
    <dgm:pt modelId="{71F55A98-3460-4463-8BB6-0299D19FAB60}" type="parTrans" cxnId="{C9ECF9D6-C051-4C1E-9A20-164EE789164D}">
      <dgm:prSet/>
      <dgm:spPr/>
      <dgm:t>
        <a:bodyPr/>
        <a:lstStyle/>
        <a:p>
          <a:endParaRPr lang="en-US"/>
        </a:p>
      </dgm:t>
    </dgm:pt>
    <dgm:pt modelId="{07450B4E-38E5-414B-BEF7-31E391480B37}">
      <dgm:prSet phldrT="[Text]" custT="1"/>
      <dgm:spPr/>
      <dgm:t>
        <a:bodyPr/>
        <a:lstStyle/>
        <a:p>
          <a:pPr algn="l"/>
          <a:r>
            <a:rPr lang="es-ES" sz="2000" b="1" dirty="0" smtClean="0"/>
            <a:t>Actualizar el estado de los tickets de incidente: bajo investigación, en progreso, resuelto, no se solucionará o escalamiento</a:t>
          </a:r>
        </a:p>
        <a:p>
          <a:pPr algn="l"/>
          <a:r>
            <a:rPr lang="en-US" sz="2000" b="1" dirty="0" err="1" smtClean="0"/>
            <a:t>Añadir</a:t>
          </a:r>
          <a:r>
            <a:rPr lang="en-US" sz="2000" b="1" dirty="0" smtClean="0"/>
            <a:t> </a:t>
          </a:r>
          <a:r>
            <a:rPr lang="en-US" sz="2000" b="1" dirty="0" err="1" smtClean="0"/>
            <a:t>comentarios</a:t>
          </a:r>
          <a:endParaRPr lang="en-US" sz="2000" b="1" dirty="0"/>
        </a:p>
      </dgm:t>
    </dgm:pt>
    <dgm:pt modelId="{6C377379-0E85-4D7C-BEE5-22E3F99D6080}" type="sibTrans" cxnId="{08217234-2E3F-4ABD-9D17-A235ED16A799}">
      <dgm:prSet/>
      <dgm:spPr/>
      <dgm:t>
        <a:bodyPr/>
        <a:lstStyle/>
        <a:p>
          <a:endParaRPr lang="en-US"/>
        </a:p>
      </dgm:t>
    </dgm:pt>
    <dgm:pt modelId="{75AFE13D-46D2-4233-830F-F30A0F42608E}" type="parTrans" cxnId="{08217234-2E3F-4ABD-9D17-A235ED16A799}">
      <dgm:prSet/>
      <dgm:spPr/>
      <dgm:t>
        <a:bodyPr/>
        <a:lstStyle/>
        <a:p>
          <a:endParaRPr lang="en-US"/>
        </a:p>
      </dgm:t>
    </dgm:pt>
    <dgm:pt modelId="{38C5E8EA-D60A-4ACB-8D76-6A3937AE4FF9}" type="pres">
      <dgm:prSet presAssocID="{D59C6898-5664-45B0-B191-0B8D67290A48}" presName="theList" presStyleCnt="0">
        <dgm:presLayoutVars>
          <dgm:dir/>
          <dgm:animLvl val="lvl"/>
          <dgm:resizeHandles val="exact"/>
        </dgm:presLayoutVars>
      </dgm:prSet>
      <dgm:spPr/>
      <dgm:t>
        <a:bodyPr/>
        <a:lstStyle/>
        <a:p>
          <a:endParaRPr lang="en-US"/>
        </a:p>
      </dgm:t>
    </dgm:pt>
    <dgm:pt modelId="{440F0D4C-F6F8-4349-9A41-468B402CC555}" type="pres">
      <dgm:prSet presAssocID="{33F78677-A78F-49FF-B907-1E43C9514062}" presName="compNode" presStyleCnt="0"/>
      <dgm:spPr/>
    </dgm:pt>
    <dgm:pt modelId="{5FD463D2-CD59-4B6E-A4F8-FD1645A61F62}" type="pres">
      <dgm:prSet presAssocID="{33F78677-A78F-49FF-B907-1E43C9514062}" presName="aNode" presStyleLbl="bgShp" presStyleIdx="0" presStyleCnt="3" custLinFactNeighborX="-38" custLinFactNeighborY="235"/>
      <dgm:spPr/>
      <dgm:t>
        <a:bodyPr/>
        <a:lstStyle/>
        <a:p>
          <a:endParaRPr lang="en-US"/>
        </a:p>
      </dgm:t>
    </dgm:pt>
    <dgm:pt modelId="{91F46D7C-4EEF-445E-96E7-B15C6F45ED8F}" type="pres">
      <dgm:prSet presAssocID="{33F78677-A78F-49FF-B907-1E43C9514062}" presName="textNode" presStyleLbl="bgShp" presStyleIdx="0" presStyleCnt="3"/>
      <dgm:spPr/>
      <dgm:t>
        <a:bodyPr/>
        <a:lstStyle/>
        <a:p>
          <a:endParaRPr lang="en-US"/>
        </a:p>
      </dgm:t>
    </dgm:pt>
    <dgm:pt modelId="{A1AB9168-2A67-408B-88F5-EBBB4D9BFABF}" type="pres">
      <dgm:prSet presAssocID="{33F78677-A78F-49FF-B907-1E43C9514062}" presName="compChildNode" presStyleCnt="0"/>
      <dgm:spPr/>
    </dgm:pt>
    <dgm:pt modelId="{10D1BADE-8984-476A-91C4-B857E9BAAEA4}" type="pres">
      <dgm:prSet presAssocID="{33F78677-A78F-49FF-B907-1E43C9514062}" presName="theInnerList" presStyleCnt="0"/>
      <dgm:spPr/>
    </dgm:pt>
    <dgm:pt modelId="{3E7593B5-CDF3-4DAC-9507-B58C70369F4C}" type="pres">
      <dgm:prSet presAssocID="{3E2CA6CA-1D5C-4DD9-B9A6-B339FEEE95F4}" presName="childNode" presStyleLbl="node1" presStyleIdx="0" presStyleCnt="3" custScaleX="114187" custScaleY="236167" custLinFactY="-401857" custLinFactNeighborX="-430" custLinFactNeighborY="-500000">
        <dgm:presLayoutVars>
          <dgm:bulletEnabled val="1"/>
        </dgm:presLayoutVars>
      </dgm:prSet>
      <dgm:spPr/>
      <dgm:t>
        <a:bodyPr/>
        <a:lstStyle/>
        <a:p>
          <a:endParaRPr lang="en-US"/>
        </a:p>
      </dgm:t>
    </dgm:pt>
    <dgm:pt modelId="{21E6CD56-025C-4101-B786-95189F0DD3F5}" type="pres">
      <dgm:prSet presAssocID="{3E2CA6CA-1D5C-4DD9-B9A6-B339FEEE95F4}" presName="aSpace2" presStyleCnt="0"/>
      <dgm:spPr/>
    </dgm:pt>
    <dgm:pt modelId="{B84123E0-3DA0-4A4C-860A-9C64AE886EA2}" type="pres">
      <dgm:prSet presAssocID="{07450B4E-38E5-414B-BEF7-31E391480B37}" presName="childNode" presStyleLbl="node1" presStyleIdx="1" presStyleCnt="3" custScaleX="113783" custScaleY="1564963" custLinFactY="-370177" custLinFactNeighborX="-1168" custLinFactNeighborY="-400000">
        <dgm:presLayoutVars>
          <dgm:bulletEnabled val="1"/>
        </dgm:presLayoutVars>
      </dgm:prSet>
      <dgm:spPr/>
      <dgm:t>
        <a:bodyPr/>
        <a:lstStyle/>
        <a:p>
          <a:endParaRPr lang="en-US"/>
        </a:p>
      </dgm:t>
    </dgm:pt>
    <dgm:pt modelId="{6B457407-7B6F-44C6-9C28-C434B3898188}" type="pres">
      <dgm:prSet presAssocID="{07450B4E-38E5-414B-BEF7-31E391480B37}" presName="aSpace2" presStyleCnt="0"/>
      <dgm:spPr/>
    </dgm:pt>
    <dgm:pt modelId="{55D56C1A-16C8-4E8D-95B7-C1C6F8BA3C30}" type="pres">
      <dgm:prSet presAssocID="{82A2CA90-6D16-46F0-BF20-16B5B972AC34}" presName="childNode" presStyleLbl="node1" presStyleIdx="2" presStyleCnt="3" custScaleX="115231" custScaleY="276313" custLinFactY="-40984" custLinFactNeighborX="-1186" custLinFactNeighborY="-100000">
        <dgm:presLayoutVars>
          <dgm:bulletEnabled val="1"/>
        </dgm:presLayoutVars>
      </dgm:prSet>
      <dgm:spPr/>
      <dgm:t>
        <a:bodyPr/>
        <a:lstStyle/>
        <a:p>
          <a:endParaRPr lang="en-US"/>
        </a:p>
      </dgm:t>
    </dgm:pt>
    <dgm:pt modelId="{0FA49C8E-1BEF-429A-AAB7-AAEF2846170F}" type="pres">
      <dgm:prSet presAssocID="{33F78677-A78F-49FF-B907-1E43C9514062}" presName="aSpace" presStyleCnt="0"/>
      <dgm:spPr/>
    </dgm:pt>
    <dgm:pt modelId="{63CB608E-4025-435D-80A1-DF8B1C3886E2}" type="pres">
      <dgm:prSet presAssocID="{10828965-575F-49CF-9355-9D17F69E0160}" presName="compNode" presStyleCnt="0"/>
      <dgm:spPr/>
    </dgm:pt>
    <dgm:pt modelId="{C267CA20-CAA7-4E6F-B120-7BECA27EED3D}" type="pres">
      <dgm:prSet presAssocID="{10828965-575F-49CF-9355-9D17F69E0160}" presName="aNode" presStyleLbl="bgShp" presStyleIdx="1" presStyleCnt="3" custScaleY="71402" custLinFactNeighborY="-16746"/>
      <dgm:spPr/>
      <dgm:t>
        <a:bodyPr/>
        <a:lstStyle/>
        <a:p>
          <a:endParaRPr lang="en-US"/>
        </a:p>
      </dgm:t>
    </dgm:pt>
    <dgm:pt modelId="{7005435C-DA07-4FF0-8371-084EE287B040}" type="pres">
      <dgm:prSet presAssocID="{10828965-575F-49CF-9355-9D17F69E0160}" presName="textNode" presStyleLbl="bgShp" presStyleIdx="1" presStyleCnt="3"/>
      <dgm:spPr/>
      <dgm:t>
        <a:bodyPr/>
        <a:lstStyle/>
        <a:p>
          <a:endParaRPr lang="en-US"/>
        </a:p>
      </dgm:t>
    </dgm:pt>
    <dgm:pt modelId="{430C81E4-1620-4D7C-BE59-15132AC97E71}" type="pres">
      <dgm:prSet presAssocID="{10828965-575F-49CF-9355-9D17F69E0160}" presName="compChildNode" presStyleCnt="0"/>
      <dgm:spPr/>
    </dgm:pt>
    <dgm:pt modelId="{10160F92-76F7-4DB1-BB65-A1C3399AF423}" type="pres">
      <dgm:prSet presAssocID="{10828965-575F-49CF-9355-9D17F69E0160}" presName="theInnerList" presStyleCnt="0"/>
      <dgm:spPr/>
    </dgm:pt>
    <dgm:pt modelId="{6F53A79B-A121-4C1E-A6C2-FFAF823113D6}" type="pres">
      <dgm:prSet presAssocID="{10828965-575F-49CF-9355-9D17F69E0160}" presName="aSpace" presStyleCnt="0"/>
      <dgm:spPr/>
    </dgm:pt>
    <dgm:pt modelId="{7F223CEF-B61C-4672-AB27-07191EB690EE}" type="pres">
      <dgm:prSet presAssocID="{56FFE435-F079-49FE-AFD8-F748A9363A25}" presName="compNode" presStyleCnt="0"/>
      <dgm:spPr/>
    </dgm:pt>
    <dgm:pt modelId="{167EEF58-9DF6-4998-94CE-DBD57DC1F2BC}" type="pres">
      <dgm:prSet presAssocID="{56FFE435-F079-49FE-AFD8-F748A9363A25}" presName="aNode" presStyleLbl="bgShp" presStyleIdx="2" presStyleCnt="3" custScaleY="54873" custLinFactNeighborY="-21663"/>
      <dgm:spPr/>
      <dgm:t>
        <a:bodyPr/>
        <a:lstStyle/>
        <a:p>
          <a:endParaRPr lang="en-US"/>
        </a:p>
      </dgm:t>
    </dgm:pt>
    <dgm:pt modelId="{FF062ED6-D44D-4C42-9DBB-08390BAB541D}" type="pres">
      <dgm:prSet presAssocID="{56FFE435-F079-49FE-AFD8-F748A9363A25}" presName="textNode" presStyleLbl="bgShp" presStyleIdx="2" presStyleCnt="3"/>
      <dgm:spPr/>
      <dgm:t>
        <a:bodyPr/>
        <a:lstStyle/>
        <a:p>
          <a:endParaRPr lang="en-US"/>
        </a:p>
      </dgm:t>
    </dgm:pt>
    <dgm:pt modelId="{C5870C0F-22AA-411D-95C7-C254C404F310}" type="pres">
      <dgm:prSet presAssocID="{56FFE435-F079-49FE-AFD8-F748A9363A25}" presName="compChildNode" presStyleCnt="0"/>
      <dgm:spPr/>
    </dgm:pt>
    <dgm:pt modelId="{8D603724-A9FE-4A27-9577-84D0F64DABD3}" type="pres">
      <dgm:prSet presAssocID="{56FFE435-F079-49FE-AFD8-F748A9363A25}" presName="theInnerList" presStyleCnt="0"/>
      <dgm:spPr/>
    </dgm:pt>
  </dgm:ptLst>
  <dgm:cxnLst>
    <dgm:cxn modelId="{37504DBC-F852-4B74-BFF0-DF875E75F9FC}" type="presOf" srcId="{33F78677-A78F-49FF-B907-1E43C9514062}" destId="{91F46D7C-4EEF-445E-96E7-B15C6F45ED8F}" srcOrd="1" destOrd="0" presId="urn:microsoft.com/office/officeart/2005/8/layout/lProcess2"/>
    <dgm:cxn modelId="{4E789397-1542-4F41-8D59-D3379F898ADD}" type="presOf" srcId="{82A2CA90-6D16-46F0-BF20-16B5B972AC34}" destId="{55D56C1A-16C8-4E8D-95B7-C1C6F8BA3C30}" srcOrd="0" destOrd="0" presId="urn:microsoft.com/office/officeart/2005/8/layout/lProcess2"/>
    <dgm:cxn modelId="{8C2813F0-517C-4FDF-A2FE-AA057BA239E0}" type="presOf" srcId="{D59C6898-5664-45B0-B191-0B8D67290A48}" destId="{38C5E8EA-D60A-4ACB-8D76-6A3937AE4FF9}" srcOrd="0" destOrd="0" presId="urn:microsoft.com/office/officeart/2005/8/layout/lProcess2"/>
    <dgm:cxn modelId="{672D6E43-381B-4492-9993-96F61FC9FCDC}" type="presOf" srcId="{07450B4E-38E5-414B-BEF7-31E391480B37}" destId="{B84123E0-3DA0-4A4C-860A-9C64AE886EA2}" srcOrd="0" destOrd="0" presId="urn:microsoft.com/office/officeart/2005/8/layout/lProcess2"/>
    <dgm:cxn modelId="{C4E35042-8A80-46CE-91B1-1631F8A73664}" srcId="{33F78677-A78F-49FF-B907-1E43C9514062}" destId="{3E2CA6CA-1D5C-4DD9-B9A6-B339FEEE95F4}" srcOrd="0" destOrd="0" parTransId="{0CAF2417-77C3-4A36-BFBB-55FF5939AFA4}" sibTransId="{75A6D35C-9B08-4077-8586-6DEA122FFBA9}"/>
    <dgm:cxn modelId="{08217234-2E3F-4ABD-9D17-A235ED16A799}" srcId="{33F78677-A78F-49FF-B907-1E43C9514062}" destId="{07450B4E-38E5-414B-BEF7-31E391480B37}" srcOrd="1" destOrd="0" parTransId="{75AFE13D-46D2-4233-830F-F30A0F42608E}" sibTransId="{6C377379-0E85-4D7C-BEE5-22E3F99D6080}"/>
    <dgm:cxn modelId="{26A7CD46-CA9F-4C31-B591-6D00FAB5C54C}" type="presOf" srcId="{33F78677-A78F-49FF-B907-1E43C9514062}" destId="{5FD463D2-CD59-4B6E-A4F8-FD1645A61F62}" srcOrd="0" destOrd="0" presId="urn:microsoft.com/office/officeart/2005/8/layout/lProcess2"/>
    <dgm:cxn modelId="{EADD9414-4696-42E2-98A2-1C087CB9CDF5}" type="presOf" srcId="{10828965-575F-49CF-9355-9D17F69E0160}" destId="{C267CA20-CAA7-4E6F-B120-7BECA27EED3D}" srcOrd="0" destOrd="0" presId="urn:microsoft.com/office/officeart/2005/8/layout/lProcess2"/>
    <dgm:cxn modelId="{9C7ECB0F-B882-409B-A649-46335426BE43}" type="presOf" srcId="{3E2CA6CA-1D5C-4DD9-B9A6-B339FEEE95F4}" destId="{3E7593B5-CDF3-4DAC-9507-B58C70369F4C}" srcOrd="0" destOrd="0" presId="urn:microsoft.com/office/officeart/2005/8/layout/lProcess2"/>
    <dgm:cxn modelId="{04E3E2CD-728D-4EE4-A278-861925CB16EC}" srcId="{D59C6898-5664-45B0-B191-0B8D67290A48}" destId="{10828965-575F-49CF-9355-9D17F69E0160}" srcOrd="1" destOrd="0" parTransId="{C27D6CC3-E22D-4FFC-B680-6B3F7FEC28D4}" sibTransId="{3366BA2E-4FD1-4460-BAD8-F2B5B77C6834}"/>
    <dgm:cxn modelId="{EF5D26B7-8203-4260-AC0E-5085A2453EE8}" srcId="{D59C6898-5664-45B0-B191-0B8D67290A48}" destId="{33F78677-A78F-49FF-B907-1E43C9514062}" srcOrd="0" destOrd="0" parTransId="{576053A3-8D5C-4033-BBB4-E770FD1DFFB1}" sibTransId="{AA3369B8-EC19-4242-B306-8D2D8720AE7D}"/>
    <dgm:cxn modelId="{617A65B2-56CF-43BB-B60E-0BFA983F8455}" type="presOf" srcId="{56FFE435-F079-49FE-AFD8-F748A9363A25}" destId="{167EEF58-9DF6-4998-94CE-DBD57DC1F2BC}" srcOrd="0" destOrd="0" presId="urn:microsoft.com/office/officeart/2005/8/layout/lProcess2"/>
    <dgm:cxn modelId="{C435C3E8-391E-4E0A-BD55-19BCC4ED09E2}" srcId="{D59C6898-5664-45B0-B191-0B8D67290A48}" destId="{56FFE435-F079-49FE-AFD8-F748A9363A25}" srcOrd="2" destOrd="0" parTransId="{67C374A7-B300-4743-AB50-6C2587B31CBB}" sibTransId="{C0801791-12EE-48A0-A7DA-B149890AA84A}"/>
    <dgm:cxn modelId="{7E2D8D75-388F-4309-B875-8D41B30D33E0}" type="presOf" srcId="{56FFE435-F079-49FE-AFD8-F748A9363A25}" destId="{FF062ED6-D44D-4C42-9DBB-08390BAB541D}" srcOrd="1" destOrd="0" presId="urn:microsoft.com/office/officeart/2005/8/layout/lProcess2"/>
    <dgm:cxn modelId="{C9ECF9D6-C051-4C1E-9A20-164EE789164D}" srcId="{33F78677-A78F-49FF-B907-1E43C9514062}" destId="{82A2CA90-6D16-46F0-BF20-16B5B972AC34}" srcOrd="2" destOrd="0" parTransId="{71F55A98-3460-4463-8BB6-0299D19FAB60}" sibTransId="{1A13B502-6D40-4371-9C72-977AE8D4EAEB}"/>
    <dgm:cxn modelId="{5E7179F0-26BB-4DAF-A097-AE8E45053012}" type="presOf" srcId="{10828965-575F-49CF-9355-9D17F69E0160}" destId="{7005435C-DA07-4FF0-8371-084EE287B040}" srcOrd="1" destOrd="0" presId="urn:microsoft.com/office/officeart/2005/8/layout/lProcess2"/>
    <dgm:cxn modelId="{C9526B37-0C66-4E5B-8325-EE4215BEB755}" type="presParOf" srcId="{38C5E8EA-D60A-4ACB-8D76-6A3937AE4FF9}" destId="{440F0D4C-F6F8-4349-9A41-468B402CC555}" srcOrd="0" destOrd="0" presId="urn:microsoft.com/office/officeart/2005/8/layout/lProcess2"/>
    <dgm:cxn modelId="{4122D4D3-53E1-4881-B127-B139C765B88B}" type="presParOf" srcId="{440F0D4C-F6F8-4349-9A41-468B402CC555}" destId="{5FD463D2-CD59-4B6E-A4F8-FD1645A61F62}" srcOrd="0" destOrd="0" presId="urn:microsoft.com/office/officeart/2005/8/layout/lProcess2"/>
    <dgm:cxn modelId="{84F783E4-72D7-44A1-B1E0-E1AC15730A91}" type="presParOf" srcId="{440F0D4C-F6F8-4349-9A41-468B402CC555}" destId="{91F46D7C-4EEF-445E-96E7-B15C6F45ED8F}" srcOrd="1" destOrd="0" presId="urn:microsoft.com/office/officeart/2005/8/layout/lProcess2"/>
    <dgm:cxn modelId="{D369CC82-8EF3-4CE5-B995-A347024C5F93}" type="presParOf" srcId="{440F0D4C-F6F8-4349-9A41-468B402CC555}" destId="{A1AB9168-2A67-408B-88F5-EBBB4D9BFABF}" srcOrd="2" destOrd="0" presId="urn:microsoft.com/office/officeart/2005/8/layout/lProcess2"/>
    <dgm:cxn modelId="{093BB673-E5AA-4980-805A-A1B5EC7544E0}" type="presParOf" srcId="{A1AB9168-2A67-408B-88F5-EBBB4D9BFABF}" destId="{10D1BADE-8984-476A-91C4-B857E9BAAEA4}" srcOrd="0" destOrd="0" presId="urn:microsoft.com/office/officeart/2005/8/layout/lProcess2"/>
    <dgm:cxn modelId="{77736F27-61B9-4876-AE6A-74100DC7FFC3}" type="presParOf" srcId="{10D1BADE-8984-476A-91C4-B857E9BAAEA4}" destId="{3E7593B5-CDF3-4DAC-9507-B58C70369F4C}" srcOrd="0" destOrd="0" presId="urn:microsoft.com/office/officeart/2005/8/layout/lProcess2"/>
    <dgm:cxn modelId="{2A57E157-3C5E-482D-BA04-18F162561EAB}" type="presParOf" srcId="{10D1BADE-8984-476A-91C4-B857E9BAAEA4}" destId="{21E6CD56-025C-4101-B786-95189F0DD3F5}" srcOrd="1" destOrd="0" presId="urn:microsoft.com/office/officeart/2005/8/layout/lProcess2"/>
    <dgm:cxn modelId="{9AAC77C3-FE30-4975-8480-1E155A390F87}" type="presParOf" srcId="{10D1BADE-8984-476A-91C4-B857E9BAAEA4}" destId="{B84123E0-3DA0-4A4C-860A-9C64AE886EA2}" srcOrd="2" destOrd="0" presId="urn:microsoft.com/office/officeart/2005/8/layout/lProcess2"/>
    <dgm:cxn modelId="{10B7CB5D-FD50-4E92-B30B-AA54A60EB8A6}" type="presParOf" srcId="{10D1BADE-8984-476A-91C4-B857E9BAAEA4}" destId="{6B457407-7B6F-44C6-9C28-C434B3898188}" srcOrd="3" destOrd="0" presId="urn:microsoft.com/office/officeart/2005/8/layout/lProcess2"/>
    <dgm:cxn modelId="{FC59323D-C112-4AF8-A4D7-BBB9F0FEC5D5}" type="presParOf" srcId="{10D1BADE-8984-476A-91C4-B857E9BAAEA4}" destId="{55D56C1A-16C8-4E8D-95B7-C1C6F8BA3C30}" srcOrd="4" destOrd="0" presId="urn:microsoft.com/office/officeart/2005/8/layout/lProcess2"/>
    <dgm:cxn modelId="{93048619-52E4-42E3-A1B9-1A2DA838F422}" type="presParOf" srcId="{38C5E8EA-D60A-4ACB-8D76-6A3937AE4FF9}" destId="{0FA49C8E-1BEF-429A-AAB7-AAEF2846170F}" srcOrd="1" destOrd="0" presId="urn:microsoft.com/office/officeart/2005/8/layout/lProcess2"/>
    <dgm:cxn modelId="{7E01A57D-CCB0-4911-8CEE-93BF16D61960}" type="presParOf" srcId="{38C5E8EA-D60A-4ACB-8D76-6A3937AE4FF9}" destId="{63CB608E-4025-435D-80A1-DF8B1C3886E2}" srcOrd="2" destOrd="0" presId="urn:microsoft.com/office/officeart/2005/8/layout/lProcess2"/>
    <dgm:cxn modelId="{90D98934-2539-4F9F-910E-EB85CAE57C71}" type="presParOf" srcId="{63CB608E-4025-435D-80A1-DF8B1C3886E2}" destId="{C267CA20-CAA7-4E6F-B120-7BECA27EED3D}" srcOrd="0" destOrd="0" presId="urn:microsoft.com/office/officeart/2005/8/layout/lProcess2"/>
    <dgm:cxn modelId="{9716CDAE-F197-41A8-8239-38052D414614}" type="presParOf" srcId="{63CB608E-4025-435D-80A1-DF8B1C3886E2}" destId="{7005435C-DA07-4FF0-8371-084EE287B040}" srcOrd="1" destOrd="0" presId="urn:microsoft.com/office/officeart/2005/8/layout/lProcess2"/>
    <dgm:cxn modelId="{13EF2EB1-72DC-4C18-8C69-ACDEF0661730}" type="presParOf" srcId="{63CB608E-4025-435D-80A1-DF8B1C3886E2}" destId="{430C81E4-1620-4D7C-BE59-15132AC97E71}" srcOrd="2" destOrd="0" presId="urn:microsoft.com/office/officeart/2005/8/layout/lProcess2"/>
    <dgm:cxn modelId="{A03F3687-52FE-4B09-A2C2-00E15CD3105A}" type="presParOf" srcId="{430C81E4-1620-4D7C-BE59-15132AC97E71}" destId="{10160F92-76F7-4DB1-BB65-A1C3399AF423}" srcOrd="0" destOrd="0" presId="urn:microsoft.com/office/officeart/2005/8/layout/lProcess2"/>
    <dgm:cxn modelId="{CB9BC7AF-8E92-4CD0-9A9F-95E99F267430}" type="presParOf" srcId="{38C5E8EA-D60A-4ACB-8D76-6A3937AE4FF9}" destId="{6F53A79B-A121-4C1E-A6C2-FFAF823113D6}" srcOrd="3" destOrd="0" presId="urn:microsoft.com/office/officeart/2005/8/layout/lProcess2"/>
    <dgm:cxn modelId="{99F5C688-F104-455C-B87E-2AC7589F7205}" type="presParOf" srcId="{38C5E8EA-D60A-4ACB-8D76-6A3937AE4FF9}" destId="{7F223CEF-B61C-4672-AB27-07191EB690EE}" srcOrd="4" destOrd="0" presId="urn:microsoft.com/office/officeart/2005/8/layout/lProcess2"/>
    <dgm:cxn modelId="{98A8929F-4DE1-4123-B618-384DFEDA5828}" type="presParOf" srcId="{7F223CEF-B61C-4672-AB27-07191EB690EE}" destId="{167EEF58-9DF6-4998-94CE-DBD57DC1F2BC}" srcOrd="0" destOrd="0" presId="urn:microsoft.com/office/officeart/2005/8/layout/lProcess2"/>
    <dgm:cxn modelId="{D50F1787-14DC-42F3-855C-8B5BAEE8596B}" type="presParOf" srcId="{7F223CEF-B61C-4672-AB27-07191EB690EE}" destId="{FF062ED6-D44D-4C42-9DBB-08390BAB541D}" srcOrd="1" destOrd="0" presId="urn:microsoft.com/office/officeart/2005/8/layout/lProcess2"/>
    <dgm:cxn modelId="{6BAC7C1B-95CD-4D0D-928F-A55C61931A64}" type="presParOf" srcId="{7F223CEF-B61C-4672-AB27-07191EB690EE}" destId="{C5870C0F-22AA-411D-95C7-C254C404F310}" srcOrd="2" destOrd="0" presId="urn:microsoft.com/office/officeart/2005/8/layout/lProcess2"/>
    <dgm:cxn modelId="{9955DC3B-463F-4B45-B4CC-93B61D9EDFAE}" type="presParOf" srcId="{C5870C0F-22AA-411D-95C7-C254C404F310}" destId="{8D603724-A9FE-4A27-9577-84D0F64DABD3}"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3D2-CD59-4B6E-A4F8-FD1645A61F62}">
      <dsp:nvSpPr>
        <dsp:cNvPr id="0" name=""/>
        <dsp:cNvSpPr/>
      </dsp:nvSpPr>
      <dsp:spPr>
        <a:xfrm>
          <a:off x="12" y="0"/>
          <a:ext cx="2765346" cy="547260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12" y="0"/>
        <a:ext cx="2765346" cy="1641782"/>
      </dsp:txXfrm>
    </dsp:sp>
    <dsp:sp modelId="{3E7593B5-CDF3-4DAC-9507-B58C70369F4C}">
      <dsp:nvSpPr>
        <dsp:cNvPr id="0" name=""/>
        <dsp:cNvSpPr/>
      </dsp:nvSpPr>
      <dsp:spPr>
        <a:xfrm>
          <a:off x="111157" y="834438"/>
          <a:ext cx="2526132" cy="3984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just" defTabSz="889000">
            <a:lnSpc>
              <a:spcPct val="90000"/>
            </a:lnSpc>
            <a:spcBef>
              <a:spcPct val="0"/>
            </a:spcBef>
            <a:spcAft>
              <a:spcPct val="35000"/>
            </a:spcAft>
          </a:pPr>
          <a:endParaRPr lang="fr-CH" sz="2000" b="1" kern="1200" dirty="0" smtClean="0"/>
        </a:p>
        <a:p>
          <a:pPr lvl="0" algn="just" defTabSz="889000">
            <a:lnSpc>
              <a:spcPct val="90000"/>
            </a:lnSpc>
            <a:spcBef>
              <a:spcPct val="0"/>
            </a:spcBef>
            <a:spcAft>
              <a:spcPct val="35000"/>
            </a:spcAft>
          </a:pPr>
          <a:r>
            <a:rPr lang="en-US" sz="2000" b="1" kern="1200" dirty="0" err="1" smtClean="0"/>
            <a:t>Emitir</a:t>
          </a:r>
          <a:r>
            <a:rPr lang="en-US" sz="2000" b="1" kern="1200" dirty="0" smtClean="0"/>
            <a:t> </a:t>
          </a:r>
          <a:r>
            <a:rPr lang="en-US" sz="2000" b="1" kern="1200" dirty="0" err="1" smtClean="0"/>
            <a:t>nuevo</a:t>
          </a:r>
          <a:r>
            <a:rPr lang="en-US" sz="2000" b="1" kern="1200" dirty="0" smtClean="0"/>
            <a:t> ticket</a:t>
          </a:r>
          <a:endParaRPr lang="fr-CH" sz="2200" kern="1200" dirty="0" smtClean="0"/>
        </a:p>
        <a:p>
          <a:pPr lvl="0" algn="ctr" defTabSz="889000">
            <a:lnSpc>
              <a:spcPct val="90000"/>
            </a:lnSpc>
            <a:spcBef>
              <a:spcPct val="0"/>
            </a:spcBef>
            <a:spcAft>
              <a:spcPct val="35000"/>
            </a:spcAft>
          </a:pPr>
          <a:endParaRPr lang="en-US" sz="1200" kern="1200" dirty="0"/>
        </a:p>
      </dsp:txBody>
      <dsp:txXfrm>
        <a:off x="122826" y="846107"/>
        <a:ext cx="2502794" cy="375069"/>
      </dsp:txXfrm>
    </dsp:sp>
    <dsp:sp modelId="{B84123E0-3DA0-4A4C-860A-9C64AE886EA2}">
      <dsp:nvSpPr>
        <dsp:cNvPr id="0" name=""/>
        <dsp:cNvSpPr/>
      </dsp:nvSpPr>
      <dsp:spPr>
        <a:xfrm>
          <a:off x="99299" y="1338196"/>
          <a:ext cx="2517195" cy="26400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a:lnSpc>
              <a:spcPct val="90000"/>
            </a:lnSpc>
            <a:spcBef>
              <a:spcPct val="0"/>
            </a:spcBef>
            <a:spcAft>
              <a:spcPct val="35000"/>
            </a:spcAft>
          </a:pPr>
          <a:r>
            <a:rPr lang="es-ES" sz="2000" b="1" kern="1200" dirty="0" smtClean="0"/>
            <a:t>Actualizar el estado de los tickets de incidente: bajo investigación, en progreso, resuelto, no se solucionará o escalamiento</a:t>
          </a:r>
        </a:p>
        <a:p>
          <a:pPr lvl="0" algn="l" defTabSz="889000">
            <a:lnSpc>
              <a:spcPct val="90000"/>
            </a:lnSpc>
            <a:spcBef>
              <a:spcPct val="0"/>
            </a:spcBef>
            <a:spcAft>
              <a:spcPct val="35000"/>
            </a:spcAft>
          </a:pPr>
          <a:r>
            <a:rPr lang="en-US" sz="2000" b="1" kern="1200" dirty="0" err="1" smtClean="0"/>
            <a:t>Añadir</a:t>
          </a:r>
          <a:r>
            <a:rPr lang="en-US" sz="2000" b="1" kern="1200" dirty="0" smtClean="0"/>
            <a:t> </a:t>
          </a:r>
          <a:r>
            <a:rPr lang="en-US" sz="2000" b="1" kern="1200" dirty="0" err="1" smtClean="0"/>
            <a:t>comentarios</a:t>
          </a:r>
          <a:endParaRPr lang="en-US" sz="2000" b="1" kern="1200" dirty="0"/>
        </a:p>
      </dsp:txBody>
      <dsp:txXfrm>
        <a:off x="173025" y="1411922"/>
        <a:ext cx="2369743" cy="2492602"/>
      </dsp:txXfrm>
    </dsp:sp>
    <dsp:sp modelId="{55D56C1A-16C8-4E8D-95B7-C1C6F8BA3C30}">
      <dsp:nvSpPr>
        <dsp:cNvPr id="0" name=""/>
        <dsp:cNvSpPr/>
      </dsp:nvSpPr>
      <dsp:spPr>
        <a:xfrm>
          <a:off x="82884" y="4637405"/>
          <a:ext cx="2549228" cy="4661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l" defTabSz="889000">
            <a:lnSpc>
              <a:spcPct val="90000"/>
            </a:lnSpc>
            <a:spcBef>
              <a:spcPct val="0"/>
            </a:spcBef>
            <a:spcAft>
              <a:spcPct val="35000"/>
            </a:spcAft>
          </a:pPr>
          <a:r>
            <a:rPr lang="fr-CH" sz="2000" b="1" kern="1200" dirty="0" err="1" smtClean="0"/>
            <a:t>Reabrir</a:t>
          </a:r>
          <a:r>
            <a:rPr lang="fr-CH" sz="2000" b="1" kern="1200" dirty="0" smtClean="0"/>
            <a:t> un ticket </a:t>
          </a:r>
          <a:r>
            <a:rPr lang="fr-CH" sz="2000" b="1" kern="1200" dirty="0" err="1" smtClean="0"/>
            <a:t>cerrado</a:t>
          </a:r>
          <a:endParaRPr lang="en-US" sz="2000" b="1" kern="1200" dirty="0"/>
        </a:p>
      </dsp:txBody>
      <dsp:txXfrm>
        <a:off x="96537" y="4651058"/>
        <a:ext cx="2521922" cy="438827"/>
      </dsp:txXfrm>
    </dsp:sp>
    <dsp:sp modelId="{C267CA20-CAA7-4E6F-B120-7BECA27EED3D}">
      <dsp:nvSpPr>
        <dsp:cNvPr id="0" name=""/>
        <dsp:cNvSpPr/>
      </dsp:nvSpPr>
      <dsp:spPr>
        <a:xfrm>
          <a:off x="2973810" y="0"/>
          <a:ext cx="2765346" cy="390755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endParaRPr lang="en-US" sz="5400" kern="1200" dirty="0"/>
        </a:p>
      </dsp:txBody>
      <dsp:txXfrm>
        <a:off x="2973810" y="0"/>
        <a:ext cx="2765346" cy="1172265"/>
      </dsp:txXfrm>
    </dsp:sp>
    <dsp:sp modelId="{167EEF58-9DF6-4998-94CE-DBD57DC1F2BC}">
      <dsp:nvSpPr>
        <dsp:cNvPr id="0" name=""/>
        <dsp:cNvSpPr/>
      </dsp:nvSpPr>
      <dsp:spPr>
        <a:xfrm>
          <a:off x="5946558" y="49280"/>
          <a:ext cx="2765346" cy="3002984"/>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a:lnSpc>
              <a:spcPct val="90000"/>
            </a:lnSpc>
            <a:spcBef>
              <a:spcPct val="0"/>
            </a:spcBef>
            <a:spcAft>
              <a:spcPct val="35000"/>
            </a:spcAft>
          </a:pPr>
          <a:endParaRPr lang="en-US" sz="4100" kern="1200" dirty="0"/>
        </a:p>
      </dsp:txBody>
      <dsp:txXfrm>
        <a:off x="5946558" y="49280"/>
        <a:ext cx="2765346" cy="90089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B52C619D-49A1-43D3-A02C-742DF4F73657}" type="datetimeFigureOut">
              <a:rPr lang="en-US" smtClean="0"/>
              <a:t>29/04/2020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4CC6C61D-21BD-45CA-B920-B80C9B6DF6D2}" type="slidenum">
              <a:rPr lang="en-US" smtClean="0"/>
              <a:t>‹#›</a:t>
            </a:fld>
            <a:endParaRPr lang="en-US"/>
          </a:p>
        </p:txBody>
      </p:sp>
    </p:spTree>
    <p:extLst>
      <p:ext uri="{BB962C8B-B14F-4D97-AF65-F5344CB8AC3E}">
        <p14:creationId xmlns:p14="http://schemas.microsoft.com/office/powerpoint/2010/main" val="1875310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An initial slide </a:t>
            </a:r>
            <a:r>
              <a:rPr lang="fr-CH" dirty="0" err="1" smtClean="0"/>
              <a:t>just</a:t>
            </a:r>
            <a:r>
              <a:rPr lang="fr-CH" dirty="0" smtClean="0"/>
              <a:t> </a:t>
            </a:r>
            <a:r>
              <a:rPr lang="fr-CH" dirty="0" err="1" smtClean="0"/>
              <a:t>describing</a:t>
            </a:r>
            <a:r>
              <a:rPr lang="fr-CH" dirty="0" smtClean="0"/>
              <a:t> the workflow</a:t>
            </a:r>
            <a:r>
              <a:rPr lang="fr-CH" baseline="0" dirty="0" smtClean="0"/>
              <a:t> and </a:t>
            </a:r>
            <a:r>
              <a:rPr lang="fr-CH" baseline="0" dirty="0" err="1" smtClean="0"/>
              <a:t>its</a:t>
            </a:r>
            <a:r>
              <a:rPr lang="fr-CH" dirty="0" smtClean="0"/>
              <a:t> </a:t>
            </a:r>
            <a:r>
              <a:rPr lang="fr-CH" dirty="0" err="1" smtClean="0"/>
              <a:t>various</a:t>
            </a:r>
            <a:r>
              <a:rPr lang="fr-CH" dirty="0" smtClean="0"/>
              <a:t> </a:t>
            </a:r>
            <a:r>
              <a:rPr lang="fr-CH" dirty="0" err="1" smtClean="0"/>
              <a:t>status</a:t>
            </a:r>
            <a:endParaRPr lang="en-US" dirty="0"/>
          </a:p>
        </p:txBody>
      </p:sp>
      <p:sp>
        <p:nvSpPr>
          <p:cNvPr id="4" name="Slide Number Placeholder 3"/>
          <p:cNvSpPr>
            <a:spLocks noGrp="1"/>
          </p:cNvSpPr>
          <p:nvPr>
            <p:ph type="sldNum" sz="quarter" idx="10"/>
          </p:nvPr>
        </p:nvSpPr>
        <p:spPr/>
        <p:txBody>
          <a:bodyPr/>
          <a:lstStyle/>
          <a:p>
            <a:fld id="{4CC6C61D-21BD-45CA-B920-B80C9B6DF6D2}" type="slidenum">
              <a:rPr lang="en-US" smtClean="0"/>
              <a:t>3</a:t>
            </a:fld>
            <a:endParaRPr lang="en-US"/>
          </a:p>
        </p:txBody>
      </p:sp>
    </p:spTree>
    <p:extLst>
      <p:ext uri="{BB962C8B-B14F-4D97-AF65-F5344CB8AC3E}">
        <p14:creationId xmlns:p14="http://schemas.microsoft.com/office/powerpoint/2010/main" val="3629740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662264-2BCA-4C3E-9DCB-C36E77870E7E}" type="slidenum">
              <a:rPr lang="en-US" smtClean="0"/>
              <a:t>5</a:t>
            </a:fld>
            <a:endParaRPr lang="en-US"/>
          </a:p>
        </p:txBody>
      </p:sp>
    </p:spTree>
    <p:extLst>
      <p:ext uri="{BB962C8B-B14F-4D97-AF65-F5344CB8AC3E}">
        <p14:creationId xmlns:p14="http://schemas.microsoft.com/office/powerpoint/2010/main" val="2690010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C6C61D-21BD-45CA-B920-B80C9B6DF6D2}" type="slidenum">
              <a:rPr lang="en-US" smtClean="0"/>
              <a:t>8</a:t>
            </a:fld>
            <a:endParaRPr lang="en-US"/>
          </a:p>
        </p:txBody>
      </p:sp>
    </p:spTree>
    <p:extLst>
      <p:ext uri="{BB962C8B-B14F-4D97-AF65-F5344CB8AC3E}">
        <p14:creationId xmlns:p14="http://schemas.microsoft.com/office/powerpoint/2010/main" val="2960302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A</a:t>
            </a:r>
            <a:r>
              <a:rPr lang="fr-CH" baseline="0" dirty="0" smtClean="0"/>
              <a:t> </a:t>
            </a:r>
            <a:r>
              <a:rPr lang="fr-CH" baseline="0" dirty="0" err="1" smtClean="0"/>
              <a:t>screen-shot</a:t>
            </a:r>
            <a:r>
              <a:rPr lang="fr-CH" baseline="0" dirty="0" smtClean="0"/>
              <a:t> </a:t>
            </a:r>
            <a:r>
              <a:rPr lang="fr-CH" baseline="0" dirty="0" err="1" smtClean="0"/>
              <a:t>with</a:t>
            </a:r>
            <a:r>
              <a:rPr lang="fr-CH" baseline="0" dirty="0" smtClean="0"/>
              <a:t> </a:t>
            </a:r>
            <a:r>
              <a:rPr lang="fr-CH" baseline="0" dirty="0" err="1" smtClean="0"/>
              <a:t>these</a:t>
            </a:r>
            <a:r>
              <a:rPr lang="fr-CH" baseline="0" dirty="0" smtClean="0"/>
              <a:t> </a:t>
            </a:r>
            <a:r>
              <a:rPr lang="fr-CH" baseline="0" dirty="0" err="1" smtClean="0"/>
              <a:t>fields</a:t>
            </a:r>
            <a:r>
              <a:rPr lang="fr-CH" baseline="0" dirty="0" smtClean="0"/>
              <a:t> </a:t>
            </a:r>
            <a:r>
              <a:rPr lang="fr-CH" baseline="0" dirty="0" err="1" smtClean="0"/>
              <a:t>should</a:t>
            </a:r>
            <a:r>
              <a:rPr lang="fr-CH" baseline="0" dirty="0" smtClean="0"/>
              <a:t> </a:t>
            </a:r>
            <a:r>
              <a:rPr lang="fr-CH" baseline="0" dirty="0" err="1" smtClean="0"/>
              <a:t>be</a:t>
            </a:r>
            <a:r>
              <a:rPr lang="fr-CH" baseline="0" dirty="0" smtClean="0"/>
              <a:t> </a:t>
            </a:r>
            <a:r>
              <a:rPr lang="fr-CH" baseline="0" dirty="0" err="1" smtClean="0"/>
              <a:t>added</a:t>
            </a:r>
            <a:r>
              <a:rPr lang="fr-CH" baseline="0" dirty="0" smtClean="0"/>
              <a:t>, </a:t>
            </a:r>
            <a:r>
              <a:rPr lang="fr-CH" baseline="0" dirty="0" err="1" smtClean="0"/>
              <a:t>similar</a:t>
            </a:r>
            <a:r>
              <a:rPr lang="fr-CH" baseline="0" dirty="0" smtClean="0"/>
              <a:t> to slide 3</a:t>
            </a:r>
            <a:endParaRPr lang="en-US" dirty="0"/>
          </a:p>
        </p:txBody>
      </p:sp>
      <p:sp>
        <p:nvSpPr>
          <p:cNvPr id="4" name="Slide Number Placeholder 3"/>
          <p:cNvSpPr>
            <a:spLocks noGrp="1"/>
          </p:cNvSpPr>
          <p:nvPr>
            <p:ph type="sldNum" sz="quarter" idx="10"/>
          </p:nvPr>
        </p:nvSpPr>
        <p:spPr/>
        <p:txBody>
          <a:bodyPr/>
          <a:lstStyle/>
          <a:p>
            <a:fld id="{4CC6C61D-21BD-45CA-B920-B80C9B6DF6D2}" type="slidenum">
              <a:rPr lang="en-US" smtClean="0"/>
              <a:t>9</a:t>
            </a:fld>
            <a:endParaRPr lang="en-US"/>
          </a:p>
        </p:txBody>
      </p:sp>
    </p:spTree>
    <p:extLst>
      <p:ext uri="{BB962C8B-B14F-4D97-AF65-F5344CB8AC3E}">
        <p14:creationId xmlns:p14="http://schemas.microsoft.com/office/powerpoint/2010/main" val="1728583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3906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pic>
        <p:nvPicPr>
          <p:cNvPr id="7" name="Picture 6" descr="wmo2016_powerpoint_standard_v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50093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83390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8766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203645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723727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4183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3055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259AF2F-52C6-9B46-B8B2-0579234AE62E}" type="slidenum">
              <a:rPr lang="en-US" smtClean="0"/>
              <a:t>‹#›</a:t>
            </a:fld>
            <a:endParaRPr lang="en-US" dirty="0"/>
          </a:p>
        </p:txBody>
      </p:sp>
    </p:spTree>
    <p:extLst>
      <p:ext uri="{BB962C8B-B14F-4D97-AF65-F5344CB8AC3E}">
        <p14:creationId xmlns:p14="http://schemas.microsoft.com/office/powerpoint/2010/main" val="28348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9AF2F-52C6-9B46-B8B2-0579234AE62E}" type="slidenum">
              <a:rPr lang="en-US" smtClean="0"/>
              <a:t>‹#›</a:t>
            </a:fld>
            <a:endParaRPr lang="en-US"/>
          </a:p>
        </p:txBody>
      </p:sp>
      <p:pic>
        <p:nvPicPr>
          <p:cNvPr id="7" name="Picture 6" descr="wmo2016_powerpoint_standard_v2-2.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5151694"/>
            <a:ext cx="1988820" cy="1714500"/>
          </a:xfrm>
          <a:prstGeom prst="rect">
            <a:avLst/>
          </a:prstGeom>
        </p:spPr>
      </p:pic>
    </p:spTree>
    <p:extLst>
      <p:ext uri="{BB962C8B-B14F-4D97-AF65-F5344CB8AC3E}">
        <p14:creationId xmlns:p14="http://schemas.microsoft.com/office/powerpoint/2010/main" val="305361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ommunity.wmo.int/activity-areas/wigos" TargetMode="External"/><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mo2016_powerpoint_standard_v2-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16000" cy="6912000"/>
          </a:xfrm>
          <a:prstGeom prst="rect">
            <a:avLst/>
          </a:prstGeom>
        </p:spPr>
      </p:pic>
      <p:sp>
        <p:nvSpPr>
          <p:cNvPr id="7" name="Shape 231"/>
          <p:cNvSpPr txBox="1">
            <a:spLocks/>
          </p:cNvSpPr>
          <p:nvPr/>
        </p:nvSpPr>
        <p:spPr>
          <a:xfrm>
            <a:off x="261862" y="346364"/>
            <a:ext cx="8865446" cy="362989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20000"/>
              </a:lnSpc>
            </a:pPr>
            <a:r>
              <a:rPr lang="es-ES" sz="3000" b="1" dirty="0">
                <a:solidFill>
                  <a:srgbClr val="000090"/>
                </a:solidFill>
              </a:rPr>
              <a:t>Sistema de monitoreo de calidad de datos WIGOS</a:t>
            </a:r>
          </a:p>
          <a:p>
            <a:pPr>
              <a:lnSpc>
                <a:spcPct val="120000"/>
              </a:lnSpc>
            </a:pPr>
            <a:r>
              <a:rPr lang="en-US" sz="3000" dirty="0" smtClean="0">
                <a:solidFill>
                  <a:srgbClr val="000090"/>
                </a:solidFill>
              </a:rPr>
              <a:t>(</a:t>
            </a:r>
            <a:r>
              <a:rPr lang="en-US" sz="3000" i="1" dirty="0" smtClean="0">
                <a:solidFill>
                  <a:srgbClr val="000090"/>
                </a:solidFill>
              </a:rPr>
              <a:t>WIGOS </a:t>
            </a:r>
            <a:r>
              <a:rPr lang="en-US" sz="3000" i="1" dirty="0">
                <a:solidFill>
                  <a:srgbClr val="000090"/>
                </a:solidFill>
              </a:rPr>
              <a:t>Data Quality Monitoring </a:t>
            </a:r>
            <a:r>
              <a:rPr lang="en-US" sz="3000" i="1" dirty="0" smtClean="0">
                <a:solidFill>
                  <a:srgbClr val="000090"/>
                </a:solidFill>
              </a:rPr>
              <a:t>System </a:t>
            </a:r>
            <a:r>
              <a:rPr lang="en-US" sz="3000" dirty="0" smtClean="0">
                <a:solidFill>
                  <a:srgbClr val="000090"/>
                </a:solidFill>
              </a:rPr>
              <a:t>- WDQMS)</a:t>
            </a:r>
          </a:p>
          <a:p>
            <a:pPr>
              <a:lnSpc>
                <a:spcPct val="120000"/>
              </a:lnSpc>
            </a:pPr>
            <a:endParaRPr lang="fr-CH" sz="1600" b="1" dirty="0" smtClean="0">
              <a:solidFill>
                <a:srgbClr val="000090"/>
              </a:solidFill>
            </a:endParaRPr>
          </a:p>
          <a:p>
            <a:pPr>
              <a:lnSpc>
                <a:spcPct val="120000"/>
              </a:lnSpc>
            </a:pPr>
            <a:endParaRPr lang="en-US" sz="1600" b="1" dirty="0" smtClean="0">
              <a:solidFill>
                <a:srgbClr val="000090"/>
              </a:solidFill>
            </a:endParaRPr>
          </a:p>
          <a:p>
            <a:pPr>
              <a:lnSpc>
                <a:spcPct val="120000"/>
              </a:lnSpc>
            </a:pPr>
            <a:r>
              <a:rPr lang="es-ES" sz="3400" b="1" dirty="0">
                <a:solidFill>
                  <a:srgbClr val="000090"/>
                </a:solidFill>
              </a:rPr>
              <a:t>Sistema de gestión de incidentes</a:t>
            </a:r>
          </a:p>
          <a:p>
            <a:pPr>
              <a:lnSpc>
                <a:spcPct val="120000"/>
              </a:lnSpc>
            </a:pPr>
            <a:r>
              <a:rPr lang="es-ES" sz="3400" dirty="0">
                <a:solidFill>
                  <a:srgbClr val="000090"/>
                </a:solidFill>
              </a:rPr>
              <a:t>utilizando </a:t>
            </a:r>
            <a:r>
              <a:rPr lang="es-ES" sz="3400" dirty="0" smtClean="0">
                <a:solidFill>
                  <a:srgbClr val="000090"/>
                </a:solidFill>
              </a:rPr>
              <a:t>el software JIRA del ECMWF</a:t>
            </a:r>
            <a:endParaRPr lang="en-US" sz="3400" dirty="0" smtClean="0">
              <a:solidFill>
                <a:srgbClr val="000090"/>
              </a:solidFill>
            </a:endParaRPr>
          </a:p>
        </p:txBody>
      </p:sp>
    </p:spTree>
    <p:extLst>
      <p:ext uri="{BB962C8B-B14F-4D97-AF65-F5344CB8AC3E}">
        <p14:creationId xmlns:p14="http://schemas.microsoft.com/office/powerpoint/2010/main" val="2389260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385" y="1403131"/>
            <a:ext cx="8198069" cy="4968984"/>
          </a:xfrm>
        </p:spPr>
        <p:txBody>
          <a:bodyPr>
            <a:normAutofit/>
          </a:bodyPr>
          <a:lstStyle/>
          <a:p>
            <a:pPr marL="0" indent="0" algn="just">
              <a:buNone/>
            </a:pPr>
            <a:r>
              <a:rPr lang="es-ES" sz="2800" dirty="0" smtClean="0"/>
              <a:t>Los CRW </a:t>
            </a:r>
            <a:r>
              <a:rPr lang="es-ES" sz="2800" dirty="0"/>
              <a:t>deben realizar una de las dos opciones al recibir un nuevo </a:t>
            </a:r>
            <a:r>
              <a:rPr lang="es-ES" sz="2800" dirty="0" smtClean="0"/>
              <a:t>ticket </a:t>
            </a:r>
            <a:r>
              <a:rPr lang="es-ES" sz="2800" dirty="0"/>
              <a:t>de acuerdo con su evaluación:</a:t>
            </a:r>
          </a:p>
          <a:p>
            <a:pPr marL="514350" indent="-514350" algn="just">
              <a:buFont typeface="+mj-lt"/>
              <a:buAutoNum type="arabicPeriod"/>
            </a:pPr>
            <a:r>
              <a:rPr lang="es-ES" sz="2800" dirty="0" smtClean="0"/>
              <a:t>Convertir </a:t>
            </a:r>
            <a:r>
              <a:rPr lang="es-ES" sz="2800" dirty="0"/>
              <a:t>el </a:t>
            </a:r>
            <a:r>
              <a:rPr lang="es-ES" sz="2800" dirty="0" smtClean="0"/>
              <a:t>ticket de “problema” en ticket de </a:t>
            </a:r>
            <a:r>
              <a:rPr lang="es-ES" sz="2800" dirty="0"/>
              <a:t>"incidente". Si se decide plantear </a:t>
            </a:r>
            <a:r>
              <a:rPr lang="es-ES" sz="2800" dirty="0" smtClean="0"/>
              <a:t>como </a:t>
            </a:r>
            <a:r>
              <a:rPr lang="es-ES" sz="2800" dirty="0"/>
              <a:t>un incidente, </a:t>
            </a:r>
            <a:r>
              <a:rPr lang="es-ES" sz="2800" dirty="0" smtClean="0"/>
              <a:t>el CRW </a:t>
            </a:r>
            <a:r>
              <a:rPr lang="es-ES" sz="2800" dirty="0"/>
              <a:t>debe asignar este incidente </a:t>
            </a:r>
            <a:r>
              <a:rPr lang="es-ES" sz="2800" dirty="0" smtClean="0"/>
              <a:t>al PFN del Miembro correspondiente </a:t>
            </a:r>
            <a:r>
              <a:rPr lang="es-ES" sz="2800" dirty="0"/>
              <a:t>→</a:t>
            </a:r>
            <a:endParaRPr lang="es-ES" sz="2800" dirty="0" smtClean="0"/>
          </a:p>
          <a:p>
            <a:pPr marL="514350" indent="-514350" algn="just">
              <a:buFont typeface="+mj-lt"/>
              <a:buAutoNum type="arabicPeriod"/>
            </a:pPr>
            <a:r>
              <a:rPr lang="es-ES" sz="2800" dirty="0" smtClean="0"/>
              <a:t>Decidir que no hay "incidente" </a:t>
            </a:r>
            <a:r>
              <a:rPr lang="es-ES" sz="2800" dirty="0"/>
              <a:t>para el </a:t>
            </a:r>
            <a:r>
              <a:rPr lang="es-ES" sz="2800" dirty="0" smtClean="0"/>
              <a:t>ticket, </a:t>
            </a:r>
            <a:r>
              <a:rPr lang="es-ES" sz="2800" dirty="0"/>
              <a:t>el problema se ha resuelto o ha desaparecido sin que el </a:t>
            </a:r>
            <a:r>
              <a:rPr lang="es-ES" sz="2800" dirty="0" smtClean="0"/>
              <a:t>CRW </a:t>
            </a:r>
            <a:r>
              <a:rPr lang="es-ES" sz="2800" dirty="0"/>
              <a:t>tome más medidas </a:t>
            </a:r>
            <a:r>
              <a:rPr lang="es-ES" sz="2800" dirty="0" smtClean="0"/>
              <a:t>→</a:t>
            </a:r>
            <a:endParaRPr lang="fr-CH" sz="2800" dirty="0" smtClean="0"/>
          </a:p>
        </p:txBody>
      </p:sp>
      <p:sp>
        <p:nvSpPr>
          <p:cNvPr id="4" name="Slide Number Placeholder 3"/>
          <p:cNvSpPr>
            <a:spLocks noGrp="1"/>
          </p:cNvSpPr>
          <p:nvPr>
            <p:ph type="sldNum" sz="quarter" idx="12"/>
          </p:nvPr>
        </p:nvSpPr>
        <p:spPr/>
        <p:txBody>
          <a:bodyPr/>
          <a:lstStyle/>
          <a:p>
            <a:fld id="{9259AF2F-52C6-9B46-B8B2-0579234AE62E}" type="slidenum">
              <a:rPr lang="en-US" smtClean="0"/>
              <a:t>10</a:t>
            </a:fld>
            <a:endParaRPr lang="en-US" dirty="0"/>
          </a:p>
        </p:txBody>
      </p:sp>
      <p:sp>
        <p:nvSpPr>
          <p:cNvPr id="5" name="Title 1"/>
          <p:cNvSpPr>
            <a:spLocks noGrp="1"/>
          </p:cNvSpPr>
          <p:nvPr>
            <p:ph type="title"/>
          </p:nvPr>
        </p:nvSpPr>
        <p:spPr>
          <a:xfrm>
            <a:off x="457200" y="93335"/>
            <a:ext cx="8229600" cy="1309796"/>
          </a:xfrm>
        </p:spPr>
        <p:txBody>
          <a:bodyPr>
            <a:normAutofit/>
          </a:bodyPr>
          <a:lstStyle/>
          <a:p>
            <a:r>
              <a:rPr lang="es-ES" dirty="0"/>
              <a:t>Iniciación al proceso de incidentes</a:t>
            </a:r>
            <a:endParaRPr lang="en-US" dirty="0"/>
          </a:p>
        </p:txBody>
      </p:sp>
      <p:sp>
        <p:nvSpPr>
          <p:cNvPr id="6" name="Abgerundetes Rechteck 5">
            <a:hlinkClick r:id="rId2" action="ppaction://hlinksldjump"/>
          </p:cNvPr>
          <p:cNvSpPr/>
          <p:nvPr/>
        </p:nvSpPr>
        <p:spPr>
          <a:xfrm>
            <a:off x="6755331" y="3679450"/>
            <a:ext cx="1464644" cy="413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INCIDENT</a:t>
            </a:r>
            <a:endParaRPr lang="fr-CH" dirty="0"/>
          </a:p>
        </p:txBody>
      </p:sp>
      <p:sp>
        <p:nvSpPr>
          <p:cNvPr id="2" name="Abgerundetes Rechteck 1">
            <a:hlinkClick r:id="rId2" action="ppaction://hlinksldjump"/>
          </p:cNvPr>
          <p:cNvSpPr/>
          <p:nvPr/>
        </p:nvSpPr>
        <p:spPr>
          <a:xfrm>
            <a:off x="5623865" y="5053941"/>
            <a:ext cx="1540042" cy="41388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CLOSED</a:t>
            </a:r>
            <a:endParaRPr lang="fr-CH" dirty="0"/>
          </a:p>
        </p:txBody>
      </p:sp>
    </p:spTree>
    <p:extLst>
      <p:ext uri="{BB962C8B-B14F-4D97-AF65-F5344CB8AC3E}">
        <p14:creationId xmlns:p14="http://schemas.microsoft.com/office/powerpoint/2010/main" val="424206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404"/>
            <a:ext cx="8229600" cy="671293"/>
          </a:xfrm>
        </p:spPr>
        <p:txBody>
          <a:bodyPr>
            <a:normAutofit fontScale="90000"/>
          </a:bodyPr>
          <a:lstStyle/>
          <a:p>
            <a:r>
              <a:rPr lang="es-ES" dirty="0"/>
              <a:t>Respuesta </a:t>
            </a:r>
            <a:r>
              <a:rPr lang="es-ES" dirty="0" smtClean="0"/>
              <a:t>del CRW a un </a:t>
            </a:r>
            <a:r>
              <a:rPr lang="es-ES" dirty="0"/>
              <a:t>nuevo </a:t>
            </a:r>
            <a:r>
              <a:rPr lang="es-ES" dirty="0" smtClean="0"/>
              <a:t>ticket</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11</a:t>
            </a:fld>
            <a:endParaRPr lang="en-US"/>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35" t="2433" r="35868" b="39562"/>
          <a:stretch/>
        </p:blipFill>
        <p:spPr bwMode="auto">
          <a:xfrm>
            <a:off x="457199" y="1118882"/>
            <a:ext cx="7993117" cy="3490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ular Callout 5"/>
          <p:cNvSpPr/>
          <p:nvPr/>
        </p:nvSpPr>
        <p:spPr>
          <a:xfrm>
            <a:off x="141669" y="4761177"/>
            <a:ext cx="2727656" cy="1595173"/>
          </a:xfrm>
          <a:prstGeom prst="wedgeRectCallout">
            <a:avLst>
              <a:gd name="adj1" fmla="val -32395"/>
              <a:gd name="adj2" fmla="val -204967"/>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s-ES" sz="2000" dirty="0" smtClean="0">
                <a:solidFill>
                  <a:srgbClr val="003399"/>
                </a:solidFill>
              </a:rPr>
              <a:t>El CRW </a:t>
            </a:r>
            <a:r>
              <a:rPr lang="es-ES" sz="2000" dirty="0">
                <a:solidFill>
                  <a:srgbClr val="003399"/>
                </a:solidFill>
              </a:rPr>
              <a:t>puede corregir </a:t>
            </a:r>
            <a:r>
              <a:rPr lang="es-ES" sz="2000" dirty="0" smtClean="0">
                <a:solidFill>
                  <a:srgbClr val="003399"/>
                </a:solidFill>
              </a:rPr>
              <a:t>o editar </a:t>
            </a:r>
            <a:r>
              <a:rPr lang="es-ES" sz="2000" dirty="0">
                <a:solidFill>
                  <a:srgbClr val="003399"/>
                </a:solidFill>
              </a:rPr>
              <a:t>detalles críticos del ticket si </a:t>
            </a:r>
            <a:r>
              <a:rPr lang="es-ES" sz="2000" dirty="0" smtClean="0">
                <a:solidFill>
                  <a:srgbClr val="003399"/>
                </a:solidFill>
              </a:rPr>
              <a:t>necesario</a:t>
            </a:r>
            <a:r>
              <a:rPr lang="es-ES" sz="2000" dirty="0">
                <a:solidFill>
                  <a:srgbClr val="003399"/>
                </a:solidFill>
              </a:rPr>
              <a:t>, y agregar </a:t>
            </a:r>
            <a:r>
              <a:rPr lang="es-ES" sz="2000" dirty="0" smtClean="0">
                <a:solidFill>
                  <a:srgbClr val="003399"/>
                </a:solidFill>
              </a:rPr>
              <a:t>una descripción </a:t>
            </a:r>
            <a:r>
              <a:rPr lang="es-ES" sz="2000" dirty="0">
                <a:solidFill>
                  <a:srgbClr val="003399"/>
                </a:solidFill>
              </a:rPr>
              <a:t>más detallada</a:t>
            </a:r>
            <a:endParaRPr lang="en-US" sz="2000" dirty="0">
              <a:solidFill>
                <a:srgbClr val="003399"/>
              </a:solidFill>
            </a:endParaRPr>
          </a:p>
        </p:txBody>
      </p:sp>
      <p:sp>
        <p:nvSpPr>
          <p:cNvPr id="7" name="Rectangular Callout 6"/>
          <p:cNvSpPr/>
          <p:nvPr/>
        </p:nvSpPr>
        <p:spPr>
          <a:xfrm>
            <a:off x="2920541" y="4766650"/>
            <a:ext cx="2060029" cy="1589700"/>
          </a:xfrm>
          <a:prstGeom prst="wedgeRectCallout">
            <a:avLst>
              <a:gd name="adj1" fmla="val -97718"/>
              <a:gd name="adj2" fmla="val -200070"/>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s-ES" sz="2000" dirty="0" smtClean="0">
                <a:solidFill>
                  <a:srgbClr val="003399"/>
                </a:solidFill>
              </a:rPr>
              <a:t>El CRW puede solicitar mas </a:t>
            </a:r>
            <a:r>
              <a:rPr lang="es-ES" sz="2000" dirty="0">
                <a:solidFill>
                  <a:srgbClr val="003399"/>
                </a:solidFill>
              </a:rPr>
              <a:t>información </a:t>
            </a:r>
            <a:r>
              <a:rPr lang="es-ES" sz="2000" dirty="0" smtClean="0">
                <a:solidFill>
                  <a:srgbClr val="003399"/>
                </a:solidFill>
              </a:rPr>
              <a:t>al </a:t>
            </a:r>
            <a:r>
              <a:rPr lang="es-ES" sz="2000" dirty="0">
                <a:solidFill>
                  <a:srgbClr val="003399"/>
                </a:solidFill>
              </a:rPr>
              <a:t>reportero según sea necesario</a:t>
            </a:r>
            <a:endParaRPr lang="en-US" sz="2000" dirty="0">
              <a:solidFill>
                <a:srgbClr val="003399"/>
              </a:solidFill>
            </a:endParaRPr>
          </a:p>
        </p:txBody>
      </p:sp>
      <p:sp>
        <p:nvSpPr>
          <p:cNvPr id="8" name="Rectangular Callout 7"/>
          <p:cNvSpPr/>
          <p:nvPr/>
        </p:nvSpPr>
        <p:spPr>
          <a:xfrm>
            <a:off x="5666705" y="3660441"/>
            <a:ext cx="1970466" cy="832635"/>
          </a:xfrm>
          <a:prstGeom prst="wedgeRectCallout">
            <a:avLst>
              <a:gd name="adj1" fmla="val -64298"/>
              <a:gd name="adj2" fmla="val -203033"/>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fr-CH" sz="2000" dirty="0">
                <a:solidFill>
                  <a:srgbClr val="003399"/>
                </a:solidFill>
              </a:rPr>
              <a:t>Si se </a:t>
            </a:r>
            <a:r>
              <a:rPr lang="fr-CH" sz="2000" dirty="0" err="1">
                <a:solidFill>
                  <a:srgbClr val="003399"/>
                </a:solidFill>
              </a:rPr>
              <a:t>decide</a:t>
            </a:r>
            <a:r>
              <a:rPr lang="fr-CH" sz="2000" dirty="0">
                <a:solidFill>
                  <a:srgbClr val="003399"/>
                </a:solidFill>
              </a:rPr>
              <a:t> </a:t>
            </a:r>
            <a:r>
              <a:rPr lang="fr-CH" sz="2000" dirty="0" err="1" smtClean="0">
                <a:solidFill>
                  <a:srgbClr val="003399"/>
                </a:solidFill>
              </a:rPr>
              <a:t>plantear</a:t>
            </a:r>
            <a:r>
              <a:rPr lang="fr-CH" sz="2000" dirty="0" smtClean="0">
                <a:solidFill>
                  <a:srgbClr val="003399"/>
                </a:solidFill>
              </a:rPr>
              <a:t> el ticket </a:t>
            </a:r>
            <a:r>
              <a:rPr lang="fr-CH" sz="2000" dirty="0" err="1">
                <a:solidFill>
                  <a:srgbClr val="003399"/>
                </a:solidFill>
              </a:rPr>
              <a:t>como</a:t>
            </a:r>
            <a:r>
              <a:rPr lang="fr-CH" sz="2000" dirty="0">
                <a:solidFill>
                  <a:srgbClr val="003399"/>
                </a:solidFill>
              </a:rPr>
              <a:t> incidente</a:t>
            </a:r>
            <a:endParaRPr lang="en-US" sz="2000" dirty="0">
              <a:solidFill>
                <a:srgbClr val="003399"/>
              </a:solidFill>
            </a:endParaRPr>
          </a:p>
        </p:txBody>
      </p:sp>
      <p:sp>
        <p:nvSpPr>
          <p:cNvPr id="9" name="Rectangular Callout 8"/>
          <p:cNvSpPr/>
          <p:nvPr/>
        </p:nvSpPr>
        <p:spPr>
          <a:xfrm>
            <a:off x="5019208" y="4761178"/>
            <a:ext cx="2425264" cy="1595172"/>
          </a:xfrm>
          <a:prstGeom prst="wedgeRectCallout">
            <a:avLst>
              <a:gd name="adj1" fmla="val -120392"/>
              <a:gd name="adj2" fmla="val -195502"/>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s-ES" sz="2000" dirty="0">
                <a:solidFill>
                  <a:srgbClr val="003399"/>
                </a:solidFill>
              </a:rPr>
              <a:t>Si se decide plantear un incidente, </a:t>
            </a:r>
            <a:r>
              <a:rPr lang="es-ES" sz="2000" dirty="0" smtClean="0">
                <a:solidFill>
                  <a:srgbClr val="003399"/>
                </a:solidFill>
              </a:rPr>
              <a:t> el ticket debe asignarse </a:t>
            </a:r>
            <a:r>
              <a:rPr lang="es-ES" sz="2000" dirty="0">
                <a:solidFill>
                  <a:srgbClr val="003399"/>
                </a:solidFill>
              </a:rPr>
              <a:t>al miembro / PFN pertinente</a:t>
            </a:r>
            <a:endParaRPr lang="en-US" sz="2000" dirty="0">
              <a:solidFill>
                <a:srgbClr val="003399"/>
              </a:solidFill>
            </a:endParaRPr>
          </a:p>
        </p:txBody>
      </p:sp>
      <p:sp>
        <p:nvSpPr>
          <p:cNvPr id="10" name="Rectangular Callout 9"/>
          <p:cNvSpPr/>
          <p:nvPr/>
        </p:nvSpPr>
        <p:spPr>
          <a:xfrm>
            <a:off x="7547504" y="4608989"/>
            <a:ext cx="1493466" cy="1843326"/>
          </a:xfrm>
          <a:prstGeom prst="wedgeRectCallout">
            <a:avLst>
              <a:gd name="adj1" fmla="val -50768"/>
              <a:gd name="adj2" fmla="val -176672"/>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s-ES" sz="2000" dirty="0">
                <a:solidFill>
                  <a:srgbClr val="003399"/>
                </a:solidFill>
              </a:rPr>
              <a:t>Si se decide </a:t>
            </a:r>
            <a:r>
              <a:rPr lang="es-ES" sz="2000" dirty="0" smtClean="0">
                <a:solidFill>
                  <a:srgbClr val="003399"/>
                </a:solidFill>
              </a:rPr>
              <a:t>que no hay incidente </a:t>
            </a:r>
            <a:r>
              <a:rPr lang="es-ES" sz="2000" dirty="0">
                <a:solidFill>
                  <a:srgbClr val="003399"/>
                </a:solidFill>
              </a:rPr>
              <a:t>porque el problema desapareció</a:t>
            </a:r>
            <a:endParaRPr lang="en-US" sz="2000" dirty="0">
              <a:solidFill>
                <a:srgbClr val="000099"/>
              </a:solidFill>
            </a:endParaRPr>
          </a:p>
        </p:txBody>
      </p:sp>
    </p:spTree>
    <p:extLst>
      <p:ext uri="{BB962C8B-B14F-4D97-AF65-F5344CB8AC3E}">
        <p14:creationId xmlns:p14="http://schemas.microsoft.com/office/powerpoint/2010/main" val="192504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t>Confirmación de recibo y propuesta de acción de los </a:t>
            </a:r>
            <a:r>
              <a:rPr lang="es-ES" dirty="0" err="1" smtClean="0"/>
              <a:t>PFNs</a:t>
            </a:r>
            <a:r>
              <a:rPr lang="es-ES" dirty="0" smtClean="0"/>
              <a:t> (Miembros)</a:t>
            </a:r>
            <a:endParaRPr lang="en-US" dirty="0"/>
          </a:p>
        </p:txBody>
      </p:sp>
      <p:sp>
        <p:nvSpPr>
          <p:cNvPr id="3" name="Content Placeholder 2"/>
          <p:cNvSpPr>
            <a:spLocks noGrp="1"/>
          </p:cNvSpPr>
          <p:nvPr>
            <p:ph idx="1"/>
          </p:nvPr>
        </p:nvSpPr>
        <p:spPr>
          <a:xfrm>
            <a:off x="457200" y="1718441"/>
            <a:ext cx="8229600" cy="4407722"/>
          </a:xfrm>
        </p:spPr>
        <p:txBody>
          <a:bodyPr>
            <a:normAutofit fontScale="85000" lnSpcReduction="10000"/>
          </a:bodyPr>
          <a:lstStyle/>
          <a:p>
            <a:pPr algn="just"/>
            <a:r>
              <a:rPr lang="es-ES" sz="2800" dirty="0"/>
              <a:t>Para informar </a:t>
            </a:r>
            <a:r>
              <a:rPr lang="es-ES" sz="2800" dirty="0" smtClean="0"/>
              <a:t>al CRW </a:t>
            </a:r>
            <a:r>
              <a:rPr lang="es-ES" sz="2800" dirty="0"/>
              <a:t>que el país se ha hecho cargo de la tarea de dar seguimiento al incidente, </a:t>
            </a:r>
            <a:r>
              <a:rPr lang="es-ES" sz="2800" dirty="0" smtClean="0"/>
              <a:t>el PFN/Miembro </a:t>
            </a:r>
            <a:r>
              <a:rPr lang="es-ES" sz="2800" dirty="0"/>
              <a:t>debe confirmar el incidente →</a:t>
            </a:r>
          </a:p>
          <a:p>
            <a:pPr algn="just"/>
            <a:r>
              <a:rPr lang="es-ES" sz="2800" dirty="0"/>
              <a:t>Los comentarios potenciales deben agregarse al ticket</a:t>
            </a:r>
          </a:p>
          <a:p>
            <a:pPr algn="just"/>
            <a:r>
              <a:rPr lang="es-ES" sz="2800" dirty="0" smtClean="0"/>
              <a:t>El PFN </a:t>
            </a:r>
            <a:r>
              <a:rPr lang="es-ES" sz="2800" dirty="0"/>
              <a:t>debe actualizar continuamente el estado del ticket. Por otro lado, </a:t>
            </a:r>
            <a:r>
              <a:rPr lang="es-ES" sz="2800" dirty="0" smtClean="0"/>
              <a:t>el CRW </a:t>
            </a:r>
            <a:r>
              <a:rPr lang="es-ES" sz="2800" dirty="0"/>
              <a:t>solicita regularmente </a:t>
            </a:r>
            <a:r>
              <a:rPr lang="es-ES" sz="2800" dirty="0" smtClean="0"/>
              <a:t>tales actualizaciones →</a:t>
            </a:r>
            <a:endParaRPr lang="es-ES" sz="2800" dirty="0"/>
          </a:p>
          <a:p>
            <a:pPr algn="just"/>
            <a:r>
              <a:rPr lang="es-ES" sz="2800" dirty="0"/>
              <a:t>Si no hay confirmación </a:t>
            </a:r>
            <a:r>
              <a:rPr lang="es-ES" sz="2800" dirty="0" smtClean="0"/>
              <a:t>del PFN, el CRW </a:t>
            </a:r>
            <a:r>
              <a:rPr lang="es-ES" sz="2800" dirty="0"/>
              <a:t>debe comunicarse con </a:t>
            </a:r>
            <a:r>
              <a:rPr lang="es-ES" sz="2800" dirty="0" smtClean="0"/>
              <a:t>el PFN </a:t>
            </a:r>
            <a:r>
              <a:rPr lang="es-ES" sz="2800" dirty="0"/>
              <a:t>utilizando otros medios (por </a:t>
            </a:r>
            <a:r>
              <a:rPr lang="es-ES" sz="2800" dirty="0" smtClean="0"/>
              <a:t>ej.: </a:t>
            </a:r>
            <a:r>
              <a:rPr lang="es-ES" sz="2800" dirty="0"/>
              <a:t>correo electrónico</a:t>
            </a:r>
            <a:r>
              <a:rPr lang="es-ES" sz="2800" dirty="0" smtClean="0"/>
              <a:t>)</a:t>
            </a:r>
            <a:endParaRPr lang="es-ES" sz="2800" dirty="0"/>
          </a:p>
          <a:p>
            <a:pPr algn="just"/>
            <a:r>
              <a:rPr lang="es-ES" sz="2800" dirty="0" smtClean="0"/>
              <a:t>El CRW </a:t>
            </a:r>
            <a:r>
              <a:rPr lang="es-ES" sz="2800" dirty="0"/>
              <a:t>escalará el incidente a </a:t>
            </a:r>
            <a:r>
              <a:rPr lang="es-ES" sz="2800" dirty="0" smtClean="0"/>
              <a:t>la Secretaría </a:t>
            </a:r>
            <a:r>
              <a:rPr lang="es-ES" sz="2800" dirty="0"/>
              <a:t>de la OMM, que lo llevará a un nivel superior (por ejemplo, RP) si es </a:t>
            </a:r>
            <a:r>
              <a:rPr lang="es-ES" sz="2800" dirty="0" smtClean="0"/>
              <a:t>necesario</a:t>
            </a:r>
          </a:p>
          <a:p>
            <a:pPr marL="0" indent="0" algn="just">
              <a:buNone/>
            </a:pPr>
            <a:r>
              <a:rPr lang="es-ES" sz="2800" dirty="0"/>
              <a:t> </a:t>
            </a:r>
            <a:r>
              <a:rPr lang="es-ES" sz="2800" dirty="0" smtClean="0"/>
              <a:t>     →</a:t>
            </a:r>
            <a:endParaRPr lang="en-US" sz="2800" dirty="0" smtClean="0"/>
          </a:p>
        </p:txBody>
      </p:sp>
      <p:sp>
        <p:nvSpPr>
          <p:cNvPr id="4" name="Slide Number Placeholder 3"/>
          <p:cNvSpPr>
            <a:spLocks noGrp="1"/>
          </p:cNvSpPr>
          <p:nvPr>
            <p:ph type="sldNum" sz="quarter" idx="12"/>
          </p:nvPr>
        </p:nvSpPr>
        <p:spPr/>
        <p:txBody>
          <a:bodyPr/>
          <a:lstStyle/>
          <a:p>
            <a:fld id="{9259AF2F-52C6-9B46-B8B2-0579234AE62E}" type="slidenum">
              <a:rPr lang="en-US" smtClean="0"/>
              <a:t>12</a:t>
            </a:fld>
            <a:endParaRPr lang="en-US"/>
          </a:p>
        </p:txBody>
      </p:sp>
      <p:sp>
        <p:nvSpPr>
          <p:cNvPr id="6" name="Abgerundetes Rechteck 5">
            <a:hlinkClick r:id="rId2" action="ppaction://hlinksldjump"/>
          </p:cNvPr>
          <p:cNvSpPr/>
          <p:nvPr/>
        </p:nvSpPr>
        <p:spPr>
          <a:xfrm>
            <a:off x="4088329" y="2412439"/>
            <a:ext cx="2405916" cy="413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UNDER </a:t>
            </a:r>
            <a:r>
              <a:rPr lang="en-US" dirty="0" smtClean="0"/>
              <a:t>INVESTIGATION</a:t>
            </a:r>
            <a:endParaRPr lang="fr-CH" dirty="0"/>
          </a:p>
        </p:txBody>
      </p:sp>
      <p:sp>
        <p:nvSpPr>
          <p:cNvPr id="7" name="Abgerundetes Rechteck 6">
            <a:hlinkClick r:id="rId2" action="ppaction://hlinksldjump"/>
          </p:cNvPr>
          <p:cNvSpPr/>
          <p:nvPr/>
        </p:nvSpPr>
        <p:spPr>
          <a:xfrm>
            <a:off x="1335505" y="3858139"/>
            <a:ext cx="1754059" cy="413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 PROGRESS</a:t>
            </a:r>
            <a:endParaRPr lang="fr-CH" dirty="0"/>
          </a:p>
        </p:txBody>
      </p:sp>
      <p:sp>
        <p:nvSpPr>
          <p:cNvPr id="8" name="Abgerundetes Rechteck 7">
            <a:hlinkClick r:id="rId2" action="ppaction://hlinksldjump"/>
          </p:cNvPr>
          <p:cNvSpPr/>
          <p:nvPr/>
        </p:nvSpPr>
        <p:spPr>
          <a:xfrm>
            <a:off x="1335505" y="5674918"/>
            <a:ext cx="1392071" cy="413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ESCALATED</a:t>
            </a:r>
            <a:endParaRPr lang="fr-CH" dirty="0"/>
          </a:p>
        </p:txBody>
      </p:sp>
    </p:spTree>
    <p:extLst>
      <p:ext uri="{BB962C8B-B14F-4D97-AF65-F5344CB8AC3E}">
        <p14:creationId xmlns:p14="http://schemas.microsoft.com/office/powerpoint/2010/main" val="1174381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H" dirty="0" err="1"/>
              <a:t>Confirmación</a:t>
            </a:r>
            <a:r>
              <a:rPr lang="fr-CH" dirty="0"/>
              <a:t> de </a:t>
            </a:r>
            <a:r>
              <a:rPr lang="fr-CH" dirty="0" err="1"/>
              <a:t>recepción</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13</a:t>
            </a:fld>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2503" b="21614"/>
          <a:stretch/>
        </p:blipFill>
        <p:spPr bwMode="auto">
          <a:xfrm>
            <a:off x="859547" y="3055838"/>
            <a:ext cx="6999381" cy="250671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Rectangular Callout 4"/>
          <p:cNvSpPr/>
          <p:nvPr/>
        </p:nvSpPr>
        <p:spPr>
          <a:xfrm>
            <a:off x="5349922" y="1639609"/>
            <a:ext cx="2509007" cy="1144534"/>
          </a:xfrm>
          <a:prstGeom prst="wedgeRectCallout">
            <a:avLst>
              <a:gd name="adj1" fmla="val -84448"/>
              <a:gd name="adj2" fmla="val 75179"/>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fr-CH" sz="2000" dirty="0" smtClean="0">
                <a:solidFill>
                  <a:srgbClr val="003399"/>
                </a:solidFill>
              </a:rPr>
              <a:t>El CRW confirma el </a:t>
            </a:r>
            <a:r>
              <a:rPr lang="fr-CH" sz="2000" dirty="0">
                <a:solidFill>
                  <a:srgbClr val="003399"/>
                </a:solidFill>
              </a:rPr>
              <a:t>ticket </a:t>
            </a:r>
            <a:r>
              <a:rPr lang="fr-CH" sz="2000" dirty="0" err="1" smtClean="0">
                <a:solidFill>
                  <a:srgbClr val="003399"/>
                </a:solidFill>
              </a:rPr>
              <a:t>despues</a:t>
            </a:r>
            <a:r>
              <a:rPr lang="fr-CH" sz="2000" dirty="0" smtClean="0">
                <a:solidFill>
                  <a:srgbClr val="003399"/>
                </a:solidFill>
              </a:rPr>
              <a:t> </a:t>
            </a:r>
            <a:r>
              <a:rPr lang="fr-CH" sz="2000" dirty="0" err="1" smtClean="0">
                <a:solidFill>
                  <a:srgbClr val="003399"/>
                </a:solidFill>
              </a:rPr>
              <a:t>del</a:t>
            </a:r>
            <a:r>
              <a:rPr lang="fr-CH" sz="2000" dirty="0" smtClean="0">
                <a:solidFill>
                  <a:srgbClr val="003399"/>
                </a:solidFill>
              </a:rPr>
              <a:t> </a:t>
            </a:r>
            <a:r>
              <a:rPr lang="fr-CH" sz="2000" dirty="0">
                <a:solidFill>
                  <a:srgbClr val="003399"/>
                </a:solidFill>
              </a:rPr>
              <a:t>PFN </a:t>
            </a:r>
            <a:r>
              <a:rPr lang="fr-CH" sz="2000" dirty="0" err="1" smtClean="0">
                <a:solidFill>
                  <a:srgbClr val="003399"/>
                </a:solidFill>
              </a:rPr>
              <a:t>contestar</a:t>
            </a:r>
            <a:r>
              <a:rPr lang="fr-CH" sz="2000" dirty="0" smtClean="0">
                <a:solidFill>
                  <a:srgbClr val="003399"/>
                </a:solidFill>
              </a:rPr>
              <a:t> (</a:t>
            </a:r>
            <a:r>
              <a:rPr lang="fr-CH" sz="2000" dirty="0" err="1" smtClean="0">
                <a:solidFill>
                  <a:srgbClr val="003399"/>
                </a:solidFill>
              </a:rPr>
              <a:t>comentario</a:t>
            </a:r>
            <a:r>
              <a:rPr lang="fr-CH" sz="2000" dirty="0" smtClean="0">
                <a:solidFill>
                  <a:srgbClr val="003399"/>
                </a:solidFill>
              </a:rPr>
              <a:t>, o email)</a:t>
            </a:r>
            <a:endParaRPr lang="en-US" sz="2000" dirty="0">
              <a:solidFill>
                <a:srgbClr val="003399"/>
              </a:solidFill>
            </a:endParaRPr>
          </a:p>
        </p:txBody>
      </p:sp>
      <p:sp>
        <p:nvSpPr>
          <p:cNvPr id="7" name="Rectangular Callout 6"/>
          <p:cNvSpPr/>
          <p:nvPr/>
        </p:nvSpPr>
        <p:spPr>
          <a:xfrm>
            <a:off x="1436921" y="1639609"/>
            <a:ext cx="2065469" cy="1022087"/>
          </a:xfrm>
          <a:prstGeom prst="wedgeRectCallout">
            <a:avLst>
              <a:gd name="adj1" fmla="val -53913"/>
              <a:gd name="adj2" fmla="val 93972"/>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s-ES" sz="2000" dirty="0" smtClean="0">
                <a:solidFill>
                  <a:srgbClr val="003399"/>
                </a:solidFill>
              </a:rPr>
              <a:t>PFN </a:t>
            </a:r>
            <a:r>
              <a:rPr lang="es-ES" sz="2000" dirty="0">
                <a:solidFill>
                  <a:srgbClr val="003399"/>
                </a:solidFill>
              </a:rPr>
              <a:t>edita los detalles del ticket, si es necesario</a:t>
            </a:r>
            <a:endParaRPr lang="en-US" sz="2000" dirty="0">
              <a:solidFill>
                <a:srgbClr val="003399"/>
              </a:solidFill>
            </a:endParaRPr>
          </a:p>
        </p:txBody>
      </p:sp>
    </p:spTree>
    <p:extLst>
      <p:ext uri="{BB962C8B-B14F-4D97-AF65-F5344CB8AC3E}">
        <p14:creationId xmlns:p14="http://schemas.microsoft.com/office/powerpoint/2010/main" val="333005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t>Propuesta </a:t>
            </a:r>
            <a:r>
              <a:rPr lang="es-ES" dirty="0"/>
              <a:t>de </a:t>
            </a:r>
            <a:r>
              <a:rPr lang="es-ES" dirty="0" smtClean="0"/>
              <a:t>acción de resolución</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14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41" y="2393002"/>
            <a:ext cx="7581823" cy="3088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ular Callout 5"/>
          <p:cNvSpPr/>
          <p:nvPr/>
        </p:nvSpPr>
        <p:spPr>
          <a:xfrm>
            <a:off x="5868537" y="1274120"/>
            <a:ext cx="2961564" cy="1200123"/>
          </a:xfrm>
          <a:prstGeom prst="wedgeRectCallout">
            <a:avLst>
              <a:gd name="adj1" fmla="val -73809"/>
              <a:gd name="adj2" fmla="val 64515"/>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s-ES" sz="2000" dirty="0" smtClean="0">
                <a:solidFill>
                  <a:srgbClr val="003399"/>
                </a:solidFill>
              </a:rPr>
              <a:t>El CRW puede aceptar las acciones propuestas por el PFN para </a:t>
            </a:r>
            <a:r>
              <a:rPr lang="es-ES" sz="2000" dirty="0">
                <a:solidFill>
                  <a:srgbClr val="003399"/>
                </a:solidFill>
              </a:rPr>
              <a:t>la rectificación </a:t>
            </a:r>
            <a:r>
              <a:rPr lang="es-ES" sz="2000" dirty="0" smtClean="0">
                <a:solidFill>
                  <a:srgbClr val="003399"/>
                </a:solidFill>
              </a:rPr>
              <a:t>del incidente</a:t>
            </a:r>
            <a:endParaRPr lang="en-US" sz="2000" dirty="0">
              <a:solidFill>
                <a:srgbClr val="003399"/>
              </a:solidFill>
            </a:endParaRPr>
          </a:p>
        </p:txBody>
      </p:sp>
    </p:spTree>
    <p:extLst>
      <p:ext uri="{BB962C8B-B14F-4D97-AF65-F5344CB8AC3E}">
        <p14:creationId xmlns:p14="http://schemas.microsoft.com/office/powerpoint/2010/main" val="266195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89187" y="274638"/>
            <a:ext cx="8797158" cy="986603"/>
          </a:xfrm>
        </p:spPr>
        <p:txBody>
          <a:bodyPr>
            <a:normAutofit fontScale="90000"/>
          </a:bodyPr>
          <a:lstStyle/>
          <a:p>
            <a:r>
              <a:rPr lang="es-ES" dirty="0"/>
              <a:t>Propuesta de acción de resolución</a:t>
            </a:r>
            <a:r>
              <a:rPr lang="fr-CH" dirty="0" smtClean="0"/>
              <a:t> (</a:t>
            </a:r>
            <a:r>
              <a:rPr lang="fr-CH" dirty="0" err="1" smtClean="0"/>
              <a:t>Cont</a:t>
            </a:r>
            <a:r>
              <a:rPr lang="fr-CH" dirty="0" smtClean="0"/>
              <a:t>.)</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15</a:t>
            </a:fld>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414" y="1417638"/>
            <a:ext cx="710565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ular Callout 5"/>
          <p:cNvSpPr/>
          <p:nvPr/>
        </p:nvSpPr>
        <p:spPr>
          <a:xfrm>
            <a:off x="3084786" y="5864773"/>
            <a:ext cx="2202968" cy="491578"/>
          </a:xfrm>
          <a:prstGeom prst="wedgeRectCallout">
            <a:avLst>
              <a:gd name="adj1" fmla="val 109450"/>
              <a:gd name="adj2" fmla="val -50699"/>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fr-CH" sz="2000" dirty="0" err="1">
                <a:solidFill>
                  <a:srgbClr val="003399"/>
                </a:solidFill>
              </a:rPr>
              <a:t>Envía</a:t>
            </a:r>
            <a:r>
              <a:rPr lang="fr-CH" sz="2000" dirty="0">
                <a:solidFill>
                  <a:srgbClr val="003399"/>
                </a:solidFill>
              </a:rPr>
              <a:t> la </a:t>
            </a:r>
            <a:r>
              <a:rPr lang="fr-CH" sz="2000" dirty="0" err="1">
                <a:solidFill>
                  <a:srgbClr val="003399"/>
                </a:solidFill>
              </a:rPr>
              <a:t>propuesta</a:t>
            </a:r>
            <a:endParaRPr lang="en-US" sz="2000" dirty="0">
              <a:solidFill>
                <a:srgbClr val="003399"/>
              </a:solidFill>
            </a:endParaRPr>
          </a:p>
        </p:txBody>
      </p:sp>
      <p:sp>
        <p:nvSpPr>
          <p:cNvPr id="7" name="Rectangular Callout 6"/>
          <p:cNvSpPr/>
          <p:nvPr/>
        </p:nvSpPr>
        <p:spPr>
          <a:xfrm>
            <a:off x="6794937" y="1860331"/>
            <a:ext cx="2191407" cy="675510"/>
          </a:xfrm>
          <a:prstGeom prst="wedgeRectCallout">
            <a:avLst>
              <a:gd name="adj1" fmla="val -168285"/>
              <a:gd name="adj2" fmla="val 207587"/>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fr-CH" sz="2000" dirty="0" err="1">
                <a:solidFill>
                  <a:srgbClr val="003399"/>
                </a:solidFill>
              </a:rPr>
              <a:t>Describa</a:t>
            </a:r>
            <a:r>
              <a:rPr lang="fr-CH" sz="2000" dirty="0">
                <a:solidFill>
                  <a:srgbClr val="003399"/>
                </a:solidFill>
              </a:rPr>
              <a:t> la </a:t>
            </a:r>
            <a:r>
              <a:rPr lang="fr-CH" sz="2000" dirty="0" err="1" smtClean="0">
                <a:solidFill>
                  <a:srgbClr val="003399"/>
                </a:solidFill>
              </a:rPr>
              <a:t>solución</a:t>
            </a:r>
            <a:r>
              <a:rPr lang="fr-CH" sz="2000" dirty="0" smtClean="0">
                <a:solidFill>
                  <a:srgbClr val="003399"/>
                </a:solidFill>
              </a:rPr>
              <a:t> </a:t>
            </a:r>
            <a:r>
              <a:rPr lang="fr-CH" sz="2000" dirty="0" err="1" smtClean="0">
                <a:solidFill>
                  <a:srgbClr val="003399"/>
                </a:solidFill>
              </a:rPr>
              <a:t>propuesta</a:t>
            </a:r>
            <a:endParaRPr lang="en-US" sz="2000" dirty="0">
              <a:solidFill>
                <a:srgbClr val="003399"/>
              </a:solidFill>
            </a:endParaRPr>
          </a:p>
        </p:txBody>
      </p:sp>
    </p:spTree>
    <p:extLst>
      <p:ext uri="{BB962C8B-B14F-4D97-AF65-F5344CB8AC3E}">
        <p14:creationId xmlns:p14="http://schemas.microsoft.com/office/powerpoint/2010/main" val="1709501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a:t>Rectificación</a:t>
            </a:r>
            <a:r>
              <a:rPr lang="fr-CH" dirty="0"/>
              <a:t> de incidentes</a:t>
            </a:r>
            <a:endParaRPr lang="en-US" dirty="0"/>
          </a:p>
        </p:txBody>
      </p:sp>
      <p:sp>
        <p:nvSpPr>
          <p:cNvPr id="3" name="Content Placeholder 2"/>
          <p:cNvSpPr>
            <a:spLocks noGrp="1"/>
          </p:cNvSpPr>
          <p:nvPr>
            <p:ph idx="1"/>
          </p:nvPr>
        </p:nvSpPr>
        <p:spPr/>
        <p:txBody>
          <a:bodyPr>
            <a:normAutofit lnSpcReduction="10000"/>
          </a:bodyPr>
          <a:lstStyle/>
          <a:p>
            <a:pPr algn="just"/>
            <a:r>
              <a:rPr lang="es-ES" sz="2800" dirty="0"/>
              <a:t>Si el </a:t>
            </a:r>
            <a:r>
              <a:rPr lang="es-ES" sz="2800" dirty="0" smtClean="0"/>
              <a:t>Miembro ha rectificado el incidente, el PFN </a:t>
            </a:r>
            <a:r>
              <a:rPr lang="es-ES" sz="2800" dirty="0"/>
              <a:t>informará </a:t>
            </a:r>
            <a:r>
              <a:rPr lang="es-ES" sz="2800" dirty="0" smtClean="0"/>
              <a:t>al CRW</a:t>
            </a:r>
            <a:endParaRPr lang="es-ES" sz="2800" dirty="0"/>
          </a:p>
          <a:p>
            <a:pPr algn="just"/>
            <a:r>
              <a:rPr lang="es-ES" sz="2800" dirty="0"/>
              <a:t>El CRW </a:t>
            </a:r>
            <a:r>
              <a:rPr lang="es-ES" sz="2800" dirty="0" smtClean="0"/>
              <a:t>cambia </a:t>
            </a:r>
            <a:r>
              <a:rPr lang="es-ES" sz="2800" dirty="0"/>
              <a:t>el ticket a resuelto o pide más informaciones al </a:t>
            </a:r>
            <a:r>
              <a:rPr lang="es-ES" sz="2800" dirty="0" smtClean="0"/>
              <a:t>PFN →</a:t>
            </a:r>
            <a:endParaRPr lang="es-ES" sz="2800" dirty="0"/>
          </a:p>
          <a:p>
            <a:pPr algn="just"/>
            <a:r>
              <a:rPr lang="es-ES" sz="2800" dirty="0" smtClean="0"/>
              <a:t>El CRW </a:t>
            </a:r>
            <a:r>
              <a:rPr lang="es-ES" sz="2800" dirty="0"/>
              <a:t>verificará si el ticket del incidente se puede cerrar o si se debe mantener abierto debido a continuación del incumplimiento en comparación con lo </a:t>
            </a:r>
            <a:r>
              <a:rPr lang="es-ES" sz="2800" dirty="0" smtClean="0"/>
              <a:t>esperado</a:t>
            </a:r>
          </a:p>
          <a:p>
            <a:pPr algn="just"/>
            <a:r>
              <a:rPr lang="es-ES" sz="2800" dirty="0" smtClean="0"/>
              <a:t>En </a:t>
            </a:r>
            <a:r>
              <a:rPr lang="es-ES" sz="2800" dirty="0"/>
              <a:t>caso de incumplimiento continuo, el </a:t>
            </a:r>
            <a:r>
              <a:rPr lang="es-ES" sz="2800" dirty="0" smtClean="0"/>
              <a:t>CRW </a:t>
            </a:r>
            <a:r>
              <a:rPr lang="es-ES" sz="2800" dirty="0"/>
              <a:t>le pedirá al PFN que tome medidas </a:t>
            </a:r>
            <a:r>
              <a:rPr lang="es-ES" sz="2800" dirty="0" smtClean="0"/>
              <a:t>adicionales</a:t>
            </a:r>
            <a:endParaRPr lang="en-US" sz="2800" dirty="0" smtClean="0"/>
          </a:p>
        </p:txBody>
      </p:sp>
      <p:sp>
        <p:nvSpPr>
          <p:cNvPr id="4" name="Slide Number Placeholder 3"/>
          <p:cNvSpPr>
            <a:spLocks noGrp="1"/>
          </p:cNvSpPr>
          <p:nvPr>
            <p:ph type="sldNum" sz="quarter" idx="12"/>
          </p:nvPr>
        </p:nvSpPr>
        <p:spPr/>
        <p:txBody>
          <a:bodyPr/>
          <a:lstStyle/>
          <a:p>
            <a:fld id="{9259AF2F-52C6-9B46-B8B2-0579234AE62E}" type="slidenum">
              <a:rPr lang="en-US" smtClean="0"/>
              <a:t>16</a:t>
            </a:fld>
            <a:endParaRPr lang="en-US"/>
          </a:p>
        </p:txBody>
      </p:sp>
      <p:sp>
        <p:nvSpPr>
          <p:cNvPr id="5" name="Abgerundetes Rechteck 4">
            <a:hlinkClick r:id="rId2" action="ppaction://hlinksldjump"/>
          </p:cNvPr>
          <p:cNvSpPr/>
          <p:nvPr/>
        </p:nvSpPr>
        <p:spPr>
          <a:xfrm>
            <a:off x="4490913" y="2884405"/>
            <a:ext cx="1540042" cy="41388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RESOLVED</a:t>
            </a:r>
            <a:endParaRPr lang="fr-CH" dirty="0"/>
          </a:p>
        </p:txBody>
      </p:sp>
    </p:spTree>
    <p:extLst>
      <p:ext uri="{BB962C8B-B14F-4D97-AF65-F5344CB8AC3E}">
        <p14:creationId xmlns:p14="http://schemas.microsoft.com/office/powerpoint/2010/main" val="397987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H" dirty="0" smtClean="0"/>
              <a:t>El incidente no </a:t>
            </a:r>
            <a:r>
              <a:rPr lang="fr-CH" dirty="0" err="1"/>
              <a:t>arreglará</a:t>
            </a:r>
            <a:r>
              <a:rPr lang="fr-CH" dirty="0"/>
              <a:t> </a:t>
            </a:r>
            <a:r>
              <a:rPr lang="fr-CH" dirty="0" smtClean="0"/>
              <a:t>(</a:t>
            </a:r>
            <a:r>
              <a:rPr lang="fr-CH" i="1" dirty="0" err="1" smtClean="0"/>
              <a:t>Won’t</a:t>
            </a:r>
            <a:r>
              <a:rPr lang="fr-CH" i="1" dirty="0" smtClean="0"/>
              <a:t> </a:t>
            </a:r>
            <a:r>
              <a:rPr lang="fr-CH" i="1" dirty="0" err="1" smtClean="0"/>
              <a:t>fix</a:t>
            </a:r>
            <a:r>
              <a:rPr lang="fr-CH"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s-ES" dirty="0" smtClean="0"/>
              <a:t>Podría haber un </a:t>
            </a:r>
            <a:r>
              <a:rPr lang="es-ES" dirty="0"/>
              <a:t>incidente </a:t>
            </a:r>
            <a:r>
              <a:rPr lang="es-ES" dirty="0" smtClean="0"/>
              <a:t>que no </a:t>
            </a:r>
            <a:r>
              <a:rPr lang="es-ES" dirty="0"/>
              <a:t>se puede rectificar porque no se puede tomar ninguna acción (inmediata</a:t>
            </a:r>
            <a:r>
              <a:rPr lang="es-ES" dirty="0" smtClean="0"/>
              <a:t>) → </a:t>
            </a:r>
            <a:endParaRPr lang="es-ES" dirty="0"/>
          </a:p>
          <a:p>
            <a:pPr algn="just"/>
            <a:r>
              <a:rPr lang="es-ES" dirty="0"/>
              <a:t>En este caso, el </a:t>
            </a:r>
            <a:r>
              <a:rPr lang="es-ES" dirty="0" smtClean="0"/>
              <a:t>CRW </a:t>
            </a:r>
            <a:r>
              <a:rPr lang="es-ES" dirty="0"/>
              <a:t>debe incluir el incidente en el registro de "No se solucionará"</a:t>
            </a:r>
          </a:p>
          <a:p>
            <a:pPr algn="just"/>
            <a:r>
              <a:rPr lang="es-ES" dirty="0" smtClean="0"/>
              <a:t>El CRW y/o el PFN </a:t>
            </a:r>
            <a:r>
              <a:rPr lang="es-ES" dirty="0"/>
              <a:t>monitorean regularmente el incidente </a:t>
            </a:r>
            <a:r>
              <a:rPr lang="es-ES" dirty="0" smtClean="0"/>
              <a:t>que este como </a:t>
            </a:r>
            <a:r>
              <a:rPr lang="es-ES" dirty="0"/>
              <a:t>"No se solucionará" y </a:t>
            </a:r>
            <a:r>
              <a:rPr lang="es-ES" dirty="0" smtClean="0"/>
              <a:t>si se </a:t>
            </a:r>
            <a:r>
              <a:rPr lang="es-ES" dirty="0"/>
              <a:t>determina que se puede tomar una acción para </a:t>
            </a:r>
            <a:r>
              <a:rPr lang="es-ES" dirty="0" smtClean="0"/>
              <a:t>rectificarlo, el CRW </a:t>
            </a:r>
            <a:r>
              <a:rPr lang="es-ES" dirty="0"/>
              <a:t>vuelve a poner el ticket en "en progreso</a:t>
            </a:r>
            <a:r>
              <a:rPr lang="es-ES" dirty="0" smtClean="0"/>
              <a:t>"</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17</a:t>
            </a:fld>
            <a:endParaRPr lang="en-US"/>
          </a:p>
        </p:txBody>
      </p:sp>
      <p:sp>
        <p:nvSpPr>
          <p:cNvPr id="5" name="Abgerundetes Rechteck 4">
            <a:hlinkClick r:id="rId2" action="ppaction://hlinksldjump"/>
          </p:cNvPr>
          <p:cNvSpPr/>
          <p:nvPr/>
        </p:nvSpPr>
        <p:spPr>
          <a:xfrm>
            <a:off x="4374463" y="2482727"/>
            <a:ext cx="1540042" cy="41388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WON´T FIX</a:t>
            </a:r>
            <a:endParaRPr lang="fr-CH" dirty="0"/>
          </a:p>
        </p:txBody>
      </p:sp>
    </p:spTree>
    <p:extLst>
      <p:ext uri="{BB962C8B-B14F-4D97-AF65-F5344CB8AC3E}">
        <p14:creationId xmlns:p14="http://schemas.microsoft.com/office/powerpoint/2010/main" val="133373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0" y="205363"/>
            <a:ext cx="8544310" cy="1143000"/>
          </a:xfrm>
        </p:spPr>
        <p:txBody>
          <a:bodyPr>
            <a:normAutofit fontScale="90000"/>
          </a:bodyPr>
          <a:lstStyle/>
          <a:p>
            <a:r>
              <a:rPr lang="fr-CH" dirty="0" err="1"/>
              <a:t>Rectificación</a:t>
            </a:r>
            <a:r>
              <a:rPr lang="fr-CH" dirty="0"/>
              <a:t> </a:t>
            </a:r>
            <a:r>
              <a:rPr lang="fr-CH" dirty="0" err="1" smtClean="0"/>
              <a:t>del</a:t>
            </a:r>
            <a:r>
              <a:rPr lang="fr-CH" dirty="0" smtClean="0"/>
              <a:t> incidente o </a:t>
            </a:r>
            <a:br>
              <a:rPr lang="fr-CH" dirty="0" smtClean="0"/>
            </a:br>
            <a:r>
              <a:rPr lang="fr-CH" dirty="0"/>
              <a:t>incidente </a:t>
            </a:r>
            <a:r>
              <a:rPr lang="fr-CH" dirty="0" smtClean="0"/>
              <a:t>que no se </a:t>
            </a:r>
            <a:r>
              <a:rPr lang="fr-CH" dirty="0" err="1"/>
              <a:t>arreglará</a:t>
            </a:r>
            <a:r>
              <a:rPr lang="fr-CH" dirty="0"/>
              <a:t> (</a:t>
            </a:r>
            <a:r>
              <a:rPr lang="fr-CH" i="1" dirty="0" err="1"/>
              <a:t>Won’t</a:t>
            </a:r>
            <a:r>
              <a:rPr lang="fr-CH" i="1" dirty="0"/>
              <a:t> </a:t>
            </a:r>
            <a:r>
              <a:rPr lang="fr-CH" i="1" dirty="0" err="1"/>
              <a:t>fix</a:t>
            </a:r>
            <a:r>
              <a:rPr lang="fr-CH" dirty="0"/>
              <a:t>)</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18</a:t>
            </a:fld>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0170"/>
          <a:stretch/>
        </p:blipFill>
        <p:spPr bwMode="auto">
          <a:xfrm>
            <a:off x="142490" y="3263460"/>
            <a:ext cx="8836444" cy="2666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ular Callout 5"/>
          <p:cNvSpPr/>
          <p:nvPr/>
        </p:nvSpPr>
        <p:spPr>
          <a:xfrm>
            <a:off x="347442" y="1856509"/>
            <a:ext cx="2617076" cy="803564"/>
          </a:xfrm>
          <a:prstGeom prst="wedgeRectCallout">
            <a:avLst>
              <a:gd name="adj1" fmla="val 111883"/>
              <a:gd name="adj2" fmla="val 140100"/>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s-ES" sz="2400" dirty="0" smtClean="0">
                <a:solidFill>
                  <a:srgbClr val="003399"/>
                </a:solidFill>
              </a:rPr>
              <a:t>Si </a:t>
            </a:r>
            <a:r>
              <a:rPr lang="es-ES" sz="2400" dirty="0">
                <a:solidFill>
                  <a:srgbClr val="003399"/>
                </a:solidFill>
              </a:rPr>
              <a:t>el incidente ha sido rectificado</a:t>
            </a:r>
            <a:endParaRPr lang="en-US" sz="2400" dirty="0">
              <a:solidFill>
                <a:srgbClr val="003399"/>
              </a:solidFill>
            </a:endParaRPr>
          </a:p>
        </p:txBody>
      </p:sp>
      <p:sp>
        <p:nvSpPr>
          <p:cNvPr id="7" name="Rectangular Callout 6"/>
          <p:cNvSpPr/>
          <p:nvPr/>
        </p:nvSpPr>
        <p:spPr>
          <a:xfrm>
            <a:off x="4614061" y="1685990"/>
            <a:ext cx="4288222" cy="1226512"/>
          </a:xfrm>
          <a:prstGeom prst="wedgeRectCallout">
            <a:avLst>
              <a:gd name="adj1" fmla="val -32812"/>
              <a:gd name="adj2" fmla="val 88926"/>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just"/>
            <a:r>
              <a:rPr lang="es-ES" sz="2400" dirty="0">
                <a:solidFill>
                  <a:srgbClr val="000099"/>
                </a:solidFill>
              </a:rPr>
              <a:t>Si un incidente no se puede rectificar porque no se pueden tomar medidas (inmediatas)</a:t>
            </a:r>
            <a:endParaRPr lang="en-US" sz="2400" dirty="0">
              <a:solidFill>
                <a:srgbClr val="000099"/>
              </a:solidFill>
            </a:endParaRPr>
          </a:p>
        </p:txBody>
      </p:sp>
    </p:spTree>
    <p:extLst>
      <p:ext uri="{BB962C8B-B14F-4D97-AF65-F5344CB8AC3E}">
        <p14:creationId xmlns:p14="http://schemas.microsoft.com/office/powerpoint/2010/main" val="178897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544" y="274638"/>
            <a:ext cx="8484238" cy="986126"/>
          </a:xfrm>
        </p:spPr>
        <p:txBody>
          <a:bodyPr>
            <a:normAutofit fontScale="90000"/>
          </a:bodyPr>
          <a:lstStyle/>
          <a:p>
            <a:r>
              <a:rPr lang="fr-CH" dirty="0" smtClean="0"/>
              <a:t>Incidente </a:t>
            </a:r>
            <a:r>
              <a:rPr lang="fr-CH" dirty="0"/>
              <a:t>que no se </a:t>
            </a:r>
            <a:r>
              <a:rPr lang="fr-CH" dirty="0" err="1"/>
              <a:t>arreglará</a:t>
            </a:r>
            <a:r>
              <a:rPr lang="fr-CH" dirty="0"/>
              <a:t> (</a:t>
            </a:r>
            <a:r>
              <a:rPr lang="fr-CH" i="1" dirty="0" err="1"/>
              <a:t>Won’t</a:t>
            </a:r>
            <a:r>
              <a:rPr lang="fr-CH" i="1" dirty="0"/>
              <a:t> </a:t>
            </a:r>
            <a:r>
              <a:rPr lang="fr-CH" i="1" dirty="0" err="1"/>
              <a:t>fix</a:t>
            </a:r>
            <a:r>
              <a:rPr lang="fr-CH" dirty="0"/>
              <a:t>)</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19</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544" y="1802767"/>
            <a:ext cx="8643120" cy="2712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ular Callout 7"/>
          <p:cNvSpPr/>
          <p:nvPr/>
        </p:nvSpPr>
        <p:spPr>
          <a:xfrm>
            <a:off x="934110" y="4626508"/>
            <a:ext cx="4224558" cy="1226512"/>
          </a:xfrm>
          <a:prstGeom prst="wedgeRectCallout">
            <a:avLst>
              <a:gd name="adj1" fmla="val 56250"/>
              <a:gd name="adj2" fmla="val -241927"/>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s-ES" sz="2400" dirty="0">
                <a:solidFill>
                  <a:srgbClr val="000099"/>
                </a:solidFill>
              </a:rPr>
              <a:t>Si se determina que se puede tomar una acción para rectificar un incidente "no se solucionará"</a:t>
            </a:r>
            <a:endParaRPr lang="en-US" sz="2400" dirty="0">
              <a:solidFill>
                <a:srgbClr val="000099"/>
              </a:solidFill>
            </a:endParaRPr>
          </a:p>
        </p:txBody>
      </p:sp>
    </p:spTree>
    <p:extLst>
      <p:ext uri="{BB962C8B-B14F-4D97-AF65-F5344CB8AC3E}">
        <p14:creationId xmlns:p14="http://schemas.microsoft.com/office/powerpoint/2010/main" val="289100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H" dirty="0" err="1" smtClean="0"/>
              <a:t>Contenido</a:t>
            </a:r>
            <a:r>
              <a:rPr lang="fr-CH" dirty="0" smtClean="0"/>
              <a:t/>
            </a:r>
            <a:br>
              <a:rPr lang="fr-CH" dirty="0" smtClean="0"/>
            </a:br>
            <a:r>
              <a:rPr lang="fr-CH" sz="4000" dirty="0" err="1" smtClean="0"/>
              <a:t>Resultados</a:t>
            </a:r>
            <a:r>
              <a:rPr lang="fr-CH" sz="4000" dirty="0" smtClean="0"/>
              <a:t> de </a:t>
            </a:r>
            <a:r>
              <a:rPr lang="fr-CH" sz="4000" dirty="0" err="1" smtClean="0"/>
              <a:t>Aprendizaje</a:t>
            </a:r>
            <a:r>
              <a:rPr lang="fr-CH" sz="4000" dirty="0" smtClean="0"/>
              <a:t> </a:t>
            </a:r>
            <a:r>
              <a:rPr lang="fr-CH" sz="4000" dirty="0" err="1" smtClean="0"/>
              <a:t>Esperados</a:t>
            </a:r>
            <a:r>
              <a:rPr lang="fr-CH" dirty="0" smtClean="0"/>
              <a:t>	</a:t>
            </a:r>
            <a:endParaRPr lang="en-US" dirty="0"/>
          </a:p>
        </p:txBody>
      </p:sp>
      <p:sp>
        <p:nvSpPr>
          <p:cNvPr id="3" name="Content Placeholder 2"/>
          <p:cNvSpPr>
            <a:spLocks noGrp="1"/>
          </p:cNvSpPr>
          <p:nvPr>
            <p:ph idx="1"/>
          </p:nvPr>
        </p:nvSpPr>
        <p:spPr>
          <a:xfrm>
            <a:off x="457199" y="1884217"/>
            <a:ext cx="8368145" cy="3754583"/>
          </a:xfrm>
        </p:spPr>
        <p:txBody>
          <a:bodyPr>
            <a:normAutofit/>
          </a:bodyPr>
          <a:lstStyle/>
          <a:p>
            <a:pPr marL="514350" indent="-514350">
              <a:buFont typeface="+mj-lt"/>
              <a:buAutoNum type="arabicParenR"/>
            </a:pPr>
            <a:r>
              <a:rPr lang="es-ES" sz="2800" dirty="0" smtClean="0"/>
              <a:t>El </a:t>
            </a:r>
            <a:r>
              <a:rPr lang="es-ES" sz="2800" dirty="0"/>
              <a:t>flujo de trabajo (</a:t>
            </a:r>
            <a:r>
              <a:rPr lang="es-ES" sz="2800" i="1" dirty="0" err="1"/>
              <a:t>Workflow</a:t>
            </a:r>
            <a:r>
              <a:rPr lang="es-ES" sz="2800" dirty="0"/>
              <a:t>) del SGI</a:t>
            </a:r>
          </a:p>
          <a:p>
            <a:pPr marL="514350" indent="-514350">
              <a:buFont typeface="+mj-lt"/>
              <a:buAutoNum type="arabicParenR"/>
            </a:pPr>
            <a:r>
              <a:rPr lang="es-ES" sz="2800" dirty="0" smtClean="0"/>
              <a:t>El software de SGI-JIRA (proporcionado por ECMWF</a:t>
            </a:r>
            <a:r>
              <a:rPr lang="es-ES" sz="2800" dirty="0"/>
              <a:t>)</a:t>
            </a:r>
          </a:p>
          <a:p>
            <a:pPr marL="514350" indent="-514350">
              <a:buFont typeface="+mj-lt"/>
              <a:buAutoNum type="arabicParenR"/>
            </a:pPr>
            <a:r>
              <a:rPr lang="es-ES" sz="2800" dirty="0" smtClean="0"/>
              <a:t>Crear </a:t>
            </a:r>
            <a:r>
              <a:rPr lang="es-ES" sz="2800" dirty="0"/>
              <a:t>tickets y hacer </a:t>
            </a:r>
            <a:r>
              <a:rPr lang="es-ES" sz="2800" dirty="0" smtClean="0"/>
              <a:t>seguimiento </a:t>
            </a:r>
            <a:r>
              <a:rPr lang="es-ES" sz="2800" dirty="0"/>
              <a:t>de su estado</a:t>
            </a:r>
          </a:p>
          <a:p>
            <a:pPr marL="514350" indent="-514350">
              <a:buFont typeface="+mj-lt"/>
              <a:buAutoNum type="arabicParenR"/>
            </a:pPr>
            <a:r>
              <a:rPr lang="es-ES" sz="2800" dirty="0" smtClean="0"/>
              <a:t>Proporcionar </a:t>
            </a:r>
            <a:r>
              <a:rPr lang="es-ES" sz="2800" dirty="0"/>
              <a:t>comentarios a los tickets</a:t>
            </a:r>
          </a:p>
          <a:p>
            <a:pPr marL="514350" indent="-514350">
              <a:buFont typeface="+mj-lt"/>
              <a:buAutoNum type="arabicParenR"/>
            </a:pPr>
            <a:r>
              <a:rPr lang="es-ES" sz="2800" dirty="0" smtClean="0"/>
              <a:t>Cambiar </a:t>
            </a:r>
            <a:r>
              <a:rPr lang="es-ES" sz="2800" dirty="0"/>
              <a:t>el estado de un ticket (¡solo los </a:t>
            </a:r>
            <a:r>
              <a:rPr lang="es-ES" sz="2800" dirty="0" err="1"/>
              <a:t>CRWs</a:t>
            </a:r>
            <a:r>
              <a:rPr lang="es-ES" sz="2800" dirty="0"/>
              <a:t>!)</a:t>
            </a:r>
          </a:p>
        </p:txBody>
      </p:sp>
      <p:sp>
        <p:nvSpPr>
          <p:cNvPr id="4" name="Slide Number Placeholder 3"/>
          <p:cNvSpPr>
            <a:spLocks noGrp="1"/>
          </p:cNvSpPr>
          <p:nvPr>
            <p:ph type="sldNum" sz="quarter" idx="12"/>
          </p:nvPr>
        </p:nvSpPr>
        <p:spPr/>
        <p:txBody>
          <a:bodyPr/>
          <a:lstStyle/>
          <a:p>
            <a:fld id="{9259AF2F-52C6-9B46-B8B2-0579234AE62E}" type="slidenum">
              <a:rPr lang="en-US" smtClean="0"/>
              <a:t>2</a:t>
            </a:fld>
            <a:endParaRPr lang="en-US"/>
          </a:p>
        </p:txBody>
      </p:sp>
    </p:spTree>
    <p:extLst>
      <p:ext uri="{BB962C8B-B14F-4D97-AF65-F5344CB8AC3E}">
        <p14:creationId xmlns:p14="http://schemas.microsoft.com/office/powerpoint/2010/main" val="180000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253" y="2456597"/>
            <a:ext cx="7734547" cy="3705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ular Callout 5"/>
          <p:cNvSpPr/>
          <p:nvPr/>
        </p:nvSpPr>
        <p:spPr>
          <a:xfrm>
            <a:off x="320144" y="1496288"/>
            <a:ext cx="4044037" cy="863324"/>
          </a:xfrm>
          <a:prstGeom prst="wedgeRectCallout">
            <a:avLst>
              <a:gd name="adj1" fmla="val 81708"/>
              <a:gd name="adj2" fmla="val 96664"/>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s-ES" sz="2400" dirty="0">
                <a:solidFill>
                  <a:srgbClr val="003399"/>
                </a:solidFill>
              </a:rPr>
              <a:t>Si el incidente se ha rectificado con éxito, el ticket </a:t>
            </a:r>
            <a:r>
              <a:rPr lang="es-ES" sz="2400" dirty="0" smtClean="0">
                <a:solidFill>
                  <a:srgbClr val="003399"/>
                </a:solidFill>
              </a:rPr>
              <a:t>se cerrará</a:t>
            </a:r>
            <a:endParaRPr lang="en-US" sz="2400" dirty="0">
              <a:solidFill>
                <a:srgbClr val="003399"/>
              </a:solidFill>
            </a:endParaRPr>
          </a:p>
        </p:txBody>
      </p:sp>
      <p:sp>
        <p:nvSpPr>
          <p:cNvPr id="2" name="Title 1"/>
          <p:cNvSpPr>
            <a:spLocks noGrp="1"/>
          </p:cNvSpPr>
          <p:nvPr>
            <p:ph type="title"/>
          </p:nvPr>
        </p:nvSpPr>
        <p:spPr>
          <a:xfrm>
            <a:off x="457200" y="274638"/>
            <a:ext cx="6992754" cy="1143000"/>
          </a:xfrm>
        </p:spPr>
        <p:txBody>
          <a:bodyPr>
            <a:normAutofit/>
          </a:bodyPr>
          <a:lstStyle/>
          <a:p>
            <a:r>
              <a:rPr lang="es-ES" dirty="0"/>
              <a:t>Cierre del ticket de </a:t>
            </a:r>
            <a:r>
              <a:rPr lang="es-ES" dirty="0" smtClean="0"/>
              <a:t>incidente</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20</a:t>
            </a:fld>
            <a:endParaRPr lang="en-US"/>
          </a:p>
        </p:txBody>
      </p:sp>
      <p:sp>
        <p:nvSpPr>
          <p:cNvPr id="8" name="Abgerundetes Rechteck 7">
            <a:hlinkClick r:id="rId3" action="ppaction://hlinksldjump"/>
          </p:cNvPr>
          <p:cNvSpPr/>
          <p:nvPr/>
        </p:nvSpPr>
        <p:spPr>
          <a:xfrm>
            <a:off x="7449954" y="639195"/>
            <a:ext cx="1540042" cy="41388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CLOSED</a:t>
            </a:r>
            <a:endParaRPr lang="fr-CH" dirty="0"/>
          </a:p>
        </p:txBody>
      </p:sp>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144" y="1497494"/>
            <a:ext cx="8371356" cy="4636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ight Arrow 2"/>
          <p:cNvSpPr/>
          <p:nvPr/>
        </p:nvSpPr>
        <p:spPr>
          <a:xfrm rot="10800000">
            <a:off x="4544109" y="3134503"/>
            <a:ext cx="1453954" cy="76519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2095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heel(1)">
                                      <p:cBhvr>
                                        <p:cTn id="2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0705"/>
          </a:xfrm>
        </p:spPr>
        <p:txBody>
          <a:bodyPr>
            <a:normAutofit fontScale="90000"/>
          </a:bodyPr>
          <a:lstStyle/>
          <a:p>
            <a:r>
              <a:rPr lang="fr-CH" dirty="0" err="1"/>
              <a:t>Función</a:t>
            </a:r>
            <a:r>
              <a:rPr lang="fr-CH" dirty="0"/>
              <a:t> de </a:t>
            </a:r>
            <a:r>
              <a:rPr lang="fr-CH" dirty="0" err="1"/>
              <a:t>búsqueda</a:t>
            </a:r>
            <a:r>
              <a:rPr lang="fr-CH" dirty="0"/>
              <a:t> (</a:t>
            </a:r>
            <a:r>
              <a:rPr lang="fr-CH" dirty="0" err="1"/>
              <a:t>opcional</a:t>
            </a:r>
            <a:r>
              <a:rPr lang="fr-CH" dirty="0"/>
              <a:t>)</a:t>
            </a:r>
            <a:endParaRPr lang="en-US" dirty="0"/>
          </a:p>
        </p:txBody>
      </p:sp>
      <p:sp>
        <p:nvSpPr>
          <p:cNvPr id="3" name="Content Placeholder 2"/>
          <p:cNvSpPr>
            <a:spLocks noGrp="1"/>
          </p:cNvSpPr>
          <p:nvPr>
            <p:ph idx="1"/>
          </p:nvPr>
        </p:nvSpPr>
        <p:spPr>
          <a:xfrm>
            <a:off x="457200" y="1078172"/>
            <a:ext cx="8229600" cy="5278177"/>
          </a:xfrm>
        </p:spPr>
        <p:txBody>
          <a:bodyPr>
            <a:normAutofit fontScale="85000" lnSpcReduction="20000"/>
          </a:bodyPr>
          <a:lstStyle/>
          <a:p>
            <a:pPr marL="0" indent="0" algn="just">
              <a:buNone/>
            </a:pPr>
            <a:r>
              <a:rPr lang="es-ES" sz="3600" dirty="0"/>
              <a:t>Los usuarios pueden buscar problemas específicos de tres maneras diferentes</a:t>
            </a:r>
            <a:r>
              <a:rPr lang="es-ES" sz="3600" dirty="0" smtClean="0"/>
              <a:t>:</a:t>
            </a:r>
            <a:endParaRPr lang="fr-CH" sz="3600" dirty="0" smtClean="0"/>
          </a:p>
          <a:p>
            <a:pPr marL="514350" indent="-514350" algn="just">
              <a:buAutoNum type="arabicPeriod"/>
            </a:pPr>
            <a:r>
              <a:rPr lang="es-ES" dirty="0" smtClean="0"/>
              <a:t>La </a:t>
            </a:r>
            <a:r>
              <a:rPr lang="es-ES" dirty="0"/>
              <a:t>búsqueda </a:t>
            </a:r>
            <a:r>
              <a:rPr lang="es-ES" b="1" dirty="0"/>
              <a:t>rápida </a:t>
            </a:r>
            <a:r>
              <a:rPr lang="es-ES" dirty="0"/>
              <a:t>es la más útil si el criterio de búsqueda no es complejo.</a:t>
            </a:r>
          </a:p>
          <a:p>
            <a:pPr marL="514350" indent="-514350" algn="just">
              <a:buAutoNum type="arabicPeriod"/>
            </a:pPr>
            <a:r>
              <a:rPr lang="es-ES" dirty="0"/>
              <a:t>La búsqueda </a:t>
            </a:r>
            <a:r>
              <a:rPr lang="es-ES" b="1" dirty="0"/>
              <a:t>básica</a:t>
            </a:r>
            <a:r>
              <a:rPr lang="es-ES" dirty="0"/>
              <a:t> es más precisa que la búsqueda rápida, pero más fácil de usar que la búsqueda avanzada.</a:t>
            </a:r>
          </a:p>
          <a:p>
            <a:pPr marL="514350" indent="-514350" algn="just">
              <a:buAutoNum type="arabicPeriod"/>
            </a:pPr>
            <a:r>
              <a:rPr lang="es-ES" dirty="0"/>
              <a:t>Búsqueda </a:t>
            </a:r>
            <a:r>
              <a:rPr lang="es-ES" b="1" dirty="0" smtClean="0"/>
              <a:t>avanzada</a:t>
            </a:r>
            <a:r>
              <a:rPr lang="es-ES" dirty="0" smtClean="0"/>
              <a:t> </a:t>
            </a:r>
            <a:r>
              <a:rPr lang="es-ES" dirty="0"/>
              <a:t>es el más poderoso de los tres métodos de búsqueda. Puede especificar criterios que no se pueden definir en las otras búsquedas (por ejemplo, la cláusula ORDER BY). Sin embargo, necesita saber cómo construir consultas estructuradas utilizando el lenguaje de consulta Jira (JQL) para usar esta función</a:t>
            </a:r>
            <a:r>
              <a:rPr lang="es-ES" dirty="0" smtClean="0"/>
              <a:t>.</a:t>
            </a:r>
            <a:endParaRPr lang="fr-CH" dirty="0" smtClean="0"/>
          </a:p>
        </p:txBody>
      </p:sp>
      <p:sp>
        <p:nvSpPr>
          <p:cNvPr id="4" name="Slide Number Placeholder 3"/>
          <p:cNvSpPr>
            <a:spLocks noGrp="1"/>
          </p:cNvSpPr>
          <p:nvPr>
            <p:ph type="sldNum" sz="quarter" idx="12"/>
          </p:nvPr>
        </p:nvSpPr>
        <p:spPr/>
        <p:txBody>
          <a:bodyPr/>
          <a:lstStyle/>
          <a:p>
            <a:fld id="{9259AF2F-52C6-9B46-B8B2-0579234AE62E}" type="slidenum">
              <a:rPr lang="en-US" smtClean="0"/>
              <a:t>21</a:t>
            </a:fld>
            <a:endParaRPr lang="en-US"/>
          </a:p>
        </p:txBody>
      </p:sp>
    </p:spTree>
    <p:extLst>
      <p:ext uri="{BB962C8B-B14F-4D97-AF65-F5344CB8AC3E}">
        <p14:creationId xmlns:p14="http://schemas.microsoft.com/office/powerpoint/2010/main" val="365804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24513"/>
            <a:ext cx="8229600" cy="748944"/>
          </a:xfrm>
        </p:spPr>
        <p:txBody>
          <a:bodyPr>
            <a:normAutofit fontScale="90000"/>
          </a:bodyPr>
          <a:lstStyle/>
          <a:p>
            <a:r>
              <a:rPr lang="fr-CH" dirty="0" err="1" smtClean="0"/>
              <a:t>Búsqueda</a:t>
            </a:r>
            <a:r>
              <a:rPr lang="fr-CH" dirty="0" smtClean="0"/>
              <a:t> </a:t>
            </a:r>
            <a:r>
              <a:rPr lang="fr-CH" dirty="0" err="1"/>
              <a:t>rápida</a:t>
            </a:r>
            <a:endParaRPr lang="en-US" dirty="0"/>
          </a:p>
        </p:txBody>
      </p:sp>
      <p:sp>
        <p:nvSpPr>
          <p:cNvPr id="3" name="Content Placeholder 2"/>
          <p:cNvSpPr>
            <a:spLocks noGrp="1"/>
          </p:cNvSpPr>
          <p:nvPr>
            <p:ph idx="1"/>
          </p:nvPr>
        </p:nvSpPr>
        <p:spPr>
          <a:xfrm>
            <a:off x="345231" y="925205"/>
            <a:ext cx="8481527" cy="4299938"/>
          </a:xfrm>
        </p:spPr>
        <p:txBody>
          <a:bodyPr>
            <a:normAutofit fontScale="85000" lnSpcReduction="20000"/>
          </a:bodyPr>
          <a:lstStyle/>
          <a:p>
            <a:r>
              <a:rPr lang="es-ES" dirty="0"/>
              <a:t>El cuadro de búsqueda </a:t>
            </a:r>
            <a:r>
              <a:rPr lang="es-ES" dirty="0" smtClean="0"/>
              <a:t>(</a:t>
            </a:r>
            <a:r>
              <a:rPr lang="es-ES" b="1" i="1" dirty="0" err="1" smtClean="0"/>
              <a:t>Search</a:t>
            </a:r>
            <a:r>
              <a:rPr lang="es-ES" dirty="0" smtClean="0"/>
              <a:t>) se </a:t>
            </a:r>
            <a:r>
              <a:rPr lang="es-ES" dirty="0"/>
              <a:t>encuentra en la parte superior derecha de la pantalla, en la barra de </a:t>
            </a:r>
            <a:r>
              <a:rPr lang="es-ES" dirty="0" smtClean="0"/>
              <a:t>superior de Jira</a:t>
            </a:r>
            <a:endParaRPr lang="es-ES" dirty="0"/>
          </a:p>
          <a:p>
            <a:r>
              <a:rPr lang="es-ES" dirty="0"/>
              <a:t>Para usar la búsqueda rápida, simplemente comienza a escribir lo que estás </a:t>
            </a:r>
            <a:r>
              <a:rPr lang="es-ES" dirty="0" smtClean="0"/>
              <a:t>buscando</a:t>
            </a:r>
            <a:endParaRPr lang="es-ES" dirty="0"/>
          </a:p>
          <a:p>
            <a:r>
              <a:rPr lang="es-ES" dirty="0" smtClean="0"/>
              <a:t>También permite </a:t>
            </a:r>
            <a:r>
              <a:rPr lang="es-ES" dirty="0"/>
              <a:t>realizar búsquedas 'inteligentes' con </a:t>
            </a:r>
            <a:r>
              <a:rPr lang="es-ES" dirty="0" smtClean="0"/>
              <a:t>un texto mínimo. </a:t>
            </a:r>
            <a:r>
              <a:rPr lang="es-ES" dirty="0"/>
              <a:t>Por ejemplo, para encontrar todos los </a:t>
            </a:r>
            <a:r>
              <a:rPr lang="es-ES" dirty="0" smtClean="0"/>
              <a:t>tickets </a:t>
            </a:r>
            <a:r>
              <a:rPr lang="es-ES" dirty="0"/>
              <a:t>abiertos en el proyecto 'TEST', puede simplemente escribir </a:t>
            </a:r>
            <a:r>
              <a:rPr lang="es-ES" dirty="0" smtClean="0"/>
              <a:t>‘Test open bugs'</a:t>
            </a:r>
            <a:endParaRPr lang="es-ES" dirty="0"/>
          </a:p>
          <a:p>
            <a:r>
              <a:rPr lang="es-ES" dirty="0"/>
              <a:t>Para asegurarse de que la búsqueda esté en el proyecto RWC, agregue la palabra "RWC" como la primera palabra en el cuadro de búsqueda, p. </a:t>
            </a:r>
            <a:r>
              <a:rPr lang="es-ES" dirty="0" smtClean="0"/>
              <a:t>“RWC </a:t>
            </a:r>
            <a:r>
              <a:rPr lang="es-ES" dirty="0" err="1" smtClean="0"/>
              <a:t>availability</a:t>
            </a:r>
            <a:r>
              <a:rPr lang="es-ES" dirty="0" smtClean="0"/>
              <a:t>"</a:t>
            </a:r>
            <a:endParaRPr lang="en-US" dirty="0" smtClean="0"/>
          </a:p>
        </p:txBody>
      </p:sp>
      <p:sp>
        <p:nvSpPr>
          <p:cNvPr id="4" name="Slide Number Placeholder 3"/>
          <p:cNvSpPr>
            <a:spLocks noGrp="1"/>
          </p:cNvSpPr>
          <p:nvPr>
            <p:ph type="sldNum" sz="quarter" idx="12"/>
          </p:nvPr>
        </p:nvSpPr>
        <p:spPr/>
        <p:txBody>
          <a:bodyPr/>
          <a:lstStyle/>
          <a:p>
            <a:fld id="{9259AF2F-52C6-9B46-B8B2-0579234AE62E}" type="slidenum">
              <a:rPr lang="en-US" smtClean="0"/>
              <a:t>22</a:t>
            </a:fld>
            <a:endParaRPr lang="en-US"/>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 b="75012"/>
          <a:stretch/>
        </p:blipFill>
        <p:spPr bwMode="auto">
          <a:xfrm>
            <a:off x="835503" y="5858298"/>
            <a:ext cx="7144603" cy="97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ight Arrow 4"/>
          <p:cNvSpPr/>
          <p:nvPr/>
        </p:nvSpPr>
        <p:spPr>
          <a:xfrm rot="1189670">
            <a:off x="4586521" y="5319938"/>
            <a:ext cx="1621925" cy="67706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err="1" smtClean="0"/>
              <a:t>Search</a:t>
            </a:r>
            <a:r>
              <a:rPr lang="fr-CH" dirty="0" smtClean="0"/>
              <a:t> box</a:t>
            </a:r>
            <a:endParaRPr lang="en-US" dirty="0"/>
          </a:p>
        </p:txBody>
      </p:sp>
    </p:spTree>
    <p:extLst>
      <p:ext uri="{BB962C8B-B14F-4D97-AF65-F5344CB8AC3E}">
        <p14:creationId xmlns:p14="http://schemas.microsoft.com/office/powerpoint/2010/main" val="7741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3661"/>
          </a:xfrm>
        </p:spPr>
        <p:txBody>
          <a:bodyPr/>
          <a:lstStyle/>
          <a:p>
            <a:r>
              <a:rPr lang="fr-CH" dirty="0" err="1" smtClean="0"/>
              <a:t>Búsqueda</a:t>
            </a:r>
            <a:r>
              <a:rPr lang="fr-CH" dirty="0" smtClean="0"/>
              <a:t> </a:t>
            </a:r>
            <a:r>
              <a:rPr lang="fr-CH" dirty="0" err="1" smtClean="0"/>
              <a:t>Básica</a:t>
            </a:r>
            <a:endParaRPr lang="en-US" dirty="0"/>
          </a:p>
        </p:txBody>
      </p:sp>
      <p:sp>
        <p:nvSpPr>
          <p:cNvPr id="3" name="Content Placeholder 2"/>
          <p:cNvSpPr>
            <a:spLocks noGrp="1"/>
          </p:cNvSpPr>
          <p:nvPr>
            <p:ph idx="1"/>
          </p:nvPr>
        </p:nvSpPr>
        <p:spPr>
          <a:xfrm>
            <a:off x="457200" y="1238835"/>
            <a:ext cx="8229600" cy="3008194"/>
          </a:xfrm>
        </p:spPr>
        <p:txBody>
          <a:bodyPr>
            <a:normAutofit fontScale="85000" lnSpcReduction="20000"/>
          </a:bodyPr>
          <a:lstStyle/>
          <a:p>
            <a:r>
              <a:rPr lang="es-ES" dirty="0"/>
              <a:t>Elija </a:t>
            </a:r>
            <a:r>
              <a:rPr lang="es-ES" b="1" i="1" dirty="0" err="1" smtClean="0"/>
              <a:t>Issues</a:t>
            </a:r>
            <a:r>
              <a:rPr lang="es-ES" i="1" dirty="0" smtClean="0"/>
              <a:t> </a:t>
            </a:r>
            <a:r>
              <a:rPr lang="es-ES" dirty="0" smtClean="0"/>
              <a:t>&gt; </a:t>
            </a:r>
            <a:r>
              <a:rPr lang="es-ES" b="1" i="1" dirty="0" err="1" smtClean="0"/>
              <a:t>Search</a:t>
            </a:r>
            <a:r>
              <a:rPr lang="es-ES" b="1" i="1" dirty="0" smtClean="0"/>
              <a:t> </a:t>
            </a:r>
            <a:r>
              <a:rPr lang="es-ES" b="1" i="1" dirty="0" err="1" smtClean="0"/>
              <a:t>for</a:t>
            </a:r>
            <a:r>
              <a:rPr lang="es-ES" b="1" i="1" dirty="0" smtClean="0"/>
              <a:t> </a:t>
            </a:r>
            <a:r>
              <a:rPr lang="es-ES" b="1" i="1" dirty="0" err="1" smtClean="0"/>
              <a:t>Issues</a:t>
            </a:r>
            <a:endParaRPr lang="es-ES" b="1" i="1" dirty="0"/>
          </a:p>
          <a:p>
            <a:r>
              <a:rPr lang="es-ES" dirty="0"/>
              <a:t>Si se muestra la búsqueda avanzada en lugar de la búsqueda básica, haga clic en </a:t>
            </a:r>
            <a:r>
              <a:rPr lang="es-ES" b="1" dirty="0" smtClean="0"/>
              <a:t>Basic</a:t>
            </a:r>
            <a:r>
              <a:rPr lang="es-ES" dirty="0" smtClean="0"/>
              <a:t> </a:t>
            </a:r>
            <a:r>
              <a:rPr lang="es-ES" dirty="0"/>
              <a:t>(junto al botón </a:t>
            </a:r>
            <a:r>
              <a:rPr lang="es-ES" b="1" dirty="0" err="1" smtClean="0"/>
              <a:t>Search</a:t>
            </a:r>
            <a:r>
              <a:rPr lang="es-ES" dirty="0" smtClean="0"/>
              <a:t>)</a:t>
            </a:r>
            <a:endParaRPr lang="es-ES" dirty="0"/>
          </a:p>
          <a:p>
            <a:r>
              <a:rPr lang="es-ES" dirty="0"/>
              <a:t>Ingrese los criterios para la búsqueda</a:t>
            </a:r>
          </a:p>
          <a:p>
            <a:r>
              <a:rPr lang="es-ES" dirty="0"/>
              <a:t>Asegúrese de que el proyecto </a:t>
            </a:r>
            <a:r>
              <a:rPr lang="es-ES" dirty="0" smtClean="0"/>
              <a:t>“</a:t>
            </a:r>
            <a:r>
              <a:rPr lang="es-ES" dirty="0" err="1" smtClean="0"/>
              <a:t>Incident</a:t>
            </a:r>
            <a:r>
              <a:rPr lang="es-ES" dirty="0" smtClean="0"/>
              <a:t> Management </a:t>
            </a:r>
            <a:r>
              <a:rPr lang="es-ES" dirty="0" err="1" smtClean="0"/>
              <a:t>System</a:t>
            </a:r>
            <a:r>
              <a:rPr lang="es-ES" dirty="0" smtClean="0"/>
              <a:t> </a:t>
            </a:r>
            <a:r>
              <a:rPr lang="es-ES" dirty="0" err="1"/>
              <a:t>for</a:t>
            </a:r>
            <a:r>
              <a:rPr lang="es-ES" dirty="0"/>
              <a:t> RWC" esté seleccionado de la lista desplegable en </a:t>
            </a:r>
            <a:r>
              <a:rPr lang="es-ES" b="1" dirty="0" smtClean="0"/>
              <a:t>Project</a:t>
            </a:r>
            <a:endParaRPr lang="en-US" b="1" dirty="0" smtClean="0"/>
          </a:p>
        </p:txBody>
      </p:sp>
      <p:sp>
        <p:nvSpPr>
          <p:cNvPr id="4" name="Slide Number Placeholder 3"/>
          <p:cNvSpPr>
            <a:spLocks noGrp="1"/>
          </p:cNvSpPr>
          <p:nvPr>
            <p:ph type="sldNum" sz="quarter" idx="12"/>
          </p:nvPr>
        </p:nvSpPr>
        <p:spPr/>
        <p:txBody>
          <a:bodyPr/>
          <a:lstStyle/>
          <a:p>
            <a:fld id="{9259AF2F-52C6-9B46-B8B2-0579234AE62E}" type="slidenum">
              <a:rPr lang="en-US" smtClean="0"/>
              <a:t>23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211" y="4471617"/>
            <a:ext cx="776287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890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mo2016_powerpoint_standard_v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txBox="1">
            <a:spLocks/>
          </p:cNvSpPr>
          <p:nvPr/>
        </p:nvSpPr>
        <p:spPr>
          <a:xfrm>
            <a:off x="457200" y="2002370"/>
            <a:ext cx="8229600" cy="2098575"/>
          </a:xfrm>
          <a:prstGeom prst="rect">
            <a:avLst/>
          </a:prstGeom>
        </p:spPr>
        <p:txBody>
          <a:bodyPr vert="horz" lIns="91440" tIns="45720" rIns="91440" bIns="45720"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400" dirty="0" smtClean="0">
                <a:solidFill>
                  <a:srgbClr val="000090"/>
                </a:solidFill>
              </a:rPr>
              <a:t>Gracias!</a:t>
            </a:r>
          </a:p>
          <a:p>
            <a:endParaRPr lang="en-US" sz="4800" dirty="0" smtClean="0">
              <a:solidFill>
                <a:srgbClr val="000090"/>
              </a:solidFill>
            </a:endParaRPr>
          </a:p>
          <a:p>
            <a:r>
              <a:rPr lang="en-US" sz="3100" dirty="0" smtClean="0">
                <a:solidFill>
                  <a:srgbClr val="000090"/>
                </a:solidFill>
              </a:rPr>
              <a:t> </a:t>
            </a:r>
          </a:p>
          <a:p>
            <a:r>
              <a:rPr lang="en-US" sz="3100" dirty="0">
                <a:solidFill>
                  <a:srgbClr val="000090"/>
                </a:solidFill>
                <a:hlinkClick r:id="rId3"/>
              </a:rPr>
              <a:t>https://community.wmo.int/activity-areas/wigos</a:t>
            </a:r>
            <a:r>
              <a:rPr lang="en-US" sz="3100" dirty="0" smtClean="0">
                <a:solidFill>
                  <a:srgbClr val="000090"/>
                </a:solidFill>
              </a:rPr>
              <a:t> </a:t>
            </a:r>
          </a:p>
        </p:txBody>
      </p:sp>
      <p:sp>
        <p:nvSpPr>
          <p:cNvPr id="2" name="Foliennummernplatzhalter 1"/>
          <p:cNvSpPr>
            <a:spLocks noGrp="1"/>
          </p:cNvSpPr>
          <p:nvPr>
            <p:ph type="sldNum" sz="quarter" idx="12"/>
          </p:nvPr>
        </p:nvSpPr>
        <p:spPr/>
        <p:txBody>
          <a:bodyPr/>
          <a:lstStyle/>
          <a:p>
            <a:fld id="{9259AF2F-52C6-9B46-B8B2-0579234AE62E}" type="slidenum">
              <a:rPr lang="en-US" smtClean="0"/>
              <a:t>24</a:t>
            </a:fld>
            <a:endParaRPr lang="en-US"/>
          </a:p>
        </p:txBody>
      </p:sp>
    </p:spTree>
    <p:extLst>
      <p:ext uri="{BB962C8B-B14F-4D97-AF65-F5344CB8AC3E}">
        <p14:creationId xmlns:p14="http://schemas.microsoft.com/office/powerpoint/2010/main" val="380228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514"/>
            <a:ext cx="8229600" cy="545169"/>
          </a:xfrm>
        </p:spPr>
        <p:txBody>
          <a:bodyPr>
            <a:normAutofit fontScale="90000"/>
          </a:bodyPr>
          <a:lstStyle/>
          <a:p>
            <a:r>
              <a:rPr lang="fr-CH" dirty="0" smtClean="0"/>
              <a:t>Workflow </a:t>
            </a:r>
            <a:r>
              <a:rPr lang="fr-CH" dirty="0" err="1" smtClean="0"/>
              <a:t>del</a:t>
            </a:r>
            <a:r>
              <a:rPr lang="fr-CH" dirty="0" smtClean="0"/>
              <a:t> </a:t>
            </a:r>
            <a:r>
              <a:rPr lang="fr-CH" dirty="0" err="1" smtClean="0"/>
              <a:t>Sistema</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3</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9376" y="823816"/>
            <a:ext cx="7094719" cy="554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bgerundetes Rechteck 5">
            <a:hlinkClick r:id="" action="ppaction://hlinkshowjump?jump=lastslideviewed"/>
          </p:cNvPr>
          <p:cNvSpPr/>
          <p:nvPr/>
        </p:nvSpPr>
        <p:spPr>
          <a:xfrm>
            <a:off x="207804" y="919157"/>
            <a:ext cx="1129677" cy="623039"/>
          </a:xfrm>
          <a:prstGeom prst="roundRect">
            <a:avLst/>
          </a:prstGeom>
          <a:solidFill>
            <a:srgbClr val="FFFF99">
              <a:alpha val="30000"/>
            </a:srgbClr>
          </a:solidFill>
          <a:ln w="19050">
            <a:solidFill>
              <a:srgbClr val="2B4C73">
                <a:alpha val="4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bg1">
                    <a:lumMod val="65000"/>
                  </a:schemeClr>
                </a:solidFill>
              </a:rPr>
              <a:t>Volver</a:t>
            </a:r>
            <a:endParaRPr lang="fr-CH" sz="2000" dirty="0">
              <a:solidFill>
                <a:schemeClr val="bg1">
                  <a:lumMod val="65000"/>
                </a:schemeClr>
              </a:solidFill>
            </a:endParaRPr>
          </a:p>
        </p:txBody>
      </p:sp>
    </p:spTree>
    <p:extLst>
      <p:ext uri="{BB962C8B-B14F-4D97-AF65-F5344CB8AC3E}">
        <p14:creationId xmlns:p14="http://schemas.microsoft.com/office/powerpoint/2010/main" val="1687791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514"/>
            <a:ext cx="8229600" cy="545169"/>
          </a:xfrm>
        </p:spPr>
        <p:txBody>
          <a:bodyPr>
            <a:normAutofit fontScale="90000"/>
          </a:bodyPr>
          <a:lstStyle/>
          <a:p>
            <a:r>
              <a:rPr lang="fr-CH" i="1" dirty="0" smtClean="0"/>
              <a:t>Workflow</a:t>
            </a:r>
            <a:r>
              <a:rPr lang="fr-CH" dirty="0" smtClean="0"/>
              <a:t> </a:t>
            </a:r>
            <a:r>
              <a:rPr lang="fr-CH" dirty="0" err="1" smtClean="0"/>
              <a:t>del</a:t>
            </a:r>
            <a:r>
              <a:rPr lang="fr-CH" dirty="0" smtClean="0"/>
              <a:t> </a:t>
            </a:r>
            <a:r>
              <a:rPr lang="fr-CH" dirty="0" err="1" smtClean="0"/>
              <a:t>Sistema</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468" y="713685"/>
            <a:ext cx="7299295" cy="5708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ular Callout 4"/>
          <p:cNvSpPr/>
          <p:nvPr/>
        </p:nvSpPr>
        <p:spPr>
          <a:xfrm>
            <a:off x="128239" y="676328"/>
            <a:ext cx="1759670" cy="881069"/>
          </a:xfrm>
          <a:prstGeom prst="wedgeRectCallout">
            <a:avLst>
              <a:gd name="adj1" fmla="val 110876"/>
              <a:gd name="adj2" fmla="val 16600"/>
            </a:avLst>
          </a:prstGeom>
          <a:solidFill>
            <a:schemeClr val="accent1">
              <a:alpha val="2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solidFill>
                  <a:srgbClr val="003399"/>
                </a:solidFill>
              </a:rPr>
              <a:t>Todos </a:t>
            </a:r>
            <a:r>
              <a:rPr lang="es-ES" dirty="0" smtClean="0">
                <a:solidFill>
                  <a:srgbClr val="003399"/>
                </a:solidFill>
              </a:rPr>
              <a:t>usuarios </a:t>
            </a:r>
            <a:r>
              <a:rPr lang="es-ES" dirty="0">
                <a:solidFill>
                  <a:srgbClr val="003399"/>
                </a:solidFill>
              </a:rPr>
              <a:t>pueden plantear nuevo problema </a:t>
            </a:r>
            <a:endParaRPr lang="en-US" dirty="0">
              <a:solidFill>
                <a:srgbClr val="003399"/>
              </a:solidFill>
            </a:endParaRPr>
          </a:p>
        </p:txBody>
      </p:sp>
      <p:sp>
        <p:nvSpPr>
          <p:cNvPr id="7" name="Rectangular Callout 6"/>
          <p:cNvSpPr/>
          <p:nvPr/>
        </p:nvSpPr>
        <p:spPr>
          <a:xfrm>
            <a:off x="3390584" y="726385"/>
            <a:ext cx="2696318" cy="576513"/>
          </a:xfrm>
          <a:prstGeom prst="wedgeRectCallout">
            <a:avLst>
              <a:gd name="adj1" fmla="val -1064"/>
              <a:gd name="adj2" fmla="val 116915"/>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rgbClr val="003399"/>
                </a:solidFill>
              </a:rPr>
              <a:t>Se planteará </a:t>
            </a:r>
            <a:r>
              <a:rPr lang="es-ES" dirty="0">
                <a:solidFill>
                  <a:srgbClr val="003399"/>
                </a:solidFill>
              </a:rPr>
              <a:t>un </a:t>
            </a:r>
            <a:r>
              <a:rPr lang="es-ES" dirty="0" smtClean="0">
                <a:solidFill>
                  <a:srgbClr val="003399"/>
                </a:solidFill>
              </a:rPr>
              <a:t>ticket </a:t>
            </a:r>
            <a:r>
              <a:rPr lang="es-ES" dirty="0" smtClean="0">
                <a:solidFill>
                  <a:srgbClr val="003399"/>
                </a:solidFill>
              </a:rPr>
              <a:t>y el CRW evaluará el </a:t>
            </a:r>
            <a:r>
              <a:rPr lang="es-ES" dirty="0">
                <a:solidFill>
                  <a:srgbClr val="003399"/>
                </a:solidFill>
              </a:rPr>
              <a:t>problema</a:t>
            </a:r>
            <a:endParaRPr lang="en-US" dirty="0">
              <a:solidFill>
                <a:srgbClr val="003399"/>
              </a:solidFill>
            </a:endParaRPr>
          </a:p>
        </p:txBody>
      </p:sp>
      <p:sp>
        <p:nvSpPr>
          <p:cNvPr id="9" name="Rectangular Callout 8"/>
          <p:cNvSpPr/>
          <p:nvPr/>
        </p:nvSpPr>
        <p:spPr>
          <a:xfrm>
            <a:off x="6186632" y="704613"/>
            <a:ext cx="2522994" cy="598285"/>
          </a:xfrm>
          <a:prstGeom prst="wedgeRectCallout">
            <a:avLst>
              <a:gd name="adj1" fmla="val -50552"/>
              <a:gd name="adj2" fmla="val 119583"/>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rgbClr val="003399"/>
                </a:solidFill>
              </a:rPr>
              <a:t>El CRW </a:t>
            </a:r>
            <a:r>
              <a:rPr lang="es-ES" dirty="0">
                <a:solidFill>
                  <a:srgbClr val="003399"/>
                </a:solidFill>
              </a:rPr>
              <a:t>cierra el ticket si el problema desapareció</a:t>
            </a:r>
            <a:endParaRPr lang="en-US" dirty="0">
              <a:solidFill>
                <a:srgbClr val="003399"/>
              </a:solidFill>
            </a:endParaRPr>
          </a:p>
        </p:txBody>
      </p:sp>
      <p:sp>
        <p:nvSpPr>
          <p:cNvPr id="8" name="Rectangular Callout 7"/>
          <p:cNvSpPr/>
          <p:nvPr/>
        </p:nvSpPr>
        <p:spPr>
          <a:xfrm>
            <a:off x="1963551" y="1937656"/>
            <a:ext cx="2854064" cy="569177"/>
          </a:xfrm>
          <a:prstGeom prst="wedgeRectCallout">
            <a:avLst>
              <a:gd name="adj1" fmla="val 73876"/>
              <a:gd name="adj2" fmla="val 209779"/>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rgbClr val="003399"/>
                </a:solidFill>
              </a:rPr>
              <a:t>El CRW </a:t>
            </a:r>
            <a:r>
              <a:rPr lang="es-ES" dirty="0">
                <a:solidFill>
                  <a:srgbClr val="003399"/>
                </a:solidFill>
              </a:rPr>
              <a:t>cambia el estado y espera la solución propuesta</a:t>
            </a:r>
            <a:endParaRPr lang="en-US" dirty="0">
              <a:solidFill>
                <a:srgbClr val="003399"/>
              </a:solidFill>
            </a:endParaRPr>
          </a:p>
        </p:txBody>
      </p:sp>
      <p:sp>
        <p:nvSpPr>
          <p:cNvPr id="10" name="Rectangular Callout 9"/>
          <p:cNvSpPr/>
          <p:nvPr/>
        </p:nvSpPr>
        <p:spPr>
          <a:xfrm>
            <a:off x="10886" y="1647697"/>
            <a:ext cx="1920007" cy="1395508"/>
          </a:xfrm>
          <a:prstGeom prst="wedgeRectCallout">
            <a:avLst>
              <a:gd name="adj1" fmla="val 101549"/>
              <a:gd name="adj2" fmla="val 90605"/>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solidFill>
                  <a:srgbClr val="003399"/>
                </a:solidFill>
              </a:rPr>
              <a:t>En algunos casos, </a:t>
            </a:r>
            <a:r>
              <a:rPr lang="es-ES" dirty="0" smtClean="0">
                <a:solidFill>
                  <a:srgbClr val="003399"/>
                </a:solidFill>
              </a:rPr>
              <a:t>el CRW </a:t>
            </a:r>
            <a:r>
              <a:rPr lang="es-ES" dirty="0">
                <a:solidFill>
                  <a:srgbClr val="003399"/>
                </a:solidFill>
              </a:rPr>
              <a:t>puede escalar un incidente, p. sin respuesta </a:t>
            </a:r>
            <a:r>
              <a:rPr lang="es-ES" dirty="0" smtClean="0">
                <a:solidFill>
                  <a:srgbClr val="003399"/>
                </a:solidFill>
              </a:rPr>
              <a:t>del </a:t>
            </a:r>
            <a:r>
              <a:rPr lang="es-ES" dirty="0">
                <a:solidFill>
                  <a:srgbClr val="003399"/>
                </a:solidFill>
              </a:rPr>
              <a:t>PFN</a:t>
            </a:r>
            <a:endParaRPr lang="en-US" dirty="0">
              <a:solidFill>
                <a:srgbClr val="003399"/>
              </a:solidFill>
            </a:endParaRPr>
          </a:p>
        </p:txBody>
      </p:sp>
      <p:sp>
        <p:nvSpPr>
          <p:cNvPr id="11" name="Rectangular Callout 10"/>
          <p:cNvSpPr/>
          <p:nvPr/>
        </p:nvSpPr>
        <p:spPr>
          <a:xfrm>
            <a:off x="6471868" y="2926328"/>
            <a:ext cx="2599345" cy="603878"/>
          </a:xfrm>
          <a:prstGeom prst="wedgeRectCallout">
            <a:avLst>
              <a:gd name="adj1" fmla="val -83671"/>
              <a:gd name="adj2" fmla="val 74858"/>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smtClean="0">
                <a:solidFill>
                  <a:srgbClr val="003399"/>
                </a:solidFill>
              </a:rPr>
              <a:t>El PFN </a:t>
            </a:r>
            <a:r>
              <a:rPr lang="fr-CH" dirty="0" err="1">
                <a:solidFill>
                  <a:srgbClr val="003399"/>
                </a:solidFill>
              </a:rPr>
              <a:t>propone</a:t>
            </a:r>
            <a:r>
              <a:rPr lang="fr-CH" dirty="0">
                <a:solidFill>
                  <a:srgbClr val="003399"/>
                </a:solidFill>
              </a:rPr>
              <a:t> </a:t>
            </a:r>
            <a:r>
              <a:rPr lang="fr-CH" dirty="0" err="1" smtClean="0">
                <a:solidFill>
                  <a:srgbClr val="003399"/>
                </a:solidFill>
              </a:rPr>
              <a:t>una</a:t>
            </a:r>
            <a:r>
              <a:rPr lang="fr-CH" dirty="0" smtClean="0">
                <a:solidFill>
                  <a:srgbClr val="003399"/>
                </a:solidFill>
              </a:rPr>
              <a:t> </a:t>
            </a:r>
            <a:r>
              <a:rPr lang="fr-CH" dirty="0" err="1" smtClean="0">
                <a:solidFill>
                  <a:srgbClr val="003399"/>
                </a:solidFill>
              </a:rPr>
              <a:t>solución</a:t>
            </a:r>
            <a:r>
              <a:rPr lang="fr-CH" dirty="0" smtClean="0">
                <a:solidFill>
                  <a:srgbClr val="003399"/>
                </a:solidFill>
              </a:rPr>
              <a:t> para el incidente</a:t>
            </a:r>
            <a:endParaRPr lang="en-US" dirty="0">
              <a:solidFill>
                <a:srgbClr val="003399"/>
              </a:solidFill>
            </a:endParaRPr>
          </a:p>
        </p:txBody>
      </p:sp>
      <p:sp>
        <p:nvSpPr>
          <p:cNvPr id="12" name="Rectangular Callout 11"/>
          <p:cNvSpPr/>
          <p:nvPr/>
        </p:nvSpPr>
        <p:spPr>
          <a:xfrm>
            <a:off x="122033" y="5072742"/>
            <a:ext cx="2109538" cy="1121228"/>
          </a:xfrm>
          <a:prstGeom prst="wedgeRectCallout">
            <a:avLst>
              <a:gd name="adj1" fmla="val 79134"/>
              <a:gd name="adj2" fmla="val -859"/>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rgbClr val="003399"/>
                </a:solidFill>
              </a:rPr>
              <a:t>El CRW </a:t>
            </a:r>
            <a:r>
              <a:rPr lang="es-ES" dirty="0">
                <a:solidFill>
                  <a:srgbClr val="003399"/>
                </a:solidFill>
              </a:rPr>
              <a:t>coloca </a:t>
            </a:r>
            <a:r>
              <a:rPr lang="es-ES" dirty="0" smtClean="0">
                <a:solidFill>
                  <a:srgbClr val="003399"/>
                </a:solidFill>
              </a:rPr>
              <a:t>el ticket </a:t>
            </a:r>
            <a:r>
              <a:rPr lang="es-ES" dirty="0">
                <a:solidFill>
                  <a:srgbClr val="003399"/>
                </a:solidFill>
              </a:rPr>
              <a:t>como </a:t>
            </a:r>
            <a:r>
              <a:rPr lang="es-ES" dirty="0" smtClean="0">
                <a:solidFill>
                  <a:srgbClr val="003399"/>
                </a:solidFill>
              </a:rPr>
              <a:t>“</a:t>
            </a:r>
            <a:r>
              <a:rPr lang="es-ES" dirty="0" err="1" smtClean="0">
                <a:solidFill>
                  <a:srgbClr val="003399"/>
                </a:solidFill>
              </a:rPr>
              <a:t>Won’t</a:t>
            </a:r>
            <a:r>
              <a:rPr lang="es-ES" dirty="0" smtClean="0">
                <a:solidFill>
                  <a:srgbClr val="003399"/>
                </a:solidFill>
              </a:rPr>
              <a:t> </a:t>
            </a:r>
            <a:r>
              <a:rPr lang="es-ES" dirty="0" err="1" smtClean="0">
                <a:solidFill>
                  <a:srgbClr val="003399"/>
                </a:solidFill>
              </a:rPr>
              <a:t>fix</a:t>
            </a:r>
            <a:r>
              <a:rPr lang="es-ES" dirty="0" smtClean="0">
                <a:solidFill>
                  <a:srgbClr val="003399"/>
                </a:solidFill>
              </a:rPr>
              <a:t>" </a:t>
            </a:r>
            <a:r>
              <a:rPr lang="es-ES" dirty="0">
                <a:solidFill>
                  <a:srgbClr val="003399"/>
                </a:solidFill>
              </a:rPr>
              <a:t>si </a:t>
            </a:r>
            <a:r>
              <a:rPr lang="es-ES" dirty="0" smtClean="0">
                <a:solidFill>
                  <a:srgbClr val="003399"/>
                </a:solidFill>
              </a:rPr>
              <a:t>el incidente </a:t>
            </a:r>
            <a:r>
              <a:rPr lang="es-ES" dirty="0">
                <a:solidFill>
                  <a:srgbClr val="003399"/>
                </a:solidFill>
              </a:rPr>
              <a:t>no puede resolverse</a:t>
            </a:r>
            <a:endParaRPr lang="en-US" dirty="0">
              <a:solidFill>
                <a:srgbClr val="003399"/>
              </a:solidFill>
            </a:endParaRPr>
          </a:p>
        </p:txBody>
      </p:sp>
      <p:sp>
        <p:nvSpPr>
          <p:cNvPr id="13" name="Rectangular Callout 12"/>
          <p:cNvSpPr/>
          <p:nvPr/>
        </p:nvSpPr>
        <p:spPr>
          <a:xfrm>
            <a:off x="5880165" y="6341772"/>
            <a:ext cx="2687185" cy="516228"/>
          </a:xfrm>
          <a:prstGeom prst="wedgeRectCallout">
            <a:avLst>
              <a:gd name="adj1" fmla="val -1222"/>
              <a:gd name="adj2" fmla="val -92644"/>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rgbClr val="003399"/>
                </a:solidFill>
              </a:rPr>
              <a:t>El CRW </a:t>
            </a:r>
            <a:r>
              <a:rPr lang="es-ES" dirty="0">
                <a:solidFill>
                  <a:srgbClr val="003399"/>
                </a:solidFill>
              </a:rPr>
              <a:t>cierra el ticket si el incidente </a:t>
            </a:r>
            <a:r>
              <a:rPr lang="es-ES" dirty="0" smtClean="0">
                <a:solidFill>
                  <a:srgbClr val="003399"/>
                </a:solidFill>
              </a:rPr>
              <a:t>ha sido resuelto</a:t>
            </a:r>
            <a:endParaRPr lang="en-US" dirty="0">
              <a:solidFill>
                <a:srgbClr val="003399"/>
              </a:solidFill>
            </a:endParaRPr>
          </a:p>
        </p:txBody>
      </p:sp>
      <p:sp>
        <p:nvSpPr>
          <p:cNvPr id="14" name="Rectangular Callout 13"/>
          <p:cNvSpPr/>
          <p:nvPr/>
        </p:nvSpPr>
        <p:spPr>
          <a:xfrm>
            <a:off x="6499352" y="2194664"/>
            <a:ext cx="2569779" cy="624338"/>
          </a:xfrm>
          <a:prstGeom prst="wedgeRectCallout">
            <a:avLst>
              <a:gd name="adj1" fmla="val -70238"/>
              <a:gd name="adj2" fmla="val 17838"/>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rgbClr val="003399"/>
                </a:solidFill>
              </a:rPr>
              <a:t>El PFN </a:t>
            </a:r>
            <a:r>
              <a:rPr lang="es-ES" dirty="0">
                <a:solidFill>
                  <a:srgbClr val="003399"/>
                </a:solidFill>
              </a:rPr>
              <a:t>recibe el </a:t>
            </a:r>
            <a:r>
              <a:rPr lang="es-ES" dirty="0" smtClean="0">
                <a:solidFill>
                  <a:srgbClr val="003399"/>
                </a:solidFill>
              </a:rPr>
              <a:t>ticket </a:t>
            </a:r>
            <a:r>
              <a:rPr lang="es-ES" dirty="0">
                <a:solidFill>
                  <a:srgbClr val="003399"/>
                </a:solidFill>
              </a:rPr>
              <a:t>y </a:t>
            </a:r>
            <a:r>
              <a:rPr lang="es-ES" dirty="0" smtClean="0">
                <a:solidFill>
                  <a:srgbClr val="003399"/>
                </a:solidFill>
              </a:rPr>
              <a:t>confirma que lo recibió</a:t>
            </a:r>
            <a:endParaRPr lang="en-US" dirty="0">
              <a:solidFill>
                <a:srgbClr val="003399"/>
              </a:solidFill>
            </a:endParaRPr>
          </a:p>
        </p:txBody>
      </p:sp>
      <p:sp>
        <p:nvSpPr>
          <p:cNvPr id="15" name="Rectangular Callout 14"/>
          <p:cNvSpPr/>
          <p:nvPr/>
        </p:nvSpPr>
        <p:spPr>
          <a:xfrm>
            <a:off x="32658" y="3242779"/>
            <a:ext cx="1763485" cy="1102865"/>
          </a:xfrm>
          <a:prstGeom prst="wedgeRectCallout">
            <a:avLst>
              <a:gd name="adj1" fmla="val 259448"/>
              <a:gd name="adj2" fmla="val 50181"/>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rgbClr val="003399"/>
                </a:solidFill>
              </a:rPr>
              <a:t>El CRW </a:t>
            </a:r>
            <a:r>
              <a:rPr lang="es-ES" dirty="0">
                <a:solidFill>
                  <a:srgbClr val="003399"/>
                </a:solidFill>
              </a:rPr>
              <a:t>valida la propuesta </a:t>
            </a:r>
            <a:r>
              <a:rPr lang="es-ES" dirty="0" smtClean="0">
                <a:solidFill>
                  <a:srgbClr val="003399"/>
                </a:solidFill>
              </a:rPr>
              <a:t>del </a:t>
            </a:r>
            <a:r>
              <a:rPr lang="es-ES" dirty="0">
                <a:solidFill>
                  <a:srgbClr val="003399"/>
                </a:solidFill>
              </a:rPr>
              <a:t>PFN y actualiza el estado</a:t>
            </a:r>
            <a:endParaRPr lang="en-US" dirty="0">
              <a:solidFill>
                <a:srgbClr val="003399"/>
              </a:solidFill>
            </a:endParaRPr>
          </a:p>
        </p:txBody>
      </p:sp>
      <p:sp>
        <p:nvSpPr>
          <p:cNvPr id="18" name="Rectangular Callout 12"/>
          <p:cNvSpPr/>
          <p:nvPr/>
        </p:nvSpPr>
        <p:spPr>
          <a:xfrm>
            <a:off x="2048058" y="6341772"/>
            <a:ext cx="3473074" cy="516228"/>
          </a:xfrm>
          <a:prstGeom prst="wedgeRectCallout">
            <a:avLst>
              <a:gd name="adj1" fmla="val 49306"/>
              <a:gd name="adj2" fmla="val -267220"/>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solidFill>
                  <a:srgbClr val="003399"/>
                </a:solidFill>
              </a:rPr>
              <a:t>El </a:t>
            </a:r>
            <a:r>
              <a:rPr lang="es-ES" dirty="0" smtClean="0">
                <a:solidFill>
                  <a:srgbClr val="003399"/>
                </a:solidFill>
              </a:rPr>
              <a:t>CRW cambia el ticket a resuelto o pide más informaciones al PFN</a:t>
            </a:r>
            <a:endParaRPr lang="en-US" dirty="0">
              <a:solidFill>
                <a:srgbClr val="003399"/>
              </a:solidFill>
            </a:endParaRPr>
          </a:p>
        </p:txBody>
      </p:sp>
      <p:sp>
        <p:nvSpPr>
          <p:cNvPr id="19" name="Rectangular Callout 6"/>
          <p:cNvSpPr/>
          <p:nvPr/>
        </p:nvSpPr>
        <p:spPr>
          <a:xfrm>
            <a:off x="6500595" y="1557398"/>
            <a:ext cx="2569779" cy="550722"/>
          </a:xfrm>
          <a:prstGeom prst="wedgeRectCallout">
            <a:avLst>
              <a:gd name="adj1" fmla="val -87929"/>
              <a:gd name="adj2" fmla="val 87851"/>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rgbClr val="003399"/>
                </a:solidFill>
              </a:rPr>
              <a:t>El CRW </a:t>
            </a:r>
            <a:r>
              <a:rPr lang="es-ES" dirty="0">
                <a:solidFill>
                  <a:srgbClr val="003399"/>
                </a:solidFill>
              </a:rPr>
              <a:t>decide plantear un </a:t>
            </a:r>
            <a:r>
              <a:rPr lang="es-ES" dirty="0" smtClean="0">
                <a:solidFill>
                  <a:srgbClr val="003399"/>
                </a:solidFill>
              </a:rPr>
              <a:t>incidente </a:t>
            </a:r>
            <a:r>
              <a:rPr lang="es-ES" smtClean="0">
                <a:solidFill>
                  <a:srgbClr val="003399"/>
                </a:solidFill>
              </a:rPr>
              <a:t>y envía al PF</a:t>
            </a:r>
            <a:endParaRPr lang="en-US" dirty="0">
              <a:solidFill>
                <a:srgbClr val="003399"/>
              </a:solidFill>
            </a:endParaRPr>
          </a:p>
        </p:txBody>
      </p:sp>
      <p:sp>
        <p:nvSpPr>
          <p:cNvPr id="20" name="Rectangular Callout 15"/>
          <p:cNvSpPr/>
          <p:nvPr/>
        </p:nvSpPr>
        <p:spPr>
          <a:xfrm>
            <a:off x="6451609" y="5088351"/>
            <a:ext cx="2599345" cy="603878"/>
          </a:xfrm>
          <a:prstGeom prst="wedgeRectCallout">
            <a:avLst>
              <a:gd name="adj1" fmla="val 24572"/>
              <a:gd name="adj2" fmla="val 86025"/>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rgbClr val="003399"/>
                </a:solidFill>
              </a:rPr>
              <a:t>El CRW </a:t>
            </a:r>
            <a:r>
              <a:rPr lang="es-ES" dirty="0">
                <a:solidFill>
                  <a:srgbClr val="003399"/>
                </a:solidFill>
              </a:rPr>
              <a:t>puede volver a abrir un </a:t>
            </a:r>
            <a:r>
              <a:rPr lang="es-ES" dirty="0" smtClean="0">
                <a:solidFill>
                  <a:srgbClr val="003399"/>
                </a:solidFill>
              </a:rPr>
              <a:t>ticket cerrado</a:t>
            </a:r>
            <a:endParaRPr lang="en-US" dirty="0">
              <a:solidFill>
                <a:srgbClr val="003399"/>
              </a:solidFill>
            </a:endParaRPr>
          </a:p>
        </p:txBody>
      </p:sp>
      <p:sp>
        <p:nvSpPr>
          <p:cNvPr id="21" name="Rectangular Callout 20"/>
          <p:cNvSpPr/>
          <p:nvPr/>
        </p:nvSpPr>
        <p:spPr>
          <a:xfrm>
            <a:off x="126999" y="4387378"/>
            <a:ext cx="4191001" cy="630214"/>
          </a:xfrm>
          <a:prstGeom prst="wedgeRectCallout">
            <a:avLst>
              <a:gd name="adj1" fmla="val 50635"/>
              <a:gd name="adj2" fmla="val 122146"/>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rgbClr val="003399"/>
                </a:solidFill>
              </a:rPr>
              <a:t>El CRW cambia </a:t>
            </a:r>
            <a:r>
              <a:rPr lang="es-ES" dirty="0">
                <a:solidFill>
                  <a:srgbClr val="003399"/>
                </a:solidFill>
              </a:rPr>
              <a:t>un ticket de </a:t>
            </a:r>
            <a:r>
              <a:rPr lang="es-ES" dirty="0" smtClean="0">
                <a:solidFill>
                  <a:srgbClr val="003399"/>
                </a:solidFill>
              </a:rPr>
              <a:t>“</a:t>
            </a:r>
            <a:r>
              <a:rPr lang="es-ES" dirty="0" err="1" smtClean="0">
                <a:solidFill>
                  <a:srgbClr val="003399"/>
                </a:solidFill>
              </a:rPr>
              <a:t>won’t</a:t>
            </a:r>
            <a:r>
              <a:rPr lang="es-ES" dirty="0" smtClean="0">
                <a:solidFill>
                  <a:srgbClr val="003399"/>
                </a:solidFill>
              </a:rPr>
              <a:t> </a:t>
            </a:r>
            <a:r>
              <a:rPr lang="es-ES" dirty="0" err="1" smtClean="0">
                <a:solidFill>
                  <a:srgbClr val="003399"/>
                </a:solidFill>
              </a:rPr>
              <a:t>fix</a:t>
            </a:r>
            <a:r>
              <a:rPr lang="es-ES" dirty="0" smtClean="0">
                <a:solidFill>
                  <a:srgbClr val="003399"/>
                </a:solidFill>
              </a:rPr>
              <a:t>" </a:t>
            </a:r>
            <a:r>
              <a:rPr lang="es-ES" dirty="0">
                <a:solidFill>
                  <a:srgbClr val="003399"/>
                </a:solidFill>
              </a:rPr>
              <a:t>a "en progreso" si se identifica una </a:t>
            </a:r>
            <a:r>
              <a:rPr lang="es-ES" dirty="0" smtClean="0">
                <a:solidFill>
                  <a:srgbClr val="003399"/>
                </a:solidFill>
              </a:rPr>
              <a:t>solución</a:t>
            </a:r>
            <a:endParaRPr lang="en-US" dirty="0">
              <a:solidFill>
                <a:srgbClr val="003399"/>
              </a:solidFill>
            </a:endParaRPr>
          </a:p>
        </p:txBody>
      </p:sp>
      <p:sp>
        <p:nvSpPr>
          <p:cNvPr id="16" name="Rectangular Callout 15"/>
          <p:cNvSpPr/>
          <p:nvPr/>
        </p:nvSpPr>
        <p:spPr>
          <a:xfrm>
            <a:off x="6471867" y="3662859"/>
            <a:ext cx="2599345" cy="603878"/>
          </a:xfrm>
          <a:prstGeom prst="wedgeRectCallout">
            <a:avLst>
              <a:gd name="adj1" fmla="val -88895"/>
              <a:gd name="adj2" fmla="val 84790"/>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CH" dirty="0" smtClean="0">
                <a:solidFill>
                  <a:srgbClr val="003399"/>
                </a:solidFill>
              </a:rPr>
              <a:t>El PFN </a:t>
            </a:r>
            <a:r>
              <a:rPr lang="fr-CH" dirty="0" err="1">
                <a:solidFill>
                  <a:srgbClr val="003399"/>
                </a:solidFill>
              </a:rPr>
              <a:t>proporciona</a:t>
            </a:r>
            <a:r>
              <a:rPr lang="fr-CH" dirty="0">
                <a:solidFill>
                  <a:srgbClr val="003399"/>
                </a:solidFill>
              </a:rPr>
              <a:t> </a:t>
            </a:r>
            <a:r>
              <a:rPr lang="fr-CH" dirty="0" err="1">
                <a:solidFill>
                  <a:srgbClr val="003399"/>
                </a:solidFill>
              </a:rPr>
              <a:t>actualizaciones</a:t>
            </a:r>
            <a:r>
              <a:rPr lang="fr-CH" dirty="0">
                <a:solidFill>
                  <a:srgbClr val="003399"/>
                </a:solidFill>
              </a:rPr>
              <a:t> </a:t>
            </a:r>
            <a:r>
              <a:rPr lang="fr-CH" dirty="0" err="1" smtClean="0">
                <a:solidFill>
                  <a:srgbClr val="003399"/>
                </a:solidFill>
              </a:rPr>
              <a:t>regulares</a:t>
            </a:r>
            <a:endParaRPr lang="en-US" dirty="0">
              <a:solidFill>
                <a:srgbClr val="003399"/>
              </a:solidFill>
            </a:endParaRPr>
          </a:p>
        </p:txBody>
      </p:sp>
      <p:sp>
        <p:nvSpPr>
          <p:cNvPr id="17" name="Rectangular Callout 15"/>
          <p:cNvSpPr/>
          <p:nvPr/>
        </p:nvSpPr>
        <p:spPr>
          <a:xfrm>
            <a:off x="6452112" y="4387378"/>
            <a:ext cx="2599345" cy="603878"/>
          </a:xfrm>
          <a:prstGeom prst="wedgeRectCallout">
            <a:avLst>
              <a:gd name="adj1" fmla="val -61281"/>
              <a:gd name="adj2" fmla="val 27828"/>
            </a:avLst>
          </a:prstGeom>
          <a:solidFill>
            <a:schemeClr val="accent1">
              <a:alpha val="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solidFill>
                  <a:srgbClr val="003399"/>
                </a:solidFill>
              </a:rPr>
              <a:t>El PFN </a:t>
            </a:r>
            <a:r>
              <a:rPr lang="es-ES" dirty="0">
                <a:solidFill>
                  <a:srgbClr val="003399"/>
                </a:solidFill>
              </a:rPr>
              <a:t>informa </a:t>
            </a:r>
            <a:r>
              <a:rPr lang="es-ES" dirty="0" smtClean="0">
                <a:solidFill>
                  <a:srgbClr val="003399"/>
                </a:solidFill>
              </a:rPr>
              <a:t>sobre </a:t>
            </a:r>
            <a:r>
              <a:rPr lang="es-ES" dirty="0">
                <a:solidFill>
                  <a:srgbClr val="003399"/>
                </a:solidFill>
              </a:rPr>
              <a:t>la rectificación del incidente</a:t>
            </a:r>
            <a:endParaRPr lang="en-US" dirty="0">
              <a:solidFill>
                <a:srgbClr val="003399"/>
              </a:solidFill>
            </a:endParaRPr>
          </a:p>
        </p:txBody>
      </p:sp>
    </p:spTree>
    <p:extLst>
      <p:ext uri="{BB962C8B-B14F-4D97-AF65-F5344CB8AC3E}">
        <p14:creationId xmlns:p14="http://schemas.microsoft.com/office/powerpoint/2010/main" val="25907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8" grpId="0" animBg="1"/>
      <p:bldP spid="10" grpId="0" animBg="1"/>
      <p:bldP spid="11" grpId="0" animBg="1"/>
      <p:bldP spid="12" grpId="0" animBg="1"/>
      <p:bldP spid="13" grpId="0" animBg="1"/>
      <p:bldP spid="14" grpId="0" animBg="1"/>
      <p:bldP spid="15" grpId="0" animBg="1"/>
      <p:bldP spid="18" grpId="0" animBg="1"/>
      <p:bldP spid="19" grpId="0" animBg="1"/>
      <p:bldP spid="20" grpId="0" animBg="1"/>
      <p:bldP spid="21"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rmAutofit fontScale="90000"/>
          </a:bodyPr>
          <a:lstStyle/>
          <a:p>
            <a:r>
              <a:rPr lang="fr-CH" dirty="0"/>
              <a:t>El </a:t>
            </a:r>
            <a:r>
              <a:rPr lang="fr-CH" dirty="0" err="1"/>
              <a:t>papel</a:t>
            </a:r>
            <a:r>
              <a:rPr lang="fr-CH" dirty="0"/>
              <a:t> </a:t>
            </a:r>
            <a:r>
              <a:rPr lang="fr-CH" dirty="0" smtClean="0"/>
              <a:t>de </a:t>
            </a:r>
            <a:r>
              <a:rPr lang="fr-CH" dirty="0" err="1" smtClean="0"/>
              <a:t>diferentes</a:t>
            </a:r>
            <a:r>
              <a:rPr lang="fr-CH" dirty="0" smtClean="0"/>
              <a:t> </a:t>
            </a:r>
            <a:r>
              <a:rPr lang="fr-CH" dirty="0" err="1" smtClean="0"/>
              <a:t>usuarios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9415316"/>
              </p:ext>
            </p:extLst>
          </p:nvPr>
        </p:nvGraphicFramePr>
        <p:xfrm>
          <a:off x="251520" y="1124744"/>
          <a:ext cx="8712968"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a:xfrm>
            <a:off x="395536" y="1060272"/>
            <a:ext cx="2304256" cy="7200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3200" dirty="0" err="1" smtClean="0"/>
              <a:t>CRWs</a:t>
            </a:r>
            <a:endParaRPr lang="en-US" sz="3200" dirty="0"/>
          </a:p>
        </p:txBody>
      </p:sp>
      <p:grpSp>
        <p:nvGrpSpPr>
          <p:cNvPr id="6" name="Group 5"/>
          <p:cNvGrpSpPr/>
          <p:nvPr/>
        </p:nvGrpSpPr>
        <p:grpSpPr>
          <a:xfrm>
            <a:off x="3279030" y="2743203"/>
            <a:ext cx="2673473" cy="714924"/>
            <a:chOff x="72000" y="792087"/>
            <a:chExt cx="2526132" cy="1638152"/>
          </a:xfrm>
        </p:grpSpPr>
        <p:sp>
          <p:nvSpPr>
            <p:cNvPr id="7" name="Rounded Rectangle 6"/>
            <p:cNvSpPr/>
            <p:nvPr/>
          </p:nvSpPr>
          <p:spPr>
            <a:xfrm>
              <a:off x="72000" y="792087"/>
              <a:ext cx="2526132" cy="163815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ounded Rectangle 4"/>
            <p:cNvSpPr/>
            <p:nvPr/>
          </p:nvSpPr>
          <p:spPr>
            <a:xfrm>
              <a:off x="92506" y="795824"/>
              <a:ext cx="2430172" cy="1542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defTabSz="889000">
                <a:lnSpc>
                  <a:spcPct val="90000"/>
                </a:lnSpc>
                <a:spcBef>
                  <a:spcPct val="0"/>
                </a:spcBef>
                <a:spcAft>
                  <a:spcPct val="35000"/>
                </a:spcAft>
              </a:pPr>
              <a:endParaRPr lang="fr-CH" sz="2000" b="1" kern="1200" dirty="0" smtClean="0"/>
            </a:p>
            <a:p>
              <a:pPr lvl="0" defTabSz="889000">
                <a:lnSpc>
                  <a:spcPct val="90000"/>
                </a:lnSpc>
                <a:spcBef>
                  <a:spcPct val="0"/>
                </a:spcBef>
                <a:spcAft>
                  <a:spcPct val="35000"/>
                </a:spcAft>
              </a:pPr>
              <a:r>
                <a:rPr lang="fr-CH" sz="2000" b="1" dirty="0" err="1"/>
                <a:t>Proponer</a:t>
              </a:r>
              <a:r>
                <a:rPr lang="fr-CH" sz="2000" b="1" dirty="0"/>
                <a:t> </a:t>
              </a:r>
              <a:r>
                <a:rPr lang="fr-CH" sz="2000" b="1" dirty="0" err="1"/>
                <a:t>acciones</a:t>
              </a:r>
              <a:r>
                <a:rPr lang="fr-CH" sz="2000" b="1" dirty="0"/>
                <a:t> de </a:t>
              </a:r>
              <a:r>
                <a:rPr lang="fr-CH" sz="2000" b="1" dirty="0" err="1"/>
                <a:t>resolución</a:t>
              </a:r>
              <a:endParaRPr lang="fr-CH" sz="2000" kern="1200" dirty="0" smtClean="0"/>
            </a:p>
            <a:p>
              <a:pPr lvl="0" defTabSz="889000">
                <a:lnSpc>
                  <a:spcPct val="90000"/>
                </a:lnSpc>
                <a:spcBef>
                  <a:spcPct val="0"/>
                </a:spcBef>
                <a:spcAft>
                  <a:spcPct val="35000"/>
                </a:spcAft>
              </a:pPr>
              <a:endParaRPr lang="en-US" sz="1200" kern="1200" dirty="0"/>
            </a:p>
          </p:txBody>
        </p:sp>
      </p:grpSp>
      <p:grpSp>
        <p:nvGrpSpPr>
          <p:cNvPr id="9" name="Group 8"/>
          <p:cNvGrpSpPr/>
          <p:nvPr/>
        </p:nvGrpSpPr>
        <p:grpSpPr>
          <a:xfrm>
            <a:off x="6241200" y="1920144"/>
            <a:ext cx="2664296" cy="607162"/>
            <a:chOff x="72000" y="792087"/>
            <a:chExt cx="2526132" cy="1638152"/>
          </a:xfrm>
        </p:grpSpPr>
        <p:sp>
          <p:nvSpPr>
            <p:cNvPr id="10" name="Rounded Rectangle 9"/>
            <p:cNvSpPr/>
            <p:nvPr/>
          </p:nvSpPr>
          <p:spPr>
            <a:xfrm>
              <a:off x="72000" y="792087"/>
              <a:ext cx="2526132" cy="163815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4"/>
            <p:cNvSpPr/>
            <p:nvPr/>
          </p:nvSpPr>
          <p:spPr>
            <a:xfrm>
              <a:off x="119980" y="1171095"/>
              <a:ext cx="2430172" cy="12111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endParaRPr lang="fr-CH" sz="2000" b="1" dirty="0"/>
            </a:p>
            <a:p>
              <a:pPr lvl="0"/>
              <a:r>
                <a:rPr lang="en-US" sz="2000" b="1" dirty="0" err="1"/>
                <a:t>Emitir</a:t>
              </a:r>
              <a:r>
                <a:rPr lang="en-US" sz="2000" b="1" dirty="0"/>
                <a:t> </a:t>
              </a:r>
              <a:r>
                <a:rPr lang="en-US" sz="2000" b="1" dirty="0" err="1"/>
                <a:t>nuevo</a:t>
              </a:r>
              <a:r>
                <a:rPr lang="en-US" sz="2000" b="1" dirty="0"/>
                <a:t> ticket</a:t>
              </a:r>
              <a:endParaRPr lang="fr-CH" sz="2200" dirty="0"/>
            </a:p>
            <a:p>
              <a:pPr lvl="0"/>
              <a:endParaRPr lang="en-US" sz="1200" dirty="0"/>
            </a:p>
          </p:txBody>
        </p:sp>
      </p:grpSp>
      <p:sp>
        <p:nvSpPr>
          <p:cNvPr id="12" name="Title 1"/>
          <p:cNvSpPr txBox="1">
            <a:spLocks/>
          </p:cNvSpPr>
          <p:nvPr/>
        </p:nvSpPr>
        <p:spPr>
          <a:xfrm>
            <a:off x="3429896" y="1226248"/>
            <a:ext cx="2304256"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2400" dirty="0" err="1" smtClean="0"/>
              <a:t>PFNs</a:t>
            </a:r>
            <a:r>
              <a:rPr lang="fr-CH" sz="2400" dirty="0" smtClean="0"/>
              <a:t> (</a:t>
            </a:r>
            <a:r>
              <a:rPr lang="fr-CH" sz="2400" dirty="0" err="1" smtClean="0"/>
              <a:t>Miembros</a:t>
            </a:r>
            <a:r>
              <a:rPr lang="fr-CH" sz="2400" dirty="0" smtClean="0"/>
              <a:t>)</a:t>
            </a:r>
            <a:endParaRPr lang="en-US" sz="2400" dirty="0"/>
          </a:p>
        </p:txBody>
      </p:sp>
      <p:sp>
        <p:nvSpPr>
          <p:cNvPr id="13" name="Title 1"/>
          <p:cNvSpPr txBox="1">
            <a:spLocks/>
          </p:cNvSpPr>
          <p:nvPr/>
        </p:nvSpPr>
        <p:spPr>
          <a:xfrm>
            <a:off x="6411130" y="1226248"/>
            <a:ext cx="2304256"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CH" sz="2400" dirty="0" err="1" smtClean="0"/>
              <a:t>Centros</a:t>
            </a:r>
            <a:r>
              <a:rPr lang="fr-CH" sz="2400" dirty="0" smtClean="0"/>
              <a:t> de </a:t>
            </a:r>
            <a:r>
              <a:rPr lang="fr-CH" sz="2400" dirty="0" err="1" smtClean="0"/>
              <a:t>Monitoreo</a:t>
            </a:r>
            <a:endParaRPr lang="en-US" sz="2400" dirty="0"/>
          </a:p>
        </p:txBody>
      </p:sp>
      <p:grpSp>
        <p:nvGrpSpPr>
          <p:cNvPr id="17" name="Group 16"/>
          <p:cNvGrpSpPr/>
          <p:nvPr/>
        </p:nvGrpSpPr>
        <p:grpSpPr>
          <a:xfrm>
            <a:off x="3257501" y="3641193"/>
            <a:ext cx="2673472" cy="1071615"/>
            <a:chOff x="72000" y="2697735"/>
            <a:chExt cx="2540247" cy="692890"/>
          </a:xfrm>
        </p:grpSpPr>
        <p:sp>
          <p:nvSpPr>
            <p:cNvPr id="18" name="Rounded Rectangle 17"/>
            <p:cNvSpPr/>
            <p:nvPr/>
          </p:nvSpPr>
          <p:spPr>
            <a:xfrm>
              <a:off x="72000" y="2697735"/>
              <a:ext cx="2540247" cy="69289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ounded Rectangle 4"/>
            <p:cNvSpPr/>
            <p:nvPr/>
          </p:nvSpPr>
          <p:spPr>
            <a:xfrm>
              <a:off x="92294" y="2718029"/>
              <a:ext cx="2499659" cy="6523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5720" rIns="60960" bIns="45720" numCol="1" spcCol="1270" anchor="ctr" anchorCtr="0">
              <a:noAutofit/>
            </a:bodyPr>
            <a:lstStyle/>
            <a:p>
              <a:pPr lvl="0" defTabSz="1066800">
                <a:lnSpc>
                  <a:spcPct val="90000"/>
                </a:lnSpc>
                <a:spcBef>
                  <a:spcPct val="0"/>
                </a:spcBef>
                <a:spcAft>
                  <a:spcPct val="35000"/>
                </a:spcAft>
              </a:pPr>
              <a:r>
                <a:rPr lang="es-ES" sz="2000" b="1" dirty="0" smtClean="0"/>
                <a:t>Añadir </a:t>
              </a:r>
              <a:r>
                <a:rPr lang="es-ES" sz="2000" b="1" dirty="0"/>
                <a:t>comentarios al ticket, según sea </a:t>
              </a:r>
              <a:r>
                <a:rPr lang="es-ES" sz="2000" b="1" dirty="0" smtClean="0"/>
                <a:t>necesario</a:t>
              </a:r>
              <a:endParaRPr lang="en-US" sz="2000" kern="1200" dirty="0"/>
            </a:p>
          </p:txBody>
        </p:sp>
      </p:grpSp>
      <p:grpSp>
        <p:nvGrpSpPr>
          <p:cNvPr id="29" name="Group 28"/>
          <p:cNvGrpSpPr/>
          <p:nvPr/>
        </p:nvGrpSpPr>
        <p:grpSpPr>
          <a:xfrm>
            <a:off x="6248571" y="2675349"/>
            <a:ext cx="2695003" cy="1128029"/>
            <a:chOff x="72000" y="2697735"/>
            <a:chExt cx="2540247" cy="692890"/>
          </a:xfrm>
        </p:grpSpPr>
        <p:sp>
          <p:nvSpPr>
            <p:cNvPr id="30" name="Rounded Rectangle 29"/>
            <p:cNvSpPr/>
            <p:nvPr/>
          </p:nvSpPr>
          <p:spPr>
            <a:xfrm>
              <a:off x="72000" y="2697735"/>
              <a:ext cx="2540247" cy="69289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4"/>
            <p:cNvSpPr/>
            <p:nvPr/>
          </p:nvSpPr>
          <p:spPr>
            <a:xfrm>
              <a:off x="92294" y="2718029"/>
              <a:ext cx="2499659" cy="6523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5720" rIns="60960" bIns="45720" numCol="1" spcCol="1270" anchor="ctr" anchorCtr="0">
              <a:noAutofit/>
            </a:bodyPr>
            <a:lstStyle/>
            <a:p>
              <a:pPr lvl="0" defTabSz="1066800">
                <a:lnSpc>
                  <a:spcPct val="90000"/>
                </a:lnSpc>
                <a:spcBef>
                  <a:spcPct val="0"/>
                </a:spcBef>
                <a:spcAft>
                  <a:spcPct val="35000"/>
                </a:spcAft>
              </a:pPr>
              <a:r>
                <a:rPr lang="es-ES" sz="2000" b="1" dirty="0"/>
                <a:t>Añadir comentarios al ticket, según sea necesario</a:t>
              </a:r>
              <a:endParaRPr lang="en-US" sz="2000" dirty="0"/>
            </a:p>
          </p:txBody>
        </p:sp>
      </p:grpSp>
      <p:grpSp>
        <p:nvGrpSpPr>
          <p:cNvPr id="33" name="Group 32"/>
          <p:cNvGrpSpPr/>
          <p:nvPr/>
        </p:nvGrpSpPr>
        <p:grpSpPr>
          <a:xfrm>
            <a:off x="362672" y="5248519"/>
            <a:ext cx="2525514" cy="355998"/>
            <a:chOff x="72000" y="2469871"/>
            <a:chExt cx="2540247" cy="692890"/>
          </a:xfrm>
        </p:grpSpPr>
        <p:sp>
          <p:nvSpPr>
            <p:cNvPr id="34" name="Rounded Rectangle 33"/>
            <p:cNvSpPr/>
            <p:nvPr/>
          </p:nvSpPr>
          <p:spPr>
            <a:xfrm>
              <a:off x="72000" y="2469871"/>
              <a:ext cx="2540247" cy="69289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Rounded Rectangle 4"/>
            <p:cNvSpPr/>
            <p:nvPr/>
          </p:nvSpPr>
          <p:spPr>
            <a:xfrm>
              <a:off x="92294" y="2482028"/>
              <a:ext cx="2499659" cy="6523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45720" rIns="60960" bIns="45720" numCol="1" spcCol="1270" anchor="ctr" anchorCtr="0">
              <a:noAutofit/>
            </a:bodyPr>
            <a:lstStyle/>
            <a:p>
              <a:pPr lvl="0" algn="just" defTabSz="1066800">
                <a:lnSpc>
                  <a:spcPct val="90000"/>
                </a:lnSpc>
                <a:spcBef>
                  <a:spcPct val="0"/>
                </a:spcBef>
                <a:spcAft>
                  <a:spcPct val="35000"/>
                </a:spcAft>
              </a:pPr>
              <a:r>
                <a:rPr lang="fr-CH" sz="2000" b="1" kern="1200" dirty="0" err="1" smtClean="0"/>
                <a:t>Cerrar</a:t>
              </a:r>
              <a:r>
                <a:rPr lang="fr-CH" sz="2000" b="1" kern="1200" dirty="0" smtClean="0"/>
                <a:t> un ticket</a:t>
              </a:r>
              <a:endParaRPr lang="en-US" sz="2000" kern="1200" dirty="0"/>
            </a:p>
          </p:txBody>
        </p:sp>
      </p:grpSp>
      <p:grpSp>
        <p:nvGrpSpPr>
          <p:cNvPr id="36" name="Group 35"/>
          <p:cNvGrpSpPr/>
          <p:nvPr/>
        </p:nvGrpSpPr>
        <p:grpSpPr>
          <a:xfrm>
            <a:off x="3279030" y="1950716"/>
            <a:ext cx="2663646" cy="576589"/>
            <a:chOff x="72000" y="792087"/>
            <a:chExt cx="2526132" cy="1638152"/>
          </a:xfrm>
        </p:grpSpPr>
        <p:sp>
          <p:nvSpPr>
            <p:cNvPr id="37" name="Rounded Rectangle 36"/>
            <p:cNvSpPr/>
            <p:nvPr/>
          </p:nvSpPr>
          <p:spPr>
            <a:xfrm>
              <a:off x="72000" y="792087"/>
              <a:ext cx="2526132" cy="163815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Rounded Rectangle 4"/>
            <p:cNvSpPr/>
            <p:nvPr/>
          </p:nvSpPr>
          <p:spPr>
            <a:xfrm>
              <a:off x="92506" y="795823"/>
              <a:ext cx="2430172" cy="1542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38100" rIns="50800" bIns="38100" numCol="1" spcCol="1270" anchor="ctr" anchorCtr="0">
              <a:noAutofit/>
            </a:bodyPr>
            <a:lstStyle/>
            <a:p>
              <a:pPr lvl="0"/>
              <a:endParaRPr lang="fr-CH" sz="2000" b="1" dirty="0"/>
            </a:p>
            <a:p>
              <a:pPr lvl="0"/>
              <a:r>
                <a:rPr lang="en-US" sz="2000" b="1" dirty="0" err="1"/>
                <a:t>Emitir</a:t>
              </a:r>
              <a:r>
                <a:rPr lang="en-US" sz="2000" b="1" dirty="0"/>
                <a:t> </a:t>
              </a:r>
              <a:r>
                <a:rPr lang="en-US" sz="2000" b="1" dirty="0" err="1"/>
                <a:t>nuevo</a:t>
              </a:r>
              <a:r>
                <a:rPr lang="en-US" sz="2000" b="1" dirty="0"/>
                <a:t> ticket</a:t>
              </a:r>
              <a:endParaRPr lang="fr-CH" sz="2200" dirty="0"/>
            </a:p>
            <a:p>
              <a:pPr lvl="0"/>
              <a:endParaRPr lang="en-US" sz="1200" dirty="0"/>
            </a:p>
          </p:txBody>
        </p:sp>
      </p:grpSp>
    </p:spTree>
    <p:extLst>
      <p:ext uri="{BB962C8B-B14F-4D97-AF65-F5344CB8AC3E}">
        <p14:creationId xmlns:p14="http://schemas.microsoft.com/office/powerpoint/2010/main" val="2247891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431" y="165456"/>
            <a:ext cx="8229600" cy="773481"/>
          </a:xfrm>
        </p:spPr>
        <p:txBody>
          <a:bodyPr/>
          <a:lstStyle/>
          <a:p>
            <a:r>
              <a:rPr lang="fr-CH" dirty="0" err="1"/>
              <a:t>Identificación</a:t>
            </a:r>
            <a:r>
              <a:rPr lang="fr-CH" dirty="0"/>
              <a:t> </a:t>
            </a:r>
            <a:r>
              <a:rPr lang="fr-CH" dirty="0" err="1"/>
              <a:t>del</a:t>
            </a:r>
            <a:r>
              <a:rPr lang="fr-CH" dirty="0"/>
              <a:t> </a:t>
            </a:r>
            <a:r>
              <a:rPr lang="fr-CH" dirty="0" err="1"/>
              <a:t>problema</a:t>
            </a:r>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6</a:t>
            </a:fld>
            <a:endParaRPr lang="en-US"/>
          </a:p>
        </p:txBody>
      </p:sp>
      <p:grpSp>
        <p:nvGrpSpPr>
          <p:cNvPr id="7" name="Group 6"/>
          <p:cNvGrpSpPr/>
          <p:nvPr/>
        </p:nvGrpSpPr>
        <p:grpSpPr>
          <a:xfrm>
            <a:off x="287662" y="1166648"/>
            <a:ext cx="8399138" cy="1432617"/>
            <a:chOff x="287662" y="1166648"/>
            <a:chExt cx="8399138" cy="1432617"/>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0893" b="79117"/>
            <a:stretch/>
          </p:blipFill>
          <p:spPr bwMode="auto">
            <a:xfrm>
              <a:off x="287662" y="1166648"/>
              <a:ext cx="8399138" cy="1164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ight Arrow 5"/>
            <p:cNvSpPr/>
            <p:nvPr/>
          </p:nvSpPr>
          <p:spPr>
            <a:xfrm rot="19739068">
              <a:off x="6243146" y="2063237"/>
              <a:ext cx="1734207" cy="536028"/>
            </a:xfrm>
            <a:prstGeom prst="rightArrow">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6354" b="8681"/>
          <a:stretch/>
        </p:blipFill>
        <p:spPr bwMode="auto">
          <a:xfrm>
            <a:off x="287662" y="1166648"/>
            <a:ext cx="6126786" cy="4199954"/>
          </a:xfrm>
          <a:prstGeom prst="rect">
            <a:avLst/>
          </a:prstGeom>
          <a:noFill/>
          <a:ln w="9525">
            <a:solidFill>
              <a:schemeClr val="tx2"/>
            </a:solidFill>
            <a:miter lim="800000"/>
            <a:headEnd/>
            <a:tailEnd/>
          </a:ln>
          <a:extLst>
            <a:ext uri="{909E8E84-426E-40DD-AFC4-6F175D3DCCD1}">
              <a14:hiddenFill xmlns:a14="http://schemas.microsoft.com/office/drawing/2010/main">
                <a:solidFill>
                  <a:schemeClr val="accent1"/>
                </a:solidFill>
              </a14:hiddenFill>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356" y="3022600"/>
            <a:ext cx="6758224" cy="3514678"/>
          </a:xfrm>
          <a:prstGeom prst="rect">
            <a:avLst/>
          </a:prstGeom>
          <a:noFill/>
          <a:ln w="9525">
            <a:solidFill>
              <a:schemeClr val="tx2"/>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66808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21" y="274638"/>
            <a:ext cx="6394361" cy="687059"/>
          </a:xfrm>
        </p:spPr>
        <p:txBody>
          <a:bodyPr>
            <a:normAutofit fontScale="90000"/>
          </a:bodyPr>
          <a:lstStyle/>
          <a:p>
            <a:r>
              <a:rPr lang="fr-CH" dirty="0"/>
              <a:t>Campos para </a:t>
            </a:r>
            <a:r>
              <a:rPr lang="fr-CH" dirty="0" smtClean="0"/>
              <a:t>un </a:t>
            </a:r>
            <a:r>
              <a:rPr lang="fr-CH" dirty="0" err="1" smtClean="0"/>
              <a:t>nuevo</a:t>
            </a:r>
            <a:r>
              <a:rPr lang="fr-CH" dirty="0" smtClean="0"/>
              <a:t> ticket</a:t>
            </a:r>
            <a:endParaRPr lang="en-US" dirty="0"/>
          </a:p>
        </p:txBody>
      </p:sp>
      <p:sp>
        <p:nvSpPr>
          <p:cNvPr id="3" name="Content Placeholder 2"/>
          <p:cNvSpPr>
            <a:spLocks noGrp="1"/>
          </p:cNvSpPr>
          <p:nvPr>
            <p:ph idx="1"/>
          </p:nvPr>
        </p:nvSpPr>
        <p:spPr>
          <a:xfrm>
            <a:off x="378370" y="1040520"/>
            <a:ext cx="8229600" cy="4927984"/>
          </a:xfrm>
        </p:spPr>
        <p:txBody>
          <a:bodyPr>
            <a:normAutofit fontScale="85000" lnSpcReduction="20000"/>
          </a:bodyPr>
          <a:lstStyle/>
          <a:p>
            <a:pPr marL="0" indent="0">
              <a:buNone/>
            </a:pPr>
            <a:r>
              <a:rPr lang="es-ES" dirty="0" smtClean="0"/>
              <a:t>Se </a:t>
            </a:r>
            <a:r>
              <a:rPr lang="es-ES" dirty="0"/>
              <a:t>debe completar cierta información para crear un nuevo </a:t>
            </a:r>
            <a:r>
              <a:rPr lang="es-ES" dirty="0" smtClean="0"/>
              <a:t>ticket/problema </a:t>
            </a:r>
            <a:r>
              <a:rPr lang="es-ES" dirty="0"/>
              <a:t>que incluya:</a:t>
            </a:r>
            <a:endParaRPr lang="fr-CH" dirty="0" smtClean="0"/>
          </a:p>
          <a:p>
            <a:r>
              <a:rPr lang="fr-CH" b="1" i="1" dirty="0" smtClean="0"/>
              <a:t>Project</a:t>
            </a:r>
            <a:r>
              <a:rPr lang="fr-CH" dirty="0" smtClean="0"/>
              <a:t>*: ‘Incident Management </a:t>
            </a:r>
            <a:r>
              <a:rPr lang="fr-CH" dirty="0" err="1" smtClean="0"/>
              <a:t>Sytem</a:t>
            </a:r>
            <a:r>
              <a:rPr lang="fr-CH" dirty="0" smtClean="0"/>
              <a:t> for RWC’ </a:t>
            </a:r>
          </a:p>
          <a:p>
            <a:r>
              <a:rPr lang="fr-CH" b="1" i="1" dirty="0" smtClean="0"/>
              <a:t>Issue type</a:t>
            </a:r>
            <a:r>
              <a:rPr lang="fr-CH" dirty="0" smtClean="0"/>
              <a:t>*: ‘issue’ (</a:t>
            </a:r>
            <a:r>
              <a:rPr lang="es-ES" dirty="0" smtClean="0"/>
              <a:t>por defecto</a:t>
            </a:r>
            <a:r>
              <a:rPr lang="fr-CH" dirty="0" smtClean="0"/>
              <a:t>)</a:t>
            </a:r>
          </a:p>
          <a:p>
            <a:r>
              <a:rPr lang="fr-CH" b="1" i="1" dirty="0" err="1" smtClean="0"/>
              <a:t>Summary</a:t>
            </a:r>
            <a:r>
              <a:rPr lang="fr-CH" dirty="0" smtClean="0"/>
              <a:t>*: (</a:t>
            </a:r>
            <a:r>
              <a:rPr lang="es-ES" dirty="0" smtClean="0"/>
              <a:t>Resumen ) </a:t>
            </a:r>
            <a:r>
              <a:rPr lang="es-ES" dirty="0"/>
              <a:t>una breve explicación de los problemas planteados con este formato</a:t>
            </a:r>
            <a:r>
              <a:rPr lang="es-ES" dirty="0" smtClean="0"/>
              <a:t>:</a:t>
            </a:r>
            <a:endParaRPr lang="fr-CH" dirty="0" smtClean="0"/>
          </a:p>
          <a:p>
            <a:pPr marL="0" indent="361950">
              <a:buNone/>
            </a:pPr>
            <a:r>
              <a:rPr lang="fr-CH" b="1" dirty="0" err="1" smtClean="0"/>
              <a:t>ddmmyyyy-país-estación-lugar-problema</a:t>
            </a:r>
            <a:endParaRPr lang="fr-CH" b="1" dirty="0" smtClean="0"/>
          </a:p>
          <a:p>
            <a:pPr marL="361950" indent="-93663">
              <a:buNone/>
            </a:pPr>
            <a:r>
              <a:rPr lang="fr-CH" dirty="0" smtClean="0"/>
              <a:t>	</a:t>
            </a:r>
            <a:r>
              <a:rPr lang="fr-CH" dirty="0" err="1" smtClean="0"/>
              <a:t>ejemplo</a:t>
            </a:r>
            <a:r>
              <a:rPr lang="fr-CH" dirty="0" smtClean="0"/>
              <a:t>:</a:t>
            </a:r>
          </a:p>
          <a:p>
            <a:pPr marL="361950" indent="-93663">
              <a:buNone/>
            </a:pPr>
            <a:r>
              <a:rPr lang="fr-CH" dirty="0" smtClean="0"/>
              <a:t>04032020-Chile-Tamuco-valores-pression-sospechosos</a:t>
            </a:r>
          </a:p>
          <a:p>
            <a:pPr marL="361950" indent="-93663">
              <a:buNone/>
            </a:pPr>
            <a:r>
              <a:rPr lang="es-ES" dirty="0" smtClean="0"/>
              <a:t>Si </a:t>
            </a:r>
            <a:r>
              <a:rPr lang="es-ES" dirty="0"/>
              <a:t>más de una estación de un país muestra el mismo </a:t>
            </a:r>
            <a:r>
              <a:rPr lang="es-ES" dirty="0" smtClean="0"/>
              <a:t>problema, </a:t>
            </a:r>
            <a:r>
              <a:rPr lang="es-ES" dirty="0"/>
              <a:t>la </a:t>
            </a:r>
            <a:r>
              <a:rPr lang="es-ES" b="1" dirty="0" smtClean="0"/>
              <a:t>estación-lugar</a:t>
            </a:r>
            <a:r>
              <a:rPr lang="es-ES" dirty="0" smtClean="0"/>
              <a:t> podría </a:t>
            </a:r>
            <a:r>
              <a:rPr lang="es-ES" dirty="0"/>
              <a:t>escribirse p. Ej. </a:t>
            </a:r>
            <a:r>
              <a:rPr lang="es-ES" b="1" dirty="0"/>
              <a:t>tres estaciones</a:t>
            </a:r>
            <a:r>
              <a:rPr lang="es-ES" dirty="0"/>
              <a:t> o </a:t>
            </a:r>
            <a:r>
              <a:rPr lang="es-ES" b="1" dirty="0" smtClean="0"/>
              <a:t>estaciones</a:t>
            </a:r>
            <a:endParaRPr lang="fr-CH" b="1" dirty="0"/>
          </a:p>
          <a:p>
            <a:pPr marL="361950" indent="-93663">
              <a:buNone/>
            </a:pPr>
            <a:endParaRPr lang="fr-CH" dirty="0" smtClean="0"/>
          </a:p>
          <a:p>
            <a:endParaRPr lang="fr-CH" dirty="0" smtClean="0"/>
          </a:p>
          <a:p>
            <a:endParaRPr lang="en-US" dirty="0"/>
          </a:p>
        </p:txBody>
      </p:sp>
      <p:sp>
        <p:nvSpPr>
          <p:cNvPr id="4" name="Slide Number Placeholder 3"/>
          <p:cNvSpPr>
            <a:spLocks noGrp="1"/>
          </p:cNvSpPr>
          <p:nvPr>
            <p:ph type="sldNum" sz="quarter" idx="12"/>
          </p:nvPr>
        </p:nvSpPr>
        <p:spPr/>
        <p:txBody>
          <a:bodyPr/>
          <a:lstStyle/>
          <a:p>
            <a:fld id="{9259AF2F-52C6-9B46-B8B2-0579234AE62E}" type="slidenum">
              <a:rPr lang="en-US" smtClean="0"/>
              <a:t>7</a:t>
            </a:fld>
            <a:endParaRPr lang="en-US"/>
          </a:p>
        </p:txBody>
      </p:sp>
      <p:sp>
        <p:nvSpPr>
          <p:cNvPr id="5" name="Title 1"/>
          <p:cNvSpPr txBox="1">
            <a:spLocks/>
          </p:cNvSpPr>
          <p:nvPr/>
        </p:nvSpPr>
        <p:spPr>
          <a:xfrm>
            <a:off x="740978" y="5732355"/>
            <a:ext cx="7914290" cy="687059"/>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CH" sz="2400" dirty="0" smtClean="0"/>
              <a:t>*</a:t>
            </a:r>
            <a:r>
              <a:rPr lang="fr-CH" sz="2400" i="1" dirty="0"/>
              <a:t>campos </a:t>
            </a:r>
            <a:r>
              <a:rPr lang="fr-CH" sz="2400" i="1" dirty="0" err="1"/>
              <a:t>obligatorios</a:t>
            </a:r>
            <a:endParaRPr lang="en-US" sz="2400" i="1" dirty="0"/>
          </a:p>
        </p:txBody>
      </p:sp>
      <p:sp>
        <p:nvSpPr>
          <p:cNvPr id="6" name="Abgerundetes Rechteck 5">
            <a:hlinkClick r:id="rId2" action="ppaction://hlinksldjump"/>
          </p:cNvPr>
          <p:cNvSpPr/>
          <p:nvPr/>
        </p:nvSpPr>
        <p:spPr>
          <a:xfrm>
            <a:off x="6799673" y="445731"/>
            <a:ext cx="1464644" cy="413886"/>
          </a:xfrm>
          <a:prstGeom prst="roundRect">
            <a:avLst/>
          </a:prstGeom>
          <a:solidFill>
            <a:srgbClr val="2B4C73"/>
          </a:solidFill>
          <a:ln>
            <a:solidFill>
              <a:srgbClr val="2B4C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OPEN</a:t>
            </a:r>
            <a:endParaRPr lang="fr-CH" dirty="0"/>
          </a:p>
        </p:txBody>
      </p:sp>
    </p:spTree>
    <p:extLst>
      <p:ext uri="{BB962C8B-B14F-4D97-AF65-F5344CB8AC3E}">
        <p14:creationId xmlns:p14="http://schemas.microsoft.com/office/powerpoint/2010/main" val="399536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72" y="274638"/>
            <a:ext cx="7692890" cy="892010"/>
          </a:xfrm>
        </p:spPr>
        <p:txBody>
          <a:bodyPr>
            <a:normAutofit fontScale="90000"/>
          </a:bodyPr>
          <a:lstStyle/>
          <a:p>
            <a:r>
              <a:rPr lang="fr-CH" dirty="0"/>
              <a:t>Campos para un </a:t>
            </a:r>
            <a:r>
              <a:rPr lang="fr-CH" dirty="0" err="1"/>
              <a:t>nuevo</a:t>
            </a:r>
            <a:r>
              <a:rPr lang="fr-CH" dirty="0"/>
              <a:t> </a:t>
            </a:r>
            <a:r>
              <a:rPr lang="fr-CH" dirty="0" smtClean="0"/>
              <a:t>ticket-</a:t>
            </a:r>
            <a:r>
              <a:rPr lang="fr-CH" dirty="0" err="1" smtClean="0"/>
              <a:t>cont</a:t>
            </a:r>
            <a:r>
              <a:rPr lang="fr-CH" dirty="0" smtClean="0"/>
              <a:t>.</a:t>
            </a:r>
            <a:endParaRPr lang="en-US" dirty="0"/>
          </a:p>
        </p:txBody>
      </p:sp>
      <p:sp>
        <p:nvSpPr>
          <p:cNvPr id="3" name="Content Placeholder 2"/>
          <p:cNvSpPr>
            <a:spLocks noGrp="1"/>
          </p:cNvSpPr>
          <p:nvPr>
            <p:ph idx="1"/>
          </p:nvPr>
        </p:nvSpPr>
        <p:spPr>
          <a:xfrm>
            <a:off x="457200" y="1166648"/>
            <a:ext cx="8229600" cy="4959516"/>
          </a:xfrm>
        </p:spPr>
        <p:txBody>
          <a:bodyPr>
            <a:normAutofit fontScale="85000" lnSpcReduction="20000"/>
          </a:bodyPr>
          <a:lstStyle/>
          <a:p>
            <a:r>
              <a:rPr lang="fr-CH" b="1" i="1" dirty="0" smtClean="0"/>
              <a:t>Reporter</a:t>
            </a:r>
            <a:r>
              <a:rPr lang="fr-CH" dirty="0" smtClean="0"/>
              <a:t> (</a:t>
            </a:r>
            <a:r>
              <a:rPr lang="es-ES" dirty="0" smtClean="0"/>
              <a:t>solo </a:t>
            </a:r>
            <a:r>
              <a:rPr lang="es-ES" dirty="0"/>
              <a:t>aparece en la cuenta </a:t>
            </a:r>
            <a:r>
              <a:rPr lang="es-ES" dirty="0" smtClean="0"/>
              <a:t>del CRW): </a:t>
            </a:r>
            <a:r>
              <a:rPr lang="es-ES" dirty="0"/>
              <a:t>de forma predeterminada, de acuerdo con la cuenta iniciada (puede ser cualquier usuario)</a:t>
            </a:r>
          </a:p>
          <a:p>
            <a:r>
              <a:rPr lang="fr-CH" b="1" i="1" dirty="0" err="1" smtClean="0"/>
              <a:t>Assignee</a:t>
            </a:r>
            <a:r>
              <a:rPr lang="fr-CH" dirty="0" smtClean="0"/>
              <a:t> (</a:t>
            </a:r>
            <a:r>
              <a:rPr lang="es-ES" dirty="0" smtClean="0"/>
              <a:t>solo </a:t>
            </a:r>
            <a:r>
              <a:rPr lang="es-ES" dirty="0"/>
              <a:t>aparece en la cuenta de </a:t>
            </a:r>
            <a:r>
              <a:rPr lang="es-ES" dirty="0" smtClean="0"/>
              <a:t>CRW): </a:t>
            </a:r>
            <a:r>
              <a:rPr lang="es-ES" dirty="0"/>
              <a:t>al principio, se asignará automáticamente </a:t>
            </a:r>
            <a:r>
              <a:rPr lang="es-ES" dirty="0" smtClean="0"/>
              <a:t>al CRW; El CRW </a:t>
            </a:r>
            <a:r>
              <a:rPr lang="es-ES" dirty="0"/>
              <a:t>debe asignar </a:t>
            </a:r>
            <a:r>
              <a:rPr lang="es-ES" dirty="0" smtClean="0"/>
              <a:t>el ticket </a:t>
            </a:r>
            <a:r>
              <a:rPr lang="es-ES" dirty="0"/>
              <a:t>al Miembro </a:t>
            </a:r>
            <a:r>
              <a:rPr lang="es-ES" dirty="0" smtClean="0"/>
              <a:t>(PFN) si el CRW </a:t>
            </a:r>
            <a:r>
              <a:rPr lang="es-ES" dirty="0"/>
              <a:t>ha decidido elevar el </a:t>
            </a:r>
            <a:r>
              <a:rPr lang="es-ES" dirty="0" smtClean="0"/>
              <a:t>ticket desde problema (</a:t>
            </a:r>
            <a:r>
              <a:rPr lang="es-ES" i="1" dirty="0" err="1" smtClean="0"/>
              <a:t>issue</a:t>
            </a:r>
            <a:r>
              <a:rPr lang="es-ES" dirty="0" smtClean="0"/>
              <a:t>) a </a:t>
            </a:r>
            <a:r>
              <a:rPr lang="es-ES" dirty="0"/>
              <a:t>incidente</a:t>
            </a:r>
          </a:p>
          <a:p>
            <a:r>
              <a:rPr lang="es-ES" b="1" i="1" dirty="0" err="1" smtClean="0"/>
              <a:t>Component</a:t>
            </a:r>
            <a:r>
              <a:rPr lang="es-ES" dirty="0" smtClean="0"/>
              <a:t>: el CRW responsable </a:t>
            </a:r>
            <a:r>
              <a:rPr lang="es-ES" dirty="0"/>
              <a:t>de esta estación</a:t>
            </a:r>
          </a:p>
          <a:p>
            <a:r>
              <a:rPr lang="es-ES" b="1" i="1" dirty="0" err="1" smtClean="0"/>
              <a:t>Description</a:t>
            </a:r>
            <a:r>
              <a:rPr lang="es-ES" dirty="0"/>
              <a:t>: detalles sobre el </a:t>
            </a:r>
            <a:r>
              <a:rPr lang="es-ES" dirty="0" smtClean="0"/>
              <a:t>problema</a:t>
            </a:r>
            <a:endParaRPr lang="es-ES" dirty="0"/>
          </a:p>
          <a:p>
            <a:r>
              <a:rPr lang="es-ES" b="1" i="1" dirty="0" err="1" smtClean="0"/>
              <a:t>Priority</a:t>
            </a:r>
            <a:r>
              <a:rPr lang="es-ES" dirty="0" smtClean="0"/>
              <a:t>: </a:t>
            </a:r>
            <a:r>
              <a:rPr lang="es-ES" dirty="0"/>
              <a:t>nivel de prioridad según las Directrices técnicas </a:t>
            </a:r>
            <a:r>
              <a:rPr lang="es-ES" dirty="0" smtClean="0"/>
              <a:t>sobre el </a:t>
            </a:r>
            <a:r>
              <a:rPr lang="es-ES" dirty="0"/>
              <a:t>WDQMS </a:t>
            </a:r>
            <a:r>
              <a:rPr lang="es-ES" dirty="0" smtClean="0"/>
              <a:t>para </a:t>
            </a:r>
            <a:r>
              <a:rPr lang="es-ES" dirty="0" err="1" smtClean="0"/>
              <a:t>CRWs</a:t>
            </a:r>
            <a:r>
              <a:rPr lang="es-ES" dirty="0" smtClean="0"/>
              <a:t> (WMO-N°1224, Anexo </a:t>
            </a:r>
            <a:r>
              <a:rPr lang="es-ES" dirty="0"/>
              <a:t>2</a:t>
            </a:r>
            <a:r>
              <a:rPr lang="es-ES" dirty="0" smtClean="0"/>
              <a:t>)</a:t>
            </a:r>
            <a:endParaRPr lang="es-ES" dirty="0"/>
          </a:p>
        </p:txBody>
      </p:sp>
      <p:sp>
        <p:nvSpPr>
          <p:cNvPr id="4" name="Slide Number Placeholder 3"/>
          <p:cNvSpPr>
            <a:spLocks noGrp="1"/>
          </p:cNvSpPr>
          <p:nvPr>
            <p:ph type="sldNum" sz="quarter" idx="12"/>
          </p:nvPr>
        </p:nvSpPr>
        <p:spPr/>
        <p:txBody>
          <a:bodyPr/>
          <a:lstStyle/>
          <a:p>
            <a:fld id="{9259AF2F-52C6-9B46-B8B2-0579234AE62E}" type="slidenum">
              <a:rPr lang="en-US" smtClean="0"/>
              <a:t>8</a:t>
            </a:fld>
            <a:endParaRPr lang="en-US"/>
          </a:p>
        </p:txBody>
      </p:sp>
      <p:sp>
        <p:nvSpPr>
          <p:cNvPr id="5" name="Abgerundetes Rechteck 4">
            <a:hlinkClick r:id="rId3" action="ppaction://hlinksldjump"/>
          </p:cNvPr>
          <p:cNvSpPr/>
          <p:nvPr/>
        </p:nvSpPr>
        <p:spPr>
          <a:xfrm>
            <a:off x="7588154" y="525388"/>
            <a:ext cx="1355805" cy="413886"/>
          </a:xfrm>
          <a:prstGeom prst="roundRect">
            <a:avLst/>
          </a:prstGeom>
          <a:solidFill>
            <a:srgbClr val="2B4C73"/>
          </a:solidFill>
          <a:ln>
            <a:solidFill>
              <a:srgbClr val="2B4C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OPEN</a:t>
            </a:r>
            <a:endParaRPr lang="fr-CH" dirty="0"/>
          </a:p>
        </p:txBody>
      </p:sp>
    </p:spTree>
    <p:extLst>
      <p:ext uri="{BB962C8B-B14F-4D97-AF65-F5344CB8AC3E}">
        <p14:creationId xmlns:p14="http://schemas.microsoft.com/office/powerpoint/2010/main" val="303150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04" y="274638"/>
            <a:ext cx="7483642" cy="939307"/>
          </a:xfrm>
        </p:spPr>
        <p:txBody>
          <a:bodyPr>
            <a:normAutofit fontScale="90000"/>
          </a:bodyPr>
          <a:lstStyle/>
          <a:p>
            <a:r>
              <a:rPr lang="fr-CH" dirty="0"/>
              <a:t>Campos para un </a:t>
            </a:r>
            <a:r>
              <a:rPr lang="fr-CH" dirty="0" err="1"/>
              <a:t>nuevo</a:t>
            </a:r>
            <a:r>
              <a:rPr lang="fr-CH" dirty="0"/>
              <a:t> </a:t>
            </a:r>
            <a:r>
              <a:rPr lang="fr-CH" dirty="0" smtClean="0"/>
              <a:t>ticket-</a:t>
            </a:r>
            <a:r>
              <a:rPr lang="fr-CH" dirty="0" err="1" smtClean="0"/>
              <a:t>cont</a:t>
            </a:r>
            <a:r>
              <a:rPr lang="fr-CH" dirty="0" smtClean="0"/>
              <a:t>.</a:t>
            </a:r>
            <a:endParaRPr lang="en-US" dirty="0"/>
          </a:p>
        </p:txBody>
      </p:sp>
      <p:sp>
        <p:nvSpPr>
          <p:cNvPr id="3" name="Content Placeholder 2"/>
          <p:cNvSpPr>
            <a:spLocks noGrp="1"/>
          </p:cNvSpPr>
          <p:nvPr>
            <p:ph idx="1"/>
          </p:nvPr>
        </p:nvSpPr>
        <p:spPr>
          <a:xfrm>
            <a:off x="299545" y="1355834"/>
            <a:ext cx="8702565" cy="4770329"/>
          </a:xfrm>
        </p:spPr>
        <p:txBody>
          <a:bodyPr>
            <a:normAutofit/>
          </a:bodyPr>
          <a:lstStyle/>
          <a:p>
            <a:r>
              <a:rPr lang="fr-CH" sz="2800" b="1" i="1" dirty="0" err="1" smtClean="0"/>
              <a:t>Linked</a:t>
            </a:r>
            <a:r>
              <a:rPr lang="fr-CH" sz="2800" b="1" i="1" dirty="0" smtClean="0"/>
              <a:t> issues</a:t>
            </a:r>
            <a:r>
              <a:rPr lang="fr-CH" sz="2800" dirty="0" smtClean="0"/>
              <a:t>: </a:t>
            </a:r>
            <a:r>
              <a:rPr lang="es-ES" sz="2800" dirty="0" smtClean="0"/>
              <a:t>si </a:t>
            </a:r>
            <a:r>
              <a:rPr lang="es-ES" sz="2800" dirty="0"/>
              <a:t>el problema está relacionado con problemas anteriores</a:t>
            </a:r>
          </a:p>
          <a:p>
            <a:r>
              <a:rPr lang="es-ES" sz="2800" b="1" i="1" dirty="0"/>
              <a:t>WIGOS </a:t>
            </a:r>
            <a:r>
              <a:rPr lang="es-ES" sz="2800" b="1" i="1" dirty="0" smtClean="0"/>
              <a:t>ID</a:t>
            </a:r>
            <a:r>
              <a:rPr lang="es-ES" sz="2800" dirty="0" smtClean="0"/>
              <a:t>*: </a:t>
            </a:r>
            <a:r>
              <a:rPr lang="es-ES" sz="2800" dirty="0"/>
              <a:t>Identificador </a:t>
            </a:r>
            <a:r>
              <a:rPr lang="es-ES" sz="2800" dirty="0" smtClean="0"/>
              <a:t>WIGOS de </a:t>
            </a:r>
            <a:r>
              <a:rPr lang="es-ES" sz="2800" dirty="0"/>
              <a:t>estación </a:t>
            </a:r>
            <a:r>
              <a:rPr lang="es-ES" sz="2800" dirty="0" smtClean="0"/>
              <a:t>(</a:t>
            </a:r>
            <a:r>
              <a:rPr lang="es-ES" sz="2800" dirty="0"/>
              <a:t>WSI) registrado en OSCAR / Surface. Si se informa más de una estación en este ticket, use </a:t>
            </a:r>
            <a:r>
              <a:rPr lang="es-ES" sz="2800" dirty="0" smtClean="0"/>
              <a:t>un </a:t>
            </a:r>
            <a:r>
              <a:rPr lang="es-ES" sz="2800" dirty="0"/>
              <a:t>de </a:t>
            </a:r>
            <a:r>
              <a:rPr lang="es-ES" sz="2800" dirty="0" smtClean="0"/>
              <a:t>los </a:t>
            </a:r>
            <a:r>
              <a:rPr lang="es-ES" sz="2800" dirty="0" err="1" smtClean="0"/>
              <a:t>WSIs</a:t>
            </a:r>
            <a:r>
              <a:rPr lang="es-ES" sz="2800" dirty="0" smtClean="0"/>
              <a:t> </a:t>
            </a:r>
            <a:r>
              <a:rPr lang="es-ES" sz="2800" dirty="0"/>
              <a:t>(los detalles sobre </a:t>
            </a:r>
            <a:r>
              <a:rPr lang="es-ES" sz="2800" dirty="0" smtClean="0"/>
              <a:t>los otros </a:t>
            </a:r>
            <a:r>
              <a:rPr lang="es-ES" sz="2800" dirty="0"/>
              <a:t>WSI irán al campo </a:t>
            </a:r>
            <a:r>
              <a:rPr lang="es-ES" sz="2800" i="1" dirty="0" err="1" smtClean="0"/>
              <a:t>Description</a:t>
            </a:r>
            <a:r>
              <a:rPr lang="es-ES" sz="2800" dirty="0"/>
              <a:t>)</a:t>
            </a:r>
          </a:p>
          <a:p>
            <a:r>
              <a:rPr lang="fr-CH" sz="2800" b="1" i="1" dirty="0" smtClean="0"/>
              <a:t>WIGOS issue </a:t>
            </a:r>
            <a:r>
              <a:rPr lang="fr-CH" sz="2800" b="1" i="1" dirty="0" err="1" smtClean="0"/>
              <a:t>category</a:t>
            </a:r>
            <a:r>
              <a:rPr lang="fr-CH" sz="2800" dirty="0" smtClean="0"/>
              <a:t> (</a:t>
            </a:r>
            <a:r>
              <a:rPr lang="es-ES" sz="2800" dirty="0"/>
              <a:t>Categoría de </a:t>
            </a:r>
            <a:r>
              <a:rPr lang="es-ES" sz="2800" dirty="0" smtClean="0"/>
              <a:t>problema)</a:t>
            </a:r>
            <a:r>
              <a:rPr lang="fr-CH" sz="2800" dirty="0" smtClean="0"/>
              <a:t>: </a:t>
            </a:r>
          </a:p>
          <a:p>
            <a:pPr lvl="1"/>
            <a:r>
              <a:rPr lang="fr-CH" sz="2400" i="1" dirty="0" smtClean="0"/>
              <a:t>Type of observation</a:t>
            </a:r>
            <a:r>
              <a:rPr lang="fr-CH" sz="2400" dirty="0" smtClean="0"/>
              <a:t>:  </a:t>
            </a:r>
            <a:r>
              <a:rPr lang="fr-CH" sz="2400" dirty="0" err="1" smtClean="0"/>
              <a:t>estación</a:t>
            </a:r>
            <a:r>
              <a:rPr lang="fr-CH" sz="2400" dirty="0" smtClean="0"/>
              <a:t> de </a:t>
            </a:r>
            <a:r>
              <a:rPr lang="es-ES" sz="2400" dirty="0" smtClean="0"/>
              <a:t>superficie </a:t>
            </a:r>
            <a:r>
              <a:rPr lang="es-ES" sz="2400" dirty="0"/>
              <a:t>o </a:t>
            </a:r>
            <a:r>
              <a:rPr lang="es-ES" sz="2400" dirty="0" smtClean="0"/>
              <a:t>de altitud,</a:t>
            </a:r>
            <a:endParaRPr lang="es-ES" sz="2400" dirty="0"/>
          </a:p>
          <a:p>
            <a:pPr lvl="1"/>
            <a:r>
              <a:rPr lang="fr-CH" sz="2400" i="1" dirty="0" err="1" smtClean="0"/>
              <a:t>Category</a:t>
            </a:r>
            <a:r>
              <a:rPr lang="fr-CH" sz="2400" i="1" dirty="0" smtClean="0"/>
              <a:t> performance</a:t>
            </a:r>
            <a:r>
              <a:rPr lang="fr-CH" sz="2400" dirty="0" smtClean="0"/>
              <a:t>: </a:t>
            </a:r>
            <a:r>
              <a:rPr lang="es-ES" sz="2400" dirty="0" smtClean="0"/>
              <a:t>disponibilidad</a:t>
            </a:r>
            <a:r>
              <a:rPr lang="es-ES" sz="2400" dirty="0"/>
              <a:t>, calidad </a:t>
            </a:r>
            <a:r>
              <a:rPr lang="es-ES" sz="2400" dirty="0" smtClean="0"/>
              <a:t>o puntualidad de datos</a:t>
            </a:r>
            <a:endParaRPr lang="es-ES" sz="2400" dirty="0"/>
          </a:p>
        </p:txBody>
      </p:sp>
      <p:sp>
        <p:nvSpPr>
          <p:cNvPr id="4" name="Slide Number Placeholder 3"/>
          <p:cNvSpPr>
            <a:spLocks noGrp="1"/>
          </p:cNvSpPr>
          <p:nvPr>
            <p:ph type="sldNum" sz="quarter" idx="12"/>
          </p:nvPr>
        </p:nvSpPr>
        <p:spPr/>
        <p:txBody>
          <a:bodyPr/>
          <a:lstStyle/>
          <a:p>
            <a:fld id="{9259AF2F-52C6-9B46-B8B2-0579234AE62E}" type="slidenum">
              <a:rPr lang="en-US" smtClean="0"/>
              <a:t>9</a:t>
            </a:fld>
            <a:endParaRPr lang="en-US"/>
          </a:p>
        </p:txBody>
      </p:sp>
      <p:sp>
        <p:nvSpPr>
          <p:cNvPr id="5" name="Abgerundetes Rechteck 4">
            <a:hlinkClick r:id="rId3" action="ppaction://hlinksldjump"/>
          </p:cNvPr>
          <p:cNvSpPr/>
          <p:nvPr/>
        </p:nvSpPr>
        <p:spPr>
          <a:xfrm>
            <a:off x="7572345" y="525388"/>
            <a:ext cx="1243593" cy="413886"/>
          </a:xfrm>
          <a:prstGeom prst="roundRect">
            <a:avLst/>
          </a:prstGeom>
          <a:solidFill>
            <a:srgbClr val="2B4C73"/>
          </a:solidFill>
          <a:ln>
            <a:solidFill>
              <a:srgbClr val="2B4C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OPEN</a:t>
            </a:r>
            <a:endParaRPr lang="fr-CH" dirty="0"/>
          </a:p>
        </p:txBody>
      </p:sp>
    </p:spTree>
    <p:extLst>
      <p:ext uri="{BB962C8B-B14F-4D97-AF65-F5344CB8AC3E}">
        <p14:creationId xmlns:p14="http://schemas.microsoft.com/office/powerpoint/2010/main" val="217141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MO_WHITE_Powerpoint_en_f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WMO_WHITE_Powerpoint_en_fr</Template>
  <TotalTime>1544</TotalTime>
  <Words>1509</Words>
  <Application>Microsoft Office PowerPoint</Application>
  <PresentationFormat>On-screen Show (4:3)</PresentationFormat>
  <Paragraphs>173</Paragraphs>
  <Slides>24</Slides>
  <Notes>4</Notes>
  <HiddenSlides>1</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WMO_WHITE_Powerpoint_en_fr</vt:lpstr>
      <vt:lpstr>PowerPoint Presentation</vt:lpstr>
      <vt:lpstr>Contenido Resultados de Aprendizaje Esperados </vt:lpstr>
      <vt:lpstr>Workflow del Sistema</vt:lpstr>
      <vt:lpstr>Workflow del Sistema</vt:lpstr>
      <vt:lpstr>El papel de diferentes usuarios</vt:lpstr>
      <vt:lpstr>Identificación del problema</vt:lpstr>
      <vt:lpstr>Campos para un nuevo ticket</vt:lpstr>
      <vt:lpstr>Campos para un nuevo ticket-cont.</vt:lpstr>
      <vt:lpstr>Campos para un nuevo ticket-cont.</vt:lpstr>
      <vt:lpstr>Iniciación al proceso de incidentes</vt:lpstr>
      <vt:lpstr>Respuesta del CRW a un nuevo ticket</vt:lpstr>
      <vt:lpstr>Confirmación de recibo y propuesta de acción de los PFNs (Miembros)</vt:lpstr>
      <vt:lpstr>Confirmación de recepción</vt:lpstr>
      <vt:lpstr>Propuesta de acción de resolución</vt:lpstr>
      <vt:lpstr>Propuesta de acción de resolución (Cont.)</vt:lpstr>
      <vt:lpstr>Rectificación de incidentes</vt:lpstr>
      <vt:lpstr>El incidente no arreglará (Won’t fix)</vt:lpstr>
      <vt:lpstr>Rectificación del incidente o  incidente que no se arreglará (Won’t fix)</vt:lpstr>
      <vt:lpstr>Incidente que no se arreglará (Won’t fix)</vt:lpstr>
      <vt:lpstr>Cierre del ticket de incidente</vt:lpstr>
      <vt:lpstr>Función de búsqueda (opcional)</vt:lpstr>
      <vt:lpstr>Búsqueda rápida</vt:lpstr>
      <vt:lpstr>Búsqueda Básica</vt:lpstr>
      <vt:lpstr>PowerPoint Presentation</vt:lpstr>
    </vt:vector>
  </TitlesOfParts>
  <Company>World Meteorological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Zulkarnain;Luis Nunes;Daniel Varela</dc:creator>
  <cp:lastModifiedBy>Luis Filipe NUNES</cp:lastModifiedBy>
  <cp:revision>614</cp:revision>
  <cp:lastPrinted>2017-05-09T06:47:47Z</cp:lastPrinted>
  <dcterms:created xsi:type="dcterms:W3CDTF">2016-05-27T11:05:50Z</dcterms:created>
  <dcterms:modified xsi:type="dcterms:W3CDTF">2020-04-29T13:20:02Z</dcterms:modified>
</cp:coreProperties>
</file>