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58" r:id="rId3"/>
    <p:sldId id="353" r:id="rId4"/>
    <p:sldId id="355" r:id="rId5"/>
    <p:sldId id="360" r:id="rId6"/>
    <p:sldId id="361" r:id="rId7"/>
    <p:sldId id="370" r:id="rId8"/>
    <p:sldId id="362" r:id="rId9"/>
    <p:sldId id="363" r:id="rId10"/>
    <p:sldId id="364" r:id="rId11"/>
    <p:sldId id="365" r:id="rId12"/>
    <p:sldId id="366" r:id="rId13"/>
    <p:sldId id="368" r:id="rId14"/>
    <p:sldId id="367" r:id="rId15"/>
    <p:sldId id="369" r:id="rId16"/>
    <p:sldId id="258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69" autoAdjust="0"/>
    <p:restoredTop sz="98335" autoAdjust="0"/>
  </p:normalViewPr>
  <p:slideViewPr>
    <p:cSldViewPr snapToGrid="0" snapToObjects="1">
      <p:cViewPr varScale="1">
        <p:scale>
          <a:sx n="128" d="100"/>
          <a:sy n="128" d="100"/>
        </p:scale>
        <p:origin x="13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619D-49A1-43D3-A02C-742DF4F73657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C61D-21BD-45CA-B920-B80C9B6DF6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.int/wigo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7" name="Shape 231"/>
          <p:cNvSpPr txBox="1">
            <a:spLocks/>
          </p:cNvSpPr>
          <p:nvPr/>
        </p:nvSpPr>
        <p:spPr>
          <a:xfrm>
            <a:off x="261862" y="1913860"/>
            <a:ext cx="8865446" cy="2275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0090"/>
                </a:solidFill>
              </a:rPr>
              <a:t>WIGOS </a:t>
            </a:r>
            <a:r>
              <a:rPr lang="en-US" sz="3200" b="1" dirty="0">
                <a:solidFill>
                  <a:srgbClr val="000090"/>
                </a:solidFill>
              </a:rPr>
              <a:t>Data Quality Monitoring System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90"/>
                </a:solidFill>
              </a:rPr>
              <a:t>(WDQMS</a:t>
            </a:r>
            <a:r>
              <a:rPr lang="en-US" sz="3200" b="1" dirty="0" smtClean="0">
                <a:solidFill>
                  <a:srgbClr val="00009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endParaRPr lang="en-US" sz="1600" b="1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0090"/>
                </a:solidFill>
              </a:rPr>
              <a:t>Introduction to the </a:t>
            </a:r>
            <a:br>
              <a:rPr lang="en-US" sz="3200" b="1" dirty="0" smtClean="0">
                <a:solidFill>
                  <a:srgbClr val="000090"/>
                </a:solidFill>
              </a:rPr>
            </a:br>
            <a:r>
              <a:rPr lang="en-US" sz="3200" b="1" dirty="0" smtClean="0">
                <a:solidFill>
                  <a:srgbClr val="000090"/>
                </a:solidFill>
              </a:rPr>
              <a:t>Incident Management Process</a:t>
            </a:r>
            <a:endParaRPr 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eetings Others\WMO\CBS\WIGOS_WDQMS\TT-WDQMS\WDQMS Training material\Collection of training material\images\I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92" y="891793"/>
            <a:ext cx="3143180" cy="239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7953157" y="2210215"/>
            <a:ext cx="1148316" cy="5435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3399"/>
                </a:solidFill>
              </a:rPr>
              <a:t>RECEIPT CONFIRMATION </a:t>
            </a:r>
            <a:r>
              <a:rPr lang="en-US" sz="3600" b="1" dirty="0" smtClean="0">
                <a:solidFill>
                  <a:srgbClr val="000090"/>
                </a:solidFill>
              </a:rPr>
              <a:t>– </a:t>
            </a:r>
            <a:r>
              <a:rPr lang="en-US" sz="3600" b="1" dirty="0">
                <a:solidFill>
                  <a:srgbClr val="000090"/>
                </a:solidFill>
              </a:rPr>
              <a:t>STEP </a:t>
            </a:r>
            <a:r>
              <a:rPr lang="en-US" sz="3600" b="1" dirty="0" smtClean="0">
                <a:solidFill>
                  <a:srgbClr val="000090"/>
                </a:solidFill>
              </a:rPr>
              <a:t>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214040"/>
            <a:ext cx="8433750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As soon as the </a:t>
            </a:r>
            <a:r>
              <a:rPr lang="en-US" dirty="0" smtClean="0"/>
              <a:t>WDQMS NFP </a:t>
            </a:r>
            <a:r>
              <a:rPr lang="en-US" dirty="0"/>
              <a:t>of the country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has received </a:t>
            </a:r>
            <a:r>
              <a:rPr lang="en-US" dirty="0"/>
              <a:t>the incident ticket with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unique </a:t>
            </a:r>
            <a:r>
              <a:rPr lang="en-US" dirty="0"/>
              <a:t>incident number from the RWC,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actions </a:t>
            </a:r>
            <a:r>
              <a:rPr lang="en-US" b="1" dirty="0"/>
              <a:t>shall be taken </a:t>
            </a:r>
            <a:r>
              <a:rPr lang="en-US" dirty="0"/>
              <a:t>to investigate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cause </a:t>
            </a:r>
            <a:r>
              <a:rPr lang="en-US" dirty="0"/>
              <a:t>of the incident and to find a solution. </a:t>
            </a:r>
            <a:endParaRPr lang="en-US" dirty="0" smtClean="0"/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To make the RWC aware that the country has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taken </a:t>
            </a:r>
            <a:r>
              <a:rPr lang="en-US" dirty="0"/>
              <a:t>over the task of following up the incident, </a:t>
            </a:r>
            <a:r>
              <a:rPr lang="en-US" dirty="0" smtClean="0"/>
              <a:t>WDQMS NFP </a:t>
            </a:r>
            <a:r>
              <a:rPr lang="en-US" dirty="0"/>
              <a:t>must </a:t>
            </a:r>
            <a:r>
              <a:rPr lang="en-US" dirty="0" smtClean="0"/>
              <a:t>inform RWC about acknowledgement of </a:t>
            </a:r>
            <a:r>
              <a:rPr lang="en-US" dirty="0"/>
              <a:t>the </a:t>
            </a:r>
            <a:r>
              <a:rPr lang="en-US" dirty="0" smtClean="0"/>
              <a:t>incident </a:t>
            </a:r>
            <a:r>
              <a:rPr lang="en-US" dirty="0"/>
              <a:t>including date/time, name of recipient and potential </a:t>
            </a:r>
            <a:r>
              <a:rPr lang="en-US" dirty="0" smtClean="0"/>
              <a:t>comments</a:t>
            </a: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RWC to set the status as </a:t>
            </a:r>
            <a:r>
              <a:rPr lang="en-US" b="1" dirty="0" smtClean="0"/>
              <a:t>“under investigation”</a:t>
            </a: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Awaiting </a:t>
            </a:r>
            <a:r>
              <a:rPr lang="en-US" b="1" dirty="0" smtClean="0">
                <a:solidFill>
                  <a:srgbClr val="C00000"/>
                </a:solidFill>
              </a:rPr>
              <a:t>ACTION PROPOSAL – </a:t>
            </a:r>
            <a:r>
              <a:rPr lang="en-US" b="1" dirty="0">
                <a:solidFill>
                  <a:srgbClr val="C00000"/>
                </a:solidFill>
              </a:rPr>
              <a:t>STEP 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endParaRPr lang="en-US" dirty="0">
              <a:solidFill>
                <a:srgbClr val="C00000"/>
              </a:solidFill>
            </a:endParaRP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eetings Others\WMO\CBS\WIGOS_WDQMS\TT-WDQMS\WDQMS Training material\Collection of training material\images\I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92" y="891793"/>
            <a:ext cx="3143180" cy="239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7102552" y="2720562"/>
            <a:ext cx="1148316" cy="5435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3399"/>
                </a:solidFill>
              </a:rPr>
              <a:t>ACTION PROPOSAL </a:t>
            </a:r>
            <a:r>
              <a:rPr lang="en-US" sz="3600" b="1" dirty="0" smtClean="0">
                <a:solidFill>
                  <a:srgbClr val="000090"/>
                </a:solidFill>
              </a:rPr>
              <a:t>– </a:t>
            </a:r>
            <a:r>
              <a:rPr lang="en-US" sz="3600" b="1" dirty="0">
                <a:solidFill>
                  <a:srgbClr val="000090"/>
                </a:solidFill>
              </a:rPr>
              <a:t>STEP </a:t>
            </a:r>
            <a:r>
              <a:rPr lang="en-US" sz="3600" b="1" dirty="0" smtClean="0">
                <a:solidFill>
                  <a:srgbClr val="000090"/>
                </a:solidFill>
              </a:rPr>
              <a:t>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214040"/>
            <a:ext cx="8433750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As </a:t>
            </a:r>
            <a:r>
              <a:rPr lang="en-US" dirty="0"/>
              <a:t>soon as the </a:t>
            </a:r>
            <a:r>
              <a:rPr lang="en-US" dirty="0" smtClean="0"/>
              <a:t>country has identified </a:t>
            </a:r>
            <a:r>
              <a:rPr lang="en-US" dirty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cause </a:t>
            </a:r>
            <a:r>
              <a:rPr lang="en-US" dirty="0"/>
              <a:t>of the incident and </a:t>
            </a:r>
            <a:r>
              <a:rPr lang="en-US" dirty="0" smtClean="0"/>
              <a:t>found </a:t>
            </a:r>
            <a:r>
              <a:rPr lang="en-US" dirty="0"/>
              <a:t>a solution,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/>
              <a:t>WDQMS</a:t>
            </a:r>
            <a:r>
              <a:rPr lang="en-US" dirty="0" smtClean="0"/>
              <a:t> </a:t>
            </a:r>
            <a:r>
              <a:rPr lang="en-US" b="1" dirty="0" smtClean="0"/>
              <a:t>NFP </a:t>
            </a:r>
            <a:r>
              <a:rPr lang="en-US" b="1" dirty="0"/>
              <a:t>should alert the </a:t>
            </a:r>
            <a:r>
              <a:rPr lang="en-US" b="1" dirty="0" smtClean="0"/>
              <a:t>RWC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of the proposed </a:t>
            </a:r>
            <a:r>
              <a:rPr lang="en-US" dirty="0"/>
              <a:t>actions by </a:t>
            </a:r>
            <a:r>
              <a:rPr lang="en-US" dirty="0" smtClean="0"/>
              <a:t>adding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following </a:t>
            </a:r>
            <a:r>
              <a:rPr lang="en-US" dirty="0" smtClean="0"/>
              <a:t>information </a:t>
            </a:r>
            <a:r>
              <a:rPr lang="en-US" dirty="0"/>
              <a:t>to the incident </a:t>
            </a:r>
            <a:r>
              <a:rPr lang="en-US" dirty="0" smtClean="0"/>
              <a:t>ticket: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Date/time</a:t>
            </a:r>
            <a:r>
              <a:rPr lang="en-US" dirty="0"/>
              <a:t>, </a:t>
            </a:r>
            <a:endParaRPr lang="en-US" dirty="0" smtClean="0"/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name </a:t>
            </a:r>
            <a:r>
              <a:rPr lang="en-US" dirty="0"/>
              <a:t>of NFP and </a:t>
            </a:r>
            <a:endParaRPr lang="en-US" dirty="0" smtClean="0"/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details </a:t>
            </a:r>
            <a:r>
              <a:rPr lang="en-US" dirty="0"/>
              <a:t>of proposed action including timeline to solve the incident and additional relevant comments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WDQMS </a:t>
            </a:r>
            <a:r>
              <a:rPr lang="en-US" dirty="0" smtClean="0"/>
              <a:t>NFP </a:t>
            </a:r>
            <a:r>
              <a:rPr lang="en-US" dirty="0" smtClean="0"/>
              <a:t>should update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incident </a:t>
            </a:r>
            <a:r>
              <a:rPr lang="en-US" dirty="0" smtClean="0"/>
              <a:t>ticket </a:t>
            </a:r>
            <a:r>
              <a:rPr lang="en-US" dirty="0"/>
              <a:t>and </a:t>
            </a:r>
            <a:r>
              <a:rPr lang="en-US" dirty="0" smtClean="0"/>
              <a:t>inform the </a:t>
            </a:r>
            <a:r>
              <a:rPr lang="en-US" dirty="0"/>
              <a:t>RWC </a:t>
            </a:r>
            <a:r>
              <a:rPr lang="en-US" dirty="0" smtClean="0"/>
              <a:t>about </a:t>
            </a:r>
            <a:r>
              <a:rPr lang="en-US" dirty="0"/>
              <a:t>the update as soon as possible. </a:t>
            </a:r>
            <a:endParaRPr lang="en-US" dirty="0" smtClean="0"/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RWC to set the status </a:t>
            </a:r>
            <a:r>
              <a:rPr lang="en-US" dirty="0" smtClean="0"/>
              <a:t>as </a:t>
            </a:r>
            <a:r>
              <a:rPr lang="en-US" b="1" dirty="0" smtClean="0"/>
              <a:t>“in </a:t>
            </a:r>
            <a:r>
              <a:rPr lang="en-US" b="1" dirty="0"/>
              <a:t>progress</a:t>
            </a:r>
            <a:r>
              <a:rPr lang="en-US" b="1" dirty="0" smtClean="0"/>
              <a:t>”.</a:t>
            </a: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Awaiting </a:t>
            </a:r>
            <a:r>
              <a:rPr lang="en-US" b="1" dirty="0" smtClean="0">
                <a:solidFill>
                  <a:srgbClr val="C00000"/>
                </a:solidFill>
              </a:rPr>
              <a:t>INCIDENT STATUS – </a:t>
            </a:r>
            <a:r>
              <a:rPr lang="en-US" b="1" dirty="0">
                <a:solidFill>
                  <a:srgbClr val="C00000"/>
                </a:solidFill>
              </a:rPr>
              <a:t>STEP E</a:t>
            </a:r>
            <a:endParaRPr lang="en-US" dirty="0">
              <a:solidFill>
                <a:srgbClr val="C00000"/>
              </a:solidFill>
            </a:endParaRP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b="1" dirty="0"/>
          </a:p>
          <a:p>
            <a:pPr marL="347663" lvl="2" indent="-342900">
              <a:spcBef>
                <a:spcPts val="600"/>
              </a:spcBef>
            </a:pPr>
            <a:endParaRPr lang="en-US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3399"/>
                </a:solidFill>
              </a:rPr>
              <a:t>INCIDENT STATUS </a:t>
            </a:r>
            <a:r>
              <a:rPr lang="en-US" sz="3600" b="1" dirty="0" smtClean="0">
                <a:solidFill>
                  <a:srgbClr val="000090"/>
                </a:solidFill>
              </a:rPr>
              <a:t>– </a:t>
            </a:r>
            <a:r>
              <a:rPr lang="en-US" sz="3600" b="1" dirty="0">
                <a:solidFill>
                  <a:srgbClr val="000090"/>
                </a:solidFill>
              </a:rPr>
              <a:t>STEP </a:t>
            </a:r>
            <a:r>
              <a:rPr lang="en-US" sz="3600" b="1" dirty="0" smtClean="0">
                <a:solidFill>
                  <a:srgbClr val="000090"/>
                </a:solidFill>
              </a:rPr>
              <a:t>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214040"/>
            <a:ext cx="8433750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The </a:t>
            </a:r>
            <a:r>
              <a:rPr lang="en-US" b="1" dirty="0" smtClean="0"/>
              <a:t>WDQMS</a:t>
            </a:r>
            <a:r>
              <a:rPr lang="en-US" dirty="0" smtClean="0"/>
              <a:t> </a:t>
            </a:r>
            <a:r>
              <a:rPr lang="en-US" b="1" dirty="0" smtClean="0"/>
              <a:t>NFP </a:t>
            </a:r>
            <a:r>
              <a:rPr lang="en-US" b="1" dirty="0"/>
              <a:t>will regularly </a:t>
            </a:r>
            <a:r>
              <a:rPr lang="en-US" b="1" dirty="0" smtClean="0"/>
              <a:t>provide </a:t>
            </a:r>
            <a:br>
              <a:rPr lang="en-US" b="1" dirty="0" smtClean="0"/>
            </a:br>
            <a:r>
              <a:rPr lang="en-US" b="1" dirty="0" smtClean="0"/>
              <a:t>summarized  updates</a:t>
            </a:r>
            <a:r>
              <a:rPr lang="en-US" dirty="0" smtClean="0"/>
              <a:t> </a:t>
            </a:r>
            <a:r>
              <a:rPr lang="en-US" dirty="0"/>
              <a:t>on the status </a:t>
            </a: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the incident:</a:t>
            </a:r>
            <a:endParaRPr lang="en-US" dirty="0"/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Any </a:t>
            </a:r>
            <a:r>
              <a:rPr lang="en-US" dirty="0"/>
              <a:t>significant action that has been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taken </a:t>
            </a:r>
            <a:r>
              <a:rPr lang="en-US" dirty="0"/>
              <a:t>and which should be recorded </a:t>
            </a:r>
            <a:endParaRPr lang="en-US" dirty="0" smtClean="0"/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essentially </a:t>
            </a:r>
            <a:r>
              <a:rPr lang="en-US" dirty="0"/>
              <a:t>a work log of the actions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undertaken </a:t>
            </a:r>
            <a:r>
              <a:rPr lang="en-US" dirty="0"/>
              <a:t>during the lifetime of the ticket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adding </a:t>
            </a:r>
            <a:r>
              <a:rPr lang="en-US" dirty="0"/>
              <a:t>date/time, organization and name of who is taking action, as well as the resulting status after each </a:t>
            </a:r>
            <a:r>
              <a:rPr lang="en-US" dirty="0" smtClean="0"/>
              <a:t>action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Routinely to be updated on </a:t>
            </a:r>
            <a:r>
              <a:rPr lang="en-US" dirty="0"/>
              <a:t>a weekly basis (including “no </a:t>
            </a:r>
            <a:r>
              <a:rPr lang="en-US" dirty="0" smtClean="0"/>
              <a:t> change</a:t>
            </a:r>
            <a:r>
              <a:rPr lang="en-US" dirty="0"/>
              <a:t>” </a:t>
            </a:r>
            <a:r>
              <a:rPr lang="en-US" dirty="0" smtClean="0"/>
              <a:t>reports)</a:t>
            </a:r>
            <a:endParaRPr lang="en-US" dirty="0"/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At </a:t>
            </a:r>
            <a:r>
              <a:rPr lang="en-US" dirty="0"/>
              <a:t>the moment when the incident has been </a:t>
            </a:r>
            <a:r>
              <a:rPr lang="en-US" dirty="0" smtClean="0"/>
              <a:t>rectified</a:t>
            </a: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Awaiting </a:t>
            </a:r>
            <a:r>
              <a:rPr lang="en-US" b="1" dirty="0" smtClean="0">
                <a:solidFill>
                  <a:srgbClr val="C00000"/>
                </a:solidFill>
              </a:rPr>
              <a:t>INCIDENT RECTIFICATION – </a:t>
            </a:r>
            <a:r>
              <a:rPr lang="en-US" b="1" dirty="0">
                <a:solidFill>
                  <a:srgbClr val="C00000"/>
                </a:solidFill>
              </a:rPr>
              <a:t>STEP </a:t>
            </a:r>
            <a:r>
              <a:rPr lang="en-US" b="1" dirty="0" smtClean="0">
                <a:solidFill>
                  <a:srgbClr val="C00000"/>
                </a:solidFill>
              </a:rPr>
              <a:t>F</a:t>
            </a:r>
            <a:endParaRPr lang="en-US" dirty="0">
              <a:solidFill>
                <a:srgbClr val="C00000"/>
              </a:solidFill>
            </a:endParaRPr>
          </a:p>
          <a:p>
            <a:pPr marL="804863" lvl="3" indent="-342900">
              <a:spcBef>
                <a:spcPts val="600"/>
              </a:spcBef>
            </a:pP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2" descr="H:\Meetings Others\WMO\CBS\WIGOS_WDQMS\TT-WDQMS\WDQMS Training material\Collection of training material\images\I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92" y="891793"/>
            <a:ext cx="3143180" cy="239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6071194" y="2305892"/>
            <a:ext cx="1148316" cy="5435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4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144781" y="5985546"/>
            <a:ext cx="3447738" cy="7359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2" descr="H:\Meetings Others\WMO\CBS\WIGOS_WDQMS\TT-WDQMS\WDQMS Training material\Collection of training material\images\I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92" y="891793"/>
            <a:ext cx="3143180" cy="239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6071194" y="1529715"/>
            <a:ext cx="1148316" cy="543587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3399"/>
                </a:solidFill>
              </a:rPr>
              <a:t>INCIDENT RECTIFICATION </a:t>
            </a:r>
            <a:r>
              <a:rPr lang="en-US" sz="3600" b="1" dirty="0" smtClean="0">
                <a:solidFill>
                  <a:srgbClr val="000090"/>
                </a:solidFill>
              </a:rPr>
              <a:t>– </a:t>
            </a:r>
            <a:r>
              <a:rPr lang="en-US" sz="3600" b="1" dirty="0">
                <a:solidFill>
                  <a:srgbClr val="000090"/>
                </a:solidFill>
              </a:rPr>
              <a:t>STEP </a:t>
            </a:r>
            <a:r>
              <a:rPr lang="en-US" sz="3600" b="1" dirty="0" smtClean="0">
                <a:solidFill>
                  <a:srgbClr val="000090"/>
                </a:solidFill>
              </a:rPr>
              <a:t>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214040"/>
            <a:ext cx="8433750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b="1" dirty="0" smtClean="0"/>
              <a:t>WDQMS NFP to inform the RWC </a:t>
            </a:r>
            <a:r>
              <a:rPr lang="en-US" dirty="0" smtClean="0"/>
              <a:t>if and </a:t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smtClean="0"/>
              <a:t>incident has been </a:t>
            </a:r>
            <a:r>
              <a:rPr lang="en-US" b="1" dirty="0" smtClean="0"/>
              <a:t>rectified</a:t>
            </a:r>
            <a:r>
              <a:rPr lang="en-US" dirty="0" smtClean="0"/>
              <a:t>.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RWC </a:t>
            </a:r>
            <a:r>
              <a:rPr lang="en-US" dirty="0"/>
              <a:t>will check whether the </a:t>
            </a:r>
            <a:r>
              <a:rPr lang="en-US" dirty="0" smtClean="0"/>
              <a:t>incident </a:t>
            </a:r>
            <a:br>
              <a:rPr lang="en-US" dirty="0" smtClean="0"/>
            </a:br>
            <a:r>
              <a:rPr lang="en-US" dirty="0" smtClean="0"/>
              <a:t>ticket </a:t>
            </a:r>
            <a:r>
              <a:rPr lang="en-US" dirty="0"/>
              <a:t>can be closed or has to be </a:t>
            </a:r>
            <a:r>
              <a:rPr lang="en-US" dirty="0" smtClean="0"/>
              <a:t>kept </a:t>
            </a:r>
            <a:br>
              <a:rPr lang="en-US" dirty="0" smtClean="0"/>
            </a:br>
            <a:r>
              <a:rPr lang="en-US" dirty="0" smtClean="0"/>
              <a:t>open due </a:t>
            </a:r>
            <a:r>
              <a:rPr lang="en-US" dirty="0"/>
              <a:t>to ongoing </a:t>
            </a:r>
            <a:r>
              <a:rPr lang="en-US" dirty="0" smtClean="0"/>
              <a:t>non-compliance.</a:t>
            </a:r>
            <a:endParaRPr lang="en-US" dirty="0" smtClean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In </a:t>
            </a:r>
            <a:r>
              <a:rPr lang="en-US" dirty="0"/>
              <a:t>the case of ongoing non-compliance, the RWC will ask the </a:t>
            </a:r>
            <a:r>
              <a:rPr lang="en-US" dirty="0" smtClean="0"/>
              <a:t>WDQMS NFP </a:t>
            </a:r>
            <a:r>
              <a:rPr lang="en-US" dirty="0"/>
              <a:t>to take further actions, to be recorded in part E. </a:t>
            </a:r>
            <a:endParaRPr lang="en-US" dirty="0" smtClean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smtClean="0"/>
              <a:t>incident </a:t>
            </a:r>
            <a:r>
              <a:rPr lang="en-US" dirty="0"/>
              <a:t>ticket can be closed, the RWC will </a:t>
            </a:r>
            <a:endParaRPr lang="en-US" dirty="0" smtClean="0"/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add a </a:t>
            </a:r>
            <a:r>
              <a:rPr lang="en-US" dirty="0"/>
              <a:t>closing date/time to the ticket </a:t>
            </a:r>
            <a:endParaRPr lang="en-US" dirty="0" smtClean="0"/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inform </a:t>
            </a:r>
            <a:r>
              <a:rPr lang="en-US" dirty="0"/>
              <a:t>the </a:t>
            </a:r>
            <a:r>
              <a:rPr lang="en-US" dirty="0" smtClean="0"/>
              <a:t>WDQMS NFP and </a:t>
            </a:r>
            <a:r>
              <a:rPr lang="en-US" dirty="0"/>
              <a:t>the issue </a:t>
            </a:r>
            <a:r>
              <a:rPr lang="en-US" dirty="0" smtClean="0"/>
              <a:t>reporter </a:t>
            </a:r>
            <a:r>
              <a:rPr lang="en-US" dirty="0"/>
              <a:t>and </a:t>
            </a:r>
            <a:r>
              <a:rPr lang="en-US" dirty="0" smtClean="0"/>
              <a:t>data users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archive </a:t>
            </a:r>
            <a:r>
              <a:rPr lang="en-US" dirty="0"/>
              <a:t>the ticket as a “</a:t>
            </a:r>
            <a:r>
              <a:rPr lang="en-US" dirty="0" smtClean="0"/>
              <a:t>resolved/closed </a:t>
            </a:r>
            <a:r>
              <a:rPr lang="en-US" dirty="0"/>
              <a:t>incident” in the ticket summary </a:t>
            </a:r>
            <a:endParaRPr lang="en-US" dirty="0" smtClean="0"/>
          </a:p>
          <a:p>
            <a:pPr marL="347663" lvl="2" indent="-342900" defTabSz="447675">
              <a:spcBef>
                <a:spcPts val="600"/>
              </a:spcBef>
              <a:tabLst>
                <a:tab pos="1611313" algn="l"/>
              </a:tabLst>
            </a:pPr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IMP will be completed once the </a:t>
            </a:r>
            <a:r>
              <a:rPr lang="en-US" b="1" dirty="0" smtClean="0">
                <a:solidFill>
                  <a:srgbClr val="00B050"/>
                </a:solidFill>
              </a:rPr>
              <a:t>station continuously performs </a:t>
            </a:r>
            <a:r>
              <a:rPr lang="en-US" b="1" dirty="0">
                <a:solidFill>
                  <a:srgbClr val="00B050"/>
                </a:solidFill>
              </a:rPr>
              <a:t>correctly again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r>
              <a:rPr lang="en-US" b="1" dirty="0" smtClean="0"/>
              <a:t> 	  </a:t>
            </a:r>
            <a:r>
              <a:rPr lang="en-US" sz="1800" i="1" dirty="0" smtClean="0"/>
              <a:t>→ 	A closed ticket can be reopened </a:t>
            </a:r>
            <a:br>
              <a:rPr lang="en-US" sz="1800" i="1" dirty="0" smtClean="0"/>
            </a:br>
            <a:r>
              <a:rPr lang="en-US" sz="1800" i="1" dirty="0" smtClean="0"/>
              <a:t>							again if an issue reoccurs.</a:t>
            </a:r>
            <a:endParaRPr lang="en-US" sz="1800" i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3399"/>
                </a:solidFill>
              </a:rPr>
              <a:t>KNOWN PROBLEMS LOG, other activators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214040"/>
            <a:ext cx="8433750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It </a:t>
            </a:r>
            <a:r>
              <a:rPr lang="en-US" dirty="0"/>
              <a:t>might be </a:t>
            </a:r>
            <a:r>
              <a:rPr lang="en-US" dirty="0" smtClean="0"/>
              <a:t>found that </a:t>
            </a:r>
            <a:r>
              <a:rPr lang="en-US" dirty="0"/>
              <a:t>an incident cannot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/>
              <a:t>rectified </a:t>
            </a:r>
            <a:r>
              <a:rPr lang="en-US" dirty="0" smtClean="0"/>
              <a:t>because </a:t>
            </a:r>
            <a:r>
              <a:rPr lang="en-US" dirty="0"/>
              <a:t>no (immediate)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action </a:t>
            </a:r>
            <a:r>
              <a:rPr lang="en-US" dirty="0"/>
              <a:t>can be </a:t>
            </a:r>
            <a:r>
              <a:rPr lang="en-US" dirty="0" smtClean="0"/>
              <a:t>taken</a:t>
            </a:r>
            <a:r>
              <a:rPr lang="en-US" dirty="0"/>
              <a:t>. </a:t>
            </a:r>
            <a:endParaRPr lang="en-US" b="1" dirty="0" smtClean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RWC </a:t>
            </a:r>
            <a:r>
              <a:rPr lang="en-US" dirty="0"/>
              <a:t>should </a:t>
            </a:r>
            <a:r>
              <a:rPr lang="en-US" dirty="0" smtClean="0"/>
              <a:t>put </a:t>
            </a:r>
            <a:r>
              <a:rPr lang="en-US" dirty="0"/>
              <a:t>the </a:t>
            </a:r>
            <a:r>
              <a:rPr lang="en-US" dirty="0" smtClean="0"/>
              <a:t>incident </a:t>
            </a:r>
            <a:r>
              <a:rPr lang="en-US" dirty="0"/>
              <a:t>into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“</a:t>
            </a:r>
            <a:r>
              <a:rPr lang="en-US" b="1" dirty="0"/>
              <a:t>Known problems</a:t>
            </a:r>
            <a:r>
              <a:rPr lang="en-US" b="1" dirty="0" smtClean="0"/>
              <a:t>”</a:t>
            </a:r>
            <a:r>
              <a:rPr lang="en-US" dirty="0" smtClean="0"/>
              <a:t> </a:t>
            </a:r>
            <a:r>
              <a:rPr lang="en-US" dirty="0" smtClean="0"/>
              <a:t>log (“WON´T FIX”) </a:t>
            </a:r>
            <a:endParaRPr lang="en-US" b="1" dirty="0" smtClean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One </a:t>
            </a:r>
            <a:r>
              <a:rPr lang="en-US" dirty="0"/>
              <a:t>of the most likely known problems that might be identified </a:t>
            </a:r>
            <a:r>
              <a:rPr lang="en-US" u="sng" dirty="0"/>
              <a:t>at the beginning of RWC operations </a:t>
            </a:r>
            <a:r>
              <a:rPr lang="en-US" dirty="0"/>
              <a:t>is that stations do not provide </a:t>
            </a:r>
            <a:r>
              <a:rPr lang="en-US" b="1" dirty="0"/>
              <a:t>any data to GTS </a:t>
            </a:r>
            <a:r>
              <a:rPr lang="en-US" dirty="0"/>
              <a:t>although </a:t>
            </a:r>
            <a:r>
              <a:rPr lang="en-US" dirty="0" smtClean="0"/>
              <a:t>being </a:t>
            </a:r>
            <a:r>
              <a:rPr lang="en-US" dirty="0"/>
              <a:t>listed </a:t>
            </a:r>
            <a:r>
              <a:rPr lang="en-US" dirty="0" smtClean="0"/>
              <a:t>as </a:t>
            </a:r>
            <a:r>
              <a:rPr lang="en-US" b="1" dirty="0"/>
              <a:t>operational and affiliated to GOS in OSCAR/Surface </a:t>
            </a:r>
            <a:r>
              <a:rPr lang="en-US" dirty="0" smtClean="0"/>
              <a:t>(“</a:t>
            </a:r>
            <a:r>
              <a:rPr lang="en-US" dirty="0"/>
              <a:t>silent stations</a:t>
            </a:r>
            <a:r>
              <a:rPr lang="en-US" dirty="0" smtClean="0"/>
              <a:t>”).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It also might be the case that actions </a:t>
            </a:r>
            <a:r>
              <a:rPr lang="en-US" dirty="0"/>
              <a:t>taken so far have been unsuccessful because the incident has been caused by a </a:t>
            </a:r>
            <a:r>
              <a:rPr lang="en-US" b="1" dirty="0"/>
              <a:t>different activator</a:t>
            </a:r>
            <a:r>
              <a:rPr lang="en-US" dirty="0"/>
              <a:t>. In this case, </a:t>
            </a:r>
            <a:r>
              <a:rPr lang="en-US" dirty="0" smtClean="0"/>
              <a:t>RWC </a:t>
            </a:r>
            <a:r>
              <a:rPr lang="en-US" dirty="0"/>
              <a:t>should </a:t>
            </a:r>
            <a:r>
              <a:rPr lang="en-US" dirty="0" smtClean="0"/>
              <a:t>close </a:t>
            </a:r>
            <a:r>
              <a:rPr lang="en-US" dirty="0"/>
              <a:t>the </a:t>
            </a:r>
            <a:r>
              <a:rPr lang="en-US" dirty="0" smtClean="0"/>
              <a:t>ticket </a:t>
            </a:r>
            <a:r>
              <a:rPr lang="en-US" dirty="0"/>
              <a:t>and initiate a new </a:t>
            </a:r>
            <a:r>
              <a:rPr lang="en-US" dirty="0" smtClean="0"/>
              <a:t>IMP with </a:t>
            </a:r>
            <a:r>
              <a:rPr lang="en-US" dirty="0"/>
              <a:t>a different incident description.</a:t>
            </a:r>
            <a:endParaRPr lang="en-US" b="1" dirty="0"/>
          </a:p>
          <a:p>
            <a:pPr marL="347663" lvl="2" indent="-342900">
              <a:spcBef>
                <a:spcPts val="600"/>
              </a:spcBef>
            </a:pP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2" descr="H:\Meetings Others\WMO\CBS\WIGOS_WDQMS\TT-WDQMS\WDQMS Training material\Collection of training material\images\I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820" y="897836"/>
            <a:ext cx="3143180" cy="239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7240771" y="1408168"/>
            <a:ext cx="648583" cy="36288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0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eetings Others\WMO\CBS\WIGOS_WDQMS\TT-WDQMS\WDQMS Training material\Collection of training material\images\I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92" y="891793"/>
            <a:ext cx="3143180" cy="239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7155715" y="1844040"/>
            <a:ext cx="818704" cy="54358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3399"/>
                </a:solidFill>
              </a:rPr>
              <a:t>ESCALATION PROCEDURE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214040"/>
            <a:ext cx="8433750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In the unlikely event of non-response </a:t>
            </a:r>
            <a:r>
              <a:rPr lang="en-US" dirty="0" smtClean="0"/>
              <a:t>of the</a:t>
            </a:r>
            <a:br>
              <a:rPr lang="en-US" dirty="0" smtClean="0"/>
            </a:br>
            <a:r>
              <a:rPr lang="en-US" dirty="0" smtClean="0"/>
              <a:t>country to </a:t>
            </a:r>
            <a:r>
              <a:rPr lang="en-US" dirty="0"/>
              <a:t>the RWC incident reporting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incident is sufficiently severe,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incident </a:t>
            </a:r>
            <a:r>
              <a:rPr lang="en-US" dirty="0"/>
              <a:t>escalation procedure will state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 </a:t>
            </a:r>
            <a:r>
              <a:rPr lang="en-US" dirty="0"/>
              <a:t>should be contacted at a higher level. </a:t>
            </a:r>
            <a:endParaRPr lang="en-US" dirty="0" smtClean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In </a:t>
            </a:r>
            <a:r>
              <a:rPr lang="en-US" dirty="0"/>
              <a:t>the most severe cases, this may involve asking the </a:t>
            </a:r>
            <a:r>
              <a:rPr lang="en-US" dirty="0" smtClean="0"/>
              <a:t>WDQMS NFP if </a:t>
            </a:r>
            <a:r>
              <a:rPr lang="en-US" dirty="0"/>
              <a:t>needed to approach the Permanent Representative with WMO of the corresponding country </a:t>
            </a:r>
            <a:r>
              <a:rPr lang="en-US" dirty="0" smtClean="0"/>
              <a:t>or WMO Secretariat asking </a:t>
            </a:r>
            <a:r>
              <a:rPr lang="en-US" dirty="0"/>
              <a:t>for </a:t>
            </a:r>
            <a:r>
              <a:rPr lang="en-US" dirty="0" smtClean="0"/>
              <a:t>advise and support.</a:t>
            </a:r>
            <a:endParaRPr lang="en-US" dirty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/>
              <a:t>incident escalation procedure might also be initiated if long-lasting incidents are identified as “known problems” </a:t>
            </a:r>
            <a:r>
              <a:rPr lang="en-US" dirty="0" smtClean="0"/>
              <a:t>(“WON´T FIX” problems </a:t>
            </a:r>
            <a:r>
              <a:rPr lang="en-US" dirty="0"/>
              <a:t>that are ongoing and cannot be solved within the responsibility of the RWC and the </a:t>
            </a:r>
            <a:r>
              <a:rPr lang="en-US" dirty="0" smtClean="0"/>
              <a:t>WDQMS NFP</a:t>
            </a:r>
            <a:r>
              <a:rPr lang="en-US" dirty="0"/>
              <a:t>).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20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dirty="0" smtClean="0">
                <a:solidFill>
                  <a:srgbClr val="000090"/>
                </a:solidFill>
              </a:rPr>
              <a:t>Thank you</a:t>
            </a:r>
          </a:p>
          <a:p>
            <a:endParaRPr lang="en-US" sz="4800" dirty="0" smtClean="0">
              <a:solidFill>
                <a:srgbClr val="000090"/>
              </a:solidFill>
            </a:endParaRPr>
          </a:p>
          <a:p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3100" dirty="0">
                <a:solidFill>
                  <a:srgbClr val="000090"/>
                </a:solidFill>
              </a:rPr>
              <a:t>Tanja.Kleinert@dwd.de</a:t>
            </a:r>
          </a:p>
          <a:p>
            <a:r>
              <a:rPr lang="en-US" sz="3100" dirty="0" smtClean="0">
                <a:solidFill>
                  <a:srgbClr val="000090"/>
                </a:solidFill>
                <a:hlinkClick r:id="rId3"/>
              </a:rPr>
              <a:t>www.wmo.int/wigos</a:t>
            </a:r>
            <a:r>
              <a:rPr lang="en-US" sz="3100" dirty="0" smtClean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The steps of the Incident Management Process (IMP)</a:t>
            </a:r>
            <a:endParaRPr lang="en-US" sz="3600" dirty="0"/>
          </a:p>
        </p:txBody>
      </p:sp>
      <p:pic>
        <p:nvPicPr>
          <p:cNvPr id="4" name="Picture 2" descr="H:\Meetings Others\WMO\CBS\WIGOS_WDQMS\TT-WDQMS\WDQMS Training material\Collection of training material\images\I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63" y="1324489"/>
            <a:ext cx="6386625" cy="48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7697972" y="4104166"/>
            <a:ext cx="1286540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ysClr val="windowText" lastClr="000000"/>
                </a:solidFill>
              </a:rPr>
              <a:t>Responsibility</a:t>
            </a:r>
            <a:endParaRPr lang="de-DE" sz="14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de-DE" sz="1400" dirty="0" err="1" smtClean="0">
                <a:solidFill>
                  <a:sysClr val="windowText" lastClr="000000"/>
                </a:solidFill>
              </a:rPr>
              <a:t>country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830186" y="5110714"/>
            <a:ext cx="1293628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ysClr val="windowText" lastClr="000000"/>
                </a:solidFill>
              </a:rPr>
              <a:t>Responsibility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country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72534" y="2682944"/>
            <a:ext cx="1279055" cy="9852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ysClr val="windowText" lastClr="000000"/>
                </a:solidFill>
              </a:rPr>
              <a:t>Responsibility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smtClean="0">
                <a:solidFill>
                  <a:sysClr val="windowText" lastClr="000000"/>
                </a:solidFill>
                <a:sym typeface="Symbol"/>
              </a:rPr>
              <a:t>RWC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904614" y="1470836"/>
            <a:ext cx="1719369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ysClr val="windowText" lastClr="000000"/>
                </a:solidFill>
              </a:rPr>
              <a:t>Responsibility</a:t>
            </a:r>
            <a:endParaRPr lang="de-DE" sz="14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de-DE" sz="1400" dirty="0" smtClean="0">
                <a:solidFill>
                  <a:sysClr val="windowText" lastClr="000000"/>
                </a:solidFill>
              </a:rPr>
              <a:t>RWC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or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data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user</a:t>
            </a:r>
            <a:endParaRPr lang="de-DE" sz="1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623983" y="2562482"/>
            <a:ext cx="1360529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ysClr val="windowText" lastClr="000000"/>
                </a:solidFill>
              </a:rPr>
              <a:t>Responsibility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RWC</a:t>
            </a:r>
          </a:p>
        </p:txBody>
      </p:sp>
      <p:sp>
        <p:nvSpPr>
          <p:cNvPr id="10" name="Rechteck 9"/>
          <p:cNvSpPr/>
          <p:nvPr/>
        </p:nvSpPr>
        <p:spPr>
          <a:xfrm>
            <a:off x="372534" y="4249475"/>
            <a:ext cx="1279055" cy="9852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ysClr val="windowText" lastClr="000000"/>
                </a:solidFill>
              </a:rPr>
              <a:t>Responsibility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Contact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country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smtClean="0">
                <a:solidFill>
                  <a:sysClr val="windowText" lastClr="000000"/>
                </a:solidFill>
                <a:sym typeface="Symbol"/>
              </a:rPr>
              <a:t> RWC</a:t>
            </a:r>
            <a:endParaRPr lang="de-DE" sz="14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948662" y="2796360"/>
            <a:ext cx="1360529" cy="8506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err="1" smtClean="0">
                <a:solidFill>
                  <a:sysClr val="windowText" lastClr="000000"/>
                </a:solidFill>
              </a:rPr>
              <a:t>Responsibility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RWC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</a:t>
            </a:fld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212651" y="5319821"/>
            <a:ext cx="2806996" cy="868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i="1" dirty="0" smtClean="0">
                <a:solidFill>
                  <a:schemeClr val="tx1"/>
                </a:solidFill>
              </a:rPr>
              <a:t>Potential </a:t>
            </a:r>
            <a:r>
              <a:rPr lang="de-DE" sz="1400" b="1" i="1" dirty="0" err="1" smtClean="0">
                <a:solidFill>
                  <a:schemeClr val="tx1"/>
                </a:solidFill>
              </a:rPr>
              <a:t>need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to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close</a:t>
            </a:r>
            <a:r>
              <a:rPr lang="de-DE" sz="1400" b="1" i="1" dirty="0" smtClean="0">
                <a:solidFill>
                  <a:schemeClr val="tx1"/>
                </a:solidFill>
              </a:rPr>
              <a:t> IMP </a:t>
            </a:r>
            <a:r>
              <a:rPr lang="de-DE" sz="1400" b="1" i="1" dirty="0" err="1" smtClean="0">
                <a:solidFill>
                  <a:schemeClr val="tx1"/>
                </a:solidFill>
              </a:rPr>
              <a:t>and</a:t>
            </a:r>
            <a:r>
              <a:rPr lang="de-DE" sz="1400" b="1" i="1" dirty="0" smtClean="0">
                <a:solidFill>
                  <a:schemeClr val="tx1"/>
                </a:solidFill>
              </a:rPr>
              <a:t> open </a:t>
            </a:r>
            <a:r>
              <a:rPr lang="de-DE" sz="1400" b="1" i="1" dirty="0" err="1" smtClean="0">
                <a:solidFill>
                  <a:schemeClr val="tx1"/>
                </a:solidFill>
              </a:rPr>
              <a:t>new</a:t>
            </a:r>
            <a:r>
              <a:rPr lang="de-DE" sz="1400" b="1" i="1" dirty="0" smtClean="0">
                <a:solidFill>
                  <a:schemeClr val="tx1"/>
                </a:solidFill>
              </a:rPr>
              <a:t> IMP due </a:t>
            </a:r>
            <a:r>
              <a:rPr lang="de-DE" sz="1400" b="1" i="1" dirty="0" err="1" smtClean="0">
                <a:solidFill>
                  <a:schemeClr val="tx1"/>
                </a:solidFill>
              </a:rPr>
              <a:t>to</a:t>
            </a:r>
            <a:r>
              <a:rPr lang="de-DE" sz="1400" b="1" i="1" dirty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incident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cause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by</a:t>
            </a:r>
            <a:r>
              <a:rPr lang="de-DE" sz="1400" b="1" i="1" dirty="0" smtClean="0">
                <a:solidFill>
                  <a:schemeClr val="tx1"/>
                </a:solidFill>
              </a:rPr>
              <a:t> different </a:t>
            </a:r>
            <a:r>
              <a:rPr lang="de-DE" sz="1400" b="1" i="1" dirty="0" err="1">
                <a:solidFill>
                  <a:schemeClr val="tx1"/>
                </a:solidFill>
              </a:rPr>
              <a:t>activator</a:t>
            </a:r>
            <a:endParaRPr lang="de-DE" sz="1400" b="1" i="1" dirty="0">
              <a:solidFill>
                <a:schemeClr val="tx1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2732567" y="5110714"/>
            <a:ext cx="116959" cy="209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6177516" y="730101"/>
            <a:ext cx="2806996" cy="868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i="1" dirty="0" smtClean="0">
                <a:solidFill>
                  <a:schemeClr val="tx1"/>
                </a:solidFill>
              </a:rPr>
              <a:t>The </a:t>
            </a:r>
            <a:r>
              <a:rPr lang="de-DE" sz="1400" b="1" i="1" dirty="0" err="1" smtClean="0">
                <a:solidFill>
                  <a:schemeClr val="tx1"/>
                </a:solidFill>
              </a:rPr>
              <a:t>issue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might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be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closed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again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before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initiating</a:t>
            </a:r>
            <a:r>
              <a:rPr lang="de-DE" sz="1400" b="1" i="1" dirty="0" smtClean="0">
                <a:solidFill>
                  <a:schemeClr val="tx1"/>
                </a:solidFill>
              </a:rPr>
              <a:t> an </a:t>
            </a:r>
            <a:r>
              <a:rPr lang="de-DE" sz="1400" b="1" i="1" dirty="0" err="1" smtClean="0">
                <a:solidFill>
                  <a:schemeClr val="tx1"/>
                </a:solidFill>
              </a:rPr>
              <a:t>incident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managment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process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if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the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performance</a:t>
            </a:r>
            <a:r>
              <a:rPr lang="de-DE" sz="1400" b="1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improved</a:t>
            </a:r>
            <a:r>
              <a:rPr lang="de-DE" sz="1400" b="1" i="1" dirty="0" smtClean="0">
                <a:solidFill>
                  <a:schemeClr val="tx1"/>
                </a:solidFill>
              </a:rPr>
              <a:t>.</a:t>
            </a:r>
            <a:endParaRPr lang="de-DE" sz="1400" b="1" i="1" dirty="0">
              <a:solidFill>
                <a:schemeClr val="tx1"/>
              </a:solidFill>
            </a:endParaRPr>
          </a:p>
        </p:txBody>
      </p:sp>
      <p:cxnSp>
        <p:nvCxnSpPr>
          <p:cNvPr id="16" name="Gerade Verbindung mit Pfeil 15"/>
          <p:cNvCxnSpPr>
            <a:endCxn id="14" idx="1"/>
          </p:cNvCxnSpPr>
          <p:nvPr/>
        </p:nvCxnSpPr>
        <p:spPr>
          <a:xfrm flipV="1">
            <a:off x="5309191" y="1164265"/>
            <a:ext cx="868325" cy="434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1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Non-compliance during evaluation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2" y="1245940"/>
            <a:ext cx="8515264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Regional WIGOS Centres (RWC) </a:t>
            </a:r>
            <a:r>
              <a:rPr lang="en-US" dirty="0" smtClean="0"/>
              <a:t>will </a:t>
            </a:r>
            <a:r>
              <a:rPr lang="en-US" b="1" dirty="0" smtClean="0"/>
              <a:t>evaluate </a:t>
            </a:r>
            <a:r>
              <a:rPr lang="en-US" b="1" dirty="0"/>
              <a:t>the performance of stations</a:t>
            </a:r>
            <a:r>
              <a:rPr lang="en-US" dirty="0"/>
              <a:t> of countries under their </a:t>
            </a:r>
            <a:r>
              <a:rPr lang="en-US" dirty="0" smtClean="0"/>
              <a:t>responsibility on </a:t>
            </a:r>
            <a:r>
              <a:rPr lang="en-US" dirty="0"/>
              <a:t>a daily basis by reviewing the </a:t>
            </a:r>
            <a:r>
              <a:rPr lang="en-US" dirty="0" smtClean="0"/>
              <a:t>performances displayed </a:t>
            </a:r>
            <a:r>
              <a:rPr lang="en-US" dirty="0"/>
              <a:t>in the available </a:t>
            </a:r>
            <a:r>
              <a:rPr lang="en-US" dirty="0" smtClean="0"/>
              <a:t>web tools. </a:t>
            </a:r>
            <a:endParaRPr lang="en-US" dirty="0"/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Check the performance concerning the three main </a:t>
            </a:r>
            <a:r>
              <a:rPr lang="en-US" dirty="0" smtClean="0"/>
              <a:t>quality monitoring categories </a:t>
            </a:r>
            <a:r>
              <a:rPr lang="en-US" b="1" dirty="0"/>
              <a:t>data availability, timeliness and </a:t>
            </a:r>
            <a:r>
              <a:rPr lang="en-US" b="1" dirty="0" smtClean="0"/>
              <a:t>accuracy </a:t>
            </a:r>
            <a:r>
              <a:rPr lang="en-US" dirty="0" smtClean="0"/>
              <a:t>regarding </a:t>
            </a:r>
            <a:r>
              <a:rPr lang="en-US" dirty="0"/>
              <a:t>the WDQMS performance </a:t>
            </a:r>
            <a:r>
              <a:rPr lang="en-US" dirty="0" smtClean="0"/>
              <a:t>targets (e.g. GBON requirements). </a:t>
            </a:r>
            <a:endParaRPr lang="en-US" dirty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In </a:t>
            </a:r>
            <a:r>
              <a:rPr lang="en-US" dirty="0"/>
              <a:t>the case of any non-compliance of a particular </a:t>
            </a:r>
            <a:r>
              <a:rPr lang="en-US" dirty="0" smtClean="0"/>
              <a:t>station </a:t>
            </a:r>
            <a:r>
              <a:rPr lang="en-US" b="1" dirty="0"/>
              <a:t>raise an incident ticket</a:t>
            </a:r>
            <a:r>
              <a:rPr lang="en-US" dirty="0"/>
              <a:t> </a:t>
            </a:r>
            <a:r>
              <a:rPr lang="en-US" dirty="0" smtClean="0"/>
              <a:t>by describing the </a:t>
            </a:r>
            <a:r>
              <a:rPr lang="en-US" b="1" dirty="0" smtClean="0"/>
              <a:t>incident</a:t>
            </a:r>
            <a:r>
              <a:rPr lang="en-US" dirty="0" smtClean="0"/>
              <a:t>, according </a:t>
            </a:r>
            <a:r>
              <a:rPr lang="en-US" dirty="0"/>
              <a:t>to the </a:t>
            </a:r>
            <a:r>
              <a:rPr lang="en-US" dirty="0" smtClean="0"/>
              <a:t>WIGOS incident management process. </a:t>
            </a:r>
          </a:p>
          <a:p>
            <a:pPr marL="4763" lvl="2" indent="0">
              <a:spcBef>
                <a:spcPts val="600"/>
              </a:spcBef>
              <a:buNone/>
            </a:pPr>
            <a:r>
              <a:rPr lang="en-US" sz="1400" dirty="0" smtClean="0"/>
              <a:t>   </a:t>
            </a:r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ISSUE IDENTIFICATION – STEP A: part of the evaluation process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4429591" y="3680083"/>
            <a:ext cx="4366500" cy="3173019"/>
            <a:chOff x="5450546" y="4272075"/>
            <a:chExt cx="3143180" cy="2393652"/>
          </a:xfrm>
        </p:grpSpPr>
        <p:pic>
          <p:nvPicPr>
            <p:cNvPr id="4" name="Picture 2" descr="H:\Meetings Others\WMO\CBS\WIGOS_WDQMS\TT-WDQMS\WDQMS Training material\Collection of training material\images\IMP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546" y="4272075"/>
              <a:ext cx="3143180" cy="2393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6507130" y="4272075"/>
              <a:ext cx="1148316" cy="543587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ISSUE IDENTIFICATION – STEP 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60876"/>
            <a:ext cx="8433750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Once an </a:t>
            </a:r>
            <a:r>
              <a:rPr lang="en-US" dirty="0" smtClean="0"/>
              <a:t>issue has </a:t>
            </a:r>
            <a:r>
              <a:rPr lang="en-US" dirty="0"/>
              <a:t>been reported to </a:t>
            </a:r>
            <a:r>
              <a:rPr lang="en-US" dirty="0" smtClean="0"/>
              <a:t>the RWC </a:t>
            </a:r>
            <a:r>
              <a:rPr lang="en-US" dirty="0"/>
              <a:t>or has been identified by the RWC, </a:t>
            </a:r>
            <a:r>
              <a:rPr lang="en-US" dirty="0" smtClean="0"/>
              <a:t>the </a:t>
            </a:r>
            <a:r>
              <a:rPr lang="en-US" dirty="0"/>
              <a:t>issue will be documented by </a:t>
            </a:r>
            <a:r>
              <a:rPr lang="en-US" b="1" dirty="0"/>
              <a:t>creating </a:t>
            </a:r>
            <a:r>
              <a:rPr lang="en-US" b="1" dirty="0" smtClean="0"/>
              <a:t>a </a:t>
            </a:r>
            <a:r>
              <a:rPr lang="en-US" b="1" dirty="0"/>
              <a:t>new ticket</a:t>
            </a:r>
            <a:r>
              <a:rPr lang="en-US" dirty="0"/>
              <a:t>. </a:t>
            </a:r>
            <a:endParaRPr lang="en-US" dirty="0" smtClean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Each </a:t>
            </a:r>
            <a:r>
              <a:rPr lang="en-US" dirty="0"/>
              <a:t>ticket should have a </a:t>
            </a:r>
            <a:r>
              <a:rPr lang="en-US" b="1" dirty="0"/>
              <a:t>unique </a:t>
            </a:r>
            <a:r>
              <a:rPr lang="en-US" b="1" dirty="0" smtClean="0"/>
              <a:t>ticket number </a:t>
            </a:r>
            <a:r>
              <a:rPr lang="en-US" dirty="0" smtClean="0"/>
              <a:t>containing </a:t>
            </a:r>
            <a:br>
              <a:rPr lang="en-US" dirty="0" smtClean="0"/>
            </a:br>
            <a:r>
              <a:rPr lang="en-US" dirty="0" smtClean="0"/>
              <a:t>a summary / </a:t>
            </a:r>
            <a:r>
              <a:rPr lang="en-US" dirty="0"/>
              <a:t>brief </a:t>
            </a:r>
            <a:r>
              <a:rPr lang="en-US" dirty="0" smtClean="0"/>
              <a:t>explanation </a:t>
            </a:r>
            <a:r>
              <a:rPr lang="en-US" dirty="0"/>
              <a:t>of issues raised using </a:t>
            </a:r>
            <a:r>
              <a:rPr lang="en-US" dirty="0" smtClean="0"/>
              <a:t>the following format: </a:t>
            </a:r>
            <a:r>
              <a:rPr lang="en-US" dirty="0" err="1" smtClean="0"/>
              <a:t>ddmmyyyy</a:t>
            </a:r>
            <a:r>
              <a:rPr lang="en-US" dirty="0" smtClean="0"/>
              <a:t>-country-station/location-issue 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(example: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04032020-Chile-Tamuco-</a:t>
            </a:r>
            <a:br>
              <a:rPr lang="en-US" i="1" dirty="0" smtClean="0"/>
            </a:br>
            <a:r>
              <a:rPr lang="en-US" i="1" dirty="0" smtClean="0"/>
              <a:t>suspicious </a:t>
            </a:r>
            <a:r>
              <a:rPr lang="en-US" i="1" dirty="0"/>
              <a:t>pressure values)</a:t>
            </a:r>
          </a:p>
          <a:p>
            <a:pPr marL="461963" lvl="3" indent="0">
              <a:spcBef>
                <a:spcPts val="600"/>
              </a:spcBef>
              <a:buNone/>
            </a:pPr>
            <a:endParaRPr lang="en-US" dirty="0" smtClean="0"/>
          </a:p>
          <a:p>
            <a:pPr marL="4763" lvl="2" indent="0">
              <a:spcBef>
                <a:spcPts val="600"/>
              </a:spcBef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ISSUE IDENTIFICATION – STEP 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60876"/>
            <a:ext cx="8433750" cy="4771506"/>
          </a:xfrm>
        </p:spPr>
        <p:txBody>
          <a:bodyPr>
            <a:noAutofit/>
          </a:bodyPr>
          <a:lstStyle/>
          <a:p>
            <a:pPr marL="4763" lvl="2" indent="0">
              <a:spcBef>
                <a:spcPts val="600"/>
              </a:spcBef>
              <a:buNone/>
            </a:pPr>
            <a:r>
              <a:rPr lang="en-US" dirty="0" smtClean="0"/>
              <a:t>RWCs </a:t>
            </a:r>
            <a:r>
              <a:rPr lang="en-US" dirty="0"/>
              <a:t>should insert the </a:t>
            </a:r>
            <a:r>
              <a:rPr lang="en-US" dirty="0" smtClean="0"/>
              <a:t>following information in the ticket:</a:t>
            </a:r>
            <a:endParaRPr lang="en-US" dirty="0"/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Project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: ‘Incident Management </a:t>
            </a:r>
            <a:r>
              <a:rPr lang="en-US" dirty="0" smtClean="0"/>
              <a:t>System </a:t>
            </a:r>
            <a:r>
              <a:rPr lang="en-US" dirty="0"/>
              <a:t>for RWC’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Issue type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</a:t>
            </a:r>
            <a:r>
              <a:rPr lang="en-US" dirty="0"/>
              <a:t>(issue or incident</a:t>
            </a:r>
            <a:r>
              <a:rPr lang="en-US" dirty="0" smtClean="0"/>
              <a:t>): </a:t>
            </a:r>
            <a:r>
              <a:rPr lang="en-US" dirty="0"/>
              <a:t>in this case “issue”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Summary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: </a:t>
            </a:r>
            <a:r>
              <a:rPr lang="en-US" dirty="0"/>
              <a:t>a brief explanation of </a:t>
            </a:r>
            <a:r>
              <a:rPr lang="en-US" dirty="0" smtClean="0"/>
              <a:t>the issue being </a:t>
            </a:r>
            <a:r>
              <a:rPr lang="en-US" dirty="0"/>
              <a:t>raised </a:t>
            </a:r>
            <a:endParaRPr lang="en-US" dirty="0" smtClean="0"/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Date </a:t>
            </a:r>
            <a:r>
              <a:rPr lang="en-US" dirty="0"/>
              <a:t>and time when the ticket describing </a:t>
            </a:r>
            <a:r>
              <a:rPr lang="en-US" dirty="0" smtClean="0"/>
              <a:t>an </a:t>
            </a:r>
            <a:r>
              <a:rPr lang="en-US" dirty="0"/>
              <a:t>issue was </a:t>
            </a:r>
            <a:r>
              <a:rPr lang="en-US" dirty="0" smtClean="0"/>
              <a:t>created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Country, station name, brief explanation (see ticket number)</a:t>
            </a:r>
            <a:endParaRPr lang="en-US" dirty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Station details, in particular WIGOS </a:t>
            </a:r>
            <a:r>
              <a:rPr lang="en-US" dirty="0"/>
              <a:t>station </a:t>
            </a:r>
            <a:r>
              <a:rPr lang="en-US" dirty="0" smtClean="0"/>
              <a:t>identifier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</a:t>
            </a:r>
            <a:r>
              <a:rPr lang="en-US" dirty="0"/>
              <a:t>and network type, station name and WMO </a:t>
            </a:r>
            <a:r>
              <a:rPr lang="en-US" dirty="0" smtClean="0"/>
              <a:t>Member/country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WIGOS issue category: 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/>
              <a:t>Type of observation: surface or upper air, 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/>
              <a:t>Category performance: availability, quality or timeliness</a:t>
            </a:r>
            <a:endParaRPr lang="en-US" dirty="0" smtClean="0"/>
          </a:p>
          <a:p>
            <a:pPr marL="4763" lvl="2" indent="0">
              <a:spcBef>
                <a:spcPts val="600"/>
              </a:spcBef>
              <a:buNone/>
              <a:tabLst>
                <a:tab pos="360363" algn="l"/>
              </a:tabLst>
            </a:pPr>
            <a:r>
              <a:rPr lang="en-US" sz="1800" i="1" dirty="0" smtClean="0">
                <a:solidFill>
                  <a:srgbClr val="FF0000"/>
                </a:solidFill>
              </a:rPr>
              <a:t>	* mandatory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ISSUE IDENTIFICATION – STEP 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60876"/>
            <a:ext cx="8433750" cy="4771506"/>
          </a:xfrm>
        </p:spPr>
        <p:txBody>
          <a:bodyPr>
            <a:noAutofit/>
          </a:bodyPr>
          <a:lstStyle/>
          <a:p>
            <a:pPr marL="4763" lvl="2" indent="0">
              <a:spcBef>
                <a:spcPts val="600"/>
              </a:spcBef>
              <a:buNone/>
            </a:pPr>
            <a:r>
              <a:rPr lang="en-US" dirty="0"/>
              <a:t>RWCs should insert the following information in the </a:t>
            </a:r>
            <a:r>
              <a:rPr lang="en-US" dirty="0" smtClean="0"/>
              <a:t>ticket </a:t>
            </a:r>
            <a:r>
              <a:rPr lang="en-US" i="1" dirty="0" smtClean="0"/>
              <a:t>(cont.)</a:t>
            </a:r>
            <a:r>
              <a:rPr lang="en-US" dirty="0" smtClean="0"/>
              <a:t>:</a:t>
            </a:r>
            <a:endParaRPr lang="en-US" dirty="0"/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Reporter: Name of the person and organization that raised the issue, including contact details (email address)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Assignee: RWC being responsible for this station </a:t>
            </a:r>
            <a:endParaRPr lang="en-US" dirty="0" smtClean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Full </a:t>
            </a:r>
            <a:r>
              <a:rPr lang="en-US" dirty="0"/>
              <a:t>description of the </a:t>
            </a:r>
            <a:r>
              <a:rPr lang="en-US" dirty="0" smtClean="0"/>
              <a:t>issue, links to other related issues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Priority level </a:t>
            </a:r>
            <a:r>
              <a:rPr lang="fr-CH" dirty="0" err="1"/>
              <a:t>according</a:t>
            </a:r>
            <a:r>
              <a:rPr lang="fr-CH" dirty="0"/>
              <a:t>  to the </a:t>
            </a:r>
            <a:r>
              <a:rPr lang="fr-CH" dirty="0" err="1"/>
              <a:t>Technical</a:t>
            </a:r>
            <a:r>
              <a:rPr lang="fr-CH" dirty="0"/>
              <a:t> Guidelines for RWC on the WDQMS (</a:t>
            </a:r>
            <a:r>
              <a:rPr lang="fr-CH" dirty="0" err="1"/>
              <a:t>Annex</a:t>
            </a:r>
            <a:r>
              <a:rPr lang="fr-CH" dirty="0"/>
              <a:t> 2)</a:t>
            </a:r>
            <a:endParaRPr lang="en-US" dirty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RWCs </a:t>
            </a:r>
            <a:r>
              <a:rPr lang="en-US" dirty="0"/>
              <a:t>should add the issue to the </a:t>
            </a:r>
            <a:r>
              <a:rPr lang="en-US" dirty="0" smtClean="0"/>
              <a:t>ticket summary as “issue” and </a:t>
            </a:r>
            <a:r>
              <a:rPr lang="en-US" dirty="0"/>
              <a:t>ticket status </a:t>
            </a:r>
            <a:r>
              <a:rPr lang="en-US" dirty="0" smtClean="0"/>
              <a:t>“open” (not being identified as incident yet).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RWCs </a:t>
            </a:r>
            <a:r>
              <a:rPr lang="en-US" dirty="0"/>
              <a:t>should </a:t>
            </a:r>
            <a:r>
              <a:rPr lang="en-US" dirty="0" smtClean="0"/>
              <a:t>monitor </a:t>
            </a:r>
            <a:r>
              <a:rPr lang="en-US" dirty="0"/>
              <a:t>each issue at </a:t>
            </a:r>
            <a:r>
              <a:rPr lang="en-US" dirty="0" smtClean="0"/>
              <a:t>surface </a:t>
            </a:r>
            <a:r>
              <a:rPr lang="en-US" dirty="0"/>
              <a:t>land stations and upper-air (radiosonde) </a:t>
            </a:r>
            <a:r>
              <a:rPr lang="en-US" dirty="0" smtClean="0"/>
              <a:t>land </a:t>
            </a:r>
            <a:r>
              <a:rPr lang="en-US" dirty="0"/>
              <a:t>stations over 5 working days before </a:t>
            </a:r>
            <a:r>
              <a:rPr lang="en-US" dirty="0" smtClean="0"/>
              <a:t>converting </a:t>
            </a:r>
            <a:r>
              <a:rPr lang="en-US" dirty="0"/>
              <a:t>the issue into an incident and initiating the incident management process </a:t>
            </a:r>
            <a:endParaRPr lang="en-US" dirty="0" smtClean="0"/>
          </a:p>
          <a:p>
            <a:pPr marL="347663" lvl="2" indent="-342900">
              <a:spcBef>
                <a:spcPts val="600"/>
              </a:spcBef>
            </a:pPr>
            <a:endParaRPr lang="en-US" dirty="0" smtClean="0"/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3399"/>
                </a:solidFill>
              </a:rPr>
              <a:t>INCIDENT PROCESS INITIATION – </a:t>
            </a:r>
            <a:r>
              <a:rPr lang="en-US" b="1" dirty="0">
                <a:solidFill>
                  <a:srgbClr val="003399"/>
                </a:solidFill>
              </a:rPr>
              <a:t>STEP </a:t>
            </a:r>
            <a:r>
              <a:rPr lang="en-US" b="1" dirty="0" smtClean="0">
                <a:solidFill>
                  <a:srgbClr val="003399"/>
                </a:solidFill>
              </a:rPr>
              <a:t>B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867" y="3482797"/>
            <a:ext cx="4456306" cy="3238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0"/>
                </a:solidFill>
              </a:rPr>
              <a:t>ISSUE IDENTIFICATION – STEP 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60876"/>
            <a:ext cx="8433750" cy="4771506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If an identified issue has been monitored over the defined periods and the issue has been resolved (or has disappeared) without further action taken by the </a:t>
            </a:r>
            <a:r>
              <a:rPr lang="en-US" dirty="0" smtClean="0"/>
              <a:t>RWC or the issue is out of RWC´s responsibility, </a:t>
            </a:r>
            <a:r>
              <a:rPr lang="en-US" dirty="0"/>
              <a:t>this shall be highlighted by adding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“</a:t>
            </a:r>
            <a:r>
              <a:rPr lang="en-US" b="1" dirty="0"/>
              <a:t>No incident process required</a:t>
            </a:r>
            <a:r>
              <a:rPr lang="en-US" b="1" dirty="0" smtClean="0"/>
              <a:t>”</a:t>
            </a:r>
            <a:endParaRPr lang="en-US" dirty="0"/>
          </a:p>
          <a:p>
            <a:pPr marL="347663" lvl="2" indent="-342900">
              <a:spcBef>
                <a:spcPts val="600"/>
              </a:spcBef>
            </a:pPr>
            <a:r>
              <a:rPr lang="en-US" dirty="0"/>
              <a:t>The issue ticket shall either be </a:t>
            </a:r>
            <a:r>
              <a:rPr lang="en-US" dirty="0" smtClean="0"/>
              <a:t>closed, </a:t>
            </a:r>
            <a:r>
              <a:rPr lang="en-US" dirty="0"/>
              <a:t>or 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/>
              <a:t>performance of the </a:t>
            </a:r>
            <a:r>
              <a:rPr lang="en-US" dirty="0" smtClean="0"/>
              <a:t>station</a:t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/>
              <a:t>be further monitored </a:t>
            </a:r>
            <a:r>
              <a:rPr lang="en-US" dirty="0" smtClean="0"/>
              <a:t>over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next 2 days before </a:t>
            </a:r>
            <a:r>
              <a:rPr lang="en-US" dirty="0" smtClean="0"/>
              <a:t>deciding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finally close the issue or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raise </a:t>
            </a:r>
            <a:r>
              <a:rPr lang="en-US" dirty="0"/>
              <a:t>an incident.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7</a:t>
            </a:fld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6016516" y="3455233"/>
            <a:ext cx="3083131" cy="10418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0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eetings Others\WMO\CBS\WIGOS_WDQMS\TT-WDQMS\WDQMS Training material\Collection of training material\images\I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92" y="891793"/>
            <a:ext cx="3143180" cy="239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7953157" y="1444671"/>
            <a:ext cx="1148316" cy="543587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99"/>
                </a:solidFill>
              </a:rPr>
              <a:t>INCIDENT PROCESS </a:t>
            </a:r>
            <a:r>
              <a:rPr lang="en-US" sz="3600" b="1" dirty="0" smtClean="0">
                <a:solidFill>
                  <a:srgbClr val="003399"/>
                </a:solidFill>
              </a:rPr>
              <a:t>INITIATION </a:t>
            </a:r>
            <a:r>
              <a:rPr lang="en-US" sz="3600" b="1" dirty="0" smtClean="0">
                <a:solidFill>
                  <a:srgbClr val="000090"/>
                </a:solidFill>
              </a:rPr>
              <a:t>– </a:t>
            </a:r>
            <a:r>
              <a:rPr lang="en-US" sz="3600" b="1" dirty="0">
                <a:solidFill>
                  <a:srgbClr val="000090"/>
                </a:solidFill>
              </a:rPr>
              <a:t>STEP 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160876"/>
            <a:ext cx="8433750" cy="5324984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/>
              <a:t>RWCs will be responsible for initiating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incident </a:t>
            </a:r>
            <a:r>
              <a:rPr lang="en-US" dirty="0"/>
              <a:t>management process. </a:t>
            </a:r>
            <a:endParaRPr lang="en-US" dirty="0" smtClean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Once </a:t>
            </a:r>
            <a:r>
              <a:rPr lang="en-US" dirty="0"/>
              <a:t>an issue (part A) has been deemed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serious </a:t>
            </a:r>
            <a:r>
              <a:rPr lang="en-US" dirty="0"/>
              <a:t>enough to be raised as an </a:t>
            </a:r>
            <a:r>
              <a:rPr lang="en-US" dirty="0" smtClean="0"/>
              <a:t>incident,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b="1" dirty="0"/>
              <a:t>notification to the </a:t>
            </a:r>
            <a:r>
              <a:rPr lang="en-US" b="1" dirty="0" smtClean="0"/>
              <a:t>WDQMS NFP </a:t>
            </a:r>
            <a:r>
              <a:rPr lang="en-US" b="1" dirty="0"/>
              <a:t>of 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country </a:t>
            </a:r>
            <a:r>
              <a:rPr lang="en-US" dirty="0"/>
              <a:t>is </a:t>
            </a:r>
            <a:r>
              <a:rPr lang="en-US" dirty="0" smtClean="0"/>
              <a:t>required</a:t>
            </a:r>
            <a:r>
              <a:rPr lang="en-US" dirty="0"/>
              <a:t>. </a:t>
            </a:r>
            <a:endParaRPr lang="en-US" dirty="0" smtClean="0"/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This </a:t>
            </a:r>
            <a:r>
              <a:rPr lang="en-US" dirty="0"/>
              <a:t>will involve the following tasks and additions to the </a:t>
            </a:r>
            <a:r>
              <a:rPr lang="en-US" dirty="0" smtClean="0"/>
              <a:t>ticket:</a:t>
            </a:r>
            <a:endParaRPr lang="en-US" dirty="0"/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Convert </a:t>
            </a:r>
            <a:r>
              <a:rPr lang="en-US" dirty="0"/>
              <a:t>the issue ticket </a:t>
            </a:r>
            <a:r>
              <a:rPr lang="en-US" dirty="0" smtClean="0"/>
              <a:t>into </a:t>
            </a:r>
            <a:r>
              <a:rPr lang="en-US" dirty="0"/>
              <a:t>an incident ticket </a:t>
            </a:r>
            <a:endParaRPr lang="en-US" dirty="0" smtClean="0"/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Add </a:t>
            </a:r>
            <a:r>
              <a:rPr lang="en-US" dirty="0"/>
              <a:t>date and time of incident raising (process initiation</a:t>
            </a:r>
            <a:r>
              <a:rPr lang="en-US" dirty="0" smtClean="0"/>
              <a:t>)</a:t>
            </a:r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Add </a:t>
            </a:r>
            <a:r>
              <a:rPr lang="en-US" dirty="0"/>
              <a:t>details of the evaluation results to </a:t>
            </a:r>
            <a:r>
              <a:rPr lang="en-US" dirty="0" smtClean="0"/>
              <a:t>the ticket why </a:t>
            </a:r>
            <a:r>
              <a:rPr lang="en-US" dirty="0"/>
              <a:t>the RWC raised an incident </a:t>
            </a:r>
            <a:endParaRPr lang="en-US" dirty="0" smtClean="0"/>
          </a:p>
          <a:p>
            <a:pPr marL="804863" lvl="3" indent="-342900">
              <a:spcBef>
                <a:spcPts val="600"/>
              </a:spcBef>
            </a:pPr>
            <a:r>
              <a:rPr lang="en-US" dirty="0" smtClean="0"/>
              <a:t>Assign </a:t>
            </a:r>
            <a:r>
              <a:rPr lang="en-US" dirty="0"/>
              <a:t>the </a:t>
            </a:r>
            <a:r>
              <a:rPr lang="en-US" dirty="0" smtClean="0"/>
              <a:t>incident ticket to a specific member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66667" cy="7810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99"/>
                </a:solidFill>
              </a:rPr>
              <a:t>INCIDENT PROCESS </a:t>
            </a:r>
            <a:r>
              <a:rPr lang="en-US" sz="3600" b="1" dirty="0" smtClean="0">
                <a:solidFill>
                  <a:srgbClr val="003399"/>
                </a:solidFill>
              </a:rPr>
              <a:t>INITIATION </a:t>
            </a:r>
            <a:r>
              <a:rPr lang="en-US" sz="3600" b="1" dirty="0" smtClean="0">
                <a:solidFill>
                  <a:srgbClr val="000090"/>
                </a:solidFill>
              </a:rPr>
              <a:t>– </a:t>
            </a:r>
            <a:r>
              <a:rPr lang="en-US" sz="3600" b="1" dirty="0">
                <a:solidFill>
                  <a:srgbClr val="000090"/>
                </a:solidFill>
              </a:rPr>
              <a:t>STEP 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51" y="1054545"/>
            <a:ext cx="8433750" cy="5069803"/>
          </a:xfrm>
        </p:spPr>
        <p:txBody>
          <a:bodyPr>
            <a:noAutofit/>
          </a:bodyPr>
          <a:lstStyle/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Bring </a:t>
            </a:r>
            <a:r>
              <a:rPr lang="en-US" dirty="0"/>
              <a:t>the problem to the </a:t>
            </a:r>
            <a:r>
              <a:rPr lang="en-US" b="1" dirty="0"/>
              <a:t>attention of the country in question</a:t>
            </a:r>
            <a:r>
              <a:rPr lang="en-US" dirty="0"/>
              <a:t>, making the ticket available to them </a:t>
            </a:r>
            <a:r>
              <a:rPr lang="en-US" dirty="0" smtClean="0"/>
              <a:t>and </a:t>
            </a:r>
            <a:r>
              <a:rPr lang="en-US" dirty="0"/>
              <a:t>requesting the relevant </a:t>
            </a:r>
            <a:r>
              <a:rPr lang="en-US" b="1" dirty="0" smtClean="0"/>
              <a:t>WDQMS NFP </a:t>
            </a:r>
            <a:r>
              <a:rPr lang="en-US" dirty="0"/>
              <a:t>to take corrective action as rapidly as possible</a:t>
            </a:r>
          </a:p>
          <a:p>
            <a:pPr marL="347663" lvl="2" indent="-342900">
              <a:spcBef>
                <a:spcPts val="600"/>
              </a:spcBef>
            </a:pPr>
            <a:r>
              <a:rPr lang="en-US" dirty="0" smtClean="0"/>
              <a:t>RWCs </a:t>
            </a:r>
            <a:r>
              <a:rPr lang="en-US" dirty="0"/>
              <a:t>should </a:t>
            </a:r>
            <a:r>
              <a:rPr lang="en-US" dirty="0" smtClean="0"/>
              <a:t>convert the ticket into an “incident” in </a:t>
            </a:r>
            <a:r>
              <a:rPr lang="en-US" dirty="0"/>
              <a:t>the ticket </a:t>
            </a:r>
            <a:r>
              <a:rPr lang="en-US" dirty="0" smtClean="0"/>
              <a:t>summary, </a:t>
            </a:r>
            <a:r>
              <a:rPr lang="en-US" dirty="0"/>
              <a:t>set the ticket </a:t>
            </a:r>
            <a:r>
              <a:rPr lang="en-US" b="1" dirty="0"/>
              <a:t>status to </a:t>
            </a:r>
            <a:r>
              <a:rPr lang="en-US" b="1" dirty="0" smtClean="0"/>
              <a:t>open</a:t>
            </a:r>
            <a:r>
              <a:rPr lang="en-US" dirty="0" smtClean="0"/>
              <a:t>, update </a:t>
            </a:r>
            <a:r>
              <a:rPr lang="en-US" dirty="0"/>
              <a:t>the date, status and other relevant parts </a:t>
            </a:r>
            <a:r>
              <a:rPr lang="en-US" dirty="0" smtClean="0"/>
              <a:t>accordingly.</a:t>
            </a:r>
          </a:p>
          <a:p>
            <a:pPr marL="347663" lvl="2" indent="-342900">
              <a:spcBef>
                <a:spcPts val="600"/>
              </a:spcBef>
            </a:pPr>
            <a:endParaRPr lang="en-US" dirty="0"/>
          </a:p>
          <a:p>
            <a:pPr marL="347663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Awaiting RECEIPT CONFIRMATION – </a:t>
            </a:r>
            <a:r>
              <a:rPr lang="en-US" b="1" dirty="0">
                <a:solidFill>
                  <a:srgbClr val="C00000"/>
                </a:solidFill>
              </a:rPr>
              <a:t>STEP 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0</TotalTime>
  <Words>1508</Words>
  <Application>Microsoft Office PowerPoint</Application>
  <PresentationFormat>Bildschirmpräsentation (4:3)</PresentationFormat>
  <Paragraphs>124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WMO_WHITE_Powerpoint_en_fr</vt:lpstr>
      <vt:lpstr>PowerPoint-Präsentation</vt:lpstr>
      <vt:lpstr>The steps of the Incident Management Process (IMP)</vt:lpstr>
      <vt:lpstr>Non-compliance during evaluation process</vt:lpstr>
      <vt:lpstr>ISSUE IDENTIFICATION – STEP A</vt:lpstr>
      <vt:lpstr>ISSUE IDENTIFICATION – STEP A</vt:lpstr>
      <vt:lpstr>ISSUE IDENTIFICATION – STEP A</vt:lpstr>
      <vt:lpstr>ISSUE IDENTIFICATION – STEP A</vt:lpstr>
      <vt:lpstr>INCIDENT PROCESS INITIATION – STEP B</vt:lpstr>
      <vt:lpstr>INCIDENT PROCESS INITIATION – STEP B</vt:lpstr>
      <vt:lpstr>RECEIPT CONFIRMATION – STEP C</vt:lpstr>
      <vt:lpstr>ACTION PROPOSAL – STEP D</vt:lpstr>
      <vt:lpstr>INCIDENT STATUS – STEP E</vt:lpstr>
      <vt:lpstr>INCIDENT RECTIFICATION – STEP F</vt:lpstr>
      <vt:lpstr>KNOWN PROBLEMS LOG, other activators</vt:lpstr>
      <vt:lpstr>ESCALATION PROCEDURE</vt:lpstr>
      <vt:lpstr>PowerPoint-Präsentation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 Ondras</dc:creator>
  <cp:lastModifiedBy>Kleinert Tanja</cp:lastModifiedBy>
  <cp:revision>452</cp:revision>
  <cp:lastPrinted>2017-05-09T06:47:47Z</cp:lastPrinted>
  <dcterms:created xsi:type="dcterms:W3CDTF">2016-05-27T11:05:50Z</dcterms:created>
  <dcterms:modified xsi:type="dcterms:W3CDTF">2020-06-30T14:33:12Z</dcterms:modified>
</cp:coreProperties>
</file>