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76" r:id="rId3"/>
    <p:sldId id="259" r:id="rId4"/>
    <p:sldId id="275" r:id="rId5"/>
    <p:sldId id="278" r:id="rId6"/>
    <p:sldId id="260" r:id="rId7"/>
    <p:sldId id="261" r:id="rId8"/>
    <p:sldId id="262" r:id="rId9"/>
    <p:sldId id="263" r:id="rId10"/>
    <p:sldId id="265" r:id="rId11"/>
    <p:sldId id="264" r:id="rId12"/>
    <p:sldId id="269" r:id="rId13"/>
    <p:sldId id="282" r:id="rId14"/>
    <p:sldId id="283" r:id="rId15"/>
    <p:sldId id="271" r:id="rId16"/>
    <p:sldId id="273" r:id="rId17"/>
    <p:sldId id="272" r:id="rId18"/>
    <p:sldId id="274" r:id="rId19"/>
    <p:sldId id="277" r:id="rId20"/>
    <p:sldId id="279" r:id="rId21"/>
    <p:sldId id="280" r:id="rId22"/>
    <p:sldId id="281" r:id="rId23"/>
    <p:sldId id="258"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B4C73"/>
    <a:srgbClr val="0033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3913" autoAdjust="0"/>
  </p:normalViewPr>
  <p:slideViewPr>
    <p:cSldViewPr snapToGrid="0" snapToObjects="1">
      <p:cViewPr varScale="1">
        <p:scale>
          <a:sx n="65" d="100"/>
          <a:sy n="65" d="100"/>
        </p:scale>
        <p:origin x="-1674" y="-108"/>
      </p:cViewPr>
      <p:guideLst>
        <p:guide orient="horz" pos="2160"/>
        <p:guide pos="2880"/>
      </p:guideLst>
    </p:cSldViewPr>
  </p:slideViewPr>
  <p:outlineViewPr>
    <p:cViewPr>
      <p:scale>
        <a:sx n="33" d="100"/>
        <a:sy n="33" d="100"/>
      </p:scale>
      <p:origin x="0" y="450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C6898-5664-45B0-B191-0B8D67290A4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3F78677-A78F-49FF-B907-1E43C9514062}">
      <dgm:prSet phldrT="[Text]"/>
      <dgm:spPr/>
      <dgm:t>
        <a:bodyPr/>
        <a:lstStyle/>
        <a:p>
          <a:endParaRPr lang="en-US" dirty="0"/>
        </a:p>
      </dgm:t>
    </dgm:pt>
    <dgm:pt modelId="{576053A3-8D5C-4033-BBB4-E770FD1DFFB1}" type="parTrans" cxnId="{EF5D26B7-8203-4260-AC0E-5085A2453EE8}">
      <dgm:prSet/>
      <dgm:spPr/>
      <dgm:t>
        <a:bodyPr/>
        <a:lstStyle/>
        <a:p>
          <a:endParaRPr lang="en-US"/>
        </a:p>
      </dgm:t>
    </dgm:pt>
    <dgm:pt modelId="{AA3369B8-EC19-4242-B306-8D2D8720AE7D}" type="sibTrans" cxnId="{EF5D26B7-8203-4260-AC0E-5085A2453EE8}">
      <dgm:prSet/>
      <dgm:spPr/>
      <dgm:t>
        <a:bodyPr/>
        <a:lstStyle/>
        <a:p>
          <a:endParaRPr lang="en-US"/>
        </a:p>
      </dgm:t>
    </dgm:pt>
    <dgm:pt modelId="{3E2CA6CA-1D5C-4DD9-B9A6-B339FEEE95F4}">
      <dgm:prSet phldrT="[Text]" custT="1"/>
      <dgm:spPr/>
      <dgm:t>
        <a:bodyPr/>
        <a:lstStyle/>
        <a:p>
          <a:pPr algn="just"/>
          <a:endParaRPr lang="fr-CH" sz="2000" b="1" dirty="0" smtClean="0"/>
        </a:p>
        <a:p>
          <a:pPr algn="just"/>
          <a:r>
            <a:rPr lang="fr-CH" sz="2200" b="1" dirty="0" smtClean="0"/>
            <a:t>Issue new ticket</a:t>
          </a:r>
          <a:endParaRPr lang="fr-CH" sz="2200" dirty="0" smtClean="0"/>
        </a:p>
        <a:p>
          <a:pPr algn="ctr"/>
          <a:endParaRPr lang="en-US" sz="1200" dirty="0"/>
        </a:p>
      </dgm:t>
    </dgm:pt>
    <dgm:pt modelId="{0CAF2417-77C3-4A36-BFBB-55FF5939AFA4}" type="parTrans" cxnId="{C4E35042-8A80-46CE-91B1-1631F8A73664}">
      <dgm:prSet/>
      <dgm:spPr/>
      <dgm:t>
        <a:bodyPr/>
        <a:lstStyle/>
        <a:p>
          <a:endParaRPr lang="en-US"/>
        </a:p>
      </dgm:t>
    </dgm:pt>
    <dgm:pt modelId="{75A6D35C-9B08-4077-8586-6DEA122FFBA9}" type="sibTrans" cxnId="{C4E35042-8A80-46CE-91B1-1631F8A73664}">
      <dgm:prSet/>
      <dgm:spPr/>
      <dgm:t>
        <a:bodyPr/>
        <a:lstStyle/>
        <a:p>
          <a:endParaRPr lang="en-US"/>
        </a:p>
      </dgm:t>
    </dgm:pt>
    <dgm:pt modelId="{10828965-575F-49CF-9355-9D17F69E0160}">
      <dgm:prSet phldrT="[Text]"/>
      <dgm:spPr/>
      <dgm:t>
        <a:bodyPr/>
        <a:lstStyle/>
        <a:p>
          <a:endParaRPr lang="en-US" dirty="0"/>
        </a:p>
      </dgm:t>
    </dgm:pt>
    <dgm:pt modelId="{C27D6CC3-E22D-4FFC-B680-6B3F7FEC28D4}" type="parTrans" cxnId="{04E3E2CD-728D-4EE4-A278-861925CB16EC}">
      <dgm:prSet/>
      <dgm:spPr/>
      <dgm:t>
        <a:bodyPr/>
        <a:lstStyle/>
        <a:p>
          <a:endParaRPr lang="en-US"/>
        </a:p>
      </dgm:t>
    </dgm:pt>
    <dgm:pt modelId="{3366BA2E-4FD1-4460-BAD8-F2B5B77C6834}" type="sibTrans" cxnId="{04E3E2CD-728D-4EE4-A278-861925CB16EC}">
      <dgm:prSet/>
      <dgm:spPr/>
      <dgm:t>
        <a:bodyPr/>
        <a:lstStyle/>
        <a:p>
          <a:endParaRPr lang="en-US"/>
        </a:p>
      </dgm:t>
    </dgm:pt>
    <dgm:pt modelId="{56FFE435-F079-49FE-AFD8-F748A9363A25}">
      <dgm:prSet phldrT="[Text]"/>
      <dgm:spPr/>
      <dgm:t>
        <a:bodyPr/>
        <a:lstStyle/>
        <a:p>
          <a:endParaRPr lang="en-US" dirty="0"/>
        </a:p>
      </dgm:t>
    </dgm:pt>
    <dgm:pt modelId="{C0801791-12EE-48A0-A7DA-B149890AA84A}" type="sibTrans" cxnId="{C435C3E8-391E-4E0A-BD55-19BCC4ED09E2}">
      <dgm:prSet/>
      <dgm:spPr/>
      <dgm:t>
        <a:bodyPr/>
        <a:lstStyle/>
        <a:p>
          <a:endParaRPr lang="en-US"/>
        </a:p>
      </dgm:t>
    </dgm:pt>
    <dgm:pt modelId="{67C374A7-B300-4743-AB50-6C2587B31CBB}" type="parTrans" cxnId="{C435C3E8-391E-4E0A-BD55-19BCC4ED09E2}">
      <dgm:prSet/>
      <dgm:spPr/>
      <dgm:t>
        <a:bodyPr/>
        <a:lstStyle/>
        <a:p>
          <a:endParaRPr lang="en-US"/>
        </a:p>
      </dgm:t>
    </dgm:pt>
    <dgm:pt modelId="{82A2CA90-6D16-46F0-BF20-16B5B972AC34}">
      <dgm:prSet custT="1"/>
      <dgm:spPr/>
      <dgm:t>
        <a:bodyPr/>
        <a:lstStyle/>
        <a:p>
          <a:pPr algn="l"/>
          <a:r>
            <a:rPr lang="fr-CH" sz="2000" b="1" dirty="0" err="1" smtClean="0"/>
            <a:t>Reopen</a:t>
          </a:r>
          <a:r>
            <a:rPr lang="fr-CH" sz="2000" b="1" dirty="0" smtClean="0"/>
            <a:t> a </a:t>
          </a:r>
          <a:r>
            <a:rPr lang="fr-CH" sz="2000" b="1" dirty="0" err="1" smtClean="0"/>
            <a:t>closed</a:t>
          </a:r>
          <a:r>
            <a:rPr lang="fr-CH" sz="2000" b="1" dirty="0" smtClean="0"/>
            <a:t> ticket</a:t>
          </a:r>
          <a:endParaRPr lang="en-US" sz="2000" b="1" dirty="0"/>
        </a:p>
      </dgm:t>
    </dgm:pt>
    <dgm:pt modelId="{1A13B502-6D40-4371-9C72-977AE8D4EAEB}" type="sibTrans" cxnId="{C9ECF9D6-C051-4C1E-9A20-164EE789164D}">
      <dgm:prSet/>
      <dgm:spPr/>
      <dgm:t>
        <a:bodyPr/>
        <a:lstStyle/>
        <a:p>
          <a:endParaRPr lang="en-US"/>
        </a:p>
      </dgm:t>
    </dgm:pt>
    <dgm:pt modelId="{71F55A98-3460-4463-8BB6-0299D19FAB60}" type="parTrans" cxnId="{C9ECF9D6-C051-4C1E-9A20-164EE789164D}">
      <dgm:prSet/>
      <dgm:spPr/>
      <dgm:t>
        <a:bodyPr/>
        <a:lstStyle/>
        <a:p>
          <a:endParaRPr lang="en-US"/>
        </a:p>
      </dgm:t>
    </dgm:pt>
    <dgm:pt modelId="{07450B4E-38E5-414B-BEF7-31E391480B37}">
      <dgm:prSet phldrT="[Text]" custT="1"/>
      <dgm:spPr/>
      <dgm:t>
        <a:bodyPr/>
        <a:lstStyle/>
        <a:p>
          <a:pPr algn="l"/>
          <a:r>
            <a:rPr lang="fr-CH" sz="2000" b="1" dirty="0" smtClean="0"/>
            <a:t>Update the ticket </a:t>
          </a:r>
          <a:r>
            <a:rPr lang="fr-CH" sz="2000" b="1" dirty="0" err="1" smtClean="0"/>
            <a:t>status</a:t>
          </a:r>
          <a:r>
            <a:rPr lang="fr-CH" sz="2000" b="1" dirty="0" smtClean="0"/>
            <a:t> </a:t>
          </a:r>
          <a:r>
            <a:rPr lang="fr-CH" sz="2000" b="1" dirty="0" err="1" smtClean="0"/>
            <a:t>into</a:t>
          </a:r>
          <a:r>
            <a:rPr lang="fr-CH" sz="2000" b="1" dirty="0" smtClean="0"/>
            <a:t> incident, </a:t>
          </a:r>
          <a:r>
            <a:rPr lang="fr-CH" sz="2000" b="1" dirty="0" err="1" smtClean="0"/>
            <a:t>under</a:t>
          </a:r>
          <a:r>
            <a:rPr lang="fr-CH" sz="2000" b="1" dirty="0" smtClean="0"/>
            <a:t> investigation, in </a:t>
          </a:r>
          <a:r>
            <a:rPr lang="fr-CH" sz="2000" b="1" dirty="0" err="1" smtClean="0"/>
            <a:t>progress</a:t>
          </a:r>
          <a:r>
            <a:rPr lang="fr-CH" sz="2000" b="1" dirty="0" smtClean="0"/>
            <a:t>, </a:t>
          </a:r>
          <a:r>
            <a:rPr lang="fr-CH" sz="2000" b="1" dirty="0" err="1" smtClean="0"/>
            <a:t>resolved</a:t>
          </a:r>
          <a:r>
            <a:rPr lang="fr-CH" sz="2000" b="1" dirty="0" smtClean="0"/>
            <a:t>, </a:t>
          </a:r>
          <a:r>
            <a:rPr lang="fr-CH" sz="2000" b="1" dirty="0" err="1" smtClean="0"/>
            <a:t>won’t</a:t>
          </a:r>
          <a:r>
            <a:rPr lang="fr-CH" sz="2000" b="1" dirty="0" smtClean="0"/>
            <a:t> </a:t>
          </a:r>
          <a:r>
            <a:rPr lang="fr-CH" sz="2000" b="1" dirty="0" err="1" smtClean="0"/>
            <a:t>fix</a:t>
          </a:r>
          <a:r>
            <a:rPr lang="fr-CH" sz="2000" b="1" dirty="0" smtClean="0"/>
            <a:t>, or </a:t>
          </a:r>
          <a:r>
            <a:rPr lang="fr-CH" sz="2000" b="1" dirty="0" err="1" smtClean="0"/>
            <a:t>escalated</a:t>
          </a:r>
          <a:r>
            <a:rPr lang="fr-CH" sz="2000" b="1" dirty="0" smtClean="0"/>
            <a:t> </a:t>
          </a:r>
          <a:endParaRPr lang="en-US" sz="2000" b="1" dirty="0"/>
        </a:p>
      </dgm:t>
    </dgm:pt>
    <dgm:pt modelId="{6C377379-0E85-4D7C-BEE5-22E3F99D6080}" type="sibTrans" cxnId="{08217234-2E3F-4ABD-9D17-A235ED16A799}">
      <dgm:prSet/>
      <dgm:spPr/>
      <dgm:t>
        <a:bodyPr/>
        <a:lstStyle/>
        <a:p>
          <a:endParaRPr lang="en-US"/>
        </a:p>
      </dgm:t>
    </dgm:pt>
    <dgm:pt modelId="{75AFE13D-46D2-4233-830F-F30A0F42608E}" type="parTrans" cxnId="{08217234-2E3F-4ABD-9D17-A235ED16A799}">
      <dgm:prSet/>
      <dgm:spPr/>
      <dgm:t>
        <a:bodyPr/>
        <a:lstStyle/>
        <a:p>
          <a:endParaRPr lang="en-US"/>
        </a:p>
      </dgm:t>
    </dgm:pt>
    <dgm:pt modelId="{38C5E8EA-D60A-4ACB-8D76-6A3937AE4FF9}" type="pres">
      <dgm:prSet presAssocID="{D59C6898-5664-45B0-B191-0B8D67290A48}" presName="theList" presStyleCnt="0">
        <dgm:presLayoutVars>
          <dgm:dir/>
          <dgm:animLvl val="lvl"/>
          <dgm:resizeHandles val="exact"/>
        </dgm:presLayoutVars>
      </dgm:prSet>
      <dgm:spPr/>
      <dgm:t>
        <a:bodyPr/>
        <a:lstStyle/>
        <a:p>
          <a:endParaRPr lang="en-US"/>
        </a:p>
      </dgm:t>
    </dgm:pt>
    <dgm:pt modelId="{440F0D4C-F6F8-4349-9A41-468B402CC555}" type="pres">
      <dgm:prSet presAssocID="{33F78677-A78F-49FF-B907-1E43C9514062}" presName="compNode" presStyleCnt="0"/>
      <dgm:spPr/>
    </dgm:pt>
    <dgm:pt modelId="{5FD463D2-CD59-4B6E-A4F8-FD1645A61F62}" type="pres">
      <dgm:prSet presAssocID="{33F78677-A78F-49FF-B907-1E43C9514062}" presName="aNode" presStyleLbl="bgShp" presStyleIdx="0" presStyleCnt="3" custLinFactNeighborX="-2399" custLinFactNeighborY="-2550"/>
      <dgm:spPr/>
      <dgm:t>
        <a:bodyPr/>
        <a:lstStyle/>
        <a:p>
          <a:endParaRPr lang="en-US"/>
        </a:p>
      </dgm:t>
    </dgm:pt>
    <dgm:pt modelId="{91F46D7C-4EEF-445E-96E7-B15C6F45ED8F}" type="pres">
      <dgm:prSet presAssocID="{33F78677-A78F-49FF-B907-1E43C9514062}" presName="textNode" presStyleLbl="bgShp" presStyleIdx="0" presStyleCnt="3"/>
      <dgm:spPr/>
      <dgm:t>
        <a:bodyPr/>
        <a:lstStyle/>
        <a:p>
          <a:endParaRPr lang="en-US"/>
        </a:p>
      </dgm:t>
    </dgm:pt>
    <dgm:pt modelId="{A1AB9168-2A67-408B-88F5-EBBB4D9BFABF}" type="pres">
      <dgm:prSet presAssocID="{33F78677-A78F-49FF-B907-1E43C9514062}" presName="compChildNode" presStyleCnt="0"/>
      <dgm:spPr/>
    </dgm:pt>
    <dgm:pt modelId="{10D1BADE-8984-476A-91C4-B857E9BAAEA4}" type="pres">
      <dgm:prSet presAssocID="{33F78677-A78F-49FF-B907-1E43C9514062}" presName="theInnerList" presStyleCnt="0"/>
      <dgm:spPr/>
    </dgm:pt>
    <dgm:pt modelId="{3E7593B5-CDF3-4DAC-9507-B58C70369F4C}" type="pres">
      <dgm:prSet presAssocID="{3E2CA6CA-1D5C-4DD9-B9A6-B339FEEE95F4}" presName="childNode" presStyleLbl="node1" presStyleIdx="0" presStyleCnt="3" custScaleX="114187" custScaleY="40764" custLinFactY="-46196" custLinFactNeighborX="-2334" custLinFactNeighborY="-100000">
        <dgm:presLayoutVars>
          <dgm:bulletEnabled val="1"/>
        </dgm:presLayoutVars>
      </dgm:prSet>
      <dgm:spPr/>
      <dgm:t>
        <a:bodyPr/>
        <a:lstStyle/>
        <a:p>
          <a:endParaRPr lang="en-US"/>
        </a:p>
      </dgm:t>
    </dgm:pt>
    <dgm:pt modelId="{21E6CD56-025C-4101-B786-95189F0DD3F5}" type="pres">
      <dgm:prSet presAssocID="{3E2CA6CA-1D5C-4DD9-B9A6-B339FEEE95F4}" presName="aSpace2" presStyleCnt="0"/>
      <dgm:spPr/>
    </dgm:pt>
    <dgm:pt modelId="{B84123E0-3DA0-4A4C-860A-9C64AE886EA2}" type="pres">
      <dgm:prSet presAssocID="{07450B4E-38E5-414B-BEF7-31E391480B37}" presName="childNode" presStyleLbl="node1" presStyleIdx="1" presStyleCnt="3" custScaleX="113783" custScaleY="136080" custLinFactY="-50301" custLinFactNeighborX="-2634" custLinFactNeighborY="-100000">
        <dgm:presLayoutVars>
          <dgm:bulletEnabled val="1"/>
        </dgm:presLayoutVars>
      </dgm:prSet>
      <dgm:spPr/>
      <dgm:t>
        <a:bodyPr/>
        <a:lstStyle/>
        <a:p>
          <a:endParaRPr lang="en-US"/>
        </a:p>
      </dgm:t>
    </dgm:pt>
    <dgm:pt modelId="{6B457407-7B6F-44C6-9C28-C434B3898188}" type="pres">
      <dgm:prSet presAssocID="{07450B4E-38E5-414B-BEF7-31E391480B37}" presName="aSpace2" presStyleCnt="0"/>
      <dgm:spPr/>
    </dgm:pt>
    <dgm:pt modelId="{55D56C1A-16C8-4E8D-95B7-C1C6F8BA3C30}" type="pres">
      <dgm:prSet presAssocID="{82A2CA90-6D16-46F0-BF20-16B5B972AC34}" presName="childNode" presStyleLbl="node1" presStyleIdx="2" presStyleCnt="3" custScaleX="115231" custScaleY="43326" custLinFactY="-488" custLinFactNeighborX="-1186" custLinFactNeighborY="-100000">
        <dgm:presLayoutVars>
          <dgm:bulletEnabled val="1"/>
        </dgm:presLayoutVars>
      </dgm:prSet>
      <dgm:spPr/>
      <dgm:t>
        <a:bodyPr/>
        <a:lstStyle/>
        <a:p>
          <a:endParaRPr lang="en-US"/>
        </a:p>
      </dgm:t>
    </dgm:pt>
    <dgm:pt modelId="{0FA49C8E-1BEF-429A-AAB7-AAEF2846170F}" type="pres">
      <dgm:prSet presAssocID="{33F78677-A78F-49FF-B907-1E43C9514062}" presName="aSpace" presStyleCnt="0"/>
      <dgm:spPr/>
    </dgm:pt>
    <dgm:pt modelId="{63CB608E-4025-435D-80A1-DF8B1C3886E2}" type="pres">
      <dgm:prSet presAssocID="{10828965-575F-49CF-9355-9D17F69E0160}" presName="compNode" presStyleCnt="0"/>
      <dgm:spPr/>
    </dgm:pt>
    <dgm:pt modelId="{C267CA20-CAA7-4E6F-B120-7BECA27EED3D}" type="pres">
      <dgm:prSet presAssocID="{10828965-575F-49CF-9355-9D17F69E0160}" presName="aNode" presStyleLbl="bgShp" presStyleIdx="1" presStyleCnt="3" custScaleY="71402" custLinFactNeighborY="-16746"/>
      <dgm:spPr/>
      <dgm:t>
        <a:bodyPr/>
        <a:lstStyle/>
        <a:p>
          <a:endParaRPr lang="en-US"/>
        </a:p>
      </dgm:t>
    </dgm:pt>
    <dgm:pt modelId="{7005435C-DA07-4FF0-8371-084EE287B040}" type="pres">
      <dgm:prSet presAssocID="{10828965-575F-49CF-9355-9D17F69E0160}" presName="textNode" presStyleLbl="bgShp" presStyleIdx="1" presStyleCnt="3"/>
      <dgm:spPr/>
      <dgm:t>
        <a:bodyPr/>
        <a:lstStyle/>
        <a:p>
          <a:endParaRPr lang="en-US"/>
        </a:p>
      </dgm:t>
    </dgm:pt>
    <dgm:pt modelId="{430C81E4-1620-4D7C-BE59-15132AC97E71}" type="pres">
      <dgm:prSet presAssocID="{10828965-575F-49CF-9355-9D17F69E0160}" presName="compChildNode" presStyleCnt="0"/>
      <dgm:spPr/>
    </dgm:pt>
    <dgm:pt modelId="{10160F92-76F7-4DB1-BB65-A1C3399AF423}" type="pres">
      <dgm:prSet presAssocID="{10828965-575F-49CF-9355-9D17F69E0160}" presName="theInnerList" presStyleCnt="0"/>
      <dgm:spPr/>
    </dgm:pt>
    <dgm:pt modelId="{6F53A79B-A121-4C1E-A6C2-FFAF823113D6}" type="pres">
      <dgm:prSet presAssocID="{10828965-575F-49CF-9355-9D17F69E0160}" presName="aSpace" presStyleCnt="0"/>
      <dgm:spPr/>
    </dgm:pt>
    <dgm:pt modelId="{7F223CEF-B61C-4672-AB27-07191EB690EE}" type="pres">
      <dgm:prSet presAssocID="{56FFE435-F079-49FE-AFD8-F748A9363A25}" presName="compNode" presStyleCnt="0"/>
      <dgm:spPr/>
    </dgm:pt>
    <dgm:pt modelId="{167EEF58-9DF6-4998-94CE-DBD57DC1F2BC}" type="pres">
      <dgm:prSet presAssocID="{56FFE435-F079-49FE-AFD8-F748A9363A25}" presName="aNode" presStyleLbl="bgShp" presStyleIdx="2" presStyleCnt="3" custScaleY="54873" custLinFactNeighborY="-21663"/>
      <dgm:spPr/>
      <dgm:t>
        <a:bodyPr/>
        <a:lstStyle/>
        <a:p>
          <a:endParaRPr lang="en-US"/>
        </a:p>
      </dgm:t>
    </dgm:pt>
    <dgm:pt modelId="{FF062ED6-D44D-4C42-9DBB-08390BAB541D}" type="pres">
      <dgm:prSet presAssocID="{56FFE435-F079-49FE-AFD8-F748A9363A25}" presName="textNode" presStyleLbl="bgShp" presStyleIdx="2" presStyleCnt="3"/>
      <dgm:spPr/>
      <dgm:t>
        <a:bodyPr/>
        <a:lstStyle/>
        <a:p>
          <a:endParaRPr lang="en-US"/>
        </a:p>
      </dgm:t>
    </dgm:pt>
    <dgm:pt modelId="{C5870C0F-22AA-411D-95C7-C254C404F310}" type="pres">
      <dgm:prSet presAssocID="{56FFE435-F079-49FE-AFD8-F748A9363A25}" presName="compChildNode" presStyleCnt="0"/>
      <dgm:spPr/>
    </dgm:pt>
    <dgm:pt modelId="{8D603724-A9FE-4A27-9577-84D0F64DABD3}" type="pres">
      <dgm:prSet presAssocID="{56FFE435-F079-49FE-AFD8-F748A9363A25}" presName="theInnerList" presStyleCnt="0"/>
      <dgm:spPr/>
    </dgm:pt>
  </dgm:ptLst>
  <dgm:cxnLst>
    <dgm:cxn modelId="{37504DBC-F852-4B74-BFF0-DF875E75F9FC}" type="presOf" srcId="{33F78677-A78F-49FF-B907-1E43C9514062}" destId="{91F46D7C-4EEF-445E-96E7-B15C6F45ED8F}" srcOrd="1" destOrd="0" presId="urn:microsoft.com/office/officeart/2005/8/layout/lProcess2"/>
    <dgm:cxn modelId="{4E789397-1542-4F41-8D59-D3379F898ADD}" type="presOf" srcId="{82A2CA90-6D16-46F0-BF20-16B5B972AC34}" destId="{55D56C1A-16C8-4E8D-95B7-C1C6F8BA3C30}" srcOrd="0" destOrd="0" presId="urn:microsoft.com/office/officeart/2005/8/layout/lProcess2"/>
    <dgm:cxn modelId="{8C2813F0-517C-4FDF-A2FE-AA057BA239E0}" type="presOf" srcId="{D59C6898-5664-45B0-B191-0B8D67290A48}" destId="{38C5E8EA-D60A-4ACB-8D76-6A3937AE4FF9}" srcOrd="0" destOrd="0" presId="urn:microsoft.com/office/officeart/2005/8/layout/lProcess2"/>
    <dgm:cxn modelId="{672D6E43-381B-4492-9993-96F61FC9FCDC}" type="presOf" srcId="{07450B4E-38E5-414B-BEF7-31E391480B37}" destId="{B84123E0-3DA0-4A4C-860A-9C64AE886EA2}" srcOrd="0" destOrd="0" presId="urn:microsoft.com/office/officeart/2005/8/layout/lProcess2"/>
    <dgm:cxn modelId="{C4E35042-8A80-46CE-91B1-1631F8A73664}" srcId="{33F78677-A78F-49FF-B907-1E43C9514062}" destId="{3E2CA6CA-1D5C-4DD9-B9A6-B339FEEE95F4}" srcOrd="0" destOrd="0" parTransId="{0CAF2417-77C3-4A36-BFBB-55FF5939AFA4}" sibTransId="{75A6D35C-9B08-4077-8586-6DEA122FFBA9}"/>
    <dgm:cxn modelId="{08217234-2E3F-4ABD-9D17-A235ED16A799}" srcId="{33F78677-A78F-49FF-B907-1E43C9514062}" destId="{07450B4E-38E5-414B-BEF7-31E391480B37}" srcOrd="1" destOrd="0" parTransId="{75AFE13D-46D2-4233-830F-F30A0F42608E}" sibTransId="{6C377379-0E85-4D7C-BEE5-22E3F99D6080}"/>
    <dgm:cxn modelId="{26A7CD46-CA9F-4C31-B591-6D00FAB5C54C}" type="presOf" srcId="{33F78677-A78F-49FF-B907-1E43C9514062}" destId="{5FD463D2-CD59-4B6E-A4F8-FD1645A61F62}" srcOrd="0" destOrd="0" presId="urn:microsoft.com/office/officeart/2005/8/layout/lProcess2"/>
    <dgm:cxn modelId="{EADD9414-4696-42E2-98A2-1C087CB9CDF5}" type="presOf" srcId="{10828965-575F-49CF-9355-9D17F69E0160}" destId="{C267CA20-CAA7-4E6F-B120-7BECA27EED3D}" srcOrd="0" destOrd="0" presId="urn:microsoft.com/office/officeart/2005/8/layout/lProcess2"/>
    <dgm:cxn modelId="{9C7ECB0F-B882-409B-A649-46335426BE43}" type="presOf" srcId="{3E2CA6CA-1D5C-4DD9-B9A6-B339FEEE95F4}" destId="{3E7593B5-CDF3-4DAC-9507-B58C70369F4C}" srcOrd="0" destOrd="0" presId="urn:microsoft.com/office/officeart/2005/8/layout/lProcess2"/>
    <dgm:cxn modelId="{04E3E2CD-728D-4EE4-A278-861925CB16EC}" srcId="{D59C6898-5664-45B0-B191-0B8D67290A48}" destId="{10828965-575F-49CF-9355-9D17F69E0160}" srcOrd="1" destOrd="0" parTransId="{C27D6CC3-E22D-4FFC-B680-6B3F7FEC28D4}" sibTransId="{3366BA2E-4FD1-4460-BAD8-F2B5B77C6834}"/>
    <dgm:cxn modelId="{EF5D26B7-8203-4260-AC0E-5085A2453EE8}" srcId="{D59C6898-5664-45B0-B191-0B8D67290A48}" destId="{33F78677-A78F-49FF-B907-1E43C9514062}" srcOrd="0" destOrd="0" parTransId="{576053A3-8D5C-4033-BBB4-E770FD1DFFB1}" sibTransId="{AA3369B8-EC19-4242-B306-8D2D8720AE7D}"/>
    <dgm:cxn modelId="{617A65B2-56CF-43BB-B60E-0BFA983F8455}" type="presOf" srcId="{56FFE435-F079-49FE-AFD8-F748A9363A25}" destId="{167EEF58-9DF6-4998-94CE-DBD57DC1F2BC}" srcOrd="0" destOrd="0" presId="urn:microsoft.com/office/officeart/2005/8/layout/lProcess2"/>
    <dgm:cxn modelId="{C435C3E8-391E-4E0A-BD55-19BCC4ED09E2}" srcId="{D59C6898-5664-45B0-B191-0B8D67290A48}" destId="{56FFE435-F079-49FE-AFD8-F748A9363A25}" srcOrd="2" destOrd="0" parTransId="{67C374A7-B300-4743-AB50-6C2587B31CBB}" sibTransId="{C0801791-12EE-48A0-A7DA-B149890AA84A}"/>
    <dgm:cxn modelId="{7E2D8D75-388F-4309-B875-8D41B30D33E0}" type="presOf" srcId="{56FFE435-F079-49FE-AFD8-F748A9363A25}" destId="{FF062ED6-D44D-4C42-9DBB-08390BAB541D}" srcOrd="1" destOrd="0" presId="urn:microsoft.com/office/officeart/2005/8/layout/lProcess2"/>
    <dgm:cxn modelId="{C9ECF9D6-C051-4C1E-9A20-164EE789164D}" srcId="{33F78677-A78F-49FF-B907-1E43C9514062}" destId="{82A2CA90-6D16-46F0-BF20-16B5B972AC34}" srcOrd="2" destOrd="0" parTransId="{71F55A98-3460-4463-8BB6-0299D19FAB60}" sibTransId="{1A13B502-6D40-4371-9C72-977AE8D4EAEB}"/>
    <dgm:cxn modelId="{5E7179F0-26BB-4DAF-A097-AE8E45053012}" type="presOf" srcId="{10828965-575F-49CF-9355-9D17F69E0160}" destId="{7005435C-DA07-4FF0-8371-084EE287B040}" srcOrd="1" destOrd="0" presId="urn:microsoft.com/office/officeart/2005/8/layout/lProcess2"/>
    <dgm:cxn modelId="{C9526B37-0C66-4E5B-8325-EE4215BEB755}" type="presParOf" srcId="{38C5E8EA-D60A-4ACB-8D76-6A3937AE4FF9}" destId="{440F0D4C-F6F8-4349-9A41-468B402CC555}" srcOrd="0" destOrd="0" presId="urn:microsoft.com/office/officeart/2005/8/layout/lProcess2"/>
    <dgm:cxn modelId="{4122D4D3-53E1-4881-B127-B139C765B88B}" type="presParOf" srcId="{440F0D4C-F6F8-4349-9A41-468B402CC555}" destId="{5FD463D2-CD59-4B6E-A4F8-FD1645A61F62}" srcOrd="0" destOrd="0" presId="urn:microsoft.com/office/officeart/2005/8/layout/lProcess2"/>
    <dgm:cxn modelId="{84F783E4-72D7-44A1-B1E0-E1AC15730A91}" type="presParOf" srcId="{440F0D4C-F6F8-4349-9A41-468B402CC555}" destId="{91F46D7C-4EEF-445E-96E7-B15C6F45ED8F}" srcOrd="1" destOrd="0" presId="urn:microsoft.com/office/officeart/2005/8/layout/lProcess2"/>
    <dgm:cxn modelId="{D369CC82-8EF3-4CE5-B995-A347024C5F93}" type="presParOf" srcId="{440F0D4C-F6F8-4349-9A41-468B402CC555}" destId="{A1AB9168-2A67-408B-88F5-EBBB4D9BFABF}" srcOrd="2" destOrd="0" presId="urn:microsoft.com/office/officeart/2005/8/layout/lProcess2"/>
    <dgm:cxn modelId="{093BB673-E5AA-4980-805A-A1B5EC7544E0}" type="presParOf" srcId="{A1AB9168-2A67-408B-88F5-EBBB4D9BFABF}" destId="{10D1BADE-8984-476A-91C4-B857E9BAAEA4}" srcOrd="0" destOrd="0" presId="urn:microsoft.com/office/officeart/2005/8/layout/lProcess2"/>
    <dgm:cxn modelId="{77736F27-61B9-4876-AE6A-74100DC7FFC3}" type="presParOf" srcId="{10D1BADE-8984-476A-91C4-B857E9BAAEA4}" destId="{3E7593B5-CDF3-4DAC-9507-B58C70369F4C}" srcOrd="0" destOrd="0" presId="urn:microsoft.com/office/officeart/2005/8/layout/lProcess2"/>
    <dgm:cxn modelId="{2A57E157-3C5E-482D-BA04-18F162561EAB}" type="presParOf" srcId="{10D1BADE-8984-476A-91C4-B857E9BAAEA4}" destId="{21E6CD56-025C-4101-B786-95189F0DD3F5}" srcOrd="1" destOrd="0" presId="urn:microsoft.com/office/officeart/2005/8/layout/lProcess2"/>
    <dgm:cxn modelId="{9AAC77C3-FE30-4975-8480-1E155A390F87}" type="presParOf" srcId="{10D1BADE-8984-476A-91C4-B857E9BAAEA4}" destId="{B84123E0-3DA0-4A4C-860A-9C64AE886EA2}" srcOrd="2" destOrd="0" presId="urn:microsoft.com/office/officeart/2005/8/layout/lProcess2"/>
    <dgm:cxn modelId="{10B7CB5D-FD50-4E92-B30B-AA54A60EB8A6}" type="presParOf" srcId="{10D1BADE-8984-476A-91C4-B857E9BAAEA4}" destId="{6B457407-7B6F-44C6-9C28-C434B3898188}" srcOrd="3" destOrd="0" presId="urn:microsoft.com/office/officeart/2005/8/layout/lProcess2"/>
    <dgm:cxn modelId="{FC59323D-C112-4AF8-A4D7-BBB9F0FEC5D5}" type="presParOf" srcId="{10D1BADE-8984-476A-91C4-B857E9BAAEA4}" destId="{55D56C1A-16C8-4E8D-95B7-C1C6F8BA3C30}" srcOrd="4" destOrd="0" presId="urn:microsoft.com/office/officeart/2005/8/layout/lProcess2"/>
    <dgm:cxn modelId="{93048619-52E4-42E3-A1B9-1A2DA838F422}" type="presParOf" srcId="{38C5E8EA-D60A-4ACB-8D76-6A3937AE4FF9}" destId="{0FA49C8E-1BEF-429A-AAB7-AAEF2846170F}" srcOrd="1" destOrd="0" presId="urn:microsoft.com/office/officeart/2005/8/layout/lProcess2"/>
    <dgm:cxn modelId="{7E01A57D-CCB0-4911-8CEE-93BF16D61960}" type="presParOf" srcId="{38C5E8EA-D60A-4ACB-8D76-6A3937AE4FF9}" destId="{63CB608E-4025-435D-80A1-DF8B1C3886E2}" srcOrd="2" destOrd="0" presId="urn:microsoft.com/office/officeart/2005/8/layout/lProcess2"/>
    <dgm:cxn modelId="{90D98934-2539-4F9F-910E-EB85CAE57C71}" type="presParOf" srcId="{63CB608E-4025-435D-80A1-DF8B1C3886E2}" destId="{C267CA20-CAA7-4E6F-B120-7BECA27EED3D}" srcOrd="0" destOrd="0" presId="urn:microsoft.com/office/officeart/2005/8/layout/lProcess2"/>
    <dgm:cxn modelId="{9716CDAE-F197-41A8-8239-38052D414614}" type="presParOf" srcId="{63CB608E-4025-435D-80A1-DF8B1C3886E2}" destId="{7005435C-DA07-4FF0-8371-084EE287B040}" srcOrd="1" destOrd="0" presId="urn:microsoft.com/office/officeart/2005/8/layout/lProcess2"/>
    <dgm:cxn modelId="{13EF2EB1-72DC-4C18-8C69-ACDEF0661730}" type="presParOf" srcId="{63CB608E-4025-435D-80A1-DF8B1C3886E2}" destId="{430C81E4-1620-4D7C-BE59-15132AC97E71}" srcOrd="2" destOrd="0" presId="urn:microsoft.com/office/officeart/2005/8/layout/lProcess2"/>
    <dgm:cxn modelId="{A03F3687-52FE-4B09-A2C2-00E15CD3105A}" type="presParOf" srcId="{430C81E4-1620-4D7C-BE59-15132AC97E71}" destId="{10160F92-76F7-4DB1-BB65-A1C3399AF423}" srcOrd="0" destOrd="0" presId="urn:microsoft.com/office/officeart/2005/8/layout/lProcess2"/>
    <dgm:cxn modelId="{CB9BC7AF-8E92-4CD0-9A9F-95E99F267430}" type="presParOf" srcId="{38C5E8EA-D60A-4ACB-8D76-6A3937AE4FF9}" destId="{6F53A79B-A121-4C1E-A6C2-FFAF823113D6}" srcOrd="3" destOrd="0" presId="urn:microsoft.com/office/officeart/2005/8/layout/lProcess2"/>
    <dgm:cxn modelId="{99F5C688-F104-455C-B87E-2AC7589F7205}" type="presParOf" srcId="{38C5E8EA-D60A-4ACB-8D76-6A3937AE4FF9}" destId="{7F223CEF-B61C-4672-AB27-07191EB690EE}" srcOrd="4" destOrd="0" presId="urn:microsoft.com/office/officeart/2005/8/layout/lProcess2"/>
    <dgm:cxn modelId="{98A8929F-4DE1-4123-B618-384DFEDA5828}" type="presParOf" srcId="{7F223CEF-B61C-4672-AB27-07191EB690EE}" destId="{167EEF58-9DF6-4998-94CE-DBD57DC1F2BC}" srcOrd="0" destOrd="0" presId="urn:microsoft.com/office/officeart/2005/8/layout/lProcess2"/>
    <dgm:cxn modelId="{D50F1787-14DC-42F3-855C-8B5BAEE8596B}" type="presParOf" srcId="{7F223CEF-B61C-4672-AB27-07191EB690EE}" destId="{FF062ED6-D44D-4C42-9DBB-08390BAB541D}" srcOrd="1" destOrd="0" presId="urn:microsoft.com/office/officeart/2005/8/layout/lProcess2"/>
    <dgm:cxn modelId="{6BAC7C1B-95CD-4D0D-928F-A55C61931A64}" type="presParOf" srcId="{7F223CEF-B61C-4672-AB27-07191EB690EE}" destId="{C5870C0F-22AA-411D-95C7-C254C404F310}" srcOrd="2" destOrd="0" presId="urn:microsoft.com/office/officeart/2005/8/layout/lProcess2"/>
    <dgm:cxn modelId="{9955DC3B-463F-4B45-B4CC-93B61D9EDFAE}" type="presParOf" srcId="{C5870C0F-22AA-411D-95C7-C254C404F310}" destId="{8D603724-A9FE-4A27-9577-84D0F64DABD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63D2-CD59-4B6E-A4F8-FD1645A61F62}">
      <dsp:nvSpPr>
        <dsp:cNvPr id="0" name=""/>
        <dsp:cNvSpPr/>
      </dsp:nvSpPr>
      <dsp:spPr>
        <a:xfrm>
          <a:off x="0" y="0"/>
          <a:ext cx="2765346" cy="54726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2765346" cy="1641782"/>
      </dsp:txXfrm>
    </dsp:sp>
    <dsp:sp modelId="{3E7593B5-CDF3-4DAC-9507-B58C70369F4C}">
      <dsp:nvSpPr>
        <dsp:cNvPr id="0" name=""/>
        <dsp:cNvSpPr/>
      </dsp:nvSpPr>
      <dsp:spPr>
        <a:xfrm>
          <a:off x="69035" y="769279"/>
          <a:ext cx="2526132" cy="57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endParaRPr lang="fr-CH" sz="2000" b="1" kern="1200" dirty="0" smtClean="0"/>
        </a:p>
        <a:p>
          <a:pPr lvl="0" algn="just" defTabSz="889000">
            <a:lnSpc>
              <a:spcPct val="90000"/>
            </a:lnSpc>
            <a:spcBef>
              <a:spcPct val="0"/>
            </a:spcBef>
            <a:spcAft>
              <a:spcPct val="35000"/>
            </a:spcAft>
          </a:pPr>
          <a:r>
            <a:rPr lang="fr-CH" sz="2200" b="1" kern="1200" dirty="0" smtClean="0"/>
            <a:t>Issue new ticket</a:t>
          </a:r>
          <a:endParaRPr lang="fr-CH" sz="2200" kern="1200" dirty="0" smtClean="0"/>
        </a:p>
        <a:p>
          <a:pPr lvl="0" algn="ctr" defTabSz="889000">
            <a:lnSpc>
              <a:spcPct val="90000"/>
            </a:lnSpc>
            <a:spcBef>
              <a:spcPct val="0"/>
            </a:spcBef>
            <a:spcAft>
              <a:spcPct val="35000"/>
            </a:spcAft>
          </a:pPr>
          <a:endParaRPr lang="en-US" sz="1200" kern="1200" dirty="0"/>
        </a:p>
      </dsp:txBody>
      <dsp:txXfrm>
        <a:off x="85957" y="786201"/>
        <a:ext cx="2492288" cy="543912"/>
      </dsp:txXfrm>
    </dsp:sp>
    <dsp:sp modelId="{B84123E0-3DA0-4A4C-860A-9C64AE886EA2}">
      <dsp:nvSpPr>
        <dsp:cNvPr id="0" name=""/>
        <dsp:cNvSpPr/>
      </dsp:nvSpPr>
      <dsp:spPr>
        <a:xfrm>
          <a:off x="66867" y="1506904"/>
          <a:ext cx="2517195" cy="1928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fr-CH" sz="2000" b="1" kern="1200" dirty="0" smtClean="0"/>
            <a:t>Update the ticket </a:t>
          </a:r>
          <a:r>
            <a:rPr lang="fr-CH" sz="2000" b="1" kern="1200" dirty="0" err="1" smtClean="0"/>
            <a:t>status</a:t>
          </a:r>
          <a:r>
            <a:rPr lang="fr-CH" sz="2000" b="1" kern="1200" dirty="0" smtClean="0"/>
            <a:t> </a:t>
          </a:r>
          <a:r>
            <a:rPr lang="fr-CH" sz="2000" b="1" kern="1200" dirty="0" err="1" smtClean="0"/>
            <a:t>into</a:t>
          </a:r>
          <a:r>
            <a:rPr lang="fr-CH" sz="2000" b="1" kern="1200" dirty="0" smtClean="0"/>
            <a:t> incident, </a:t>
          </a:r>
          <a:r>
            <a:rPr lang="fr-CH" sz="2000" b="1" kern="1200" dirty="0" err="1" smtClean="0"/>
            <a:t>under</a:t>
          </a:r>
          <a:r>
            <a:rPr lang="fr-CH" sz="2000" b="1" kern="1200" dirty="0" smtClean="0"/>
            <a:t> investigation, in </a:t>
          </a:r>
          <a:r>
            <a:rPr lang="fr-CH" sz="2000" b="1" kern="1200" dirty="0" err="1" smtClean="0"/>
            <a:t>progress</a:t>
          </a:r>
          <a:r>
            <a:rPr lang="fr-CH" sz="2000" b="1" kern="1200" dirty="0" smtClean="0"/>
            <a:t>, </a:t>
          </a:r>
          <a:r>
            <a:rPr lang="fr-CH" sz="2000" b="1" kern="1200" dirty="0" err="1" smtClean="0"/>
            <a:t>resolved</a:t>
          </a:r>
          <a:r>
            <a:rPr lang="fr-CH" sz="2000" b="1" kern="1200" dirty="0" smtClean="0"/>
            <a:t>, </a:t>
          </a:r>
          <a:r>
            <a:rPr lang="fr-CH" sz="2000" b="1" kern="1200" dirty="0" err="1" smtClean="0"/>
            <a:t>won’t</a:t>
          </a:r>
          <a:r>
            <a:rPr lang="fr-CH" sz="2000" b="1" kern="1200" dirty="0" smtClean="0"/>
            <a:t> </a:t>
          </a:r>
          <a:r>
            <a:rPr lang="fr-CH" sz="2000" b="1" kern="1200" dirty="0" err="1" smtClean="0"/>
            <a:t>fix</a:t>
          </a:r>
          <a:r>
            <a:rPr lang="fr-CH" sz="2000" b="1" kern="1200" dirty="0" smtClean="0"/>
            <a:t>, or </a:t>
          </a:r>
          <a:r>
            <a:rPr lang="fr-CH" sz="2000" b="1" kern="1200" dirty="0" err="1" smtClean="0"/>
            <a:t>escalated</a:t>
          </a:r>
          <a:r>
            <a:rPr lang="fr-CH" sz="2000" b="1" kern="1200" dirty="0" smtClean="0"/>
            <a:t> </a:t>
          </a:r>
          <a:endParaRPr lang="en-US" sz="2000" b="1" kern="1200" dirty="0"/>
        </a:p>
      </dsp:txBody>
      <dsp:txXfrm>
        <a:off x="123356" y="1563393"/>
        <a:ext cx="2404217" cy="1815711"/>
      </dsp:txXfrm>
    </dsp:sp>
    <dsp:sp modelId="{55D56C1A-16C8-4E8D-95B7-C1C6F8BA3C30}">
      <dsp:nvSpPr>
        <dsp:cNvPr id="0" name=""/>
        <dsp:cNvSpPr/>
      </dsp:nvSpPr>
      <dsp:spPr>
        <a:xfrm>
          <a:off x="82884" y="4359652"/>
          <a:ext cx="2549228" cy="61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fr-CH" sz="2000" b="1" kern="1200" dirty="0" err="1" smtClean="0"/>
            <a:t>Reopen</a:t>
          </a:r>
          <a:r>
            <a:rPr lang="fr-CH" sz="2000" b="1" kern="1200" dirty="0" smtClean="0"/>
            <a:t> a </a:t>
          </a:r>
          <a:r>
            <a:rPr lang="fr-CH" sz="2000" b="1" kern="1200" dirty="0" err="1" smtClean="0"/>
            <a:t>closed</a:t>
          </a:r>
          <a:r>
            <a:rPr lang="fr-CH" sz="2000" b="1" kern="1200" dirty="0" smtClean="0"/>
            <a:t> ticket</a:t>
          </a:r>
          <a:endParaRPr lang="en-US" sz="2000" b="1" kern="1200" dirty="0"/>
        </a:p>
      </dsp:txBody>
      <dsp:txXfrm>
        <a:off x="100869" y="4377637"/>
        <a:ext cx="2513258" cy="578098"/>
      </dsp:txXfrm>
    </dsp:sp>
    <dsp:sp modelId="{C267CA20-CAA7-4E6F-B120-7BECA27EED3D}">
      <dsp:nvSpPr>
        <dsp:cNvPr id="0" name=""/>
        <dsp:cNvSpPr/>
      </dsp:nvSpPr>
      <dsp:spPr>
        <a:xfrm>
          <a:off x="2973810" y="0"/>
          <a:ext cx="2765346" cy="3907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n-US" sz="5400" kern="1200" dirty="0"/>
        </a:p>
      </dsp:txBody>
      <dsp:txXfrm>
        <a:off x="2973810" y="0"/>
        <a:ext cx="2765346" cy="1172265"/>
      </dsp:txXfrm>
    </dsp:sp>
    <dsp:sp modelId="{167EEF58-9DF6-4998-94CE-DBD57DC1F2BC}">
      <dsp:nvSpPr>
        <dsp:cNvPr id="0" name=""/>
        <dsp:cNvSpPr/>
      </dsp:nvSpPr>
      <dsp:spPr>
        <a:xfrm>
          <a:off x="5946558" y="49280"/>
          <a:ext cx="2765346" cy="30029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p>
      </dsp:txBody>
      <dsp:txXfrm>
        <a:off x="5946558" y="49280"/>
        <a:ext cx="2765346" cy="9008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10/07/2020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1</a:t>
            </a:fld>
            <a:endParaRPr lang="en-US"/>
          </a:p>
        </p:txBody>
      </p:sp>
    </p:spTree>
    <p:extLst>
      <p:ext uri="{BB962C8B-B14F-4D97-AF65-F5344CB8AC3E}">
        <p14:creationId xmlns:p14="http://schemas.microsoft.com/office/powerpoint/2010/main" val="189280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An initial slide </a:t>
            </a:r>
            <a:r>
              <a:rPr lang="fr-CH" dirty="0" err="1" smtClean="0"/>
              <a:t>just</a:t>
            </a:r>
            <a:r>
              <a:rPr lang="fr-CH" dirty="0" smtClean="0"/>
              <a:t> </a:t>
            </a:r>
            <a:r>
              <a:rPr lang="fr-CH" dirty="0" err="1" smtClean="0"/>
              <a:t>describing</a:t>
            </a:r>
            <a:r>
              <a:rPr lang="fr-CH" dirty="0" smtClean="0"/>
              <a:t> the workflow</a:t>
            </a:r>
            <a:r>
              <a:rPr lang="fr-CH" baseline="0" dirty="0" smtClean="0"/>
              <a:t> and </a:t>
            </a:r>
            <a:r>
              <a:rPr lang="fr-CH" baseline="0" dirty="0" err="1" smtClean="0"/>
              <a:t>its</a:t>
            </a:r>
            <a:r>
              <a:rPr lang="fr-CH" dirty="0" smtClean="0"/>
              <a:t> </a:t>
            </a:r>
            <a:r>
              <a:rPr lang="fr-CH" dirty="0" err="1" smtClean="0"/>
              <a:t>various</a:t>
            </a:r>
            <a:r>
              <a:rPr lang="fr-CH" dirty="0" smtClean="0"/>
              <a:t> </a:t>
            </a:r>
            <a:r>
              <a:rPr lang="fr-CH" dirty="0" err="1" smtClean="0"/>
              <a:t>status</a:t>
            </a:r>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3</a:t>
            </a:fld>
            <a:endParaRPr lang="en-US"/>
          </a:p>
        </p:txBody>
      </p:sp>
    </p:spTree>
    <p:extLst>
      <p:ext uri="{BB962C8B-B14F-4D97-AF65-F5344CB8AC3E}">
        <p14:creationId xmlns:p14="http://schemas.microsoft.com/office/powerpoint/2010/main" val="362974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62264-2BCA-4C3E-9DCB-C36E77870E7E}" type="slidenum">
              <a:rPr lang="en-US" smtClean="0"/>
              <a:t>5</a:t>
            </a:fld>
            <a:endParaRPr lang="en-US"/>
          </a:p>
        </p:txBody>
      </p:sp>
    </p:spTree>
    <p:extLst>
      <p:ext uri="{BB962C8B-B14F-4D97-AF65-F5344CB8AC3E}">
        <p14:creationId xmlns:p14="http://schemas.microsoft.com/office/powerpoint/2010/main" val="269001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8</a:t>
            </a:fld>
            <a:endParaRPr lang="en-US"/>
          </a:p>
        </p:txBody>
      </p:sp>
    </p:spTree>
    <p:extLst>
      <p:ext uri="{BB962C8B-B14F-4D97-AF65-F5344CB8AC3E}">
        <p14:creationId xmlns:p14="http://schemas.microsoft.com/office/powerpoint/2010/main" val="29603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9</a:t>
            </a:fld>
            <a:endParaRPr lang="en-US"/>
          </a:p>
        </p:txBody>
      </p:sp>
    </p:spTree>
    <p:extLst>
      <p:ext uri="{BB962C8B-B14F-4D97-AF65-F5344CB8AC3E}">
        <p14:creationId xmlns:p14="http://schemas.microsoft.com/office/powerpoint/2010/main" val="17285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mo.int/wigo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7" name="Shape 231"/>
          <p:cNvSpPr txBox="1">
            <a:spLocks/>
          </p:cNvSpPr>
          <p:nvPr/>
        </p:nvSpPr>
        <p:spPr>
          <a:xfrm>
            <a:off x="350554" y="1594884"/>
            <a:ext cx="8865446" cy="25943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200" b="1" dirty="0" smtClean="0">
                <a:solidFill>
                  <a:srgbClr val="000090"/>
                </a:solidFill>
              </a:rPr>
              <a:t>WIGOS </a:t>
            </a:r>
            <a:r>
              <a:rPr lang="en-US" sz="3200" b="1" dirty="0">
                <a:solidFill>
                  <a:srgbClr val="000090"/>
                </a:solidFill>
              </a:rPr>
              <a:t>Data Quality Monitoring System</a:t>
            </a:r>
          </a:p>
          <a:p>
            <a:pPr>
              <a:lnSpc>
                <a:spcPct val="120000"/>
              </a:lnSpc>
            </a:pPr>
            <a:r>
              <a:rPr lang="en-US" sz="3200" b="1" dirty="0">
                <a:solidFill>
                  <a:srgbClr val="000090"/>
                </a:solidFill>
              </a:rPr>
              <a:t>(WDQMS</a:t>
            </a:r>
            <a:r>
              <a:rPr lang="en-US" sz="3200" b="1" dirty="0" smtClean="0">
                <a:solidFill>
                  <a:srgbClr val="000090"/>
                </a:solidFill>
              </a:rPr>
              <a:t>)</a:t>
            </a:r>
          </a:p>
          <a:p>
            <a:pPr>
              <a:lnSpc>
                <a:spcPct val="120000"/>
              </a:lnSpc>
            </a:pPr>
            <a:endParaRPr lang="en-US" sz="1600" b="1" dirty="0" smtClean="0">
              <a:solidFill>
                <a:srgbClr val="000090"/>
              </a:solidFill>
            </a:endParaRPr>
          </a:p>
          <a:p>
            <a:pPr>
              <a:lnSpc>
                <a:spcPct val="120000"/>
              </a:lnSpc>
            </a:pPr>
            <a:r>
              <a:rPr lang="en-US" sz="3200" b="1" dirty="0" smtClean="0">
                <a:solidFill>
                  <a:srgbClr val="000090"/>
                </a:solidFill>
              </a:rPr>
              <a:t>Incident Management System for RWCs</a:t>
            </a:r>
          </a:p>
          <a:p>
            <a:pPr>
              <a:lnSpc>
                <a:spcPct val="120000"/>
              </a:lnSpc>
            </a:pPr>
            <a:r>
              <a:rPr lang="en-US" sz="3200" b="1" dirty="0" smtClean="0">
                <a:solidFill>
                  <a:srgbClr val="000090"/>
                </a:solidFill>
              </a:rPr>
              <a:t>using JIRA </a:t>
            </a:r>
            <a:r>
              <a:rPr lang="en-US" sz="3200" b="1" dirty="0" smtClean="0">
                <a:solidFill>
                  <a:srgbClr val="000090"/>
                </a:solidFill>
              </a:rPr>
              <a:t>ECMWF</a:t>
            </a:r>
          </a:p>
          <a:p>
            <a:pPr>
              <a:lnSpc>
                <a:spcPct val="120000"/>
              </a:lnSpc>
            </a:pPr>
            <a:endParaRPr lang="fr-CH" sz="3200" b="1" dirty="0">
              <a:solidFill>
                <a:srgbClr val="000090"/>
              </a:solidFill>
            </a:endParaRPr>
          </a:p>
        </p:txBody>
      </p:sp>
      <p:sp>
        <p:nvSpPr>
          <p:cNvPr id="3" name="Rectangle 2"/>
          <p:cNvSpPr/>
          <p:nvPr/>
        </p:nvSpPr>
        <p:spPr>
          <a:xfrm>
            <a:off x="5825613" y="5579656"/>
            <a:ext cx="3565664" cy="609398"/>
          </a:xfrm>
          <a:prstGeom prst="rect">
            <a:avLst/>
          </a:prstGeom>
        </p:spPr>
        <p:txBody>
          <a:bodyPr wrap="square">
            <a:spAutoFit/>
          </a:bodyPr>
          <a:lstStyle/>
          <a:p>
            <a:pPr>
              <a:lnSpc>
                <a:spcPct val="120000"/>
              </a:lnSpc>
            </a:pPr>
            <a:r>
              <a:rPr lang="fr-CH" sz="1400" b="1" dirty="0" err="1">
                <a:solidFill>
                  <a:srgbClr val="000090"/>
                </a:solidFill>
              </a:rPr>
              <a:t>Webinar</a:t>
            </a:r>
            <a:r>
              <a:rPr lang="fr-CH" sz="1400" b="1" dirty="0">
                <a:solidFill>
                  <a:srgbClr val="000090"/>
                </a:solidFill>
              </a:rPr>
              <a:t> on WDQMS for </a:t>
            </a:r>
            <a:r>
              <a:rPr lang="fr-CH" sz="1400" b="1" dirty="0" err="1">
                <a:solidFill>
                  <a:srgbClr val="000090"/>
                </a:solidFill>
              </a:rPr>
              <a:t>RWCs</a:t>
            </a:r>
            <a:r>
              <a:rPr lang="fr-CH" sz="1400" b="1" dirty="0">
                <a:solidFill>
                  <a:srgbClr val="000090"/>
                </a:solidFill>
              </a:rPr>
              <a:t> in RA I – </a:t>
            </a:r>
            <a:r>
              <a:rPr lang="fr-CH" sz="1400" b="1" dirty="0" smtClean="0">
                <a:solidFill>
                  <a:srgbClr val="000090"/>
                </a:solidFill>
              </a:rPr>
              <a:t>EAC</a:t>
            </a:r>
          </a:p>
          <a:p>
            <a:pPr>
              <a:lnSpc>
                <a:spcPct val="120000"/>
              </a:lnSpc>
            </a:pPr>
            <a:r>
              <a:rPr lang="fr-CH" sz="1400" b="1" dirty="0" smtClean="0">
                <a:solidFill>
                  <a:srgbClr val="000090"/>
                </a:solidFill>
              </a:rPr>
              <a:t>2 </a:t>
            </a:r>
            <a:r>
              <a:rPr lang="fr-CH" sz="1400" b="1" dirty="0">
                <a:solidFill>
                  <a:srgbClr val="000090"/>
                </a:solidFill>
              </a:rPr>
              <a:t>July 2020</a:t>
            </a:r>
            <a:endParaRPr lang="en-US" sz="1400" b="1"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385" y="1403131"/>
            <a:ext cx="8198069" cy="4968984"/>
          </a:xfrm>
        </p:spPr>
        <p:txBody>
          <a:bodyPr>
            <a:normAutofit fontScale="92500"/>
          </a:bodyPr>
          <a:lstStyle/>
          <a:p>
            <a:pPr marL="0" indent="0" algn="just">
              <a:buNone/>
            </a:pPr>
            <a:r>
              <a:rPr lang="fr-CH" dirty="0" smtClean="0"/>
              <a:t>One of the </a:t>
            </a:r>
            <a:r>
              <a:rPr lang="fr-CH" dirty="0" err="1" smtClean="0"/>
              <a:t>two</a:t>
            </a:r>
            <a:r>
              <a:rPr lang="fr-CH" dirty="0" smtClean="0"/>
              <a:t> options must </a:t>
            </a:r>
            <a:r>
              <a:rPr lang="fr-CH" dirty="0" err="1" smtClean="0"/>
              <a:t>be</a:t>
            </a:r>
            <a:r>
              <a:rPr lang="fr-CH" dirty="0" smtClean="0"/>
              <a:t> </a:t>
            </a:r>
            <a:r>
              <a:rPr lang="fr-CH" dirty="0" err="1" smtClean="0"/>
              <a:t>performed</a:t>
            </a:r>
            <a:r>
              <a:rPr lang="fr-CH" dirty="0" smtClean="0"/>
              <a:t> by </a:t>
            </a:r>
            <a:r>
              <a:rPr lang="fr-CH" dirty="0" err="1" smtClean="0"/>
              <a:t>RWCs</a:t>
            </a:r>
            <a:r>
              <a:rPr lang="fr-CH" dirty="0" smtClean="0"/>
              <a:t> </a:t>
            </a:r>
            <a:r>
              <a:rPr lang="fr-CH" dirty="0" err="1" smtClean="0"/>
              <a:t>when</a:t>
            </a:r>
            <a:r>
              <a:rPr lang="fr-CH" dirty="0" smtClean="0"/>
              <a:t> </a:t>
            </a:r>
            <a:r>
              <a:rPr lang="fr-CH" dirty="0" err="1" smtClean="0"/>
              <a:t>receiving</a:t>
            </a:r>
            <a:r>
              <a:rPr lang="fr-CH" dirty="0" smtClean="0"/>
              <a:t> new ticket </a:t>
            </a:r>
            <a:r>
              <a:rPr lang="fr-CH" dirty="0" err="1" smtClean="0"/>
              <a:t>according</a:t>
            </a:r>
            <a:r>
              <a:rPr lang="fr-CH" dirty="0" smtClean="0"/>
              <a:t> to </a:t>
            </a:r>
            <a:r>
              <a:rPr lang="fr-CH" dirty="0" err="1" smtClean="0"/>
              <a:t>their</a:t>
            </a:r>
            <a:r>
              <a:rPr lang="fr-CH" dirty="0" smtClean="0"/>
              <a:t> </a:t>
            </a:r>
            <a:r>
              <a:rPr lang="fr-CH" dirty="0" err="1" smtClean="0"/>
              <a:t>evaluation</a:t>
            </a:r>
            <a:r>
              <a:rPr lang="fr-CH" dirty="0" smtClean="0"/>
              <a:t>:</a:t>
            </a:r>
          </a:p>
          <a:p>
            <a:pPr marL="514350" indent="-514350" algn="just">
              <a:buAutoNum type="arabicPeriod"/>
            </a:pPr>
            <a:r>
              <a:rPr lang="fr-CH" dirty="0" err="1" smtClean="0"/>
              <a:t>Convert</a:t>
            </a:r>
            <a:r>
              <a:rPr lang="fr-CH" dirty="0" smtClean="0"/>
              <a:t> the ticket </a:t>
            </a:r>
            <a:r>
              <a:rPr lang="fr-CH" dirty="0" err="1" smtClean="0"/>
              <a:t>into</a:t>
            </a:r>
            <a:r>
              <a:rPr lang="fr-CH" dirty="0" smtClean="0"/>
              <a:t> ‘incident’. If </a:t>
            </a:r>
            <a:r>
              <a:rPr lang="fr-CH" dirty="0" err="1" smtClean="0"/>
              <a:t>it</a:t>
            </a:r>
            <a:r>
              <a:rPr lang="fr-CH" dirty="0" smtClean="0"/>
              <a:t> </a:t>
            </a:r>
            <a:r>
              <a:rPr lang="fr-CH" dirty="0" err="1" smtClean="0"/>
              <a:t>is</a:t>
            </a:r>
            <a:r>
              <a:rPr lang="fr-CH" dirty="0" smtClean="0"/>
              <a:t> </a:t>
            </a:r>
            <a:r>
              <a:rPr lang="fr-CH" dirty="0" err="1" smtClean="0"/>
              <a:t>decided</a:t>
            </a:r>
            <a:r>
              <a:rPr lang="fr-CH" dirty="0" smtClean="0"/>
              <a:t> to </a:t>
            </a:r>
            <a:r>
              <a:rPr lang="fr-CH" dirty="0" err="1" smtClean="0"/>
              <a:t>raise</a:t>
            </a:r>
            <a:r>
              <a:rPr lang="fr-CH" dirty="0" smtClean="0"/>
              <a:t> an issue </a:t>
            </a:r>
            <a:r>
              <a:rPr lang="fr-CH" dirty="0" err="1" smtClean="0"/>
              <a:t>into</a:t>
            </a:r>
            <a:r>
              <a:rPr lang="fr-CH" dirty="0" smtClean="0"/>
              <a:t> an incident, RWC must </a:t>
            </a:r>
            <a:r>
              <a:rPr lang="fr-CH" b="1" dirty="0" err="1" smtClean="0"/>
              <a:t>assign</a:t>
            </a:r>
            <a:r>
              <a:rPr lang="fr-CH" dirty="0" smtClean="0"/>
              <a:t> </a:t>
            </a:r>
            <a:r>
              <a:rPr lang="fr-CH" dirty="0" err="1" smtClean="0"/>
              <a:t>this</a:t>
            </a:r>
            <a:r>
              <a:rPr lang="fr-CH" dirty="0" smtClean="0"/>
              <a:t> incident to </a:t>
            </a:r>
            <a:r>
              <a:rPr lang="fr-CH" dirty="0" err="1" smtClean="0"/>
              <a:t>specific</a:t>
            </a:r>
            <a:r>
              <a:rPr lang="fr-CH" dirty="0" smtClean="0"/>
              <a:t> </a:t>
            </a:r>
            <a:r>
              <a:rPr lang="fr-CH" dirty="0" err="1" smtClean="0"/>
              <a:t>Member</a:t>
            </a:r>
            <a:r>
              <a:rPr lang="fr-CH" dirty="0" smtClean="0"/>
              <a:t> (NFP)   </a:t>
            </a:r>
            <a:r>
              <a:rPr lang="en-US" dirty="0" smtClean="0"/>
              <a:t>→ </a:t>
            </a:r>
            <a:endParaRPr lang="fr-CH" dirty="0" smtClean="0"/>
          </a:p>
          <a:p>
            <a:pPr marL="514350" indent="-514350" algn="just">
              <a:buAutoNum type="arabicPeriod"/>
            </a:pPr>
            <a:r>
              <a:rPr lang="fr-CH" dirty="0" err="1" smtClean="0"/>
              <a:t>Decide</a:t>
            </a:r>
            <a:r>
              <a:rPr lang="fr-CH" dirty="0" smtClean="0"/>
              <a:t> ‘no incident’ for the ticket, </a:t>
            </a:r>
            <a:r>
              <a:rPr lang="en-US" dirty="0"/>
              <a:t>the issue has been resolved </a:t>
            </a:r>
            <a:r>
              <a:rPr lang="en-US" dirty="0" smtClean="0"/>
              <a:t>or </a:t>
            </a:r>
            <a:r>
              <a:rPr lang="en-US" dirty="0"/>
              <a:t>has </a:t>
            </a:r>
            <a:r>
              <a:rPr lang="en-US" dirty="0" smtClean="0"/>
              <a:t>disappeared </a:t>
            </a:r>
            <a:r>
              <a:rPr lang="en-US" dirty="0"/>
              <a:t>without further action taken by the RWC </a:t>
            </a:r>
            <a:r>
              <a:rPr lang="en-US" dirty="0" smtClean="0"/>
              <a:t>→ ‘CLOSED’</a:t>
            </a:r>
            <a:endParaRPr lang="fr-CH"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10</a:t>
            </a:fld>
            <a:endParaRPr lang="en-US" dirty="0"/>
          </a:p>
        </p:txBody>
      </p:sp>
      <p:sp>
        <p:nvSpPr>
          <p:cNvPr id="5" name="Title 1"/>
          <p:cNvSpPr>
            <a:spLocks noGrp="1"/>
          </p:cNvSpPr>
          <p:nvPr>
            <p:ph type="title"/>
          </p:nvPr>
        </p:nvSpPr>
        <p:spPr>
          <a:xfrm>
            <a:off x="457200" y="93335"/>
            <a:ext cx="8229600" cy="1309796"/>
          </a:xfrm>
        </p:spPr>
        <p:txBody>
          <a:bodyPr>
            <a:normAutofit/>
          </a:bodyPr>
          <a:lstStyle/>
          <a:p>
            <a:r>
              <a:rPr lang="en-US" dirty="0" smtClean="0"/>
              <a:t>Incident Process Initiation</a:t>
            </a:r>
            <a:endParaRPr lang="en-US" dirty="0"/>
          </a:p>
        </p:txBody>
      </p:sp>
      <p:sp>
        <p:nvSpPr>
          <p:cNvPr id="6" name="Abgerundetes Rechteck 5"/>
          <p:cNvSpPr/>
          <p:nvPr/>
        </p:nvSpPr>
        <p:spPr>
          <a:xfrm>
            <a:off x="1625065" y="4310514"/>
            <a:ext cx="1464644"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INCIDENT</a:t>
            </a:r>
            <a:endParaRPr lang="fr-CH" dirty="0"/>
          </a:p>
        </p:txBody>
      </p:sp>
      <p:sp>
        <p:nvSpPr>
          <p:cNvPr id="2" name="Abgerundetes Rechteck 1"/>
          <p:cNvSpPr/>
          <p:nvPr/>
        </p:nvSpPr>
        <p:spPr>
          <a:xfrm>
            <a:off x="6679933" y="5775158"/>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CLOSED</a:t>
            </a:r>
            <a:endParaRPr lang="fr-CH" dirty="0"/>
          </a:p>
        </p:txBody>
      </p:sp>
    </p:spTree>
    <p:extLst>
      <p:ext uri="{BB962C8B-B14F-4D97-AF65-F5344CB8AC3E}">
        <p14:creationId xmlns:p14="http://schemas.microsoft.com/office/powerpoint/2010/main" val="424206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404"/>
            <a:ext cx="8229600" cy="671293"/>
          </a:xfrm>
        </p:spPr>
        <p:txBody>
          <a:bodyPr>
            <a:normAutofit fontScale="90000"/>
          </a:bodyPr>
          <a:lstStyle/>
          <a:p>
            <a:r>
              <a:rPr lang="en-US" dirty="0"/>
              <a:t>RWC's response to the new </a:t>
            </a:r>
            <a:r>
              <a:rPr lang="en-US" dirty="0" smtClean="0"/>
              <a:t>ticket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11</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5" t="2433" r="35868" b="39562"/>
          <a:stretch/>
        </p:blipFill>
        <p:spPr bwMode="auto">
          <a:xfrm>
            <a:off x="457199" y="1118882"/>
            <a:ext cx="7993117" cy="349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457200" y="4761178"/>
            <a:ext cx="2412124" cy="1595172"/>
          </a:xfrm>
          <a:prstGeom prst="wedgeRectCallout">
            <a:avLst>
              <a:gd name="adj1" fmla="val -37589"/>
              <a:gd name="adj2" fmla="val -20254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fr-CH" sz="2000" dirty="0" smtClean="0">
                <a:solidFill>
                  <a:srgbClr val="003399"/>
                </a:solidFill>
              </a:rPr>
              <a:t>RWC </a:t>
            </a:r>
            <a:r>
              <a:rPr lang="fr-CH" sz="2000" dirty="0" err="1" smtClean="0">
                <a:solidFill>
                  <a:srgbClr val="003399"/>
                </a:solidFill>
              </a:rPr>
              <a:t>can</a:t>
            </a:r>
            <a:r>
              <a:rPr lang="fr-CH" sz="2000" dirty="0" smtClean="0">
                <a:solidFill>
                  <a:srgbClr val="003399"/>
                </a:solidFill>
              </a:rPr>
              <a:t> correct/ </a:t>
            </a:r>
            <a:r>
              <a:rPr lang="fr-CH" sz="2000" dirty="0" err="1" smtClean="0">
                <a:solidFill>
                  <a:srgbClr val="003399"/>
                </a:solidFill>
              </a:rPr>
              <a:t>edit</a:t>
            </a:r>
            <a:r>
              <a:rPr lang="fr-CH" sz="2000" dirty="0" smtClean="0">
                <a:solidFill>
                  <a:srgbClr val="003399"/>
                </a:solidFill>
              </a:rPr>
              <a:t> </a:t>
            </a:r>
            <a:r>
              <a:rPr lang="fr-CH" sz="2000" dirty="0" err="1" smtClean="0">
                <a:solidFill>
                  <a:srgbClr val="003399"/>
                </a:solidFill>
              </a:rPr>
              <a:t>critical</a:t>
            </a:r>
            <a:r>
              <a:rPr lang="fr-CH" sz="2000" dirty="0" smtClean="0">
                <a:solidFill>
                  <a:srgbClr val="003399"/>
                </a:solidFill>
              </a:rPr>
              <a:t> </a:t>
            </a:r>
            <a:r>
              <a:rPr lang="fr-CH" sz="2000" dirty="0" err="1" smtClean="0">
                <a:solidFill>
                  <a:srgbClr val="003399"/>
                </a:solidFill>
              </a:rPr>
              <a:t>details</a:t>
            </a:r>
            <a:r>
              <a:rPr lang="fr-CH" sz="2000" dirty="0" smtClean="0">
                <a:solidFill>
                  <a:srgbClr val="003399"/>
                </a:solidFill>
              </a:rPr>
              <a:t> of the ticket if </a:t>
            </a:r>
            <a:r>
              <a:rPr lang="fr-CH" sz="2000" dirty="0" err="1" smtClean="0">
                <a:solidFill>
                  <a:srgbClr val="003399"/>
                </a:solidFill>
              </a:rPr>
              <a:t>needed</a:t>
            </a:r>
            <a:r>
              <a:rPr lang="fr-CH" sz="2000" dirty="0" smtClean="0">
                <a:solidFill>
                  <a:srgbClr val="003399"/>
                </a:solidFill>
              </a:rPr>
              <a:t>, and </a:t>
            </a:r>
            <a:r>
              <a:rPr lang="fr-CH" sz="2000" dirty="0" err="1" smtClean="0">
                <a:solidFill>
                  <a:srgbClr val="003399"/>
                </a:solidFill>
              </a:rPr>
              <a:t>add</a:t>
            </a:r>
            <a:r>
              <a:rPr lang="fr-CH" sz="2000" dirty="0" smtClean="0">
                <a:solidFill>
                  <a:srgbClr val="003399"/>
                </a:solidFill>
              </a:rPr>
              <a:t> more </a:t>
            </a:r>
            <a:r>
              <a:rPr lang="fr-CH" sz="2000" dirty="0" err="1" smtClean="0">
                <a:solidFill>
                  <a:srgbClr val="003399"/>
                </a:solidFill>
              </a:rPr>
              <a:t>detailed</a:t>
            </a:r>
            <a:r>
              <a:rPr lang="fr-CH" sz="2000" dirty="0" smtClean="0">
                <a:solidFill>
                  <a:srgbClr val="003399"/>
                </a:solidFill>
              </a:rPr>
              <a:t> description</a:t>
            </a:r>
            <a:endParaRPr lang="en-US" sz="2000" dirty="0">
              <a:solidFill>
                <a:srgbClr val="003399"/>
              </a:solidFill>
            </a:endParaRPr>
          </a:p>
        </p:txBody>
      </p:sp>
      <p:sp>
        <p:nvSpPr>
          <p:cNvPr id="7" name="Rectangular Callout 6"/>
          <p:cNvSpPr/>
          <p:nvPr/>
        </p:nvSpPr>
        <p:spPr>
          <a:xfrm>
            <a:off x="2984936" y="4766650"/>
            <a:ext cx="2060029" cy="1589700"/>
          </a:xfrm>
          <a:prstGeom prst="wedgeRectCallout">
            <a:avLst>
              <a:gd name="adj1" fmla="val -96263"/>
              <a:gd name="adj2" fmla="val -20572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err="1" smtClean="0">
                <a:solidFill>
                  <a:srgbClr val="003399"/>
                </a:solidFill>
              </a:rPr>
              <a:t>Requesting</a:t>
            </a:r>
            <a:r>
              <a:rPr lang="fr-CH" sz="2000" dirty="0" smtClean="0">
                <a:solidFill>
                  <a:srgbClr val="003399"/>
                </a:solidFill>
              </a:rPr>
              <a:t> </a:t>
            </a:r>
            <a:r>
              <a:rPr lang="fr-CH" sz="2000" dirty="0" err="1" smtClean="0">
                <a:solidFill>
                  <a:srgbClr val="003399"/>
                </a:solidFill>
              </a:rPr>
              <a:t>additional</a:t>
            </a:r>
            <a:r>
              <a:rPr lang="fr-CH" sz="2000" dirty="0" smtClean="0">
                <a:solidFill>
                  <a:srgbClr val="003399"/>
                </a:solidFill>
              </a:rPr>
              <a:t> information </a:t>
            </a:r>
            <a:r>
              <a:rPr lang="fr-CH" sz="2000" dirty="0" err="1" smtClean="0">
                <a:solidFill>
                  <a:srgbClr val="003399"/>
                </a:solidFill>
              </a:rPr>
              <a:t>from</a:t>
            </a:r>
            <a:r>
              <a:rPr lang="fr-CH" sz="2000" dirty="0" smtClean="0">
                <a:solidFill>
                  <a:srgbClr val="003399"/>
                </a:solidFill>
              </a:rPr>
              <a:t> reporter as </a:t>
            </a:r>
            <a:r>
              <a:rPr lang="fr-CH" sz="2000" dirty="0" err="1" smtClean="0">
                <a:solidFill>
                  <a:srgbClr val="003399"/>
                </a:solidFill>
              </a:rPr>
              <a:t>needed</a:t>
            </a:r>
            <a:endParaRPr lang="en-US" sz="2000" dirty="0">
              <a:solidFill>
                <a:srgbClr val="003399"/>
              </a:solidFill>
            </a:endParaRPr>
          </a:p>
        </p:txBody>
      </p:sp>
      <p:sp>
        <p:nvSpPr>
          <p:cNvPr id="8" name="Rectangular Callout 7"/>
          <p:cNvSpPr/>
          <p:nvPr/>
        </p:nvSpPr>
        <p:spPr>
          <a:xfrm>
            <a:off x="5993524" y="3776352"/>
            <a:ext cx="1476706" cy="832635"/>
          </a:xfrm>
          <a:prstGeom prst="wedgeRectCallout">
            <a:avLst>
              <a:gd name="adj1" fmla="val -67566"/>
              <a:gd name="adj2" fmla="val -21386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smtClean="0">
                <a:solidFill>
                  <a:srgbClr val="003399"/>
                </a:solidFill>
              </a:rPr>
              <a:t>If </a:t>
            </a:r>
            <a:r>
              <a:rPr lang="fr-CH" sz="2000" dirty="0" err="1" smtClean="0">
                <a:solidFill>
                  <a:srgbClr val="003399"/>
                </a:solidFill>
              </a:rPr>
              <a:t>decided</a:t>
            </a:r>
            <a:r>
              <a:rPr lang="fr-CH" sz="2000" dirty="0" smtClean="0">
                <a:solidFill>
                  <a:srgbClr val="003399"/>
                </a:solidFill>
              </a:rPr>
              <a:t> to </a:t>
            </a:r>
            <a:r>
              <a:rPr lang="fr-CH" sz="2000" dirty="0" err="1" smtClean="0">
                <a:solidFill>
                  <a:srgbClr val="003399"/>
                </a:solidFill>
              </a:rPr>
              <a:t>be</a:t>
            </a:r>
            <a:r>
              <a:rPr lang="fr-CH" sz="2000" dirty="0" smtClean="0">
                <a:solidFill>
                  <a:srgbClr val="003399"/>
                </a:solidFill>
              </a:rPr>
              <a:t> </a:t>
            </a:r>
            <a:r>
              <a:rPr lang="fr-CH" sz="2000" dirty="0" err="1" smtClean="0">
                <a:solidFill>
                  <a:srgbClr val="003399"/>
                </a:solidFill>
              </a:rPr>
              <a:t>raised</a:t>
            </a:r>
            <a:r>
              <a:rPr lang="fr-CH" sz="2000" dirty="0" smtClean="0">
                <a:solidFill>
                  <a:srgbClr val="003399"/>
                </a:solidFill>
              </a:rPr>
              <a:t> as incident</a:t>
            </a:r>
            <a:endParaRPr lang="en-US" sz="2000" dirty="0">
              <a:solidFill>
                <a:srgbClr val="003399"/>
              </a:solidFill>
            </a:endParaRPr>
          </a:p>
        </p:txBody>
      </p:sp>
      <p:sp>
        <p:nvSpPr>
          <p:cNvPr id="9" name="Rectangular Callout 8"/>
          <p:cNvSpPr/>
          <p:nvPr/>
        </p:nvSpPr>
        <p:spPr>
          <a:xfrm>
            <a:off x="5218386" y="4761178"/>
            <a:ext cx="2144111" cy="1595172"/>
          </a:xfrm>
          <a:prstGeom prst="wedgeRectCallout">
            <a:avLst>
              <a:gd name="adj1" fmla="val -127809"/>
              <a:gd name="adj2" fmla="val -190803"/>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smtClean="0">
                <a:solidFill>
                  <a:srgbClr val="003399"/>
                </a:solidFill>
              </a:rPr>
              <a:t>If </a:t>
            </a:r>
            <a:r>
              <a:rPr lang="fr-CH" sz="2000" dirty="0" err="1" smtClean="0">
                <a:solidFill>
                  <a:srgbClr val="000099"/>
                </a:solidFill>
              </a:rPr>
              <a:t>decided</a:t>
            </a:r>
            <a:r>
              <a:rPr lang="fr-CH" sz="2000" dirty="0" smtClean="0">
                <a:solidFill>
                  <a:srgbClr val="000099"/>
                </a:solidFill>
              </a:rPr>
              <a:t> to </a:t>
            </a:r>
            <a:r>
              <a:rPr lang="fr-CH" sz="2000" dirty="0" err="1" smtClean="0">
                <a:solidFill>
                  <a:srgbClr val="000099"/>
                </a:solidFill>
              </a:rPr>
              <a:t>raise</a:t>
            </a:r>
            <a:r>
              <a:rPr lang="fr-CH" sz="2000" dirty="0" smtClean="0">
                <a:solidFill>
                  <a:srgbClr val="000099"/>
                </a:solidFill>
              </a:rPr>
              <a:t> an incident, </a:t>
            </a:r>
            <a:r>
              <a:rPr lang="fr-CH" sz="2000" dirty="0" smtClean="0">
                <a:solidFill>
                  <a:srgbClr val="003399"/>
                </a:solidFill>
              </a:rPr>
              <a:t>ticket must </a:t>
            </a:r>
            <a:r>
              <a:rPr lang="fr-CH" sz="2000" dirty="0" err="1" smtClean="0">
                <a:solidFill>
                  <a:srgbClr val="003399"/>
                </a:solidFill>
              </a:rPr>
              <a:t>be</a:t>
            </a:r>
            <a:r>
              <a:rPr lang="fr-CH" sz="2000" dirty="0" smtClean="0">
                <a:solidFill>
                  <a:srgbClr val="003399"/>
                </a:solidFill>
              </a:rPr>
              <a:t> </a:t>
            </a:r>
            <a:r>
              <a:rPr lang="fr-CH" sz="2000" dirty="0" err="1" smtClean="0">
                <a:solidFill>
                  <a:srgbClr val="003399"/>
                </a:solidFill>
              </a:rPr>
              <a:t>assigned</a:t>
            </a:r>
            <a:r>
              <a:rPr lang="fr-CH" sz="2000" dirty="0" smtClean="0">
                <a:solidFill>
                  <a:srgbClr val="003399"/>
                </a:solidFill>
              </a:rPr>
              <a:t> to relevant NFP/ </a:t>
            </a:r>
            <a:r>
              <a:rPr lang="fr-CH" sz="2000" dirty="0" err="1" smtClean="0">
                <a:solidFill>
                  <a:srgbClr val="003399"/>
                </a:solidFill>
              </a:rPr>
              <a:t>Member</a:t>
            </a:r>
            <a:endParaRPr lang="en-US" sz="2000" dirty="0">
              <a:solidFill>
                <a:srgbClr val="003399"/>
              </a:solidFill>
            </a:endParaRPr>
          </a:p>
        </p:txBody>
      </p:sp>
      <p:sp>
        <p:nvSpPr>
          <p:cNvPr id="10" name="Rectangular Callout 9"/>
          <p:cNvSpPr/>
          <p:nvPr/>
        </p:nvSpPr>
        <p:spPr>
          <a:xfrm>
            <a:off x="7465779" y="4766650"/>
            <a:ext cx="1596768" cy="1589701"/>
          </a:xfrm>
          <a:prstGeom prst="wedgeRectCallout">
            <a:avLst>
              <a:gd name="adj1" fmla="val -53188"/>
              <a:gd name="adj2" fmla="val -20246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smtClean="0">
                <a:solidFill>
                  <a:srgbClr val="003399"/>
                </a:solidFill>
              </a:rPr>
              <a:t>If </a:t>
            </a:r>
            <a:r>
              <a:rPr lang="fr-CH" sz="2000" dirty="0" err="1" smtClean="0">
                <a:solidFill>
                  <a:srgbClr val="003399"/>
                </a:solidFill>
              </a:rPr>
              <a:t>decided</a:t>
            </a:r>
            <a:r>
              <a:rPr lang="fr-CH" sz="2000" dirty="0" smtClean="0">
                <a:solidFill>
                  <a:srgbClr val="003399"/>
                </a:solidFill>
              </a:rPr>
              <a:t> as no incident </a:t>
            </a:r>
            <a:r>
              <a:rPr lang="fr-CH" sz="2000" dirty="0" err="1" smtClean="0">
                <a:solidFill>
                  <a:srgbClr val="000099"/>
                </a:solidFill>
              </a:rPr>
              <a:t>because</a:t>
            </a:r>
            <a:r>
              <a:rPr lang="fr-CH" sz="2000" dirty="0" smtClean="0">
                <a:solidFill>
                  <a:srgbClr val="000099"/>
                </a:solidFill>
              </a:rPr>
              <a:t> issue </a:t>
            </a:r>
            <a:r>
              <a:rPr lang="fr-CH" sz="2000" dirty="0" err="1" smtClean="0">
                <a:solidFill>
                  <a:srgbClr val="000099"/>
                </a:solidFill>
              </a:rPr>
              <a:t>disappeared</a:t>
            </a:r>
            <a:endParaRPr lang="en-US" sz="2000" dirty="0">
              <a:solidFill>
                <a:srgbClr val="000099"/>
              </a:solidFill>
            </a:endParaRPr>
          </a:p>
        </p:txBody>
      </p:sp>
    </p:spTree>
    <p:extLst>
      <p:ext uri="{BB962C8B-B14F-4D97-AF65-F5344CB8AC3E}">
        <p14:creationId xmlns:p14="http://schemas.microsoft.com/office/powerpoint/2010/main" val="192504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a:t>Receipt</a:t>
            </a:r>
            <a:r>
              <a:rPr lang="fr-CH" dirty="0"/>
              <a:t> confirmation and action </a:t>
            </a:r>
            <a:r>
              <a:rPr lang="fr-CH" dirty="0" err="1"/>
              <a:t>proposal</a:t>
            </a:r>
            <a:r>
              <a:rPr lang="fr-CH" dirty="0"/>
              <a:t> </a:t>
            </a:r>
            <a:r>
              <a:rPr lang="fr-CH" dirty="0" err="1"/>
              <a:t>from</a:t>
            </a:r>
            <a:r>
              <a:rPr lang="fr-CH" dirty="0"/>
              <a:t> </a:t>
            </a:r>
            <a:r>
              <a:rPr lang="fr-CH" dirty="0" err="1"/>
              <a:t>Members</a:t>
            </a:r>
            <a:endParaRPr lang="en-US" dirty="0"/>
          </a:p>
        </p:txBody>
      </p:sp>
      <p:sp>
        <p:nvSpPr>
          <p:cNvPr id="3" name="Content Placeholder 2"/>
          <p:cNvSpPr>
            <a:spLocks noGrp="1"/>
          </p:cNvSpPr>
          <p:nvPr>
            <p:ph idx="1"/>
          </p:nvPr>
        </p:nvSpPr>
        <p:spPr>
          <a:xfrm>
            <a:off x="283779" y="1417638"/>
            <a:ext cx="8600913" cy="4708525"/>
          </a:xfrm>
        </p:spPr>
        <p:txBody>
          <a:bodyPr>
            <a:normAutofit fontScale="92500" lnSpcReduction="10000"/>
          </a:bodyPr>
          <a:lstStyle/>
          <a:p>
            <a:pPr algn="just"/>
            <a:r>
              <a:rPr lang="en-US" sz="2800" dirty="0"/>
              <a:t>To make the RWC aware that the country has taken over the task of following up the incident, </a:t>
            </a:r>
            <a:r>
              <a:rPr lang="en-US" sz="2800" dirty="0" smtClean="0">
                <a:solidFill>
                  <a:srgbClr val="0070C0"/>
                </a:solidFill>
              </a:rPr>
              <a:t>NFP/ Member must acknowledge the incident. RWC will confirm the ticket when receive acknowledgement from NFP</a:t>
            </a:r>
            <a:r>
              <a:rPr lang="en-US" sz="2800" dirty="0" smtClean="0"/>
              <a:t> →</a:t>
            </a:r>
          </a:p>
          <a:p>
            <a:pPr algn="just"/>
            <a:r>
              <a:rPr lang="fr-CH" sz="2800" dirty="0" err="1" smtClean="0"/>
              <a:t>Potential</a:t>
            </a:r>
            <a:r>
              <a:rPr lang="fr-CH" sz="2800" dirty="0" smtClean="0"/>
              <a:t> </a:t>
            </a:r>
            <a:r>
              <a:rPr lang="fr-CH" sz="2800" dirty="0" err="1" smtClean="0"/>
              <a:t>comments</a:t>
            </a:r>
            <a:r>
              <a:rPr lang="fr-CH" sz="2800" dirty="0" smtClean="0"/>
              <a:t> </a:t>
            </a:r>
            <a:r>
              <a:rPr lang="fr-CH" sz="2800" dirty="0" err="1" smtClean="0"/>
              <a:t>should</a:t>
            </a:r>
            <a:r>
              <a:rPr lang="fr-CH" sz="2800" dirty="0" smtClean="0"/>
              <a:t> </a:t>
            </a:r>
            <a:r>
              <a:rPr lang="fr-CH" sz="2800" dirty="0" err="1" smtClean="0"/>
              <a:t>be</a:t>
            </a:r>
            <a:r>
              <a:rPr lang="fr-CH" sz="2800" dirty="0" smtClean="0"/>
              <a:t> </a:t>
            </a:r>
            <a:r>
              <a:rPr lang="fr-CH" sz="2800" dirty="0" err="1" smtClean="0"/>
              <a:t>added</a:t>
            </a:r>
            <a:r>
              <a:rPr lang="fr-CH" sz="2800" dirty="0" smtClean="0"/>
              <a:t> to the ticket</a:t>
            </a:r>
          </a:p>
          <a:p>
            <a:pPr algn="just"/>
            <a:r>
              <a:rPr lang="fr-CH" sz="2800" dirty="0" smtClean="0"/>
              <a:t>NFP </a:t>
            </a:r>
            <a:r>
              <a:rPr lang="fr-CH" sz="2800" dirty="0" err="1" smtClean="0"/>
              <a:t>should</a:t>
            </a:r>
            <a:r>
              <a:rPr lang="fr-CH" sz="2800" dirty="0" smtClean="0"/>
              <a:t> </a:t>
            </a:r>
            <a:r>
              <a:rPr lang="fr-CH" sz="2800" dirty="0" err="1" smtClean="0"/>
              <a:t>continuously</a:t>
            </a:r>
            <a:r>
              <a:rPr lang="fr-CH" sz="2800" dirty="0" smtClean="0"/>
              <a:t> update the ticket </a:t>
            </a:r>
            <a:r>
              <a:rPr lang="fr-CH" sz="2800" dirty="0" err="1" smtClean="0"/>
              <a:t>status</a:t>
            </a:r>
            <a:r>
              <a:rPr lang="fr-CH" sz="2800" dirty="0" smtClean="0"/>
              <a:t>. On the </a:t>
            </a:r>
            <a:r>
              <a:rPr lang="fr-CH" sz="2800" dirty="0" err="1" smtClean="0"/>
              <a:t>other</a:t>
            </a:r>
            <a:r>
              <a:rPr lang="fr-CH" sz="2800" dirty="0" smtClean="0"/>
              <a:t> hand, RWC </a:t>
            </a:r>
            <a:r>
              <a:rPr lang="fr-CH" sz="2800" dirty="0" err="1" smtClean="0"/>
              <a:t>regulary</a:t>
            </a:r>
            <a:r>
              <a:rPr lang="fr-CH" sz="2800" dirty="0" smtClean="0"/>
              <a:t> </a:t>
            </a:r>
            <a:r>
              <a:rPr lang="fr-CH" sz="2800" dirty="0" err="1" smtClean="0"/>
              <a:t>request</a:t>
            </a:r>
            <a:r>
              <a:rPr lang="fr-CH" sz="2800" dirty="0" smtClean="0"/>
              <a:t> update to NFP </a:t>
            </a:r>
            <a:br>
              <a:rPr lang="fr-CH" sz="2800" dirty="0" smtClean="0"/>
            </a:br>
            <a:r>
              <a:rPr lang="en-US" sz="2800" dirty="0" smtClean="0"/>
              <a:t>→</a:t>
            </a:r>
            <a:endParaRPr lang="fr-CH" sz="2800" dirty="0" smtClean="0"/>
          </a:p>
          <a:p>
            <a:pPr algn="just"/>
            <a:r>
              <a:rPr lang="fr-CH" sz="2800" dirty="0" smtClean="0"/>
              <a:t>If </a:t>
            </a:r>
            <a:r>
              <a:rPr lang="fr-CH" sz="2800" dirty="0" err="1" smtClean="0"/>
              <a:t>there</a:t>
            </a:r>
            <a:r>
              <a:rPr lang="fr-CH" sz="2800" dirty="0" smtClean="0"/>
              <a:t> </a:t>
            </a:r>
            <a:r>
              <a:rPr lang="fr-CH" sz="2800" dirty="0" err="1" smtClean="0"/>
              <a:t>is</a:t>
            </a:r>
            <a:r>
              <a:rPr lang="fr-CH" sz="2800" dirty="0" smtClean="0"/>
              <a:t> no confirmation </a:t>
            </a:r>
            <a:r>
              <a:rPr lang="fr-CH" sz="2800" dirty="0" err="1" smtClean="0"/>
              <a:t>from</a:t>
            </a:r>
            <a:r>
              <a:rPr lang="fr-CH" sz="2800" dirty="0" smtClean="0"/>
              <a:t> NFP, RWC </a:t>
            </a:r>
            <a:r>
              <a:rPr lang="fr-CH" sz="2800" dirty="0" err="1" smtClean="0"/>
              <a:t>should</a:t>
            </a:r>
            <a:r>
              <a:rPr lang="fr-CH" sz="2800" dirty="0" smtClean="0"/>
              <a:t> contact NFP </a:t>
            </a:r>
            <a:r>
              <a:rPr lang="fr-CH" sz="2800" dirty="0" err="1" smtClean="0"/>
              <a:t>using</a:t>
            </a:r>
            <a:r>
              <a:rPr lang="fr-CH" sz="2800" dirty="0" smtClean="0"/>
              <a:t> </a:t>
            </a:r>
            <a:r>
              <a:rPr lang="fr-CH" sz="2800" dirty="0" err="1" smtClean="0"/>
              <a:t>other</a:t>
            </a:r>
            <a:r>
              <a:rPr lang="fr-CH" sz="2800" dirty="0" smtClean="0"/>
              <a:t> media (</a:t>
            </a:r>
            <a:r>
              <a:rPr lang="fr-CH" sz="2800" dirty="0" err="1" smtClean="0"/>
              <a:t>e.g</a:t>
            </a:r>
            <a:r>
              <a:rPr lang="fr-CH" sz="2800" dirty="0" smtClean="0"/>
              <a:t>. email).</a:t>
            </a:r>
          </a:p>
          <a:p>
            <a:pPr algn="just"/>
            <a:r>
              <a:rPr lang="en-US" sz="2800" dirty="0" smtClean="0"/>
              <a:t>RWC escalate </a:t>
            </a:r>
            <a:r>
              <a:rPr lang="en-US" sz="2800" dirty="0"/>
              <a:t>the incident to </a:t>
            </a:r>
            <a:r>
              <a:rPr lang="en-US" sz="2800" dirty="0" smtClean="0"/>
              <a:t>a WMO Secretariat, that will bring it a higher </a:t>
            </a:r>
            <a:r>
              <a:rPr lang="en-US" sz="2800" dirty="0"/>
              <a:t>level </a:t>
            </a:r>
            <a:r>
              <a:rPr lang="en-US" sz="2800" dirty="0" smtClean="0"/>
              <a:t>(e.g. PR) if </a:t>
            </a:r>
            <a:r>
              <a:rPr lang="en-US" sz="2800" dirty="0"/>
              <a:t>necessary → </a:t>
            </a:r>
            <a:endParaRPr lang="en-US" sz="2800" dirty="0" smtClean="0"/>
          </a:p>
          <a:p>
            <a:pPr algn="just"/>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12</a:t>
            </a:fld>
            <a:endParaRPr lang="en-US"/>
          </a:p>
        </p:txBody>
      </p:sp>
      <p:sp>
        <p:nvSpPr>
          <p:cNvPr id="6" name="Abgerundetes Rechteck 5"/>
          <p:cNvSpPr/>
          <p:nvPr/>
        </p:nvSpPr>
        <p:spPr>
          <a:xfrm>
            <a:off x="6055532" y="2513243"/>
            <a:ext cx="2405916"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 </a:t>
            </a:r>
            <a:r>
              <a:rPr lang="en-US" dirty="0" smtClean="0"/>
              <a:t>INVESTIGATION</a:t>
            </a:r>
            <a:endParaRPr lang="fr-CH" dirty="0"/>
          </a:p>
        </p:txBody>
      </p:sp>
      <p:sp>
        <p:nvSpPr>
          <p:cNvPr id="7" name="Abgerundetes Rechteck 6"/>
          <p:cNvSpPr/>
          <p:nvPr/>
        </p:nvSpPr>
        <p:spPr>
          <a:xfrm>
            <a:off x="1193611" y="4112380"/>
            <a:ext cx="1885367"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PROGRESS</a:t>
            </a:r>
            <a:endParaRPr lang="fr-CH" dirty="0"/>
          </a:p>
        </p:txBody>
      </p:sp>
      <p:sp>
        <p:nvSpPr>
          <p:cNvPr id="8" name="Abgerundetes Rechteck 7"/>
          <p:cNvSpPr/>
          <p:nvPr/>
        </p:nvSpPr>
        <p:spPr>
          <a:xfrm>
            <a:off x="6909297" y="5712277"/>
            <a:ext cx="1392071"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ESCALATED</a:t>
            </a:r>
            <a:endParaRPr lang="fr-CH" dirty="0"/>
          </a:p>
        </p:txBody>
      </p:sp>
    </p:spTree>
    <p:extLst>
      <p:ext uri="{BB962C8B-B14F-4D97-AF65-F5344CB8AC3E}">
        <p14:creationId xmlns:p14="http://schemas.microsoft.com/office/powerpoint/2010/main" val="1174381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Confirm </a:t>
            </a:r>
            <a:r>
              <a:rPr lang="en-US" dirty="0">
                <a:solidFill>
                  <a:schemeClr val="tx2"/>
                </a:solidFill>
              </a:rPr>
              <a:t>the ticket when receive acknowledgement from NFP</a:t>
            </a:r>
          </a:p>
        </p:txBody>
      </p:sp>
      <p:sp>
        <p:nvSpPr>
          <p:cNvPr id="4" name="Slide Number Placeholder 3"/>
          <p:cNvSpPr>
            <a:spLocks noGrp="1"/>
          </p:cNvSpPr>
          <p:nvPr>
            <p:ph type="sldNum" sz="quarter" idx="12"/>
          </p:nvPr>
        </p:nvSpPr>
        <p:spPr/>
        <p:txBody>
          <a:bodyPr/>
          <a:lstStyle/>
          <a:p>
            <a:fld id="{9259AF2F-52C6-9B46-B8B2-0579234AE62E}" type="slidenum">
              <a:rPr lang="en-US" smtClean="0"/>
              <a:t>13</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91" t="16845" r="20183" b="20963"/>
          <a:stretch/>
        </p:blipFill>
        <p:spPr bwMode="auto">
          <a:xfrm>
            <a:off x="977585" y="1688268"/>
            <a:ext cx="6831472" cy="410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553200" y="1476770"/>
            <a:ext cx="2448910" cy="1187602"/>
          </a:xfrm>
          <a:prstGeom prst="wedgeRectCallout">
            <a:avLst>
              <a:gd name="adj1" fmla="val -101000"/>
              <a:gd name="adj2" fmla="val 6968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err="1" smtClean="0">
                <a:solidFill>
                  <a:srgbClr val="003399"/>
                </a:solidFill>
              </a:rPr>
              <a:t>RWCs</a:t>
            </a:r>
            <a:r>
              <a:rPr lang="fr-CH" sz="2000" dirty="0" smtClean="0">
                <a:solidFill>
                  <a:srgbClr val="003399"/>
                </a:solidFill>
              </a:rPr>
              <a:t> </a:t>
            </a:r>
            <a:r>
              <a:rPr lang="fr-CH" sz="2000" dirty="0" err="1" smtClean="0">
                <a:solidFill>
                  <a:srgbClr val="003399"/>
                </a:solidFill>
              </a:rPr>
              <a:t>confirms</a:t>
            </a:r>
            <a:r>
              <a:rPr lang="fr-CH" sz="2000" dirty="0" smtClean="0">
                <a:solidFill>
                  <a:srgbClr val="003399"/>
                </a:solidFill>
              </a:rPr>
              <a:t> the ticket </a:t>
            </a:r>
            <a:r>
              <a:rPr lang="fr-CH" sz="2000" dirty="0" err="1" smtClean="0">
                <a:solidFill>
                  <a:srgbClr val="003399"/>
                </a:solidFill>
              </a:rPr>
              <a:t>into</a:t>
            </a:r>
            <a:r>
              <a:rPr lang="fr-CH" sz="2000" dirty="0" smtClean="0">
                <a:solidFill>
                  <a:srgbClr val="003399"/>
                </a:solidFill>
              </a:rPr>
              <a:t> </a:t>
            </a:r>
            <a:r>
              <a:rPr lang="fr-CH" sz="2000" dirty="0" err="1" smtClean="0">
                <a:solidFill>
                  <a:srgbClr val="003399"/>
                </a:solidFill>
              </a:rPr>
              <a:t>under</a:t>
            </a:r>
            <a:r>
              <a:rPr lang="fr-CH" sz="2000" dirty="0" smtClean="0">
                <a:solidFill>
                  <a:srgbClr val="003399"/>
                </a:solidFill>
              </a:rPr>
              <a:t> investigation</a:t>
            </a:r>
            <a:endParaRPr lang="en-US" sz="2000" dirty="0">
              <a:solidFill>
                <a:srgbClr val="003399"/>
              </a:solidFill>
            </a:endParaRPr>
          </a:p>
        </p:txBody>
      </p:sp>
    </p:spTree>
    <p:extLst>
      <p:ext uri="{BB962C8B-B14F-4D97-AF65-F5344CB8AC3E}">
        <p14:creationId xmlns:p14="http://schemas.microsoft.com/office/powerpoint/2010/main" val="6376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smtClean="0">
                <a:solidFill>
                  <a:srgbClr val="000099"/>
                </a:solidFill>
              </a:rPr>
              <a:t>Review</a:t>
            </a:r>
            <a:r>
              <a:rPr lang="fr-CH" dirty="0" smtClean="0">
                <a:solidFill>
                  <a:srgbClr val="000099"/>
                </a:solidFill>
              </a:rPr>
              <a:t> and </a:t>
            </a:r>
            <a:r>
              <a:rPr lang="fr-CH" dirty="0" err="1" smtClean="0">
                <a:solidFill>
                  <a:srgbClr val="000099"/>
                </a:solidFill>
              </a:rPr>
              <a:t>validate</a:t>
            </a:r>
            <a:r>
              <a:rPr lang="fr-CH" dirty="0" smtClean="0">
                <a:solidFill>
                  <a:srgbClr val="000099"/>
                </a:solidFill>
              </a:rPr>
              <a:t> action </a:t>
            </a:r>
            <a:r>
              <a:rPr lang="fr-CH" dirty="0" err="1" smtClean="0">
                <a:solidFill>
                  <a:srgbClr val="000099"/>
                </a:solidFill>
              </a:rPr>
              <a:t>proposal</a:t>
            </a:r>
            <a:r>
              <a:rPr lang="fr-CH" dirty="0" smtClean="0">
                <a:solidFill>
                  <a:srgbClr val="000099"/>
                </a:solidFill>
              </a:rPr>
              <a:t> </a:t>
            </a:r>
            <a:r>
              <a:rPr lang="fr-CH" dirty="0" err="1" smtClean="0">
                <a:solidFill>
                  <a:srgbClr val="000099"/>
                </a:solidFill>
              </a:rPr>
              <a:t>added</a:t>
            </a:r>
            <a:r>
              <a:rPr lang="fr-CH" dirty="0" smtClean="0">
                <a:solidFill>
                  <a:srgbClr val="000099"/>
                </a:solidFill>
              </a:rPr>
              <a:t> by </a:t>
            </a:r>
            <a:r>
              <a:rPr lang="fr-CH" dirty="0" err="1" smtClean="0">
                <a:solidFill>
                  <a:srgbClr val="000099"/>
                </a:solidFill>
              </a:rPr>
              <a:t>Members</a:t>
            </a:r>
            <a:endParaRPr lang="en-US" dirty="0">
              <a:solidFill>
                <a:srgbClr val="000099"/>
              </a:solidFill>
            </a:endParaRPr>
          </a:p>
        </p:txBody>
      </p:sp>
      <p:sp>
        <p:nvSpPr>
          <p:cNvPr id="4" name="Slide Number Placeholder 3"/>
          <p:cNvSpPr>
            <a:spLocks noGrp="1"/>
          </p:cNvSpPr>
          <p:nvPr>
            <p:ph type="sldNum" sz="quarter" idx="12"/>
          </p:nvPr>
        </p:nvSpPr>
        <p:spPr/>
        <p:txBody>
          <a:bodyPr/>
          <a:lstStyle/>
          <a:p>
            <a:fld id="{9259AF2F-52C6-9B46-B8B2-0579234AE62E}" type="slidenum">
              <a:rPr lang="en-US" smtClean="0"/>
              <a:t>14</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6705" r="43329" b="29292"/>
          <a:stretch/>
        </p:blipFill>
        <p:spPr bwMode="auto">
          <a:xfrm>
            <a:off x="819807" y="2401646"/>
            <a:ext cx="7567448" cy="351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938345" y="1602894"/>
            <a:ext cx="2448910" cy="1187602"/>
          </a:xfrm>
          <a:prstGeom prst="wedgeRectCallout">
            <a:avLst>
              <a:gd name="adj1" fmla="val -101000"/>
              <a:gd name="adj2" fmla="val 6968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smtClean="0">
                <a:solidFill>
                  <a:srgbClr val="003399"/>
                </a:solidFill>
              </a:rPr>
              <a:t>RWC </a:t>
            </a:r>
            <a:r>
              <a:rPr lang="fr-CH" sz="2000" dirty="0" err="1" smtClean="0">
                <a:solidFill>
                  <a:srgbClr val="003399"/>
                </a:solidFill>
              </a:rPr>
              <a:t>receives</a:t>
            </a:r>
            <a:r>
              <a:rPr lang="fr-CH" sz="2000" dirty="0" smtClean="0">
                <a:solidFill>
                  <a:srgbClr val="003399"/>
                </a:solidFill>
              </a:rPr>
              <a:t> action </a:t>
            </a:r>
            <a:r>
              <a:rPr lang="fr-CH" sz="2000" dirty="0" err="1" smtClean="0">
                <a:solidFill>
                  <a:srgbClr val="003399"/>
                </a:solidFill>
              </a:rPr>
              <a:t>proposal</a:t>
            </a:r>
            <a:r>
              <a:rPr lang="fr-CH" sz="2000" dirty="0" smtClean="0">
                <a:solidFill>
                  <a:srgbClr val="003399"/>
                </a:solidFill>
              </a:rPr>
              <a:t> </a:t>
            </a:r>
            <a:r>
              <a:rPr lang="fr-CH" sz="2000" dirty="0" err="1" smtClean="0">
                <a:solidFill>
                  <a:srgbClr val="003399"/>
                </a:solidFill>
              </a:rPr>
              <a:t>added</a:t>
            </a:r>
            <a:r>
              <a:rPr lang="fr-CH" sz="2000" dirty="0" smtClean="0">
                <a:solidFill>
                  <a:srgbClr val="003399"/>
                </a:solidFill>
              </a:rPr>
              <a:t> by </a:t>
            </a:r>
            <a:r>
              <a:rPr lang="fr-CH" sz="2000" dirty="0" err="1" smtClean="0">
                <a:solidFill>
                  <a:srgbClr val="003399"/>
                </a:solidFill>
              </a:rPr>
              <a:t>Member</a:t>
            </a:r>
            <a:r>
              <a:rPr lang="fr-CH" sz="2000" dirty="0" smtClean="0">
                <a:solidFill>
                  <a:srgbClr val="003399"/>
                </a:solidFill>
              </a:rPr>
              <a:t> </a:t>
            </a:r>
            <a:endParaRPr lang="en-US" sz="2000" dirty="0">
              <a:solidFill>
                <a:srgbClr val="003399"/>
              </a:solidFill>
            </a:endParaRPr>
          </a:p>
        </p:txBody>
      </p:sp>
    </p:spTree>
    <p:extLst>
      <p:ext uri="{BB962C8B-B14F-4D97-AF65-F5344CB8AC3E}">
        <p14:creationId xmlns:p14="http://schemas.microsoft.com/office/powerpoint/2010/main" val="25414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Incident Rectification</a:t>
            </a:r>
            <a:endParaRPr lang="en-US" dirty="0"/>
          </a:p>
        </p:txBody>
      </p:sp>
      <p:sp>
        <p:nvSpPr>
          <p:cNvPr id="3" name="Content Placeholder 2"/>
          <p:cNvSpPr>
            <a:spLocks noGrp="1"/>
          </p:cNvSpPr>
          <p:nvPr>
            <p:ph idx="1"/>
          </p:nvPr>
        </p:nvSpPr>
        <p:spPr/>
        <p:txBody>
          <a:bodyPr>
            <a:normAutofit/>
          </a:bodyPr>
          <a:lstStyle/>
          <a:p>
            <a:pPr algn="just"/>
            <a:r>
              <a:rPr lang="en-US" sz="2800" dirty="0" smtClean="0"/>
              <a:t>If the </a:t>
            </a:r>
            <a:r>
              <a:rPr lang="en-US" sz="2800" dirty="0"/>
              <a:t>incident has been rectified by the country </a:t>
            </a:r>
            <a:r>
              <a:rPr lang="en-US" sz="2800" dirty="0" smtClean="0"/>
              <a:t>, </a:t>
            </a:r>
            <a:r>
              <a:rPr lang="en-US" sz="2800" dirty="0" smtClean="0">
                <a:solidFill>
                  <a:srgbClr val="FF0000"/>
                </a:solidFill>
              </a:rPr>
              <a:t>NFP to inform RWC</a:t>
            </a:r>
          </a:p>
          <a:p>
            <a:pPr algn="just"/>
            <a:r>
              <a:rPr lang="en-US" sz="2800" dirty="0" smtClean="0"/>
              <a:t>The </a:t>
            </a:r>
            <a:r>
              <a:rPr lang="en-US" sz="2800" dirty="0"/>
              <a:t>RWC will check whether the incident ticket can be closed or has to be kept open due to ongoing non-compliance and underperformance compared to the WDQMS performance targets </a:t>
            </a:r>
            <a:r>
              <a:rPr lang="en-US" sz="2800" dirty="0" smtClean="0"/>
              <a:t>→</a:t>
            </a:r>
          </a:p>
          <a:p>
            <a:pPr algn="just"/>
            <a:r>
              <a:rPr lang="en-US" sz="2800" dirty="0"/>
              <a:t>In the case of ongoing non-compliance, the RWC will ask the NFP to take further actions </a:t>
            </a:r>
          </a:p>
        </p:txBody>
      </p:sp>
      <p:sp>
        <p:nvSpPr>
          <p:cNvPr id="4" name="Slide Number Placeholder 3"/>
          <p:cNvSpPr>
            <a:spLocks noGrp="1"/>
          </p:cNvSpPr>
          <p:nvPr>
            <p:ph type="sldNum" sz="quarter" idx="12"/>
          </p:nvPr>
        </p:nvSpPr>
        <p:spPr/>
        <p:txBody>
          <a:bodyPr/>
          <a:lstStyle/>
          <a:p>
            <a:fld id="{9259AF2F-52C6-9B46-B8B2-0579234AE62E}" type="slidenum">
              <a:rPr lang="en-US" smtClean="0"/>
              <a:t>15</a:t>
            </a:fld>
            <a:endParaRPr lang="en-US"/>
          </a:p>
        </p:txBody>
      </p:sp>
      <p:sp>
        <p:nvSpPr>
          <p:cNvPr id="5" name="Abgerundetes Rechteck 4"/>
          <p:cNvSpPr/>
          <p:nvPr/>
        </p:nvSpPr>
        <p:spPr>
          <a:xfrm>
            <a:off x="6222733" y="3923498"/>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RESOLVED</a:t>
            </a:r>
            <a:endParaRPr lang="fr-CH" dirty="0"/>
          </a:p>
        </p:txBody>
      </p:sp>
    </p:spTree>
    <p:extLst>
      <p:ext uri="{BB962C8B-B14F-4D97-AF65-F5344CB8AC3E}">
        <p14:creationId xmlns:p14="http://schemas.microsoft.com/office/powerpoint/2010/main" val="397987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Won’t</a:t>
            </a:r>
            <a:r>
              <a:rPr lang="fr-CH" dirty="0" smtClean="0"/>
              <a:t> </a:t>
            </a:r>
            <a:r>
              <a:rPr lang="fr-CH" dirty="0" err="1" smtClean="0"/>
              <a:t>fix</a:t>
            </a:r>
            <a:r>
              <a:rPr lang="fr-CH" dirty="0" smtClean="0"/>
              <a:t> incident</a:t>
            </a:r>
            <a:endParaRPr lang="en-US" dirty="0"/>
          </a:p>
        </p:txBody>
      </p:sp>
      <p:sp>
        <p:nvSpPr>
          <p:cNvPr id="3" name="Content Placeholder 2"/>
          <p:cNvSpPr>
            <a:spLocks noGrp="1"/>
          </p:cNvSpPr>
          <p:nvPr>
            <p:ph idx="1"/>
          </p:nvPr>
        </p:nvSpPr>
        <p:spPr/>
        <p:txBody>
          <a:bodyPr>
            <a:normAutofit fontScale="92500"/>
          </a:bodyPr>
          <a:lstStyle/>
          <a:p>
            <a:pPr algn="just"/>
            <a:r>
              <a:rPr lang="en-US" dirty="0"/>
              <a:t>it might be found that an incident cannot be rectified because no (immediate) action can be </a:t>
            </a:r>
            <a:r>
              <a:rPr lang="en-US" dirty="0" smtClean="0"/>
              <a:t>taken</a:t>
            </a:r>
          </a:p>
          <a:p>
            <a:pPr algn="just"/>
            <a:r>
              <a:rPr lang="en-US" dirty="0" smtClean="0"/>
              <a:t>In </a:t>
            </a:r>
            <a:r>
              <a:rPr lang="en-US" dirty="0"/>
              <a:t>this case, the RWC </a:t>
            </a:r>
            <a:r>
              <a:rPr lang="en-US" dirty="0" smtClean="0"/>
              <a:t>should put </a:t>
            </a:r>
            <a:r>
              <a:rPr lang="en-US" dirty="0"/>
              <a:t>the incident into the log of </a:t>
            </a:r>
            <a:r>
              <a:rPr lang="en-US" dirty="0" smtClean="0"/>
              <a:t>“Won’t fix”</a:t>
            </a:r>
          </a:p>
          <a:p>
            <a:pPr algn="just"/>
            <a:r>
              <a:rPr lang="fr-CH" dirty="0" smtClean="0"/>
              <a:t>RWC and/or NFP </a:t>
            </a:r>
            <a:r>
              <a:rPr lang="fr-CH" dirty="0" err="1" smtClean="0"/>
              <a:t>regularly</a:t>
            </a:r>
            <a:r>
              <a:rPr lang="fr-CH" dirty="0" smtClean="0"/>
              <a:t> monitor the incident put in </a:t>
            </a:r>
            <a:r>
              <a:rPr lang="en-US" dirty="0"/>
              <a:t>“Won’t fix</a:t>
            </a:r>
            <a:r>
              <a:rPr lang="en-US" dirty="0" smtClean="0"/>
              <a:t>” and whenever it is found that  an action can be taken to rectify the incident, RWC bring the ticket back to “in progress”.</a:t>
            </a:r>
            <a:endParaRPr lang="en-US"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16</a:t>
            </a:fld>
            <a:endParaRPr lang="en-US"/>
          </a:p>
        </p:txBody>
      </p:sp>
      <p:sp>
        <p:nvSpPr>
          <p:cNvPr id="5" name="Abgerundetes Rechteck 4"/>
          <p:cNvSpPr/>
          <p:nvPr/>
        </p:nvSpPr>
        <p:spPr>
          <a:xfrm>
            <a:off x="6979118" y="639195"/>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WON´T FIX</a:t>
            </a:r>
            <a:endParaRPr lang="fr-CH" dirty="0"/>
          </a:p>
        </p:txBody>
      </p:sp>
    </p:spTree>
    <p:extLst>
      <p:ext uri="{BB962C8B-B14F-4D97-AF65-F5344CB8AC3E}">
        <p14:creationId xmlns:p14="http://schemas.microsoft.com/office/powerpoint/2010/main" val="1333736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Incident r</a:t>
            </a:r>
            <a:r>
              <a:rPr lang="fr-CH" dirty="0" smtClean="0"/>
              <a:t>ectification or </a:t>
            </a:r>
            <a:br>
              <a:rPr lang="fr-CH" dirty="0" smtClean="0"/>
            </a:br>
            <a:r>
              <a:rPr lang="fr-CH" dirty="0" err="1" smtClean="0"/>
              <a:t>won’t</a:t>
            </a:r>
            <a:r>
              <a:rPr lang="fr-CH" dirty="0" smtClean="0"/>
              <a:t> </a:t>
            </a:r>
            <a:r>
              <a:rPr lang="fr-CH" dirty="0" err="1" smtClean="0"/>
              <a:t>fix</a:t>
            </a:r>
            <a:r>
              <a:rPr lang="fr-CH" dirty="0" smtClean="0"/>
              <a:t> incident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170"/>
          <a:stretch/>
        </p:blipFill>
        <p:spPr bwMode="auto">
          <a:xfrm>
            <a:off x="142490" y="3263460"/>
            <a:ext cx="8836444" cy="266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347442" y="1487093"/>
            <a:ext cx="2617076" cy="1226512"/>
          </a:xfrm>
          <a:prstGeom prst="wedgeRectCallout">
            <a:avLst>
              <a:gd name="adj1" fmla="val 111883"/>
              <a:gd name="adj2" fmla="val 10216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400" dirty="0" smtClean="0">
                <a:solidFill>
                  <a:srgbClr val="003399"/>
                </a:solidFill>
              </a:rPr>
              <a:t>If the incident has been </a:t>
            </a:r>
            <a:r>
              <a:rPr lang="fr-CH" sz="2400" dirty="0" err="1" smtClean="0">
                <a:solidFill>
                  <a:srgbClr val="003399"/>
                </a:solidFill>
              </a:rPr>
              <a:t>rectified</a:t>
            </a:r>
            <a:endParaRPr lang="en-US" sz="2400" dirty="0">
              <a:solidFill>
                <a:srgbClr val="003399"/>
              </a:solidFill>
            </a:endParaRPr>
          </a:p>
        </p:txBody>
      </p:sp>
      <p:sp>
        <p:nvSpPr>
          <p:cNvPr id="7" name="Rectangular Callout 6"/>
          <p:cNvSpPr/>
          <p:nvPr/>
        </p:nvSpPr>
        <p:spPr>
          <a:xfrm>
            <a:off x="4004441" y="1436600"/>
            <a:ext cx="4288222" cy="1226512"/>
          </a:xfrm>
          <a:prstGeom prst="wedgeRectCallout">
            <a:avLst>
              <a:gd name="adj1" fmla="val -6965"/>
              <a:gd name="adj2" fmla="val 104741"/>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400" dirty="0" smtClean="0">
                <a:solidFill>
                  <a:srgbClr val="000099"/>
                </a:solidFill>
              </a:rPr>
              <a:t>If </a:t>
            </a:r>
            <a:r>
              <a:rPr lang="en-US" sz="2400" dirty="0">
                <a:solidFill>
                  <a:srgbClr val="000099"/>
                </a:solidFill>
              </a:rPr>
              <a:t>an incident cannot be rectified because no (immediate) action can be taken</a:t>
            </a:r>
          </a:p>
        </p:txBody>
      </p:sp>
    </p:spTree>
    <p:extLst>
      <p:ext uri="{BB962C8B-B14F-4D97-AF65-F5344CB8AC3E}">
        <p14:creationId xmlns:p14="http://schemas.microsoft.com/office/powerpoint/2010/main" val="17889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Won’t</a:t>
            </a:r>
            <a:r>
              <a:rPr lang="fr-CH" dirty="0" smtClean="0"/>
              <a:t> </a:t>
            </a:r>
            <a:r>
              <a:rPr lang="fr-CH" dirty="0" err="1" smtClean="0"/>
              <a:t>fix</a:t>
            </a:r>
            <a:r>
              <a:rPr lang="fr-CH" dirty="0" smtClean="0"/>
              <a:t> incident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4" y="1802767"/>
            <a:ext cx="8643120" cy="271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1529856" y="4515671"/>
            <a:ext cx="4224558" cy="1226512"/>
          </a:xfrm>
          <a:prstGeom prst="wedgeRectCallout">
            <a:avLst>
              <a:gd name="adj1" fmla="val 34933"/>
              <a:gd name="adj2" fmla="val -22046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99"/>
                </a:solidFill>
              </a:rPr>
              <a:t>If it is found that an </a:t>
            </a:r>
            <a:r>
              <a:rPr lang="en-US" sz="2400" dirty="0">
                <a:solidFill>
                  <a:srgbClr val="000099"/>
                </a:solidFill>
              </a:rPr>
              <a:t>action can be taken to rectify </a:t>
            </a:r>
            <a:r>
              <a:rPr lang="en-US" sz="2400" dirty="0" smtClean="0">
                <a:solidFill>
                  <a:srgbClr val="000099"/>
                </a:solidFill>
              </a:rPr>
              <a:t>a “won’t fix” incident</a:t>
            </a:r>
            <a:endParaRPr lang="en-US" sz="2400" dirty="0">
              <a:solidFill>
                <a:srgbClr val="000099"/>
              </a:solidFill>
            </a:endParaRPr>
          </a:p>
        </p:txBody>
      </p:sp>
    </p:spTree>
    <p:extLst>
      <p:ext uri="{BB962C8B-B14F-4D97-AF65-F5344CB8AC3E}">
        <p14:creationId xmlns:p14="http://schemas.microsoft.com/office/powerpoint/2010/main" val="28910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53" y="2456597"/>
            <a:ext cx="7734547" cy="370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6992754" cy="1143000"/>
          </a:xfrm>
        </p:spPr>
        <p:txBody>
          <a:bodyPr>
            <a:normAutofit/>
          </a:bodyPr>
          <a:lstStyle/>
          <a:p>
            <a:r>
              <a:rPr lang="fr-CH" dirty="0" err="1" smtClean="0"/>
              <a:t>Closure</a:t>
            </a:r>
            <a:r>
              <a:rPr lang="fr-CH" dirty="0" smtClean="0"/>
              <a:t> of incident ticket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19</a:t>
            </a:fld>
            <a:endParaRPr lang="en-US"/>
          </a:p>
        </p:txBody>
      </p:sp>
      <p:sp>
        <p:nvSpPr>
          <p:cNvPr id="6" name="Rectangular Callout 5"/>
          <p:cNvSpPr/>
          <p:nvPr/>
        </p:nvSpPr>
        <p:spPr>
          <a:xfrm>
            <a:off x="320146" y="1336965"/>
            <a:ext cx="3668298" cy="1226512"/>
          </a:xfrm>
          <a:prstGeom prst="wedgeRectCallout">
            <a:avLst>
              <a:gd name="adj1" fmla="val 93699"/>
              <a:gd name="adj2" fmla="val 6456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400" dirty="0" smtClean="0">
                <a:solidFill>
                  <a:srgbClr val="003399"/>
                </a:solidFill>
              </a:rPr>
              <a:t>If the incident has been </a:t>
            </a:r>
            <a:r>
              <a:rPr lang="fr-CH" sz="2400" dirty="0" err="1" smtClean="0">
                <a:solidFill>
                  <a:srgbClr val="003399"/>
                </a:solidFill>
              </a:rPr>
              <a:t>successfully</a:t>
            </a:r>
            <a:r>
              <a:rPr lang="fr-CH" sz="2400" dirty="0" smtClean="0">
                <a:solidFill>
                  <a:srgbClr val="003399"/>
                </a:solidFill>
              </a:rPr>
              <a:t> </a:t>
            </a:r>
            <a:r>
              <a:rPr lang="fr-CH" sz="2400" dirty="0" err="1" smtClean="0">
                <a:solidFill>
                  <a:srgbClr val="003399"/>
                </a:solidFill>
              </a:rPr>
              <a:t>rectified</a:t>
            </a:r>
            <a:r>
              <a:rPr lang="fr-CH" sz="2400" dirty="0" smtClean="0">
                <a:solidFill>
                  <a:srgbClr val="003399"/>
                </a:solidFill>
              </a:rPr>
              <a:t> the incident ticket </a:t>
            </a:r>
            <a:r>
              <a:rPr lang="fr-CH" sz="2400" dirty="0" err="1" smtClean="0">
                <a:solidFill>
                  <a:srgbClr val="003399"/>
                </a:solidFill>
              </a:rPr>
              <a:t>will</a:t>
            </a:r>
            <a:r>
              <a:rPr lang="fr-CH" sz="2400" dirty="0" smtClean="0">
                <a:solidFill>
                  <a:srgbClr val="003399"/>
                </a:solidFill>
              </a:rPr>
              <a:t> </a:t>
            </a:r>
            <a:r>
              <a:rPr lang="fr-CH" sz="2400" dirty="0" err="1" smtClean="0">
                <a:solidFill>
                  <a:srgbClr val="003399"/>
                </a:solidFill>
              </a:rPr>
              <a:t>be</a:t>
            </a:r>
            <a:r>
              <a:rPr lang="fr-CH" sz="2400" dirty="0" smtClean="0">
                <a:solidFill>
                  <a:srgbClr val="003399"/>
                </a:solidFill>
              </a:rPr>
              <a:t> </a:t>
            </a:r>
            <a:r>
              <a:rPr lang="fr-CH" sz="2400" dirty="0" err="1" smtClean="0">
                <a:solidFill>
                  <a:srgbClr val="003399"/>
                </a:solidFill>
              </a:rPr>
              <a:t>closed</a:t>
            </a:r>
            <a:endParaRPr lang="en-US" sz="2400" dirty="0">
              <a:solidFill>
                <a:srgbClr val="003399"/>
              </a:solidFill>
            </a:endParaRPr>
          </a:p>
        </p:txBody>
      </p:sp>
      <p:sp>
        <p:nvSpPr>
          <p:cNvPr id="8" name="Abgerundetes Rechteck 7"/>
          <p:cNvSpPr/>
          <p:nvPr/>
        </p:nvSpPr>
        <p:spPr>
          <a:xfrm>
            <a:off x="7449954" y="639195"/>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CLOSED</a:t>
            </a:r>
            <a:endParaRPr lang="fr-CH"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7558"/>
            <a:ext cx="8371356" cy="463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4714833" y="3070747"/>
            <a:ext cx="1453954" cy="7651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Expected</a:t>
            </a:r>
            <a:r>
              <a:rPr lang="fr-CH" dirty="0" smtClean="0"/>
              <a:t> </a:t>
            </a:r>
            <a:r>
              <a:rPr lang="fr-CH" dirty="0" err="1" smtClean="0"/>
              <a:t>outcomes</a:t>
            </a:r>
            <a:r>
              <a:rPr lang="fr-CH" dirty="0" smtClean="0"/>
              <a:t>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After attending in the workshop, participants will:</a:t>
            </a:r>
          </a:p>
          <a:p>
            <a:pPr marL="514350" indent="-514350">
              <a:buFont typeface="+mj-lt"/>
              <a:buAutoNum type="arabicParenR"/>
            </a:pPr>
            <a:r>
              <a:rPr lang="en-US" dirty="0" smtClean="0"/>
              <a:t>review the IMS procedures</a:t>
            </a:r>
            <a:endParaRPr lang="en-US" dirty="0"/>
          </a:p>
          <a:p>
            <a:pPr marL="514350" indent="-514350">
              <a:buFont typeface="+mj-lt"/>
              <a:buAutoNum type="arabicParenR"/>
            </a:pPr>
            <a:r>
              <a:rPr lang="en-US" dirty="0" smtClean="0"/>
              <a:t>understand </a:t>
            </a:r>
            <a:r>
              <a:rPr lang="en-US" dirty="0"/>
              <a:t>the IMS workflow</a:t>
            </a:r>
            <a:endParaRPr lang="en-US" dirty="0" smtClean="0"/>
          </a:p>
          <a:p>
            <a:pPr marL="514350" indent="-514350">
              <a:buFont typeface="+mj-lt"/>
              <a:buAutoNum type="arabicParenR"/>
            </a:pPr>
            <a:r>
              <a:rPr lang="en-US" dirty="0" smtClean="0"/>
              <a:t>be </a:t>
            </a:r>
            <a:r>
              <a:rPr lang="en-US" dirty="0"/>
              <a:t>able to access the IMS-JIRA </a:t>
            </a:r>
            <a:r>
              <a:rPr lang="en-US" dirty="0" smtClean="0"/>
              <a:t>software </a:t>
            </a:r>
            <a:r>
              <a:rPr lang="en-US" dirty="0"/>
              <a:t>(</a:t>
            </a:r>
            <a:r>
              <a:rPr lang="en-US" dirty="0" smtClean="0"/>
              <a:t>ECMWF)</a:t>
            </a:r>
            <a:endParaRPr lang="en-US" dirty="0"/>
          </a:p>
          <a:p>
            <a:pPr marL="514350" indent="-514350">
              <a:buFont typeface="+mj-lt"/>
              <a:buAutoNum type="arabicParenR"/>
            </a:pPr>
            <a:r>
              <a:rPr lang="en-US" dirty="0" smtClean="0"/>
              <a:t>be </a:t>
            </a:r>
            <a:r>
              <a:rPr lang="en-US" dirty="0"/>
              <a:t>able to </a:t>
            </a:r>
            <a:r>
              <a:rPr lang="en-US" dirty="0" smtClean="0"/>
              <a:t>create issues and follow up on their status</a:t>
            </a:r>
          </a:p>
          <a:p>
            <a:pPr marL="514350" indent="-514350">
              <a:buFont typeface="+mj-lt"/>
              <a:buAutoNum type="arabicParenR"/>
            </a:pPr>
            <a:r>
              <a:rPr lang="en-US" dirty="0" smtClean="0"/>
              <a:t>be able to provide comments and other feedback to the tickets</a:t>
            </a:r>
          </a:p>
          <a:p>
            <a:pPr marL="514350" indent="-514350">
              <a:buFont typeface="+mj-lt"/>
              <a:buAutoNum type="arabicParenR"/>
            </a:pPr>
            <a:r>
              <a:rPr lang="en-US" dirty="0" smtClean="0"/>
              <a:t>be able to change the status of a ticket (RWCs only!)</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a:t>
            </a:fld>
            <a:endParaRPr lang="en-US"/>
          </a:p>
        </p:txBody>
      </p:sp>
    </p:spTree>
    <p:extLst>
      <p:ext uri="{BB962C8B-B14F-4D97-AF65-F5344CB8AC3E}">
        <p14:creationId xmlns:p14="http://schemas.microsoft.com/office/powerpoint/2010/main" val="180000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705"/>
          </a:xfrm>
        </p:spPr>
        <p:txBody>
          <a:bodyPr>
            <a:normAutofit fontScale="90000"/>
          </a:bodyPr>
          <a:lstStyle/>
          <a:p>
            <a:r>
              <a:rPr lang="fr-CH" dirty="0" err="1" smtClean="0"/>
              <a:t>Search</a:t>
            </a:r>
            <a:r>
              <a:rPr lang="fr-CH" dirty="0" smtClean="0"/>
              <a:t> </a:t>
            </a:r>
            <a:r>
              <a:rPr lang="fr-CH" dirty="0" err="1"/>
              <a:t>f</a:t>
            </a:r>
            <a:r>
              <a:rPr lang="fr-CH" dirty="0" err="1" smtClean="0"/>
              <a:t>unction</a:t>
            </a:r>
            <a:r>
              <a:rPr lang="fr-CH" dirty="0" smtClean="0"/>
              <a:t> (</a:t>
            </a:r>
            <a:r>
              <a:rPr lang="fr-CH" dirty="0" err="1" smtClean="0"/>
              <a:t>optional</a:t>
            </a:r>
            <a:r>
              <a:rPr lang="fr-CH" dirty="0" smtClean="0"/>
              <a:t>)</a:t>
            </a:r>
            <a:endParaRPr lang="en-US" dirty="0"/>
          </a:p>
        </p:txBody>
      </p:sp>
      <p:sp>
        <p:nvSpPr>
          <p:cNvPr id="3" name="Content Placeholder 2"/>
          <p:cNvSpPr>
            <a:spLocks noGrp="1"/>
          </p:cNvSpPr>
          <p:nvPr>
            <p:ph idx="1"/>
          </p:nvPr>
        </p:nvSpPr>
        <p:spPr>
          <a:xfrm>
            <a:off x="457200" y="1078173"/>
            <a:ext cx="8229600" cy="4925160"/>
          </a:xfrm>
        </p:spPr>
        <p:txBody>
          <a:bodyPr>
            <a:normAutofit fontScale="85000" lnSpcReduction="10000"/>
          </a:bodyPr>
          <a:lstStyle/>
          <a:p>
            <a:pPr marL="0" indent="0" algn="just">
              <a:buNone/>
            </a:pPr>
            <a:r>
              <a:rPr lang="fr-CH" dirty="0" err="1" smtClean="0"/>
              <a:t>Users</a:t>
            </a:r>
            <a:r>
              <a:rPr lang="fr-CH" dirty="0" smtClean="0"/>
              <a:t> </a:t>
            </a:r>
            <a:r>
              <a:rPr lang="fr-CH" dirty="0" err="1" smtClean="0"/>
              <a:t>can</a:t>
            </a:r>
            <a:r>
              <a:rPr lang="fr-CH" dirty="0" smtClean="0"/>
              <a:t> </a:t>
            </a:r>
            <a:r>
              <a:rPr lang="fr-CH" dirty="0" err="1" smtClean="0"/>
              <a:t>search</a:t>
            </a:r>
            <a:r>
              <a:rPr lang="fr-CH" dirty="0" smtClean="0"/>
              <a:t> </a:t>
            </a:r>
            <a:r>
              <a:rPr lang="fr-CH" dirty="0" err="1" smtClean="0"/>
              <a:t>specific</a:t>
            </a:r>
            <a:r>
              <a:rPr lang="fr-CH" dirty="0" smtClean="0"/>
              <a:t> issue </a:t>
            </a:r>
            <a:r>
              <a:rPr lang="fr-CH" dirty="0" err="1" smtClean="0"/>
              <a:t>using</a:t>
            </a:r>
            <a:r>
              <a:rPr lang="fr-CH" dirty="0" smtClean="0"/>
              <a:t> </a:t>
            </a:r>
            <a:r>
              <a:rPr lang="fr-CH" dirty="0" err="1" smtClean="0"/>
              <a:t>three</a:t>
            </a:r>
            <a:r>
              <a:rPr lang="fr-CH" dirty="0" smtClean="0"/>
              <a:t> </a:t>
            </a:r>
            <a:r>
              <a:rPr lang="fr-CH" dirty="0" err="1" smtClean="0"/>
              <a:t>different</a:t>
            </a:r>
            <a:r>
              <a:rPr lang="fr-CH" dirty="0" smtClean="0"/>
              <a:t> </a:t>
            </a:r>
            <a:r>
              <a:rPr lang="fr-CH" dirty="0" err="1" smtClean="0"/>
              <a:t>ways</a:t>
            </a:r>
            <a:r>
              <a:rPr lang="fr-CH" dirty="0" smtClean="0"/>
              <a:t>:</a:t>
            </a:r>
          </a:p>
          <a:p>
            <a:pPr marL="514350" indent="-514350" algn="just">
              <a:buAutoNum type="arabicPeriod"/>
            </a:pPr>
            <a:r>
              <a:rPr lang="fr-CH" dirty="0" smtClean="0"/>
              <a:t>Quick </a:t>
            </a:r>
            <a:r>
              <a:rPr lang="fr-CH" dirty="0" err="1" smtClean="0"/>
              <a:t>search</a:t>
            </a:r>
            <a:r>
              <a:rPr lang="fr-CH" dirty="0" smtClean="0"/>
              <a:t>, </a:t>
            </a:r>
            <a:r>
              <a:rPr lang="fr-CH" dirty="0" err="1" smtClean="0"/>
              <a:t>is</a:t>
            </a:r>
            <a:r>
              <a:rPr lang="fr-CH" dirty="0" smtClean="0"/>
              <a:t> the </a:t>
            </a:r>
            <a:r>
              <a:rPr lang="fr-CH" dirty="0" err="1" smtClean="0"/>
              <a:t>most</a:t>
            </a:r>
            <a:r>
              <a:rPr lang="fr-CH" dirty="0" smtClean="0"/>
              <a:t> </a:t>
            </a:r>
            <a:r>
              <a:rPr lang="fr-CH" dirty="0" err="1" smtClean="0"/>
              <a:t>useful</a:t>
            </a:r>
            <a:r>
              <a:rPr lang="fr-CH" dirty="0" smtClean="0"/>
              <a:t> if the </a:t>
            </a:r>
            <a:r>
              <a:rPr lang="fr-CH" dirty="0" err="1" smtClean="0"/>
              <a:t>search</a:t>
            </a:r>
            <a:r>
              <a:rPr lang="fr-CH" dirty="0" smtClean="0"/>
              <a:t> </a:t>
            </a:r>
            <a:r>
              <a:rPr lang="fr-CH" dirty="0" err="1" smtClean="0"/>
              <a:t>criteria</a:t>
            </a:r>
            <a:r>
              <a:rPr lang="fr-CH" dirty="0" smtClean="0"/>
              <a:t> </a:t>
            </a:r>
            <a:r>
              <a:rPr lang="fr-CH" dirty="0" err="1" smtClean="0"/>
              <a:t>is</a:t>
            </a:r>
            <a:r>
              <a:rPr lang="fr-CH" dirty="0" smtClean="0"/>
              <a:t> not </a:t>
            </a:r>
            <a:r>
              <a:rPr lang="fr-CH" dirty="0" err="1" smtClean="0"/>
              <a:t>complex</a:t>
            </a:r>
            <a:r>
              <a:rPr lang="fr-CH" dirty="0" smtClean="0"/>
              <a:t>. </a:t>
            </a:r>
          </a:p>
          <a:p>
            <a:pPr marL="514350" indent="-514350" algn="just">
              <a:buAutoNum type="arabicPeriod"/>
            </a:pPr>
            <a:r>
              <a:rPr lang="fr-CH" dirty="0" smtClean="0"/>
              <a:t>Basic </a:t>
            </a:r>
            <a:r>
              <a:rPr lang="fr-CH" dirty="0" err="1" smtClean="0"/>
              <a:t>search</a:t>
            </a:r>
            <a:r>
              <a:rPr lang="fr-CH" dirty="0" smtClean="0"/>
              <a:t>, i</a:t>
            </a:r>
            <a:r>
              <a:rPr lang="en-US" dirty="0" smtClean="0"/>
              <a:t>s </a:t>
            </a:r>
            <a:r>
              <a:rPr lang="en-US" dirty="0"/>
              <a:t>more precise than the quick search, but easier to use than the advanced search</a:t>
            </a:r>
            <a:endParaRPr lang="fr-CH" dirty="0" smtClean="0"/>
          </a:p>
          <a:p>
            <a:pPr marL="514350" indent="-514350" algn="just">
              <a:buAutoNum type="arabicPeriod"/>
            </a:pPr>
            <a:r>
              <a:rPr lang="fr-CH" dirty="0" smtClean="0"/>
              <a:t>Advanced </a:t>
            </a:r>
            <a:r>
              <a:rPr lang="fr-CH" dirty="0" err="1" smtClean="0"/>
              <a:t>search</a:t>
            </a:r>
            <a:r>
              <a:rPr lang="fr-CH" dirty="0" smtClean="0"/>
              <a:t>, </a:t>
            </a:r>
            <a:r>
              <a:rPr lang="en-US" dirty="0"/>
              <a:t>The advanced search is the most powerful of the three search methods. You can specify criteria that cannot be defined in the other searches (e.g. ORDER BY clause). However, you need to know how to construct structured queries using the Jira Query Language (JQL) to use this feature.</a:t>
            </a:r>
          </a:p>
        </p:txBody>
      </p:sp>
      <p:sp>
        <p:nvSpPr>
          <p:cNvPr id="4" name="Slide Number Placeholder 3"/>
          <p:cNvSpPr>
            <a:spLocks noGrp="1"/>
          </p:cNvSpPr>
          <p:nvPr>
            <p:ph type="sldNum" sz="quarter" idx="12"/>
          </p:nvPr>
        </p:nvSpPr>
        <p:spPr/>
        <p:txBody>
          <a:bodyPr/>
          <a:lstStyle/>
          <a:p>
            <a:fld id="{9259AF2F-52C6-9B46-B8B2-0579234AE62E}" type="slidenum">
              <a:rPr lang="en-US" smtClean="0"/>
              <a:t>20</a:t>
            </a:fld>
            <a:endParaRPr lang="en-US"/>
          </a:p>
        </p:txBody>
      </p:sp>
    </p:spTree>
    <p:extLst>
      <p:ext uri="{BB962C8B-B14F-4D97-AF65-F5344CB8AC3E}">
        <p14:creationId xmlns:p14="http://schemas.microsoft.com/office/powerpoint/2010/main" val="3658042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4513"/>
            <a:ext cx="8229600" cy="748944"/>
          </a:xfrm>
        </p:spPr>
        <p:txBody>
          <a:bodyPr>
            <a:normAutofit fontScale="90000"/>
          </a:bodyPr>
          <a:lstStyle/>
          <a:p>
            <a:r>
              <a:rPr lang="fr-CH" dirty="0" smtClean="0"/>
              <a:t>Quick </a:t>
            </a:r>
            <a:r>
              <a:rPr lang="fr-CH" dirty="0" err="1" smtClean="0"/>
              <a:t>search</a:t>
            </a:r>
            <a:endParaRPr lang="en-US" dirty="0"/>
          </a:p>
        </p:txBody>
      </p:sp>
      <p:sp>
        <p:nvSpPr>
          <p:cNvPr id="3" name="Content Placeholder 2"/>
          <p:cNvSpPr>
            <a:spLocks noGrp="1"/>
          </p:cNvSpPr>
          <p:nvPr>
            <p:ph idx="1"/>
          </p:nvPr>
        </p:nvSpPr>
        <p:spPr>
          <a:xfrm>
            <a:off x="457199" y="1078174"/>
            <a:ext cx="8072651" cy="3289110"/>
          </a:xfrm>
        </p:spPr>
        <p:txBody>
          <a:bodyPr>
            <a:normAutofit fontScale="70000" lnSpcReduction="20000"/>
          </a:bodyPr>
          <a:lstStyle/>
          <a:p>
            <a:r>
              <a:rPr lang="en-US" dirty="0"/>
              <a:t>The</a:t>
            </a:r>
            <a:r>
              <a:rPr lang="en-US" b="1" dirty="0"/>
              <a:t> Search</a:t>
            </a:r>
            <a:r>
              <a:rPr lang="en-US" dirty="0"/>
              <a:t> box is located at the top right of your screen, in the Jira header bar.  </a:t>
            </a:r>
            <a:endParaRPr lang="en-US" dirty="0" smtClean="0"/>
          </a:p>
          <a:p>
            <a:r>
              <a:rPr lang="en-US" dirty="0" smtClean="0"/>
              <a:t>To </a:t>
            </a:r>
            <a:r>
              <a:rPr lang="en-US" dirty="0"/>
              <a:t>use quick search, just start typing what you're looking for. </a:t>
            </a:r>
            <a:endParaRPr lang="en-US" dirty="0" smtClean="0"/>
          </a:p>
          <a:p>
            <a:r>
              <a:rPr lang="en-US" dirty="0"/>
              <a:t>Quick search also enables you to perform 'smart' searches with minimal typing. For example, to find all the open bugs in the 'TEST' project, you could simply type 'test open bugs' and quick search would locate them all for you</a:t>
            </a:r>
            <a:r>
              <a:rPr lang="en-US" dirty="0" smtClean="0"/>
              <a:t>.</a:t>
            </a:r>
          </a:p>
          <a:p>
            <a:r>
              <a:rPr lang="en-US" dirty="0" smtClean="0"/>
              <a:t>To </a:t>
            </a:r>
            <a:r>
              <a:rPr lang="en-US" dirty="0"/>
              <a:t>ensure that </a:t>
            </a:r>
            <a:r>
              <a:rPr lang="en-US" dirty="0" smtClean="0"/>
              <a:t>search is in </a:t>
            </a:r>
            <a:r>
              <a:rPr lang="en-US" dirty="0"/>
              <a:t>the </a:t>
            </a:r>
            <a:r>
              <a:rPr lang="en-US" dirty="0" smtClean="0"/>
              <a:t>RWC project, add word “RWC” as the first word in the search box, e.g. “RWC availability”.</a:t>
            </a:r>
            <a:r>
              <a:rPr lang="en-US" dirty="0"/>
              <a:t> </a:t>
            </a:r>
            <a:r>
              <a:rPr lang="en-US" dirty="0" smtClean="0"/>
              <a:t>Or </a:t>
            </a:r>
          </a:p>
        </p:txBody>
      </p:sp>
      <p:sp>
        <p:nvSpPr>
          <p:cNvPr id="4" name="Slide Number Placeholder 3"/>
          <p:cNvSpPr>
            <a:spLocks noGrp="1"/>
          </p:cNvSpPr>
          <p:nvPr>
            <p:ph type="sldNum" sz="quarter" idx="12"/>
          </p:nvPr>
        </p:nvSpPr>
        <p:spPr/>
        <p:txBody>
          <a:bodyPr/>
          <a:lstStyle/>
          <a:p>
            <a:fld id="{9259AF2F-52C6-9B46-B8B2-0579234AE62E}" type="slidenum">
              <a:rPr lang="en-US" smtClean="0"/>
              <a:t>21</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5012"/>
          <a:stretch/>
        </p:blipFill>
        <p:spPr bwMode="auto">
          <a:xfrm>
            <a:off x="743802" y="5033341"/>
            <a:ext cx="7144603" cy="97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189670">
            <a:off x="4382854" y="4476320"/>
            <a:ext cx="1621925" cy="6770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smtClean="0"/>
              <a:t>Search</a:t>
            </a:r>
            <a:r>
              <a:rPr lang="fr-CH" dirty="0" smtClean="0"/>
              <a:t> box</a:t>
            </a:r>
            <a:endParaRPr lang="en-US" dirty="0"/>
          </a:p>
        </p:txBody>
      </p:sp>
    </p:spTree>
    <p:extLst>
      <p:ext uri="{BB962C8B-B14F-4D97-AF65-F5344CB8AC3E}">
        <p14:creationId xmlns:p14="http://schemas.microsoft.com/office/powerpoint/2010/main" val="7741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3661"/>
          </a:xfrm>
        </p:spPr>
        <p:txBody>
          <a:bodyPr/>
          <a:lstStyle/>
          <a:p>
            <a:r>
              <a:rPr lang="fr-CH" dirty="0" smtClean="0"/>
              <a:t>Basic </a:t>
            </a:r>
            <a:r>
              <a:rPr lang="fr-CH" dirty="0" err="1" smtClean="0"/>
              <a:t>Search</a:t>
            </a:r>
            <a:endParaRPr lang="en-US" dirty="0"/>
          </a:p>
        </p:txBody>
      </p:sp>
      <p:sp>
        <p:nvSpPr>
          <p:cNvPr id="3" name="Content Placeholder 2"/>
          <p:cNvSpPr>
            <a:spLocks noGrp="1"/>
          </p:cNvSpPr>
          <p:nvPr>
            <p:ph idx="1"/>
          </p:nvPr>
        </p:nvSpPr>
        <p:spPr>
          <a:xfrm>
            <a:off x="457200" y="1351129"/>
            <a:ext cx="8229600" cy="2893326"/>
          </a:xfrm>
        </p:spPr>
        <p:txBody>
          <a:bodyPr>
            <a:normAutofit fontScale="85000" lnSpcReduction="20000"/>
          </a:bodyPr>
          <a:lstStyle/>
          <a:p>
            <a:r>
              <a:rPr lang="en-US" dirty="0"/>
              <a:t>Choose </a:t>
            </a:r>
            <a:r>
              <a:rPr lang="en-US" b="1" dirty="0"/>
              <a:t>Issues</a:t>
            </a:r>
            <a:r>
              <a:rPr lang="en-US" dirty="0"/>
              <a:t> &gt; </a:t>
            </a:r>
            <a:r>
              <a:rPr lang="en-US" b="1" dirty="0"/>
              <a:t>Search for issues</a:t>
            </a:r>
            <a:r>
              <a:rPr lang="en-US" dirty="0" smtClean="0"/>
              <a:t>.</a:t>
            </a:r>
          </a:p>
          <a:p>
            <a:r>
              <a:rPr lang="en-US" dirty="0"/>
              <a:t>If the advanced search is shown instead of the basic search, click </a:t>
            </a:r>
            <a:r>
              <a:rPr lang="en-US" b="1" dirty="0"/>
              <a:t>Basic</a:t>
            </a:r>
            <a:r>
              <a:rPr lang="en-US" dirty="0"/>
              <a:t> (next to the </a:t>
            </a:r>
            <a:r>
              <a:rPr lang="en-US" b="1" dirty="0"/>
              <a:t>Search</a:t>
            </a:r>
            <a:r>
              <a:rPr lang="en-US" dirty="0"/>
              <a:t> button</a:t>
            </a:r>
            <a:r>
              <a:rPr lang="en-US" dirty="0" smtClean="0"/>
              <a:t>).</a:t>
            </a:r>
          </a:p>
          <a:p>
            <a:r>
              <a:rPr lang="en-US" dirty="0"/>
              <a:t>Enter the criteria for the </a:t>
            </a:r>
            <a:r>
              <a:rPr lang="en-US" dirty="0" smtClean="0"/>
              <a:t>search</a:t>
            </a:r>
          </a:p>
          <a:p>
            <a:r>
              <a:rPr lang="en-US" dirty="0" smtClean="0"/>
              <a:t>Make sure that the “incident management system for RWC” project is selected from the drop down list in </a:t>
            </a:r>
            <a:r>
              <a:rPr lang="en-US" b="1" dirty="0" smtClean="0"/>
              <a:t>Project</a:t>
            </a:r>
            <a:r>
              <a:rPr lang="en-US" dirty="0" smtClean="0"/>
              <a:t>.</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1" y="4359323"/>
            <a:ext cx="77628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905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dirty="0" smtClean="0">
                <a:solidFill>
                  <a:srgbClr val="000090"/>
                </a:solidFill>
              </a:rPr>
              <a:t> </a:t>
            </a:r>
          </a:p>
          <a:p>
            <a:r>
              <a:rPr lang="en-US" sz="3100" dirty="0" smtClean="0">
                <a:solidFill>
                  <a:srgbClr val="000090"/>
                </a:solidFill>
                <a:hlinkClick r:id="rId3"/>
              </a:rPr>
              <a:t>www.wmo.int/wigos</a:t>
            </a:r>
            <a:r>
              <a:rPr lang="en-US" sz="3100" dirty="0" smtClean="0">
                <a:solidFill>
                  <a:srgbClr val="000090"/>
                </a:solidFill>
              </a:rPr>
              <a:t> </a:t>
            </a:r>
          </a:p>
        </p:txBody>
      </p:sp>
      <p:sp>
        <p:nvSpPr>
          <p:cNvPr id="2" name="Foliennummernplatzhalter 1"/>
          <p:cNvSpPr>
            <a:spLocks noGrp="1"/>
          </p:cNvSpPr>
          <p:nvPr>
            <p:ph type="sldNum" sz="quarter" idx="12"/>
          </p:nvPr>
        </p:nvSpPr>
        <p:spPr/>
        <p:txBody>
          <a:bodyPr/>
          <a:lstStyle/>
          <a:p>
            <a:fld id="{9259AF2F-52C6-9B46-B8B2-0579234AE62E}" type="slidenum">
              <a:rPr lang="en-US" smtClean="0"/>
              <a:t>23</a:t>
            </a:fld>
            <a:endParaRPr lang="en-US"/>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14"/>
            <a:ext cx="8229600" cy="545169"/>
          </a:xfrm>
        </p:spPr>
        <p:txBody>
          <a:bodyPr>
            <a:normAutofit fontScale="90000"/>
          </a:bodyPr>
          <a:lstStyle/>
          <a:p>
            <a:r>
              <a:rPr lang="fr-CH" dirty="0" smtClean="0"/>
              <a:t>Workflow of the System</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92" y="823816"/>
            <a:ext cx="7094719" cy="55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79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14"/>
            <a:ext cx="8229600" cy="545169"/>
          </a:xfrm>
        </p:spPr>
        <p:txBody>
          <a:bodyPr>
            <a:normAutofit fontScale="90000"/>
          </a:bodyPr>
          <a:lstStyle/>
          <a:p>
            <a:r>
              <a:rPr lang="fr-CH" dirty="0" smtClean="0"/>
              <a:t>Workflow of the System</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92" y="810168"/>
            <a:ext cx="7094719" cy="55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128239" y="537208"/>
            <a:ext cx="1633525" cy="882154"/>
          </a:xfrm>
          <a:prstGeom prst="wedgeRectCallout">
            <a:avLst>
              <a:gd name="adj1" fmla="val 74377"/>
              <a:gd name="adj2" fmla="val 30191"/>
            </a:avLst>
          </a:prstGeom>
          <a:solidFill>
            <a:schemeClr val="accent1">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000" dirty="0" smtClean="0">
                <a:solidFill>
                  <a:srgbClr val="003399"/>
                </a:solidFill>
              </a:rPr>
              <a:t>All </a:t>
            </a:r>
            <a:r>
              <a:rPr lang="fr-CH" sz="2000" dirty="0" err="1" smtClean="0">
                <a:solidFill>
                  <a:srgbClr val="003399"/>
                </a:solidFill>
              </a:rPr>
              <a:t>users</a:t>
            </a:r>
            <a:r>
              <a:rPr lang="fr-CH" sz="2000" dirty="0" smtClean="0">
                <a:solidFill>
                  <a:srgbClr val="003399"/>
                </a:solidFill>
              </a:rPr>
              <a:t> </a:t>
            </a:r>
            <a:r>
              <a:rPr lang="fr-CH" sz="2000" dirty="0" err="1" smtClean="0">
                <a:solidFill>
                  <a:srgbClr val="003399"/>
                </a:solidFill>
              </a:rPr>
              <a:t>can</a:t>
            </a:r>
            <a:r>
              <a:rPr lang="fr-CH" sz="2000" dirty="0" smtClean="0">
                <a:solidFill>
                  <a:srgbClr val="003399"/>
                </a:solidFill>
              </a:rPr>
              <a:t> </a:t>
            </a:r>
            <a:r>
              <a:rPr lang="fr-CH" sz="2000" dirty="0" err="1" smtClean="0">
                <a:solidFill>
                  <a:srgbClr val="003399"/>
                </a:solidFill>
              </a:rPr>
              <a:t>raise</a:t>
            </a:r>
            <a:r>
              <a:rPr lang="fr-CH" sz="2000" dirty="0" smtClean="0">
                <a:solidFill>
                  <a:srgbClr val="003399"/>
                </a:solidFill>
              </a:rPr>
              <a:t> new issue/ticket</a:t>
            </a:r>
            <a:endParaRPr lang="en-US" sz="2000" dirty="0">
              <a:solidFill>
                <a:srgbClr val="003399"/>
              </a:solidFill>
            </a:endParaRPr>
          </a:p>
        </p:txBody>
      </p:sp>
      <p:sp>
        <p:nvSpPr>
          <p:cNvPr id="7" name="Rectangular Callout 6"/>
          <p:cNvSpPr/>
          <p:nvPr/>
        </p:nvSpPr>
        <p:spPr>
          <a:xfrm>
            <a:off x="2597342" y="676329"/>
            <a:ext cx="1985826" cy="754304"/>
          </a:xfrm>
          <a:prstGeom prst="wedgeRectCallout">
            <a:avLst>
              <a:gd name="adj1" fmla="val 48725"/>
              <a:gd name="adj2" fmla="val 7254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a:t>
            </a:r>
            <a:r>
              <a:rPr lang="fr-CH" dirty="0" err="1" smtClean="0">
                <a:solidFill>
                  <a:srgbClr val="003399"/>
                </a:solidFill>
              </a:rPr>
              <a:t>will</a:t>
            </a:r>
            <a:r>
              <a:rPr lang="fr-CH" dirty="0" smtClean="0">
                <a:solidFill>
                  <a:srgbClr val="003399"/>
                </a:solidFill>
              </a:rPr>
              <a:t> </a:t>
            </a:r>
            <a:r>
              <a:rPr lang="fr-CH" dirty="0" err="1" smtClean="0">
                <a:solidFill>
                  <a:srgbClr val="003399"/>
                </a:solidFill>
              </a:rPr>
              <a:t>evaluate</a:t>
            </a:r>
            <a:r>
              <a:rPr lang="fr-CH" dirty="0" smtClean="0">
                <a:solidFill>
                  <a:srgbClr val="003399"/>
                </a:solidFill>
              </a:rPr>
              <a:t> </a:t>
            </a:r>
            <a:r>
              <a:rPr lang="fr-CH" dirty="0">
                <a:solidFill>
                  <a:srgbClr val="003399"/>
                </a:solidFill>
              </a:rPr>
              <a:t>the </a:t>
            </a:r>
            <a:r>
              <a:rPr lang="fr-CH" dirty="0" smtClean="0">
                <a:solidFill>
                  <a:srgbClr val="003399"/>
                </a:solidFill>
              </a:rPr>
              <a:t>issue</a:t>
            </a:r>
            <a:endParaRPr lang="en-US" dirty="0">
              <a:solidFill>
                <a:srgbClr val="003399"/>
              </a:solidFill>
            </a:endParaRPr>
          </a:p>
        </p:txBody>
      </p:sp>
      <p:sp>
        <p:nvSpPr>
          <p:cNvPr id="9" name="Rectangular Callout 8"/>
          <p:cNvSpPr/>
          <p:nvPr/>
        </p:nvSpPr>
        <p:spPr>
          <a:xfrm>
            <a:off x="5283094" y="704613"/>
            <a:ext cx="2417118" cy="598285"/>
          </a:xfrm>
          <a:prstGeom prst="wedgeRectCallout">
            <a:avLst>
              <a:gd name="adj1" fmla="val -35230"/>
              <a:gd name="adj2" fmla="val 12773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close the ticket if the issue </a:t>
            </a:r>
            <a:r>
              <a:rPr lang="fr-CH" dirty="0" err="1" smtClean="0">
                <a:solidFill>
                  <a:srgbClr val="003399"/>
                </a:solidFill>
              </a:rPr>
              <a:t>disappeared</a:t>
            </a:r>
            <a:endParaRPr lang="en-US" dirty="0">
              <a:solidFill>
                <a:srgbClr val="003399"/>
              </a:solidFill>
            </a:endParaRPr>
          </a:p>
        </p:txBody>
      </p:sp>
      <p:sp>
        <p:nvSpPr>
          <p:cNvPr id="8" name="Rectangular Callout 7"/>
          <p:cNvSpPr/>
          <p:nvPr/>
        </p:nvSpPr>
        <p:spPr>
          <a:xfrm>
            <a:off x="993408" y="2130644"/>
            <a:ext cx="2695901" cy="535157"/>
          </a:xfrm>
          <a:prstGeom prst="wedgeRectCallout">
            <a:avLst>
              <a:gd name="adj1" fmla="val 85644"/>
              <a:gd name="adj2" fmla="val 137591"/>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change </a:t>
            </a:r>
            <a:r>
              <a:rPr lang="fr-CH" dirty="0" err="1" smtClean="0">
                <a:solidFill>
                  <a:srgbClr val="003399"/>
                </a:solidFill>
              </a:rPr>
              <a:t>status</a:t>
            </a:r>
            <a:r>
              <a:rPr lang="fr-CH" dirty="0" smtClean="0">
                <a:solidFill>
                  <a:srgbClr val="003399"/>
                </a:solidFill>
              </a:rPr>
              <a:t> and </a:t>
            </a:r>
            <a:r>
              <a:rPr lang="fr-CH" dirty="0" err="1" smtClean="0">
                <a:solidFill>
                  <a:srgbClr val="003399"/>
                </a:solidFill>
              </a:rPr>
              <a:t>wait</a:t>
            </a:r>
            <a:r>
              <a:rPr lang="fr-CH" dirty="0" smtClean="0">
                <a:solidFill>
                  <a:srgbClr val="003399"/>
                </a:solidFill>
              </a:rPr>
              <a:t> for </a:t>
            </a:r>
            <a:r>
              <a:rPr lang="fr-CH" dirty="0" err="1" smtClean="0">
                <a:solidFill>
                  <a:srgbClr val="003399"/>
                </a:solidFill>
              </a:rPr>
              <a:t>proposed</a:t>
            </a:r>
            <a:r>
              <a:rPr lang="fr-CH" dirty="0" smtClean="0">
                <a:solidFill>
                  <a:srgbClr val="003399"/>
                </a:solidFill>
              </a:rPr>
              <a:t> solution</a:t>
            </a:r>
            <a:endParaRPr lang="en-US" dirty="0">
              <a:solidFill>
                <a:srgbClr val="003399"/>
              </a:solidFill>
            </a:endParaRPr>
          </a:p>
        </p:txBody>
      </p:sp>
      <p:sp>
        <p:nvSpPr>
          <p:cNvPr id="10" name="Rectangular Callout 9"/>
          <p:cNvSpPr/>
          <p:nvPr/>
        </p:nvSpPr>
        <p:spPr>
          <a:xfrm>
            <a:off x="118069" y="2761230"/>
            <a:ext cx="2925382" cy="768976"/>
          </a:xfrm>
          <a:prstGeom prst="wedgeRectCallout">
            <a:avLst>
              <a:gd name="adj1" fmla="val 60545"/>
              <a:gd name="adj2" fmla="val 8436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In </a:t>
            </a:r>
            <a:r>
              <a:rPr lang="fr-CH" dirty="0" err="1" smtClean="0">
                <a:solidFill>
                  <a:srgbClr val="003399"/>
                </a:solidFill>
              </a:rPr>
              <a:t>some</a:t>
            </a:r>
            <a:r>
              <a:rPr lang="fr-CH" dirty="0" smtClean="0">
                <a:solidFill>
                  <a:srgbClr val="003399"/>
                </a:solidFill>
              </a:rPr>
              <a:t> cases, RWC </a:t>
            </a:r>
            <a:r>
              <a:rPr lang="fr-CH" dirty="0" err="1" smtClean="0">
                <a:solidFill>
                  <a:srgbClr val="003399"/>
                </a:solidFill>
              </a:rPr>
              <a:t>can</a:t>
            </a:r>
            <a:r>
              <a:rPr lang="fr-CH" dirty="0" smtClean="0">
                <a:solidFill>
                  <a:srgbClr val="003399"/>
                </a:solidFill>
              </a:rPr>
              <a:t> </a:t>
            </a:r>
            <a:r>
              <a:rPr lang="fr-CH" dirty="0" err="1" smtClean="0">
                <a:solidFill>
                  <a:srgbClr val="003399"/>
                </a:solidFill>
              </a:rPr>
              <a:t>escalate</a:t>
            </a:r>
            <a:r>
              <a:rPr lang="fr-CH" dirty="0" smtClean="0">
                <a:solidFill>
                  <a:srgbClr val="003399"/>
                </a:solidFill>
              </a:rPr>
              <a:t> an incident, </a:t>
            </a:r>
            <a:r>
              <a:rPr lang="fr-CH" dirty="0" err="1" smtClean="0">
                <a:solidFill>
                  <a:srgbClr val="003399"/>
                </a:solidFill>
              </a:rPr>
              <a:t>e.g</a:t>
            </a:r>
            <a:r>
              <a:rPr lang="fr-CH" dirty="0" smtClean="0">
                <a:solidFill>
                  <a:srgbClr val="003399"/>
                </a:solidFill>
              </a:rPr>
              <a:t>. no </a:t>
            </a:r>
            <a:r>
              <a:rPr lang="fr-CH" dirty="0" err="1" smtClean="0">
                <a:solidFill>
                  <a:srgbClr val="003399"/>
                </a:solidFill>
              </a:rPr>
              <a:t>response</a:t>
            </a:r>
            <a:r>
              <a:rPr lang="fr-CH" dirty="0" smtClean="0">
                <a:solidFill>
                  <a:srgbClr val="003399"/>
                </a:solidFill>
              </a:rPr>
              <a:t> </a:t>
            </a:r>
            <a:r>
              <a:rPr lang="fr-CH" dirty="0" err="1" smtClean="0">
                <a:solidFill>
                  <a:srgbClr val="003399"/>
                </a:solidFill>
              </a:rPr>
              <a:t>from</a:t>
            </a:r>
            <a:r>
              <a:rPr lang="fr-CH" dirty="0" smtClean="0">
                <a:solidFill>
                  <a:srgbClr val="003399"/>
                </a:solidFill>
              </a:rPr>
              <a:t> NFP</a:t>
            </a:r>
            <a:endParaRPr lang="en-US" dirty="0">
              <a:solidFill>
                <a:srgbClr val="003399"/>
              </a:solidFill>
            </a:endParaRPr>
          </a:p>
        </p:txBody>
      </p:sp>
      <p:sp>
        <p:nvSpPr>
          <p:cNvPr id="11" name="Rectangular Callout 10"/>
          <p:cNvSpPr/>
          <p:nvPr/>
        </p:nvSpPr>
        <p:spPr>
          <a:xfrm>
            <a:off x="6421068" y="2926328"/>
            <a:ext cx="2599345" cy="603878"/>
          </a:xfrm>
          <a:prstGeom prst="wedgeRectCallout">
            <a:avLst>
              <a:gd name="adj1" fmla="val -82205"/>
              <a:gd name="adj2" fmla="val 91683"/>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NFP proposes the solution</a:t>
            </a:r>
            <a:endParaRPr lang="en-US" dirty="0">
              <a:solidFill>
                <a:srgbClr val="003399"/>
              </a:solidFill>
            </a:endParaRPr>
          </a:p>
        </p:txBody>
      </p:sp>
      <p:sp>
        <p:nvSpPr>
          <p:cNvPr id="12" name="Rectangular Callout 11"/>
          <p:cNvSpPr/>
          <p:nvPr/>
        </p:nvSpPr>
        <p:spPr>
          <a:xfrm>
            <a:off x="129962" y="4663461"/>
            <a:ext cx="3515895" cy="587829"/>
          </a:xfrm>
          <a:prstGeom prst="wedgeRectCallout">
            <a:avLst>
              <a:gd name="adj1" fmla="val 57548"/>
              <a:gd name="adj2" fmla="val -727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put a ticket to </a:t>
            </a:r>
            <a:r>
              <a:rPr lang="fr-CH" dirty="0" err="1" smtClean="0">
                <a:solidFill>
                  <a:srgbClr val="003399"/>
                </a:solidFill>
              </a:rPr>
              <a:t>won’t</a:t>
            </a:r>
            <a:r>
              <a:rPr lang="fr-CH" dirty="0" smtClean="0">
                <a:solidFill>
                  <a:srgbClr val="003399"/>
                </a:solidFill>
              </a:rPr>
              <a:t> </a:t>
            </a:r>
            <a:r>
              <a:rPr lang="fr-CH" dirty="0" err="1" smtClean="0">
                <a:solidFill>
                  <a:srgbClr val="003399"/>
                </a:solidFill>
              </a:rPr>
              <a:t>fix</a:t>
            </a:r>
            <a:r>
              <a:rPr lang="fr-CH" dirty="0" smtClean="0">
                <a:solidFill>
                  <a:srgbClr val="003399"/>
                </a:solidFill>
              </a:rPr>
              <a:t> if </a:t>
            </a:r>
            <a:r>
              <a:rPr lang="fr-CH" dirty="0" err="1" smtClean="0">
                <a:solidFill>
                  <a:srgbClr val="003399"/>
                </a:solidFill>
              </a:rPr>
              <a:t>any</a:t>
            </a:r>
            <a:r>
              <a:rPr lang="fr-CH" dirty="0" smtClean="0">
                <a:solidFill>
                  <a:srgbClr val="003399"/>
                </a:solidFill>
              </a:rPr>
              <a:t> incident </a:t>
            </a:r>
            <a:r>
              <a:rPr lang="fr-CH" dirty="0" err="1" smtClean="0">
                <a:solidFill>
                  <a:srgbClr val="003399"/>
                </a:solidFill>
              </a:rPr>
              <a:t>seems</a:t>
            </a:r>
            <a:r>
              <a:rPr lang="fr-CH" dirty="0" smtClean="0">
                <a:solidFill>
                  <a:srgbClr val="003399"/>
                </a:solidFill>
              </a:rPr>
              <a:t> </a:t>
            </a:r>
            <a:r>
              <a:rPr lang="fr-CH" dirty="0" err="1" smtClean="0">
                <a:solidFill>
                  <a:srgbClr val="003399"/>
                </a:solidFill>
              </a:rPr>
              <a:t>can</a:t>
            </a:r>
            <a:r>
              <a:rPr lang="fr-CH" dirty="0" smtClean="0">
                <a:solidFill>
                  <a:srgbClr val="003399"/>
                </a:solidFill>
              </a:rPr>
              <a:t> not </a:t>
            </a:r>
            <a:r>
              <a:rPr lang="fr-CH" dirty="0" err="1" smtClean="0">
                <a:solidFill>
                  <a:srgbClr val="003399"/>
                </a:solidFill>
              </a:rPr>
              <a:t>be</a:t>
            </a:r>
            <a:r>
              <a:rPr lang="fr-CH" dirty="0" smtClean="0">
                <a:solidFill>
                  <a:srgbClr val="003399"/>
                </a:solidFill>
              </a:rPr>
              <a:t> </a:t>
            </a:r>
            <a:r>
              <a:rPr lang="fr-CH" dirty="0" err="1" smtClean="0">
                <a:solidFill>
                  <a:srgbClr val="003399"/>
                </a:solidFill>
              </a:rPr>
              <a:t>resolved</a:t>
            </a:r>
            <a:endParaRPr lang="en-US" dirty="0">
              <a:solidFill>
                <a:srgbClr val="003399"/>
              </a:solidFill>
            </a:endParaRPr>
          </a:p>
        </p:txBody>
      </p:sp>
      <p:sp>
        <p:nvSpPr>
          <p:cNvPr id="13" name="Rectangular Callout 12"/>
          <p:cNvSpPr/>
          <p:nvPr/>
        </p:nvSpPr>
        <p:spPr>
          <a:xfrm>
            <a:off x="5118903" y="6341772"/>
            <a:ext cx="2687185" cy="516228"/>
          </a:xfrm>
          <a:prstGeom prst="wedgeRectCallout">
            <a:avLst>
              <a:gd name="adj1" fmla="val -18248"/>
              <a:gd name="adj2" fmla="val -9935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close the ticket if incident has been </a:t>
            </a:r>
            <a:r>
              <a:rPr lang="fr-CH" dirty="0" err="1" smtClean="0">
                <a:solidFill>
                  <a:srgbClr val="003399"/>
                </a:solidFill>
              </a:rPr>
              <a:t>resolved</a:t>
            </a:r>
            <a:endParaRPr lang="en-US" dirty="0">
              <a:solidFill>
                <a:srgbClr val="003399"/>
              </a:solidFill>
            </a:endParaRPr>
          </a:p>
        </p:txBody>
      </p:sp>
      <p:sp>
        <p:nvSpPr>
          <p:cNvPr id="14" name="Rectangular Callout 13"/>
          <p:cNvSpPr/>
          <p:nvPr/>
        </p:nvSpPr>
        <p:spPr>
          <a:xfrm>
            <a:off x="6435852" y="2194664"/>
            <a:ext cx="2569779" cy="624338"/>
          </a:xfrm>
          <a:prstGeom prst="wedgeRectCallout">
            <a:avLst>
              <a:gd name="adj1" fmla="val -98549"/>
              <a:gd name="adj2" fmla="val 2161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NFP </a:t>
            </a:r>
            <a:r>
              <a:rPr lang="fr-CH" dirty="0" err="1" smtClean="0">
                <a:solidFill>
                  <a:srgbClr val="003399"/>
                </a:solidFill>
              </a:rPr>
              <a:t>receive</a:t>
            </a:r>
            <a:r>
              <a:rPr lang="fr-CH" dirty="0" smtClean="0">
                <a:solidFill>
                  <a:srgbClr val="003399"/>
                </a:solidFill>
              </a:rPr>
              <a:t> the ticket and </a:t>
            </a:r>
            <a:r>
              <a:rPr lang="fr-CH" dirty="0" err="1" smtClean="0">
                <a:solidFill>
                  <a:srgbClr val="003399"/>
                </a:solidFill>
              </a:rPr>
              <a:t>acknowledge</a:t>
            </a:r>
            <a:r>
              <a:rPr lang="fr-CH" dirty="0" smtClean="0">
                <a:solidFill>
                  <a:srgbClr val="003399"/>
                </a:solidFill>
              </a:rPr>
              <a:t> </a:t>
            </a:r>
            <a:r>
              <a:rPr lang="fr-CH" dirty="0" err="1" smtClean="0">
                <a:solidFill>
                  <a:srgbClr val="003399"/>
                </a:solidFill>
              </a:rPr>
              <a:t>that</a:t>
            </a:r>
            <a:endParaRPr lang="en-US" dirty="0">
              <a:solidFill>
                <a:srgbClr val="003399"/>
              </a:solidFill>
            </a:endParaRPr>
          </a:p>
        </p:txBody>
      </p:sp>
      <p:sp>
        <p:nvSpPr>
          <p:cNvPr id="15" name="Rectangular Callout 14"/>
          <p:cNvSpPr/>
          <p:nvPr/>
        </p:nvSpPr>
        <p:spPr>
          <a:xfrm>
            <a:off x="118069" y="3977677"/>
            <a:ext cx="3472186" cy="641184"/>
          </a:xfrm>
          <a:prstGeom prst="wedgeRectCallout">
            <a:avLst>
              <a:gd name="adj1" fmla="val 78996"/>
              <a:gd name="adj2" fmla="val -3201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a:t>
            </a:r>
            <a:r>
              <a:rPr lang="fr-CH" dirty="0" err="1" smtClean="0">
                <a:solidFill>
                  <a:srgbClr val="003399"/>
                </a:solidFill>
              </a:rPr>
              <a:t>validates</a:t>
            </a:r>
            <a:r>
              <a:rPr lang="fr-CH" dirty="0" smtClean="0">
                <a:solidFill>
                  <a:srgbClr val="003399"/>
                </a:solidFill>
              </a:rPr>
              <a:t> the NFP </a:t>
            </a:r>
            <a:r>
              <a:rPr lang="fr-CH" dirty="0" err="1" smtClean="0">
                <a:solidFill>
                  <a:srgbClr val="003399"/>
                </a:solidFill>
              </a:rPr>
              <a:t>proposal</a:t>
            </a:r>
            <a:r>
              <a:rPr lang="fr-CH" dirty="0" smtClean="0">
                <a:solidFill>
                  <a:srgbClr val="003399"/>
                </a:solidFill>
              </a:rPr>
              <a:t> and updates the </a:t>
            </a:r>
            <a:r>
              <a:rPr lang="fr-CH" dirty="0" err="1" smtClean="0">
                <a:solidFill>
                  <a:srgbClr val="003399"/>
                </a:solidFill>
              </a:rPr>
              <a:t>status</a:t>
            </a:r>
            <a:endParaRPr lang="en-US" dirty="0">
              <a:solidFill>
                <a:srgbClr val="003399"/>
              </a:solidFill>
            </a:endParaRPr>
          </a:p>
        </p:txBody>
      </p:sp>
      <p:sp>
        <p:nvSpPr>
          <p:cNvPr id="16" name="Rectangular Callout 15"/>
          <p:cNvSpPr/>
          <p:nvPr/>
        </p:nvSpPr>
        <p:spPr>
          <a:xfrm>
            <a:off x="6421067" y="3675738"/>
            <a:ext cx="2599345" cy="603878"/>
          </a:xfrm>
          <a:prstGeom prst="wedgeRectCallout">
            <a:avLst>
              <a:gd name="adj1" fmla="val -93249"/>
              <a:gd name="adj2" fmla="val 145114"/>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NFP </a:t>
            </a:r>
            <a:r>
              <a:rPr lang="fr-CH" dirty="0" err="1" smtClean="0">
                <a:solidFill>
                  <a:srgbClr val="003399"/>
                </a:solidFill>
              </a:rPr>
              <a:t>provides</a:t>
            </a:r>
            <a:r>
              <a:rPr lang="fr-CH" dirty="0" smtClean="0">
                <a:solidFill>
                  <a:srgbClr val="003399"/>
                </a:solidFill>
              </a:rPr>
              <a:t> </a:t>
            </a:r>
            <a:r>
              <a:rPr lang="fr-CH" dirty="0" err="1" smtClean="0">
                <a:solidFill>
                  <a:srgbClr val="003399"/>
                </a:solidFill>
              </a:rPr>
              <a:t>regular</a:t>
            </a:r>
            <a:r>
              <a:rPr lang="fr-CH" dirty="0" smtClean="0">
                <a:solidFill>
                  <a:srgbClr val="003399"/>
                </a:solidFill>
              </a:rPr>
              <a:t> updates</a:t>
            </a:r>
            <a:endParaRPr lang="en-US" dirty="0">
              <a:solidFill>
                <a:srgbClr val="003399"/>
              </a:solidFill>
            </a:endParaRPr>
          </a:p>
        </p:txBody>
      </p:sp>
      <p:sp>
        <p:nvSpPr>
          <p:cNvPr id="17" name="Rectangular Callout 15"/>
          <p:cNvSpPr/>
          <p:nvPr/>
        </p:nvSpPr>
        <p:spPr>
          <a:xfrm>
            <a:off x="6414012" y="4279616"/>
            <a:ext cx="2599345" cy="603878"/>
          </a:xfrm>
          <a:prstGeom prst="wedgeRectCallout">
            <a:avLst>
              <a:gd name="adj1" fmla="val -92129"/>
              <a:gd name="adj2" fmla="val 4631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NFP </a:t>
            </a:r>
            <a:r>
              <a:rPr lang="fr-CH" dirty="0" err="1" smtClean="0">
                <a:solidFill>
                  <a:srgbClr val="003399"/>
                </a:solidFill>
              </a:rPr>
              <a:t>informs</a:t>
            </a:r>
            <a:r>
              <a:rPr lang="fr-CH" dirty="0" smtClean="0">
                <a:solidFill>
                  <a:srgbClr val="003399"/>
                </a:solidFill>
              </a:rPr>
              <a:t> RWC about the incident rectification</a:t>
            </a:r>
            <a:endParaRPr lang="en-US" dirty="0">
              <a:solidFill>
                <a:srgbClr val="003399"/>
              </a:solidFill>
            </a:endParaRPr>
          </a:p>
        </p:txBody>
      </p:sp>
      <p:sp>
        <p:nvSpPr>
          <p:cNvPr id="18" name="Rectangular Callout 12"/>
          <p:cNvSpPr/>
          <p:nvPr/>
        </p:nvSpPr>
        <p:spPr>
          <a:xfrm>
            <a:off x="2103478" y="6341772"/>
            <a:ext cx="2728247" cy="479699"/>
          </a:xfrm>
          <a:prstGeom prst="wedgeRectCallout">
            <a:avLst>
              <a:gd name="adj1" fmla="val 43145"/>
              <a:gd name="adj2" fmla="val -252347"/>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to </a:t>
            </a:r>
            <a:r>
              <a:rPr lang="fr-CH" dirty="0" err="1" smtClean="0">
                <a:solidFill>
                  <a:srgbClr val="003399"/>
                </a:solidFill>
              </a:rPr>
              <a:t>confirm</a:t>
            </a:r>
            <a:r>
              <a:rPr lang="fr-CH" dirty="0" smtClean="0">
                <a:solidFill>
                  <a:srgbClr val="003399"/>
                </a:solidFill>
              </a:rPr>
              <a:t> </a:t>
            </a:r>
            <a:r>
              <a:rPr lang="fr-CH" dirty="0" err="1" smtClean="0">
                <a:solidFill>
                  <a:srgbClr val="003399"/>
                </a:solidFill>
              </a:rPr>
              <a:t>that</a:t>
            </a:r>
            <a:r>
              <a:rPr lang="fr-CH" dirty="0" smtClean="0">
                <a:solidFill>
                  <a:srgbClr val="003399"/>
                </a:solidFill>
              </a:rPr>
              <a:t> incident has been </a:t>
            </a:r>
            <a:r>
              <a:rPr lang="fr-CH" dirty="0" err="1" smtClean="0">
                <a:solidFill>
                  <a:srgbClr val="003399"/>
                </a:solidFill>
              </a:rPr>
              <a:t>resolved</a:t>
            </a:r>
            <a:endParaRPr lang="en-US" dirty="0">
              <a:solidFill>
                <a:srgbClr val="003399"/>
              </a:solidFill>
            </a:endParaRPr>
          </a:p>
        </p:txBody>
      </p:sp>
      <p:sp>
        <p:nvSpPr>
          <p:cNvPr id="19" name="Rectangular Callout 6"/>
          <p:cNvSpPr/>
          <p:nvPr/>
        </p:nvSpPr>
        <p:spPr>
          <a:xfrm>
            <a:off x="6462495" y="1557398"/>
            <a:ext cx="2569779" cy="550722"/>
          </a:xfrm>
          <a:prstGeom prst="wedgeRectCallout">
            <a:avLst>
              <a:gd name="adj1" fmla="val -118429"/>
              <a:gd name="adj2" fmla="val 7796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a:t>
            </a:r>
            <a:r>
              <a:rPr lang="fr-CH" dirty="0" err="1" smtClean="0">
                <a:solidFill>
                  <a:srgbClr val="003399"/>
                </a:solidFill>
              </a:rPr>
              <a:t>decide</a:t>
            </a:r>
            <a:r>
              <a:rPr lang="fr-CH" dirty="0" smtClean="0">
                <a:solidFill>
                  <a:srgbClr val="003399"/>
                </a:solidFill>
              </a:rPr>
              <a:t> to </a:t>
            </a:r>
            <a:r>
              <a:rPr lang="fr-CH" dirty="0" err="1" smtClean="0">
                <a:solidFill>
                  <a:srgbClr val="003399"/>
                </a:solidFill>
              </a:rPr>
              <a:t>raise</a:t>
            </a:r>
            <a:r>
              <a:rPr lang="fr-CH" dirty="0" smtClean="0">
                <a:solidFill>
                  <a:srgbClr val="003399"/>
                </a:solidFill>
              </a:rPr>
              <a:t> an incident</a:t>
            </a:r>
            <a:endParaRPr lang="en-US" dirty="0">
              <a:solidFill>
                <a:srgbClr val="003399"/>
              </a:solidFill>
            </a:endParaRPr>
          </a:p>
        </p:txBody>
      </p:sp>
      <p:sp>
        <p:nvSpPr>
          <p:cNvPr id="20" name="Rectangular Callout 15"/>
          <p:cNvSpPr/>
          <p:nvPr/>
        </p:nvSpPr>
        <p:spPr>
          <a:xfrm>
            <a:off x="6462495" y="5017591"/>
            <a:ext cx="2599345" cy="603878"/>
          </a:xfrm>
          <a:prstGeom prst="wedgeRectCallout">
            <a:avLst>
              <a:gd name="adj1" fmla="val -11722"/>
              <a:gd name="adj2" fmla="val 7581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a:t>
            </a:r>
            <a:r>
              <a:rPr lang="fr-CH" dirty="0" err="1" smtClean="0">
                <a:solidFill>
                  <a:srgbClr val="003399"/>
                </a:solidFill>
              </a:rPr>
              <a:t>can</a:t>
            </a:r>
            <a:r>
              <a:rPr lang="fr-CH" dirty="0" smtClean="0">
                <a:solidFill>
                  <a:srgbClr val="003399"/>
                </a:solidFill>
              </a:rPr>
              <a:t> </a:t>
            </a:r>
            <a:r>
              <a:rPr lang="fr-CH" dirty="0" err="1" smtClean="0">
                <a:solidFill>
                  <a:srgbClr val="003399"/>
                </a:solidFill>
              </a:rPr>
              <a:t>reopen</a:t>
            </a:r>
            <a:r>
              <a:rPr lang="fr-CH" dirty="0" smtClean="0">
                <a:solidFill>
                  <a:srgbClr val="003399"/>
                </a:solidFill>
              </a:rPr>
              <a:t> a </a:t>
            </a:r>
            <a:r>
              <a:rPr lang="fr-CH" dirty="0" err="1" smtClean="0">
                <a:solidFill>
                  <a:srgbClr val="003399"/>
                </a:solidFill>
              </a:rPr>
              <a:t>closed</a:t>
            </a:r>
            <a:r>
              <a:rPr lang="fr-CH" dirty="0" smtClean="0">
                <a:solidFill>
                  <a:srgbClr val="003399"/>
                </a:solidFill>
              </a:rPr>
              <a:t> ticket</a:t>
            </a:r>
            <a:endParaRPr lang="en-US" dirty="0">
              <a:solidFill>
                <a:srgbClr val="003399"/>
              </a:solidFill>
            </a:endParaRPr>
          </a:p>
        </p:txBody>
      </p:sp>
      <p:sp>
        <p:nvSpPr>
          <p:cNvPr id="21" name="Rectangular Callout 20"/>
          <p:cNvSpPr/>
          <p:nvPr/>
        </p:nvSpPr>
        <p:spPr>
          <a:xfrm>
            <a:off x="129962" y="5292235"/>
            <a:ext cx="3909775" cy="603598"/>
          </a:xfrm>
          <a:prstGeom prst="wedgeRectCallout">
            <a:avLst>
              <a:gd name="adj1" fmla="val 4654"/>
              <a:gd name="adj2" fmla="val 7132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003399"/>
                </a:solidFill>
              </a:rPr>
              <a:t>RWC put back a ticket </a:t>
            </a:r>
            <a:r>
              <a:rPr lang="fr-CH" dirty="0" err="1" smtClean="0">
                <a:solidFill>
                  <a:srgbClr val="003399"/>
                </a:solidFill>
              </a:rPr>
              <a:t>from</a:t>
            </a:r>
            <a:r>
              <a:rPr lang="fr-CH" dirty="0" smtClean="0">
                <a:solidFill>
                  <a:srgbClr val="003399"/>
                </a:solidFill>
              </a:rPr>
              <a:t> </a:t>
            </a:r>
            <a:r>
              <a:rPr lang="fr-CH" dirty="0" err="1" smtClean="0">
                <a:solidFill>
                  <a:srgbClr val="003399"/>
                </a:solidFill>
              </a:rPr>
              <a:t>wo’t</a:t>
            </a:r>
            <a:r>
              <a:rPr lang="fr-CH" dirty="0" smtClean="0">
                <a:solidFill>
                  <a:srgbClr val="003399"/>
                </a:solidFill>
              </a:rPr>
              <a:t> </a:t>
            </a:r>
            <a:r>
              <a:rPr lang="fr-CH" dirty="0" err="1" smtClean="0">
                <a:solidFill>
                  <a:srgbClr val="003399"/>
                </a:solidFill>
              </a:rPr>
              <a:t>fix</a:t>
            </a:r>
            <a:r>
              <a:rPr lang="fr-CH" dirty="0" smtClean="0">
                <a:solidFill>
                  <a:srgbClr val="003399"/>
                </a:solidFill>
              </a:rPr>
              <a:t> to in </a:t>
            </a:r>
            <a:r>
              <a:rPr lang="fr-CH" dirty="0" err="1" smtClean="0">
                <a:solidFill>
                  <a:srgbClr val="003399"/>
                </a:solidFill>
              </a:rPr>
              <a:t>progress</a:t>
            </a:r>
            <a:r>
              <a:rPr lang="fr-CH" dirty="0" smtClean="0">
                <a:solidFill>
                  <a:srgbClr val="003399"/>
                </a:solidFill>
              </a:rPr>
              <a:t> if a </a:t>
            </a:r>
            <a:r>
              <a:rPr lang="fr-CH" dirty="0" err="1" smtClean="0">
                <a:solidFill>
                  <a:srgbClr val="003399"/>
                </a:solidFill>
              </a:rPr>
              <a:t>resolve</a:t>
            </a:r>
            <a:r>
              <a:rPr lang="fr-CH" dirty="0" smtClean="0">
                <a:solidFill>
                  <a:srgbClr val="003399"/>
                </a:solidFill>
              </a:rPr>
              <a:t> action </a:t>
            </a:r>
            <a:r>
              <a:rPr lang="fr-CH" dirty="0" err="1" smtClean="0">
                <a:solidFill>
                  <a:srgbClr val="003399"/>
                </a:solidFill>
              </a:rPr>
              <a:t>identified</a:t>
            </a:r>
            <a:endParaRPr lang="en-US" dirty="0">
              <a:solidFill>
                <a:srgbClr val="003399"/>
              </a:solidFill>
            </a:endParaRPr>
          </a:p>
        </p:txBody>
      </p:sp>
    </p:spTree>
    <p:extLst>
      <p:ext uri="{BB962C8B-B14F-4D97-AF65-F5344CB8AC3E}">
        <p14:creationId xmlns:p14="http://schemas.microsoft.com/office/powerpoint/2010/main" val="2590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fr-CH" dirty="0" err="1" smtClean="0"/>
              <a:t>Users</a:t>
            </a:r>
            <a:r>
              <a:rPr lang="fr-CH" dirty="0" smtClean="0"/>
              <a:t> </a:t>
            </a:r>
            <a:r>
              <a:rPr lang="fr-CH" dirty="0" err="1" smtClean="0"/>
              <a:t>role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192606"/>
              </p:ext>
            </p:extLst>
          </p:nvPr>
        </p:nvGraphicFramePr>
        <p:xfrm>
          <a:off x="251520" y="1124744"/>
          <a:ext cx="87129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95536" y="1060272"/>
            <a:ext cx="2304256"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err="1" smtClean="0"/>
              <a:t>RWCs</a:t>
            </a:r>
            <a:endParaRPr lang="en-US" sz="3200" dirty="0"/>
          </a:p>
        </p:txBody>
      </p:sp>
      <p:grpSp>
        <p:nvGrpSpPr>
          <p:cNvPr id="6" name="Group 5"/>
          <p:cNvGrpSpPr/>
          <p:nvPr/>
        </p:nvGrpSpPr>
        <p:grpSpPr>
          <a:xfrm>
            <a:off x="3279030" y="2743203"/>
            <a:ext cx="2673473" cy="1026140"/>
            <a:chOff x="72000" y="792087"/>
            <a:chExt cx="2526132" cy="1638152"/>
          </a:xfrm>
        </p:grpSpPr>
        <p:sp>
          <p:nvSpPr>
            <p:cNvPr id="7" name="Rounded Rectangle 6"/>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2506" y="795824"/>
              <a:ext cx="2430172" cy="1542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defTabSz="889000">
                <a:lnSpc>
                  <a:spcPct val="90000"/>
                </a:lnSpc>
                <a:spcBef>
                  <a:spcPct val="0"/>
                </a:spcBef>
                <a:spcAft>
                  <a:spcPct val="35000"/>
                </a:spcAft>
              </a:pPr>
              <a:endParaRPr lang="fr-CH" sz="2000" b="1" kern="1200" dirty="0" smtClean="0"/>
            </a:p>
            <a:p>
              <a:pPr lvl="0" defTabSz="889000">
                <a:lnSpc>
                  <a:spcPct val="90000"/>
                </a:lnSpc>
                <a:spcBef>
                  <a:spcPct val="0"/>
                </a:spcBef>
                <a:spcAft>
                  <a:spcPct val="35000"/>
                </a:spcAft>
              </a:pPr>
              <a:r>
                <a:rPr lang="fr-CH" b="1" kern="1200" dirty="0" smtClean="0"/>
                <a:t>Propose </a:t>
              </a:r>
              <a:r>
                <a:rPr lang="fr-CH" b="1" kern="1200" dirty="0" err="1" smtClean="0"/>
                <a:t>resolve</a:t>
              </a:r>
              <a:r>
                <a:rPr lang="fr-CH" b="1" kern="1200" dirty="0" smtClean="0"/>
                <a:t> actions </a:t>
              </a:r>
              <a:r>
                <a:rPr lang="fr-CH" b="1" kern="1200" dirty="0" err="1" smtClean="0"/>
                <a:t>through</a:t>
              </a:r>
              <a:r>
                <a:rPr lang="fr-CH" b="1" kern="1200" dirty="0" smtClean="0"/>
                <a:t> </a:t>
              </a:r>
              <a:r>
                <a:rPr lang="fr-CH" b="1" kern="1200" dirty="0" err="1" smtClean="0"/>
                <a:t>comments</a:t>
              </a:r>
              <a:endParaRPr lang="fr-CH" kern="1200" dirty="0" smtClean="0"/>
            </a:p>
            <a:p>
              <a:pPr lvl="0" defTabSz="889000">
                <a:lnSpc>
                  <a:spcPct val="90000"/>
                </a:lnSpc>
                <a:spcBef>
                  <a:spcPct val="0"/>
                </a:spcBef>
                <a:spcAft>
                  <a:spcPct val="35000"/>
                </a:spcAft>
              </a:pPr>
              <a:endParaRPr lang="en-US" sz="1200" kern="1200" dirty="0"/>
            </a:p>
          </p:txBody>
        </p:sp>
      </p:grpSp>
      <p:grpSp>
        <p:nvGrpSpPr>
          <p:cNvPr id="9" name="Group 8"/>
          <p:cNvGrpSpPr/>
          <p:nvPr/>
        </p:nvGrpSpPr>
        <p:grpSpPr>
          <a:xfrm>
            <a:off x="6241200" y="1881507"/>
            <a:ext cx="2664296" cy="607162"/>
            <a:chOff x="72000" y="792087"/>
            <a:chExt cx="2526132" cy="1638152"/>
          </a:xfrm>
        </p:grpSpPr>
        <p:sp>
          <p:nvSpPr>
            <p:cNvPr id="10" name="Rounded Rectangle 9"/>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19980" y="840067"/>
              <a:ext cx="2430172" cy="154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endParaRPr lang="fr-CH" sz="2000" b="1" kern="1200" dirty="0" smtClean="0"/>
            </a:p>
            <a:p>
              <a:pPr lvl="0" algn="just" defTabSz="889000">
                <a:lnSpc>
                  <a:spcPct val="90000"/>
                </a:lnSpc>
                <a:spcBef>
                  <a:spcPct val="0"/>
                </a:spcBef>
                <a:spcAft>
                  <a:spcPct val="35000"/>
                </a:spcAft>
              </a:pPr>
              <a:r>
                <a:rPr lang="fr-CH" sz="2000" b="1" dirty="0"/>
                <a:t>Issue new ticket</a:t>
              </a:r>
              <a:endParaRPr lang="fr-CH" sz="2000" dirty="0"/>
            </a:p>
            <a:p>
              <a:pPr lvl="0" algn="ctr" defTabSz="889000">
                <a:lnSpc>
                  <a:spcPct val="90000"/>
                </a:lnSpc>
                <a:spcBef>
                  <a:spcPct val="0"/>
                </a:spcBef>
                <a:spcAft>
                  <a:spcPct val="35000"/>
                </a:spcAft>
              </a:pPr>
              <a:endParaRPr lang="en-US" sz="1200" kern="1200" dirty="0"/>
            </a:p>
          </p:txBody>
        </p:sp>
      </p:grpSp>
      <p:sp>
        <p:nvSpPr>
          <p:cNvPr id="12" name="Title 1"/>
          <p:cNvSpPr txBox="1">
            <a:spLocks/>
          </p:cNvSpPr>
          <p:nvPr/>
        </p:nvSpPr>
        <p:spPr>
          <a:xfrm>
            <a:off x="3429896" y="1226248"/>
            <a:ext cx="230425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400" dirty="0" smtClean="0"/>
              <a:t>WDQMS </a:t>
            </a:r>
            <a:r>
              <a:rPr lang="fr-CH" sz="2400" dirty="0" err="1" smtClean="0"/>
              <a:t>NFPs</a:t>
            </a:r>
            <a:r>
              <a:rPr lang="fr-CH" sz="2400" dirty="0" smtClean="0"/>
              <a:t> (</a:t>
            </a:r>
            <a:r>
              <a:rPr lang="fr-CH" sz="2400" dirty="0" err="1" smtClean="0"/>
              <a:t>Members</a:t>
            </a:r>
            <a:r>
              <a:rPr lang="fr-CH" sz="2400" dirty="0" smtClean="0"/>
              <a:t>)</a:t>
            </a:r>
            <a:endParaRPr lang="en-US" sz="2400" dirty="0"/>
          </a:p>
        </p:txBody>
      </p:sp>
      <p:sp>
        <p:nvSpPr>
          <p:cNvPr id="13" name="Title 1"/>
          <p:cNvSpPr txBox="1">
            <a:spLocks/>
          </p:cNvSpPr>
          <p:nvPr/>
        </p:nvSpPr>
        <p:spPr>
          <a:xfrm>
            <a:off x="6411130" y="1226248"/>
            <a:ext cx="230425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400" dirty="0" smtClean="0"/>
              <a:t>Monitoring Centres</a:t>
            </a:r>
            <a:endParaRPr lang="en-US" sz="2400" dirty="0"/>
          </a:p>
        </p:txBody>
      </p:sp>
      <p:grpSp>
        <p:nvGrpSpPr>
          <p:cNvPr id="17" name="Group 16"/>
          <p:cNvGrpSpPr/>
          <p:nvPr/>
        </p:nvGrpSpPr>
        <p:grpSpPr>
          <a:xfrm>
            <a:off x="3257501" y="3803378"/>
            <a:ext cx="2673472" cy="1071615"/>
            <a:chOff x="72000" y="2697735"/>
            <a:chExt cx="2540247" cy="692890"/>
          </a:xfrm>
        </p:grpSpPr>
        <p:sp>
          <p:nvSpPr>
            <p:cNvPr id="18" name="Rounded Rectangle 17"/>
            <p:cNvSpPr/>
            <p:nvPr/>
          </p:nvSpPr>
          <p:spPr>
            <a:xfrm>
              <a:off x="72000" y="2697735"/>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92294" y="2718029"/>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kern="1200" dirty="0" err="1" smtClean="0"/>
                <a:t>Add</a:t>
              </a:r>
              <a:r>
                <a:rPr lang="fr-CH" sz="2000" b="1" kern="1200" dirty="0" smtClean="0"/>
                <a:t> </a:t>
              </a:r>
              <a:r>
                <a:rPr lang="fr-CH" sz="2000" b="1" kern="1200" dirty="0" err="1" smtClean="0"/>
                <a:t>comments</a:t>
              </a:r>
              <a:r>
                <a:rPr lang="fr-CH" sz="2000" b="1" kern="1200" dirty="0" smtClean="0"/>
                <a:t> to the ticket, as </a:t>
              </a:r>
              <a:r>
                <a:rPr lang="fr-CH" sz="2000" b="1" kern="1200" dirty="0" err="1" smtClean="0"/>
                <a:t>necessary</a:t>
              </a:r>
              <a:endParaRPr lang="en-US" sz="2000" kern="1200" dirty="0"/>
            </a:p>
          </p:txBody>
        </p:sp>
      </p:grpSp>
      <p:grpSp>
        <p:nvGrpSpPr>
          <p:cNvPr id="29" name="Group 28"/>
          <p:cNvGrpSpPr/>
          <p:nvPr/>
        </p:nvGrpSpPr>
        <p:grpSpPr>
          <a:xfrm>
            <a:off x="6248571" y="2641313"/>
            <a:ext cx="2695003" cy="1162065"/>
            <a:chOff x="72000" y="2697735"/>
            <a:chExt cx="2540247" cy="692890"/>
          </a:xfrm>
        </p:grpSpPr>
        <p:sp>
          <p:nvSpPr>
            <p:cNvPr id="30" name="Rounded Rectangle 29"/>
            <p:cNvSpPr/>
            <p:nvPr/>
          </p:nvSpPr>
          <p:spPr>
            <a:xfrm>
              <a:off x="72000" y="2697735"/>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92294" y="2718029"/>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dirty="0" err="1"/>
                <a:t>Add</a:t>
              </a:r>
              <a:r>
                <a:rPr lang="fr-CH" sz="2000" b="1" dirty="0"/>
                <a:t> </a:t>
              </a:r>
              <a:r>
                <a:rPr lang="fr-CH" sz="2000" b="1" dirty="0" err="1"/>
                <a:t>comments</a:t>
              </a:r>
              <a:r>
                <a:rPr lang="fr-CH" sz="2000" b="1" dirty="0"/>
                <a:t> to the ticket, as </a:t>
              </a:r>
              <a:r>
                <a:rPr lang="fr-CH" sz="2000" b="1" dirty="0" err="1"/>
                <a:t>necessary</a:t>
              </a:r>
              <a:endParaRPr lang="en-US" sz="2000" dirty="0"/>
            </a:p>
          </p:txBody>
        </p:sp>
      </p:grpSp>
      <p:grpSp>
        <p:nvGrpSpPr>
          <p:cNvPr id="33" name="Group 32"/>
          <p:cNvGrpSpPr/>
          <p:nvPr/>
        </p:nvGrpSpPr>
        <p:grpSpPr>
          <a:xfrm>
            <a:off x="314238" y="4729457"/>
            <a:ext cx="2525514" cy="648071"/>
            <a:chOff x="72000" y="2469871"/>
            <a:chExt cx="2540247" cy="692890"/>
          </a:xfrm>
        </p:grpSpPr>
        <p:sp>
          <p:nvSpPr>
            <p:cNvPr id="34" name="Rounded Rectangle 33"/>
            <p:cNvSpPr/>
            <p:nvPr/>
          </p:nvSpPr>
          <p:spPr>
            <a:xfrm>
              <a:off x="72000" y="2469871"/>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92294" y="2482026"/>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kern="1200" dirty="0" smtClean="0"/>
                <a:t>Close ticket</a:t>
              </a:r>
              <a:endParaRPr lang="en-US" sz="2000" kern="1200" dirty="0"/>
            </a:p>
          </p:txBody>
        </p:sp>
      </p:grpSp>
      <p:grpSp>
        <p:nvGrpSpPr>
          <p:cNvPr id="36" name="Group 35"/>
          <p:cNvGrpSpPr/>
          <p:nvPr/>
        </p:nvGrpSpPr>
        <p:grpSpPr>
          <a:xfrm>
            <a:off x="3279030" y="1912079"/>
            <a:ext cx="2663646" cy="576589"/>
            <a:chOff x="72000" y="792087"/>
            <a:chExt cx="2526132" cy="1638152"/>
          </a:xfrm>
        </p:grpSpPr>
        <p:sp>
          <p:nvSpPr>
            <p:cNvPr id="37" name="Rounded Rectangle 36"/>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92506" y="795823"/>
              <a:ext cx="2430172" cy="1542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endParaRPr lang="fr-CH" sz="2000" b="1" kern="1200" dirty="0" smtClean="0"/>
            </a:p>
            <a:p>
              <a:pPr lvl="0" algn="just" defTabSz="889000">
                <a:lnSpc>
                  <a:spcPct val="90000"/>
                </a:lnSpc>
                <a:spcBef>
                  <a:spcPct val="0"/>
                </a:spcBef>
                <a:spcAft>
                  <a:spcPct val="35000"/>
                </a:spcAft>
              </a:pPr>
              <a:r>
                <a:rPr lang="fr-CH" sz="2000" b="1" kern="1200" dirty="0" smtClean="0"/>
                <a:t>Issue new ticket</a:t>
              </a:r>
              <a:endParaRPr lang="fr-CH" sz="2000" kern="1200" dirty="0" smtClean="0"/>
            </a:p>
            <a:p>
              <a:pPr lvl="0" algn="ctr" defTabSz="889000">
                <a:lnSpc>
                  <a:spcPct val="90000"/>
                </a:lnSpc>
                <a:spcBef>
                  <a:spcPct val="0"/>
                </a:spcBef>
                <a:spcAft>
                  <a:spcPct val="35000"/>
                </a:spcAft>
              </a:pPr>
              <a:endParaRPr lang="en-US" sz="1200" kern="1200" dirty="0"/>
            </a:p>
          </p:txBody>
        </p:sp>
      </p:grpSp>
    </p:spTree>
    <p:extLst>
      <p:ext uri="{BB962C8B-B14F-4D97-AF65-F5344CB8AC3E}">
        <p14:creationId xmlns:p14="http://schemas.microsoft.com/office/powerpoint/2010/main" val="224789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31" y="165456"/>
            <a:ext cx="8229600" cy="773481"/>
          </a:xfrm>
        </p:spPr>
        <p:txBody>
          <a:bodyPr/>
          <a:lstStyle/>
          <a:p>
            <a:r>
              <a:rPr lang="fr-CH" dirty="0" smtClean="0"/>
              <a:t>Issue Identification</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6</a:t>
            </a:fld>
            <a:endParaRPr lang="en-US"/>
          </a:p>
        </p:txBody>
      </p:sp>
      <p:grpSp>
        <p:nvGrpSpPr>
          <p:cNvPr id="7" name="Group 6"/>
          <p:cNvGrpSpPr/>
          <p:nvPr/>
        </p:nvGrpSpPr>
        <p:grpSpPr>
          <a:xfrm>
            <a:off x="287662" y="1166648"/>
            <a:ext cx="8399138" cy="1432617"/>
            <a:chOff x="287662" y="1166648"/>
            <a:chExt cx="8399138" cy="143261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893" b="79117"/>
            <a:stretch/>
          </p:blipFill>
          <p:spPr bwMode="auto">
            <a:xfrm>
              <a:off x="287662" y="1166648"/>
              <a:ext cx="8399138" cy="116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739068">
              <a:off x="6243146" y="2063237"/>
              <a:ext cx="1734207" cy="536028"/>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354" b="8681"/>
          <a:stretch/>
        </p:blipFill>
        <p:spPr bwMode="auto">
          <a:xfrm>
            <a:off x="287662" y="1166648"/>
            <a:ext cx="6126786" cy="419995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56" y="3022600"/>
            <a:ext cx="6758224" cy="351467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80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59"/>
          </a:xfrm>
        </p:spPr>
        <p:txBody>
          <a:bodyPr>
            <a:normAutofit fontScale="90000"/>
          </a:bodyPr>
          <a:lstStyle/>
          <a:p>
            <a:r>
              <a:rPr lang="fr-CH" dirty="0" smtClean="0"/>
              <a:t>Fields for new issue</a:t>
            </a:r>
            <a:endParaRPr lang="en-US" dirty="0"/>
          </a:p>
        </p:txBody>
      </p:sp>
      <p:sp>
        <p:nvSpPr>
          <p:cNvPr id="3" name="Content Placeholder 2"/>
          <p:cNvSpPr>
            <a:spLocks noGrp="1"/>
          </p:cNvSpPr>
          <p:nvPr>
            <p:ph idx="1"/>
          </p:nvPr>
        </p:nvSpPr>
        <p:spPr>
          <a:xfrm>
            <a:off x="378370" y="1040520"/>
            <a:ext cx="8229600" cy="4927984"/>
          </a:xfrm>
        </p:spPr>
        <p:txBody>
          <a:bodyPr>
            <a:normAutofit fontScale="85000" lnSpcReduction="20000"/>
          </a:bodyPr>
          <a:lstStyle/>
          <a:p>
            <a:pPr marL="0" indent="0">
              <a:buNone/>
            </a:pPr>
            <a:r>
              <a:rPr lang="fr-CH" dirty="0" err="1" smtClean="0"/>
              <a:t>Several</a:t>
            </a:r>
            <a:r>
              <a:rPr lang="fr-CH" dirty="0" smtClean="0"/>
              <a:t> information must </a:t>
            </a:r>
            <a:r>
              <a:rPr lang="fr-CH" dirty="0" err="1" smtClean="0"/>
              <a:t>be</a:t>
            </a:r>
            <a:r>
              <a:rPr lang="fr-CH" dirty="0" smtClean="0"/>
              <a:t> </a:t>
            </a:r>
            <a:r>
              <a:rPr lang="fr-CH" dirty="0" err="1" smtClean="0"/>
              <a:t>filled</a:t>
            </a:r>
            <a:r>
              <a:rPr lang="fr-CH" dirty="0" smtClean="0"/>
              <a:t> in to </a:t>
            </a:r>
            <a:r>
              <a:rPr lang="fr-CH" dirty="0" err="1" smtClean="0"/>
              <a:t>create</a:t>
            </a:r>
            <a:r>
              <a:rPr lang="fr-CH" dirty="0" smtClean="0"/>
              <a:t> a new issue </a:t>
            </a:r>
            <a:r>
              <a:rPr lang="fr-CH" dirty="0" err="1" smtClean="0"/>
              <a:t>including</a:t>
            </a:r>
            <a:r>
              <a:rPr lang="fr-CH" dirty="0" smtClean="0"/>
              <a:t>:</a:t>
            </a:r>
          </a:p>
          <a:p>
            <a:r>
              <a:rPr lang="fr-CH" dirty="0" smtClean="0"/>
              <a:t>Project*: ‘Incident Management System for RWC’ </a:t>
            </a:r>
          </a:p>
          <a:p>
            <a:r>
              <a:rPr lang="fr-CH" dirty="0" smtClean="0"/>
              <a:t>Issue type*: ‘issue’ (by default)</a:t>
            </a:r>
          </a:p>
          <a:p>
            <a:r>
              <a:rPr lang="fr-CH" dirty="0" err="1" smtClean="0"/>
              <a:t>Summary</a:t>
            </a:r>
            <a:r>
              <a:rPr lang="fr-CH" dirty="0" smtClean="0"/>
              <a:t>*: a </a:t>
            </a:r>
            <a:r>
              <a:rPr lang="fr-CH" dirty="0" err="1" smtClean="0"/>
              <a:t>brief</a:t>
            </a:r>
            <a:r>
              <a:rPr lang="fr-CH" dirty="0" smtClean="0"/>
              <a:t> </a:t>
            </a:r>
            <a:r>
              <a:rPr lang="fr-CH" dirty="0" err="1" smtClean="0"/>
              <a:t>explanation</a:t>
            </a:r>
            <a:r>
              <a:rPr lang="fr-CH" dirty="0" smtClean="0"/>
              <a:t> of issues </a:t>
            </a:r>
            <a:r>
              <a:rPr lang="fr-CH" dirty="0" err="1" smtClean="0"/>
              <a:t>raised</a:t>
            </a:r>
            <a:r>
              <a:rPr lang="fr-CH" dirty="0" smtClean="0"/>
              <a:t> </a:t>
            </a:r>
            <a:r>
              <a:rPr lang="fr-CH" dirty="0" err="1" smtClean="0"/>
              <a:t>using</a:t>
            </a:r>
            <a:r>
              <a:rPr lang="fr-CH" dirty="0" smtClean="0"/>
              <a:t> </a:t>
            </a:r>
            <a:r>
              <a:rPr lang="fr-CH" dirty="0" err="1" smtClean="0"/>
              <a:t>this</a:t>
            </a:r>
            <a:r>
              <a:rPr lang="fr-CH" dirty="0" smtClean="0"/>
              <a:t> format: </a:t>
            </a:r>
          </a:p>
          <a:p>
            <a:pPr marL="0" indent="361950">
              <a:buNone/>
            </a:pPr>
            <a:r>
              <a:rPr lang="fr-CH" b="1" dirty="0" err="1" smtClean="0"/>
              <a:t>ddmmyyyy</a:t>
            </a:r>
            <a:r>
              <a:rPr lang="fr-CH" b="1" dirty="0" smtClean="0"/>
              <a:t>-country-station/location-issue</a:t>
            </a:r>
          </a:p>
          <a:p>
            <a:pPr marL="361950" indent="-93663">
              <a:buNone/>
            </a:pPr>
            <a:r>
              <a:rPr lang="fr-CH" dirty="0" smtClean="0"/>
              <a:t>	</a:t>
            </a:r>
            <a:r>
              <a:rPr lang="fr-CH" dirty="0" err="1" smtClean="0"/>
              <a:t>example</a:t>
            </a:r>
            <a:r>
              <a:rPr lang="fr-CH" dirty="0" smtClean="0"/>
              <a:t>: 02072020-Burundi-Muyinga-suspicious pressure values</a:t>
            </a:r>
          </a:p>
          <a:p>
            <a:pPr marL="361950" indent="-93663">
              <a:buNone/>
            </a:pPr>
            <a:r>
              <a:rPr lang="fr-CH" dirty="0" smtClean="0"/>
              <a:t> If more </a:t>
            </a:r>
            <a:r>
              <a:rPr lang="fr-CH" dirty="0" err="1" smtClean="0"/>
              <a:t>than</a:t>
            </a:r>
            <a:r>
              <a:rPr lang="fr-CH" dirty="0" smtClean="0"/>
              <a:t> one station of a country show the </a:t>
            </a:r>
            <a:r>
              <a:rPr lang="fr-CH" dirty="0" err="1" smtClean="0"/>
              <a:t>same</a:t>
            </a:r>
            <a:r>
              <a:rPr lang="fr-CH" dirty="0" smtClean="0"/>
              <a:t> non-compliance, </a:t>
            </a:r>
            <a:r>
              <a:rPr lang="fr-CH" b="1" dirty="0" smtClean="0"/>
              <a:t>station/location </a:t>
            </a:r>
            <a:r>
              <a:rPr lang="fr-CH" dirty="0" err="1" smtClean="0"/>
              <a:t>could</a:t>
            </a:r>
            <a:r>
              <a:rPr lang="fr-CH" dirty="0" smtClean="0"/>
              <a:t> </a:t>
            </a:r>
            <a:r>
              <a:rPr lang="fr-CH" dirty="0" err="1" smtClean="0"/>
              <a:t>be</a:t>
            </a:r>
            <a:r>
              <a:rPr lang="fr-CH" dirty="0" smtClean="0"/>
              <a:t> </a:t>
            </a:r>
            <a:r>
              <a:rPr lang="fr-CH" dirty="0" err="1" smtClean="0"/>
              <a:t>typed</a:t>
            </a:r>
            <a:r>
              <a:rPr lang="fr-CH" dirty="0" smtClean="0"/>
              <a:t> </a:t>
            </a:r>
            <a:r>
              <a:rPr lang="fr-CH" dirty="0" err="1" smtClean="0"/>
              <a:t>e.g</a:t>
            </a:r>
            <a:r>
              <a:rPr lang="fr-CH" dirty="0" smtClean="0"/>
              <a:t>. </a:t>
            </a:r>
            <a:r>
              <a:rPr lang="fr-CH" b="1" dirty="0" err="1" smtClean="0"/>
              <a:t>three</a:t>
            </a:r>
            <a:r>
              <a:rPr lang="fr-CH" b="1" dirty="0" smtClean="0"/>
              <a:t> stations </a:t>
            </a:r>
            <a:r>
              <a:rPr lang="fr-CH" dirty="0" smtClean="0"/>
              <a:t>or</a:t>
            </a:r>
            <a:r>
              <a:rPr lang="fr-CH" b="1" dirty="0" smtClean="0"/>
              <a:t> stations</a:t>
            </a:r>
            <a:endParaRPr lang="fr-CH" b="1" dirty="0"/>
          </a:p>
          <a:p>
            <a:pPr marL="361950" indent="-93663">
              <a:buNone/>
            </a:pPr>
            <a:endParaRPr lang="fr-CH" dirty="0" smtClean="0"/>
          </a:p>
          <a:p>
            <a:endParaRPr lang="fr-CH" dirty="0" smtClean="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7</a:t>
            </a:fld>
            <a:endParaRPr lang="en-US"/>
          </a:p>
        </p:txBody>
      </p:sp>
      <p:sp>
        <p:nvSpPr>
          <p:cNvPr id="5" name="Title 1"/>
          <p:cNvSpPr txBox="1">
            <a:spLocks/>
          </p:cNvSpPr>
          <p:nvPr/>
        </p:nvSpPr>
        <p:spPr>
          <a:xfrm>
            <a:off x="740978" y="5732355"/>
            <a:ext cx="7914290" cy="6870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2400" dirty="0" smtClean="0"/>
              <a:t>*</a:t>
            </a:r>
            <a:r>
              <a:rPr lang="fr-CH" sz="2400" i="1" dirty="0" err="1" smtClean="0"/>
              <a:t>mandatory</a:t>
            </a:r>
            <a:r>
              <a:rPr lang="fr-CH" sz="2400" i="1" dirty="0" smtClean="0"/>
              <a:t> </a:t>
            </a:r>
            <a:r>
              <a:rPr lang="fr-CH" sz="2400" i="1" dirty="0" err="1" smtClean="0"/>
              <a:t>fields</a:t>
            </a:r>
            <a:endParaRPr lang="en-US" sz="2400" i="1" dirty="0"/>
          </a:p>
        </p:txBody>
      </p:sp>
      <p:sp>
        <p:nvSpPr>
          <p:cNvPr id="6" name="Abgerundetes Rechteck 5"/>
          <p:cNvSpPr/>
          <p:nvPr/>
        </p:nvSpPr>
        <p:spPr>
          <a:xfrm>
            <a:off x="6735278" y="445731"/>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a:t>
            </a:r>
            <a:endParaRPr lang="fr-CH" dirty="0"/>
          </a:p>
        </p:txBody>
      </p:sp>
    </p:spTree>
    <p:extLst>
      <p:ext uri="{BB962C8B-B14F-4D97-AF65-F5344CB8AC3E}">
        <p14:creationId xmlns:p14="http://schemas.microsoft.com/office/powerpoint/2010/main" val="399536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3267" cy="892010"/>
          </a:xfrm>
        </p:spPr>
        <p:txBody>
          <a:bodyPr>
            <a:normAutofit/>
          </a:bodyPr>
          <a:lstStyle/>
          <a:p>
            <a:r>
              <a:rPr lang="fr-CH" dirty="0"/>
              <a:t>Fields for new </a:t>
            </a:r>
            <a:r>
              <a:rPr lang="fr-CH" dirty="0" smtClean="0"/>
              <a:t>issue – </a:t>
            </a:r>
            <a:r>
              <a:rPr lang="fr-CH" dirty="0" err="1" smtClean="0"/>
              <a:t>cont</a:t>
            </a:r>
            <a:r>
              <a:rPr lang="fr-CH" dirty="0"/>
              <a:t>.</a:t>
            </a:r>
            <a:endParaRPr lang="en-US" dirty="0"/>
          </a:p>
        </p:txBody>
      </p:sp>
      <p:sp>
        <p:nvSpPr>
          <p:cNvPr id="3" name="Content Placeholder 2"/>
          <p:cNvSpPr>
            <a:spLocks noGrp="1"/>
          </p:cNvSpPr>
          <p:nvPr>
            <p:ph idx="1"/>
          </p:nvPr>
        </p:nvSpPr>
        <p:spPr>
          <a:xfrm>
            <a:off x="457200" y="1166648"/>
            <a:ext cx="8229600" cy="4959516"/>
          </a:xfrm>
        </p:spPr>
        <p:txBody>
          <a:bodyPr>
            <a:normAutofit fontScale="92500" lnSpcReduction="20000"/>
          </a:bodyPr>
          <a:lstStyle/>
          <a:p>
            <a:r>
              <a:rPr lang="fr-CH" dirty="0"/>
              <a:t>Reporter (</a:t>
            </a:r>
            <a:r>
              <a:rPr lang="fr-CH" dirty="0" err="1"/>
              <a:t>only</a:t>
            </a:r>
            <a:r>
              <a:rPr lang="fr-CH" dirty="0"/>
              <a:t> </a:t>
            </a:r>
            <a:r>
              <a:rPr lang="fr-CH" dirty="0" err="1"/>
              <a:t>appear</a:t>
            </a:r>
            <a:r>
              <a:rPr lang="fr-CH" dirty="0"/>
              <a:t> in </a:t>
            </a:r>
            <a:r>
              <a:rPr lang="fr-CH" dirty="0" err="1"/>
              <a:t>RWCs</a:t>
            </a:r>
            <a:r>
              <a:rPr lang="fr-CH" dirty="0"/>
              <a:t>’ </a:t>
            </a:r>
            <a:r>
              <a:rPr lang="fr-CH" dirty="0" err="1"/>
              <a:t>account</a:t>
            </a:r>
            <a:r>
              <a:rPr lang="fr-CH" dirty="0" smtClean="0"/>
              <a:t>):  by default </a:t>
            </a:r>
            <a:r>
              <a:rPr lang="fr-CH" dirty="0" err="1" smtClean="0"/>
              <a:t>according</a:t>
            </a:r>
            <a:r>
              <a:rPr lang="fr-CH" dirty="0" smtClean="0"/>
              <a:t> to the </a:t>
            </a:r>
            <a:r>
              <a:rPr lang="fr-CH" dirty="0" err="1" smtClean="0"/>
              <a:t>account</a:t>
            </a:r>
            <a:r>
              <a:rPr lang="fr-CH" dirty="0" smtClean="0"/>
              <a:t> </a:t>
            </a:r>
            <a:r>
              <a:rPr lang="fr-CH" dirty="0" err="1" smtClean="0"/>
              <a:t>logged</a:t>
            </a:r>
            <a:r>
              <a:rPr lang="fr-CH" dirty="0" smtClean="0"/>
              <a:t> in</a:t>
            </a:r>
          </a:p>
          <a:p>
            <a:r>
              <a:rPr lang="fr-CH" dirty="0" err="1" smtClean="0"/>
              <a:t>Assignee</a:t>
            </a:r>
            <a:r>
              <a:rPr lang="fr-CH" dirty="0" smtClean="0"/>
              <a:t> : at the </a:t>
            </a:r>
            <a:r>
              <a:rPr lang="fr-CH" dirty="0" err="1" smtClean="0"/>
              <a:t>beginning</a:t>
            </a:r>
            <a:r>
              <a:rPr lang="fr-CH" dirty="0" smtClean="0"/>
              <a:t>, </a:t>
            </a:r>
            <a:r>
              <a:rPr lang="fr-CH" dirty="0" err="1" smtClean="0"/>
              <a:t>it</a:t>
            </a:r>
            <a:r>
              <a:rPr lang="fr-CH" dirty="0" smtClean="0"/>
              <a:t> </a:t>
            </a:r>
            <a:r>
              <a:rPr lang="fr-CH" dirty="0" err="1" smtClean="0"/>
              <a:t>will</a:t>
            </a:r>
            <a:r>
              <a:rPr lang="fr-CH" dirty="0" smtClean="0"/>
              <a:t> </a:t>
            </a:r>
            <a:r>
              <a:rPr lang="fr-CH" dirty="0" err="1" smtClean="0"/>
              <a:t>automatically</a:t>
            </a:r>
            <a:r>
              <a:rPr lang="fr-CH" dirty="0" smtClean="0"/>
              <a:t> </a:t>
            </a:r>
            <a:r>
              <a:rPr lang="fr-CH" dirty="0" err="1" smtClean="0"/>
              <a:t>be</a:t>
            </a:r>
            <a:r>
              <a:rPr lang="fr-CH" dirty="0" smtClean="0"/>
              <a:t> </a:t>
            </a:r>
            <a:r>
              <a:rPr lang="fr-CH" dirty="0" err="1" smtClean="0"/>
              <a:t>assigned</a:t>
            </a:r>
            <a:r>
              <a:rPr lang="fr-CH" dirty="0" smtClean="0"/>
              <a:t> to RWC, RWC </a:t>
            </a:r>
            <a:r>
              <a:rPr lang="fr-CH" dirty="0" err="1" smtClean="0"/>
              <a:t>should</a:t>
            </a:r>
            <a:r>
              <a:rPr lang="fr-CH" dirty="0" smtClean="0"/>
              <a:t> </a:t>
            </a:r>
            <a:r>
              <a:rPr lang="fr-CH" dirty="0" err="1" smtClean="0"/>
              <a:t>assign</a:t>
            </a:r>
            <a:r>
              <a:rPr lang="fr-CH" dirty="0" smtClean="0"/>
              <a:t> </a:t>
            </a:r>
            <a:r>
              <a:rPr lang="fr-CH" dirty="0" err="1" smtClean="0"/>
              <a:t>this</a:t>
            </a:r>
            <a:r>
              <a:rPr lang="fr-CH" dirty="0" smtClean="0"/>
              <a:t> ticket to </a:t>
            </a:r>
            <a:r>
              <a:rPr lang="fr-CH" dirty="0" err="1" smtClean="0"/>
              <a:t>Member</a:t>
            </a:r>
            <a:r>
              <a:rPr lang="fr-CH" dirty="0" smtClean="0"/>
              <a:t> (NFP) if RWC has </a:t>
            </a:r>
            <a:r>
              <a:rPr lang="fr-CH" dirty="0" err="1" smtClean="0"/>
              <a:t>decided</a:t>
            </a:r>
            <a:r>
              <a:rPr lang="fr-CH" dirty="0" smtClean="0"/>
              <a:t> to </a:t>
            </a:r>
            <a:r>
              <a:rPr lang="fr-CH" dirty="0" err="1" smtClean="0"/>
              <a:t>raise</a:t>
            </a:r>
            <a:r>
              <a:rPr lang="fr-CH" dirty="0" smtClean="0"/>
              <a:t> the ticket as incident</a:t>
            </a:r>
          </a:p>
          <a:p>
            <a:r>
              <a:rPr lang="fr-CH" dirty="0" smtClean="0"/>
              <a:t>Component: </a:t>
            </a:r>
            <a:r>
              <a:rPr lang="fr-CH" dirty="0"/>
              <a:t>R</a:t>
            </a:r>
            <a:r>
              <a:rPr lang="fr-CH" dirty="0" smtClean="0"/>
              <a:t>WC </a:t>
            </a:r>
            <a:r>
              <a:rPr lang="fr-CH" dirty="0" err="1" smtClean="0"/>
              <a:t>being</a:t>
            </a:r>
            <a:r>
              <a:rPr lang="fr-CH" dirty="0" smtClean="0"/>
              <a:t> </a:t>
            </a:r>
            <a:r>
              <a:rPr lang="fr-CH" dirty="0" err="1" smtClean="0"/>
              <a:t>responsible</a:t>
            </a:r>
            <a:r>
              <a:rPr lang="fr-CH" dirty="0" smtClean="0"/>
              <a:t> for </a:t>
            </a:r>
            <a:r>
              <a:rPr lang="fr-CH" dirty="0" err="1" smtClean="0"/>
              <a:t>this</a:t>
            </a:r>
            <a:r>
              <a:rPr lang="fr-CH" dirty="0" smtClean="0"/>
              <a:t> station</a:t>
            </a:r>
          </a:p>
          <a:p>
            <a:r>
              <a:rPr lang="fr-CH" dirty="0" smtClean="0"/>
              <a:t>Description: </a:t>
            </a:r>
            <a:r>
              <a:rPr lang="fr-CH" dirty="0" err="1" smtClean="0"/>
              <a:t>Details</a:t>
            </a:r>
            <a:r>
              <a:rPr lang="fr-CH" dirty="0" smtClean="0"/>
              <a:t> </a:t>
            </a:r>
            <a:r>
              <a:rPr lang="fr-CH" dirty="0" err="1" smtClean="0"/>
              <a:t>concerning</a:t>
            </a:r>
            <a:r>
              <a:rPr lang="fr-CH" dirty="0" smtClean="0"/>
              <a:t> the issue</a:t>
            </a:r>
          </a:p>
          <a:p>
            <a:r>
              <a:rPr lang="fr-CH" dirty="0" err="1" smtClean="0"/>
              <a:t>Priority</a:t>
            </a:r>
            <a:r>
              <a:rPr lang="fr-CH" dirty="0" smtClean="0"/>
              <a:t>: </a:t>
            </a:r>
            <a:r>
              <a:rPr lang="fr-CH" dirty="0" err="1" smtClean="0"/>
              <a:t>priority</a:t>
            </a:r>
            <a:r>
              <a:rPr lang="fr-CH" dirty="0" smtClean="0"/>
              <a:t> </a:t>
            </a:r>
            <a:r>
              <a:rPr lang="fr-CH" dirty="0" err="1" smtClean="0"/>
              <a:t>level</a:t>
            </a:r>
            <a:r>
              <a:rPr lang="fr-CH" dirty="0" smtClean="0"/>
              <a:t> </a:t>
            </a:r>
            <a:r>
              <a:rPr lang="fr-CH" dirty="0" err="1" smtClean="0"/>
              <a:t>according</a:t>
            </a:r>
            <a:r>
              <a:rPr lang="fr-CH" dirty="0" smtClean="0"/>
              <a:t>  to the </a:t>
            </a:r>
            <a:r>
              <a:rPr lang="fr-CH" dirty="0" err="1" smtClean="0"/>
              <a:t>Technical</a:t>
            </a:r>
            <a:r>
              <a:rPr lang="fr-CH" dirty="0" smtClean="0"/>
              <a:t> Guidelines for RWC on the WDQMS (</a:t>
            </a:r>
            <a:r>
              <a:rPr lang="fr-CH" dirty="0" err="1" smtClean="0"/>
              <a:t>Annex</a:t>
            </a:r>
            <a:r>
              <a:rPr lang="fr-CH" dirty="0" smtClean="0"/>
              <a:t> 2)</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8</a:t>
            </a:fld>
            <a:endParaRPr lang="en-US"/>
          </a:p>
        </p:txBody>
      </p:sp>
      <p:sp>
        <p:nvSpPr>
          <p:cNvPr id="5" name="Abgerundetes Rechteck 4"/>
          <p:cNvSpPr/>
          <p:nvPr/>
        </p:nvSpPr>
        <p:spPr>
          <a:xfrm>
            <a:off x="7351295" y="525388"/>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a:t>
            </a:r>
            <a:endParaRPr lang="fr-CH" dirty="0"/>
          </a:p>
        </p:txBody>
      </p:sp>
    </p:spTree>
    <p:extLst>
      <p:ext uri="{BB962C8B-B14F-4D97-AF65-F5344CB8AC3E}">
        <p14:creationId xmlns:p14="http://schemas.microsoft.com/office/powerpoint/2010/main" val="3031507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3642" cy="939307"/>
          </a:xfrm>
        </p:spPr>
        <p:txBody>
          <a:bodyPr/>
          <a:lstStyle/>
          <a:p>
            <a:r>
              <a:rPr lang="fr-CH" dirty="0"/>
              <a:t>Fields for new </a:t>
            </a:r>
            <a:r>
              <a:rPr lang="fr-CH" dirty="0" smtClean="0"/>
              <a:t>issue (</a:t>
            </a:r>
            <a:r>
              <a:rPr lang="fr-CH" dirty="0" err="1" smtClean="0"/>
              <a:t>cont</a:t>
            </a:r>
            <a:r>
              <a:rPr lang="fr-CH" dirty="0"/>
              <a:t>)</a:t>
            </a:r>
            <a:endParaRPr lang="en-US" dirty="0"/>
          </a:p>
        </p:txBody>
      </p:sp>
      <p:sp>
        <p:nvSpPr>
          <p:cNvPr id="3" name="Content Placeholder 2"/>
          <p:cNvSpPr>
            <a:spLocks noGrp="1"/>
          </p:cNvSpPr>
          <p:nvPr>
            <p:ph idx="1"/>
          </p:nvPr>
        </p:nvSpPr>
        <p:spPr>
          <a:xfrm>
            <a:off x="299545" y="1355834"/>
            <a:ext cx="8702565" cy="4770329"/>
          </a:xfrm>
        </p:spPr>
        <p:txBody>
          <a:bodyPr>
            <a:normAutofit fontScale="92500" lnSpcReduction="10000"/>
          </a:bodyPr>
          <a:lstStyle/>
          <a:p>
            <a:r>
              <a:rPr lang="fr-CH" dirty="0" err="1" smtClean="0"/>
              <a:t>Linked</a:t>
            </a:r>
            <a:r>
              <a:rPr lang="fr-CH" dirty="0" smtClean="0"/>
              <a:t> issues: if the issue </a:t>
            </a:r>
            <a:r>
              <a:rPr lang="fr-CH" dirty="0" err="1" smtClean="0"/>
              <a:t>is</a:t>
            </a:r>
            <a:r>
              <a:rPr lang="fr-CH" dirty="0" smtClean="0"/>
              <a:t> </a:t>
            </a:r>
            <a:r>
              <a:rPr lang="fr-CH" dirty="0" err="1" smtClean="0"/>
              <a:t>related</a:t>
            </a:r>
            <a:r>
              <a:rPr lang="fr-CH" dirty="0" smtClean="0"/>
              <a:t> </a:t>
            </a:r>
            <a:r>
              <a:rPr lang="fr-CH" dirty="0" err="1" smtClean="0"/>
              <a:t>with</a:t>
            </a:r>
            <a:r>
              <a:rPr lang="fr-CH" dirty="0" smtClean="0"/>
              <a:t> </a:t>
            </a:r>
            <a:r>
              <a:rPr lang="fr-CH" dirty="0" err="1" smtClean="0"/>
              <a:t>any</a:t>
            </a:r>
            <a:r>
              <a:rPr lang="fr-CH" dirty="0" smtClean="0"/>
              <a:t> </a:t>
            </a:r>
            <a:r>
              <a:rPr lang="fr-CH" dirty="0" err="1" smtClean="0"/>
              <a:t>previous</a:t>
            </a:r>
            <a:r>
              <a:rPr lang="fr-CH" dirty="0" smtClean="0"/>
              <a:t> issues</a:t>
            </a:r>
          </a:p>
          <a:p>
            <a:r>
              <a:rPr lang="fr-CH" dirty="0" smtClean="0"/>
              <a:t>WIGOS ID*: WIGOS Station Identifier (WSI) </a:t>
            </a:r>
            <a:r>
              <a:rPr lang="fr-CH" dirty="0" err="1" smtClean="0"/>
              <a:t>registered</a:t>
            </a:r>
            <a:r>
              <a:rPr lang="fr-CH" dirty="0" smtClean="0"/>
              <a:t> in OSCAR/surface. </a:t>
            </a:r>
            <a:r>
              <a:rPr lang="fr-CH" dirty="0"/>
              <a:t>If more </a:t>
            </a:r>
            <a:r>
              <a:rPr lang="fr-CH" dirty="0" err="1"/>
              <a:t>than</a:t>
            </a:r>
            <a:r>
              <a:rPr lang="fr-CH" dirty="0"/>
              <a:t> one </a:t>
            </a:r>
            <a:r>
              <a:rPr lang="fr-CH" dirty="0" smtClean="0"/>
              <a:t>station </a:t>
            </a:r>
            <a:r>
              <a:rPr lang="fr-CH" dirty="0" err="1" smtClean="0"/>
              <a:t>is</a:t>
            </a:r>
            <a:r>
              <a:rPr lang="fr-CH" dirty="0" smtClean="0"/>
              <a:t> </a:t>
            </a:r>
            <a:r>
              <a:rPr lang="fr-CH" dirty="0" err="1" smtClean="0"/>
              <a:t>reported</a:t>
            </a:r>
            <a:r>
              <a:rPr lang="fr-CH" dirty="0" smtClean="0"/>
              <a:t> in </a:t>
            </a:r>
            <a:r>
              <a:rPr lang="fr-CH" dirty="0" err="1" smtClean="0"/>
              <a:t>this</a:t>
            </a:r>
            <a:r>
              <a:rPr lang="fr-CH" dirty="0" smtClean="0"/>
              <a:t> ticket, use one of </a:t>
            </a:r>
            <a:r>
              <a:rPr lang="fr-CH" dirty="0" err="1" smtClean="0"/>
              <a:t>their</a:t>
            </a:r>
            <a:r>
              <a:rPr lang="fr-CH" dirty="0" smtClean="0"/>
              <a:t> WSI (</a:t>
            </a:r>
            <a:r>
              <a:rPr lang="fr-CH" dirty="0" err="1" smtClean="0"/>
              <a:t>details</a:t>
            </a:r>
            <a:r>
              <a:rPr lang="fr-CH" dirty="0" smtClean="0"/>
              <a:t> about the </a:t>
            </a:r>
            <a:r>
              <a:rPr lang="fr-CH" dirty="0" err="1" smtClean="0"/>
              <a:t>other</a:t>
            </a:r>
            <a:r>
              <a:rPr lang="fr-CH" dirty="0" smtClean="0"/>
              <a:t> </a:t>
            </a:r>
            <a:r>
              <a:rPr lang="fr-CH" dirty="0" err="1" smtClean="0"/>
              <a:t>WSIs</a:t>
            </a:r>
            <a:r>
              <a:rPr lang="fr-CH" dirty="0" smtClean="0"/>
              <a:t> </a:t>
            </a:r>
            <a:r>
              <a:rPr lang="fr-CH" dirty="0" err="1" smtClean="0"/>
              <a:t>will</a:t>
            </a:r>
            <a:r>
              <a:rPr lang="fr-CH" dirty="0" smtClean="0"/>
              <a:t> go </a:t>
            </a:r>
            <a:r>
              <a:rPr lang="fr-CH" dirty="0" err="1" smtClean="0"/>
              <a:t>into</a:t>
            </a:r>
            <a:r>
              <a:rPr lang="fr-CH" dirty="0" smtClean="0"/>
              <a:t> the Description </a:t>
            </a:r>
            <a:r>
              <a:rPr lang="fr-CH" dirty="0" err="1" smtClean="0"/>
              <a:t>field</a:t>
            </a:r>
            <a:r>
              <a:rPr lang="fr-CH" dirty="0" smtClean="0"/>
              <a:t>) </a:t>
            </a:r>
          </a:p>
          <a:p>
            <a:r>
              <a:rPr lang="fr-CH" dirty="0" smtClean="0"/>
              <a:t>WIGOS issue </a:t>
            </a:r>
            <a:r>
              <a:rPr lang="fr-CH" dirty="0" err="1" smtClean="0"/>
              <a:t>category</a:t>
            </a:r>
            <a:r>
              <a:rPr lang="fr-CH" dirty="0" smtClean="0"/>
              <a:t>: </a:t>
            </a:r>
          </a:p>
          <a:p>
            <a:pPr lvl="1"/>
            <a:r>
              <a:rPr lang="fr-CH" dirty="0" smtClean="0"/>
              <a:t>Type of observation: surface or </a:t>
            </a:r>
            <a:r>
              <a:rPr lang="fr-CH" dirty="0" err="1" smtClean="0"/>
              <a:t>upper</a:t>
            </a:r>
            <a:r>
              <a:rPr lang="fr-CH" dirty="0" smtClean="0"/>
              <a:t> air, </a:t>
            </a:r>
          </a:p>
          <a:p>
            <a:pPr lvl="1"/>
            <a:r>
              <a:rPr lang="fr-CH" dirty="0" err="1" smtClean="0"/>
              <a:t>Category</a:t>
            </a:r>
            <a:r>
              <a:rPr lang="fr-CH" dirty="0" smtClean="0"/>
              <a:t> performance: </a:t>
            </a:r>
            <a:r>
              <a:rPr lang="fr-CH" dirty="0" err="1" smtClean="0"/>
              <a:t>availability</a:t>
            </a:r>
            <a:r>
              <a:rPr lang="fr-CH" dirty="0" smtClean="0"/>
              <a:t>, </a:t>
            </a:r>
            <a:r>
              <a:rPr lang="fr-CH" dirty="0" err="1" smtClean="0"/>
              <a:t>quality</a:t>
            </a:r>
            <a:r>
              <a:rPr lang="fr-CH" dirty="0" smtClean="0"/>
              <a:t> or </a:t>
            </a:r>
            <a:r>
              <a:rPr lang="fr-CH" dirty="0" err="1" smtClean="0"/>
              <a:t>timeliness</a:t>
            </a:r>
            <a:endParaRPr lang="fr-CH" dirty="0" smtClean="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9</a:t>
            </a:fld>
            <a:endParaRPr lang="en-US"/>
          </a:p>
        </p:txBody>
      </p:sp>
      <p:sp>
        <p:nvSpPr>
          <p:cNvPr id="5" name="Abgerundetes Rechteck 4"/>
          <p:cNvSpPr/>
          <p:nvPr/>
        </p:nvSpPr>
        <p:spPr>
          <a:xfrm>
            <a:off x="7351295" y="525388"/>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a:t>
            </a:r>
            <a:endParaRPr lang="fr-CH" dirty="0"/>
          </a:p>
        </p:txBody>
      </p:sp>
    </p:spTree>
    <p:extLst>
      <p:ext uri="{BB962C8B-B14F-4D97-AF65-F5344CB8AC3E}">
        <p14:creationId xmlns:p14="http://schemas.microsoft.com/office/powerpoint/2010/main" val="217141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1556</TotalTime>
  <Words>1120</Words>
  <Application>Microsoft Office PowerPoint</Application>
  <PresentationFormat>On-screen Show (4:3)</PresentationFormat>
  <Paragraphs>166</Paragraphs>
  <Slides>23</Slides>
  <Notes>5</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WMO_WHITE_Powerpoint_en_fr</vt:lpstr>
      <vt:lpstr>PowerPoint Presentation</vt:lpstr>
      <vt:lpstr>Expected outcomes </vt:lpstr>
      <vt:lpstr>Workflow of the System</vt:lpstr>
      <vt:lpstr>Workflow of the System</vt:lpstr>
      <vt:lpstr>Users role</vt:lpstr>
      <vt:lpstr>Issue Identification</vt:lpstr>
      <vt:lpstr>Fields for new issue</vt:lpstr>
      <vt:lpstr>Fields for new issue – cont.</vt:lpstr>
      <vt:lpstr>Fields for new issue (cont)</vt:lpstr>
      <vt:lpstr>Incident Process Initiation</vt:lpstr>
      <vt:lpstr>RWC's response to the new ticket</vt:lpstr>
      <vt:lpstr>Receipt confirmation and action proposal from Members</vt:lpstr>
      <vt:lpstr>Confirm the ticket when receive acknowledgement from NFP</vt:lpstr>
      <vt:lpstr>Review and validate action proposal added by Members</vt:lpstr>
      <vt:lpstr>Incident Rectification</vt:lpstr>
      <vt:lpstr>Won’t fix incident</vt:lpstr>
      <vt:lpstr>Incident rectification or  won’t fix incident</vt:lpstr>
      <vt:lpstr>Won’t fix incident</vt:lpstr>
      <vt:lpstr>Closure of incident ticket</vt:lpstr>
      <vt:lpstr>Search function (optional)</vt:lpstr>
      <vt:lpstr>Quick search</vt:lpstr>
      <vt:lpstr>Basic Search</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Zulkarnain</dc:creator>
  <cp:lastModifiedBy>Zulkarnain</cp:lastModifiedBy>
  <cp:revision>548</cp:revision>
  <cp:lastPrinted>2017-05-09T06:47:47Z</cp:lastPrinted>
  <dcterms:created xsi:type="dcterms:W3CDTF">2016-05-27T11:05:50Z</dcterms:created>
  <dcterms:modified xsi:type="dcterms:W3CDTF">2020-07-10T08:38:40Z</dcterms:modified>
</cp:coreProperties>
</file>