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81" r:id="rId3"/>
    <p:sldId id="431" r:id="rId4"/>
    <p:sldId id="435" r:id="rId5"/>
    <p:sldId id="398" r:id="rId6"/>
    <p:sldId id="433" r:id="rId7"/>
    <p:sldId id="434" r:id="rId8"/>
    <p:sldId id="415" r:id="rId9"/>
    <p:sldId id="391" r:id="rId10"/>
    <p:sldId id="417" r:id="rId11"/>
    <p:sldId id="416" r:id="rId12"/>
    <p:sldId id="420" r:id="rId13"/>
    <p:sldId id="421" r:id="rId14"/>
    <p:sldId id="403" r:id="rId15"/>
    <p:sldId id="405" r:id="rId16"/>
    <p:sldId id="397" r:id="rId17"/>
    <p:sldId id="404" r:id="rId18"/>
    <p:sldId id="402" r:id="rId19"/>
    <p:sldId id="429" r:id="rId20"/>
    <p:sldId id="408" r:id="rId21"/>
    <p:sldId id="407" r:id="rId22"/>
    <p:sldId id="424" r:id="rId23"/>
    <p:sldId id="414" r:id="rId24"/>
    <p:sldId id="419" r:id="rId25"/>
    <p:sldId id="423" r:id="rId26"/>
    <p:sldId id="426" r:id="rId27"/>
    <p:sldId id="428" r:id="rId28"/>
    <p:sldId id="399" r:id="rId29"/>
    <p:sldId id="258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99"/>
    <a:srgbClr val="FFCC00"/>
    <a:srgbClr val="FF66CC"/>
    <a:srgbClr val="0000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69" autoAdjust="0"/>
    <p:restoredTop sz="98298" autoAdjust="0"/>
  </p:normalViewPr>
  <p:slideViewPr>
    <p:cSldViewPr snapToGrid="0" snapToObjects="1">
      <p:cViewPr varScale="1">
        <p:scale>
          <a:sx n="128" d="100"/>
          <a:sy n="128" d="100"/>
        </p:scale>
        <p:origin x="13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C619D-49A1-43D3-A02C-742DF4F73657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6C61D-21BD-45CA-B920-B80C9B6DF6D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6C61D-21BD-45CA-B920-B80C9B6DF6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1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6C61D-21BD-45CA-B920-B80C9B6DF6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0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6C61D-21BD-45CA-B920-B80C9B6DF6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0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6C61D-21BD-45CA-B920-B80C9B6DF6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5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eather.gladstonefamily.net/site/HTSU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o.int/wigos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trp.wmo.int/pluginfile.php/20419/mod_resource/content/6/Potential%20differences%20in%20results%20of%20WIGOS%20Monitoring%20Centres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trp.wmo.int/pluginfile.php/20521/mod_resource/content/1/Performance%20targets%20surface_Annex%201_WMO%20no%201224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000" cy="6912000"/>
          </a:xfrm>
          <a:prstGeom prst="rect">
            <a:avLst/>
          </a:prstGeom>
        </p:spPr>
      </p:pic>
      <p:sp>
        <p:nvSpPr>
          <p:cNvPr id="7" name="Shape 231"/>
          <p:cNvSpPr txBox="1">
            <a:spLocks/>
          </p:cNvSpPr>
          <p:nvPr/>
        </p:nvSpPr>
        <p:spPr>
          <a:xfrm>
            <a:off x="261862" y="269084"/>
            <a:ext cx="8865446" cy="2275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0090"/>
                </a:solidFill>
              </a:rPr>
              <a:t>WIGOS </a:t>
            </a:r>
            <a:r>
              <a:rPr lang="en-US" sz="3200" b="1" dirty="0">
                <a:solidFill>
                  <a:srgbClr val="000090"/>
                </a:solidFill>
              </a:rPr>
              <a:t>Data </a:t>
            </a:r>
            <a:r>
              <a:rPr lang="en-US" sz="3200" b="1" dirty="0" smtClean="0">
                <a:solidFill>
                  <a:srgbClr val="000090"/>
                </a:solidFill>
              </a:rPr>
              <a:t>Quality Monitoring </a:t>
            </a:r>
            <a:r>
              <a:rPr lang="en-US" sz="3200" b="1" dirty="0">
                <a:solidFill>
                  <a:srgbClr val="000090"/>
                </a:solidFill>
              </a:rPr>
              <a:t>System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0090"/>
                </a:solidFill>
              </a:rPr>
              <a:t>(WDQMS</a:t>
            </a:r>
            <a:r>
              <a:rPr lang="en-US" sz="3200" b="1" dirty="0" smtClean="0">
                <a:solidFill>
                  <a:srgbClr val="000090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sz="3200" b="1" dirty="0" smtClean="0">
                <a:solidFill>
                  <a:srgbClr val="000090"/>
                </a:solidFill>
              </a:rPr>
              <a:t>How to </a:t>
            </a:r>
            <a:r>
              <a:rPr lang="en-US" sz="3200" b="1" dirty="0" smtClean="0">
                <a:solidFill>
                  <a:srgbClr val="000090"/>
                </a:solidFill>
              </a:rPr>
              <a:t>use the WDQMS web tool to monitor quality of </a:t>
            </a:r>
            <a:r>
              <a:rPr lang="en-US" sz="3200" b="1" dirty="0" smtClean="0">
                <a:solidFill>
                  <a:srgbClr val="000090"/>
                </a:solidFill>
              </a:rPr>
              <a:t>surface </a:t>
            </a:r>
            <a:r>
              <a:rPr lang="en-US" sz="3200" b="1" dirty="0" smtClean="0">
                <a:solidFill>
                  <a:srgbClr val="000090"/>
                </a:solidFill>
              </a:rPr>
              <a:t>stations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</a:t>
            </a:fld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585" y="3034727"/>
            <a:ext cx="3960000" cy="22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67" y="1270779"/>
            <a:ext cx="8640000" cy="4870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Evaluation of surface pressure O-B 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3905093"/>
            <a:ext cx="2065200" cy="2078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81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42" y="2826504"/>
            <a:ext cx="7330632" cy="3894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    Absolute pressure </a:t>
            </a:r>
            <a:r>
              <a:rPr lang="en-US" sz="3600" b="1" dirty="0" err="1" smtClean="0">
                <a:solidFill>
                  <a:srgbClr val="000090"/>
                </a:solidFill>
              </a:rPr>
              <a:t>obs</a:t>
            </a:r>
            <a:r>
              <a:rPr lang="en-US" sz="3600" b="1" dirty="0" smtClean="0">
                <a:solidFill>
                  <a:srgbClr val="000090"/>
                </a:solidFill>
              </a:rPr>
              <a:t> values </a:t>
            </a:r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≤ 1 </a:t>
            </a:r>
            <a:r>
              <a:rPr lang="en-US" sz="3600" b="1" dirty="0" smtClean="0">
                <a:solidFill>
                  <a:srgbClr val="000090"/>
                </a:solidFill>
              </a:rPr>
              <a:t>hPa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433750" cy="1209255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Stations shown as green dots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quality of pressure observations is good, the station is performing well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olidFill>
                  <a:srgbClr val="00B050"/>
                </a:solidFill>
              </a:rPr>
              <a:t>no action required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39942" y="510361"/>
            <a:ext cx="361506" cy="32960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11</a:t>
            </a:fld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309535" y="510361"/>
            <a:ext cx="361506" cy="329609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87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Absolute pressure </a:t>
            </a:r>
            <a:r>
              <a:rPr lang="en-US" sz="3600" b="1" dirty="0" err="1" smtClean="0">
                <a:solidFill>
                  <a:srgbClr val="000090"/>
                </a:solidFill>
              </a:rPr>
              <a:t>obs</a:t>
            </a:r>
            <a:r>
              <a:rPr lang="en-US" sz="3600" b="1" dirty="0" smtClean="0">
                <a:solidFill>
                  <a:srgbClr val="000090"/>
                </a:solidFill>
              </a:rPr>
              <a:t> values </a:t>
            </a:r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1 - 5 </a:t>
            </a:r>
            <a:r>
              <a:rPr lang="en-US" sz="3600" b="1" dirty="0" smtClean="0">
                <a:solidFill>
                  <a:srgbClr val="000090"/>
                </a:solidFill>
              </a:rPr>
              <a:t>hPa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433750" cy="2918170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/>
              <a:t>Stations showing </a:t>
            </a:r>
            <a:r>
              <a:rPr lang="en-US" dirty="0" smtClean="0"/>
              <a:t>yellow </a:t>
            </a:r>
            <a:r>
              <a:rPr lang="en-US" dirty="0"/>
              <a:t>dots have </a:t>
            </a:r>
            <a:r>
              <a:rPr lang="en-US" dirty="0" smtClean="0"/>
              <a:t>quality issues</a:t>
            </a:r>
            <a:endParaRPr lang="en-US" dirty="0"/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If they continue to appear having </a:t>
            </a:r>
            <a:r>
              <a:rPr lang="en-US" dirty="0" smtClean="0"/>
              <a:t>quality issues </a:t>
            </a:r>
            <a:r>
              <a:rPr lang="en-US" dirty="0"/>
              <a:t>especially when selecting </a:t>
            </a:r>
            <a:r>
              <a:rPr lang="en-US" b="1" dirty="0"/>
              <a:t>‘All’ Centers </a:t>
            </a:r>
            <a:r>
              <a:rPr lang="en-US" dirty="0"/>
              <a:t>and the </a:t>
            </a:r>
            <a:r>
              <a:rPr lang="en-US" b="1" dirty="0"/>
              <a:t>‘Daily’ </a:t>
            </a:r>
            <a:r>
              <a:rPr lang="en-US" dirty="0" smtClean="0"/>
              <a:t>display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/>
              </a:rPr>
              <a:t> 	</a:t>
            </a:r>
            <a:r>
              <a:rPr lang="en-US" b="1" dirty="0">
                <a:sym typeface="Wingdings"/>
              </a:rPr>
              <a:t>action:</a:t>
            </a:r>
            <a:r>
              <a:rPr lang="en-US" dirty="0">
                <a:sym typeface="Wingdings"/>
              </a:rPr>
              <a:t> RWC to initiate an IMP </a:t>
            </a:r>
            <a:r>
              <a:rPr lang="en-US" dirty="0" smtClean="0">
                <a:sym typeface="Wingdings"/>
              </a:rPr>
              <a:t>with medium priority (     )			asking </a:t>
            </a:r>
            <a:r>
              <a:rPr lang="en-US" dirty="0">
                <a:sym typeface="Wingdings"/>
              </a:rPr>
              <a:t>WDQMS NFP to take </a:t>
            </a:r>
            <a:r>
              <a:rPr lang="en-US" dirty="0" smtClean="0">
                <a:sym typeface="Wingdings"/>
              </a:rPr>
              <a:t>actions </a:t>
            </a:r>
            <a:r>
              <a:rPr lang="en-US" dirty="0">
                <a:sym typeface="Wingdings"/>
              </a:rPr>
              <a:t>to investigate the cause </a:t>
            </a:r>
            <a:r>
              <a:rPr lang="en-US" dirty="0" smtClean="0">
                <a:sym typeface="Wingdings"/>
              </a:rPr>
              <a:t>		of </a:t>
            </a:r>
            <a:r>
              <a:rPr lang="en-US" dirty="0">
                <a:sym typeface="Wingdings"/>
              </a:rPr>
              <a:t>the incident and to find </a:t>
            </a:r>
            <a:r>
              <a:rPr lang="en-US" dirty="0" smtClean="0">
                <a:sym typeface="Wingdings"/>
              </a:rPr>
              <a:t>a </a:t>
            </a:r>
            <a:r>
              <a:rPr lang="en-US" dirty="0">
                <a:sym typeface="Wingdings"/>
              </a:rPr>
              <a:t>solution</a:t>
            </a:r>
            <a:endParaRPr lang="en-US" dirty="0"/>
          </a:p>
        </p:txBody>
      </p:sp>
      <p:sp>
        <p:nvSpPr>
          <p:cNvPr id="7" name="Ellipse 6"/>
          <p:cNvSpPr/>
          <p:nvPr/>
        </p:nvSpPr>
        <p:spPr>
          <a:xfrm>
            <a:off x="413953" y="510361"/>
            <a:ext cx="361506" cy="329609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12</a:t>
            </a:fld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7984852" y="2411174"/>
            <a:ext cx="361506" cy="329609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37" y="3568496"/>
            <a:ext cx="6194066" cy="32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    Absolute pressure </a:t>
            </a:r>
            <a:r>
              <a:rPr lang="en-US" sz="3600" b="1" dirty="0" err="1" smtClean="0">
                <a:solidFill>
                  <a:srgbClr val="000090"/>
                </a:solidFill>
              </a:rPr>
              <a:t>obs</a:t>
            </a:r>
            <a:r>
              <a:rPr lang="en-US" sz="3600" b="1" dirty="0" smtClean="0">
                <a:solidFill>
                  <a:srgbClr val="000090"/>
                </a:solidFill>
              </a:rPr>
              <a:t> values &gt;</a:t>
            </a:r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 5 </a:t>
            </a:r>
            <a:r>
              <a:rPr lang="en-US" sz="3600" b="1" dirty="0" smtClean="0">
                <a:solidFill>
                  <a:srgbClr val="000090"/>
                </a:solidFill>
              </a:rPr>
              <a:t>hPa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433750" cy="2616720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/>
              <a:t>Stations showing </a:t>
            </a:r>
            <a:r>
              <a:rPr lang="en-US" dirty="0" smtClean="0"/>
              <a:t>orange or red dots have large quality issues</a:t>
            </a:r>
            <a:endParaRPr lang="en-US" dirty="0"/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If they continue to appear having </a:t>
            </a:r>
            <a:r>
              <a:rPr lang="en-US" dirty="0" smtClean="0"/>
              <a:t>quality issues </a:t>
            </a:r>
            <a:r>
              <a:rPr lang="en-US" dirty="0"/>
              <a:t>especially when selecting </a:t>
            </a:r>
            <a:r>
              <a:rPr lang="en-US" b="1" dirty="0"/>
              <a:t>‘All’ Centers </a:t>
            </a:r>
            <a:r>
              <a:rPr lang="en-US" dirty="0"/>
              <a:t>and the </a:t>
            </a:r>
            <a:r>
              <a:rPr lang="en-US" b="1" dirty="0"/>
              <a:t>‘Daily’ </a:t>
            </a:r>
            <a:r>
              <a:rPr lang="en-US" dirty="0" smtClean="0"/>
              <a:t>display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/>
              </a:rPr>
              <a:t> 	</a:t>
            </a:r>
            <a:r>
              <a:rPr lang="en-US" b="1" dirty="0">
                <a:sym typeface="Wingdings"/>
              </a:rPr>
              <a:t>action:</a:t>
            </a:r>
            <a:r>
              <a:rPr lang="en-US" dirty="0">
                <a:sym typeface="Wingdings"/>
              </a:rPr>
              <a:t> RWC to initiate an </a:t>
            </a:r>
            <a:r>
              <a:rPr lang="en-US" dirty="0" smtClean="0">
                <a:sym typeface="Wingdings"/>
              </a:rPr>
              <a:t>IMP with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high</a:t>
            </a:r>
            <a:r>
              <a:rPr lang="en-US" dirty="0" smtClean="0">
                <a:sym typeface="Wingdings"/>
              </a:rPr>
              <a:t> (      ) or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very high priority </a:t>
            </a:r>
            <a:r>
              <a:rPr lang="en-US" dirty="0" smtClean="0">
                <a:sym typeface="Wingdings"/>
              </a:rPr>
              <a:t>(      ) asking </a:t>
            </a:r>
            <a:r>
              <a:rPr lang="en-US" dirty="0">
                <a:sym typeface="Wingdings"/>
              </a:rPr>
              <a:t>WDQMS NFP to take </a:t>
            </a:r>
            <a:r>
              <a:rPr lang="en-US" dirty="0" smtClean="0">
                <a:sym typeface="Wingdings"/>
              </a:rPr>
              <a:t>actions </a:t>
            </a:r>
            <a:r>
              <a:rPr lang="en-US" dirty="0">
                <a:sym typeface="Wingdings"/>
              </a:rPr>
              <a:t>to investigate the cause </a:t>
            </a:r>
            <a:r>
              <a:rPr lang="en-US" dirty="0" smtClean="0">
                <a:sym typeface="Wingdings"/>
              </a:rPr>
              <a:t>of </a:t>
            </a:r>
            <a:r>
              <a:rPr lang="en-US" dirty="0">
                <a:sym typeface="Wingdings"/>
              </a:rPr>
              <a:t>the incident and to find </a:t>
            </a:r>
            <a:r>
              <a:rPr lang="en-US" dirty="0" smtClean="0">
                <a:sym typeface="Wingdings"/>
              </a:rPr>
              <a:t>a </a:t>
            </a:r>
            <a:r>
              <a:rPr lang="en-US" dirty="0">
                <a:sym typeface="Wingdings"/>
              </a:rPr>
              <a:t>solution</a:t>
            </a:r>
            <a:endParaRPr lang="en-US" dirty="0"/>
          </a:p>
        </p:txBody>
      </p:sp>
      <p:sp>
        <p:nvSpPr>
          <p:cNvPr id="7" name="Ellipse 6"/>
          <p:cNvSpPr/>
          <p:nvPr/>
        </p:nvSpPr>
        <p:spPr>
          <a:xfrm>
            <a:off x="795777" y="510361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13</a:t>
            </a:fld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363465" y="510361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6525017" y="2411174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942737" y="2780975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32" y="3556430"/>
            <a:ext cx="6208978" cy="33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Reasons for quality issues in pressure </a:t>
            </a:r>
            <a:r>
              <a:rPr lang="en-US" sz="3600" b="1" dirty="0" err="1" smtClean="0">
                <a:solidFill>
                  <a:srgbClr val="000090"/>
                </a:solidFill>
              </a:rPr>
              <a:t>obs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600326" cy="5388779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dirty="0" smtClean="0"/>
              <a:t>Large O-B results in surface pressure observations are in most cases related to the following causes:</a:t>
            </a:r>
          </a:p>
          <a:p>
            <a:pPr marL="461963" lvl="2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/>
              <a:t>Sporadic incorrect measurements or readings at site</a:t>
            </a:r>
            <a:br>
              <a:rPr lang="en-US" dirty="0" smtClean="0"/>
            </a:br>
            <a:r>
              <a:rPr lang="en-US" b="1" dirty="0" smtClean="0"/>
              <a:t>action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	if the issue is reoccurring RWC </a:t>
            </a:r>
            <a:r>
              <a:rPr lang="en-US" dirty="0" smtClean="0"/>
              <a:t>should initiate</a:t>
            </a:r>
            <a:br>
              <a:rPr lang="en-US" dirty="0" smtClean="0"/>
            </a:br>
            <a:r>
              <a:rPr lang="en-US" dirty="0" smtClean="0"/>
              <a:t>			incident </a:t>
            </a:r>
            <a:r>
              <a:rPr lang="en-US" dirty="0"/>
              <a:t>m</a:t>
            </a:r>
            <a:r>
              <a:rPr lang="en-US" dirty="0" smtClean="0"/>
              <a:t>anagement process (IMP</a:t>
            </a:r>
            <a:r>
              <a:rPr lang="en-US" dirty="0"/>
              <a:t>) on </a:t>
            </a:r>
            <a:r>
              <a:rPr lang="en-US" dirty="0" smtClean="0"/>
              <a:t>quality </a:t>
            </a:r>
            <a:r>
              <a:rPr lang="en-US" dirty="0"/>
              <a:t>by </a:t>
            </a:r>
            <a:r>
              <a:rPr lang="en-US" dirty="0" smtClean="0"/>
              <a:t>				contacting WDQMS </a:t>
            </a:r>
            <a:r>
              <a:rPr lang="en-US" dirty="0"/>
              <a:t>NFP </a:t>
            </a:r>
            <a:r>
              <a:rPr lang="en-US" dirty="0" smtClean="0"/>
              <a:t>asking to take appropriate 				actions  to avoid such issues in future</a:t>
            </a:r>
          </a:p>
          <a:p>
            <a:pPr marL="457200" lvl="2" indent="-457200">
              <a:spcBef>
                <a:spcPts val="600"/>
              </a:spcBef>
              <a:buFont typeface="+mj-lt"/>
              <a:buAutoNum type="arabicPeriod"/>
            </a:pPr>
            <a:r>
              <a:rPr lang="en-GB" dirty="0" smtClean="0"/>
              <a:t>Incorrect metadata being used as background for data</a:t>
            </a:r>
            <a:br>
              <a:rPr lang="en-GB" dirty="0" smtClean="0"/>
            </a:br>
            <a:r>
              <a:rPr lang="en-GB" dirty="0" smtClean="0"/>
              <a:t>assimilation by WIGOS MCs (either from OSCAR/Surface or BUFR messages)</a:t>
            </a:r>
            <a:br>
              <a:rPr lang="en-GB" dirty="0" smtClean="0"/>
            </a:br>
            <a:r>
              <a:rPr lang="en-US" b="1" dirty="0"/>
              <a:t>action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</a:t>
            </a: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RWC  </a:t>
            </a:r>
            <a:r>
              <a:rPr lang="en-US" dirty="0"/>
              <a:t>should </a:t>
            </a:r>
            <a:r>
              <a:rPr lang="en-US" dirty="0" smtClean="0"/>
              <a:t>initiate  IMP </a:t>
            </a:r>
            <a:r>
              <a:rPr lang="en-US" dirty="0"/>
              <a:t>by </a:t>
            </a:r>
            <a:r>
              <a:rPr lang="en-US" dirty="0" smtClean="0"/>
              <a:t>contacting  WDQMS 				NFP to work with OSCAR/Surface </a:t>
            </a:r>
            <a:r>
              <a:rPr lang="en-US" dirty="0"/>
              <a:t>NFP </a:t>
            </a:r>
            <a:r>
              <a:rPr lang="en-US" dirty="0" smtClean="0"/>
              <a:t>to check the 				barometer height and station height </a:t>
            </a:r>
            <a:r>
              <a:rPr lang="en-US" dirty="0"/>
              <a:t>in </a:t>
            </a:r>
            <a:r>
              <a:rPr lang="en-US" dirty="0" smtClean="0"/>
              <a:t>OSCAR/ 					Surface and/or BUFR metadata as well as MC FP</a:t>
            </a:r>
            <a:endParaRPr lang="en-US" dirty="0"/>
          </a:p>
          <a:p>
            <a:pPr marL="0" lvl="1" indent="-395287">
              <a:spcBef>
                <a:spcPts val="600"/>
              </a:spcBef>
              <a:buNone/>
            </a:pPr>
            <a:endParaRPr lang="en-US" dirty="0" smtClean="0"/>
          </a:p>
        </p:txBody>
      </p:sp>
      <p:sp>
        <p:nvSpPr>
          <p:cNvPr id="9" name="Rechteck 8"/>
          <p:cNvSpPr/>
          <p:nvPr/>
        </p:nvSpPr>
        <p:spPr>
          <a:xfrm>
            <a:off x="905249" y="5443900"/>
            <a:ext cx="1247552" cy="4471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4763" lvl="2" algn="ctr">
              <a:spcBef>
                <a:spcPts val="600"/>
              </a:spcBef>
              <a:buClr>
                <a:schemeClr val="tx1"/>
              </a:buClr>
            </a:pPr>
            <a:r>
              <a:rPr lang="en-US" sz="1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See issue No. 2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05249" y="2789693"/>
            <a:ext cx="1247552" cy="4258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4763" lvl="2" algn="ctr">
              <a:spcBef>
                <a:spcPts val="600"/>
              </a:spcBef>
              <a:buClr>
                <a:schemeClr val="tx1"/>
              </a:buClr>
            </a:pPr>
            <a:r>
              <a:rPr lang="en-US" sz="1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See issue No. 1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Reasons for quality issues in pressure </a:t>
            </a:r>
            <a:r>
              <a:rPr lang="en-US" sz="3600" b="1" dirty="0" err="1" smtClean="0">
                <a:solidFill>
                  <a:srgbClr val="000090"/>
                </a:solidFill>
              </a:rPr>
              <a:t>obs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0" y="1171509"/>
            <a:ext cx="8587825" cy="3081514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dirty="0"/>
              <a:t>Large O-B results in surface pressure observations are in most cases related to the following </a:t>
            </a:r>
            <a:r>
              <a:rPr lang="en-US" dirty="0" smtClean="0"/>
              <a:t>causes (cont.):</a:t>
            </a:r>
          </a:p>
          <a:p>
            <a:pPr marL="461963" lvl="2" indent="-457200">
              <a:spcBef>
                <a:spcPts val="600"/>
              </a:spcBef>
              <a:buFont typeface="+mj-lt"/>
              <a:buAutoNum type="arabicPeriod" startAt="3"/>
            </a:pPr>
            <a:r>
              <a:rPr lang="en-US" dirty="0" smtClean="0"/>
              <a:t>Apparent sensor drift leading to increasing wrong  measurements at site</a:t>
            </a:r>
            <a:br>
              <a:rPr lang="en-US" dirty="0" smtClean="0"/>
            </a:br>
            <a:r>
              <a:rPr lang="en-US" b="1" dirty="0" smtClean="0"/>
              <a:t>action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	if the RWC identifies continuously increasing O-B 				results in all WIGOS MC outputs the RWC </a:t>
            </a:r>
            <a:r>
              <a:rPr lang="en-US" dirty="0" smtClean="0"/>
              <a:t>should				initiate an IMP by 	contacting WDQMS </a:t>
            </a:r>
            <a:r>
              <a:rPr lang="en-US" dirty="0"/>
              <a:t>NFP </a:t>
            </a:r>
            <a:r>
              <a:rPr lang="en-US" dirty="0" smtClean="0"/>
              <a:t>asking to 			take appropriate  actions to solve the issue.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9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Example of issues in data quality</a:t>
            </a:r>
            <a:br>
              <a:rPr lang="en-US" sz="3600" b="1" dirty="0" smtClean="0">
                <a:solidFill>
                  <a:srgbClr val="000090"/>
                </a:solidFill>
              </a:rPr>
            </a:br>
            <a:r>
              <a:rPr lang="en-US" sz="2700" dirty="0">
                <a:solidFill>
                  <a:srgbClr val="000090"/>
                </a:solidFill>
              </a:rPr>
              <a:t>63881 SUMBAWANGA </a:t>
            </a:r>
            <a:r>
              <a:rPr lang="en-US" sz="2700" dirty="0" smtClean="0">
                <a:solidFill>
                  <a:srgbClr val="000090"/>
                </a:solidFill>
              </a:rPr>
              <a:t>(Tanzania)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642856" cy="1730092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b="1" u="sng" dirty="0" smtClean="0"/>
              <a:t>Issue No. 1 (occasionally occurring large errors):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Station 63881 SUMBAWANGA showed </a:t>
            </a:r>
            <a:r>
              <a:rPr lang="en-US" dirty="0" smtClean="0"/>
              <a:t>large pressure O-B results of </a:t>
            </a:r>
            <a:r>
              <a:rPr lang="en-US" dirty="0"/>
              <a:t>approximately </a:t>
            </a:r>
            <a:r>
              <a:rPr lang="en-US" b="1" dirty="0">
                <a:solidFill>
                  <a:srgbClr val="FF0000"/>
                </a:solidFill>
              </a:rPr>
              <a:t>80 </a:t>
            </a:r>
            <a:r>
              <a:rPr lang="en-US" b="1" dirty="0" smtClean="0">
                <a:solidFill>
                  <a:srgbClr val="FF0000"/>
                </a:solidFill>
              </a:rPr>
              <a:t>hPa </a:t>
            </a:r>
            <a:r>
              <a:rPr lang="en-US" dirty="0" smtClean="0"/>
              <a:t>on 19</a:t>
            </a:r>
            <a:r>
              <a:rPr lang="en-US" baseline="30000" dirty="0" smtClean="0"/>
              <a:t>th</a:t>
            </a:r>
            <a:r>
              <a:rPr lang="en-US" dirty="0" smtClean="0"/>
              <a:t> August 2019 in all WIGOS MC outputs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30491" r="23889" b="13305"/>
          <a:stretch/>
        </p:blipFill>
        <p:spPr bwMode="auto">
          <a:xfrm>
            <a:off x="1921922" y="2515493"/>
            <a:ext cx="6368602" cy="384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hteck 23"/>
          <p:cNvSpPr/>
          <p:nvPr/>
        </p:nvSpPr>
        <p:spPr>
          <a:xfrm>
            <a:off x="3032256" y="3059529"/>
            <a:ext cx="2647191" cy="287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19th August 2019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5" name="Gerade Verbindung mit Pfeil 4"/>
          <p:cNvCxnSpPr>
            <a:stCxn id="24" idx="2"/>
          </p:cNvCxnSpPr>
          <p:nvPr/>
        </p:nvCxnSpPr>
        <p:spPr>
          <a:xfrm>
            <a:off x="4355852" y="3346608"/>
            <a:ext cx="2365961" cy="690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stCxn id="24" idx="2"/>
          </p:cNvCxnSpPr>
          <p:nvPr/>
        </p:nvCxnSpPr>
        <p:spPr>
          <a:xfrm>
            <a:off x="4355852" y="3346608"/>
            <a:ext cx="1323595" cy="6903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372534" y="567747"/>
            <a:ext cx="1247552" cy="4258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4763" lvl="2" algn="ctr">
              <a:spcBef>
                <a:spcPts val="600"/>
              </a:spcBef>
              <a:buClr>
                <a:schemeClr val="tx1"/>
              </a:buClr>
            </a:pPr>
            <a:r>
              <a:rPr lang="en-US" sz="1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Issue No. 1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105833" y="4417143"/>
            <a:ext cx="302341" cy="1533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Example of issues in data quality</a:t>
            </a:r>
            <a:br>
              <a:rPr lang="en-US" sz="3600" b="1" dirty="0" smtClean="0">
                <a:solidFill>
                  <a:srgbClr val="000090"/>
                </a:solidFill>
              </a:rPr>
            </a:br>
            <a:r>
              <a:rPr lang="en-US" sz="2700" dirty="0">
                <a:solidFill>
                  <a:srgbClr val="000090"/>
                </a:solidFill>
              </a:rPr>
              <a:t>63881 SUMBAWANGA </a:t>
            </a:r>
            <a:r>
              <a:rPr lang="en-US" sz="2700" dirty="0" smtClean="0">
                <a:solidFill>
                  <a:srgbClr val="000090"/>
                </a:solidFill>
              </a:rPr>
              <a:t>(Tanzania)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568428" cy="5388779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b="1" u="sng" dirty="0" smtClean="0"/>
              <a:t>Issue No. 1 (cont.):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Looking into the SYNOP messages of 63881 for </a:t>
            </a:r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Aug 2019 </a:t>
            </a:r>
            <a:br>
              <a:rPr lang="en-US" dirty="0" smtClean="0"/>
            </a:br>
            <a:r>
              <a:rPr lang="en-US" dirty="0" smtClean="0"/>
              <a:t>it turned  out that the pressure report for the particular synoptic hour </a:t>
            </a:r>
            <a:r>
              <a:rPr lang="en-US" b="1" dirty="0" smtClean="0"/>
              <a:t>at 15 UTC </a:t>
            </a:r>
            <a:r>
              <a:rPr lang="en-US" dirty="0" smtClean="0"/>
              <a:t>seemed to be suspicious compared to the other pressure reports of the day.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During the day the </a:t>
            </a:r>
            <a:r>
              <a:rPr lang="en-US" dirty="0"/>
              <a:t>reported </a:t>
            </a:r>
            <a:r>
              <a:rPr lang="en-US" dirty="0" smtClean="0"/>
              <a:t>surface pressure at station level </a:t>
            </a:r>
            <a:br>
              <a:rPr lang="en-US" dirty="0" smtClean="0"/>
            </a:br>
            <a:r>
              <a:rPr lang="en-US" dirty="0" smtClean="0"/>
              <a:t>was </a:t>
            </a:r>
            <a:r>
              <a:rPr lang="en-US" b="1" dirty="0" smtClean="0"/>
              <a:t>820-822 hPa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Reported pressure </a:t>
            </a:r>
            <a:r>
              <a:rPr lang="en-US" dirty="0"/>
              <a:t>at station </a:t>
            </a:r>
            <a:r>
              <a:rPr lang="en-US" dirty="0" smtClean="0"/>
              <a:t>level  at 15 UTC: </a:t>
            </a:r>
            <a:r>
              <a:rPr lang="en-US" b="1" dirty="0" smtClean="0">
                <a:solidFill>
                  <a:srgbClr val="FF0000"/>
                </a:solidFill>
              </a:rPr>
              <a:t>891.6 hPa</a:t>
            </a:r>
            <a:endParaRPr lang="en-US" b="1" dirty="0" smtClean="0"/>
          </a:p>
          <a:p>
            <a:pPr marL="347663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Most likely this was a result of an instrument reading error or typing error when encoding the message!</a:t>
            </a:r>
          </a:p>
          <a:p>
            <a:pPr marL="347663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7663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 smtClean="0"/>
              <a:t>RWC to initiate IMP if this reoccurs more frequently!</a:t>
            </a:r>
            <a:endParaRPr lang="en-US" b="1" dirty="0"/>
          </a:p>
          <a:p>
            <a:pPr marL="4763" lvl="2" indent="0">
              <a:spcBef>
                <a:spcPts val="600"/>
              </a:spcBef>
              <a:buNone/>
            </a:pPr>
            <a:endParaRPr lang="en-US" sz="2000" b="1" u="sng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265" y="3760508"/>
            <a:ext cx="4699287" cy="2595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Example of issues in data quality</a:t>
            </a:r>
            <a:br>
              <a:rPr lang="en-US" sz="3600" b="1" dirty="0" smtClean="0">
                <a:solidFill>
                  <a:srgbClr val="000090"/>
                </a:solidFill>
              </a:rPr>
            </a:br>
            <a:r>
              <a:rPr lang="en-US" sz="2700" dirty="0">
                <a:solidFill>
                  <a:srgbClr val="000090"/>
                </a:solidFill>
              </a:rPr>
              <a:t>63881 SUMBAWANGA </a:t>
            </a:r>
            <a:r>
              <a:rPr lang="en-US" sz="2700" dirty="0" smtClean="0">
                <a:solidFill>
                  <a:srgbClr val="000090"/>
                </a:solidFill>
              </a:rPr>
              <a:t>(Tanzania)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568428" cy="5388779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b="1" u="sng" dirty="0" smtClean="0"/>
              <a:t>Issue No. 2 (ongoing  and constant large errors):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Station 63881 SUMBAWANGA </a:t>
            </a:r>
            <a:r>
              <a:rPr lang="en-US" dirty="0" smtClean="0"/>
              <a:t>shows constant large pressure </a:t>
            </a:r>
            <a:br>
              <a:rPr lang="en-US" dirty="0" smtClean="0"/>
            </a:br>
            <a:r>
              <a:rPr lang="en-US" dirty="0" smtClean="0"/>
              <a:t>O-B departures of </a:t>
            </a:r>
            <a:r>
              <a:rPr lang="en-US" b="1" dirty="0" err="1" smtClean="0">
                <a:solidFill>
                  <a:srgbClr val="FF0000"/>
                </a:solidFill>
              </a:rPr>
              <a:t>appr</a:t>
            </a:r>
            <a:r>
              <a:rPr lang="en-US" b="1" dirty="0" smtClean="0">
                <a:solidFill>
                  <a:srgbClr val="FF0000"/>
                </a:solidFill>
              </a:rPr>
              <a:t>. 10 hPa </a:t>
            </a:r>
            <a:r>
              <a:rPr lang="en-US" dirty="0" smtClean="0"/>
              <a:t>since a long time in all WIGOS MC outputs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This is most likely related to incorrect entries of the barometer height in OSCAR/Surface and in BUFR messages issued by TMA</a:t>
            </a:r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endParaRPr lang="en-US" dirty="0"/>
          </a:p>
          <a:p>
            <a:pPr marL="4763" lvl="2" indent="0">
              <a:spcBef>
                <a:spcPts val="600"/>
              </a:spcBef>
              <a:buNone/>
            </a:pPr>
            <a:endParaRPr lang="en-US" b="1" u="sng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195218" y="450465"/>
            <a:ext cx="1247552" cy="4471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4763" lvl="2" algn="ctr">
              <a:spcBef>
                <a:spcPts val="600"/>
              </a:spcBef>
              <a:buClr>
                <a:schemeClr val="tx1"/>
              </a:buClr>
            </a:pPr>
            <a:r>
              <a:rPr lang="en-US" sz="1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Issue No. 2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67" y="3900495"/>
            <a:ext cx="3214632" cy="27698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4" y="3675975"/>
            <a:ext cx="3205805" cy="587071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2496710" y="5414839"/>
            <a:ext cx="4056490" cy="294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0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62244" t="30973" r="12065" b="1438"/>
          <a:stretch/>
        </p:blipFill>
        <p:spPr>
          <a:xfrm>
            <a:off x="2421546" y="1209149"/>
            <a:ext cx="6673175" cy="54864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552556" y="3849329"/>
            <a:ext cx="6371303" cy="302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Example of issues in data quality</a:t>
            </a:r>
            <a:br>
              <a:rPr lang="en-US" sz="3600" b="1" dirty="0" smtClean="0">
                <a:solidFill>
                  <a:srgbClr val="000090"/>
                </a:solidFill>
              </a:rPr>
            </a:br>
            <a:r>
              <a:rPr lang="en-US" sz="2700" dirty="0">
                <a:solidFill>
                  <a:srgbClr val="000090"/>
                </a:solidFill>
              </a:rPr>
              <a:t>63881 SUMBAWANGA </a:t>
            </a:r>
            <a:r>
              <a:rPr lang="en-US" sz="2700" dirty="0" smtClean="0">
                <a:solidFill>
                  <a:srgbClr val="000090"/>
                </a:solidFill>
              </a:rPr>
              <a:t>(Tanzania)</a:t>
            </a:r>
            <a:endParaRPr lang="en-US" sz="27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192141" y="441622"/>
            <a:ext cx="1247552" cy="4471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4763" lvl="2" algn="ctr">
              <a:spcBef>
                <a:spcPts val="600"/>
              </a:spcBef>
              <a:buClr>
                <a:schemeClr val="tx1"/>
              </a:buClr>
            </a:pPr>
            <a:r>
              <a:rPr lang="en-US" sz="14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/>
              </a:rPr>
              <a:t>Issue No. 2</a:t>
            </a:r>
            <a:endParaRPr lang="en-US" sz="1200" b="1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695" y="2108559"/>
            <a:ext cx="1581462" cy="941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 smtClean="0">
                <a:solidFill>
                  <a:schemeClr val="tx2"/>
                </a:solidFill>
              </a:rPr>
              <a:t>Ongoing</a:t>
            </a:r>
            <a:r>
              <a:rPr lang="de-DE" sz="2800" b="1" dirty="0" smtClean="0">
                <a:solidFill>
                  <a:schemeClr val="tx2"/>
                </a:solidFill>
              </a:rPr>
              <a:t> </a:t>
            </a:r>
            <a:r>
              <a:rPr lang="de-DE" sz="2800" b="1" dirty="0" err="1" smtClean="0">
                <a:solidFill>
                  <a:schemeClr val="tx2"/>
                </a:solidFill>
              </a:rPr>
              <a:t>issue</a:t>
            </a:r>
            <a:endParaRPr lang="de-DE" sz="2800" b="1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30491" r="23889" b="13305"/>
          <a:stretch/>
        </p:blipFill>
        <p:spPr bwMode="auto">
          <a:xfrm>
            <a:off x="185143" y="4428072"/>
            <a:ext cx="3904836" cy="235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724677" y="4884237"/>
            <a:ext cx="1157336" cy="6415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 smtClean="0">
                <a:solidFill>
                  <a:schemeClr val="tx2"/>
                </a:solidFill>
              </a:rPr>
              <a:t>July</a:t>
            </a:r>
            <a:r>
              <a:rPr lang="de-DE" sz="1400" dirty="0" smtClean="0">
                <a:solidFill>
                  <a:schemeClr val="tx2"/>
                </a:solidFill>
              </a:rPr>
              <a:t>/August 2019 </a:t>
            </a:r>
            <a:r>
              <a:rPr lang="de-DE" sz="1400" dirty="0" err="1" smtClean="0">
                <a:solidFill>
                  <a:schemeClr val="tx2"/>
                </a:solidFill>
              </a:rPr>
              <a:t>performance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395864" y="2064878"/>
            <a:ext cx="1157336" cy="6415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2"/>
                </a:solidFill>
              </a:rPr>
              <a:t>May/June 2020 </a:t>
            </a:r>
            <a:r>
              <a:rPr lang="de-DE" sz="1400" dirty="0" err="1" smtClean="0">
                <a:solidFill>
                  <a:schemeClr val="tx2"/>
                </a:solidFill>
              </a:rPr>
              <a:t>performance</a:t>
            </a:r>
            <a:endParaRPr lang="de-D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WDQMS Quality Monitoring Category ‘Quality’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433750" cy="4771506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/>
              <a:t>One important aspect of monitoring the health of the GOS is to assess the </a:t>
            </a:r>
            <a:r>
              <a:rPr lang="en-US" dirty="0" smtClean="0"/>
              <a:t>quality </a:t>
            </a:r>
            <a:r>
              <a:rPr lang="en-US" dirty="0"/>
              <a:t>of each individual observation, so that one can assess the average </a:t>
            </a:r>
            <a:r>
              <a:rPr lang="en-US" dirty="0" smtClean="0"/>
              <a:t>quality </a:t>
            </a:r>
            <a:r>
              <a:rPr lang="en-US" dirty="0"/>
              <a:t>of a station for example.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Data quality is one of the three main quality monitoring categories of the WDQMS, besides data availability and </a:t>
            </a:r>
            <a:r>
              <a:rPr lang="en-US" dirty="0" smtClean="0"/>
              <a:t>timeliness.</a:t>
            </a:r>
            <a:endParaRPr lang="en-US" dirty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All NWP data </a:t>
            </a:r>
            <a:r>
              <a:rPr lang="en-US" dirty="0"/>
              <a:t>assimilation systems perform </a:t>
            </a:r>
            <a:r>
              <a:rPr lang="en-US" dirty="0" smtClean="0"/>
              <a:t>a quality </a:t>
            </a:r>
            <a:r>
              <a:rPr lang="en-US" dirty="0"/>
              <a:t>check on the observations </a:t>
            </a:r>
            <a:r>
              <a:rPr lang="en-US" dirty="0" smtClean="0"/>
              <a:t>before </a:t>
            </a:r>
            <a:r>
              <a:rPr lang="en-US" dirty="0"/>
              <a:t>assimilation and observations may not be used because they are blacklisted </a:t>
            </a:r>
            <a:r>
              <a:rPr lang="en-US" dirty="0" smtClean="0"/>
              <a:t>(</a:t>
            </a:r>
            <a:r>
              <a:rPr lang="en-US" dirty="0"/>
              <a:t>e.g. due to known poor </a:t>
            </a:r>
            <a:r>
              <a:rPr lang="en-US" dirty="0" smtClean="0"/>
              <a:t>quality</a:t>
            </a:r>
            <a:r>
              <a:rPr lang="en-US" dirty="0" smtClean="0"/>
              <a:t>) </a:t>
            </a:r>
            <a:r>
              <a:rPr lang="en-US" dirty="0"/>
              <a:t>or </a:t>
            </a:r>
            <a:r>
              <a:rPr lang="en-US" dirty="0" smtClean="0"/>
              <a:t>rejected.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NWP monitoring reports are very useful to monitor the quality of GOS stations and are therefore a  baseline of the WDQMS.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Example of issues in data quality</a:t>
            </a:r>
            <a:br>
              <a:rPr lang="en-US" sz="3600" b="1" dirty="0" smtClean="0">
                <a:solidFill>
                  <a:srgbClr val="000090"/>
                </a:solidFill>
              </a:rPr>
            </a:br>
            <a:r>
              <a:rPr lang="en-US" sz="2700" dirty="0">
                <a:solidFill>
                  <a:srgbClr val="000090"/>
                </a:solidFill>
              </a:rPr>
              <a:t>63881 SUMBAWANGA </a:t>
            </a:r>
            <a:r>
              <a:rPr lang="en-US" sz="2700" dirty="0" smtClean="0">
                <a:solidFill>
                  <a:srgbClr val="000090"/>
                </a:solidFill>
              </a:rPr>
              <a:t>(Tanzania)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568428" cy="5388779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b="1" u="sng" dirty="0" smtClean="0"/>
              <a:t>Issue No. 2 (ongoing  and constant large errors):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OSCAR/Surface </a:t>
            </a:r>
            <a:r>
              <a:rPr lang="en-US" dirty="0"/>
              <a:t>metadata repository refers to </a:t>
            </a:r>
            <a:r>
              <a:rPr lang="en-US" dirty="0" smtClean="0"/>
              <a:t>an elevation </a:t>
            </a:r>
            <a:br>
              <a:rPr lang="en-US" dirty="0" smtClean="0"/>
            </a:br>
            <a:r>
              <a:rPr lang="en-US" dirty="0" smtClean="0"/>
              <a:t>of the barometer in </a:t>
            </a:r>
            <a:r>
              <a:rPr lang="en-US" b="1" dirty="0" smtClean="0"/>
              <a:t>1923 m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endParaRPr lang="en-US" dirty="0"/>
          </a:p>
          <a:p>
            <a:pPr marL="4763" lvl="2" indent="0">
              <a:spcBef>
                <a:spcPts val="600"/>
              </a:spcBef>
              <a:buNone/>
            </a:pPr>
            <a:endParaRPr lang="en-US" b="1" u="sng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33" y="2469040"/>
            <a:ext cx="7233190" cy="409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662428" y="4129872"/>
            <a:ext cx="3386995" cy="664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indent="4763" algn="ctr">
              <a:spcBef>
                <a:spcPts val="600"/>
              </a:spcBef>
            </a:pPr>
            <a:r>
              <a:rPr lang="en-US" sz="1200" i="1" dirty="0">
                <a:solidFill>
                  <a:schemeClr val="tx1"/>
                </a:solidFill>
              </a:rPr>
              <a:t>See also </a:t>
            </a:r>
            <a:r>
              <a:rPr lang="en-US" sz="1200" i="1" dirty="0">
                <a:solidFill>
                  <a:schemeClr val="tx2"/>
                </a:solidFill>
              </a:rPr>
              <a:t>https://oscar.wmo.int/surface/#/search/station/stationReportDetails/0-20000-0-63881</a:t>
            </a:r>
          </a:p>
        </p:txBody>
      </p:sp>
      <p:sp>
        <p:nvSpPr>
          <p:cNvPr id="5" name="Rechteck 4"/>
          <p:cNvSpPr/>
          <p:nvPr/>
        </p:nvSpPr>
        <p:spPr>
          <a:xfrm>
            <a:off x="5526585" y="5747657"/>
            <a:ext cx="633046" cy="612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Example of issues in data quality</a:t>
            </a:r>
            <a:br>
              <a:rPr lang="en-US" sz="3600" b="1" dirty="0" smtClean="0">
                <a:solidFill>
                  <a:srgbClr val="000090"/>
                </a:solidFill>
              </a:rPr>
            </a:br>
            <a:r>
              <a:rPr lang="en-US" sz="2700" dirty="0">
                <a:solidFill>
                  <a:srgbClr val="000090"/>
                </a:solidFill>
              </a:rPr>
              <a:t>63881 SUMBAWANGA </a:t>
            </a:r>
            <a:r>
              <a:rPr lang="en-US" sz="2700" dirty="0" smtClean="0">
                <a:solidFill>
                  <a:srgbClr val="000090"/>
                </a:solidFill>
              </a:rPr>
              <a:t>(Tanzania)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085406" cy="5388779"/>
          </a:xfrm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b="1" u="sng" dirty="0" smtClean="0"/>
              <a:t>Issue No. 2 (ongoing  and constant large errors):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According to other tools such as Google related websites displaying altitude or ’Gladstone Family’ the </a:t>
            </a:r>
            <a:r>
              <a:rPr lang="en-US" u="sng" dirty="0" smtClean="0"/>
              <a:t>elevation of the station</a:t>
            </a:r>
            <a:r>
              <a:rPr lang="en-US" dirty="0" smtClean="0"/>
              <a:t> is in </a:t>
            </a:r>
            <a:r>
              <a:rPr lang="en-US" b="1" dirty="0"/>
              <a:t>1856 m</a:t>
            </a:r>
            <a:br>
              <a:rPr lang="en-US" b="1" dirty="0"/>
            </a:br>
            <a:r>
              <a:rPr lang="en-US" i="1" dirty="0"/>
              <a:t>See also </a:t>
            </a:r>
            <a:r>
              <a:rPr lang="en-US" i="1" dirty="0">
                <a:hlinkClick r:id="rId2"/>
              </a:rPr>
              <a:t>https://</a:t>
            </a:r>
            <a:r>
              <a:rPr lang="en-US" i="1" dirty="0" smtClean="0">
                <a:hlinkClick r:id="rId2"/>
              </a:rPr>
              <a:t>weather.gladstonefamily.net/site/HTSU</a:t>
            </a:r>
            <a:r>
              <a:rPr lang="en-US" i="1" dirty="0" smtClean="0"/>
              <a:t> </a:t>
            </a:r>
            <a:endParaRPr lang="en-US" i="1" dirty="0"/>
          </a:p>
          <a:p>
            <a:pPr marL="4763" lvl="2" indent="0">
              <a:spcBef>
                <a:spcPts val="600"/>
              </a:spcBef>
              <a:buNone/>
            </a:pPr>
            <a:r>
              <a:rPr lang="en-US" b="1" dirty="0" smtClean="0"/>
              <a:t>    </a:t>
            </a:r>
          </a:p>
          <a:p>
            <a:pPr marL="347663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RWC to initiate IMP </a:t>
            </a:r>
            <a:r>
              <a:rPr lang="en-US" b="1" dirty="0" smtClean="0"/>
              <a:t>asking WDQMS NFP to work with OSCAR/Surface NFP to take appropriate actions to rectify the incident</a:t>
            </a:r>
            <a:endParaRPr lang="en-US" b="1" dirty="0"/>
          </a:p>
          <a:p>
            <a:pPr marL="4763" lvl="2" indent="0">
              <a:spcBef>
                <a:spcPts val="600"/>
              </a:spcBef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endParaRPr lang="en-US" dirty="0"/>
          </a:p>
          <a:p>
            <a:pPr marL="4763" lvl="2" indent="0">
              <a:spcBef>
                <a:spcPts val="600"/>
              </a:spcBef>
              <a:buNone/>
            </a:pPr>
            <a:endParaRPr lang="en-US" b="1" u="sng" dirty="0" smtClean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2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Other O-B 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5451" y="1116645"/>
            <a:ext cx="8600326" cy="4771506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sz="2400" dirty="0" smtClean="0"/>
              <a:t>NWP models base on observations from the respective regions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observations are interpolated to the model layers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O-B r</a:t>
            </a:r>
            <a:r>
              <a:rPr lang="en-US" sz="2400" dirty="0" smtClean="0"/>
              <a:t>esults of pressure observations ar</a:t>
            </a:r>
            <a:r>
              <a:rPr lang="en-US" dirty="0" smtClean="0"/>
              <a:t>e quite reliable because the pressure  can be interpolated to the relevant levels quite well 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sz="2400" dirty="0" smtClean="0"/>
              <a:t>However</a:t>
            </a:r>
            <a:r>
              <a:rPr lang="en-US" dirty="0"/>
              <a:t>, </a:t>
            </a:r>
            <a:r>
              <a:rPr lang="en-US" dirty="0" smtClean="0"/>
              <a:t>large </a:t>
            </a:r>
            <a:r>
              <a:rPr lang="en-US" dirty="0"/>
              <a:t>O-B </a:t>
            </a:r>
            <a:r>
              <a:rPr lang="en-US" dirty="0" smtClean="0"/>
              <a:t>results of temperature and relative humidity </a:t>
            </a:r>
            <a:r>
              <a:rPr lang="en-US" dirty="0"/>
              <a:t>are often </a:t>
            </a:r>
            <a:r>
              <a:rPr lang="en-US" dirty="0" smtClean="0"/>
              <a:t>caused by </a:t>
            </a:r>
            <a:r>
              <a:rPr lang="en-US" dirty="0"/>
              <a:t>model </a:t>
            </a:r>
            <a:r>
              <a:rPr lang="en-US" dirty="0" smtClean="0"/>
              <a:t>biases</a:t>
            </a:r>
            <a:r>
              <a:rPr lang="en-US" dirty="0"/>
              <a:t>. Especially in winter times and in areas with steep orography models cannot always resolve strong temperature inversions and thereby might lead to wrong 2m </a:t>
            </a:r>
            <a:r>
              <a:rPr lang="en-US" dirty="0" smtClean="0"/>
              <a:t>temperature or 2m relative humidity </a:t>
            </a:r>
            <a:r>
              <a:rPr lang="en-US" dirty="0"/>
              <a:t>forecasts. 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Therefore </a:t>
            </a:r>
            <a:r>
              <a:rPr lang="en-US" sz="2400" dirty="0" smtClean="0"/>
              <a:t>O-B results of the </a:t>
            </a:r>
            <a:r>
              <a:rPr lang="en-US" dirty="0"/>
              <a:t>variables 2m </a:t>
            </a:r>
            <a:r>
              <a:rPr lang="en-US" dirty="0" smtClean="0"/>
              <a:t>temperature and 2m </a:t>
            </a:r>
            <a:r>
              <a:rPr lang="en-US" dirty="0"/>
              <a:t>relative humidity </a:t>
            </a:r>
            <a:r>
              <a:rPr lang="en-US" dirty="0" smtClean="0"/>
              <a:t>have to be considered with </a:t>
            </a:r>
            <a:r>
              <a:rPr lang="en-US" dirty="0" smtClean="0"/>
              <a:t>care.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Hence, IMP should only be raised in case of ongoing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large errors in O-B results with an increasing </a:t>
            </a:r>
            <a:r>
              <a:rPr lang="en-US" b="1" dirty="0">
                <a:solidFill>
                  <a:srgbClr val="FF0000"/>
                </a:solidFill>
              </a:rPr>
              <a:t>trend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				</a:t>
            </a:r>
            <a:r>
              <a:rPr lang="en-US" b="1" dirty="0" smtClean="0">
                <a:solidFill>
                  <a:srgbClr val="FF0000"/>
                </a:solidFill>
              </a:rPr>
              <a:t>→ stations </a:t>
            </a:r>
            <a:r>
              <a:rPr lang="en-US" b="1" dirty="0">
                <a:solidFill>
                  <a:srgbClr val="FF0000"/>
                </a:solidFill>
              </a:rPr>
              <a:t>showing </a:t>
            </a:r>
            <a:r>
              <a:rPr lang="en-US" b="1" dirty="0" smtClean="0">
                <a:solidFill>
                  <a:srgbClr val="FF0000"/>
                </a:solidFill>
              </a:rPr>
              <a:t>      or       dots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64" y="5230171"/>
            <a:ext cx="1627829" cy="162782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873874" y="6334228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608968" y="6334227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2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522" y="4271253"/>
            <a:ext cx="4778477" cy="2535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Geopotential height O-B </a:t>
            </a:r>
            <a:r>
              <a:rPr lang="en-US" sz="3600" b="1" dirty="0" smtClean="0">
                <a:solidFill>
                  <a:srgbClr val="000090"/>
                </a:solidFill>
              </a:rPr>
              <a:t>daily 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600326" cy="3044356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O-B results for </a:t>
            </a:r>
            <a:r>
              <a:rPr lang="en-US" dirty="0"/>
              <a:t>land stations in mountainous areas </a:t>
            </a:r>
            <a:r>
              <a:rPr lang="en-US" dirty="0" smtClean="0"/>
              <a:t>which </a:t>
            </a:r>
            <a:r>
              <a:rPr lang="en-US" dirty="0"/>
              <a:t>report geopotential </a:t>
            </a:r>
            <a:r>
              <a:rPr lang="en-US" dirty="0" smtClean="0"/>
              <a:t>height instead </a:t>
            </a:r>
            <a:r>
              <a:rPr lang="en-US" dirty="0"/>
              <a:t>of surface </a:t>
            </a:r>
            <a:r>
              <a:rPr lang="en-US" dirty="0" smtClean="0"/>
              <a:t>pressure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Same procedure as for pressure observations: </a:t>
            </a:r>
            <a:br>
              <a:rPr lang="en-US" dirty="0" smtClean="0"/>
            </a:br>
            <a:r>
              <a:rPr lang="en-US" dirty="0" smtClean="0"/>
              <a:t>→ stations </a:t>
            </a:r>
            <a:r>
              <a:rPr lang="en-US" dirty="0"/>
              <a:t>showing </a:t>
            </a:r>
            <a:r>
              <a:rPr lang="en-US" dirty="0" smtClean="0"/>
              <a:t>orange and red </a:t>
            </a:r>
            <a:r>
              <a:rPr lang="en-US" dirty="0"/>
              <a:t>dots have </a:t>
            </a:r>
            <a:r>
              <a:rPr lang="en-US" dirty="0" smtClean="0"/>
              <a:t>quality </a:t>
            </a:r>
            <a:r>
              <a:rPr lang="en-US" dirty="0"/>
              <a:t>issues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If they continue to appear </a:t>
            </a:r>
            <a:r>
              <a:rPr lang="en-US" dirty="0" smtClean="0"/>
              <a:t>having large quality </a:t>
            </a:r>
            <a:r>
              <a:rPr lang="en-US" dirty="0"/>
              <a:t>issues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 </a:t>
            </a:r>
            <a:r>
              <a:rPr lang="en-US" dirty="0">
                <a:sym typeface="Wingdings"/>
              </a:rPr>
              <a:t>	</a:t>
            </a:r>
            <a:r>
              <a:rPr lang="en-US" b="1" dirty="0">
                <a:sym typeface="Wingdings"/>
              </a:rPr>
              <a:t>action:</a:t>
            </a:r>
            <a:r>
              <a:rPr lang="en-US" dirty="0">
                <a:sym typeface="Wingdings"/>
              </a:rPr>
              <a:t> RWC to initiate an IMP with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high</a:t>
            </a:r>
            <a:r>
              <a:rPr lang="en-US" dirty="0">
                <a:sym typeface="Wingdings"/>
              </a:rPr>
              <a:t> (      ) or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very high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			priority </a:t>
            </a:r>
            <a:r>
              <a:rPr lang="en-US" dirty="0">
                <a:sym typeface="Wingdings"/>
              </a:rPr>
              <a:t>(      ) asking WDQMS NFP to take actions to </a:t>
            </a:r>
            <a:r>
              <a:rPr lang="en-US" dirty="0" smtClean="0">
                <a:sym typeface="Wingdings"/>
              </a:rPr>
              <a:t>					investigate </a:t>
            </a:r>
            <a:r>
              <a:rPr lang="en-US" dirty="0">
                <a:sym typeface="Wingdings"/>
              </a:rPr>
              <a:t>the cause of the incident and to find a solution</a:t>
            </a:r>
            <a:endParaRPr lang="en-US" dirty="0"/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  <a:p>
            <a:pPr marL="4763" lvl="2" indent="0">
              <a:spcBef>
                <a:spcPts val="600"/>
              </a:spcBef>
              <a:buNone/>
            </a:pPr>
            <a:endParaRPr lang="en-US" sz="2400" i="1" dirty="0">
              <a:solidFill>
                <a:srgbClr val="FF0000"/>
              </a:solidFill>
            </a:endParaRPr>
          </a:p>
          <a:p>
            <a:pPr marL="4763" lvl="2" indent="0">
              <a:spcBef>
                <a:spcPts val="600"/>
              </a:spcBef>
              <a:buNone/>
            </a:pPr>
            <a:endParaRPr lang="en-US" sz="2400" i="1" dirty="0" smtClean="0">
              <a:solidFill>
                <a:srgbClr val="FF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04675" y="510361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72363" y="510361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6553200" y="3228296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2501790" y="3577155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33" y="4260864"/>
            <a:ext cx="3372619" cy="255672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826" t="78546" r="89715" b="3152"/>
          <a:stretch/>
        </p:blipFill>
        <p:spPr>
          <a:xfrm>
            <a:off x="250634" y="4809434"/>
            <a:ext cx="1330960" cy="131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83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17746" r="16532"/>
          <a:stretch/>
        </p:blipFill>
        <p:spPr>
          <a:xfrm>
            <a:off x="1755059" y="854514"/>
            <a:ext cx="7388942" cy="6008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10m zonal wind </a:t>
            </a:r>
            <a:r>
              <a:rPr lang="en-US" sz="3600" b="1" dirty="0" smtClean="0">
                <a:solidFill>
                  <a:srgbClr val="000090"/>
                </a:solidFill>
              </a:rPr>
              <a:t>O-B daily </a:t>
            </a:r>
            <a:r>
              <a:rPr lang="en-US" sz="3600" b="1" dirty="0" smtClean="0">
                <a:solidFill>
                  <a:srgbClr val="000090"/>
                </a:solidFill>
              </a:rPr>
              <a:t>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1108705" y="510361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676393" y="510361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73" y="1172423"/>
            <a:ext cx="3289515" cy="175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661" t="72390" r="84480" b="3729"/>
          <a:stretch/>
        </p:blipFill>
        <p:spPr>
          <a:xfrm>
            <a:off x="218673" y="5180746"/>
            <a:ext cx="1735488" cy="148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218673" y="4282788"/>
            <a:ext cx="1445235" cy="70453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rgbClr val="00B050"/>
                </a:solidFill>
              </a:rPr>
              <a:t>No</a:t>
            </a:r>
            <a:r>
              <a:rPr lang="de-DE" sz="1600" dirty="0" smtClean="0">
                <a:solidFill>
                  <a:srgbClr val="00B050"/>
                </a:solidFill>
              </a:rPr>
              <a:t> </a:t>
            </a:r>
            <a:r>
              <a:rPr lang="de-DE" sz="1600" dirty="0" err="1" smtClean="0">
                <a:solidFill>
                  <a:srgbClr val="00B050"/>
                </a:solidFill>
              </a:rPr>
              <a:t>red</a:t>
            </a:r>
            <a:r>
              <a:rPr lang="de-DE" sz="1600" dirty="0" smtClean="0">
                <a:solidFill>
                  <a:srgbClr val="00B050"/>
                </a:solidFill>
              </a:rPr>
              <a:t> </a:t>
            </a:r>
            <a:r>
              <a:rPr lang="de-DE" sz="1600" dirty="0" err="1" smtClean="0">
                <a:solidFill>
                  <a:srgbClr val="00B050"/>
                </a:solidFill>
              </a:rPr>
              <a:t>dots</a:t>
            </a:r>
            <a:r>
              <a:rPr lang="de-DE" sz="1600" dirty="0" smtClean="0">
                <a:solidFill>
                  <a:srgbClr val="00B050"/>
                </a:solidFill>
              </a:rPr>
              <a:t> on 16th </a:t>
            </a:r>
            <a:r>
              <a:rPr lang="de-DE" sz="1600" dirty="0" err="1" smtClean="0">
                <a:solidFill>
                  <a:srgbClr val="00B050"/>
                </a:solidFill>
              </a:rPr>
              <a:t>July</a:t>
            </a:r>
            <a:r>
              <a:rPr lang="de-DE" sz="1600" dirty="0" smtClean="0">
                <a:solidFill>
                  <a:srgbClr val="00B050"/>
                </a:solidFill>
              </a:rPr>
              <a:t> 2020</a:t>
            </a:r>
            <a:endParaRPr lang="de-DE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l="18156" r="11156"/>
          <a:stretch/>
        </p:blipFill>
        <p:spPr>
          <a:xfrm>
            <a:off x="1250755" y="896581"/>
            <a:ext cx="7893245" cy="5961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10m meridional wind O-B </a:t>
            </a:r>
            <a:r>
              <a:rPr lang="en-US" sz="3600" b="1" dirty="0" smtClean="0">
                <a:solidFill>
                  <a:srgbClr val="000090"/>
                </a:solidFill>
              </a:rPr>
              <a:t>daily 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536984" y="510361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104672" y="510361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0" y="1179872"/>
            <a:ext cx="3000051" cy="160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l="661" t="72390" r="84480" b="3729"/>
          <a:stretch/>
        </p:blipFill>
        <p:spPr>
          <a:xfrm>
            <a:off x="140109" y="5373756"/>
            <a:ext cx="1570703" cy="1347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hteck 8"/>
          <p:cNvSpPr/>
          <p:nvPr/>
        </p:nvSpPr>
        <p:spPr>
          <a:xfrm>
            <a:off x="5276716" y="6004081"/>
            <a:ext cx="1422750" cy="70453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rgbClr val="00B050"/>
                </a:solidFill>
              </a:rPr>
              <a:t>No</a:t>
            </a:r>
            <a:r>
              <a:rPr lang="de-DE" sz="1600" dirty="0" smtClean="0">
                <a:solidFill>
                  <a:srgbClr val="00B050"/>
                </a:solidFill>
              </a:rPr>
              <a:t> </a:t>
            </a:r>
            <a:r>
              <a:rPr lang="de-DE" sz="1600" dirty="0" err="1" smtClean="0">
                <a:solidFill>
                  <a:srgbClr val="00B050"/>
                </a:solidFill>
              </a:rPr>
              <a:t>red</a:t>
            </a:r>
            <a:r>
              <a:rPr lang="de-DE" sz="1600" dirty="0" smtClean="0">
                <a:solidFill>
                  <a:srgbClr val="00B050"/>
                </a:solidFill>
              </a:rPr>
              <a:t> </a:t>
            </a:r>
            <a:r>
              <a:rPr lang="de-DE" sz="1600" dirty="0" err="1" smtClean="0">
                <a:solidFill>
                  <a:srgbClr val="00B050"/>
                </a:solidFill>
              </a:rPr>
              <a:t>dots</a:t>
            </a:r>
            <a:r>
              <a:rPr lang="de-DE" sz="1600" dirty="0" smtClean="0">
                <a:solidFill>
                  <a:srgbClr val="00B050"/>
                </a:solidFill>
              </a:rPr>
              <a:t> on 16th </a:t>
            </a:r>
            <a:r>
              <a:rPr lang="de-DE" sz="1600" dirty="0" err="1" smtClean="0">
                <a:solidFill>
                  <a:srgbClr val="00B050"/>
                </a:solidFill>
              </a:rPr>
              <a:t>July</a:t>
            </a:r>
            <a:r>
              <a:rPr lang="de-DE" sz="1600" dirty="0" smtClean="0">
                <a:solidFill>
                  <a:srgbClr val="00B050"/>
                </a:solidFill>
              </a:rPr>
              <a:t> 2020</a:t>
            </a:r>
            <a:endParaRPr lang="de-DE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23597" r="15325"/>
          <a:stretch/>
        </p:blipFill>
        <p:spPr>
          <a:xfrm>
            <a:off x="2182761" y="959827"/>
            <a:ext cx="6961239" cy="6034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2m temperature </a:t>
            </a:r>
            <a:r>
              <a:rPr lang="en-US" sz="3600" b="1" dirty="0" smtClean="0">
                <a:solidFill>
                  <a:srgbClr val="000090"/>
                </a:solidFill>
              </a:rPr>
              <a:t>O-B daily </a:t>
            </a:r>
            <a:r>
              <a:rPr lang="en-US" sz="3600" b="1" dirty="0" smtClean="0">
                <a:solidFill>
                  <a:srgbClr val="000090"/>
                </a:solidFill>
              </a:rPr>
              <a:t>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739485" y="510361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307173" y="510361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5" y="1075693"/>
            <a:ext cx="3148780" cy="167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/>
          <a:srcRect l="838" t="72628" r="84552" b="4070"/>
          <a:stretch/>
        </p:blipFill>
        <p:spPr>
          <a:xfrm>
            <a:off x="200581" y="4979136"/>
            <a:ext cx="2063296" cy="174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2908092" y="3080479"/>
            <a:ext cx="209862" cy="209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5743732" y="5670423"/>
            <a:ext cx="209862" cy="209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6788047" y="5052472"/>
            <a:ext cx="209862" cy="209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62328" y="4095411"/>
            <a:ext cx="1651961" cy="70453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rgbClr val="FF0000"/>
                </a:solidFill>
              </a:rPr>
              <a:t>Three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red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dots</a:t>
            </a:r>
            <a:r>
              <a:rPr lang="de-DE" sz="1600" dirty="0" smtClean="0">
                <a:solidFill>
                  <a:srgbClr val="FF0000"/>
                </a:solidFill>
              </a:rPr>
              <a:t> on 16th </a:t>
            </a:r>
            <a:r>
              <a:rPr lang="de-DE" sz="1600" dirty="0" err="1" smtClean="0">
                <a:solidFill>
                  <a:srgbClr val="FF0000"/>
                </a:solidFill>
              </a:rPr>
              <a:t>July</a:t>
            </a:r>
            <a:r>
              <a:rPr lang="de-DE" sz="1600" dirty="0" smtClean="0">
                <a:solidFill>
                  <a:srgbClr val="FF0000"/>
                </a:solidFill>
              </a:rPr>
              <a:t> 2020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l="18490" r="15061"/>
          <a:stretch/>
        </p:blipFill>
        <p:spPr>
          <a:xfrm>
            <a:off x="1681317" y="899927"/>
            <a:ext cx="7462684" cy="5958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2m relative humidity O-B </a:t>
            </a:r>
            <a:r>
              <a:rPr lang="en-US" sz="3600" b="1" dirty="0" smtClean="0">
                <a:solidFill>
                  <a:srgbClr val="000090"/>
                </a:solidFill>
              </a:rPr>
              <a:t>daily results</a:t>
            </a:r>
            <a:endParaRPr lang="en-US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27</a:t>
            </a:fld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517797" y="510361"/>
            <a:ext cx="361506" cy="329609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85485" y="510361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1" y="1123810"/>
            <a:ext cx="3213163" cy="172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/>
          <a:srcRect l="571" t="72862" r="85007" b="3663"/>
          <a:stretch/>
        </p:blipFill>
        <p:spPr>
          <a:xfrm>
            <a:off x="258607" y="5002390"/>
            <a:ext cx="1990522" cy="171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53402" y="4106002"/>
            <a:ext cx="1651961" cy="70453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 smtClean="0">
                <a:solidFill>
                  <a:srgbClr val="FF0000"/>
                </a:solidFill>
              </a:rPr>
              <a:t>Several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red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dots</a:t>
            </a:r>
            <a:r>
              <a:rPr lang="de-DE" sz="1600" dirty="0" smtClean="0">
                <a:solidFill>
                  <a:srgbClr val="FF0000"/>
                </a:solidFill>
              </a:rPr>
              <a:t> on 16th </a:t>
            </a:r>
            <a:r>
              <a:rPr lang="de-DE" sz="1600" dirty="0" err="1" smtClean="0">
                <a:solidFill>
                  <a:srgbClr val="FF0000"/>
                </a:solidFill>
              </a:rPr>
              <a:t>July</a:t>
            </a:r>
            <a:r>
              <a:rPr lang="de-DE" sz="1600" dirty="0" smtClean="0">
                <a:solidFill>
                  <a:srgbClr val="FF0000"/>
                </a:solidFill>
              </a:rPr>
              <a:t> 2020 </a:t>
            </a:r>
            <a:r>
              <a:rPr lang="de-DE" sz="1200" i="1" dirty="0" smtClean="0">
                <a:solidFill>
                  <a:srgbClr val="FF0000"/>
                </a:solidFill>
              </a:rPr>
              <a:t>(&gt;30% O-B RH </a:t>
            </a:r>
            <a:r>
              <a:rPr lang="de-DE" sz="1200" i="1" dirty="0" err="1" smtClean="0">
                <a:solidFill>
                  <a:srgbClr val="FF0000"/>
                </a:solidFill>
              </a:rPr>
              <a:t>difference</a:t>
            </a:r>
            <a:r>
              <a:rPr lang="de-DE" sz="1200" i="1" dirty="0" smtClean="0">
                <a:solidFill>
                  <a:srgbClr val="FF0000"/>
                </a:solidFill>
              </a:rPr>
              <a:t>)</a:t>
            </a:r>
            <a:endParaRPr lang="de-DE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RWC starting to operationalize…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600326" cy="4771506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/>
              <a:t>When a RWC is starting its WDQMS operations they should initiate incident management processes for long-term ongoing issues </a:t>
            </a:r>
            <a:r>
              <a:rPr lang="en-US" dirty="0" smtClean="0"/>
              <a:t>in </a:t>
            </a:r>
            <a:r>
              <a:rPr lang="en-US" b="1" dirty="0" smtClean="0"/>
              <a:t>surface pressure O-B results</a:t>
            </a:r>
            <a:r>
              <a:rPr lang="en-US" dirty="0" smtClean="0"/>
              <a:t> first </a:t>
            </a:r>
            <a:r>
              <a:rPr lang="en-US" dirty="0"/>
              <a:t>before getting into detail with special incidents of particular </a:t>
            </a:r>
            <a:r>
              <a:rPr lang="en-US" dirty="0" smtClean="0"/>
              <a:t>stations or other variables:</a:t>
            </a:r>
          </a:p>
          <a:p>
            <a:pPr marL="804863" lvl="3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 smtClean="0"/>
              <a:t>Ongoing and constant large O-B results which are most </a:t>
            </a:r>
            <a:br>
              <a:rPr lang="en-US" sz="2400" dirty="0" smtClean="0"/>
            </a:br>
            <a:r>
              <a:rPr lang="en-US" sz="2400" dirty="0" smtClean="0"/>
              <a:t>likely related to incorrect OSCAR/Surface metadata on barometer or station height of the station in </a:t>
            </a:r>
            <a:r>
              <a:rPr lang="en-US" sz="2400" dirty="0" smtClean="0"/>
              <a:t>question</a:t>
            </a:r>
          </a:p>
          <a:p>
            <a:pPr marL="804863" lvl="3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848539" y="3143964"/>
            <a:ext cx="361506" cy="3296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3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mo2016_powerpoint_standard_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002370"/>
            <a:ext cx="8229600" cy="209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 smtClean="0">
                <a:solidFill>
                  <a:srgbClr val="000090"/>
                </a:solidFill>
              </a:rPr>
              <a:t>Thank you</a:t>
            </a:r>
          </a:p>
          <a:p>
            <a:endParaRPr lang="en-US" sz="4800" dirty="0" smtClean="0">
              <a:solidFill>
                <a:srgbClr val="000090"/>
              </a:solidFill>
            </a:endParaRPr>
          </a:p>
          <a:p>
            <a:r>
              <a:rPr lang="en-US" sz="3100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sz="3100" dirty="0" smtClean="0">
                <a:solidFill>
                  <a:srgbClr val="000090"/>
                </a:solidFill>
              </a:rPr>
              <a:t>Tanja.Kleinert@dwd.de</a:t>
            </a:r>
            <a:endParaRPr lang="en-US" sz="3100" dirty="0">
              <a:solidFill>
                <a:srgbClr val="000090"/>
              </a:solidFill>
            </a:endParaRPr>
          </a:p>
          <a:p>
            <a:r>
              <a:rPr lang="en-US" sz="3100" dirty="0" smtClean="0">
                <a:solidFill>
                  <a:srgbClr val="000090"/>
                </a:solidFill>
                <a:hlinkClick r:id="rId3"/>
              </a:rPr>
              <a:t>www.wmo.int/wigos</a:t>
            </a:r>
            <a:r>
              <a:rPr lang="en-US" sz="31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9" y="913796"/>
            <a:ext cx="5299092" cy="226352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764" y="3254356"/>
            <a:ext cx="6392656" cy="3603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49" y="151543"/>
            <a:ext cx="8452179" cy="674931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0090"/>
                </a:solidFill>
              </a:rPr>
              <a:t>WDQMS web tool </a:t>
            </a:r>
            <a:endParaRPr lang="en-US" sz="3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3</a:t>
            </a:fld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118938" y="301808"/>
            <a:ext cx="2661133" cy="37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https://</a:t>
            </a:r>
            <a:r>
              <a:rPr lang="de-DE" dirty="0" smtClean="0">
                <a:solidFill>
                  <a:schemeClr val="tx2"/>
                </a:solidFill>
              </a:rPr>
              <a:t>wdqms.wmo.int/</a:t>
            </a:r>
            <a:endParaRPr lang="de-DE" dirty="0">
              <a:solidFill>
                <a:schemeClr val="tx2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54764" y="2687107"/>
            <a:ext cx="1343574" cy="4034368"/>
            <a:chOff x="7099589" y="87927"/>
            <a:chExt cx="1903959" cy="5503882"/>
          </a:xfrm>
        </p:grpSpPr>
        <p:sp>
          <p:nvSpPr>
            <p:cNvPr id="5" name="Rechteck 4"/>
            <p:cNvSpPr/>
            <p:nvPr/>
          </p:nvSpPr>
          <p:spPr>
            <a:xfrm>
              <a:off x="7099589" y="87927"/>
              <a:ext cx="1903959" cy="550388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400" dirty="0" smtClean="0"/>
                <a:t>Input </a:t>
              </a:r>
              <a:r>
                <a:rPr lang="de-DE" sz="1400" dirty="0" err="1" smtClean="0"/>
                <a:t>from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four</a:t>
              </a:r>
              <a:r>
                <a:rPr lang="de-DE" sz="1400" dirty="0" smtClean="0"/>
                <a:t> Monitoring </a:t>
              </a:r>
              <a:r>
                <a:rPr lang="de-DE" sz="1400" dirty="0" err="1" smtClean="0"/>
                <a:t>Centres</a:t>
              </a:r>
              <a:r>
                <a:rPr lang="de-DE" sz="1400" dirty="0" smtClean="0"/>
                <a:t>:</a:t>
              </a:r>
              <a:endParaRPr lang="de-DE" sz="1400" dirty="0"/>
            </a:p>
          </p:txBody>
        </p:sp>
        <p:pic>
          <p:nvPicPr>
            <p:cNvPr id="7" name="Picture 8" descr="ECMW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532" y="1162160"/>
              <a:ext cx="1380891" cy="1058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H:\Meetings Others\WMO\CBS\WIGOS_WDQMS\TT-WDQMS\WDQMS Training material\Collection of training material\images\JMA logo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532" y="4567852"/>
              <a:ext cx="1380891" cy="540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H:\Meetings Others\WMO\CBS\WIGOS_WDQMS\TT-WDQMS\WDQMS Training material\Collection of training material\images\ncep_80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532" y="2401812"/>
              <a:ext cx="1380891" cy="806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63"/>
            <a:stretch/>
          </p:blipFill>
          <p:spPr bwMode="auto">
            <a:xfrm>
              <a:off x="7751795" y="3389141"/>
              <a:ext cx="596365" cy="99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538352" y="774400"/>
            <a:ext cx="3580587" cy="1857919"/>
          </a:xfrm>
          <a:noFill/>
        </p:spPr>
        <p:txBody>
          <a:bodyPr>
            <a:noAutofit/>
          </a:bodyPr>
          <a:lstStyle/>
          <a:p>
            <a:pPr marL="4763" lvl="2" indent="0">
              <a:spcBef>
                <a:spcPts val="600"/>
              </a:spcBef>
              <a:buNone/>
            </a:pPr>
            <a:r>
              <a:rPr lang="en-US" dirty="0" smtClean="0"/>
              <a:t>WDQMS </a:t>
            </a:r>
            <a:r>
              <a:rPr lang="en-US" dirty="0" smtClean="0"/>
              <a:t>web tool </a:t>
            </a:r>
            <a:r>
              <a:rPr lang="en-US" dirty="0" smtClean="0"/>
              <a:t>provides </a:t>
            </a:r>
            <a:r>
              <a:rPr lang="en-US" dirty="0"/>
              <a:t>‘Quality’ </a:t>
            </a:r>
            <a:r>
              <a:rPr lang="en-US" dirty="0" smtClean="0"/>
              <a:t>performances as </a:t>
            </a:r>
            <a:r>
              <a:rPr lang="en-US" b="1" dirty="0" smtClean="0"/>
              <a:t>Observation </a:t>
            </a:r>
            <a:r>
              <a:rPr lang="en-US" b="1" dirty="0" smtClean="0"/>
              <a:t>against </a:t>
            </a:r>
            <a:r>
              <a:rPr lang="en-US" b="1" dirty="0"/>
              <a:t>Background (O-B) </a:t>
            </a:r>
            <a:r>
              <a:rPr lang="en-US" dirty="0" smtClean="0"/>
              <a:t>values averaged over </a:t>
            </a:r>
            <a:r>
              <a:rPr lang="en-US" dirty="0" smtClean="0"/>
              <a:t>a </a:t>
            </a:r>
            <a:r>
              <a:rPr lang="en-US" dirty="0"/>
              <a:t>selected </a:t>
            </a:r>
            <a:r>
              <a:rPr lang="en-US" dirty="0" smtClean="0"/>
              <a:t>period </a:t>
            </a:r>
            <a:r>
              <a:rPr lang="en-US" dirty="0" smtClean="0"/>
              <a:t>(6-hourly </a:t>
            </a:r>
            <a:r>
              <a:rPr lang="en-US" dirty="0"/>
              <a:t>or </a:t>
            </a:r>
            <a:r>
              <a:rPr lang="en-US" dirty="0" smtClean="0"/>
              <a:t>daily) </a:t>
            </a:r>
            <a:br>
              <a:rPr lang="en-US" dirty="0" smtClean="0"/>
            </a:br>
            <a:r>
              <a:rPr lang="en-US" i="1" dirty="0" smtClean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i="1" dirty="0">
                <a:solidFill>
                  <a:srgbClr val="C00000"/>
                </a:solidFill>
              </a:rPr>
              <a:t>Select </a:t>
            </a:r>
            <a:r>
              <a:rPr lang="en-US" i="1" dirty="0" smtClean="0">
                <a:solidFill>
                  <a:srgbClr val="C00000"/>
                </a:solidFill>
              </a:rPr>
              <a:t>‘Quality</a:t>
            </a:r>
            <a:r>
              <a:rPr lang="en-US" i="1" dirty="0" smtClean="0">
                <a:solidFill>
                  <a:srgbClr val="C00000"/>
                </a:solidFill>
              </a:rPr>
              <a:t>’</a:t>
            </a:r>
            <a:endParaRPr lang="en-US" dirty="0" smtClean="0"/>
          </a:p>
        </p:txBody>
      </p:sp>
      <p:sp>
        <p:nvSpPr>
          <p:cNvPr id="15" name="Ellipse 14"/>
          <p:cNvSpPr/>
          <p:nvPr/>
        </p:nvSpPr>
        <p:spPr>
          <a:xfrm>
            <a:off x="2984279" y="3536220"/>
            <a:ext cx="861935" cy="3692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3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52535" t="24471" r="2918" b="2751"/>
          <a:stretch/>
        </p:blipFill>
        <p:spPr>
          <a:xfrm>
            <a:off x="2148839" y="3834492"/>
            <a:ext cx="5426340" cy="277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Variables monitored in the WDQMS web tool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642856" cy="2662983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WDQMS web tool offers the selection of a </a:t>
            </a:r>
            <a:r>
              <a:rPr lang="en-US" b="1" dirty="0" smtClean="0"/>
              <a:t>particular</a:t>
            </a:r>
            <a:r>
              <a:rPr lang="en-US" dirty="0" smtClean="0"/>
              <a:t> </a:t>
            </a:r>
            <a:r>
              <a:rPr lang="en-US" b="1" dirty="0" smtClean="0"/>
              <a:t>variable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evaluation </a:t>
            </a:r>
            <a:r>
              <a:rPr lang="en-US" sz="2000" i="1" dirty="0" smtClean="0"/>
              <a:t>(e.g. surface pressure/geopotential height, 2m temperature, 10m zonal wind component, 10m meridional wind component, 2m relative humidity)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Land </a:t>
            </a:r>
            <a:r>
              <a:rPr lang="en-US" dirty="0"/>
              <a:t>stations in mountainous areas </a:t>
            </a:r>
            <a:r>
              <a:rPr lang="en-US" dirty="0" smtClean="0"/>
              <a:t>report geopotential </a:t>
            </a:r>
            <a:r>
              <a:rPr lang="en-US" dirty="0"/>
              <a:t>instead of surface </a:t>
            </a:r>
            <a:r>
              <a:rPr lang="en-US" dirty="0" smtClean="0"/>
              <a:t>pressure</a:t>
            </a:r>
            <a:r>
              <a:rPr lang="en-US" dirty="0"/>
              <a:t> </a:t>
            </a:r>
            <a:r>
              <a:rPr lang="en-US" dirty="0" smtClean="0"/>
              <a:t>→ not all WIGOS </a:t>
            </a:r>
            <a:r>
              <a:rPr lang="en-US" dirty="0"/>
              <a:t>Monitoring </a:t>
            </a:r>
            <a:r>
              <a:rPr lang="en-US" dirty="0" err="1"/>
              <a:t>Centres</a:t>
            </a:r>
            <a:r>
              <a:rPr lang="en-US" dirty="0"/>
              <a:t>  </a:t>
            </a:r>
            <a:r>
              <a:rPr lang="en-US" dirty="0" smtClean="0"/>
              <a:t>assess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geopotential height </a:t>
            </a:r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7" name="Ellipse 6"/>
          <p:cNvSpPr/>
          <p:nvPr/>
        </p:nvSpPr>
        <p:spPr>
          <a:xfrm>
            <a:off x="4267493" y="3976467"/>
            <a:ext cx="1333501" cy="7905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22985" t="24970" r="72873" b="57063"/>
          <a:stretch/>
        </p:blipFill>
        <p:spPr>
          <a:xfrm>
            <a:off x="7625301" y="2639833"/>
            <a:ext cx="1319916" cy="1789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Display of ‘All’ or particular MC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642856" cy="4937889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WDQMS web tool allows selecting results of a </a:t>
            </a:r>
            <a:r>
              <a:rPr lang="en-US" b="1" dirty="0" smtClean="0"/>
              <a:t>particular WIGOS Monitoring Centre</a:t>
            </a:r>
            <a:r>
              <a:rPr lang="en-US" dirty="0" smtClean="0"/>
              <a:t> or the aggregation of all centres.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If ‘All’ is selected the results of all WIGOS MCs are combined into </a:t>
            </a:r>
            <a:r>
              <a:rPr lang="en-US" b="1" dirty="0" smtClean="0"/>
              <a:t>one figure </a:t>
            </a:r>
            <a:r>
              <a:rPr lang="en-US" dirty="0" smtClean="0"/>
              <a:t>concerning ‘Quality’.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WIGOS </a:t>
            </a:r>
            <a:r>
              <a:rPr lang="en-US" dirty="0" smtClean="0"/>
              <a:t>MC results might differ due to various </a:t>
            </a:r>
            <a:br>
              <a:rPr lang="en-US" dirty="0" smtClean="0"/>
            </a:br>
            <a:r>
              <a:rPr lang="en-US" dirty="0" smtClean="0"/>
              <a:t>reasons → </a:t>
            </a:r>
            <a:r>
              <a:rPr lang="en-US" sz="1800" i="1" dirty="0" smtClean="0"/>
              <a:t>See </a:t>
            </a:r>
            <a:r>
              <a:rPr lang="en-US" sz="1800" i="1" dirty="0" smtClean="0">
                <a:hlinkClick r:id="rId3"/>
              </a:rPr>
              <a:t>Potential differences in results of WIGOS </a:t>
            </a:r>
            <a:br>
              <a:rPr lang="en-US" sz="1800" i="1" dirty="0" smtClean="0">
                <a:hlinkClick r:id="rId3"/>
              </a:rPr>
            </a:br>
            <a:r>
              <a:rPr lang="en-US" sz="1800" i="1" dirty="0" smtClean="0">
                <a:hlinkClick r:id="rId3"/>
              </a:rPr>
              <a:t>Monitoring Centres</a:t>
            </a:r>
            <a:r>
              <a:rPr lang="en-US" sz="1800" i="1" dirty="0" smtClean="0"/>
              <a:t> for more details</a:t>
            </a:r>
            <a:endParaRPr lang="en-US" sz="1800" i="1" dirty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For quality the NWP model </a:t>
            </a:r>
            <a:r>
              <a:rPr lang="en-US" b="1" dirty="0" smtClean="0"/>
              <a:t>whose background  field </a:t>
            </a:r>
            <a:br>
              <a:rPr lang="en-US" b="1" dirty="0" smtClean="0"/>
            </a:br>
            <a:r>
              <a:rPr lang="en-US" b="1" dirty="0" smtClean="0"/>
              <a:t>is </a:t>
            </a:r>
            <a:r>
              <a:rPr lang="en-US" b="1" dirty="0"/>
              <a:t>closest </a:t>
            </a:r>
            <a:r>
              <a:rPr lang="en-US" b="1" dirty="0" smtClean="0"/>
              <a:t>to </a:t>
            </a:r>
            <a:r>
              <a:rPr lang="en-US" b="1" dirty="0"/>
              <a:t>the </a:t>
            </a:r>
            <a:r>
              <a:rPr lang="en-US" b="1" dirty="0" smtClean="0"/>
              <a:t>observed value</a:t>
            </a:r>
            <a:r>
              <a:rPr lang="en-US" dirty="0" smtClean="0"/>
              <a:t> </a:t>
            </a:r>
            <a:r>
              <a:rPr lang="en-US" dirty="0"/>
              <a:t>will be </a:t>
            </a:r>
            <a:r>
              <a:rPr lang="en-US" dirty="0" smtClean="0"/>
              <a:t>displayed in </a:t>
            </a:r>
            <a:br>
              <a:rPr lang="en-US" dirty="0" smtClean="0"/>
            </a:br>
            <a:r>
              <a:rPr lang="en-US" dirty="0" smtClean="0"/>
              <a:t>the performance maps as it exhibits the </a:t>
            </a:r>
            <a:r>
              <a:rPr lang="en-US" dirty="0"/>
              <a:t>best performance </a:t>
            </a:r>
            <a:r>
              <a:rPr lang="en-US" dirty="0" smtClean="0"/>
              <a:t>result</a:t>
            </a:r>
            <a:r>
              <a:rPr lang="en-US" dirty="0"/>
              <a:t>.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/>
              <a:t>If at least one WIGOS Monitoring Centre (MC) shows low (good) O-B results </a:t>
            </a:r>
            <a:r>
              <a:rPr lang="en-US" dirty="0">
                <a:solidFill>
                  <a:srgbClr val="00B050"/>
                </a:solidFill>
              </a:rPr>
              <a:t>(green dots) </a:t>
            </a:r>
            <a:r>
              <a:rPr lang="en-US" dirty="0"/>
              <a:t>most likely the issue is related to the corresponding WIGOS MC which shows larger O-B </a:t>
            </a:r>
            <a:r>
              <a:rPr lang="en-US" dirty="0" smtClean="0"/>
              <a:t>results</a:t>
            </a:r>
          </a:p>
          <a:p>
            <a:pPr marL="1833563" lvl="6" indent="0">
              <a:spcBef>
                <a:spcPts val="600"/>
              </a:spcBef>
              <a:buNone/>
            </a:pPr>
            <a:r>
              <a:rPr lang="en-US" dirty="0" smtClean="0"/>
              <a:t>	</a:t>
            </a:r>
            <a:r>
              <a:rPr lang="en-US" sz="2400" b="1" dirty="0" smtClean="0"/>
              <a:t>→ no action required by RWC</a:t>
            </a:r>
            <a:endParaRPr lang="en-US" sz="2400" b="1" dirty="0"/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950" y="3491229"/>
            <a:ext cx="5898180" cy="3291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Detailed performance of a particular station for ‘Quality’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557796" cy="5208026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By </a:t>
            </a:r>
            <a:r>
              <a:rPr lang="en-US" dirty="0"/>
              <a:t>clicking </a:t>
            </a:r>
            <a:r>
              <a:rPr lang="en-US" dirty="0" smtClean="0"/>
              <a:t>on </a:t>
            </a:r>
            <a:r>
              <a:rPr lang="en-US" dirty="0"/>
              <a:t>a particular </a:t>
            </a:r>
            <a:r>
              <a:rPr lang="en-US" dirty="0" smtClean="0"/>
              <a:t>station the WDQMS web </a:t>
            </a:r>
            <a:r>
              <a:rPr lang="en-US" dirty="0"/>
              <a:t>tool displays more details about the </a:t>
            </a:r>
            <a:r>
              <a:rPr lang="en-US" dirty="0" smtClean="0"/>
              <a:t>quality performance </a:t>
            </a:r>
            <a:r>
              <a:rPr lang="en-US" dirty="0"/>
              <a:t>of </a:t>
            </a:r>
            <a:r>
              <a:rPr lang="en-US" dirty="0" smtClean="0"/>
              <a:t>a station</a:t>
            </a:r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A popup window displays: </a:t>
            </a:r>
          </a:p>
          <a:p>
            <a:pPr marL="804863" lvl="3" indent="-342900">
              <a:spcBef>
                <a:spcPts val="600"/>
              </a:spcBef>
            </a:pPr>
            <a:r>
              <a:rPr lang="en-US" dirty="0" smtClean="0"/>
              <a:t>the WIGOS Station Identifier (WSI) and station name</a:t>
            </a:r>
          </a:p>
          <a:p>
            <a:pPr marL="804863" lvl="3" indent="-342900">
              <a:spcBef>
                <a:spcPts val="600"/>
              </a:spcBef>
            </a:pPr>
            <a:r>
              <a:rPr lang="en-US" dirty="0"/>
              <a:t>t</a:t>
            </a:r>
            <a:r>
              <a:rPr lang="en-US" dirty="0" smtClean="0"/>
              <a:t>he O-B values of a selected WIGOS MC or each WIGOS MCs (if ‘All’ selected under ‘Center’) of the selected variable (e.g. surface pressure)</a:t>
            </a:r>
          </a:p>
        </p:txBody>
      </p:sp>
      <p:sp>
        <p:nvSpPr>
          <p:cNvPr id="5" name="Ellipse 4"/>
          <p:cNvSpPr/>
          <p:nvPr/>
        </p:nvSpPr>
        <p:spPr>
          <a:xfrm>
            <a:off x="4318590" y="4694355"/>
            <a:ext cx="1112152" cy="1110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600" y="3605862"/>
            <a:ext cx="4594400" cy="25236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27684" t="34035" r="38618" b="22235"/>
          <a:stretch/>
        </p:blipFill>
        <p:spPr>
          <a:xfrm>
            <a:off x="252746" y="3180522"/>
            <a:ext cx="4066335" cy="29450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Time series of a particular station for ‘Quality’</a:t>
            </a:r>
            <a:endParaRPr lang="en-US" sz="3600" dirty="0"/>
          </a:p>
        </p:txBody>
      </p:sp>
      <p:sp>
        <p:nvSpPr>
          <p:cNvPr id="5" name="Ellipse 4"/>
          <p:cNvSpPr/>
          <p:nvPr/>
        </p:nvSpPr>
        <p:spPr>
          <a:xfrm>
            <a:off x="1885082" y="4867671"/>
            <a:ext cx="667911" cy="2343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mit Pfeil 12"/>
          <p:cNvCxnSpPr>
            <a:stCxn id="5" idx="6"/>
          </p:cNvCxnSpPr>
          <p:nvPr/>
        </p:nvCxnSpPr>
        <p:spPr>
          <a:xfrm>
            <a:off x="2552993" y="4984849"/>
            <a:ext cx="205287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9"/>
            <a:ext cx="8433750" cy="2009013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popup window contains a link to the stations´ time series displaying the O-B </a:t>
            </a:r>
            <a:r>
              <a:rPr lang="en-US" dirty="0"/>
              <a:t>results of the previous </a:t>
            </a:r>
            <a:r>
              <a:rPr lang="en-US" dirty="0" smtClean="0"/>
              <a:t>periods </a:t>
            </a:r>
            <a:r>
              <a:rPr lang="en-US" dirty="0"/>
              <a:t>(6h/daily steps) for each WIGOS </a:t>
            </a:r>
            <a:r>
              <a:rPr lang="en-US" dirty="0" smtClean="0"/>
              <a:t>MC (WIGOS MCs with the same results will overlap, the cursor popup information will show all results of each WIGOS MC)</a:t>
            </a:r>
            <a:endParaRPr lang="en-US" dirty="0"/>
          </a:p>
          <a:p>
            <a:pPr marL="347663" lvl="2" indent="-342900"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Bias, trueness and precision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0" y="1171508"/>
            <a:ext cx="8668211" cy="5388779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/>
              <a:t>The </a:t>
            </a:r>
            <a:r>
              <a:rPr lang="en-US" b="1" dirty="0" smtClean="0"/>
              <a:t>bias</a:t>
            </a:r>
            <a:r>
              <a:rPr lang="en-US" dirty="0" smtClean="0"/>
              <a:t> is </a:t>
            </a:r>
            <a:r>
              <a:rPr lang="en-US" dirty="0"/>
              <a:t>used as a measure of trueness and is calculated as the average of O-B </a:t>
            </a:r>
            <a:r>
              <a:rPr lang="en-US" dirty="0" smtClean="0"/>
              <a:t>results over </a:t>
            </a:r>
            <a:r>
              <a:rPr lang="en-US" dirty="0"/>
              <a:t>a certain period.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targets regarding </a:t>
            </a:r>
            <a:r>
              <a:rPr lang="en-US" b="1" dirty="0"/>
              <a:t>trueness</a:t>
            </a:r>
            <a:r>
              <a:rPr lang="en-US" dirty="0"/>
              <a:t> are stated such that the bias should be close  to  zero </a:t>
            </a:r>
            <a:r>
              <a:rPr lang="en-US" dirty="0" smtClean="0"/>
              <a:t>for all measured variables</a:t>
            </a:r>
            <a:r>
              <a:rPr lang="en-US" dirty="0"/>
              <a:t>.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standard deviation </a:t>
            </a:r>
            <a:r>
              <a:rPr lang="en-US" dirty="0" smtClean="0"/>
              <a:t>is </a:t>
            </a:r>
            <a:r>
              <a:rPr lang="en-US" dirty="0"/>
              <a:t>the quantitative measure of </a:t>
            </a:r>
            <a:r>
              <a:rPr lang="en-US" b="1" dirty="0"/>
              <a:t>precision</a:t>
            </a:r>
            <a:r>
              <a:rPr lang="en-US" dirty="0"/>
              <a:t>. The targets for precision are applied to the standard deviation of O-B </a:t>
            </a:r>
            <a:r>
              <a:rPr lang="en-US" dirty="0" smtClean="0"/>
              <a:t>results over </a:t>
            </a:r>
            <a:r>
              <a:rPr lang="en-US" dirty="0"/>
              <a:t>a certain period for each of the observed variables. 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All three measures – bias, trueness and precision - are </a:t>
            </a:r>
            <a:r>
              <a:rPr lang="en-US" dirty="0"/>
              <a:t>assessed daily and monthly. Also, the 5-day moving average of daily calculated standard deviation of O-B will be calculated for all variables and compared to the respective prescribed threshold. 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4" y="274638"/>
            <a:ext cx="8466667" cy="78107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Gross errors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451" y="1171508"/>
            <a:ext cx="8281349" cy="5388779"/>
          </a:xfrm>
        </p:spPr>
        <p:txBody>
          <a:bodyPr>
            <a:noAutofit/>
          </a:bodyPr>
          <a:lstStyle/>
          <a:p>
            <a:pPr marL="347663" lvl="2" indent="-342900">
              <a:spcBef>
                <a:spcPts val="600"/>
              </a:spcBef>
            </a:pPr>
            <a:r>
              <a:rPr lang="en-US" dirty="0"/>
              <a:t>The number of gross errors in a month (number of single observations whose O-B </a:t>
            </a:r>
            <a:r>
              <a:rPr lang="en-US" dirty="0" smtClean="0"/>
              <a:t>results exceed </a:t>
            </a:r>
            <a:r>
              <a:rPr lang="en-US" dirty="0"/>
              <a:t>the prescribed threshold) will be computed for each </a:t>
            </a:r>
            <a:r>
              <a:rPr lang="en-US" dirty="0" smtClean="0"/>
              <a:t>variable </a:t>
            </a:r>
            <a:r>
              <a:rPr lang="en-US" dirty="0"/>
              <a:t>at each </a:t>
            </a:r>
            <a:r>
              <a:rPr lang="en-US" dirty="0" smtClean="0"/>
              <a:t>station</a:t>
            </a:r>
            <a:r>
              <a:rPr lang="en-US" dirty="0"/>
              <a:t>.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The station will </a:t>
            </a:r>
            <a:r>
              <a:rPr lang="en-US" dirty="0"/>
              <a:t>be flagged as </a:t>
            </a:r>
            <a:r>
              <a:rPr lang="en-US" dirty="0" smtClean="0"/>
              <a:t>an issue when the percentage of gross error per variable </a:t>
            </a:r>
            <a:r>
              <a:rPr lang="en-US" dirty="0"/>
              <a:t>is larger than 15% of the total  observations  of  that  </a:t>
            </a:r>
            <a:r>
              <a:rPr lang="en-US" dirty="0" smtClean="0"/>
              <a:t>variable in  </a:t>
            </a:r>
            <a:r>
              <a:rPr lang="en-US" dirty="0"/>
              <a:t>the  month.  </a:t>
            </a:r>
            <a:endParaRPr lang="en-US" dirty="0" smtClean="0"/>
          </a:p>
          <a:p>
            <a:pPr marL="347663" lvl="2" indent="-342900">
              <a:spcBef>
                <a:spcPts val="600"/>
              </a:spcBef>
            </a:pPr>
            <a:r>
              <a:rPr lang="en-US" dirty="0" smtClean="0"/>
              <a:t>For  </a:t>
            </a:r>
            <a:r>
              <a:rPr lang="en-US" dirty="0"/>
              <a:t>different  </a:t>
            </a:r>
            <a:r>
              <a:rPr lang="en-US" dirty="0" smtClean="0"/>
              <a:t>variables different thresholds are defined. </a:t>
            </a:r>
            <a:r>
              <a:rPr lang="en-US" dirty="0"/>
              <a:t>The </a:t>
            </a:r>
            <a:r>
              <a:rPr lang="en-US" dirty="0">
                <a:hlinkClick r:id="rId2"/>
              </a:rPr>
              <a:t>thresholds</a:t>
            </a:r>
            <a:r>
              <a:rPr lang="en-US" dirty="0"/>
              <a:t> proposed for land surface observations as outlined </a:t>
            </a:r>
            <a:r>
              <a:rPr lang="en-US" dirty="0" smtClean="0"/>
              <a:t>in </a:t>
            </a:r>
            <a:r>
              <a:rPr lang="en-US" i="1" dirty="0" smtClean="0"/>
              <a:t>WMO-No</a:t>
            </a:r>
            <a:r>
              <a:rPr lang="en-US" i="1" dirty="0"/>
              <a:t>. </a:t>
            </a:r>
            <a:r>
              <a:rPr lang="en-US" i="1" dirty="0" smtClean="0"/>
              <a:t>1224 </a:t>
            </a:r>
            <a:r>
              <a:rPr lang="en-US" dirty="0" smtClean="0"/>
              <a:t>are: </a:t>
            </a:r>
          </a:p>
          <a:p>
            <a:pPr marL="819150" lvl="3" indent="-361950">
              <a:spcBef>
                <a:spcPts val="600"/>
              </a:spcBef>
            </a:pPr>
            <a:r>
              <a:rPr lang="en-US" dirty="0" smtClean="0"/>
              <a:t>10hPa </a:t>
            </a:r>
            <a:r>
              <a:rPr lang="en-US" dirty="0"/>
              <a:t>for surface </a:t>
            </a:r>
            <a:r>
              <a:rPr lang="en-US" dirty="0" smtClean="0"/>
              <a:t>pressure or </a:t>
            </a:r>
            <a:r>
              <a:rPr lang="en-US" dirty="0"/>
              <a:t>100 m for geopotential </a:t>
            </a:r>
            <a:r>
              <a:rPr lang="en-US" dirty="0" smtClean="0"/>
              <a:t>height </a:t>
            </a:r>
          </a:p>
          <a:p>
            <a:pPr marL="819150" lvl="3" indent="-361950">
              <a:spcBef>
                <a:spcPts val="600"/>
              </a:spcBef>
            </a:pPr>
            <a:r>
              <a:rPr lang="en-US" dirty="0" smtClean="0"/>
              <a:t>10 </a:t>
            </a:r>
            <a:r>
              <a:rPr lang="en-US" dirty="0"/>
              <a:t>K for 2-metre </a:t>
            </a:r>
            <a:r>
              <a:rPr lang="en-US" dirty="0" smtClean="0"/>
              <a:t>temperature </a:t>
            </a:r>
          </a:p>
          <a:p>
            <a:pPr marL="819150" lvl="3" indent="-361950">
              <a:spcBef>
                <a:spcPts val="600"/>
              </a:spcBef>
            </a:pPr>
            <a:r>
              <a:rPr lang="en-US" dirty="0" smtClean="0"/>
              <a:t>15 </a:t>
            </a:r>
            <a:r>
              <a:rPr lang="en-US" dirty="0"/>
              <a:t>m/s for wind </a:t>
            </a:r>
            <a:r>
              <a:rPr lang="en-US" dirty="0" smtClean="0"/>
              <a:t>vector </a:t>
            </a:r>
          </a:p>
          <a:p>
            <a:pPr marL="819150" lvl="3" indent="-361950">
              <a:spcBef>
                <a:spcPts val="600"/>
              </a:spcBef>
            </a:pPr>
            <a:r>
              <a:rPr lang="en-US" dirty="0" smtClean="0"/>
              <a:t>0.30% </a:t>
            </a:r>
            <a:r>
              <a:rPr lang="en-US" dirty="0"/>
              <a:t>for relative humidity</a:t>
            </a:r>
            <a:r>
              <a:rPr lang="en-US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0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WHIT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WMO_WHITE_Powerpoint_en_fr</Template>
  <TotalTime>0</TotalTime>
  <Words>1988</Words>
  <Application>Microsoft Office PowerPoint</Application>
  <PresentationFormat>Bildschirmpräsentation (4:3)</PresentationFormat>
  <Paragraphs>158</Paragraphs>
  <Slides>29</Slides>
  <Notes>4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Symbol</vt:lpstr>
      <vt:lpstr>Wingdings</vt:lpstr>
      <vt:lpstr>WMO_WHITE_Powerpoint_en_fr</vt:lpstr>
      <vt:lpstr>PowerPoint-Präsentation</vt:lpstr>
      <vt:lpstr>WDQMS Quality Monitoring Category ‘Quality’</vt:lpstr>
      <vt:lpstr>WDQMS web tool </vt:lpstr>
      <vt:lpstr>Variables monitored in the WDQMS web tool</vt:lpstr>
      <vt:lpstr>Display of ‘All’ or particular MC</vt:lpstr>
      <vt:lpstr>Detailed performance of a particular station for ‘Quality’</vt:lpstr>
      <vt:lpstr>Time series of a particular station for ‘Quality’</vt:lpstr>
      <vt:lpstr>Bias, trueness and precision</vt:lpstr>
      <vt:lpstr>Gross errors</vt:lpstr>
      <vt:lpstr>Evaluation of surface pressure O-B results</vt:lpstr>
      <vt:lpstr>    Absolute pressure obs values ≤ 1 hPa</vt:lpstr>
      <vt:lpstr>Absolute pressure obs values 1 - 5 hPa</vt:lpstr>
      <vt:lpstr>    Absolute pressure obs values &gt; 5 hPa</vt:lpstr>
      <vt:lpstr>Reasons for quality issues in pressure obs</vt:lpstr>
      <vt:lpstr>Reasons for quality issues in pressure obs</vt:lpstr>
      <vt:lpstr>Example of issues in data quality 63881 SUMBAWANGA (Tanzania)</vt:lpstr>
      <vt:lpstr>Example of issues in data quality 63881 SUMBAWANGA (Tanzania)</vt:lpstr>
      <vt:lpstr>Example of issues in data quality 63881 SUMBAWANGA (Tanzania)</vt:lpstr>
      <vt:lpstr>Example of issues in data quality 63881 SUMBAWANGA (Tanzania)</vt:lpstr>
      <vt:lpstr>Example of issues in data quality 63881 SUMBAWANGA (Tanzania)</vt:lpstr>
      <vt:lpstr>Example of issues in data quality 63881 SUMBAWANGA (Tanzania)</vt:lpstr>
      <vt:lpstr>Other O-B results</vt:lpstr>
      <vt:lpstr>Geopotential height O-B daily results</vt:lpstr>
      <vt:lpstr>10m zonal wind O-B daily results</vt:lpstr>
      <vt:lpstr>10m meridional wind O-B daily results</vt:lpstr>
      <vt:lpstr>2m temperature O-B daily results</vt:lpstr>
      <vt:lpstr>2m relative humidity O-B daily results</vt:lpstr>
      <vt:lpstr>RWC starting to operationalize…</vt:lpstr>
      <vt:lpstr>PowerPoint-Präsentation</vt:lpstr>
    </vt:vector>
  </TitlesOfParts>
  <Company>World Meteorological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Miroslav Ondras</dc:creator>
  <cp:lastModifiedBy>Kleinert Tanja</cp:lastModifiedBy>
  <cp:revision>583</cp:revision>
  <cp:lastPrinted>2017-05-09T06:47:47Z</cp:lastPrinted>
  <dcterms:created xsi:type="dcterms:W3CDTF">2016-05-27T11:05:50Z</dcterms:created>
  <dcterms:modified xsi:type="dcterms:W3CDTF">2020-07-20T07:45:49Z</dcterms:modified>
</cp:coreProperties>
</file>