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9" r:id="rId4"/>
    <p:sldId id="260" r:id="rId5"/>
    <p:sldId id="262" r:id="rId6"/>
    <p:sldId id="263" r:id="rId7"/>
    <p:sldId id="266" r:id="rId8"/>
    <p:sldId id="264" r:id="rId9"/>
    <p:sldId id="265" r:id="rId10"/>
    <p:sldId id="267" r:id="rId11"/>
    <p:sldId id="258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2" autoAdjust="0"/>
    <p:restoredTop sz="98335" autoAdjust="0"/>
  </p:normalViewPr>
  <p:slideViewPr>
    <p:cSldViewPr snapToGrid="0" snapToObjects="1">
      <p:cViewPr>
        <p:scale>
          <a:sx n="80" d="100"/>
          <a:sy n="80" d="100"/>
        </p:scale>
        <p:origin x="-1254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23/06/2020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dqms.wmo.in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28" y="-54000"/>
            <a:ext cx="9216000" cy="6912000"/>
          </a:xfrm>
          <a:prstGeom prst="rect">
            <a:avLst/>
          </a:prstGeom>
        </p:spPr>
      </p:pic>
      <p:sp>
        <p:nvSpPr>
          <p:cNvPr id="7" name="Shape 231"/>
          <p:cNvSpPr txBox="1">
            <a:spLocks/>
          </p:cNvSpPr>
          <p:nvPr/>
        </p:nvSpPr>
        <p:spPr>
          <a:xfrm>
            <a:off x="0" y="1830732"/>
            <a:ext cx="8865446" cy="2275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quality </a:t>
            </a:r>
            <a:endParaRPr lang="en-US" sz="3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of 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stations, </a:t>
            </a:r>
            <a:endParaRPr lang="en-US" sz="3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of pressure 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</a:p>
          <a:p>
            <a:pPr>
              <a:lnSpc>
                <a:spcPct val="120000"/>
              </a:lnSpc>
            </a:pPr>
            <a:endParaRPr lang="fr-CH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fr-CH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7991" y="4606945"/>
            <a:ext cx="283745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CH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zulkarnain@wmo.int</a:t>
            </a:r>
            <a:endParaRPr lang="fr-CH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1" y="121010"/>
            <a:ext cx="8229600" cy="42600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3399"/>
                </a:solidFill>
              </a:rPr>
              <a:t>Station metadata in another sources</a:t>
            </a:r>
            <a:endParaRPr lang="en-US" sz="3200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1307" y="5484392"/>
            <a:ext cx="89226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*Important notes: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comparison only, </a:t>
            </a:r>
            <a:r>
              <a:rPr lang="en-US" sz="1400" dirty="0">
                <a:solidFill>
                  <a:srgbClr val="FF0000"/>
                </a:solidFill>
              </a:rPr>
              <a:t>not to decide which metadata is </a:t>
            </a:r>
            <a:r>
              <a:rPr lang="en-US" sz="1400" dirty="0" smtClean="0">
                <a:solidFill>
                  <a:srgbClr val="FF0000"/>
                </a:solidFill>
              </a:rPr>
              <a:t>correct</a:t>
            </a:r>
          </a:p>
          <a:p>
            <a:r>
              <a:rPr lang="en-US" sz="1400" dirty="0">
                <a:solidFill>
                  <a:srgbClr val="FF0000"/>
                </a:solidFill>
              </a:rPr>
              <a:t>WMO No. 9, Volume A, Observing Stations and WMO Catalogue of Radiosondes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have been replaced by </a:t>
            </a:r>
            <a:r>
              <a:rPr lang="en-US" sz="1400" dirty="0" smtClean="0">
                <a:solidFill>
                  <a:srgbClr val="FF0000"/>
                </a:solidFill>
              </a:rPr>
              <a:t>OSCAR/Surface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1307" y="838269"/>
            <a:ext cx="6488251" cy="4438864"/>
            <a:chOff x="-378570" y="994889"/>
            <a:chExt cx="6090556" cy="40083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51" b="16076"/>
            <a:stretch/>
          </p:blipFill>
          <p:spPr bwMode="auto">
            <a:xfrm>
              <a:off x="-378570" y="994889"/>
              <a:ext cx="6090556" cy="4008308"/>
            </a:xfrm>
            <a:prstGeom prst="rect">
              <a:avLst/>
            </a:prstGeom>
            <a:noFill/>
            <a:ln w="9525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3796147"/>
              <a:ext cx="5284968" cy="0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709558" y="838269"/>
            <a:ext cx="2553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WMO Publication No. 9, Volume A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84418" y="3716974"/>
            <a:ext cx="6081478" cy="520745"/>
            <a:chOff x="1641914" y="4162104"/>
            <a:chExt cx="6081478" cy="520745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59" t="54294" r="15004" b="41239"/>
            <a:stretch/>
          </p:blipFill>
          <p:spPr bwMode="auto">
            <a:xfrm>
              <a:off x="1641914" y="4237719"/>
              <a:ext cx="6081478" cy="445130"/>
            </a:xfrm>
            <a:prstGeom prst="rect">
              <a:avLst/>
            </a:prstGeom>
            <a:noFill/>
            <a:ln w="9525" cap="rnd" cmpd="sng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6535860" y="4162104"/>
              <a:ext cx="1187532" cy="4266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77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endParaRPr lang="en-US" sz="2000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99"/>
                </a:solidFill>
              </a:rPr>
              <a:t>https://</a:t>
            </a:r>
            <a:r>
              <a:rPr lang="en-US" sz="2000" dirty="0" smtClean="0">
                <a:solidFill>
                  <a:srgbClr val="000099"/>
                </a:solidFill>
              </a:rPr>
              <a:t>community.wmo.int/activity-areas/wigos</a:t>
            </a:r>
          </a:p>
          <a:p>
            <a:r>
              <a:rPr lang="en-US" sz="2000" dirty="0">
                <a:solidFill>
                  <a:srgbClr val="000099"/>
                </a:solidFill>
              </a:rPr>
              <a:t>https://etrp.wmo.int/WDQMS</a:t>
            </a:r>
            <a:endParaRPr lang="en-US" sz="20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30" y="443525"/>
            <a:ext cx="8229600" cy="746640"/>
          </a:xfrm>
        </p:spPr>
        <p:txBody>
          <a:bodyPr>
            <a:normAutofit/>
          </a:bodyPr>
          <a:lstStyle/>
          <a:p>
            <a:r>
              <a:rPr lang="fr-CH" sz="3200" dirty="0" err="1">
                <a:solidFill>
                  <a:srgbClr val="000099"/>
                </a:solidFill>
              </a:rPr>
              <a:t>Recalling</a:t>
            </a:r>
            <a:r>
              <a:rPr lang="fr-CH" sz="3200" dirty="0">
                <a:solidFill>
                  <a:srgbClr val="000099"/>
                </a:solidFill>
              </a:rPr>
              <a:t> the WDQMS </a:t>
            </a:r>
            <a:r>
              <a:rPr lang="fr-CH" sz="3200" dirty="0" smtClean="0">
                <a:solidFill>
                  <a:srgbClr val="000099"/>
                </a:solidFill>
              </a:rPr>
              <a:t>(</a:t>
            </a:r>
            <a:r>
              <a:rPr lang="fr-CH" sz="3200" dirty="0" err="1" smtClean="0">
                <a:solidFill>
                  <a:srgbClr val="000099"/>
                </a:solidFill>
              </a:rPr>
              <a:t>Processes</a:t>
            </a:r>
            <a:r>
              <a:rPr lang="fr-CH" sz="3200" dirty="0" smtClean="0">
                <a:solidFill>
                  <a:srgbClr val="000099"/>
                </a:solidFill>
              </a:rPr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330" y="6004853"/>
            <a:ext cx="8508670" cy="702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400" dirty="0" smtClean="0"/>
              <a:t>WMO-No.1224, </a:t>
            </a:r>
            <a:r>
              <a:rPr lang="en-US" sz="1400" dirty="0"/>
              <a:t>Technical Guidelines for Regional WIGOS </a:t>
            </a:r>
            <a:r>
              <a:rPr lang="en-US" sz="1400" dirty="0" err="1"/>
              <a:t>Centres</a:t>
            </a:r>
            <a:r>
              <a:rPr lang="en-US" sz="1400" dirty="0"/>
              <a:t> on the WIGOS Data Quality Monitoring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10" y="1401288"/>
            <a:ext cx="7325802" cy="405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7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268"/>
          </a:xfrm>
        </p:spPr>
        <p:txBody>
          <a:bodyPr>
            <a:normAutofit/>
          </a:bodyPr>
          <a:lstStyle/>
          <a:p>
            <a:r>
              <a:rPr lang="fr-CH" sz="3600" dirty="0" err="1" smtClean="0">
                <a:solidFill>
                  <a:srgbClr val="000099"/>
                </a:solidFill>
              </a:rPr>
              <a:t>Recalling</a:t>
            </a:r>
            <a:r>
              <a:rPr lang="fr-CH" sz="3600" dirty="0" smtClean="0">
                <a:solidFill>
                  <a:srgbClr val="000099"/>
                </a:solidFill>
              </a:rPr>
              <a:t> the WDQMS (</a:t>
            </a:r>
            <a:r>
              <a:rPr lang="fr-CH" sz="3600" dirty="0" err="1" smtClean="0">
                <a:solidFill>
                  <a:srgbClr val="000099"/>
                </a:solidFill>
              </a:rPr>
              <a:t>Webtool</a:t>
            </a:r>
            <a:r>
              <a:rPr lang="fr-CH" sz="3600" dirty="0" smtClean="0">
                <a:solidFill>
                  <a:srgbClr val="000099"/>
                </a:solidFill>
              </a:rPr>
              <a:t>)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410"/>
            <a:ext cx="4138551" cy="483175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CH" sz="2200" dirty="0" err="1" smtClean="0"/>
              <a:t>Operational</a:t>
            </a:r>
            <a:r>
              <a:rPr lang="fr-CH" sz="2200" dirty="0" smtClean="0"/>
              <a:t> </a:t>
            </a:r>
            <a:r>
              <a:rPr lang="fr-CH" sz="2200" dirty="0" err="1"/>
              <a:t>since</a:t>
            </a:r>
            <a:r>
              <a:rPr lang="fr-CH" sz="2200" dirty="0"/>
              <a:t> March </a:t>
            </a:r>
            <a:r>
              <a:rPr lang="fr-CH" sz="2200" dirty="0" smtClean="0"/>
              <a:t>2020,  </a:t>
            </a:r>
            <a:r>
              <a:rPr lang="fr-CH" sz="2200" dirty="0">
                <a:hlinkClick r:id="rId2"/>
              </a:rPr>
              <a:t>https://</a:t>
            </a:r>
            <a:r>
              <a:rPr lang="fr-CH" sz="2200" dirty="0" smtClean="0">
                <a:hlinkClick r:id="rId2"/>
              </a:rPr>
              <a:t>wdqms.wmo.int</a:t>
            </a:r>
            <a:endParaRPr lang="fr-CH" sz="2200" dirty="0" smtClean="0"/>
          </a:p>
          <a:p>
            <a:pPr algn="just"/>
            <a:r>
              <a:rPr lang="fr-CH" sz="2200" dirty="0"/>
              <a:t>Monitoring </a:t>
            </a:r>
            <a:r>
              <a:rPr lang="fr-CH" sz="2200" dirty="0" err="1"/>
              <a:t>reflects</a:t>
            </a:r>
            <a:r>
              <a:rPr lang="fr-CH" sz="2200" dirty="0"/>
              <a:t> observations as </a:t>
            </a:r>
            <a:r>
              <a:rPr lang="fr-CH" sz="2200" dirty="0" err="1"/>
              <a:t>seen</a:t>
            </a:r>
            <a:r>
              <a:rPr lang="fr-CH" sz="2200" dirty="0"/>
              <a:t> by WIGOS monitoring </a:t>
            </a:r>
            <a:r>
              <a:rPr lang="fr-CH" sz="2200" dirty="0" err="1"/>
              <a:t>centers</a:t>
            </a:r>
            <a:r>
              <a:rPr lang="fr-CH" sz="2200" dirty="0"/>
              <a:t>. </a:t>
            </a:r>
            <a:r>
              <a:rPr lang="fr-CH" sz="2200" dirty="0" err="1"/>
              <a:t>Currently</a:t>
            </a:r>
            <a:r>
              <a:rPr lang="fr-CH" sz="2200" dirty="0"/>
              <a:t>: DWD, ECWMF,  NCEP and JMA </a:t>
            </a:r>
          </a:p>
          <a:p>
            <a:pPr algn="just"/>
            <a:r>
              <a:rPr lang="en-GB" sz="2200" dirty="0"/>
              <a:t>The current version of the web tool </a:t>
            </a:r>
            <a:r>
              <a:rPr lang="en-GB" sz="2200" dirty="0" smtClean="0"/>
              <a:t>provides monitoring </a:t>
            </a:r>
            <a:r>
              <a:rPr lang="en-GB" sz="2200" dirty="0"/>
              <a:t>of availability and quality for land-based surface and upper-air </a:t>
            </a:r>
            <a:r>
              <a:rPr lang="en-GB" sz="2200" dirty="0" smtClean="0"/>
              <a:t>observations</a:t>
            </a:r>
          </a:p>
          <a:p>
            <a:pPr algn="just"/>
            <a:r>
              <a:rPr lang="fr-CH" sz="2200" dirty="0" smtClean="0"/>
              <a:t>Monitoring </a:t>
            </a:r>
            <a:r>
              <a:rPr lang="fr-CH" sz="2200" dirty="0"/>
              <a:t>by 6h and </a:t>
            </a:r>
            <a:r>
              <a:rPr lang="fr-CH" sz="2200" dirty="0" err="1"/>
              <a:t>daily</a:t>
            </a:r>
            <a:r>
              <a:rPr lang="fr-CH" sz="2200" dirty="0"/>
              <a:t> </a:t>
            </a:r>
            <a:r>
              <a:rPr lang="fr-CH" sz="2200" dirty="0" err="1" smtClean="0"/>
              <a:t>intervals</a:t>
            </a:r>
            <a:endParaRPr lang="fr-CH" sz="2200" dirty="0" smtClean="0"/>
          </a:p>
          <a:p>
            <a:pPr algn="just"/>
            <a:r>
              <a:rPr lang="fr-CH" sz="2200" dirty="0" smtClean="0"/>
              <a:t>WDQMS </a:t>
            </a:r>
            <a:r>
              <a:rPr lang="fr-CH" sz="2200" dirty="0" err="1" smtClean="0"/>
              <a:t>webtool</a:t>
            </a:r>
            <a:r>
              <a:rPr lang="fr-CH" sz="2200" dirty="0" smtClean="0"/>
              <a:t> </a:t>
            </a:r>
            <a:r>
              <a:rPr lang="fr-CH" sz="2200" dirty="0" err="1"/>
              <a:t>obtains</a:t>
            </a:r>
            <a:r>
              <a:rPr lang="fr-CH" sz="2200" dirty="0"/>
              <a:t> station </a:t>
            </a:r>
            <a:r>
              <a:rPr lang="fr-CH" sz="2200" dirty="0" err="1" smtClean="0">
                <a:solidFill>
                  <a:srgbClr val="003399"/>
                </a:solidFill>
              </a:rPr>
              <a:t>metadata</a:t>
            </a:r>
            <a:r>
              <a:rPr lang="fr-CH" sz="2200" dirty="0" smtClean="0"/>
              <a:t> information </a:t>
            </a:r>
            <a:r>
              <a:rPr lang="fr-CH" sz="2200" dirty="0" err="1"/>
              <a:t>from</a:t>
            </a:r>
            <a:r>
              <a:rPr lang="fr-CH" sz="2200" dirty="0"/>
              <a:t> OSCAR/Surface</a:t>
            </a:r>
          </a:p>
          <a:p>
            <a:endParaRPr lang="fr-CH" sz="2400" dirty="0"/>
          </a:p>
          <a:p>
            <a:endParaRPr lang="fr-CH" sz="2400" dirty="0" smtClean="0"/>
          </a:p>
          <a:p>
            <a:endParaRPr lang="fr-CH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04" y="1377536"/>
            <a:ext cx="4203158" cy="3170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003399"/>
                </a:solidFill>
              </a:rPr>
              <a:t>Monitoring </a:t>
            </a:r>
            <a:r>
              <a:rPr lang="fr-CH" dirty="0" err="1" smtClean="0">
                <a:solidFill>
                  <a:srgbClr val="003399"/>
                </a:solidFill>
              </a:rPr>
              <a:t>categories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400" dirty="0" smtClean="0"/>
              <a:t>There are 3  </a:t>
            </a:r>
            <a:r>
              <a:rPr lang="en-US" sz="2400" dirty="0"/>
              <a:t>main categories have been identified to be most important for measuring the performance of the system against a set of targets</a:t>
            </a:r>
            <a:r>
              <a:rPr lang="en-US" sz="2400" dirty="0" smtClean="0"/>
              <a:t>:</a:t>
            </a:r>
          </a:p>
          <a:p>
            <a:pPr algn="just"/>
            <a:r>
              <a:rPr lang="en-US" sz="2400" dirty="0"/>
              <a:t>Data availability: total number of meteorological bulletins </a:t>
            </a:r>
            <a:r>
              <a:rPr lang="en-US" sz="2400" dirty="0" smtClean="0"/>
              <a:t>received </a:t>
            </a:r>
            <a:r>
              <a:rPr lang="en-US" sz="2400" dirty="0"/>
              <a:t>during a defined period </a:t>
            </a:r>
            <a:r>
              <a:rPr lang="en-US" sz="2400" dirty="0" smtClean="0"/>
              <a:t>compared </a:t>
            </a:r>
            <a:r>
              <a:rPr lang="en-US" sz="2400" dirty="0"/>
              <a:t>to the required number of </a:t>
            </a:r>
            <a:r>
              <a:rPr lang="en-US" sz="2400" dirty="0" smtClean="0"/>
              <a:t>bulletins</a:t>
            </a:r>
          </a:p>
          <a:p>
            <a:pPr algn="just"/>
            <a:r>
              <a:rPr lang="en-US" sz="2400" dirty="0" smtClean="0"/>
              <a:t>Timeliness</a:t>
            </a:r>
            <a:r>
              <a:rPr lang="en-US" sz="2400" dirty="0"/>
              <a:t>: delay between the nominal observation time of a particular observation message issued at a Member site and reception time at the user database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3399"/>
                </a:solidFill>
              </a:rPr>
              <a:t>will be available in the future</a:t>
            </a:r>
            <a:r>
              <a:rPr lang="en-US" sz="2400" dirty="0" smtClean="0"/>
              <a:t>).</a:t>
            </a:r>
          </a:p>
          <a:p>
            <a:pPr algn="just"/>
            <a:r>
              <a:rPr lang="en-US" sz="2400" dirty="0" smtClean="0"/>
              <a:t>Quality/Accuracy</a:t>
            </a:r>
            <a:r>
              <a:rPr lang="en-US" sz="2400" dirty="0"/>
              <a:t>: combining trueness and </a:t>
            </a:r>
            <a:r>
              <a:rPr lang="en-US" sz="2400" dirty="0" smtClean="0"/>
              <a:t>precision, mainly </a:t>
            </a:r>
            <a:r>
              <a:rPr lang="en-US" sz="2400" dirty="0"/>
              <a:t>derived from “observation minus background” (O-B) NWP results from Global NWP </a:t>
            </a:r>
            <a:r>
              <a:rPr lang="en-US" sz="2400" dirty="0" err="1"/>
              <a:t>Centres</a:t>
            </a:r>
            <a:r>
              <a:rPr lang="en-US" sz="2400" dirty="0"/>
              <a:t> for parameters such as air pressure, air temperature, wind and relative humidity observations.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err="1" smtClean="0">
                <a:solidFill>
                  <a:srgbClr val="000099"/>
                </a:solidFill>
              </a:rPr>
              <a:t>Determining</a:t>
            </a:r>
            <a:r>
              <a:rPr lang="fr-CH" sz="3200" dirty="0" smtClean="0">
                <a:solidFill>
                  <a:srgbClr val="000099"/>
                </a:solidFill>
              </a:rPr>
              <a:t> monitoring performance for Data </a:t>
            </a:r>
            <a:r>
              <a:rPr lang="fr-CH" sz="3200" dirty="0" err="1" smtClean="0">
                <a:solidFill>
                  <a:srgbClr val="000099"/>
                </a:solidFill>
              </a:rPr>
              <a:t>Availability</a:t>
            </a:r>
            <a:r>
              <a:rPr lang="fr-CH" sz="3200" dirty="0" smtClean="0">
                <a:solidFill>
                  <a:srgbClr val="000099"/>
                </a:solidFill>
              </a:rPr>
              <a:t>, the case of surface observations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0989"/>
            <a:ext cx="4619501" cy="4250171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compare the observations received with the expected </a:t>
            </a:r>
            <a:r>
              <a:rPr lang="en-US" sz="2400" dirty="0" smtClean="0"/>
              <a:t>observations </a:t>
            </a:r>
            <a:r>
              <a:rPr lang="en-US" sz="2400" dirty="0" smtClean="0">
                <a:solidFill>
                  <a:srgbClr val="FF0000"/>
                </a:solidFill>
              </a:rPr>
              <a:t>based on OSCAR / GBON requirements.</a:t>
            </a:r>
            <a:endParaRPr lang="en-US" sz="2400" dirty="0" smtClean="0"/>
          </a:p>
          <a:p>
            <a:pPr algn="just"/>
            <a:r>
              <a:rPr lang="fr-CH" sz="2400" dirty="0" smtClean="0"/>
              <a:t>If no </a:t>
            </a:r>
            <a:r>
              <a:rPr lang="fr-CH" sz="2400" dirty="0" err="1" smtClean="0"/>
              <a:t>schedule</a:t>
            </a:r>
            <a:r>
              <a:rPr lang="fr-CH" sz="2400" dirty="0" smtClean="0"/>
              <a:t> </a:t>
            </a:r>
            <a:r>
              <a:rPr lang="fr-CH" sz="2400" dirty="0" err="1" smtClean="0"/>
              <a:t>listed</a:t>
            </a:r>
            <a:r>
              <a:rPr lang="fr-CH" sz="2400" dirty="0" smtClean="0"/>
              <a:t> in OSCAR/surface, default </a:t>
            </a:r>
            <a:r>
              <a:rPr lang="fr-CH" sz="2400" dirty="0" err="1" smtClean="0"/>
              <a:t>scheduled</a:t>
            </a:r>
            <a:r>
              <a:rPr lang="fr-CH" sz="2400" dirty="0" smtClean="0"/>
              <a:t> </a:t>
            </a:r>
            <a:r>
              <a:rPr lang="fr-CH" sz="2400" dirty="0" err="1" smtClean="0"/>
              <a:t>will</a:t>
            </a:r>
            <a:r>
              <a:rPr lang="fr-CH" sz="2400" dirty="0" smtClean="0"/>
              <a:t> </a:t>
            </a:r>
            <a:r>
              <a:rPr lang="fr-CH" sz="2400" dirty="0" err="1" smtClean="0"/>
              <a:t>be</a:t>
            </a:r>
            <a:r>
              <a:rPr lang="fr-CH" sz="2400" dirty="0" smtClean="0"/>
              <a:t> </a:t>
            </a:r>
            <a:r>
              <a:rPr lang="fr-CH" sz="2400" dirty="0" err="1" smtClean="0"/>
              <a:t>applied</a:t>
            </a:r>
            <a:r>
              <a:rPr lang="fr-CH" sz="2400" dirty="0" smtClean="0"/>
              <a:t> (per 3h), for GBON </a:t>
            </a:r>
            <a:r>
              <a:rPr lang="fr-CH" sz="2400" dirty="0" err="1" smtClean="0"/>
              <a:t>baseline</a:t>
            </a:r>
            <a:r>
              <a:rPr lang="fr-CH" sz="2400" dirty="0" smtClean="0"/>
              <a:t> (per 1h)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00" y="1780989"/>
            <a:ext cx="3408899" cy="31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66025" y="5036580"/>
            <a:ext cx="3693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99"/>
                </a:solidFill>
              </a:rPr>
              <a:t>Avalaibility</a:t>
            </a:r>
            <a:r>
              <a:rPr lang="en-US" dirty="0" smtClean="0">
                <a:solidFill>
                  <a:srgbClr val="000099"/>
                </a:solidFill>
              </a:rPr>
              <a:t> indicator of surface observations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err="1">
                <a:solidFill>
                  <a:srgbClr val="000099"/>
                </a:solidFill>
              </a:rPr>
              <a:t>Determining</a:t>
            </a:r>
            <a:r>
              <a:rPr lang="fr-CH" sz="3200" dirty="0">
                <a:solidFill>
                  <a:srgbClr val="000099"/>
                </a:solidFill>
              </a:rPr>
              <a:t> monitoring performance for </a:t>
            </a:r>
            <a:r>
              <a:rPr lang="fr-CH" sz="3200" dirty="0" err="1" smtClean="0">
                <a:solidFill>
                  <a:srgbClr val="000099"/>
                </a:solidFill>
              </a:rPr>
              <a:t>quality</a:t>
            </a:r>
            <a:r>
              <a:rPr lang="fr-CH" sz="3200" dirty="0" smtClean="0">
                <a:solidFill>
                  <a:srgbClr val="000099"/>
                </a:solidFill>
              </a:rPr>
              <a:t>, </a:t>
            </a:r>
            <a:r>
              <a:rPr lang="fr-CH" sz="3200" dirty="0">
                <a:solidFill>
                  <a:srgbClr val="000099"/>
                </a:solidFill>
              </a:rPr>
              <a:t>the case of </a:t>
            </a:r>
            <a:r>
              <a:rPr lang="fr-CH" sz="3200" dirty="0" smtClean="0">
                <a:solidFill>
                  <a:srgbClr val="000099"/>
                </a:solidFill>
              </a:rPr>
              <a:t>surface observations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76" y="1982871"/>
            <a:ext cx="3375803" cy="275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76707"/>
            <a:ext cx="4684816" cy="4250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 smtClean="0"/>
          </a:p>
          <a:p>
            <a:pPr algn="just"/>
            <a:r>
              <a:rPr lang="en-GB" sz="2800" dirty="0" smtClean="0"/>
              <a:t>Depends on </a:t>
            </a:r>
            <a:r>
              <a:rPr lang="en-GB" sz="2800" dirty="0"/>
              <a:t>the feedback from several NWP data assimilation systems - mainly the O-B departures - and the quality/accuracy indicators to be considered are trueness, precision </a:t>
            </a:r>
            <a:r>
              <a:rPr lang="en-GB" sz="2800" dirty="0" smtClean="0"/>
              <a:t>and  </a:t>
            </a:r>
            <a:r>
              <a:rPr lang="en-GB" sz="2800" dirty="0"/>
              <a:t>gross </a:t>
            </a:r>
            <a:r>
              <a:rPr lang="en-GB" sz="2800" dirty="0" smtClean="0"/>
              <a:t>error .</a:t>
            </a:r>
          </a:p>
          <a:p>
            <a:pPr algn="just"/>
            <a:r>
              <a:rPr lang="en-GB" sz="2800" dirty="0" smtClean="0"/>
              <a:t>for </a:t>
            </a:r>
            <a:r>
              <a:rPr lang="en-GB" sz="2800" dirty="0"/>
              <a:t>surface observations only trueness has been implemented in the web tool</a:t>
            </a:r>
            <a:endParaRPr lang="en-GB" sz="2800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37976" y="4875638"/>
            <a:ext cx="3693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Color </a:t>
            </a:r>
            <a:r>
              <a:rPr lang="en-US" dirty="0">
                <a:solidFill>
                  <a:srgbClr val="000099"/>
                </a:solidFill>
              </a:rPr>
              <a:t>i</a:t>
            </a:r>
            <a:r>
              <a:rPr lang="en-US" dirty="0" smtClean="0">
                <a:solidFill>
                  <a:srgbClr val="000099"/>
                </a:solidFill>
              </a:rPr>
              <a:t>ndicator examples </a:t>
            </a:r>
            <a:r>
              <a:rPr lang="en-US" dirty="0">
                <a:solidFill>
                  <a:srgbClr val="000099"/>
                </a:solidFill>
              </a:rPr>
              <a:t>of </a:t>
            </a:r>
            <a:r>
              <a:rPr lang="en-US" dirty="0" smtClean="0">
                <a:solidFill>
                  <a:srgbClr val="000099"/>
                </a:solidFill>
              </a:rPr>
              <a:t>differences </a:t>
            </a:r>
            <a:r>
              <a:rPr lang="en-US" dirty="0">
                <a:solidFill>
                  <a:srgbClr val="000099"/>
                </a:solidFill>
              </a:rPr>
              <a:t>between observations and models for surface pressure</a:t>
            </a:r>
          </a:p>
        </p:txBody>
      </p:sp>
    </p:spTree>
    <p:extLst>
      <p:ext uri="{BB962C8B-B14F-4D97-AF65-F5344CB8AC3E}">
        <p14:creationId xmlns:p14="http://schemas.microsoft.com/office/powerpoint/2010/main" val="40693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err="1">
                <a:solidFill>
                  <a:srgbClr val="000099"/>
                </a:solidFill>
              </a:rPr>
              <a:t>Example</a:t>
            </a:r>
            <a:r>
              <a:rPr lang="fr-CH" sz="3200" dirty="0">
                <a:solidFill>
                  <a:srgbClr val="000099"/>
                </a:solidFill>
              </a:rPr>
              <a:t> of a </a:t>
            </a:r>
            <a:r>
              <a:rPr lang="fr-CH" sz="3200" dirty="0" err="1">
                <a:solidFill>
                  <a:srgbClr val="000099"/>
                </a:solidFill>
              </a:rPr>
              <a:t>quality</a:t>
            </a:r>
            <a:r>
              <a:rPr lang="fr-CH" sz="3200" dirty="0">
                <a:solidFill>
                  <a:srgbClr val="000099"/>
                </a:solidFill>
              </a:rPr>
              <a:t> issue in surface </a:t>
            </a:r>
            <a:r>
              <a:rPr lang="fr-CH" sz="3200" dirty="0" smtClean="0">
                <a:solidFill>
                  <a:srgbClr val="000099"/>
                </a:solidFill>
              </a:rPr>
              <a:t>observations, the case of pressure observations 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0" y="1664106"/>
            <a:ext cx="8277101" cy="358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539838" y="1469615"/>
            <a:ext cx="3146962" cy="3339461"/>
            <a:chOff x="546265" y="1852550"/>
            <a:chExt cx="3146962" cy="333946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40" r="4301"/>
            <a:stretch/>
          </p:blipFill>
          <p:spPr bwMode="auto">
            <a:xfrm>
              <a:off x="546265" y="1852550"/>
              <a:ext cx="3146962" cy="3339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53143" y="3301340"/>
              <a:ext cx="2101932" cy="10806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03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Example</a:t>
            </a:r>
            <a:r>
              <a:rPr lang="fr-CH" dirty="0" smtClean="0"/>
              <a:t> of a </a:t>
            </a:r>
            <a:r>
              <a:rPr lang="fr-CH" dirty="0" err="1" smtClean="0"/>
              <a:t>quality</a:t>
            </a:r>
            <a:r>
              <a:rPr lang="fr-CH" dirty="0" smtClean="0"/>
              <a:t> issue in surface observations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44" y="1684935"/>
            <a:ext cx="6964878" cy="423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57200" y="1759419"/>
            <a:ext cx="8082164" cy="4451373"/>
            <a:chOff x="647889" y="1759421"/>
            <a:chExt cx="8082164" cy="445137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89" y="1759421"/>
              <a:ext cx="8082164" cy="445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3503218" y="4619502"/>
              <a:ext cx="926276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213268" y="6042563"/>
              <a:ext cx="46313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4146"/>
          </a:xfrm>
        </p:spPr>
        <p:txBody>
          <a:bodyPr>
            <a:noAutofit/>
          </a:bodyPr>
          <a:lstStyle/>
          <a:p>
            <a:r>
              <a:rPr lang="fr-CH" sz="3200" dirty="0" err="1">
                <a:solidFill>
                  <a:srgbClr val="000099"/>
                </a:solidFill>
              </a:rPr>
              <a:t>Example</a:t>
            </a:r>
            <a:r>
              <a:rPr lang="fr-CH" sz="3200" dirty="0">
                <a:solidFill>
                  <a:srgbClr val="000099"/>
                </a:solidFill>
              </a:rPr>
              <a:t> of a </a:t>
            </a:r>
            <a:r>
              <a:rPr lang="fr-CH" sz="3200" dirty="0" err="1">
                <a:solidFill>
                  <a:srgbClr val="000099"/>
                </a:solidFill>
              </a:rPr>
              <a:t>quality</a:t>
            </a:r>
            <a:r>
              <a:rPr lang="fr-CH" sz="3200" dirty="0">
                <a:solidFill>
                  <a:srgbClr val="000099"/>
                </a:solidFill>
              </a:rPr>
              <a:t> issue in surface </a:t>
            </a:r>
            <a:r>
              <a:rPr lang="fr-CH" sz="3200" dirty="0" smtClean="0">
                <a:solidFill>
                  <a:srgbClr val="000099"/>
                </a:solidFill>
              </a:rPr>
              <a:t>observations (</a:t>
            </a:r>
            <a:r>
              <a:rPr lang="fr-CH" sz="3200" dirty="0" err="1" smtClean="0">
                <a:solidFill>
                  <a:srgbClr val="000099"/>
                </a:solidFill>
              </a:rPr>
              <a:t>metadata</a:t>
            </a:r>
            <a:r>
              <a:rPr lang="fr-CH" sz="3200" dirty="0" smtClean="0">
                <a:solidFill>
                  <a:srgbClr val="000099"/>
                </a:solidFill>
              </a:rPr>
              <a:t> in OSCAR/Surface) 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86400" y="2497651"/>
            <a:ext cx="8444784" cy="2193805"/>
            <a:chOff x="395844" y="957075"/>
            <a:chExt cx="8105775" cy="19431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844" y="957075"/>
              <a:ext cx="8105775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3063832" y="2270783"/>
              <a:ext cx="878773" cy="47501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089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1198</TotalTime>
  <Words>444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WMO_WHITE_Powerpoint_en_fr</vt:lpstr>
      <vt:lpstr>PowerPoint Presentation</vt:lpstr>
      <vt:lpstr>Recalling the WDQMS (Processes)</vt:lpstr>
      <vt:lpstr>Recalling the WDQMS (Webtool)</vt:lpstr>
      <vt:lpstr>Monitoring categories</vt:lpstr>
      <vt:lpstr>Determining monitoring performance for Data Availability, the case of surface observations</vt:lpstr>
      <vt:lpstr>Determining monitoring performance for quality, the case of surface observations</vt:lpstr>
      <vt:lpstr>Example of a quality issue in surface observations, the case of pressure observations </vt:lpstr>
      <vt:lpstr>Example of a quality issue in surface observations </vt:lpstr>
      <vt:lpstr>Example of a quality issue in surface observations (metadata in OSCAR/Surface) </vt:lpstr>
      <vt:lpstr>Station metadata in another sources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Ondras</dc:creator>
  <cp:lastModifiedBy>Zulkarnain</cp:lastModifiedBy>
  <cp:revision>499</cp:revision>
  <cp:lastPrinted>2017-05-09T06:47:47Z</cp:lastPrinted>
  <dcterms:created xsi:type="dcterms:W3CDTF">2016-05-27T11:05:50Z</dcterms:created>
  <dcterms:modified xsi:type="dcterms:W3CDTF">2020-06-23T06:58:14Z</dcterms:modified>
</cp:coreProperties>
</file>