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83" r:id="rId3"/>
    <p:sldId id="280" r:id="rId4"/>
    <p:sldId id="276" r:id="rId5"/>
    <p:sldId id="278" r:id="rId6"/>
    <p:sldId id="277" r:id="rId7"/>
    <p:sldId id="288" r:id="rId8"/>
    <p:sldId id="285" r:id="rId9"/>
    <p:sldId id="291" r:id="rId10"/>
    <p:sldId id="284" r:id="rId11"/>
    <p:sldId id="294" r:id="rId12"/>
    <p:sldId id="295" r:id="rId13"/>
    <p:sldId id="296" r:id="rId14"/>
    <p:sldId id="287" r:id="rId15"/>
  </p:sldIdLst>
  <p:sldSz cx="12188825"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064E83"/>
    <a:srgbClr val="55CBA4"/>
    <a:srgbClr val="4FD1BB"/>
    <a:srgbClr val="E917CB"/>
    <a:srgbClr val="2E3F4C"/>
    <a:srgbClr val="6C8A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4598" autoAdjust="0"/>
  </p:normalViewPr>
  <p:slideViewPr>
    <p:cSldViewPr snapToGrid="0" snapToObjects="1" showGuides="1">
      <p:cViewPr varScale="1">
        <p:scale>
          <a:sx n="70" d="100"/>
          <a:sy n="70" d="100"/>
        </p:scale>
        <p:origin x="60" y="504"/>
      </p:cViewPr>
      <p:guideLst>
        <p:guide orient="horz" pos="2160"/>
        <p:guide pos="3838"/>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257351A7-8A0E-BC4A-B507-BC9FBEDEB94D}" type="datetime1">
              <a:rPr lang="en-US" smtClean="0"/>
              <a:pPr/>
              <a:t>6/22/2020</a:t>
            </a:fld>
            <a:endParaRPr lang="en-US"/>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DEFFE683-3A33-1F4A-90D8-528147015F19}" type="slidenum">
              <a:rPr lang="en-US" smtClean="0"/>
              <a:pPr/>
              <a:t>‹#›</a:t>
            </a:fld>
            <a:endParaRPr lang="en-US"/>
          </a:p>
        </p:txBody>
      </p:sp>
    </p:spTree>
    <p:extLst>
      <p:ext uri="{BB962C8B-B14F-4D97-AF65-F5344CB8AC3E}">
        <p14:creationId xmlns:p14="http://schemas.microsoft.com/office/powerpoint/2010/main" val="3461219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3C0BA50B-6875-0F43-A70A-41BA2A188017}" type="datetime1">
              <a:rPr lang="en-US" smtClean="0"/>
              <a:pPr/>
              <a:t>6/22/2020</a:t>
            </a:fld>
            <a:endParaRPr lang="en-US"/>
          </a:p>
        </p:txBody>
      </p:sp>
      <p:sp>
        <p:nvSpPr>
          <p:cNvPr id="4" name="Slide Image Placeholder 3"/>
          <p:cNvSpPr>
            <a:spLocks noGrp="1" noRot="1" noChangeAspect="1"/>
          </p:cNvSpPr>
          <p:nvPr>
            <p:ph type="sldImg" idx="2"/>
          </p:nvPr>
        </p:nvSpPr>
        <p:spPr>
          <a:xfrm>
            <a:off x="88900" y="744538"/>
            <a:ext cx="6616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2D03270C-FB42-C54A-AC71-B4EEB4FA7F12}" type="slidenum">
              <a:rPr lang="en-US" smtClean="0"/>
              <a:pPr/>
              <a:t>‹#›</a:t>
            </a:fld>
            <a:endParaRPr lang="en-US"/>
          </a:p>
        </p:txBody>
      </p:sp>
    </p:spTree>
    <p:extLst>
      <p:ext uri="{BB962C8B-B14F-4D97-AF65-F5344CB8AC3E}">
        <p14:creationId xmlns:p14="http://schemas.microsoft.com/office/powerpoint/2010/main" val="24829670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Date Placeholder 10"/>
          <p:cNvSpPr txBox="1">
            <a:spLocks/>
          </p:cNvSpPr>
          <p:nvPr userDrawn="1"/>
        </p:nvSpPr>
        <p:spPr>
          <a:xfrm>
            <a:off x="8076534" y="5984875"/>
            <a:ext cx="1953066" cy="365125"/>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64E83"/>
                </a:solidFill>
                <a:effectLst/>
                <a:uLnTx/>
                <a:uFillTx/>
                <a:latin typeface="+mn-lt"/>
                <a:ea typeface="+mn-ea"/>
                <a:cs typeface="+mn-cs"/>
              </a:rPr>
              <a:t>© ECMWF </a:t>
            </a:r>
            <a:fld id="{D4C56AD5-C73F-B44A-96CB-E8BE2C5CB95A}" type="datetime4">
              <a:rPr kumimoji="0" lang="en-US" sz="900" b="0" i="0" u="none" strike="noStrike" kern="1200" cap="none" spc="0" normalizeH="0" baseline="0" noProof="0" smtClean="0">
                <a:ln>
                  <a:noFill/>
                </a:ln>
                <a:solidFill>
                  <a:srgbClr val="064E83"/>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June 22, 2020</a:t>
            </a:fld>
            <a:endParaRPr kumimoji="0" lang="en-US" sz="900" b="0" i="0" u="none" strike="noStrike" kern="1200" cap="none" spc="0" normalizeH="0" baseline="0" noProof="0" dirty="0">
              <a:ln>
                <a:noFill/>
              </a:ln>
              <a:solidFill>
                <a:srgbClr val="064E83"/>
              </a:solidFill>
              <a:effectLst/>
              <a:uLnTx/>
              <a:uFillTx/>
              <a:latin typeface="+mn-lt"/>
              <a:ea typeface="+mn-ea"/>
              <a:cs typeface="+mn-cs"/>
            </a:endParaRPr>
          </a:p>
        </p:txBody>
      </p:sp>
      <p:sp>
        <p:nvSpPr>
          <p:cNvPr id="13" name="Text Placeholder 12"/>
          <p:cNvSpPr>
            <a:spLocks noGrp="1"/>
          </p:cNvSpPr>
          <p:nvPr>
            <p:ph type="body" sz="quarter" idx="10" hasCustomPrompt="1"/>
          </p:nvPr>
        </p:nvSpPr>
        <p:spPr>
          <a:xfrm>
            <a:off x="2160000" y="1294198"/>
            <a:ext cx="7869600" cy="519800"/>
          </a:xfrm>
          <a:prstGeom prst="rect">
            <a:avLst/>
          </a:prstGeom>
        </p:spPr>
        <p:txBody>
          <a:bodyPr vert="horz" lIns="0" tIns="0" rIns="0" bIns="0" anchor="b" anchorCtr="0">
            <a:spAutoFit/>
          </a:bodyPr>
          <a:lstStyle>
            <a:lvl1pPr marL="0" indent="0">
              <a:lnSpc>
                <a:spcPts val="4000"/>
              </a:lnSpc>
              <a:spcBef>
                <a:spcPts val="0"/>
              </a:spcBef>
              <a:buNone/>
              <a:defRPr sz="3600" b="1">
                <a:solidFill>
                  <a:srgbClr val="064E83"/>
                </a:solidFill>
              </a:defRPr>
            </a:lvl1pPr>
          </a:lstStyle>
          <a:p>
            <a:pPr lvl="0"/>
            <a:r>
              <a:rPr lang="en-GB" dirty="0"/>
              <a:t>Title of Presentation</a:t>
            </a:r>
          </a:p>
        </p:txBody>
      </p:sp>
      <p:sp>
        <p:nvSpPr>
          <p:cNvPr id="14" name="Text Placeholder 12"/>
          <p:cNvSpPr>
            <a:spLocks noGrp="1"/>
          </p:cNvSpPr>
          <p:nvPr>
            <p:ph type="body" sz="quarter" idx="11" hasCustomPrompt="1"/>
          </p:nvPr>
        </p:nvSpPr>
        <p:spPr>
          <a:xfrm>
            <a:off x="2160000" y="1980000"/>
            <a:ext cx="7869600" cy="382156"/>
          </a:xfrm>
          <a:prstGeom prst="rect">
            <a:avLst/>
          </a:prstGeom>
        </p:spPr>
        <p:txBody>
          <a:bodyPr vert="horz" wrap="square" lIns="0" tIns="0" rIns="0" bIns="0">
            <a:spAutoFit/>
          </a:bodyPr>
          <a:lstStyle>
            <a:lvl1pPr marL="0" indent="0">
              <a:lnSpc>
                <a:spcPts val="3000"/>
              </a:lnSpc>
              <a:spcBef>
                <a:spcPts val="0"/>
              </a:spcBef>
              <a:buNone/>
              <a:defRPr sz="2400">
                <a:solidFill>
                  <a:srgbClr val="064E83"/>
                </a:solidFill>
              </a:defRPr>
            </a:lvl1pPr>
          </a:lstStyle>
          <a:p>
            <a:pPr lvl="0"/>
            <a:r>
              <a:rPr lang="en-GB" dirty="0"/>
              <a:t>Subtitle of Presentation</a:t>
            </a:r>
          </a:p>
        </p:txBody>
      </p:sp>
      <p:sp>
        <p:nvSpPr>
          <p:cNvPr id="15" name="Text Placeholder 12"/>
          <p:cNvSpPr>
            <a:spLocks noGrp="1"/>
          </p:cNvSpPr>
          <p:nvPr>
            <p:ph type="body" sz="quarter" idx="12" hasCustomPrompt="1"/>
          </p:nvPr>
        </p:nvSpPr>
        <p:spPr>
          <a:xfrm>
            <a:off x="2160000" y="2700001"/>
            <a:ext cx="7869600" cy="307777"/>
          </a:xfrm>
          <a:prstGeom prst="rect">
            <a:avLst/>
          </a:prstGeom>
        </p:spPr>
        <p:txBody>
          <a:bodyPr vert="horz" wrap="square" lIns="0" tIns="0" rIns="0" bIns="0">
            <a:spAutoFit/>
          </a:bodyPr>
          <a:lstStyle>
            <a:lvl1pPr marL="0" indent="0">
              <a:lnSpc>
                <a:spcPts val="2400"/>
              </a:lnSpc>
              <a:spcBef>
                <a:spcPts val="0"/>
              </a:spcBef>
              <a:buNone/>
              <a:defRPr sz="2000">
                <a:solidFill>
                  <a:srgbClr val="064E83"/>
                </a:solidFill>
              </a:defRPr>
            </a:lvl1pPr>
          </a:lstStyle>
          <a:p>
            <a:pPr lvl="0"/>
            <a:r>
              <a:rPr lang="en-GB" dirty="0"/>
              <a:t>Author’s Name</a:t>
            </a:r>
          </a:p>
        </p:txBody>
      </p:sp>
      <p:sp>
        <p:nvSpPr>
          <p:cNvPr id="16" name="Text Placeholder 12"/>
          <p:cNvSpPr>
            <a:spLocks noGrp="1"/>
          </p:cNvSpPr>
          <p:nvPr>
            <p:ph type="body" sz="quarter" idx="13" hasCustomPrompt="1"/>
          </p:nvPr>
        </p:nvSpPr>
        <p:spPr>
          <a:xfrm>
            <a:off x="2160000" y="3121224"/>
            <a:ext cx="7869600" cy="254771"/>
          </a:xfrm>
          <a:prstGeom prst="rect">
            <a:avLst/>
          </a:prstGeom>
        </p:spPr>
        <p:txBody>
          <a:bodyPr vert="horz" wrap="square" lIns="0" tIns="0" rIns="0" bIns="0">
            <a:spAutoFit/>
          </a:bodyPr>
          <a:lstStyle>
            <a:lvl1pPr marL="0" indent="0">
              <a:lnSpc>
                <a:spcPts val="2000"/>
              </a:lnSpc>
              <a:spcBef>
                <a:spcPts val="0"/>
              </a:spcBef>
              <a:buNone/>
              <a:defRPr sz="1600">
                <a:solidFill>
                  <a:srgbClr val="064E83"/>
                </a:solidFill>
              </a:defRPr>
            </a:lvl1pPr>
          </a:lstStyle>
          <a:p>
            <a:pPr lvl="0"/>
            <a:r>
              <a:rPr lang="en-GB" dirty="0"/>
              <a:t>Author’s Address</a:t>
            </a:r>
          </a:p>
        </p:txBody>
      </p:sp>
      <p:sp>
        <p:nvSpPr>
          <p:cNvPr id="17" name="Text Placeholder 12"/>
          <p:cNvSpPr>
            <a:spLocks noGrp="1"/>
          </p:cNvSpPr>
          <p:nvPr>
            <p:ph type="body" sz="quarter" idx="14" hasCustomPrompt="1"/>
          </p:nvPr>
        </p:nvSpPr>
        <p:spPr>
          <a:xfrm>
            <a:off x="2160000" y="3429000"/>
            <a:ext cx="7869600" cy="228268"/>
          </a:xfrm>
          <a:prstGeom prst="rect">
            <a:avLst/>
          </a:prstGeom>
        </p:spPr>
        <p:txBody>
          <a:bodyPr vert="horz" wrap="square" lIns="0" tIns="0" rIns="0" bIns="0">
            <a:spAutoFit/>
          </a:bodyPr>
          <a:lstStyle>
            <a:lvl1pPr marL="0" indent="0">
              <a:lnSpc>
                <a:spcPts val="1800"/>
              </a:lnSpc>
              <a:spcBef>
                <a:spcPts val="0"/>
              </a:spcBef>
              <a:buNone/>
              <a:defRPr sz="1400">
                <a:solidFill>
                  <a:srgbClr val="064E83"/>
                </a:solidFill>
              </a:defRPr>
            </a:lvl1pPr>
          </a:lstStyle>
          <a:p>
            <a:pPr lvl="0"/>
            <a:r>
              <a:rPr lang="en-GB" dirty="0" err="1"/>
              <a:t>email@ddress</a:t>
            </a:r>
            <a:endParaRPr lang="en-GB" dirty="0"/>
          </a:p>
        </p:txBody>
      </p:sp>
      <p:pic>
        <p:nvPicPr>
          <p:cNvPr id="10" name="Picture 9" descr="ECMWF_Master_Logo_RGB_nostrap.png"/>
          <p:cNvPicPr>
            <a:picLocks noChangeAspect="1"/>
          </p:cNvPicPr>
          <p:nvPr userDrawn="1"/>
        </p:nvPicPr>
        <p:blipFill>
          <a:blip r:embed="rId2"/>
          <a:stretch>
            <a:fillRect/>
          </a:stretch>
        </p:blipFill>
        <p:spPr>
          <a:xfrm>
            <a:off x="2160000" y="5984875"/>
            <a:ext cx="2135591" cy="36695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2160000" y="360000"/>
            <a:ext cx="7869600" cy="369332"/>
          </a:xfrm>
          <a:prstGeom prst="rect">
            <a:avLst/>
          </a:prstGeom>
        </p:spPr>
        <p:txBody>
          <a:bodyPr lIns="0" tIns="0" rIns="0" bIns="0"/>
          <a:lstStyle>
            <a:lvl1pPr>
              <a:defRPr>
                <a:solidFill>
                  <a:srgbClr val="064E83"/>
                </a:solidFill>
              </a:defRPr>
            </a:lvl1pPr>
          </a:lstStyle>
          <a:p>
            <a:r>
              <a:rPr lang="en-US"/>
              <a:t>Click to edit Master title style</a:t>
            </a:r>
            <a:endParaRPr lang="en-US" dirty="0"/>
          </a:p>
        </p:txBody>
      </p:sp>
      <p:sp>
        <p:nvSpPr>
          <p:cNvPr id="11" name="Content Placeholder 10"/>
          <p:cNvSpPr>
            <a:spLocks noGrp="1"/>
          </p:cNvSpPr>
          <p:nvPr>
            <p:ph sz="quarter" idx="14" hasCustomPrompt="1"/>
          </p:nvPr>
        </p:nvSpPr>
        <p:spPr>
          <a:xfrm>
            <a:off x="2159999" y="936000"/>
            <a:ext cx="7869601"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6B3B0B0F-E794-1244-9699-107C60B9C23A}" type="slidenum">
              <a:rPr lang="en-US" smtClean="0"/>
              <a:pPr/>
              <a:t>‹#›</a:t>
            </a:fld>
            <a:endParaRPr lang="en-US" dirty="0"/>
          </a:p>
        </p:txBody>
      </p:sp>
      <p:sp>
        <p:nvSpPr>
          <p:cNvPr id="16" name="Footer Placeholder 11"/>
          <p:cNvSpPr>
            <a:spLocks noGrp="1"/>
          </p:cNvSpPr>
          <p:nvPr>
            <p:ph type="ftr" sz="quarter" idx="3"/>
          </p:nvPr>
        </p:nvSpPr>
        <p:spPr>
          <a:xfrm>
            <a:off x="3502372" y="6308255"/>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dirty="0"/>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2160001" y="6293597"/>
            <a:ext cx="1342372" cy="23065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de margins">
    <p:spTree>
      <p:nvGrpSpPr>
        <p:cNvPr id="1" name=""/>
        <p:cNvGrpSpPr/>
        <p:nvPr/>
      </p:nvGrpSpPr>
      <p:grpSpPr>
        <a:xfrm>
          <a:off x="0" y="0"/>
          <a:ext cx="0" cy="0"/>
          <a:chOff x="0" y="0"/>
          <a:chExt cx="0" cy="0"/>
        </a:xfrm>
      </p:grpSpPr>
      <p:sp>
        <p:nvSpPr>
          <p:cNvPr id="9" name="Title 8"/>
          <p:cNvSpPr>
            <a:spLocks noGrp="1"/>
          </p:cNvSpPr>
          <p:nvPr>
            <p:ph type="title"/>
          </p:nvPr>
        </p:nvSpPr>
        <p:spPr>
          <a:xfrm>
            <a:off x="3240000" y="360000"/>
            <a:ext cx="5709600" cy="369332"/>
          </a:xfrm>
          <a:prstGeom prst="rect">
            <a:avLst/>
          </a:prstGeom>
        </p:spPr>
        <p:txBody>
          <a:bodyPr lIns="0" tIns="0" rIns="0" bIns="0"/>
          <a:lstStyle>
            <a:lvl1pPr>
              <a:defRPr>
                <a:solidFill>
                  <a:srgbClr val="064E83"/>
                </a:solidFill>
              </a:defRPr>
            </a:lvl1pPr>
          </a:lstStyle>
          <a:p>
            <a:r>
              <a:rPr lang="en-US"/>
              <a:t>Click to edit Master title style</a:t>
            </a:r>
            <a:endParaRPr lang="en-US" dirty="0"/>
          </a:p>
        </p:txBody>
      </p:sp>
      <p:sp>
        <p:nvSpPr>
          <p:cNvPr id="11" name="Content Placeholder 10"/>
          <p:cNvSpPr>
            <a:spLocks noGrp="1"/>
          </p:cNvSpPr>
          <p:nvPr>
            <p:ph sz="quarter" idx="14" hasCustomPrompt="1"/>
          </p:nvPr>
        </p:nvSpPr>
        <p:spPr>
          <a:xfrm>
            <a:off x="3240000" y="936000"/>
            <a:ext cx="5709600"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05F19C50-BC3B-5841-9AFF-3A0443B66067}" type="slidenum">
              <a:rPr lang="en-US" smtClean="0"/>
              <a:pPr/>
              <a:t>‹#›</a:t>
            </a:fld>
            <a:endParaRPr lang="en-US" dirty="0"/>
          </a:p>
        </p:txBody>
      </p:sp>
      <p:sp>
        <p:nvSpPr>
          <p:cNvPr id="15" name="Date Placeholder 10"/>
          <p:cNvSpPr txBox="1">
            <a:spLocks/>
          </p:cNvSpPr>
          <p:nvPr userDrawn="1"/>
        </p:nvSpPr>
        <p:spPr>
          <a:xfrm>
            <a:off x="8564419" y="6308255"/>
            <a:ext cx="1465181" cy="230657"/>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n-lt"/>
                <a:ea typeface="+mn-ea"/>
                <a:cs typeface="+mn-cs"/>
              </a:rPr>
              <a:t>October 29, 2014</a:t>
            </a:r>
          </a:p>
        </p:txBody>
      </p:sp>
      <p:sp>
        <p:nvSpPr>
          <p:cNvPr id="16" name="Footer Placeholder 11"/>
          <p:cNvSpPr>
            <a:spLocks noGrp="1"/>
          </p:cNvSpPr>
          <p:nvPr>
            <p:ph type="ftr" sz="quarter" idx="3"/>
          </p:nvPr>
        </p:nvSpPr>
        <p:spPr>
          <a:xfrm>
            <a:off x="4582373" y="6308255"/>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dirty="0"/>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3240001" y="6293597"/>
            <a:ext cx="1342372" cy="23065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arrow margins">
    <p:spTree>
      <p:nvGrpSpPr>
        <p:cNvPr id="1" name=""/>
        <p:cNvGrpSpPr/>
        <p:nvPr/>
      </p:nvGrpSpPr>
      <p:grpSpPr>
        <a:xfrm>
          <a:off x="0" y="0"/>
          <a:ext cx="0" cy="0"/>
          <a:chOff x="0" y="0"/>
          <a:chExt cx="0" cy="0"/>
        </a:xfrm>
      </p:grpSpPr>
      <p:sp>
        <p:nvSpPr>
          <p:cNvPr id="9" name="Title 8"/>
          <p:cNvSpPr>
            <a:spLocks noGrp="1"/>
          </p:cNvSpPr>
          <p:nvPr>
            <p:ph type="title"/>
          </p:nvPr>
        </p:nvSpPr>
        <p:spPr>
          <a:xfrm>
            <a:off x="1080000" y="360000"/>
            <a:ext cx="10029600" cy="369332"/>
          </a:xfrm>
          <a:prstGeom prst="rect">
            <a:avLst/>
          </a:prstGeom>
        </p:spPr>
        <p:txBody>
          <a:bodyPr lIns="0" tIns="0" rIns="0" bIns="0"/>
          <a:lstStyle>
            <a:lvl1pPr>
              <a:defRPr>
                <a:solidFill>
                  <a:srgbClr val="064E83"/>
                </a:solidFill>
              </a:defRPr>
            </a:lvl1pPr>
          </a:lstStyle>
          <a:p>
            <a:r>
              <a:rPr lang="en-US"/>
              <a:t>Click to edit Master title style</a:t>
            </a:r>
            <a:endParaRPr lang="en-US" dirty="0"/>
          </a:p>
        </p:txBody>
      </p:sp>
      <p:sp>
        <p:nvSpPr>
          <p:cNvPr id="11" name="Content Placeholder 10"/>
          <p:cNvSpPr>
            <a:spLocks noGrp="1"/>
          </p:cNvSpPr>
          <p:nvPr>
            <p:ph sz="quarter" idx="14" hasCustomPrompt="1"/>
          </p:nvPr>
        </p:nvSpPr>
        <p:spPr>
          <a:xfrm>
            <a:off x="1080000" y="936000"/>
            <a:ext cx="10029600"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E4AB80EA-DB86-D849-B86F-15DAF31F0474}" type="slidenum">
              <a:rPr lang="en-US" smtClean="0"/>
              <a:pPr/>
              <a:t>‹#›</a:t>
            </a:fld>
            <a:endParaRPr lang="en-US" dirty="0"/>
          </a:p>
        </p:txBody>
      </p:sp>
      <p:sp>
        <p:nvSpPr>
          <p:cNvPr id="15" name="Date Placeholder 10"/>
          <p:cNvSpPr txBox="1">
            <a:spLocks/>
          </p:cNvSpPr>
          <p:nvPr userDrawn="1"/>
        </p:nvSpPr>
        <p:spPr>
          <a:xfrm>
            <a:off x="8564419" y="6308255"/>
            <a:ext cx="1465181" cy="230657"/>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n-lt"/>
                <a:ea typeface="+mn-ea"/>
                <a:cs typeface="+mn-cs"/>
              </a:rPr>
              <a:t>October 29, 2014</a:t>
            </a:r>
          </a:p>
        </p:txBody>
      </p:sp>
      <p:sp>
        <p:nvSpPr>
          <p:cNvPr id="16" name="Footer Placeholder 11"/>
          <p:cNvSpPr>
            <a:spLocks noGrp="1"/>
          </p:cNvSpPr>
          <p:nvPr>
            <p:ph type="ftr" sz="quarter" idx="3"/>
          </p:nvPr>
        </p:nvSpPr>
        <p:spPr>
          <a:xfrm>
            <a:off x="2422372" y="6308255"/>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dirty="0"/>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1080000" y="6308254"/>
            <a:ext cx="1342372" cy="23065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owerPoint_strip2.png"/>
          <p:cNvPicPr>
            <a:picLocks noChangeAspect="1"/>
          </p:cNvPicPr>
          <p:nvPr userDrawn="1"/>
        </p:nvPicPr>
        <p:blipFill>
          <a:blip r:embed="rId6"/>
          <a:stretch>
            <a:fillRect/>
          </a:stretch>
        </p:blipFill>
        <p:spPr>
          <a:xfrm>
            <a:off x="0" y="0"/>
            <a:ext cx="18288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hf hdr="0" dt="0"/>
  <p:txStyles>
    <p:titleStyle>
      <a:lvl1pPr algn="l" defTabSz="457200" rtl="0" eaLnBrk="1" latinLnBrk="0" hangingPunct="1">
        <a:lnSpc>
          <a:spcPts val="2800"/>
        </a:lnSpc>
        <a:spcBef>
          <a:spcPct val="0"/>
        </a:spcBef>
        <a:buNone/>
        <a:defRPr sz="24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chemeClr val="bg1"/>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oscar.wmo.int/surface/index.html#/search/station/stationReportDetails/0-20000-0-8629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201479" y="83839"/>
            <a:ext cx="11910446" cy="1730159"/>
          </a:xfrm>
        </p:spPr>
        <p:txBody>
          <a:bodyPr/>
          <a:lstStyle/>
          <a:p>
            <a:pPr algn="ctr"/>
            <a:r>
              <a:rPr lang="en-GB" dirty="0"/>
              <a:t>How the quality results are produced by NWP monitoring </a:t>
            </a:r>
            <a:r>
              <a:rPr lang="en-GB" dirty="0" err="1"/>
              <a:t>centers</a:t>
            </a:r>
            <a:r>
              <a:rPr lang="en-GB" dirty="0"/>
              <a:t>, and the differences between them</a:t>
            </a:r>
            <a:endParaRPr lang="en-US" dirty="0"/>
          </a:p>
        </p:txBody>
      </p:sp>
      <p:sp>
        <p:nvSpPr>
          <p:cNvPr id="11" name="Text Placeholder 10"/>
          <p:cNvSpPr>
            <a:spLocks noGrp="1"/>
          </p:cNvSpPr>
          <p:nvPr>
            <p:ph type="body" sz="quarter" idx="11"/>
          </p:nvPr>
        </p:nvSpPr>
        <p:spPr>
          <a:xfrm>
            <a:off x="2343572" y="5183591"/>
            <a:ext cx="7869600" cy="358560"/>
          </a:xfrm>
        </p:spPr>
        <p:txBody>
          <a:bodyPr/>
          <a:lstStyle/>
          <a:p>
            <a:pPr algn="ctr"/>
            <a:r>
              <a:rPr lang="en-US" sz="2000" dirty="0"/>
              <a:t>Reading, 22 June 2020</a:t>
            </a:r>
          </a:p>
        </p:txBody>
      </p:sp>
      <p:sp>
        <p:nvSpPr>
          <p:cNvPr id="12" name="Text Placeholder 11"/>
          <p:cNvSpPr>
            <a:spLocks noGrp="1"/>
          </p:cNvSpPr>
          <p:nvPr>
            <p:ph type="body" sz="quarter" idx="12"/>
          </p:nvPr>
        </p:nvSpPr>
        <p:spPr>
          <a:xfrm>
            <a:off x="2196900" y="3064790"/>
            <a:ext cx="7869600" cy="585288"/>
          </a:xfrm>
        </p:spPr>
        <p:txBody>
          <a:bodyPr/>
          <a:lstStyle/>
          <a:p>
            <a:pPr algn="ctr"/>
            <a:r>
              <a:rPr lang="en-US" dirty="0"/>
              <a:t>Cristina Prates</a:t>
            </a:r>
          </a:p>
          <a:p>
            <a:pPr algn="ctr"/>
            <a:r>
              <a:rPr lang="en-US" sz="1600" dirty="0"/>
              <a:t>cristina.prates@ecmwf.int</a:t>
            </a:r>
          </a:p>
        </p:txBody>
      </p:sp>
      <p:sp>
        <p:nvSpPr>
          <p:cNvPr id="2" name="Rectangle 1">
            <a:extLst>
              <a:ext uri="{FF2B5EF4-FFF2-40B4-BE49-F238E27FC236}">
                <a16:creationId xmlns:a16="http://schemas.microsoft.com/office/drawing/2014/main" id="{6CE285BC-2058-426C-B895-CBD17B13033B}"/>
              </a:ext>
            </a:extLst>
          </p:cNvPr>
          <p:cNvSpPr/>
          <p:nvPr/>
        </p:nvSpPr>
        <p:spPr>
          <a:xfrm>
            <a:off x="3139117" y="4213830"/>
            <a:ext cx="6092825" cy="646331"/>
          </a:xfrm>
          <a:prstGeom prst="rect">
            <a:avLst/>
          </a:prstGeom>
        </p:spPr>
        <p:txBody>
          <a:bodyPr>
            <a:spAutoFit/>
          </a:bodyPr>
          <a:lstStyle/>
          <a:p>
            <a:pPr algn="ctr"/>
            <a:r>
              <a:rPr lang="en-US" dirty="0">
                <a:solidFill>
                  <a:srgbClr val="064E83"/>
                </a:solidFill>
              </a:rPr>
              <a:t>With thanks to :</a:t>
            </a:r>
          </a:p>
          <a:p>
            <a:pPr algn="ctr"/>
            <a:r>
              <a:rPr lang="en-US" dirty="0">
                <a:solidFill>
                  <a:srgbClr val="064E83"/>
                </a:solidFill>
              </a:rPr>
              <a:t>WDQMS web tool users</a:t>
            </a:r>
            <a:endParaRPr lang="en-GB" dirty="0">
              <a:solidFill>
                <a:srgbClr val="064E8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E973-F3D6-499B-9E1C-03C10DD1A2C2}"/>
              </a:ext>
            </a:extLst>
          </p:cNvPr>
          <p:cNvSpPr>
            <a:spLocks noGrp="1"/>
          </p:cNvSpPr>
          <p:nvPr>
            <p:ph type="title"/>
          </p:nvPr>
        </p:nvSpPr>
        <p:spPr/>
        <p:txBody>
          <a:bodyPr/>
          <a:lstStyle/>
          <a:p>
            <a:r>
              <a:rPr lang="en-GB" dirty="0"/>
              <a:t> WDQMS: Differences in NWP monitoring reports </a:t>
            </a:r>
          </a:p>
        </p:txBody>
      </p:sp>
      <p:sp>
        <p:nvSpPr>
          <p:cNvPr id="3" name="Content Placeholder 2">
            <a:extLst>
              <a:ext uri="{FF2B5EF4-FFF2-40B4-BE49-F238E27FC236}">
                <a16:creationId xmlns:a16="http://schemas.microsoft.com/office/drawing/2014/main" id="{5569359A-68D1-4365-899D-5C37BDD9CF5B}"/>
              </a:ext>
            </a:extLst>
          </p:cNvPr>
          <p:cNvSpPr>
            <a:spLocks noGrp="1"/>
          </p:cNvSpPr>
          <p:nvPr>
            <p:ph sz="quarter" idx="14"/>
          </p:nvPr>
        </p:nvSpPr>
        <p:spPr/>
        <p:txBody>
          <a:bodyPr/>
          <a:lstStyle/>
          <a:p>
            <a:pPr marL="285750" indent="-285750">
              <a:buFont typeface="Wingdings" panose="05000000000000000000" pitchFamily="2" charset="2"/>
              <a:buChar char="Ø"/>
            </a:pPr>
            <a:r>
              <a:rPr lang="en-GB" dirty="0"/>
              <a:t>Orography (linked to model resolution)</a:t>
            </a:r>
          </a:p>
          <a:p>
            <a:pPr indent="0">
              <a:buNone/>
            </a:pPr>
            <a:endParaRPr lang="en-GB" dirty="0"/>
          </a:p>
          <a:p>
            <a:pPr indent="0">
              <a:buNone/>
            </a:pPr>
            <a:endParaRPr lang="en-GB" dirty="0"/>
          </a:p>
          <a:p>
            <a:pPr indent="0">
              <a:buNone/>
            </a:pPr>
            <a:endParaRPr lang="en-GB" dirty="0"/>
          </a:p>
          <a:p>
            <a:pPr indent="0">
              <a:buNone/>
            </a:pPr>
            <a:endParaRPr lang="en-GB" dirty="0"/>
          </a:p>
          <a:p>
            <a:pPr indent="0">
              <a:buNone/>
            </a:pPr>
            <a:endParaRPr lang="en-GB" dirty="0"/>
          </a:p>
          <a:p>
            <a:pPr indent="0">
              <a:buNone/>
            </a:pPr>
            <a:endParaRPr lang="en-GB" dirty="0"/>
          </a:p>
          <a:p>
            <a:pPr indent="0">
              <a:buNone/>
            </a:pPr>
            <a:endParaRPr lang="en-GB" dirty="0"/>
          </a:p>
          <a:p>
            <a:pPr indent="0">
              <a:buNone/>
            </a:pPr>
            <a:endParaRPr lang="en-GB" dirty="0"/>
          </a:p>
        </p:txBody>
      </p:sp>
      <p:sp>
        <p:nvSpPr>
          <p:cNvPr id="4" name="Slide Number Placeholder 3">
            <a:extLst>
              <a:ext uri="{FF2B5EF4-FFF2-40B4-BE49-F238E27FC236}">
                <a16:creationId xmlns:a16="http://schemas.microsoft.com/office/drawing/2014/main" id="{8114B519-DB90-426A-B7B0-8CCDB60D356A}"/>
              </a:ext>
            </a:extLst>
          </p:cNvPr>
          <p:cNvSpPr>
            <a:spLocks noGrp="1"/>
          </p:cNvSpPr>
          <p:nvPr>
            <p:ph type="sldNum" sz="quarter" idx="10"/>
          </p:nvPr>
        </p:nvSpPr>
        <p:spPr/>
        <p:txBody>
          <a:bodyPr/>
          <a:lstStyle/>
          <a:p>
            <a:fld id="{6B3B0B0F-E794-1244-9699-107C60B9C23A}" type="slidenum">
              <a:rPr lang="en-US" smtClean="0"/>
              <a:pPr/>
              <a:t>10</a:t>
            </a:fld>
            <a:endParaRPr lang="en-US" dirty="0"/>
          </a:p>
        </p:txBody>
      </p:sp>
      <p:sp>
        <p:nvSpPr>
          <p:cNvPr id="5" name="Footer Placeholder 4">
            <a:extLst>
              <a:ext uri="{FF2B5EF4-FFF2-40B4-BE49-F238E27FC236}">
                <a16:creationId xmlns:a16="http://schemas.microsoft.com/office/drawing/2014/main" id="{75855D31-9516-4DC6-964E-E0B75CCA3FB6}"/>
              </a:ext>
            </a:extLst>
          </p:cNvPr>
          <p:cNvSpPr>
            <a:spLocks noGrp="1"/>
          </p:cNvSpPr>
          <p:nvPr>
            <p:ph type="ftr" sz="quarter" idx="3"/>
          </p:nvPr>
        </p:nvSpPr>
        <p:spPr/>
        <p:txBody>
          <a:bodyPr/>
          <a:lstStyle/>
          <a:p>
            <a:pPr algn="ctr"/>
            <a:r>
              <a:rPr lang="en-US"/>
              <a:t>European Centre for Medium-Range Weather Forecasts</a:t>
            </a:r>
            <a:endParaRPr lang="en-US" dirty="0"/>
          </a:p>
        </p:txBody>
      </p:sp>
      <p:pic>
        <p:nvPicPr>
          <p:cNvPr id="8" name="Picture 7">
            <a:extLst>
              <a:ext uri="{FF2B5EF4-FFF2-40B4-BE49-F238E27FC236}">
                <a16:creationId xmlns:a16="http://schemas.microsoft.com/office/drawing/2014/main" id="{227989BE-CB32-416C-A176-47138A5AA6BF}"/>
              </a:ext>
            </a:extLst>
          </p:cNvPr>
          <p:cNvPicPr>
            <a:picLocks noChangeAspect="1"/>
          </p:cNvPicPr>
          <p:nvPr/>
        </p:nvPicPr>
        <p:blipFill>
          <a:blip r:embed="rId2"/>
          <a:stretch>
            <a:fillRect/>
          </a:stretch>
        </p:blipFill>
        <p:spPr>
          <a:xfrm>
            <a:off x="230035" y="1862779"/>
            <a:ext cx="7325976" cy="2834899"/>
          </a:xfrm>
          <a:prstGeom prst="rect">
            <a:avLst/>
          </a:prstGeom>
        </p:spPr>
      </p:pic>
      <p:sp>
        <p:nvSpPr>
          <p:cNvPr id="6" name="Rectangle 5">
            <a:extLst>
              <a:ext uri="{FF2B5EF4-FFF2-40B4-BE49-F238E27FC236}">
                <a16:creationId xmlns:a16="http://schemas.microsoft.com/office/drawing/2014/main" id="{C3510FE4-9628-4A83-869E-67EB20B50980}"/>
              </a:ext>
            </a:extLst>
          </p:cNvPr>
          <p:cNvSpPr/>
          <p:nvPr/>
        </p:nvSpPr>
        <p:spPr>
          <a:xfrm>
            <a:off x="3758395" y="1655807"/>
            <a:ext cx="3147336" cy="369332"/>
          </a:xfrm>
          <a:prstGeom prst="rect">
            <a:avLst/>
          </a:prstGeom>
          <a:solidFill>
            <a:srgbClr val="FFC000"/>
          </a:solidFill>
        </p:spPr>
        <p:txBody>
          <a:bodyPr wrap="none">
            <a:spAutoFit/>
          </a:bodyPr>
          <a:lstStyle/>
          <a:p>
            <a:r>
              <a:rPr lang="en-GB" b="1" dirty="0">
                <a:solidFill>
                  <a:srgbClr val="262626"/>
                </a:solidFill>
                <a:latin typeface="Arial-BoldMT"/>
              </a:rPr>
              <a:t>LYTTON RCS, BC (Canada)</a:t>
            </a:r>
            <a:endParaRPr lang="en-GB" dirty="0"/>
          </a:p>
        </p:txBody>
      </p:sp>
      <p:sp>
        <p:nvSpPr>
          <p:cNvPr id="11" name="Rectangle 10">
            <a:extLst>
              <a:ext uri="{FF2B5EF4-FFF2-40B4-BE49-F238E27FC236}">
                <a16:creationId xmlns:a16="http://schemas.microsoft.com/office/drawing/2014/main" id="{7BBCBE1A-1D91-4A4F-9966-8672651342F2}"/>
              </a:ext>
            </a:extLst>
          </p:cNvPr>
          <p:cNvSpPr/>
          <p:nvPr/>
        </p:nvSpPr>
        <p:spPr>
          <a:xfrm>
            <a:off x="8321963" y="2136338"/>
            <a:ext cx="3759200" cy="2585323"/>
          </a:xfrm>
          <a:prstGeom prst="rect">
            <a:avLst/>
          </a:prstGeom>
        </p:spPr>
        <p:txBody>
          <a:bodyPr wrap="square">
            <a:spAutoFit/>
          </a:bodyPr>
          <a:lstStyle/>
          <a:p>
            <a:pPr lvl="0" defTabSz="914400" eaLnBrk="0" fontAlgn="base" hangingPunct="0">
              <a:spcBef>
                <a:spcPct val="0"/>
              </a:spcBef>
              <a:spcAft>
                <a:spcPct val="0"/>
              </a:spcAft>
            </a:pPr>
            <a:r>
              <a:rPr lang="en-GB" altLang="en-US" dirty="0">
                <a:latin typeface="Arial" panose="020B0604020202020204" pitchFamily="34" charset="0"/>
              </a:rPr>
              <a:t>Station situated in a steep valley, although the station height is only 220m.</a:t>
            </a:r>
          </a:p>
          <a:p>
            <a:pPr lvl="0" defTabSz="914400" eaLnBrk="0" fontAlgn="base" hangingPunct="0">
              <a:spcBef>
                <a:spcPct val="0"/>
              </a:spcBef>
              <a:spcAft>
                <a:spcPct val="0"/>
              </a:spcAft>
            </a:pPr>
            <a:endParaRPr lang="en-GB" altLang="en-US" dirty="0">
              <a:latin typeface="Arial" panose="020B0604020202020204" pitchFamily="34" charset="0"/>
            </a:endParaRPr>
          </a:p>
          <a:p>
            <a:pPr lvl="0" defTabSz="914400" eaLnBrk="0" fontAlgn="base" hangingPunct="0">
              <a:spcBef>
                <a:spcPct val="0"/>
              </a:spcBef>
              <a:spcAft>
                <a:spcPct val="0"/>
              </a:spcAft>
            </a:pPr>
            <a:r>
              <a:rPr lang="en-GB" altLang="en-US" dirty="0">
                <a:latin typeface="Arial" panose="020B0604020202020204" pitchFamily="34" charset="0"/>
              </a:rPr>
              <a:t>Model resolution is not high enough to represent the station properly in the valley. </a:t>
            </a:r>
          </a:p>
          <a:p>
            <a:pPr lvl="0" defTabSz="914400" eaLnBrk="0" fontAlgn="base" hangingPunct="0">
              <a:spcBef>
                <a:spcPct val="0"/>
              </a:spcBef>
              <a:spcAft>
                <a:spcPct val="0"/>
              </a:spcAft>
            </a:pPr>
            <a:r>
              <a:rPr lang="en-GB" altLang="en-US" dirty="0">
                <a:latin typeface="Arial" panose="020B0604020202020204" pitchFamily="34" charset="0"/>
              </a:rPr>
              <a:t>DWD model height: 1300 m. ECMWF model height: 1090.5 m. </a:t>
            </a:r>
            <a:endParaRPr lang="en-GB" dirty="0"/>
          </a:p>
        </p:txBody>
      </p:sp>
    </p:spTree>
    <p:extLst>
      <p:ext uri="{BB962C8B-B14F-4D97-AF65-F5344CB8AC3E}">
        <p14:creationId xmlns:p14="http://schemas.microsoft.com/office/powerpoint/2010/main" val="389961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7F08EBE-022F-41C6-8236-E2F99E31EA8F}"/>
              </a:ext>
            </a:extLst>
          </p:cNvPr>
          <p:cNvPicPr preferRelativeResize="0">
            <a:picLocks noChangeAspect="1"/>
          </p:cNvPicPr>
          <p:nvPr/>
        </p:nvPicPr>
        <p:blipFill>
          <a:blip r:embed="rId2"/>
          <a:stretch>
            <a:fillRect/>
          </a:stretch>
        </p:blipFill>
        <p:spPr>
          <a:xfrm>
            <a:off x="7793974" y="611984"/>
            <a:ext cx="4238625" cy="2325785"/>
          </a:xfrm>
          <a:prstGeom prst="rect">
            <a:avLst/>
          </a:prstGeom>
        </p:spPr>
      </p:pic>
      <p:sp>
        <p:nvSpPr>
          <p:cNvPr id="2" name="Title 1">
            <a:extLst>
              <a:ext uri="{FF2B5EF4-FFF2-40B4-BE49-F238E27FC236}">
                <a16:creationId xmlns:a16="http://schemas.microsoft.com/office/drawing/2014/main" id="{FDE8E973-F3D6-499B-9E1C-03C10DD1A2C2}"/>
              </a:ext>
            </a:extLst>
          </p:cNvPr>
          <p:cNvSpPr>
            <a:spLocks noGrp="1"/>
          </p:cNvSpPr>
          <p:nvPr>
            <p:ph type="title"/>
          </p:nvPr>
        </p:nvSpPr>
        <p:spPr/>
        <p:txBody>
          <a:bodyPr/>
          <a:lstStyle/>
          <a:p>
            <a:r>
              <a:rPr lang="en-GB" dirty="0"/>
              <a:t> WDQMS: Differences in NWP monitoring reports </a:t>
            </a:r>
          </a:p>
        </p:txBody>
      </p:sp>
      <p:sp>
        <p:nvSpPr>
          <p:cNvPr id="3" name="Content Placeholder 2">
            <a:extLst>
              <a:ext uri="{FF2B5EF4-FFF2-40B4-BE49-F238E27FC236}">
                <a16:creationId xmlns:a16="http://schemas.microsoft.com/office/drawing/2014/main" id="{5569359A-68D1-4365-899D-5C37BDD9CF5B}"/>
              </a:ext>
            </a:extLst>
          </p:cNvPr>
          <p:cNvSpPr>
            <a:spLocks noGrp="1"/>
          </p:cNvSpPr>
          <p:nvPr>
            <p:ph sz="quarter" idx="14"/>
          </p:nvPr>
        </p:nvSpPr>
        <p:spPr/>
        <p:txBody>
          <a:bodyPr/>
          <a:lstStyle/>
          <a:p>
            <a:pPr marL="285750" indent="-285750">
              <a:buFont typeface="Wingdings" panose="05000000000000000000" pitchFamily="2" charset="2"/>
              <a:buChar char="Ø"/>
            </a:pPr>
            <a:r>
              <a:rPr lang="en-GB" dirty="0"/>
              <a:t>Orography (linked to model resolution)</a:t>
            </a:r>
          </a:p>
          <a:p>
            <a:pPr indent="0">
              <a:buNone/>
            </a:pPr>
            <a:endParaRPr lang="en-GB" dirty="0"/>
          </a:p>
          <a:p>
            <a:pPr indent="0">
              <a:buNone/>
            </a:pPr>
            <a:endParaRPr lang="en-GB" dirty="0"/>
          </a:p>
          <a:p>
            <a:pPr indent="0">
              <a:buNone/>
            </a:pPr>
            <a:endParaRPr lang="en-GB" dirty="0"/>
          </a:p>
          <a:p>
            <a:pPr indent="0">
              <a:buNone/>
            </a:pPr>
            <a:endParaRPr lang="en-GB" dirty="0"/>
          </a:p>
          <a:p>
            <a:pPr indent="0">
              <a:buNone/>
            </a:pPr>
            <a:endParaRPr lang="en-GB" dirty="0"/>
          </a:p>
          <a:p>
            <a:pPr indent="0">
              <a:buNone/>
            </a:pPr>
            <a:endParaRPr lang="en-GB" dirty="0"/>
          </a:p>
          <a:p>
            <a:pPr indent="0">
              <a:buNone/>
            </a:pPr>
            <a:endParaRPr lang="en-GB" dirty="0"/>
          </a:p>
          <a:p>
            <a:pPr indent="0">
              <a:buNone/>
            </a:pPr>
            <a:endParaRPr lang="en-GB" dirty="0"/>
          </a:p>
        </p:txBody>
      </p:sp>
      <p:sp>
        <p:nvSpPr>
          <p:cNvPr id="4" name="Slide Number Placeholder 3">
            <a:extLst>
              <a:ext uri="{FF2B5EF4-FFF2-40B4-BE49-F238E27FC236}">
                <a16:creationId xmlns:a16="http://schemas.microsoft.com/office/drawing/2014/main" id="{8114B519-DB90-426A-B7B0-8CCDB60D356A}"/>
              </a:ext>
            </a:extLst>
          </p:cNvPr>
          <p:cNvSpPr>
            <a:spLocks noGrp="1"/>
          </p:cNvSpPr>
          <p:nvPr>
            <p:ph type="sldNum" sz="quarter" idx="10"/>
          </p:nvPr>
        </p:nvSpPr>
        <p:spPr/>
        <p:txBody>
          <a:bodyPr/>
          <a:lstStyle/>
          <a:p>
            <a:fld id="{6B3B0B0F-E794-1244-9699-107C60B9C23A}" type="slidenum">
              <a:rPr lang="en-US" smtClean="0"/>
              <a:pPr/>
              <a:t>11</a:t>
            </a:fld>
            <a:endParaRPr lang="en-US" dirty="0"/>
          </a:p>
        </p:txBody>
      </p:sp>
      <p:sp>
        <p:nvSpPr>
          <p:cNvPr id="5" name="Footer Placeholder 4">
            <a:extLst>
              <a:ext uri="{FF2B5EF4-FFF2-40B4-BE49-F238E27FC236}">
                <a16:creationId xmlns:a16="http://schemas.microsoft.com/office/drawing/2014/main" id="{75855D31-9516-4DC6-964E-E0B75CCA3FB6}"/>
              </a:ext>
            </a:extLst>
          </p:cNvPr>
          <p:cNvSpPr>
            <a:spLocks noGrp="1"/>
          </p:cNvSpPr>
          <p:nvPr>
            <p:ph type="ftr" sz="quarter" idx="3"/>
          </p:nvPr>
        </p:nvSpPr>
        <p:spPr/>
        <p:txBody>
          <a:bodyPr/>
          <a:lstStyle/>
          <a:p>
            <a:pPr algn="ctr"/>
            <a:r>
              <a:rPr lang="en-US"/>
              <a:t>European Centre for Medium-Range Weather Forecasts</a:t>
            </a:r>
            <a:endParaRPr lang="en-US" dirty="0"/>
          </a:p>
        </p:txBody>
      </p:sp>
      <p:pic>
        <p:nvPicPr>
          <p:cNvPr id="8" name="Picture 7">
            <a:extLst>
              <a:ext uri="{FF2B5EF4-FFF2-40B4-BE49-F238E27FC236}">
                <a16:creationId xmlns:a16="http://schemas.microsoft.com/office/drawing/2014/main" id="{227989BE-CB32-416C-A176-47138A5AA6BF}"/>
              </a:ext>
            </a:extLst>
          </p:cNvPr>
          <p:cNvPicPr>
            <a:picLocks noChangeAspect="1"/>
          </p:cNvPicPr>
          <p:nvPr/>
        </p:nvPicPr>
        <p:blipFill>
          <a:blip r:embed="rId3"/>
          <a:stretch>
            <a:fillRect/>
          </a:stretch>
        </p:blipFill>
        <p:spPr>
          <a:xfrm>
            <a:off x="230035" y="1862779"/>
            <a:ext cx="7325976" cy="2834899"/>
          </a:xfrm>
          <a:prstGeom prst="rect">
            <a:avLst/>
          </a:prstGeom>
        </p:spPr>
      </p:pic>
      <p:sp>
        <p:nvSpPr>
          <p:cNvPr id="6" name="Rectangle 5">
            <a:extLst>
              <a:ext uri="{FF2B5EF4-FFF2-40B4-BE49-F238E27FC236}">
                <a16:creationId xmlns:a16="http://schemas.microsoft.com/office/drawing/2014/main" id="{C3510FE4-9628-4A83-869E-67EB20B50980}"/>
              </a:ext>
            </a:extLst>
          </p:cNvPr>
          <p:cNvSpPr/>
          <p:nvPr/>
        </p:nvSpPr>
        <p:spPr>
          <a:xfrm>
            <a:off x="3758395" y="1655807"/>
            <a:ext cx="3147336" cy="369332"/>
          </a:xfrm>
          <a:prstGeom prst="rect">
            <a:avLst/>
          </a:prstGeom>
          <a:solidFill>
            <a:srgbClr val="FFC000"/>
          </a:solidFill>
        </p:spPr>
        <p:txBody>
          <a:bodyPr wrap="none">
            <a:spAutoFit/>
          </a:bodyPr>
          <a:lstStyle/>
          <a:p>
            <a:r>
              <a:rPr lang="en-GB" b="1" dirty="0">
                <a:solidFill>
                  <a:srgbClr val="262626"/>
                </a:solidFill>
                <a:latin typeface="Arial-BoldMT"/>
              </a:rPr>
              <a:t>LYTTON RCS, BC (Canada)</a:t>
            </a:r>
            <a:endParaRPr lang="en-GB" dirty="0"/>
          </a:p>
        </p:txBody>
      </p:sp>
    </p:spTree>
    <p:extLst>
      <p:ext uri="{BB962C8B-B14F-4D97-AF65-F5344CB8AC3E}">
        <p14:creationId xmlns:p14="http://schemas.microsoft.com/office/powerpoint/2010/main" val="1799830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7F08EBE-022F-41C6-8236-E2F99E31EA8F}"/>
              </a:ext>
            </a:extLst>
          </p:cNvPr>
          <p:cNvPicPr preferRelativeResize="0">
            <a:picLocks noChangeAspect="1"/>
          </p:cNvPicPr>
          <p:nvPr/>
        </p:nvPicPr>
        <p:blipFill>
          <a:blip r:embed="rId2"/>
          <a:stretch>
            <a:fillRect/>
          </a:stretch>
        </p:blipFill>
        <p:spPr>
          <a:xfrm>
            <a:off x="7793974" y="611984"/>
            <a:ext cx="4238625" cy="2325785"/>
          </a:xfrm>
          <a:prstGeom prst="rect">
            <a:avLst/>
          </a:prstGeom>
        </p:spPr>
      </p:pic>
      <p:pic>
        <p:nvPicPr>
          <p:cNvPr id="14" name="Picture 13">
            <a:extLst>
              <a:ext uri="{FF2B5EF4-FFF2-40B4-BE49-F238E27FC236}">
                <a16:creationId xmlns:a16="http://schemas.microsoft.com/office/drawing/2014/main" id="{ED00A519-8344-47AB-A8AC-72F48AC0DB20}"/>
              </a:ext>
            </a:extLst>
          </p:cNvPr>
          <p:cNvPicPr preferRelativeResize="0">
            <a:picLocks noChangeAspect="1"/>
          </p:cNvPicPr>
          <p:nvPr/>
        </p:nvPicPr>
        <p:blipFill>
          <a:blip r:embed="rId3"/>
          <a:stretch>
            <a:fillRect/>
          </a:stretch>
        </p:blipFill>
        <p:spPr>
          <a:xfrm>
            <a:off x="7793973" y="2645462"/>
            <a:ext cx="4238625" cy="2324100"/>
          </a:xfrm>
          <a:prstGeom prst="rect">
            <a:avLst/>
          </a:prstGeom>
        </p:spPr>
      </p:pic>
      <p:sp>
        <p:nvSpPr>
          <p:cNvPr id="2" name="Title 1">
            <a:extLst>
              <a:ext uri="{FF2B5EF4-FFF2-40B4-BE49-F238E27FC236}">
                <a16:creationId xmlns:a16="http://schemas.microsoft.com/office/drawing/2014/main" id="{FDE8E973-F3D6-499B-9E1C-03C10DD1A2C2}"/>
              </a:ext>
            </a:extLst>
          </p:cNvPr>
          <p:cNvSpPr>
            <a:spLocks noGrp="1"/>
          </p:cNvSpPr>
          <p:nvPr>
            <p:ph type="title"/>
          </p:nvPr>
        </p:nvSpPr>
        <p:spPr/>
        <p:txBody>
          <a:bodyPr/>
          <a:lstStyle/>
          <a:p>
            <a:r>
              <a:rPr lang="en-GB" dirty="0"/>
              <a:t> WDQMS: Differences in NWP monitoring reports </a:t>
            </a:r>
          </a:p>
        </p:txBody>
      </p:sp>
      <p:sp>
        <p:nvSpPr>
          <p:cNvPr id="3" name="Content Placeholder 2">
            <a:extLst>
              <a:ext uri="{FF2B5EF4-FFF2-40B4-BE49-F238E27FC236}">
                <a16:creationId xmlns:a16="http://schemas.microsoft.com/office/drawing/2014/main" id="{5569359A-68D1-4365-899D-5C37BDD9CF5B}"/>
              </a:ext>
            </a:extLst>
          </p:cNvPr>
          <p:cNvSpPr>
            <a:spLocks noGrp="1"/>
          </p:cNvSpPr>
          <p:nvPr>
            <p:ph sz="quarter" idx="14"/>
          </p:nvPr>
        </p:nvSpPr>
        <p:spPr/>
        <p:txBody>
          <a:bodyPr/>
          <a:lstStyle/>
          <a:p>
            <a:pPr marL="285750" indent="-285750">
              <a:buFont typeface="Wingdings" panose="05000000000000000000" pitchFamily="2" charset="2"/>
              <a:buChar char="Ø"/>
            </a:pPr>
            <a:r>
              <a:rPr lang="en-GB" dirty="0"/>
              <a:t>Orography (linked to model resolution)</a:t>
            </a:r>
          </a:p>
          <a:p>
            <a:pPr indent="0">
              <a:buNone/>
            </a:pPr>
            <a:endParaRPr lang="en-GB" dirty="0"/>
          </a:p>
          <a:p>
            <a:pPr indent="0">
              <a:buNone/>
            </a:pPr>
            <a:endParaRPr lang="en-GB" dirty="0"/>
          </a:p>
          <a:p>
            <a:pPr indent="0">
              <a:buNone/>
            </a:pPr>
            <a:endParaRPr lang="en-GB" dirty="0"/>
          </a:p>
          <a:p>
            <a:pPr indent="0">
              <a:buNone/>
            </a:pPr>
            <a:endParaRPr lang="en-GB" dirty="0"/>
          </a:p>
          <a:p>
            <a:pPr indent="0">
              <a:buNone/>
            </a:pPr>
            <a:endParaRPr lang="en-GB" dirty="0"/>
          </a:p>
          <a:p>
            <a:pPr indent="0">
              <a:buNone/>
            </a:pPr>
            <a:endParaRPr lang="en-GB" dirty="0"/>
          </a:p>
          <a:p>
            <a:pPr indent="0">
              <a:buNone/>
            </a:pPr>
            <a:endParaRPr lang="en-GB" dirty="0"/>
          </a:p>
          <a:p>
            <a:pPr indent="0">
              <a:buNone/>
            </a:pPr>
            <a:endParaRPr lang="en-GB" dirty="0"/>
          </a:p>
        </p:txBody>
      </p:sp>
      <p:sp>
        <p:nvSpPr>
          <p:cNvPr id="4" name="Slide Number Placeholder 3">
            <a:extLst>
              <a:ext uri="{FF2B5EF4-FFF2-40B4-BE49-F238E27FC236}">
                <a16:creationId xmlns:a16="http://schemas.microsoft.com/office/drawing/2014/main" id="{8114B519-DB90-426A-B7B0-8CCDB60D356A}"/>
              </a:ext>
            </a:extLst>
          </p:cNvPr>
          <p:cNvSpPr>
            <a:spLocks noGrp="1"/>
          </p:cNvSpPr>
          <p:nvPr>
            <p:ph type="sldNum" sz="quarter" idx="10"/>
          </p:nvPr>
        </p:nvSpPr>
        <p:spPr/>
        <p:txBody>
          <a:bodyPr/>
          <a:lstStyle/>
          <a:p>
            <a:fld id="{6B3B0B0F-E794-1244-9699-107C60B9C23A}" type="slidenum">
              <a:rPr lang="en-US" smtClean="0"/>
              <a:pPr/>
              <a:t>12</a:t>
            </a:fld>
            <a:endParaRPr lang="en-US" dirty="0"/>
          </a:p>
        </p:txBody>
      </p:sp>
      <p:sp>
        <p:nvSpPr>
          <p:cNvPr id="5" name="Footer Placeholder 4">
            <a:extLst>
              <a:ext uri="{FF2B5EF4-FFF2-40B4-BE49-F238E27FC236}">
                <a16:creationId xmlns:a16="http://schemas.microsoft.com/office/drawing/2014/main" id="{75855D31-9516-4DC6-964E-E0B75CCA3FB6}"/>
              </a:ext>
            </a:extLst>
          </p:cNvPr>
          <p:cNvSpPr>
            <a:spLocks noGrp="1"/>
          </p:cNvSpPr>
          <p:nvPr>
            <p:ph type="ftr" sz="quarter" idx="3"/>
          </p:nvPr>
        </p:nvSpPr>
        <p:spPr/>
        <p:txBody>
          <a:bodyPr/>
          <a:lstStyle/>
          <a:p>
            <a:pPr algn="ctr"/>
            <a:r>
              <a:rPr lang="en-US"/>
              <a:t>European Centre for Medium-Range Weather Forecasts</a:t>
            </a:r>
            <a:endParaRPr lang="en-US" dirty="0"/>
          </a:p>
        </p:txBody>
      </p:sp>
      <p:pic>
        <p:nvPicPr>
          <p:cNvPr id="8" name="Picture 7">
            <a:extLst>
              <a:ext uri="{FF2B5EF4-FFF2-40B4-BE49-F238E27FC236}">
                <a16:creationId xmlns:a16="http://schemas.microsoft.com/office/drawing/2014/main" id="{227989BE-CB32-416C-A176-47138A5AA6BF}"/>
              </a:ext>
            </a:extLst>
          </p:cNvPr>
          <p:cNvPicPr>
            <a:picLocks noChangeAspect="1"/>
          </p:cNvPicPr>
          <p:nvPr/>
        </p:nvPicPr>
        <p:blipFill>
          <a:blip r:embed="rId4"/>
          <a:stretch>
            <a:fillRect/>
          </a:stretch>
        </p:blipFill>
        <p:spPr>
          <a:xfrm>
            <a:off x="230035" y="1862779"/>
            <a:ext cx="7325976" cy="2834899"/>
          </a:xfrm>
          <a:prstGeom prst="rect">
            <a:avLst/>
          </a:prstGeom>
        </p:spPr>
      </p:pic>
      <p:sp>
        <p:nvSpPr>
          <p:cNvPr id="6" name="Rectangle 5">
            <a:extLst>
              <a:ext uri="{FF2B5EF4-FFF2-40B4-BE49-F238E27FC236}">
                <a16:creationId xmlns:a16="http://schemas.microsoft.com/office/drawing/2014/main" id="{C3510FE4-9628-4A83-869E-67EB20B50980}"/>
              </a:ext>
            </a:extLst>
          </p:cNvPr>
          <p:cNvSpPr/>
          <p:nvPr/>
        </p:nvSpPr>
        <p:spPr>
          <a:xfrm>
            <a:off x="3758395" y="1655807"/>
            <a:ext cx="3147336" cy="369332"/>
          </a:xfrm>
          <a:prstGeom prst="rect">
            <a:avLst/>
          </a:prstGeom>
          <a:solidFill>
            <a:srgbClr val="FFC000"/>
          </a:solidFill>
        </p:spPr>
        <p:txBody>
          <a:bodyPr wrap="none">
            <a:spAutoFit/>
          </a:bodyPr>
          <a:lstStyle/>
          <a:p>
            <a:r>
              <a:rPr lang="en-GB" b="1" dirty="0">
                <a:solidFill>
                  <a:srgbClr val="262626"/>
                </a:solidFill>
                <a:latin typeface="Arial-BoldMT"/>
              </a:rPr>
              <a:t>LYTTON RCS, BC (Canada)</a:t>
            </a:r>
            <a:endParaRPr lang="en-GB" dirty="0"/>
          </a:p>
        </p:txBody>
      </p:sp>
    </p:spTree>
    <p:extLst>
      <p:ext uri="{BB962C8B-B14F-4D97-AF65-F5344CB8AC3E}">
        <p14:creationId xmlns:p14="http://schemas.microsoft.com/office/powerpoint/2010/main" val="3138640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7F08EBE-022F-41C6-8236-E2F99E31EA8F}"/>
              </a:ext>
            </a:extLst>
          </p:cNvPr>
          <p:cNvPicPr preferRelativeResize="0">
            <a:picLocks noChangeAspect="1"/>
          </p:cNvPicPr>
          <p:nvPr/>
        </p:nvPicPr>
        <p:blipFill>
          <a:blip r:embed="rId2"/>
          <a:stretch>
            <a:fillRect/>
          </a:stretch>
        </p:blipFill>
        <p:spPr>
          <a:xfrm>
            <a:off x="7793974" y="611984"/>
            <a:ext cx="4238625" cy="2325785"/>
          </a:xfrm>
          <a:prstGeom prst="rect">
            <a:avLst/>
          </a:prstGeom>
        </p:spPr>
      </p:pic>
      <p:pic>
        <p:nvPicPr>
          <p:cNvPr id="14" name="Picture 13">
            <a:extLst>
              <a:ext uri="{FF2B5EF4-FFF2-40B4-BE49-F238E27FC236}">
                <a16:creationId xmlns:a16="http://schemas.microsoft.com/office/drawing/2014/main" id="{ED00A519-8344-47AB-A8AC-72F48AC0DB20}"/>
              </a:ext>
            </a:extLst>
          </p:cNvPr>
          <p:cNvPicPr preferRelativeResize="0">
            <a:picLocks noChangeAspect="1"/>
          </p:cNvPicPr>
          <p:nvPr/>
        </p:nvPicPr>
        <p:blipFill>
          <a:blip r:embed="rId3"/>
          <a:stretch>
            <a:fillRect/>
          </a:stretch>
        </p:blipFill>
        <p:spPr>
          <a:xfrm>
            <a:off x="7793973" y="2645462"/>
            <a:ext cx="4238625" cy="2324100"/>
          </a:xfrm>
          <a:prstGeom prst="rect">
            <a:avLst/>
          </a:prstGeom>
        </p:spPr>
      </p:pic>
      <p:sp>
        <p:nvSpPr>
          <p:cNvPr id="2" name="Title 1">
            <a:extLst>
              <a:ext uri="{FF2B5EF4-FFF2-40B4-BE49-F238E27FC236}">
                <a16:creationId xmlns:a16="http://schemas.microsoft.com/office/drawing/2014/main" id="{FDE8E973-F3D6-499B-9E1C-03C10DD1A2C2}"/>
              </a:ext>
            </a:extLst>
          </p:cNvPr>
          <p:cNvSpPr>
            <a:spLocks noGrp="1"/>
          </p:cNvSpPr>
          <p:nvPr>
            <p:ph type="title"/>
          </p:nvPr>
        </p:nvSpPr>
        <p:spPr/>
        <p:txBody>
          <a:bodyPr/>
          <a:lstStyle/>
          <a:p>
            <a:r>
              <a:rPr lang="en-GB" dirty="0"/>
              <a:t> WDQMS: Differences in NWP monitoring reports </a:t>
            </a:r>
          </a:p>
        </p:txBody>
      </p:sp>
      <p:sp>
        <p:nvSpPr>
          <p:cNvPr id="3" name="Content Placeholder 2">
            <a:extLst>
              <a:ext uri="{FF2B5EF4-FFF2-40B4-BE49-F238E27FC236}">
                <a16:creationId xmlns:a16="http://schemas.microsoft.com/office/drawing/2014/main" id="{5569359A-68D1-4365-899D-5C37BDD9CF5B}"/>
              </a:ext>
            </a:extLst>
          </p:cNvPr>
          <p:cNvSpPr>
            <a:spLocks noGrp="1"/>
          </p:cNvSpPr>
          <p:nvPr>
            <p:ph sz="quarter" idx="14"/>
          </p:nvPr>
        </p:nvSpPr>
        <p:spPr/>
        <p:txBody>
          <a:bodyPr/>
          <a:lstStyle/>
          <a:p>
            <a:pPr marL="285750" indent="-285750">
              <a:buFont typeface="Wingdings" panose="05000000000000000000" pitchFamily="2" charset="2"/>
              <a:buChar char="Ø"/>
            </a:pPr>
            <a:r>
              <a:rPr lang="en-GB" dirty="0"/>
              <a:t>Orography (linked to model resolution)</a:t>
            </a:r>
          </a:p>
          <a:p>
            <a:pPr indent="0">
              <a:buNone/>
            </a:pPr>
            <a:endParaRPr lang="en-GB" dirty="0"/>
          </a:p>
          <a:p>
            <a:pPr indent="0">
              <a:buNone/>
            </a:pPr>
            <a:endParaRPr lang="en-GB" dirty="0"/>
          </a:p>
          <a:p>
            <a:pPr indent="0">
              <a:buNone/>
            </a:pPr>
            <a:endParaRPr lang="en-GB" dirty="0"/>
          </a:p>
          <a:p>
            <a:pPr indent="0">
              <a:buNone/>
            </a:pPr>
            <a:endParaRPr lang="en-GB" dirty="0"/>
          </a:p>
          <a:p>
            <a:pPr indent="0">
              <a:buNone/>
            </a:pPr>
            <a:endParaRPr lang="en-GB" dirty="0"/>
          </a:p>
          <a:p>
            <a:pPr indent="0">
              <a:buNone/>
            </a:pPr>
            <a:endParaRPr lang="en-GB" dirty="0"/>
          </a:p>
          <a:p>
            <a:pPr indent="0">
              <a:buNone/>
            </a:pPr>
            <a:endParaRPr lang="en-GB" dirty="0"/>
          </a:p>
          <a:p>
            <a:pPr indent="0">
              <a:buNone/>
            </a:pPr>
            <a:endParaRPr lang="en-GB" dirty="0"/>
          </a:p>
        </p:txBody>
      </p:sp>
      <p:sp>
        <p:nvSpPr>
          <p:cNvPr id="4" name="Slide Number Placeholder 3">
            <a:extLst>
              <a:ext uri="{FF2B5EF4-FFF2-40B4-BE49-F238E27FC236}">
                <a16:creationId xmlns:a16="http://schemas.microsoft.com/office/drawing/2014/main" id="{8114B519-DB90-426A-B7B0-8CCDB60D356A}"/>
              </a:ext>
            </a:extLst>
          </p:cNvPr>
          <p:cNvSpPr>
            <a:spLocks noGrp="1"/>
          </p:cNvSpPr>
          <p:nvPr>
            <p:ph type="sldNum" sz="quarter" idx="10"/>
          </p:nvPr>
        </p:nvSpPr>
        <p:spPr/>
        <p:txBody>
          <a:bodyPr/>
          <a:lstStyle/>
          <a:p>
            <a:fld id="{6B3B0B0F-E794-1244-9699-107C60B9C23A}" type="slidenum">
              <a:rPr lang="en-US" smtClean="0"/>
              <a:pPr/>
              <a:t>13</a:t>
            </a:fld>
            <a:endParaRPr lang="en-US" dirty="0"/>
          </a:p>
        </p:txBody>
      </p:sp>
      <p:sp>
        <p:nvSpPr>
          <p:cNvPr id="5" name="Footer Placeholder 4">
            <a:extLst>
              <a:ext uri="{FF2B5EF4-FFF2-40B4-BE49-F238E27FC236}">
                <a16:creationId xmlns:a16="http://schemas.microsoft.com/office/drawing/2014/main" id="{75855D31-9516-4DC6-964E-E0B75CCA3FB6}"/>
              </a:ext>
            </a:extLst>
          </p:cNvPr>
          <p:cNvSpPr>
            <a:spLocks noGrp="1"/>
          </p:cNvSpPr>
          <p:nvPr>
            <p:ph type="ftr" sz="quarter" idx="3"/>
          </p:nvPr>
        </p:nvSpPr>
        <p:spPr/>
        <p:txBody>
          <a:bodyPr/>
          <a:lstStyle/>
          <a:p>
            <a:pPr algn="ctr"/>
            <a:r>
              <a:rPr lang="en-US"/>
              <a:t>European Centre for Medium-Range Weather Forecasts</a:t>
            </a:r>
            <a:endParaRPr lang="en-US" dirty="0"/>
          </a:p>
        </p:txBody>
      </p:sp>
      <p:pic>
        <p:nvPicPr>
          <p:cNvPr id="8" name="Picture 7">
            <a:extLst>
              <a:ext uri="{FF2B5EF4-FFF2-40B4-BE49-F238E27FC236}">
                <a16:creationId xmlns:a16="http://schemas.microsoft.com/office/drawing/2014/main" id="{227989BE-CB32-416C-A176-47138A5AA6BF}"/>
              </a:ext>
            </a:extLst>
          </p:cNvPr>
          <p:cNvPicPr>
            <a:picLocks noChangeAspect="1"/>
          </p:cNvPicPr>
          <p:nvPr/>
        </p:nvPicPr>
        <p:blipFill>
          <a:blip r:embed="rId4"/>
          <a:stretch>
            <a:fillRect/>
          </a:stretch>
        </p:blipFill>
        <p:spPr>
          <a:xfrm>
            <a:off x="230035" y="1862779"/>
            <a:ext cx="7325976" cy="2834899"/>
          </a:xfrm>
          <a:prstGeom prst="rect">
            <a:avLst/>
          </a:prstGeom>
        </p:spPr>
      </p:pic>
      <p:pic>
        <p:nvPicPr>
          <p:cNvPr id="12" name="Picture 11">
            <a:extLst>
              <a:ext uri="{FF2B5EF4-FFF2-40B4-BE49-F238E27FC236}">
                <a16:creationId xmlns:a16="http://schemas.microsoft.com/office/drawing/2014/main" id="{C6D7AE21-DE20-4345-8C15-0FEECE4CDE4A}"/>
              </a:ext>
            </a:extLst>
          </p:cNvPr>
          <p:cNvPicPr preferRelativeResize="0">
            <a:picLocks noChangeAspect="1"/>
          </p:cNvPicPr>
          <p:nvPr/>
        </p:nvPicPr>
        <p:blipFill>
          <a:blip r:embed="rId5"/>
          <a:stretch>
            <a:fillRect/>
          </a:stretch>
        </p:blipFill>
        <p:spPr>
          <a:xfrm>
            <a:off x="7793974" y="4697678"/>
            <a:ext cx="4238625" cy="2324100"/>
          </a:xfrm>
          <a:prstGeom prst="rect">
            <a:avLst/>
          </a:prstGeom>
        </p:spPr>
      </p:pic>
      <p:sp>
        <p:nvSpPr>
          <p:cNvPr id="6" name="Rectangle 5">
            <a:extLst>
              <a:ext uri="{FF2B5EF4-FFF2-40B4-BE49-F238E27FC236}">
                <a16:creationId xmlns:a16="http://schemas.microsoft.com/office/drawing/2014/main" id="{C3510FE4-9628-4A83-869E-67EB20B50980}"/>
              </a:ext>
            </a:extLst>
          </p:cNvPr>
          <p:cNvSpPr/>
          <p:nvPr/>
        </p:nvSpPr>
        <p:spPr>
          <a:xfrm>
            <a:off x="3758395" y="1655807"/>
            <a:ext cx="3147336" cy="369332"/>
          </a:xfrm>
          <a:prstGeom prst="rect">
            <a:avLst/>
          </a:prstGeom>
          <a:solidFill>
            <a:srgbClr val="FFC000"/>
          </a:solidFill>
        </p:spPr>
        <p:txBody>
          <a:bodyPr wrap="none">
            <a:spAutoFit/>
          </a:bodyPr>
          <a:lstStyle/>
          <a:p>
            <a:r>
              <a:rPr lang="en-GB" b="1" dirty="0">
                <a:solidFill>
                  <a:srgbClr val="262626"/>
                </a:solidFill>
                <a:latin typeface="Arial-BoldMT"/>
              </a:rPr>
              <a:t>LYTTON RCS, BC (Canada)</a:t>
            </a:r>
            <a:endParaRPr lang="en-GB" dirty="0"/>
          </a:p>
        </p:txBody>
      </p:sp>
    </p:spTree>
    <p:extLst>
      <p:ext uri="{BB962C8B-B14F-4D97-AF65-F5344CB8AC3E}">
        <p14:creationId xmlns:p14="http://schemas.microsoft.com/office/powerpoint/2010/main" val="3889542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E973-F3D6-499B-9E1C-03C10DD1A2C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5569359A-68D1-4365-899D-5C37BDD9CF5B}"/>
              </a:ext>
            </a:extLst>
          </p:cNvPr>
          <p:cNvSpPr>
            <a:spLocks noGrp="1"/>
          </p:cNvSpPr>
          <p:nvPr>
            <p:ph sz="quarter" idx="14"/>
          </p:nvPr>
        </p:nvSpPr>
        <p:spPr>
          <a:xfrm>
            <a:off x="1791855" y="936000"/>
            <a:ext cx="8237745" cy="4986000"/>
          </a:xfrm>
        </p:spPr>
        <p:txBody>
          <a:bodyPr/>
          <a:lstStyle/>
          <a:p>
            <a:pPr indent="0">
              <a:buNone/>
            </a:pPr>
            <a:endParaRPr lang="en-GB" dirty="0"/>
          </a:p>
          <a:p>
            <a:pPr indent="0">
              <a:buNone/>
            </a:pPr>
            <a:endParaRPr lang="en-GB" dirty="0"/>
          </a:p>
          <a:p>
            <a:pPr indent="0">
              <a:buNone/>
            </a:pPr>
            <a:endParaRPr lang="en-GB" dirty="0"/>
          </a:p>
          <a:p>
            <a:pPr indent="0">
              <a:buNone/>
            </a:pPr>
            <a:endParaRPr lang="en-GB" dirty="0"/>
          </a:p>
          <a:p>
            <a:pPr indent="0">
              <a:buNone/>
            </a:pPr>
            <a:endParaRPr lang="en-GB" dirty="0"/>
          </a:p>
          <a:p>
            <a:pPr indent="0">
              <a:buNone/>
            </a:pPr>
            <a:endParaRPr lang="en-GB" dirty="0"/>
          </a:p>
          <a:p>
            <a:pPr indent="0">
              <a:buNone/>
            </a:pPr>
            <a:endParaRPr lang="en-GB" dirty="0"/>
          </a:p>
          <a:p>
            <a:pPr indent="0">
              <a:buNone/>
            </a:pPr>
            <a:endParaRPr lang="en-GB" dirty="0"/>
          </a:p>
          <a:p>
            <a:pPr indent="0">
              <a:buNone/>
            </a:pPr>
            <a:r>
              <a:rPr lang="en-GB" sz="1600" dirty="0"/>
              <a:t>References:</a:t>
            </a:r>
          </a:p>
          <a:p>
            <a:pPr indent="0">
              <a:buNone/>
            </a:pPr>
            <a:r>
              <a:rPr lang="en-GB" sz="1600" dirty="0"/>
              <a:t>Hollingsworth, A., Shaw, D., </a:t>
            </a:r>
            <a:r>
              <a:rPr lang="en-GB" sz="1600" dirty="0" err="1"/>
              <a:t>Lönnberg</a:t>
            </a:r>
            <a:r>
              <a:rPr lang="en-GB" sz="1600" dirty="0"/>
              <a:t>, P., </a:t>
            </a:r>
            <a:r>
              <a:rPr lang="en-GB" sz="1600" dirty="0" err="1"/>
              <a:t>Illari</a:t>
            </a:r>
            <a:r>
              <a:rPr lang="en-GB" sz="1600" dirty="0"/>
              <a:t>, L., </a:t>
            </a:r>
            <a:r>
              <a:rPr lang="en-GB" sz="1600" dirty="0" err="1"/>
              <a:t>Arpe</a:t>
            </a:r>
            <a:r>
              <a:rPr lang="en-GB" sz="1600" dirty="0"/>
              <a:t>, K., &amp; Simmons, J. (1986). Monitoring of observation and analysis quality by a data assimilation system. </a:t>
            </a:r>
            <a:r>
              <a:rPr lang="en-GB" sz="1600" i="1" dirty="0"/>
              <a:t>Amer. Meteor. Soc., 114</a:t>
            </a:r>
            <a:r>
              <a:rPr lang="en-GB" sz="1600" dirty="0"/>
              <a:t>, 861-879.</a:t>
            </a:r>
          </a:p>
          <a:p>
            <a:pPr indent="0">
              <a:buNone/>
            </a:pPr>
            <a:r>
              <a:rPr lang="en-GB" sz="1600" dirty="0" err="1"/>
              <a:t>Kalnay</a:t>
            </a:r>
            <a:r>
              <a:rPr lang="en-GB" sz="1600" dirty="0"/>
              <a:t>, E. (2003). Atmospheric modelling, data assimilation and predictability. </a:t>
            </a:r>
            <a:r>
              <a:rPr lang="en-GB" sz="1600" i="1" dirty="0"/>
              <a:t>Cambridge University Press.</a:t>
            </a:r>
          </a:p>
          <a:p>
            <a:pPr indent="0">
              <a:buNone/>
            </a:pPr>
            <a:endParaRPr lang="en-GB" dirty="0"/>
          </a:p>
        </p:txBody>
      </p:sp>
      <p:sp>
        <p:nvSpPr>
          <p:cNvPr id="4" name="Slide Number Placeholder 3">
            <a:extLst>
              <a:ext uri="{FF2B5EF4-FFF2-40B4-BE49-F238E27FC236}">
                <a16:creationId xmlns:a16="http://schemas.microsoft.com/office/drawing/2014/main" id="{8114B519-DB90-426A-B7B0-8CCDB60D356A}"/>
              </a:ext>
            </a:extLst>
          </p:cNvPr>
          <p:cNvSpPr>
            <a:spLocks noGrp="1"/>
          </p:cNvSpPr>
          <p:nvPr>
            <p:ph type="sldNum" sz="quarter" idx="10"/>
          </p:nvPr>
        </p:nvSpPr>
        <p:spPr/>
        <p:txBody>
          <a:bodyPr/>
          <a:lstStyle/>
          <a:p>
            <a:fld id="{6B3B0B0F-E794-1244-9699-107C60B9C23A}" type="slidenum">
              <a:rPr lang="en-US" smtClean="0"/>
              <a:pPr/>
              <a:t>14</a:t>
            </a:fld>
            <a:endParaRPr lang="en-US" dirty="0"/>
          </a:p>
        </p:txBody>
      </p:sp>
      <p:sp>
        <p:nvSpPr>
          <p:cNvPr id="5" name="Footer Placeholder 4">
            <a:extLst>
              <a:ext uri="{FF2B5EF4-FFF2-40B4-BE49-F238E27FC236}">
                <a16:creationId xmlns:a16="http://schemas.microsoft.com/office/drawing/2014/main" id="{75855D31-9516-4DC6-964E-E0B75CCA3FB6}"/>
              </a:ext>
            </a:extLst>
          </p:cNvPr>
          <p:cNvSpPr>
            <a:spLocks noGrp="1"/>
          </p:cNvSpPr>
          <p:nvPr>
            <p:ph type="ftr" sz="quarter" idx="3"/>
          </p:nvPr>
        </p:nvSpPr>
        <p:spPr/>
        <p:txBody>
          <a:bodyPr/>
          <a:lstStyle/>
          <a:p>
            <a:pPr algn="ctr"/>
            <a:r>
              <a:rPr lang="en-US"/>
              <a:t>European Centre for Medium-Range Weather Forecasts</a:t>
            </a:r>
            <a:endParaRPr lang="en-US" dirty="0"/>
          </a:p>
        </p:txBody>
      </p:sp>
      <p:sp>
        <p:nvSpPr>
          <p:cNvPr id="6" name="Rectangle 1">
            <a:extLst>
              <a:ext uri="{FF2B5EF4-FFF2-40B4-BE49-F238E27FC236}">
                <a16:creationId xmlns:a16="http://schemas.microsoft.com/office/drawing/2014/main" id="{2BDBDB1A-5DCD-4B1E-A00D-B233852D96CB}"/>
              </a:ext>
            </a:extLst>
          </p:cNvPr>
          <p:cNvSpPr>
            <a:spLocks noChangeArrowheads="1"/>
          </p:cNvSpPr>
          <p:nvPr/>
        </p:nvSpPr>
        <p:spPr bwMode="auto">
          <a:xfrm rot="10800000" flipV="1">
            <a:off x="1224366" y="1877595"/>
            <a:ext cx="109644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lvl="0" defTabSz="914400" eaLnBrk="0" fontAlgn="base" hangingPunct="0">
              <a:spcBef>
                <a:spcPct val="0"/>
              </a:spcBef>
              <a:spcAft>
                <a:spcPct val="0"/>
              </a:spcAf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CA08706D-48A0-421B-9C9C-AEBF412A45DE}"/>
              </a:ext>
            </a:extLst>
          </p:cNvPr>
          <p:cNvSpPr/>
          <p:nvPr/>
        </p:nvSpPr>
        <p:spPr>
          <a:xfrm>
            <a:off x="1243761" y="969058"/>
            <a:ext cx="9701301" cy="2585323"/>
          </a:xfrm>
          <a:prstGeom prst="rect">
            <a:avLst/>
          </a:prstGeom>
          <a:noFill/>
        </p:spPr>
        <p:txBody>
          <a:bodyPr wrap="square" lIns="91440" tIns="45720" rIns="91440" bIns="45720">
            <a:spAutoFit/>
          </a:bodyPr>
          <a:lstStyle/>
          <a:p>
            <a:pPr algn="ctr"/>
            <a:r>
              <a:rPr lang="en-GB"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 for listening!</a:t>
            </a:r>
          </a:p>
          <a:p>
            <a:pPr algn="ctr"/>
            <a:endParaRPr lang="en-GB"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GB"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Questions?</a:t>
            </a:r>
          </a:p>
        </p:txBody>
      </p:sp>
    </p:spTree>
    <p:extLst>
      <p:ext uri="{BB962C8B-B14F-4D97-AF65-F5344CB8AC3E}">
        <p14:creationId xmlns:p14="http://schemas.microsoft.com/office/powerpoint/2010/main" val="1096520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A2F37-9A06-4BBA-8E64-41006DFD61B4}"/>
              </a:ext>
            </a:extLst>
          </p:cNvPr>
          <p:cNvSpPr>
            <a:spLocks noGrp="1"/>
          </p:cNvSpPr>
          <p:nvPr>
            <p:ph type="title"/>
          </p:nvPr>
        </p:nvSpPr>
        <p:spPr/>
        <p:txBody>
          <a:bodyPr/>
          <a:lstStyle/>
          <a:p>
            <a:r>
              <a:rPr lang="en-GB" dirty="0"/>
              <a:t>WDQMS: NWP-based quality monitoring system</a:t>
            </a:r>
          </a:p>
        </p:txBody>
      </p:sp>
      <p:sp>
        <p:nvSpPr>
          <p:cNvPr id="3" name="Content Placeholder 2">
            <a:extLst>
              <a:ext uri="{FF2B5EF4-FFF2-40B4-BE49-F238E27FC236}">
                <a16:creationId xmlns:a16="http://schemas.microsoft.com/office/drawing/2014/main" id="{A24D9CB9-9252-45EB-8FE9-8AB2C6F8A1CF}"/>
              </a:ext>
            </a:extLst>
          </p:cNvPr>
          <p:cNvSpPr>
            <a:spLocks noGrp="1"/>
          </p:cNvSpPr>
          <p:nvPr>
            <p:ph sz="quarter" idx="14"/>
          </p:nvPr>
        </p:nvSpPr>
        <p:spPr/>
        <p:txBody>
          <a:bodyPr/>
          <a:lstStyle/>
          <a:p>
            <a:endParaRPr lang="en-GB" dirty="0"/>
          </a:p>
          <a:p>
            <a:r>
              <a:rPr lang="en-GB" dirty="0"/>
              <a:t>DA systems are based on methods that combine prior knowledge of the atmosphere (</a:t>
            </a:r>
            <a:r>
              <a:rPr lang="en-GB" dirty="0">
                <a:solidFill>
                  <a:srgbClr val="FF0000"/>
                </a:solidFill>
              </a:rPr>
              <a:t>Background</a:t>
            </a:r>
            <a:r>
              <a:rPr lang="en-GB" dirty="0"/>
              <a:t>) with </a:t>
            </a:r>
            <a:r>
              <a:rPr lang="en-GB" dirty="0">
                <a:solidFill>
                  <a:srgbClr val="FF0000"/>
                </a:solidFill>
              </a:rPr>
              <a:t>observations</a:t>
            </a:r>
            <a:r>
              <a:rPr lang="en-GB" dirty="0"/>
              <a:t> in a optimal way taking into account statistical information about the errors of both pieces of information (</a:t>
            </a:r>
            <a:r>
              <a:rPr lang="en-GB" dirty="0" err="1"/>
              <a:t>Kalney</a:t>
            </a:r>
            <a:r>
              <a:rPr lang="en-GB" dirty="0"/>
              <a:t>, 2003). </a:t>
            </a:r>
          </a:p>
          <a:p>
            <a:pPr indent="0">
              <a:buNone/>
            </a:pPr>
            <a:endParaRPr lang="en-GB" dirty="0"/>
          </a:p>
          <a:p>
            <a:r>
              <a:rPr lang="en-GB" dirty="0"/>
              <a:t> Significant improvements in assimilation techniques and numerical weather forecasts in the 1980’s (short range forecast errors comparable in magnitude with observation errors) prompted the use of background fields as a quality control tool. DA systems have been used as diagnostic facilities to monitor the performance of the observational network (Hollingsworth et al., 1986).</a:t>
            </a:r>
          </a:p>
          <a:p>
            <a:pPr indent="0">
              <a:buNone/>
            </a:pPr>
            <a:endParaRPr lang="en-GB" dirty="0"/>
          </a:p>
          <a:p>
            <a:r>
              <a:rPr lang="en-GB" dirty="0"/>
              <a:t>The monitoring of data quality in WDQMS relies on the feedback from 4 NWP data assimilation systems (DWD, ECMWF, JMA and NCEP) - mainly the O-B departures. </a:t>
            </a:r>
          </a:p>
        </p:txBody>
      </p:sp>
      <p:sp>
        <p:nvSpPr>
          <p:cNvPr id="4" name="Slide Number Placeholder 3">
            <a:extLst>
              <a:ext uri="{FF2B5EF4-FFF2-40B4-BE49-F238E27FC236}">
                <a16:creationId xmlns:a16="http://schemas.microsoft.com/office/drawing/2014/main" id="{DA7370DC-111A-422C-9853-72976B3C6757}"/>
              </a:ext>
            </a:extLst>
          </p:cNvPr>
          <p:cNvSpPr>
            <a:spLocks noGrp="1"/>
          </p:cNvSpPr>
          <p:nvPr>
            <p:ph type="sldNum" sz="quarter" idx="10"/>
          </p:nvPr>
        </p:nvSpPr>
        <p:spPr/>
        <p:txBody>
          <a:bodyPr/>
          <a:lstStyle/>
          <a:p>
            <a:fld id="{6B3B0B0F-E794-1244-9699-107C60B9C23A}" type="slidenum">
              <a:rPr lang="en-US" smtClean="0"/>
              <a:pPr/>
              <a:t>2</a:t>
            </a:fld>
            <a:endParaRPr lang="en-US" dirty="0"/>
          </a:p>
        </p:txBody>
      </p:sp>
      <p:sp>
        <p:nvSpPr>
          <p:cNvPr id="5" name="Footer Placeholder 4">
            <a:extLst>
              <a:ext uri="{FF2B5EF4-FFF2-40B4-BE49-F238E27FC236}">
                <a16:creationId xmlns:a16="http://schemas.microsoft.com/office/drawing/2014/main" id="{5D79CE9D-0FF8-4EB3-AD6F-D3D943F89D3B}"/>
              </a:ext>
            </a:extLst>
          </p:cNvPr>
          <p:cNvSpPr>
            <a:spLocks noGrp="1"/>
          </p:cNvSpPr>
          <p:nvPr>
            <p:ph type="ftr" sz="quarter" idx="3"/>
          </p:nvPr>
        </p:nvSpPr>
        <p:spPr/>
        <p:txBody>
          <a:bodyPr/>
          <a:lstStyle/>
          <a:p>
            <a:pPr algn="ctr"/>
            <a:r>
              <a:rPr lang="en-US"/>
              <a:t>European Centre for Medium-Range Weather Forecasts</a:t>
            </a:r>
            <a:endParaRPr lang="en-US" dirty="0"/>
          </a:p>
        </p:txBody>
      </p:sp>
    </p:spTree>
    <p:extLst>
      <p:ext uri="{BB962C8B-B14F-4D97-AF65-F5344CB8AC3E}">
        <p14:creationId xmlns:p14="http://schemas.microsoft.com/office/powerpoint/2010/main" val="429121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862BF-9B6B-4FD9-B73C-ABB95F195E63}"/>
              </a:ext>
            </a:extLst>
          </p:cNvPr>
          <p:cNvSpPr>
            <a:spLocks noGrp="1"/>
          </p:cNvSpPr>
          <p:nvPr>
            <p:ph type="title"/>
          </p:nvPr>
        </p:nvSpPr>
        <p:spPr/>
        <p:txBody>
          <a:bodyPr/>
          <a:lstStyle/>
          <a:p>
            <a:pPr algn="ctr"/>
            <a:r>
              <a:rPr lang="en-GB" dirty="0"/>
              <a:t>WDQMS: NWP-based quality monitoring system</a:t>
            </a:r>
          </a:p>
        </p:txBody>
      </p:sp>
      <p:sp>
        <p:nvSpPr>
          <p:cNvPr id="4" name="Slide Number Placeholder 3">
            <a:extLst>
              <a:ext uri="{FF2B5EF4-FFF2-40B4-BE49-F238E27FC236}">
                <a16:creationId xmlns:a16="http://schemas.microsoft.com/office/drawing/2014/main" id="{2DA2468A-D0B9-4A03-9628-F4248CDB3464}"/>
              </a:ext>
            </a:extLst>
          </p:cNvPr>
          <p:cNvSpPr>
            <a:spLocks noGrp="1"/>
          </p:cNvSpPr>
          <p:nvPr>
            <p:ph type="sldNum" sz="quarter" idx="10"/>
          </p:nvPr>
        </p:nvSpPr>
        <p:spPr/>
        <p:txBody>
          <a:bodyPr/>
          <a:lstStyle/>
          <a:p>
            <a:fld id="{6B3B0B0F-E794-1244-9699-107C60B9C23A}" type="slidenum">
              <a:rPr lang="en-US" smtClean="0"/>
              <a:pPr/>
              <a:t>3</a:t>
            </a:fld>
            <a:endParaRPr lang="en-US" dirty="0"/>
          </a:p>
        </p:txBody>
      </p:sp>
      <p:sp>
        <p:nvSpPr>
          <p:cNvPr id="5" name="Footer Placeholder 4">
            <a:extLst>
              <a:ext uri="{FF2B5EF4-FFF2-40B4-BE49-F238E27FC236}">
                <a16:creationId xmlns:a16="http://schemas.microsoft.com/office/drawing/2014/main" id="{BC1FF5DD-3E6F-475B-9E51-05453749640A}"/>
              </a:ext>
            </a:extLst>
          </p:cNvPr>
          <p:cNvSpPr>
            <a:spLocks noGrp="1"/>
          </p:cNvSpPr>
          <p:nvPr>
            <p:ph type="ftr" sz="quarter" idx="3"/>
          </p:nvPr>
        </p:nvSpPr>
        <p:spPr/>
        <p:txBody>
          <a:bodyPr/>
          <a:lstStyle/>
          <a:p>
            <a:pPr algn="ctr"/>
            <a:r>
              <a:rPr lang="en-US"/>
              <a:t>European Centre for Medium-Range Weather Forecasts</a:t>
            </a:r>
            <a:endParaRPr lang="en-US" dirty="0"/>
          </a:p>
        </p:txBody>
      </p:sp>
      <p:sp>
        <p:nvSpPr>
          <p:cNvPr id="7" name="Content Placeholder 6">
            <a:extLst>
              <a:ext uri="{FF2B5EF4-FFF2-40B4-BE49-F238E27FC236}">
                <a16:creationId xmlns:a16="http://schemas.microsoft.com/office/drawing/2014/main" id="{3501337D-1B06-465F-854E-19A0B37532B4}"/>
              </a:ext>
            </a:extLst>
          </p:cNvPr>
          <p:cNvSpPr>
            <a:spLocks noGrp="1"/>
          </p:cNvSpPr>
          <p:nvPr>
            <p:ph sz="quarter" idx="14"/>
          </p:nvPr>
        </p:nvSpPr>
        <p:spPr>
          <a:xfrm>
            <a:off x="2159999" y="936000"/>
            <a:ext cx="8157019" cy="5562000"/>
          </a:xfrm>
        </p:spPr>
        <p:txBody>
          <a:bodyPr/>
          <a:lstStyle/>
          <a:p>
            <a:pPr marL="285750" indent="-285750" algn="just"/>
            <a:r>
              <a:rPr lang="en-GB" dirty="0">
                <a:solidFill>
                  <a:srgbClr val="FF0000"/>
                </a:solidFill>
              </a:rPr>
              <a:t>Observation-minus-Background</a:t>
            </a:r>
            <a:r>
              <a:rPr lang="en-GB" dirty="0"/>
              <a:t> (O-B) departures is the difference between the observed value and the model equivalent available from the NWP assimilation system.</a:t>
            </a:r>
          </a:p>
          <a:p>
            <a:pPr marL="285750" indent="-285750" algn="just"/>
            <a:r>
              <a:rPr lang="en-GB" dirty="0"/>
              <a:t>Background is derived from short-range model forecast using an observation operator. For direct measurements, the observation operator performs </a:t>
            </a:r>
            <a:r>
              <a:rPr lang="en-GB" dirty="0">
                <a:solidFill>
                  <a:srgbClr val="FF0000"/>
                </a:solidFill>
              </a:rPr>
              <a:t>interpolations</a:t>
            </a:r>
            <a:r>
              <a:rPr lang="en-GB" dirty="0"/>
              <a:t> in time and space (mapping from the model space to observation space). Date/Time as well as location (Lat, Lon and height) need to be accurate. For surface pressure the barometer height is essential. </a:t>
            </a:r>
          </a:p>
          <a:p>
            <a:pPr marL="285750" indent="-285750" algn="just"/>
            <a:r>
              <a:rPr lang="en-GB" dirty="0">
                <a:solidFill>
                  <a:srgbClr val="FF0000"/>
                </a:solidFill>
              </a:rPr>
              <a:t>Surface pressure</a:t>
            </a:r>
            <a:r>
              <a:rPr lang="en-GB" dirty="0"/>
              <a:t> is the most important </a:t>
            </a:r>
            <a:r>
              <a:rPr lang="en-GB" i="1" dirty="0"/>
              <a:t>in situ</a:t>
            </a:r>
            <a:r>
              <a:rPr lang="en-GB" dirty="0"/>
              <a:t> observed quantity for global NWP forecasting, and in some cases the only observed surface quantity over land used in the global atmospheric DA. In mountain areas, the stations report the </a:t>
            </a:r>
            <a:r>
              <a:rPr lang="en-GB" dirty="0">
                <a:solidFill>
                  <a:srgbClr val="FF0000"/>
                </a:solidFill>
              </a:rPr>
              <a:t>geopotential height</a:t>
            </a:r>
            <a:r>
              <a:rPr lang="en-GB" dirty="0"/>
              <a:t> of a standard pressure level instead of mean sea level pressure, and some Centres (e.g. ECMWF and JMA) are able to assimilate these observations and provide O-B departure values.</a:t>
            </a:r>
          </a:p>
          <a:p>
            <a:pPr marL="285750" indent="-285750" algn="just"/>
            <a:r>
              <a:rPr lang="en-GB" dirty="0"/>
              <a:t>The bias, or systematic error, is used as a measure of </a:t>
            </a:r>
            <a:r>
              <a:rPr lang="en-GB" dirty="0">
                <a:solidFill>
                  <a:srgbClr val="FF0000"/>
                </a:solidFill>
              </a:rPr>
              <a:t>trueness</a:t>
            </a:r>
            <a:r>
              <a:rPr lang="en-GB" dirty="0"/>
              <a:t> (the only quality indicator implemented in WDQMS for surface) and is calculated as the average of O-B departures over a certain period. </a:t>
            </a:r>
          </a:p>
          <a:p>
            <a:pPr indent="0" algn="just">
              <a:buNone/>
            </a:pPr>
            <a:endParaRPr lang="en-GB" dirty="0"/>
          </a:p>
          <a:p>
            <a:pPr indent="0">
              <a:buNone/>
            </a:pPr>
            <a:endParaRPr lang="en-GB" dirty="0"/>
          </a:p>
          <a:p>
            <a:endParaRPr lang="en-GB" dirty="0"/>
          </a:p>
        </p:txBody>
      </p:sp>
    </p:spTree>
    <p:extLst>
      <p:ext uri="{BB962C8B-B14F-4D97-AF65-F5344CB8AC3E}">
        <p14:creationId xmlns:p14="http://schemas.microsoft.com/office/powerpoint/2010/main" val="2185811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862BF-9B6B-4FD9-B73C-ABB95F195E63}"/>
              </a:ext>
            </a:extLst>
          </p:cNvPr>
          <p:cNvSpPr>
            <a:spLocks noGrp="1"/>
          </p:cNvSpPr>
          <p:nvPr>
            <p:ph type="title"/>
          </p:nvPr>
        </p:nvSpPr>
        <p:spPr/>
        <p:txBody>
          <a:bodyPr/>
          <a:lstStyle/>
          <a:p>
            <a:pPr algn="ctr"/>
            <a:r>
              <a:rPr lang="en-GB" dirty="0"/>
              <a:t>NWP-based quality monitoring system</a:t>
            </a:r>
          </a:p>
        </p:txBody>
      </p:sp>
      <p:sp>
        <p:nvSpPr>
          <p:cNvPr id="4" name="Slide Number Placeholder 3">
            <a:extLst>
              <a:ext uri="{FF2B5EF4-FFF2-40B4-BE49-F238E27FC236}">
                <a16:creationId xmlns:a16="http://schemas.microsoft.com/office/drawing/2014/main" id="{2DA2468A-D0B9-4A03-9628-F4248CDB3464}"/>
              </a:ext>
            </a:extLst>
          </p:cNvPr>
          <p:cNvSpPr>
            <a:spLocks noGrp="1"/>
          </p:cNvSpPr>
          <p:nvPr>
            <p:ph type="sldNum" sz="quarter" idx="10"/>
          </p:nvPr>
        </p:nvSpPr>
        <p:spPr/>
        <p:txBody>
          <a:bodyPr/>
          <a:lstStyle/>
          <a:p>
            <a:fld id="{6B3B0B0F-E794-1244-9699-107C60B9C23A}" type="slidenum">
              <a:rPr lang="en-US" smtClean="0"/>
              <a:pPr/>
              <a:t>4</a:t>
            </a:fld>
            <a:endParaRPr lang="en-US" dirty="0"/>
          </a:p>
        </p:txBody>
      </p:sp>
      <p:sp>
        <p:nvSpPr>
          <p:cNvPr id="5" name="Footer Placeholder 4">
            <a:extLst>
              <a:ext uri="{FF2B5EF4-FFF2-40B4-BE49-F238E27FC236}">
                <a16:creationId xmlns:a16="http://schemas.microsoft.com/office/drawing/2014/main" id="{BC1FF5DD-3E6F-475B-9E51-05453749640A}"/>
              </a:ext>
            </a:extLst>
          </p:cNvPr>
          <p:cNvSpPr>
            <a:spLocks noGrp="1"/>
          </p:cNvSpPr>
          <p:nvPr>
            <p:ph type="ftr" sz="quarter" idx="3"/>
          </p:nvPr>
        </p:nvSpPr>
        <p:spPr/>
        <p:txBody>
          <a:bodyPr/>
          <a:lstStyle/>
          <a:p>
            <a:pPr algn="ctr"/>
            <a:r>
              <a:rPr lang="en-US"/>
              <a:t>European Centre for Medium-Range Weather Forecasts</a:t>
            </a:r>
            <a:endParaRPr lang="en-US" dirty="0"/>
          </a:p>
        </p:txBody>
      </p:sp>
      <p:sp>
        <p:nvSpPr>
          <p:cNvPr id="7" name="Content Placeholder 6">
            <a:extLst>
              <a:ext uri="{FF2B5EF4-FFF2-40B4-BE49-F238E27FC236}">
                <a16:creationId xmlns:a16="http://schemas.microsoft.com/office/drawing/2014/main" id="{5452A98C-B188-4283-AA3F-19953AF0D059}"/>
              </a:ext>
            </a:extLst>
          </p:cNvPr>
          <p:cNvSpPr>
            <a:spLocks noGrp="1"/>
          </p:cNvSpPr>
          <p:nvPr>
            <p:ph sz="quarter" idx="14"/>
          </p:nvPr>
        </p:nvSpPr>
        <p:spPr/>
        <p:txBody>
          <a:bodyPr/>
          <a:lstStyle/>
          <a:p>
            <a:r>
              <a:rPr lang="en-GB" dirty="0"/>
              <a:t>Statistical O-B anomalies (large departures) resulting from the mismatch between observations and model short range forecasts can have different causes:</a:t>
            </a:r>
          </a:p>
          <a:p>
            <a:r>
              <a:rPr lang="en-GB" dirty="0"/>
              <a:t> inaccurate metadata (impact on the calculation of the model counterpart, i.e., Background);</a:t>
            </a:r>
          </a:p>
          <a:p>
            <a:r>
              <a:rPr lang="en-GB" dirty="0"/>
              <a:t>poor quality observations (e.g. instrumental errors);</a:t>
            </a:r>
          </a:p>
          <a:p>
            <a:r>
              <a:rPr lang="en-GB" dirty="0"/>
              <a:t>model errors (e.g., error in forecasting a cyclone deepening).</a:t>
            </a:r>
          </a:p>
          <a:p>
            <a:pPr indent="0">
              <a:buNone/>
            </a:pPr>
            <a:endParaRPr lang="en-GB" dirty="0"/>
          </a:p>
          <a:p>
            <a:pPr indent="0">
              <a:buNone/>
            </a:pPr>
            <a:r>
              <a:rPr lang="en-GB" dirty="0"/>
              <a:t>It can be difficult to differentiate between some of the causes, mainly between observation issues and model errors. Therefore having access to monitoring results from different NWP centres in WDQMS is an advantage as it allows to better diagnose the cause of some statistical anomalies, and to disentangle observation errors from model errors. If at least on model says the observation is good quality we can TRUST!!!</a:t>
            </a:r>
          </a:p>
          <a:p>
            <a:pPr indent="0">
              <a:buNone/>
            </a:pPr>
            <a:endParaRPr lang="en-GB" dirty="0"/>
          </a:p>
          <a:p>
            <a:pPr indent="0">
              <a:buNone/>
            </a:pPr>
            <a:endParaRPr lang="en-GB" dirty="0"/>
          </a:p>
        </p:txBody>
      </p:sp>
    </p:spTree>
    <p:extLst>
      <p:ext uri="{BB962C8B-B14F-4D97-AF65-F5344CB8AC3E}">
        <p14:creationId xmlns:p14="http://schemas.microsoft.com/office/powerpoint/2010/main" val="2133472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E973-F3D6-499B-9E1C-03C10DD1A2C2}"/>
              </a:ext>
            </a:extLst>
          </p:cNvPr>
          <p:cNvSpPr>
            <a:spLocks noGrp="1"/>
          </p:cNvSpPr>
          <p:nvPr>
            <p:ph type="title"/>
          </p:nvPr>
        </p:nvSpPr>
        <p:spPr/>
        <p:txBody>
          <a:bodyPr/>
          <a:lstStyle/>
          <a:p>
            <a:r>
              <a:rPr lang="en-GB" dirty="0"/>
              <a:t>WDQMS: metadata impacting the quality of the observations</a:t>
            </a:r>
          </a:p>
        </p:txBody>
      </p:sp>
      <p:sp>
        <p:nvSpPr>
          <p:cNvPr id="3" name="Content Placeholder 2">
            <a:extLst>
              <a:ext uri="{FF2B5EF4-FFF2-40B4-BE49-F238E27FC236}">
                <a16:creationId xmlns:a16="http://schemas.microsoft.com/office/drawing/2014/main" id="{5569359A-68D1-4365-899D-5C37BDD9CF5B}"/>
              </a:ext>
            </a:extLst>
          </p:cNvPr>
          <p:cNvSpPr>
            <a:spLocks noGrp="1"/>
          </p:cNvSpPr>
          <p:nvPr>
            <p:ph sz="quarter" idx="14"/>
          </p:nvPr>
        </p:nvSpPr>
        <p:spPr/>
        <p:txBody>
          <a:bodyPr/>
          <a:lstStyle/>
          <a:p>
            <a:pPr indent="0">
              <a:buNone/>
            </a:pPr>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8114B519-DB90-426A-B7B0-8CCDB60D356A}"/>
              </a:ext>
            </a:extLst>
          </p:cNvPr>
          <p:cNvSpPr>
            <a:spLocks noGrp="1"/>
          </p:cNvSpPr>
          <p:nvPr>
            <p:ph type="sldNum" sz="quarter" idx="10"/>
          </p:nvPr>
        </p:nvSpPr>
        <p:spPr/>
        <p:txBody>
          <a:bodyPr/>
          <a:lstStyle/>
          <a:p>
            <a:fld id="{6B3B0B0F-E794-1244-9699-107C60B9C23A}" type="slidenum">
              <a:rPr lang="en-US" smtClean="0"/>
              <a:pPr/>
              <a:t>5</a:t>
            </a:fld>
            <a:endParaRPr lang="en-US" dirty="0"/>
          </a:p>
        </p:txBody>
      </p:sp>
      <p:sp>
        <p:nvSpPr>
          <p:cNvPr id="5" name="Footer Placeholder 4">
            <a:extLst>
              <a:ext uri="{FF2B5EF4-FFF2-40B4-BE49-F238E27FC236}">
                <a16:creationId xmlns:a16="http://schemas.microsoft.com/office/drawing/2014/main" id="{75855D31-9516-4DC6-964E-E0B75CCA3FB6}"/>
              </a:ext>
            </a:extLst>
          </p:cNvPr>
          <p:cNvSpPr>
            <a:spLocks noGrp="1"/>
          </p:cNvSpPr>
          <p:nvPr>
            <p:ph type="ftr" sz="quarter" idx="3"/>
          </p:nvPr>
        </p:nvSpPr>
        <p:spPr/>
        <p:txBody>
          <a:bodyPr/>
          <a:lstStyle/>
          <a:p>
            <a:pPr algn="ctr"/>
            <a:r>
              <a:rPr lang="en-US"/>
              <a:t>European Centre for Medium-Range Weather Forecasts</a:t>
            </a:r>
            <a:endParaRPr lang="en-US" dirty="0"/>
          </a:p>
        </p:txBody>
      </p:sp>
      <p:sp>
        <p:nvSpPr>
          <p:cNvPr id="8" name="Rectangle 7">
            <a:extLst>
              <a:ext uri="{FF2B5EF4-FFF2-40B4-BE49-F238E27FC236}">
                <a16:creationId xmlns:a16="http://schemas.microsoft.com/office/drawing/2014/main" id="{B9B82CD2-FEE0-4A4F-82BF-C5D13D5DB9B9}"/>
              </a:ext>
            </a:extLst>
          </p:cNvPr>
          <p:cNvSpPr/>
          <p:nvPr/>
        </p:nvSpPr>
        <p:spPr>
          <a:xfrm>
            <a:off x="3631767" y="1149577"/>
            <a:ext cx="8170192" cy="923330"/>
          </a:xfrm>
          <a:prstGeom prst="rect">
            <a:avLst/>
          </a:prstGeom>
        </p:spPr>
        <p:txBody>
          <a:bodyPr wrap="square">
            <a:spAutoFit/>
          </a:bodyPr>
          <a:lstStyle/>
          <a:p>
            <a:r>
              <a:rPr lang="en-GB" dirty="0">
                <a:solidFill>
                  <a:srgbClr val="181817"/>
                </a:solidFill>
                <a:latin typeface="SegoeUI"/>
              </a:rPr>
              <a:t>“I am trying to understand the source of error that shows in this station ….., for surface pressure. …only 1 model (DWD) shows no error, while the other models have exceptionally large systematic errors.”  Martina </a:t>
            </a:r>
            <a:r>
              <a:rPr lang="en-GB" dirty="0" err="1">
                <a:solidFill>
                  <a:srgbClr val="181817"/>
                </a:solidFill>
                <a:latin typeface="SegoeUI"/>
              </a:rPr>
              <a:t>Suaya</a:t>
            </a:r>
            <a:r>
              <a:rPr lang="en-GB" dirty="0">
                <a:solidFill>
                  <a:srgbClr val="181817"/>
                </a:solidFill>
                <a:latin typeface="SegoeUI"/>
              </a:rPr>
              <a:t> in Moodle</a:t>
            </a:r>
          </a:p>
        </p:txBody>
      </p:sp>
      <p:sp>
        <p:nvSpPr>
          <p:cNvPr id="9" name="Rectangle 8">
            <a:extLst>
              <a:ext uri="{FF2B5EF4-FFF2-40B4-BE49-F238E27FC236}">
                <a16:creationId xmlns:a16="http://schemas.microsoft.com/office/drawing/2014/main" id="{4A00A946-25D4-4674-BFA3-7DC7D46CDC32}"/>
              </a:ext>
            </a:extLst>
          </p:cNvPr>
          <p:cNvSpPr/>
          <p:nvPr/>
        </p:nvSpPr>
        <p:spPr>
          <a:xfrm>
            <a:off x="273076" y="1230733"/>
            <a:ext cx="3172663" cy="369332"/>
          </a:xfrm>
          <a:prstGeom prst="rect">
            <a:avLst/>
          </a:prstGeom>
          <a:solidFill>
            <a:srgbClr val="FFC000"/>
          </a:solidFill>
        </p:spPr>
        <p:txBody>
          <a:bodyPr wrap="none">
            <a:spAutoFit/>
          </a:bodyPr>
          <a:lstStyle/>
          <a:p>
            <a:r>
              <a:rPr lang="en-GB" b="1" dirty="0">
                <a:solidFill>
                  <a:srgbClr val="262626"/>
                </a:solidFill>
                <a:latin typeface="Arial-BoldMT"/>
              </a:rPr>
              <a:t>ENCARNACION (Paraguay)</a:t>
            </a:r>
            <a:endParaRPr lang="en-GB" dirty="0"/>
          </a:p>
        </p:txBody>
      </p:sp>
      <p:pic>
        <p:nvPicPr>
          <p:cNvPr id="10" name="Picture 9">
            <a:extLst>
              <a:ext uri="{FF2B5EF4-FFF2-40B4-BE49-F238E27FC236}">
                <a16:creationId xmlns:a16="http://schemas.microsoft.com/office/drawing/2014/main" id="{951E9FC8-4314-48B7-A6A0-1CBC3ACE0F61}"/>
              </a:ext>
            </a:extLst>
          </p:cNvPr>
          <p:cNvPicPr>
            <a:picLocks noChangeAspect="1"/>
          </p:cNvPicPr>
          <p:nvPr/>
        </p:nvPicPr>
        <p:blipFill>
          <a:blip r:embed="rId2"/>
          <a:stretch>
            <a:fillRect/>
          </a:stretch>
        </p:blipFill>
        <p:spPr>
          <a:xfrm>
            <a:off x="273076" y="1651654"/>
            <a:ext cx="3384210" cy="1839051"/>
          </a:xfrm>
          <a:prstGeom prst="rect">
            <a:avLst/>
          </a:prstGeom>
        </p:spPr>
      </p:pic>
      <p:pic>
        <p:nvPicPr>
          <p:cNvPr id="7" name="Picture 6">
            <a:extLst>
              <a:ext uri="{FF2B5EF4-FFF2-40B4-BE49-F238E27FC236}">
                <a16:creationId xmlns:a16="http://schemas.microsoft.com/office/drawing/2014/main" id="{9555BDE6-A590-4347-A8A1-7F6CAE54E42F}"/>
              </a:ext>
            </a:extLst>
          </p:cNvPr>
          <p:cNvPicPr>
            <a:picLocks noChangeAspect="1"/>
          </p:cNvPicPr>
          <p:nvPr/>
        </p:nvPicPr>
        <p:blipFill>
          <a:blip r:embed="rId3"/>
          <a:stretch>
            <a:fillRect/>
          </a:stretch>
        </p:blipFill>
        <p:spPr>
          <a:xfrm>
            <a:off x="3186855" y="2124496"/>
            <a:ext cx="8103835" cy="4011081"/>
          </a:xfrm>
          <a:prstGeom prst="rect">
            <a:avLst/>
          </a:prstGeom>
        </p:spPr>
      </p:pic>
      <p:sp>
        <p:nvSpPr>
          <p:cNvPr id="11" name="TextBox 10">
            <a:extLst>
              <a:ext uri="{FF2B5EF4-FFF2-40B4-BE49-F238E27FC236}">
                <a16:creationId xmlns:a16="http://schemas.microsoft.com/office/drawing/2014/main" id="{7257D7D2-2B63-478E-BBCF-97ABF134280B}"/>
              </a:ext>
            </a:extLst>
          </p:cNvPr>
          <p:cNvSpPr txBox="1"/>
          <p:nvPr/>
        </p:nvSpPr>
        <p:spPr>
          <a:xfrm>
            <a:off x="11290690" y="3366533"/>
            <a:ext cx="736099" cy="369332"/>
          </a:xfrm>
          <a:prstGeom prst="rect">
            <a:avLst/>
          </a:prstGeom>
          <a:noFill/>
        </p:spPr>
        <p:txBody>
          <a:bodyPr wrap="none" rtlCol="0">
            <a:spAutoFit/>
          </a:bodyPr>
          <a:lstStyle/>
          <a:p>
            <a:r>
              <a:rPr lang="en-GB" dirty="0">
                <a:solidFill>
                  <a:srgbClr val="FFC000"/>
                </a:solidFill>
              </a:rPr>
              <a:t>DWD</a:t>
            </a:r>
          </a:p>
        </p:txBody>
      </p:sp>
      <p:sp>
        <p:nvSpPr>
          <p:cNvPr id="12" name="TextBox 11">
            <a:extLst>
              <a:ext uri="{FF2B5EF4-FFF2-40B4-BE49-F238E27FC236}">
                <a16:creationId xmlns:a16="http://schemas.microsoft.com/office/drawing/2014/main" id="{FA2C23FF-E167-4550-B497-CC56341C8135}"/>
              </a:ext>
            </a:extLst>
          </p:cNvPr>
          <p:cNvSpPr txBox="1"/>
          <p:nvPr/>
        </p:nvSpPr>
        <p:spPr>
          <a:xfrm>
            <a:off x="11175273" y="4769094"/>
            <a:ext cx="1056700" cy="369332"/>
          </a:xfrm>
          <a:prstGeom prst="rect">
            <a:avLst/>
          </a:prstGeom>
          <a:noFill/>
        </p:spPr>
        <p:txBody>
          <a:bodyPr wrap="none" rtlCol="0">
            <a:spAutoFit/>
          </a:bodyPr>
          <a:lstStyle/>
          <a:p>
            <a:r>
              <a:rPr lang="en-GB" dirty="0">
                <a:solidFill>
                  <a:srgbClr val="55CBA4"/>
                </a:solidFill>
              </a:rPr>
              <a:t>ECMWF</a:t>
            </a:r>
          </a:p>
        </p:txBody>
      </p:sp>
      <p:sp>
        <p:nvSpPr>
          <p:cNvPr id="13" name="TextBox 12">
            <a:extLst>
              <a:ext uri="{FF2B5EF4-FFF2-40B4-BE49-F238E27FC236}">
                <a16:creationId xmlns:a16="http://schemas.microsoft.com/office/drawing/2014/main" id="{7E640BC8-78CD-44E3-B755-C4EDD605E24C}"/>
              </a:ext>
            </a:extLst>
          </p:cNvPr>
          <p:cNvSpPr txBox="1"/>
          <p:nvPr/>
        </p:nvSpPr>
        <p:spPr>
          <a:xfrm>
            <a:off x="11290690" y="5202169"/>
            <a:ext cx="646331" cy="369332"/>
          </a:xfrm>
          <a:prstGeom prst="rect">
            <a:avLst/>
          </a:prstGeom>
          <a:noFill/>
        </p:spPr>
        <p:txBody>
          <a:bodyPr wrap="none" rtlCol="0">
            <a:spAutoFit/>
          </a:bodyPr>
          <a:lstStyle/>
          <a:p>
            <a:r>
              <a:rPr lang="en-GB" dirty="0">
                <a:solidFill>
                  <a:srgbClr val="7030A0"/>
                </a:solidFill>
              </a:rPr>
              <a:t>JMA</a:t>
            </a:r>
          </a:p>
        </p:txBody>
      </p:sp>
      <p:sp>
        <p:nvSpPr>
          <p:cNvPr id="14" name="TextBox 13">
            <a:extLst>
              <a:ext uri="{FF2B5EF4-FFF2-40B4-BE49-F238E27FC236}">
                <a16:creationId xmlns:a16="http://schemas.microsoft.com/office/drawing/2014/main" id="{7075437A-783C-4BDA-9F79-8571504A86BE}"/>
              </a:ext>
            </a:extLst>
          </p:cNvPr>
          <p:cNvSpPr txBox="1"/>
          <p:nvPr/>
        </p:nvSpPr>
        <p:spPr>
          <a:xfrm>
            <a:off x="11290690" y="5559513"/>
            <a:ext cx="825867" cy="369332"/>
          </a:xfrm>
          <a:prstGeom prst="rect">
            <a:avLst/>
          </a:prstGeom>
          <a:noFill/>
        </p:spPr>
        <p:txBody>
          <a:bodyPr wrap="none" rtlCol="0">
            <a:spAutoFit/>
          </a:bodyPr>
          <a:lstStyle/>
          <a:p>
            <a:r>
              <a:rPr lang="en-GB" dirty="0">
                <a:solidFill>
                  <a:srgbClr val="E917CB"/>
                </a:solidFill>
              </a:rPr>
              <a:t>NCEP</a:t>
            </a:r>
          </a:p>
        </p:txBody>
      </p:sp>
      <p:sp>
        <p:nvSpPr>
          <p:cNvPr id="15" name="Rectangle 14">
            <a:extLst>
              <a:ext uri="{FF2B5EF4-FFF2-40B4-BE49-F238E27FC236}">
                <a16:creationId xmlns:a16="http://schemas.microsoft.com/office/drawing/2014/main" id="{2BE0535A-AD00-4ECB-B82F-9F8738BC93EA}"/>
              </a:ext>
            </a:extLst>
          </p:cNvPr>
          <p:cNvSpPr/>
          <p:nvPr/>
        </p:nvSpPr>
        <p:spPr>
          <a:xfrm>
            <a:off x="432006" y="3845764"/>
            <a:ext cx="2310314" cy="923330"/>
          </a:xfrm>
          <a:prstGeom prst="rect">
            <a:avLst/>
          </a:prstGeom>
        </p:spPr>
        <p:txBody>
          <a:bodyPr wrap="square">
            <a:spAutoFit/>
          </a:bodyPr>
          <a:lstStyle/>
          <a:p>
            <a:r>
              <a:rPr lang="en-GB" dirty="0">
                <a:solidFill>
                  <a:srgbClr val="121F3C"/>
                </a:solidFill>
                <a:latin typeface="HelveticaNeue"/>
              </a:rPr>
              <a:t>Smallest O-B departures averaged over the 6-h period.</a:t>
            </a:r>
            <a:endParaRPr lang="en-GB" dirty="0"/>
          </a:p>
        </p:txBody>
      </p:sp>
    </p:spTree>
    <p:extLst>
      <p:ext uri="{BB962C8B-B14F-4D97-AF65-F5344CB8AC3E}">
        <p14:creationId xmlns:p14="http://schemas.microsoft.com/office/powerpoint/2010/main" val="881932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862BF-9B6B-4FD9-B73C-ABB95F195E63}"/>
              </a:ext>
            </a:extLst>
          </p:cNvPr>
          <p:cNvSpPr>
            <a:spLocks noGrp="1"/>
          </p:cNvSpPr>
          <p:nvPr>
            <p:ph type="title"/>
          </p:nvPr>
        </p:nvSpPr>
        <p:spPr>
          <a:xfrm>
            <a:off x="2159999" y="360000"/>
            <a:ext cx="8564827" cy="576000"/>
          </a:xfrm>
        </p:spPr>
        <p:txBody>
          <a:bodyPr/>
          <a:lstStyle/>
          <a:p>
            <a:pPr algn="ctr"/>
            <a:r>
              <a:rPr lang="en-GB" dirty="0"/>
              <a:t>WDQMS: metadata impacting the quality of the observations</a:t>
            </a:r>
          </a:p>
        </p:txBody>
      </p:sp>
      <p:sp>
        <p:nvSpPr>
          <p:cNvPr id="4" name="Slide Number Placeholder 3">
            <a:extLst>
              <a:ext uri="{FF2B5EF4-FFF2-40B4-BE49-F238E27FC236}">
                <a16:creationId xmlns:a16="http://schemas.microsoft.com/office/drawing/2014/main" id="{2DA2468A-D0B9-4A03-9628-F4248CDB3464}"/>
              </a:ext>
            </a:extLst>
          </p:cNvPr>
          <p:cNvSpPr>
            <a:spLocks noGrp="1"/>
          </p:cNvSpPr>
          <p:nvPr>
            <p:ph type="sldNum" sz="quarter" idx="10"/>
          </p:nvPr>
        </p:nvSpPr>
        <p:spPr/>
        <p:txBody>
          <a:bodyPr/>
          <a:lstStyle/>
          <a:p>
            <a:fld id="{6B3B0B0F-E794-1244-9699-107C60B9C23A}" type="slidenum">
              <a:rPr lang="en-US" smtClean="0"/>
              <a:pPr/>
              <a:t>6</a:t>
            </a:fld>
            <a:endParaRPr lang="en-US" dirty="0"/>
          </a:p>
        </p:txBody>
      </p:sp>
      <p:sp>
        <p:nvSpPr>
          <p:cNvPr id="5" name="Footer Placeholder 4">
            <a:extLst>
              <a:ext uri="{FF2B5EF4-FFF2-40B4-BE49-F238E27FC236}">
                <a16:creationId xmlns:a16="http://schemas.microsoft.com/office/drawing/2014/main" id="{BC1FF5DD-3E6F-475B-9E51-05453749640A}"/>
              </a:ext>
            </a:extLst>
          </p:cNvPr>
          <p:cNvSpPr>
            <a:spLocks noGrp="1"/>
          </p:cNvSpPr>
          <p:nvPr>
            <p:ph type="ftr" sz="quarter" idx="3"/>
          </p:nvPr>
        </p:nvSpPr>
        <p:spPr/>
        <p:txBody>
          <a:bodyPr/>
          <a:lstStyle/>
          <a:p>
            <a:pPr algn="ctr"/>
            <a:r>
              <a:rPr lang="en-US"/>
              <a:t>European Centre for Medium-Range Weather Forecasts</a:t>
            </a:r>
            <a:endParaRPr lang="en-US" dirty="0"/>
          </a:p>
        </p:txBody>
      </p:sp>
      <p:sp>
        <p:nvSpPr>
          <p:cNvPr id="7" name="Content Placeholder 6">
            <a:extLst>
              <a:ext uri="{FF2B5EF4-FFF2-40B4-BE49-F238E27FC236}">
                <a16:creationId xmlns:a16="http://schemas.microsoft.com/office/drawing/2014/main" id="{0EC4FE26-0C78-48FF-A515-C256B8289824}"/>
              </a:ext>
            </a:extLst>
          </p:cNvPr>
          <p:cNvSpPr>
            <a:spLocks noGrp="1"/>
          </p:cNvSpPr>
          <p:nvPr>
            <p:ph sz="quarter" idx="14"/>
          </p:nvPr>
        </p:nvSpPr>
        <p:spPr>
          <a:xfrm>
            <a:off x="2159999" y="829159"/>
            <a:ext cx="8487337" cy="5092841"/>
          </a:xfrm>
        </p:spPr>
        <p:txBody>
          <a:bodyPr/>
          <a:lstStyle/>
          <a:p>
            <a:pPr indent="0" algn="just">
              <a:buNone/>
            </a:pPr>
            <a:r>
              <a:rPr lang="en-GB" dirty="0"/>
              <a:t>Typical metadata issue that has a huge impact on the quality of surface pressure. Barometer height (or the station height) is used to derive the Background value for the surface pressure at the station level. If the height is not correct a systematic error will show in O-B statistics, well illustrated here by three of the models (JMA,NCEP and ECMWF). </a:t>
            </a:r>
          </a:p>
        </p:txBody>
      </p:sp>
      <p:pic>
        <p:nvPicPr>
          <p:cNvPr id="10" name="Picture 9">
            <a:extLst>
              <a:ext uri="{FF2B5EF4-FFF2-40B4-BE49-F238E27FC236}">
                <a16:creationId xmlns:a16="http://schemas.microsoft.com/office/drawing/2014/main" id="{67EC37DA-1D01-414C-B0F3-4E6C962BD024}"/>
              </a:ext>
            </a:extLst>
          </p:cNvPr>
          <p:cNvPicPr preferRelativeResize="0">
            <a:picLocks noChangeAspect="1"/>
          </p:cNvPicPr>
          <p:nvPr/>
        </p:nvPicPr>
        <p:blipFill>
          <a:blip r:embed="rId2"/>
          <a:stretch>
            <a:fillRect/>
          </a:stretch>
        </p:blipFill>
        <p:spPr>
          <a:xfrm>
            <a:off x="7768503" y="4275188"/>
            <a:ext cx="4214813" cy="2328863"/>
          </a:xfrm>
          <a:prstGeom prst="rect">
            <a:avLst/>
          </a:prstGeom>
        </p:spPr>
      </p:pic>
      <p:pic>
        <p:nvPicPr>
          <p:cNvPr id="15" name="Picture 14">
            <a:extLst>
              <a:ext uri="{FF2B5EF4-FFF2-40B4-BE49-F238E27FC236}">
                <a16:creationId xmlns:a16="http://schemas.microsoft.com/office/drawing/2014/main" id="{948844E8-6CAD-4625-87E9-43DACB75CF9D}"/>
              </a:ext>
            </a:extLst>
          </p:cNvPr>
          <p:cNvPicPr>
            <a:picLocks noChangeAspect="1"/>
          </p:cNvPicPr>
          <p:nvPr/>
        </p:nvPicPr>
        <p:blipFill>
          <a:blip r:embed="rId3"/>
          <a:stretch>
            <a:fillRect/>
          </a:stretch>
        </p:blipFill>
        <p:spPr>
          <a:xfrm>
            <a:off x="7744691" y="1946325"/>
            <a:ext cx="4238625" cy="2328863"/>
          </a:xfrm>
          <a:prstGeom prst="rect">
            <a:avLst/>
          </a:prstGeom>
        </p:spPr>
      </p:pic>
      <p:sp>
        <p:nvSpPr>
          <p:cNvPr id="16" name="TextBox 15">
            <a:extLst>
              <a:ext uri="{FF2B5EF4-FFF2-40B4-BE49-F238E27FC236}">
                <a16:creationId xmlns:a16="http://schemas.microsoft.com/office/drawing/2014/main" id="{54667B2E-F769-4091-AE33-C712FA280B2F}"/>
              </a:ext>
            </a:extLst>
          </p:cNvPr>
          <p:cNvSpPr txBox="1"/>
          <p:nvPr/>
        </p:nvSpPr>
        <p:spPr>
          <a:xfrm>
            <a:off x="1884218" y="2309091"/>
            <a:ext cx="5806795" cy="4339650"/>
          </a:xfrm>
          <a:prstGeom prst="rect">
            <a:avLst/>
          </a:prstGeom>
          <a:noFill/>
        </p:spPr>
        <p:txBody>
          <a:bodyPr wrap="square" rtlCol="0">
            <a:spAutoFit/>
          </a:bodyPr>
          <a:lstStyle/>
          <a:p>
            <a:pPr marL="284400" indent="-284400">
              <a:buFont typeface="Arial" panose="020B0604020202020204" pitchFamily="34" charset="0"/>
              <a:buChar char="•"/>
            </a:pPr>
            <a:r>
              <a:rPr lang="en-GB" dirty="0"/>
              <a:t>Information of station height or barometer height is</a:t>
            </a:r>
          </a:p>
          <a:p>
            <a:pPr marL="284400" indent="-284400"/>
            <a:r>
              <a:rPr lang="en-GB" dirty="0"/>
              <a:t> missing in OSCAR/Surface for ENCARNATION. </a:t>
            </a:r>
            <a:r>
              <a:rPr lang="en-GB" sz="1200" dirty="0"/>
              <a:t>(</a:t>
            </a:r>
            <a:r>
              <a:rPr lang="en-GB" sz="1200" dirty="0">
                <a:hlinkClick r:id="rId4"/>
              </a:rPr>
              <a:t>https://oscar.wmo.int/surface/index.html#/search/station/stationReportDetails/0-20000-0-86297</a:t>
            </a:r>
            <a:r>
              <a:rPr lang="en-GB" sz="1200" dirty="0"/>
              <a:t>).</a:t>
            </a:r>
          </a:p>
          <a:p>
            <a:pPr marL="285750" indent="-285750">
              <a:buFont typeface="Arial" panose="020B0604020202020204" pitchFamily="34" charset="0"/>
              <a:buChar char="•"/>
            </a:pPr>
            <a:r>
              <a:rPr lang="en-GB" dirty="0"/>
              <a:t>ECMWF is using </a:t>
            </a:r>
            <a:r>
              <a:rPr lang="en-GB" dirty="0">
                <a:solidFill>
                  <a:srgbClr val="FF0000"/>
                </a:solidFill>
              </a:rPr>
              <a:t>90m</a:t>
            </a:r>
            <a:r>
              <a:rPr lang="en-GB" dirty="0"/>
              <a:t> as station height, which comes from the Vol A legacy and not from OSCAR/Surface.  DWD is using a more accurate value for the station height. </a:t>
            </a:r>
          </a:p>
          <a:p>
            <a:pPr marL="285750" indent="-285750">
              <a:buFont typeface="Arial" panose="020B0604020202020204" pitchFamily="34" charset="0"/>
              <a:buChar char="•"/>
            </a:pPr>
            <a:r>
              <a:rPr lang="en-GB" dirty="0"/>
              <a:t>DA system relies solely on OSCAR/Surface metadata in the case of the old format (traditional alphanumeric code -TAC) reports, whereas in the new format (Binary Universal Format for the Representation of Meteorological Data -BUFR) this information is also included in the report.</a:t>
            </a:r>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1282023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862BF-9B6B-4FD9-B73C-ABB95F195E63}"/>
              </a:ext>
            </a:extLst>
          </p:cNvPr>
          <p:cNvSpPr>
            <a:spLocks noGrp="1"/>
          </p:cNvSpPr>
          <p:nvPr>
            <p:ph type="title"/>
          </p:nvPr>
        </p:nvSpPr>
        <p:spPr/>
        <p:txBody>
          <a:bodyPr/>
          <a:lstStyle/>
          <a:p>
            <a:pPr algn="ctr"/>
            <a:r>
              <a:rPr lang="en-GB" dirty="0"/>
              <a:t>WDQMS: Differences in NWP monitoring reports </a:t>
            </a:r>
          </a:p>
        </p:txBody>
      </p:sp>
      <p:sp>
        <p:nvSpPr>
          <p:cNvPr id="4" name="Slide Number Placeholder 3">
            <a:extLst>
              <a:ext uri="{FF2B5EF4-FFF2-40B4-BE49-F238E27FC236}">
                <a16:creationId xmlns:a16="http://schemas.microsoft.com/office/drawing/2014/main" id="{2DA2468A-D0B9-4A03-9628-F4248CDB3464}"/>
              </a:ext>
            </a:extLst>
          </p:cNvPr>
          <p:cNvSpPr>
            <a:spLocks noGrp="1"/>
          </p:cNvSpPr>
          <p:nvPr>
            <p:ph type="sldNum" sz="quarter" idx="10"/>
          </p:nvPr>
        </p:nvSpPr>
        <p:spPr/>
        <p:txBody>
          <a:bodyPr/>
          <a:lstStyle/>
          <a:p>
            <a:fld id="{6B3B0B0F-E794-1244-9699-107C60B9C23A}" type="slidenum">
              <a:rPr lang="en-US" smtClean="0"/>
              <a:pPr/>
              <a:t>7</a:t>
            </a:fld>
            <a:endParaRPr lang="en-US" dirty="0"/>
          </a:p>
        </p:txBody>
      </p:sp>
      <p:sp>
        <p:nvSpPr>
          <p:cNvPr id="5" name="Footer Placeholder 4">
            <a:extLst>
              <a:ext uri="{FF2B5EF4-FFF2-40B4-BE49-F238E27FC236}">
                <a16:creationId xmlns:a16="http://schemas.microsoft.com/office/drawing/2014/main" id="{BC1FF5DD-3E6F-475B-9E51-05453749640A}"/>
              </a:ext>
            </a:extLst>
          </p:cNvPr>
          <p:cNvSpPr>
            <a:spLocks noGrp="1"/>
          </p:cNvSpPr>
          <p:nvPr>
            <p:ph type="ftr" sz="quarter" idx="3"/>
          </p:nvPr>
        </p:nvSpPr>
        <p:spPr/>
        <p:txBody>
          <a:bodyPr/>
          <a:lstStyle/>
          <a:p>
            <a:pPr algn="ctr"/>
            <a:r>
              <a:rPr lang="en-US"/>
              <a:t>European Centre for Medium-Range Weather Forecasts</a:t>
            </a:r>
            <a:endParaRPr lang="en-US" dirty="0"/>
          </a:p>
        </p:txBody>
      </p:sp>
      <p:sp>
        <p:nvSpPr>
          <p:cNvPr id="7" name="Content Placeholder 6">
            <a:extLst>
              <a:ext uri="{FF2B5EF4-FFF2-40B4-BE49-F238E27FC236}">
                <a16:creationId xmlns:a16="http://schemas.microsoft.com/office/drawing/2014/main" id="{5452A98C-B188-4283-AA3F-19953AF0D059}"/>
              </a:ext>
            </a:extLst>
          </p:cNvPr>
          <p:cNvSpPr>
            <a:spLocks noGrp="1"/>
          </p:cNvSpPr>
          <p:nvPr>
            <p:ph sz="quarter" idx="14"/>
          </p:nvPr>
        </p:nvSpPr>
        <p:spPr>
          <a:xfrm>
            <a:off x="1826785" y="886691"/>
            <a:ext cx="8813506" cy="5125102"/>
          </a:xfrm>
        </p:spPr>
        <p:txBody>
          <a:bodyPr/>
          <a:lstStyle/>
          <a:p>
            <a:pPr indent="0">
              <a:buNone/>
            </a:pPr>
            <a:r>
              <a:rPr lang="en-GB" dirty="0"/>
              <a:t>But we need to bear in mind the way the four different NWP DA systems deal with observations: </a:t>
            </a:r>
          </a:p>
          <a:p>
            <a:pPr marL="285750" indent="-285750" algn="just">
              <a:buFont typeface="Wingdings" panose="05000000000000000000" pitchFamily="2" charset="2"/>
              <a:buChar char="Ø"/>
            </a:pPr>
            <a:r>
              <a:rPr lang="en-GB" b="1" dirty="0"/>
              <a:t>NCEP,</a:t>
            </a:r>
            <a:r>
              <a:rPr lang="en-GB" dirty="0"/>
              <a:t> provides information only on the data that pass a quality control step prior to DA, therefore part of the data available that is deemed to be of poor quality or duplicate is filtered out and not available to the DA. </a:t>
            </a:r>
            <a:endParaRPr lang="en-GB" dirty="0">
              <a:highlight>
                <a:srgbClr val="FFFF00"/>
              </a:highlight>
            </a:endParaRPr>
          </a:p>
          <a:p>
            <a:pPr marL="285750" indent="-285750" algn="just">
              <a:buFont typeface="Wingdings" panose="05000000000000000000" pitchFamily="2" charset="2"/>
              <a:buChar char="Ø"/>
            </a:pPr>
            <a:r>
              <a:rPr lang="en-GB" b="1" dirty="0"/>
              <a:t>ECMWF, </a:t>
            </a:r>
            <a:r>
              <a:rPr lang="en-GB" dirty="0"/>
              <a:t>provides monitoring information of all observations available to the DA, even data deemed to be of poor quality (rejected and/or blacklisted by the system). Observations may not be available when a serious coding issue prevents the acquisition system to extract any meaningful value. Assimilates surface pressure observations hourly and geopotential height for some high-altitude stations.</a:t>
            </a:r>
          </a:p>
          <a:p>
            <a:pPr marL="285750" indent="-285750" algn="just">
              <a:buFont typeface="Wingdings" panose="05000000000000000000" pitchFamily="2" charset="2"/>
              <a:buChar char="Ø"/>
            </a:pPr>
            <a:r>
              <a:rPr lang="en-GB" b="1" dirty="0"/>
              <a:t>DWD</a:t>
            </a:r>
            <a:r>
              <a:rPr lang="en-GB" dirty="0"/>
              <a:t> doesn’t provide O-B values if the observation is not considered in the assimilation. And they tend to assimilate surface pressure observations every 3h rather than hourly.</a:t>
            </a:r>
          </a:p>
          <a:p>
            <a:pPr marL="285750" indent="-285750" algn="just">
              <a:buFont typeface="Wingdings" panose="05000000000000000000" pitchFamily="2" charset="2"/>
              <a:buChar char="Ø"/>
            </a:pPr>
            <a:r>
              <a:rPr lang="en-GB" b="1" dirty="0"/>
              <a:t>JMA</a:t>
            </a:r>
            <a:r>
              <a:rPr lang="en-GB" dirty="0"/>
              <a:t> provides O-B values even if the observation is not used in the assimilation although they tend to assimilate surface pressure observations every 3h rather than hourly. </a:t>
            </a:r>
            <a:r>
              <a:rPr lang="en-GB"/>
              <a:t>Also assimilate </a:t>
            </a:r>
            <a:r>
              <a:rPr lang="en-GB" dirty="0"/>
              <a:t>geopotential height in some high-altitude stations.</a:t>
            </a:r>
          </a:p>
          <a:p>
            <a:pPr indent="0">
              <a:buNone/>
            </a:pPr>
            <a:endParaRPr lang="en-GB" dirty="0"/>
          </a:p>
        </p:txBody>
      </p:sp>
    </p:spTree>
    <p:extLst>
      <p:ext uri="{BB962C8B-B14F-4D97-AF65-F5344CB8AC3E}">
        <p14:creationId xmlns:p14="http://schemas.microsoft.com/office/powerpoint/2010/main" val="2210599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862BF-9B6B-4FD9-B73C-ABB95F195E63}"/>
              </a:ext>
            </a:extLst>
          </p:cNvPr>
          <p:cNvSpPr>
            <a:spLocks noGrp="1"/>
          </p:cNvSpPr>
          <p:nvPr>
            <p:ph type="title"/>
          </p:nvPr>
        </p:nvSpPr>
        <p:spPr/>
        <p:txBody>
          <a:bodyPr/>
          <a:lstStyle/>
          <a:p>
            <a:pPr algn="ctr"/>
            <a:r>
              <a:rPr lang="en-GB" dirty="0"/>
              <a:t>WDQMS: Differences in NWP monitoring reports </a:t>
            </a:r>
          </a:p>
        </p:txBody>
      </p:sp>
      <p:sp>
        <p:nvSpPr>
          <p:cNvPr id="4" name="Slide Number Placeholder 3">
            <a:extLst>
              <a:ext uri="{FF2B5EF4-FFF2-40B4-BE49-F238E27FC236}">
                <a16:creationId xmlns:a16="http://schemas.microsoft.com/office/drawing/2014/main" id="{2DA2468A-D0B9-4A03-9628-F4248CDB3464}"/>
              </a:ext>
            </a:extLst>
          </p:cNvPr>
          <p:cNvSpPr>
            <a:spLocks noGrp="1"/>
          </p:cNvSpPr>
          <p:nvPr>
            <p:ph type="sldNum" sz="quarter" idx="10"/>
          </p:nvPr>
        </p:nvSpPr>
        <p:spPr/>
        <p:txBody>
          <a:bodyPr/>
          <a:lstStyle/>
          <a:p>
            <a:fld id="{6B3B0B0F-E794-1244-9699-107C60B9C23A}" type="slidenum">
              <a:rPr lang="en-US" smtClean="0"/>
              <a:pPr/>
              <a:t>8</a:t>
            </a:fld>
            <a:endParaRPr lang="en-US" dirty="0"/>
          </a:p>
        </p:txBody>
      </p:sp>
      <p:sp>
        <p:nvSpPr>
          <p:cNvPr id="5" name="Footer Placeholder 4">
            <a:extLst>
              <a:ext uri="{FF2B5EF4-FFF2-40B4-BE49-F238E27FC236}">
                <a16:creationId xmlns:a16="http://schemas.microsoft.com/office/drawing/2014/main" id="{BC1FF5DD-3E6F-475B-9E51-05453749640A}"/>
              </a:ext>
            </a:extLst>
          </p:cNvPr>
          <p:cNvSpPr>
            <a:spLocks noGrp="1"/>
          </p:cNvSpPr>
          <p:nvPr>
            <p:ph type="ftr" sz="quarter" idx="3"/>
          </p:nvPr>
        </p:nvSpPr>
        <p:spPr/>
        <p:txBody>
          <a:bodyPr/>
          <a:lstStyle/>
          <a:p>
            <a:pPr algn="ctr"/>
            <a:r>
              <a:rPr lang="en-US"/>
              <a:t>European Centre for Medium-Range Weather Forecasts</a:t>
            </a:r>
            <a:endParaRPr lang="en-US" dirty="0"/>
          </a:p>
        </p:txBody>
      </p:sp>
      <p:sp>
        <p:nvSpPr>
          <p:cNvPr id="7" name="Content Placeholder 6">
            <a:extLst>
              <a:ext uri="{FF2B5EF4-FFF2-40B4-BE49-F238E27FC236}">
                <a16:creationId xmlns:a16="http://schemas.microsoft.com/office/drawing/2014/main" id="{3501337D-1B06-465F-854E-19A0B37532B4}"/>
              </a:ext>
            </a:extLst>
          </p:cNvPr>
          <p:cNvSpPr>
            <a:spLocks noGrp="1"/>
          </p:cNvSpPr>
          <p:nvPr>
            <p:ph sz="quarter" idx="14"/>
          </p:nvPr>
        </p:nvSpPr>
        <p:spPr>
          <a:xfrm>
            <a:off x="2160000" y="936000"/>
            <a:ext cx="6845456" cy="1815540"/>
          </a:xfrm>
        </p:spPr>
        <p:txBody>
          <a:bodyPr/>
          <a:lstStyle/>
          <a:p>
            <a:pPr indent="0">
              <a:buNone/>
            </a:pPr>
            <a:r>
              <a:rPr lang="en-GB" dirty="0">
                <a:latin typeface="+mj-lt"/>
              </a:rPr>
              <a:t>There </a:t>
            </a:r>
            <a:r>
              <a:rPr lang="en-GB" altLang="en-US" dirty="0">
                <a:latin typeface="+mj-lt"/>
              </a:rPr>
              <a:t>many reasons for pressure observations being discarded:</a:t>
            </a:r>
          </a:p>
          <a:p>
            <a:pPr marL="285750" indent="-285750">
              <a:buFont typeface="Wingdings" panose="05000000000000000000" pitchFamily="2" charset="2"/>
              <a:buChar char="Ø"/>
            </a:pPr>
            <a:r>
              <a:rPr lang="en-GB" dirty="0">
                <a:latin typeface="+mj-lt"/>
              </a:rPr>
              <a:t>Poor quality;</a:t>
            </a:r>
          </a:p>
          <a:p>
            <a:pPr marL="285750" indent="-285750">
              <a:buFont typeface="Wingdings" panose="05000000000000000000" pitchFamily="2" charset="2"/>
              <a:buChar char="Ø"/>
            </a:pPr>
            <a:r>
              <a:rPr lang="en-GB" dirty="0">
                <a:latin typeface="+mj-lt"/>
              </a:rPr>
              <a:t>Thinning (Temporal and Spatial);</a:t>
            </a:r>
          </a:p>
          <a:p>
            <a:pPr marL="285750" indent="-285750">
              <a:buFont typeface="Wingdings" panose="05000000000000000000" pitchFamily="2" charset="2"/>
              <a:buChar char="Ø"/>
            </a:pPr>
            <a:r>
              <a:rPr lang="en-GB" dirty="0">
                <a:latin typeface="+mj-lt"/>
              </a:rPr>
              <a:t>Model resolution (orography and land/sea mask).</a:t>
            </a:r>
          </a:p>
          <a:p>
            <a:pPr indent="0">
              <a:buNone/>
            </a:pPr>
            <a:endParaRPr lang="en-GB" dirty="0"/>
          </a:p>
          <a:p>
            <a:endParaRPr lang="en-GB" dirty="0"/>
          </a:p>
        </p:txBody>
      </p:sp>
      <p:pic>
        <p:nvPicPr>
          <p:cNvPr id="8" name="Picture 7">
            <a:extLst>
              <a:ext uri="{FF2B5EF4-FFF2-40B4-BE49-F238E27FC236}">
                <a16:creationId xmlns:a16="http://schemas.microsoft.com/office/drawing/2014/main" id="{8C37045E-A4A3-4DBC-885C-690787C1A195}"/>
              </a:ext>
            </a:extLst>
          </p:cNvPr>
          <p:cNvPicPr>
            <a:picLocks noChangeAspect="1"/>
          </p:cNvPicPr>
          <p:nvPr/>
        </p:nvPicPr>
        <p:blipFill>
          <a:blip r:embed="rId2"/>
          <a:stretch>
            <a:fillRect/>
          </a:stretch>
        </p:blipFill>
        <p:spPr>
          <a:xfrm>
            <a:off x="1816688" y="2671052"/>
            <a:ext cx="7188768" cy="3957046"/>
          </a:xfrm>
          <a:prstGeom prst="rect">
            <a:avLst/>
          </a:prstGeom>
        </p:spPr>
      </p:pic>
      <p:sp>
        <p:nvSpPr>
          <p:cNvPr id="6" name="Rectangle 5">
            <a:extLst>
              <a:ext uri="{FF2B5EF4-FFF2-40B4-BE49-F238E27FC236}">
                <a16:creationId xmlns:a16="http://schemas.microsoft.com/office/drawing/2014/main" id="{4C8B5036-E038-4EB6-93C0-536BA6899E79}"/>
              </a:ext>
            </a:extLst>
          </p:cNvPr>
          <p:cNvSpPr/>
          <p:nvPr/>
        </p:nvSpPr>
        <p:spPr>
          <a:xfrm>
            <a:off x="9014691" y="3103418"/>
            <a:ext cx="2336800" cy="2862322"/>
          </a:xfrm>
          <a:prstGeom prst="rect">
            <a:avLst/>
          </a:prstGeom>
        </p:spPr>
        <p:txBody>
          <a:bodyPr wrap="square">
            <a:spAutoFit/>
          </a:bodyPr>
          <a:lstStyle/>
          <a:p>
            <a:pPr lvl="0" defTabSz="914400" eaLnBrk="0" fontAlgn="base" hangingPunct="0">
              <a:spcBef>
                <a:spcPct val="0"/>
              </a:spcBef>
              <a:spcAft>
                <a:spcPct val="0"/>
              </a:spcAft>
            </a:pPr>
            <a:r>
              <a:rPr lang="en-GB" altLang="en-US" dirty="0">
                <a:latin typeface="Arial" panose="020B0604020202020204" pitchFamily="34" charset="0"/>
              </a:rPr>
              <a:t>DWD doesn’t provide the Background for observations that are not considered in the assimilation. For this station only considers observations every 3h.</a:t>
            </a:r>
            <a:endParaRPr lang="en-GB" dirty="0"/>
          </a:p>
        </p:txBody>
      </p:sp>
      <p:sp>
        <p:nvSpPr>
          <p:cNvPr id="10" name="Rectangle 9">
            <a:extLst>
              <a:ext uri="{FF2B5EF4-FFF2-40B4-BE49-F238E27FC236}">
                <a16:creationId xmlns:a16="http://schemas.microsoft.com/office/drawing/2014/main" id="{A29FE914-F628-4FC9-9BF2-6225D8EFAA66}"/>
              </a:ext>
            </a:extLst>
          </p:cNvPr>
          <p:cNvSpPr/>
          <p:nvPr/>
        </p:nvSpPr>
        <p:spPr>
          <a:xfrm>
            <a:off x="440893" y="2671052"/>
            <a:ext cx="3061479" cy="369332"/>
          </a:xfrm>
          <a:prstGeom prst="rect">
            <a:avLst/>
          </a:prstGeom>
          <a:solidFill>
            <a:srgbClr val="FFC000"/>
          </a:solidFill>
        </p:spPr>
        <p:txBody>
          <a:bodyPr wrap="square">
            <a:spAutoFit/>
          </a:bodyPr>
          <a:lstStyle/>
          <a:p>
            <a:r>
              <a:rPr lang="en-GB" b="1" dirty="0">
                <a:solidFill>
                  <a:srgbClr val="262626"/>
                </a:solidFill>
                <a:latin typeface="Arial-BoldMT"/>
              </a:rPr>
              <a:t>IBIZA/ES CODOLA (Spain)</a:t>
            </a:r>
            <a:endParaRPr lang="en-GB" dirty="0"/>
          </a:p>
        </p:txBody>
      </p:sp>
    </p:spTree>
    <p:extLst>
      <p:ext uri="{BB962C8B-B14F-4D97-AF65-F5344CB8AC3E}">
        <p14:creationId xmlns:p14="http://schemas.microsoft.com/office/powerpoint/2010/main" val="1604150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678932-5275-42F1-9541-DFAEFB6AA536}"/>
              </a:ext>
            </a:extLst>
          </p:cNvPr>
          <p:cNvPicPr>
            <a:picLocks noChangeAspect="1"/>
          </p:cNvPicPr>
          <p:nvPr/>
        </p:nvPicPr>
        <p:blipFill>
          <a:blip r:embed="rId2"/>
          <a:stretch>
            <a:fillRect/>
          </a:stretch>
        </p:blipFill>
        <p:spPr>
          <a:xfrm>
            <a:off x="1050852" y="3806793"/>
            <a:ext cx="4599715" cy="2532427"/>
          </a:xfrm>
          <a:prstGeom prst="rect">
            <a:avLst/>
          </a:prstGeom>
        </p:spPr>
      </p:pic>
      <p:sp>
        <p:nvSpPr>
          <p:cNvPr id="2" name="Title 1">
            <a:extLst>
              <a:ext uri="{FF2B5EF4-FFF2-40B4-BE49-F238E27FC236}">
                <a16:creationId xmlns:a16="http://schemas.microsoft.com/office/drawing/2014/main" id="{A90862BF-9B6B-4FD9-B73C-ABB95F195E63}"/>
              </a:ext>
            </a:extLst>
          </p:cNvPr>
          <p:cNvSpPr>
            <a:spLocks noGrp="1"/>
          </p:cNvSpPr>
          <p:nvPr>
            <p:ph type="title"/>
          </p:nvPr>
        </p:nvSpPr>
        <p:spPr/>
        <p:txBody>
          <a:bodyPr/>
          <a:lstStyle/>
          <a:p>
            <a:pPr algn="ctr"/>
            <a:r>
              <a:rPr lang="en-GB" dirty="0"/>
              <a:t>WDQMS: Differences in NWP monitoring reports </a:t>
            </a:r>
          </a:p>
        </p:txBody>
      </p:sp>
      <p:sp>
        <p:nvSpPr>
          <p:cNvPr id="4" name="Slide Number Placeholder 3">
            <a:extLst>
              <a:ext uri="{FF2B5EF4-FFF2-40B4-BE49-F238E27FC236}">
                <a16:creationId xmlns:a16="http://schemas.microsoft.com/office/drawing/2014/main" id="{2DA2468A-D0B9-4A03-9628-F4248CDB3464}"/>
              </a:ext>
            </a:extLst>
          </p:cNvPr>
          <p:cNvSpPr>
            <a:spLocks noGrp="1"/>
          </p:cNvSpPr>
          <p:nvPr>
            <p:ph type="sldNum" sz="quarter" idx="10"/>
          </p:nvPr>
        </p:nvSpPr>
        <p:spPr/>
        <p:txBody>
          <a:bodyPr/>
          <a:lstStyle/>
          <a:p>
            <a:fld id="{6B3B0B0F-E794-1244-9699-107C60B9C23A}" type="slidenum">
              <a:rPr lang="en-US" smtClean="0"/>
              <a:pPr/>
              <a:t>9</a:t>
            </a:fld>
            <a:endParaRPr lang="en-US" dirty="0"/>
          </a:p>
        </p:txBody>
      </p:sp>
      <p:sp>
        <p:nvSpPr>
          <p:cNvPr id="5" name="Footer Placeholder 4">
            <a:extLst>
              <a:ext uri="{FF2B5EF4-FFF2-40B4-BE49-F238E27FC236}">
                <a16:creationId xmlns:a16="http://schemas.microsoft.com/office/drawing/2014/main" id="{BC1FF5DD-3E6F-475B-9E51-05453749640A}"/>
              </a:ext>
            </a:extLst>
          </p:cNvPr>
          <p:cNvSpPr>
            <a:spLocks noGrp="1"/>
          </p:cNvSpPr>
          <p:nvPr>
            <p:ph type="ftr" sz="quarter" idx="3"/>
          </p:nvPr>
        </p:nvSpPr>
        <p:spPr/>
        <p:txBody>
          <a:bodyPr/>
          <a:lstStyle/>
          <a:p>
            <a:pPr algn="ctr"/>
            <a:r>
              <a:rPr lang="en-US" dirty="0"/>
              <a:t>European Centre for Medium-Range Weather Forecasts</a:t>
            </a:r>
          </a:p>
        </p:txBody>
      </p:sp>
      <p:sp>
        <p:nvSpPr>
          <p:cNvPr id="7" name="Content Placeholder 6">
            <a:extLst>
              <a:ext uri="{FF2B5EF4-FFF2-40B4-BE49-F238E27FC236}">
                <a16:creationId xmlns:a16="http://schemas.microsoft.com/office/drawing/2014/main" id="{3501337D-1B06-465F-854E-19A0B37532B4}"/>
              </a:ext>
            </a:extLst>
          </p:cNvPr>
          <p:cNvSpPr>
            <a:spLocks noGrp="1"/>
          </p:cNvSpPr>
          <p:nvPr>
            <p:ph sz="quarter" idx="14"/>
          </p:nvPr>
        </p:nvSpPr>
        <p:spPr>
          <a:xfrm>
            <a:off x="2160000" y="936000"/>
            <a:ext cx="6282036" cy="369332"/>
          </a:xfrm>
        </p:spPr>
        <p:txBody>
          <a:bodyPr/>
          <a:lstStyle/>
          <a:p>
            <a:pPr marL="285750" indent="-285750">
              <a:buFont typeface="Wingdings" panose="05000000000000000000" pitchFamily="2" charset="2"/>
              <a:buChar char="Ø"/>
            </a:pPr>
            <a:r>
              <a:rPr lang="en-GB" dirty="0"/>
              <a:t>Temporal thinning in the observation usage</a:t>
            </a:r>
          </a:p>
        </p:txBody>
      </p:sp>
      <p:pic>
        <p:nvPicPr>
          <p:cNvPr id="9" name="Picture 8">
            <a:extLst>
              <a:ext uri="{FF2B5EF4-FFF2-40B4-BE49-F238E27FC236}">
                <a16:creationId xmlns:a16="http://schemas.microsoft.com/office/drawing/2014/main" id="{34F25E8A-08AB-4504-9099-04B327F1D5C8}"/>
              </a:ext>
            </a:extLst>
          </p:cNvPr>
          <p:cNvPicPr>
            <a:picLocks noChangeAspect="1"/>
          </p:cNvPicPr>
          <p:nvPr/>
        </p:nvPicPr>
        <p:blipFill>
          <a:blip r:embed="rId3"/>
          <a:stretch>
            <a:fillRect/>
          </a:stretch>
        </p:blipFill>
        <p:spPr>
          <a:xfrm>
            <a:off x="1050852" y="1468981"/>
            <a:ext cx="4599715" cy="2529585"/>
          </a:xfrm>
          <a:prstGeom prst="rect">
            <a:avLst/>
          </a:prstGeom>
        </p:spPr>
      </p:pic>
      <p:sp>
        <p:nvSpPr>
          <p:cNvPr id="13" name="Rectangle 12">
            <a:extLst>
              <a:ext uri="{FF2B5EF4-FFF2-40B4-BE49-F238E27FC236}">
                <a16:creationId xmlns:a16="http://schemas.microsoft.com/office/drawing/2014/main" id="{7FBD5830-964E-40D4-9E02-876878926CB6}"/>
              </a:ext>
            </a:extLst>
          </p:cNvPr>
          <p:cNvSpPr/>
          <p:nvPr/>
        </p:nvSpPr>
        <p:spPr>
          <a:xfrm>
            <a:off x="6911296" y="1017825"/>
            <a:ext cx="3061479" cy="369332"/>
          </a:xfrm>
          <a:prstGeom prst="rect">
            <a:avLst/>
          </a:prstGeom>
          <a:solidFill>
            <a:srgbClr val="FFC000"/>
          </a:solidFill>
        </p:spPr>
        <p:txBody>
          <a:bodyPr wrap="square">
            <a:spAutoFit/>
          </a:bodyPr>
          <a:lstStyle/>
          <a:p>
            <a:r>
              <a:rPr lang="en-GB" b="1" dirty="0">
                <a:solidFill>
                  <a:srgbClr val="262626"/>
                </a:solidFill>
                <a:latin typeface="Arial-BoldMT"/>
              </a:rPr>
              <a:t>IBIZA/ES CODOLA (Spain)</a:t>
            </a:r>
            <a:endParaRPr lang="en-GB" dirty="0"/>
          </a:p>
        </p:txBody>
      </p:sp>
      <p:sp>
        <p:nvSpPr>
          <p:cNvPr id="14" name="Rectangle 13">
            <a:extLst>
              <a:ext uri="{FF2B5EF4-FFF2-40B4-BE49-F238E27FC236}">
                <a16:creationId xmlns:a16="http://schemas.microsoft.com/office/drawing/2014/main" id="{DCF93E36-1576-4CC3-8A21-1C38022F80D0}"/>
              </a:ext>
            </a:extLst>
          </p:cNvPr>
          <p:cNvSpPr/>
          <p:nvPr/>
        </p:nvSpPr>
        <p:spPr>
          <a:xfrm>
            <a:off x="4752262" y="1494938"/>
            <a:ext cx="869515" cy="369332"/>
          </a:xfrm>
          <a:prstGeom prst="rect">
            <a:avLst/>
          </a:prstGeom>
          <a:solidFill>
            <a:srgbClr val="E917CB"/>
          </a:solidFill>
        </p:spPr>
        <p:txBody>
          <a:bodyPr wrap="square">
            <a:spAutoFit/>
          </a:bodyPr>
          <a:lstStyle/>
          <a:p>
            <a:r>
              <a:rPr lang="en-GB" b="1" dirty="0">
                <a:solidFill>
                  <a:srgbClr val="262626"/>
                </a:solidFill>
                <a:latin typeface="Arial-BoldMT"/>
              </a:rPr>
              <a:t>NCEP</a:t>
            </a:r>
            <a:endParaRPr lang="en-GB" dirty="0"/>
          </a:p>
        </p:txBody>
      </p:sp>
      <p:sp>
        <p:nvSpPr>
          <p:cNvPr id="15" name="Rectangle 14">
            <a:extLst>
              <a:ext uri="{FF2B5EF4-FFF2-40B4-BE49-F238E27FC236}">
                <a16:creationId xmlns:a16="http://schemas.microsoft.com/office/drawing/2014/main" id="{212C27F1-88EB-44A5-AE6C-C04B3BF5B28A}"/>
              </a:ext>
            </a:extLst>
          </p:cNvPr>
          <p:cNvSpPr/>
          <p:nvPr/>
        </p:nvSpPr>
        <p:spPr>
          <a:xfrm>
            <a:off x="4752263" y="3771968"/>
            <a:ext cx="869515" cy="369332"/>
          </a:xfrm>
          <a:prstGeom prst="rect">
            <a:avLst/>
          </a:prstGeom>
          <a:solidFill>
            <a:srgbClr val="7030A0"/>
          </a:solidFill>
        </p:spPr>
        <p:txBody>
          <a:bodyPr wrap="square">
            <a:spAutoFit/>
          </a:bodyPr>
          <a:lstStyle/>
          <a:p>
            <a:r>
              <a:rPr lang="en-GB" b="1" dirty="0">
                <a:solidFill>
                  <a:srgbClr val="262626"/>
                </a:solidFill>
                <a:latin typeface="Arial-BoldMT"/>
              </a:rPr>
              <a:t>JMA</a:t>
            </a:r>
            <a:endParaRPr lang="en-GB" dirty="0"/>
          </a:p>
        </p:txBody>
      </p:sp>
      <p:sp>
        <p:nvSpPr>
          <p:cNvPr id="19" name="Rectangle 18">
            <a:extLst>
              <a:ext uri="{FF2B5EF4-FFF2-40B4-BE49-F238E27FC236}">
                <a16:creationId xmlns:a16="http://schemas.microsoft.com/office/drawing/2014/main" id="{833F6B72-3D8C-4FEC-B63E-A39172DC7D94}"/>
              </a:ext>
            </a:extLst>
          </p:cNvPr>
          <p:cNvSpPr/>
          <p:nvPr/>
        </p:nvSpPr>
        <p:spPr>
          <a:xfrm>
            <a:off x="194503" y="1017825"/>
            <a:ext cx="1521652" cy="646331"/>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GB" b="1" dirty="0">
                <a:solidFill>
                  <a:srgbClr val="00B050"/>
                </a:solidFill>
                <a:latin typeface="Arial-BoldMT"/>
              </a:rPr>
              <a:t>Used</a:t>
            </a:r>
          </a:p>
          <a:p>
            <a:pPr marL="285750" indent="-285750">
              <a:buFont typeface="Arial" panose="020B0604020202020204" pitchFamily="34" charset="0"/>
              <a:buChar char="•"/>
            </a:pPr>
            <a:r>
              <a:rPr lang="en-GB" b="1" dirty="0">
                <a:solidFill>
                  <a:srgbClr val="FF0000"/>
                </a:solidFill>
                <a:latin typeface="Arial-BoldMT"/>
              </a:rPr>
              <a:t>Not Used</a:t>
            </a:r>
            <a:endParaRPr lang="en-GB" dirty="0">
              <a:solidFill>
                <a:srgbClr val="FF0000"/>
              </a:solidFill>
            </a:endParaRPr>
          </a:p>
        </p:txBody>
      </p:sp>
      <p:pic>
        <p:nvPicPr>
          <p:cNvPr id="17" name="Picture 16">
            <a:extLst>
              <a:ext uri="{FF2B5EF4-FFF2-40B4-BE49-F238E27FC236}">
                <a16:creationId xmlns:a16="http://schemas.microsoft.com/office/drawing/2014/main" id="{DEAF244B-1BE0-4D9D-B2C4-39C2E1AD8C20}"/>
              </a:ext>
            </a:extLst>
          </p:cNvPr>
          <p:cNvPicPr>
            <a:picLocks noChangeAspect="1"/>
          </p:cNvPicPr>
          <p:nvPr/>
        </p:nvPicPr>
        <p:blipFill>
          <a:blip r:embed="rId4"/>
          <a:stretch>
            <a:fillRect/>
          </a:stretch>
        </p:blipFill>
        <p:spPr>
          <a:xfrm>
            <a:off x="6065624" y="3728763"/>
            <a:ext cx="4832821" cy="2661317"/>
          </a:xfrm>
          <a:prstGeom prst="rect">
            <a:avLst/>
          </a:prstGeom>
        </p:spPr>
      </p:pic>
      <p:pic>
        <p:nvPicPr>
          <p:cNvPr id="10" name="Picture 9">
            <a:extLst>
              <a:ext uri="{FF2B5EF4-FFF2-40B4-BE49-F238E27FC236}">
                <a16:creationId xmlns:a16="http://schemas.microsoft.com/office/drawing/2014/main" id="{333BC84B-1CC1-4AD9-8CB1-39C6D12EBC9F}"/>
              </a:ext>
            </a:extLst>
          </p:cNvPr>
          <p:cNvPicPr>
            <a:picLocks noChangeAspect="1"/>
          </p:cNvPicPr>
          <p:nvPr/>
        </p:nvPicPr>
        <p:blipFill>
          <a:blip r:embed="rId5"/>
          <a:stretch>
            <a:fillRect/>
          </a:stretch>
        </p:blipFill>
        <p:spPr>
          <a:xfrm>
            <a:off x="6065624" y="1337816"/>
            <a:ext cx="4865148" cy="2687624"/>
          </a:xfrm>
          <a:prstGeom prst="rect">
            <a:avLst/>
          </a:prstGeom>
        </p:spPr>
      </p:pic>
      <p:sp>
        <p:nvSpPr>
          <p:cNvPr id="18" name="Rectangle 17">
            <a:extLst>
              <a:ext uri="{FF2B5EF4-FFF2-40B4-BE49-F238E27FC236}">
                <a16:creationId xmlns:a16="http://schemas.microsoft.com/office/drawing/2014/main" id="{571DA484-F6FE-48DF-BC4F-432AFB74C4A9}"/>
              </a:ext>
            </a:extLst>
          </p:cNvPr>
          <p:cNvSpPr/>
          <p:nvPr/>
        </p:nvSpPr>
        <p:spPr>
          <a:xfrm>
            <a:off x="9773818" y="3758589"/>
            <a:ext cx="1112444" cy="369332"/>
          </a:xfrm>
          <a:prstGeom prst="rect">
            <a:avLst/>
          </a:prstGeom>
          <a:solidFill>
            <a:srgbClr val="55CBA4"/>
          </a:solidFill>
        </p:spPr>
        <p:txBody>
          <a:bodyPr wrap="square">
            <a:spAutoFit/>
          </a:bodyPr>
          <a:lstStyle/>
          <a:p>
            <a:r>
              <a:rPr lang="en-GB" b="1" dirty="0">
                <a:solidFill>
                  <a:srgbClr val="262626"/>
                </a:solidFill>
                <a:latin typeface="Arial-BoldMT"/>
              </a:rPr>
              <a:t>ECMWF</a:t>
            </a:r>
            <a:endParaRPr lang="en-GB" dirty="0"/>
          </a:p>
        </p:txBody>
      </p:sp>
      <p:sp>
        <p:nvSpPr>
          <p:cNvPr id="16" name="Rectangle 15">
            <a:extLst>
              <a:ext uri="{FF2B5EF4-FFF2-40B4-BE49-F238E27FC236}">
                <a16:creationId xmlns:a16="http://schemas.microsoft.com/office/drawing/2014/main" id="{7D0483EC-DD92-496F-AFF6-8D72F8DCD782}"/>
              </a:ext>
            </a:extLst>
          </p:cNvPr>
          <p:cNvSpPr/>
          <p:nvPr/>
        </p:nvSpPr>
        <p:spPr>
          <a:xfrm>
            <a:off x="10029600" y="1387157"/>
            <a:ext cx="869515" cy="369332"/>
          </a:xfrm>
          <a:prstGeom prst="rect">
            <a:avLst/>
          </a:prstGeom>
          <a:solidFill>
            <a:srgbClr val="FFFF00"/>
          </a:solidFill>
        </p:spPr>
        <p:txBody>
          <a:bodyPr wrap="square">
            <a:spAutoFit/>
          </a:bodyPr>
          <a:lstStyle/>
          <a:p>
            <a:r>
              <a:rPr lang="en-GB" b="1" dirty="0">
                <a:solidFill>
                  <a:srgbClr val="262626"/>
                </a:solidFill>
                <a:latin typeface="Arial-BoldMT"/>
              </a:rPr>
              <a:t>DWD</a:t>
            </a:r>
            <a:endParaRPr lang="en-GB" dirty="0"/>
          </a:p>
        </p:txBody>
      </p:sp>
    </p:spTree>
    <p:extLst>
      <p:ext uri="{BB962C8B-B14F-4D97-AF65-F5344CB8AC3E}">
        <p14:creationId xmlns:p14="http://schemas.microsoft.com/office/powerpoint/2010/main" val="1868353795"/>
      </p:ext>
    </p:extLst>
  </p:cSld>
  <p:clrMapOvr>
    <a:masterClrMapping/>
  </p:clrMapOvr>
</p:sld>
</file>

<file path=ppt/theme/theme1.xml><?xml version="1.0" encoding="utf-8"?>
<a:theme xmlns:a="http://schemas.openxmlformats.org/drawingml/2006/main" name="ECMWF Light 16:9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CMWF_16.9_light_blue.potx" id="{6E553A05-1FF4-41A6-8DCD-4A16C4C52284}" vid="{CB9C2DB0-F904-43F7-8D0F-6F373F3FC0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ECMWF_16.9_light_blue</Template>
  <TotalTime>3892</TotalTime>
  <Words>1374</Words>
  <Application>Microsoft Office PowerPoint</Application>
  <PresentationFormat>Custom</PresentationFormat>
  <Paragraphs>143</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Arial-BoldMT</vt:lpstr>
      <vt:lpstr>Calibri</vt:lpstr>
      <vt:lpstr>HelveticaNeue</vt:lpstr>
      <vt:lpstr>SegoeUI</vt:lpstr>
      <vt:lpstr>Wingdings</vt:lpstr>
      <vt:lpstr>ECMWF Light 16:9 blue</vt:lpstr>
      <vt:lpstr>PowerPoint Presentation</vt:lpstr>
      <vt:lpstr>WDQMS: NWP-based quality monitoring system</vt:lpstr>
      <vt:lpstr>WDQMS: NWP-based quality monitoring system</vt:lpstr>
      <vt:lpstr>NWP-based quality monitoring system</vt:lpstr>
      <vt:lpstr>WDQMS: metadata impacting the quality of the observations</vt:lpstr>
      <vt:lpstr>WDQMS: metadata impacting the quality of the observations</vt:lpstr>
      <vt:lpstr>WDQMS: Differences in NWP monitoring reports </vt:lpstr>
      <vt:lpstr>WDQMS: Differences in NWP monitoring reports </vt:lpstr>
      <vt:lpstr>WDQMS: Differences in NWP monitoring reports </vt:lpstr>
      <vt:lpstr> WDQMS: Differences in NWP monitoring reports </vt:lpstr>
      <vt:lpstr> WDQMS: Differences in NWP monitoring reports </vt:lpstr>
      <vt:lpstr> WDQMS: Differences in NWP monitoring reports </vt:lpstr>
      <vt:lpstr> WDQMS: Differences in NWP monitoring reports </vt:lpstr>
      <vt:lpstr>PowerPoint Presentation</vt:lpstr>
    </vt:vector>
  </TitlesOfParts>
  <Company>ECMWF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Prates</dc:creator>
  <cp:lastModifiedBy>Cristina Prates</cp:lastModifiedBy>
  <cp:revision>241</cp:revision>
  <cp:lastPrinted>2019-09-24T09:19:19Z</cp:lastPrinted>
  <dcterms:created xsi:type="dcterms:W3CDTF">2018-11-13T09:42:58Z</dcterms:created>
  <dcterms:modified xsi:type="dcterms:W3CDTF">2020-06-22T11:52:36Z</dcterms:modified>
</cp:coreProperties>
</file>