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5" r:id="rId4"/>
    <p:sldId id="272" r:id="rId5"/>
    <p:sldId id="273" r:id="rId6"/>
    <p:sldId id="274" r:id="rId7"/>
    <p:sldId id="277" r:id="rId8"/>
    <p:sldId id="278" r:id="rId9"/>
    <p:sldId id="276" r:id="rId10"/>
    <p:sldId id="258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0" autoAdjust="0"/>
    <p:restoredTop sz="98335" autoAdjust="0"/>
  </p:normalViewPr>
  <p:slideViewPr>
    <p:cSldViewPr snapToGrid="0" snapToObjects="1">
      <p:cViewPr varScale="1">
        <p:scale>
          <a:sx n="74" d="100"/>
          <a:sy n="74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dqms.wmo.in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oscar.wmo.int/oscar_schedul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5700" b="1" smtClean="0">
                <a:solidFill>
                  <a:srgbClr val="000090"/>
                </a:solidFill>
              </a:rPr>
              <a:t>OSCAR/Surface webinar #15</a:t>
            </a:r>
            <a:endParaRPr lang="en-US" sz="57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 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3100" y="2527300"/>
            <a:ext cx="523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relationship between OSCAR/Surface and the WIGOS Data Quality Monitoring System</a:t>
            </a:r>
            <a:endParaRPr lang="en-US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</a:rPr>
              <a:t>Questions? </a:t>
            </a: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rgbClr val="000090"/>
                </a:solidFill>
              </a:rPr>
              <a:t>WIGOS Data Quality Monitoring System (WDQMS)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fr-CH" sz="2400" smtClean="0"/>
              <a:t>Operational since March 2020</a:t>
            </a:r>
          </a:p>
          <a:p>
            <a:r>
              <a:rPr lang="fr-CH" sz="2400" smtClean="0"/>
              <a:t>One of the pillars of WIGOS </a:t>
            </a:r>
          </a:p>
          <a:p>
            <a:r>
              <a:rPr lang="fr-CH" sz="2400" smtClean="0"/>
              <a:t>Monitor availablity, quality and timliness of WIGOS component observing systems</a:t>
            </a:r>
          </a:p>
          <a:p>
            <a:r>
              <a:rPr lang="fr-CH" sz="2400" smtClean="0"/>
              <a:t>First phase: surface and upper-air stations</a:t>
            </a:r>
          </a:p>
          <a:p>
            <a:r>
              <a:rPr lang="fr-CH" sz="2400" smtClean="0"/>
              <a:t>Monitoring reflects observations </a:t>
            </a:r>
            <a:r>
              <a:rPr lang="fr-CH" sz="2400"/>
              <a:t>as seen by WIGOS monitoring </a:t>
            </a:r>
            <a:r>
              <a:rPr lang="fr-CH" sz="2400" smtClean="0"/>
              <a:t>centers. Currently: DWD, ECWMF,  NCEP and JMA (other centers are welcome to join)</a:t>
            </a:r>
          </a:p>
          <a:p>
            <a:endParaRPr lang="fr-CH" sz="2400"/>
          </a:p>
          <a:p>
            <a:r>
              <a:rPr lang="fr-CH" sz="2400" smtClean="0"/>
              <a:t>Next phases: add additional WIGOS component observing systems &amp; WIS GTS monitoring</a:t>
            </a:r>
          </a:p>
        </p:txBody>
      </p:sp>
    </p:spTree>
    <p:extLst>
      <p:ext uri="{BB962C8B-B14F-4D97-AF65-F5344CB8AC3E}">
        <p14:creationId xmlns:p14="http://schemas.microsoft.com/office/powerpoint/2010/main" val="37353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WDQMS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0"/>
            <a:ext cx="8229600" cy="3522663"/>
          </a:xfrm>
        </p:spPr>
        <p:txBody>
          <a:bodyPr>
            <a:normAutofit lnSpcReduction="10000"/>
          </a:bodyPr>
          <a:lstStyle/>
          <a:p>
            <a:r>
              <a:rPr lang="fr-CH"/>
              <a:t>Monitoring by variable (temperature, pressure, wind, precipiation</a:t>
            </a:r>
            <a:r>
              <a:rPr lang="fr-CH" smtClean="0"/>
              <a:t>)</a:t>
            </a:r>
          </a:p>
          <a:p>
            <a:r>
              <a:rPr lang="fr-CH" smtClean="0"/>
              <a:t>Monitoring by 6h and daily intervals (monthly to be implemented)</a:t>
            </a:r>
          </a:p>
          <a:p>
            <a:r>
              <a:rPr lang="fr-CH" smtClean="0"/>
              <a:t>User can choose which monitoring center to use, or select «best of all»</a:t>
            </a:r>
          </a:p>
          <a:p>
            <a:r>
              <a:rPr lang="fr-CH" smtClean="0"/>
              <a:t>Also: quality</a:t>
            </a:r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9" y="1405726"/>
            <a:ext cx="8728555" cy="103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Live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>
                <a:hlinkClick r:id="rId2"/>
              </a:rPr>
              <a:t>https://wdqms.wmo.int</a:t>
            </a:r>
            <a:endParaRPr lang="fr-CH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Which stations are monitored?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H" smtClean="0"/>
              <a:t>WDQMS obtains station information from OSCAR/Surface</a:t>
            </a:r>
          </a:p>
          <a:p>
            <a:pPr lvl="1"/>
            <a:r>
              <a:rPr lang="fr-CH" smtClean="0"/>
              <a:t>Surface stations</a:t>
            </a:r>
          </a:p>
          <a:p>
            <a:pPr lvl="2"/>
            <a:r>
              <a:rPr lang="fr-CH" smtClean="0"/>
              <a:t>facilityType: </a:t>
            </a:r>
            <a:r>
              <a:rPr lang="en-US" smtClean="0"/>
              <a:t>seaFixed, lakeRiverFixed, lakeRiverMobile, landFixed, landMobile, landOnIce and airFixed</a:t>
            </a:r>
          </a:p>
          <a:p>
            <a:pPr lvl="2"/>
            <a:r>
              <a:rPr lang="fr-CH" smtClean="0"/>
              <a:t>International Exchange == True</a:t>
            </a:r>
          </a:p>
          <a:p>
            <a:pPr lvl="2"/>
            <a:r>
              <a:rPr lang="fr-CH" smtClean="0"/>
              <a:t>Observes one of the variables monitored (pressure, temperature, precipitation, wind)</a:t>
            </a:r>
            <a:endParaRPr lang="en-US" smtClean="0"/>
          </a:p>
          <a:p>
            <a:pPr lvl="1"/>
            <a:r>
              <a:rPr lang="fr-CH" smtClean="0"/>
              <a:t>Upper Air stations</a:t>
            </a:r>
          </a:p>
          <a:p>
            <a:pPr lvl="2"/>
            <a:r>
              <a:rPr lang="fr-CH" smtClean="0"/>
              <a:t>StationClass: upperAirRadiosonde, upperAirPilot</a:t>
            </a:r>
          </a:p>
          <a:p>
            <a:pPr lvl="1"/>
            <a:r>
              <a:rPr lang="fr-CH" smtClean="0"/>
              <a:t>Only currently «operational» or «partlyOperational» stations are considered. </a:t>
            </a:r>
          </a:p>
          <a:p>
            <a:pPr lvl="1"/>
            <a:r>
              <a:rPr lang="fr-CH" smtClean="0"/>
              <a:t>The operating status of the network/program affiliated with the variable is used</a:t>
            </a:r>
          </a:p>
          <a:p>
            <a:pPr lvl="1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4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mtClean="0"/>
              <a:t>What determines the status/color of a station?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smtClean="0"/>
              <a:t>The number of observations received at monitoring centers is compared either, to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smtClean="0"/>
              <a:t>OSCAR/Surface schedule metadata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smtClean="0"/>
              <a:t>A provisional GBON baseline (1h surface and 2-daily upper-air observations)</a:t>
            </a:r>
          </a:p>
          <a:p>
            <a:pPr marL="571500" indent="-514350"/>
            <a:r>
              <a:rPr lang="fr-CH" smtClean="0"/>
              <a:t>OSCAR/Surface schedules</a:t>
            </a:r>
          </a:p>
          <a:p>
            <a:pPr marL="971550" lvl="1" indent="-514350"/>
            <a:r>
              <a:rPr lang="fr-CH" smtClean="0"/>
              <a:t>Combine all schedules for the variable and compute number expected for given 6-h period</a:t>
            </a:r>
          </a:p>
          <a:p>
            <a:pPr marL="971550" lvl="1" indent="-514350"/>
            <a:r>
              <a:rPr lang="fr-CH" smtClean="0"/>
              <a:t>Default schedule applied if none in OSCAR/Surface (3h for surface and 12h for upper air)</a:t>
            </a:r>
          </a:p>
          <a:p>
            <a:pPr marL="971550" lvl="1" indent="-514350"/>
            <a:r>
              <a:rPr lang="fr-CH" smtClean="0">
                <a:hlinkClick r:id="rId2"/>
              </a:rPr>
              <a:t>Online tools</a:t>
            </a:r>
            <a:r>
              <a:rPr lang="fr-CH" smtClean="0"/>
              <a:t> allows to find out number of expected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Status/color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69000" cy="4525963"/>
          </a:xfrm>
        </p:spPr>
        <p:txBody>
          <a:bodyPr>
            <a:normAutofit fontScale="77500" lnSpcReduction="20000"/>
          </a:bodyPr>
          <a:lstStyle/>
          <a:p>
            <a:r>
              <a:rPr lang="fr-CH" smtClean="0"/>
              <a:t>Number received is compared with number expected (</a:t>
            </a:r>
            <a:r>
              <a:rPr lang="fr-CH" smtClean="0">
                <a:solidFill>
                  <a:srgbClr val="00B050"/>
                </a:solidFill>
              </a:rPr>
              <a:t>green</a:t>
            </a:r>
            <a:r>
              <a:rPr lang="fr-CH" smtClean="0"/>
              <a:t>, </a:t>
            </a:r>
            <a:r>
              <a:rPr lang="fr-CH" smtClean="0">
                <a:solidFill>
                  <a:srgbClr val="FFC000"/>
                </a:solidFill>
              </a:rPr>
              <a:t>orange</a:t>
            </a:r>
            <a:r>
              <a:rPr lang="fr-CH" smtClean="0"/>
              <a:t>, </a:t>
            </a:r>
            <a:r>
              <a:rPr lang="fr-CH" smtClean="0">
                <a:solidFill>
                  <a:srgbClr val="FF0000"/>
                </a:solidFill>
              </a:rPr>
              <a:t>red</a:t>
            </a:r>
            <a:r>
              <a:rPr lang="fr-CH" smtClean="0"/>
              <a:t>, black, </a:t>
            </a:r>
            <a:r>
              <a:rPr lang="fr-CH" smtClean="0">
                <a:solidFill>
                  <a:srgbClr val="FF3399"/>
                </a:solidFill>
              </a:rPr>
              <a:t>pink</a:t>
            </a:r>
            <a:r>
              <a:rPr lang="fr-CH" smtClean="0"/>
              <a:t>)</a:t>
            </a:r>
          </a:p>
          <a:p>
            <a:r>
              <a:rPr lang="fr-CH" smtClean="0">
                <a:solidFill>
                  <a:srgbClr val="FFFF00"/>
                </a:solidFill>
              </a:rPr>
              <a:t>Yellow</a:t>
            </a:r>
            <a:r>
              <a:rPr lang="fr-CH" smtClean="0"/>
              <a:t>: data received by monitoring center but no entry in OSCAR/Surface</a:t>
            </a:r>
          </a:p>
          <a:p>
            <a:r>
              <a:rPr lang="fr-CH" smtClean="0">
                <a:solidFill>
                  <a:schemeClr val="bg1">
                    <a:lumMod val="75000"/>
                  </a:schemeClr>
                </a:solidFill>
              </a:rPr>
              <a:t>Grey</a:t>
            </a:r>
            <a:r>
              <a:rPr lang="fr-CH" smtClean="0"/>
              <a:t>: data received by monitoring center &amp; OSCAR/Surface entry, but schedule indicated no report</a:t>
            </a:r>
            <a:endParaRPr lang="fr-CH"/>
          </a:p>
          <a:p>
            <a:r>
              <a:rPr lang="fr-CH" smtClean="0"/>
              <a:t>Examples: </a:t>
            </a:r>
          </a:p>
          <a:p>
            <a:pPr lvl="1"/>
            <a:r>
              <a:rPr lang="fr-CH" smtClean="0"/>
              <a:t>number expected 6, number received 3 =&gt; orange (50%)</a:t>
            </a:r>
          </a:p>
          <a:p>
            <a:pPr lvl="1"/>
            <a:r>
              <a:rPr lang="fr-CH" smtClean="0"/>
              <a:t>Number expected 6, number received 7 =&gt; pink (&gt;100%)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5" y="1417638"/>
            <a:ext cx="21145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80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smtClean="0"/>
              <a:t>Most cirtical elements in OSCAR/Surface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5588"/>
            <a:ext cx="880110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6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FAQ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H" smtClean="0"/>
              <a:t>Why is my station being monitored in WDQMS?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smtClean="0"/>
              <a:t>Check international exchange flag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smtClean="0"/>
              <a:t>You are observing a variable tracked by WDQMS (pressure, temperature, wind, humidity)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smtClean="0"/>
              <a:t>Deployment not closed?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smtClean="0"/>
              <a:t>Operating status of affiliated network?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CH" smtClean="0"/>
              <a:t>Reporting interval in data generation</a:t>
            </a:r>
          </a:p>
          <a:p>
            <a:endParaRPr lang="fr-CH" smtClean="0"/>
          </a:p>
          <a:p>
            <a:r>
              <a:rPr lang="fr-CH" smtClean="0"/>
              <a:t>Why is my station _not_ being monitored in WDQMS?</a:t>
            </a:r>
          </a:p>
          <a:p>
            <a:pPr lvl="1"/>
            <a:r>
              <a:rPr lang="fr-CH" smtClean="0"/>
              <a:t>See above</a:t>
            </a:r>
          </a:p>
          <a:p>
            <a:endParaRPr lang="fr-CH"/>
          </a:p>
          <a:p>
            <a:r>
              <a:rPr lang="fr-CH" smtClean="0"/>
              <a:t>Why is my station red/orange but I am making all the observations</a:t>
            </a:r>
          </a:p>
          <a:p>
            <a:pPr lvl="1"/>
            <a:r>
              <a:rPr lang="fr-CH" smtClean="0"/>
              <a:t>Observations get lost in transit</a:t>
            </a:r>
          </a:p>
          <a:p>
            <a:pPr lvl="1"/>
            <a:r>
              <a:rPr lang="fr-CH" smtClean="0"/>
              <a:t>Schedule information in OSCAR/Surface not correct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10069</TotalTime>
  <Words>471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WMO_WHITE_Powerpoint_en_fr</vt:lpstr>
      <vt:lpstr>PowerPoint Presentation</vt:lpstr>
      <vt:lpstr>WIGOS Data Quality Monitoring System (WDQMS)</vt:lpstr>
      <vt:lpstr>WDQMS (cont.)</vt:lpstr>
      <vt:lpstr>Live system</vt:lpstr>
      <vt:lpstr>Which stations are monitored?</vt:lpstr>
      <vt:lpstr>What determines the status/color of a station?</vt:lpstr>
      <vt:lpstr>Status/color (cont.)</vt:lpstr>
      <vt:lpstr>Most cirtical elements in OSCAR/Surface</vt:lpstr>
      <vt:lpstr>FAQ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Timo Proescholdt</cp:lastModifiedBy>
  <cp:revision>584</cp:revision>
  <cp:lastPrinted>2017-09-29T07:54:09Z</cp:lastPrinted>
  <dcterms:created xsi:type="dcterms:W3CDTF">2016-05-27T11:05:50Z</dcterms:created>
  <dcterms:modified xsi:type="dcterms:W3CDTF">2020-04-20T13:56:36Z</dcterms:modified>
</cp:coreProperties>
</file>