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78" r:id="rId3"/>
    <p:sldId id="275" r:id="rId4"/>
    <p:sldId id="283" r:id="rId5"/>
    <p:sldId id="282" r:id="rId6"/>
    <p:sldId id="280" r:id="rId7"/>
    <p:sldId id="271" r:id="rId8"/>
    <p:sldId id="276" r:id="rId9"/>
    <p:sldId id="274" r:id="rId10"/>
    <p:sldId id="273" r:id="rId11"/>
    <p:sldId id="285" r:id="rId12"/>
    <p:sldId id="284" r:id="rId13"/>
    <p:sldId id="286" r:id="rId14"/>
    <p:sldId id="296" r:id="rId15"/>
    <p:sldId id="290" r:id="rId16"/>
    <p:sldId id="291" r:id="rId17"/>
    <p:sldId id="292" r:id="rId18"/>
    <p:sldId id="295" r:id="rId19"/>
    <p:sldId id="294" r:id="rId20"/>
  </p:sldIdLst>
  <p:sldSz cx="9144000" cy="6858000" type="screen4x3"/>
  <p:notesSz cx="6811963" cy="9945688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3BB57"/>
    <a:srgbClr val="FFFFFF"/>
    <a:srgbClr val="0068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2" autoAdjust="0"/>
    <p:restoredTop sz="94660"/>
  </p:normalViewPr>
  <p:slideViewPr>
    <p:cSldViewPr>
      <p:cViewPr varScale="1">
        <p:scale>
          <a:sx n="88" d="100"/>
          <a:sy n="88" d="100"/>
        </p:scale>
        <p:origin x="119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CC0A4C-FF65-4B15-BCBC-2553EC35322B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447213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F868D8-8A4A-4D70-8B55-2F8CC8DB9B86}" type="slidenum">
              <a:rPr lang="en-AU" altLang="ru-RU"/>
              <a:pPr/>
              <a:t>‹#›</a:t>
            </a:fld>
            <a:endParaRPr lang="en-A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387600"/>
          </a:xfrm>
        </p:spPr>
        <p:txBody>
          <a:bodyPr anchor="b">
            <a:normAutofit/>
          </a:bodyPr>
          <a:lstStyle>
            <a:lvl1pPr algn="ctr">
              <a:def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0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1828802"/>
            <a:ext cx="7772401" cy="43513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CD26-A7B1-40E8-828A-4826557F865F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51236-C28B-4E6B-B2E7-F3D77C57C66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159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1452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360364"/>
            <a:ext cx="5743576" cy="58118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0D72-B162-4237-B81E-CC14E7112200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BAFC9-463B-4FED-AE0E-EA90DF2FCA3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6714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11863" y="587375"/>
            <a:ext cx="3132137" cy="627062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  <a:alpha val="55000"/>
                </a:srgbClr>
              </a:gs>
              <a:gs pos="24000">
                <a:srgbClr val="FFC000">
                  <a:tint val="44500"/>
                  <a:satMod val="160000"/>
                  <a:alpha val="55000"/>
                </a:srgbClr>
              </a:gs>
              <a:gs pos="100000">
                <a:srgbClr val="FFC000">
                  <a:tint val="23500"/>
                  <a:satMod val="160000"/>
                  <a:alpha val="55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endParaRPr lang="en-AU" sz="140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26988"/>
            <a:ext cx="9144000" cy="614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-7064"/>
            <a:ext cx="7990656" cy="555744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0" y="836712"/>
            <a:ext cx="3131840" cy="60212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400"/>
            </a:lvl2pPr>
            <a:lvl3pPr marL="176213" indent="-1762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7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2423"/>
            <a:ext cx="77724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55263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6B51-1D31-4B90-94FE-8774A91AD0B1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4F95A-14D1-4BBA-88C3-80664B9CC94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891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1828801"/>
            <a:ext cx="3834246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2905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FA40-409E-4334-979F-C8A35A82C0EB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8BFF6-F920-40FB-ACD0-F0E866A4FCB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5996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681851"/>
            <a:ext cx="3815196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799" y="2507551"/>
            <a:ext cx="3815196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29050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1"/>
            <a:ext cx="38290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7863-807E-4D33-8594-A650FD6F0AB6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61EFC-52E0-4D0F-993D-08A351CB312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8777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3F9D-1173-4987-8EF0-3556E46B0CA2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A4CB2-905F-4D6B-827A-9840199EF4E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0211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623B3-5ABC-4747-9050-389FE573EE15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067E7-20F6-44C4-8E23-354C2276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8532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3CD1-A169-4EF6-9359-CE05C622751B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51486-12B1-4F7B-B777-3EE64BB1C34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013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7810E-61AB-45FA-B3D8-1F9DE2780895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52D54-6128-49DD-ABD7-2E973AA6CB1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6735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365125"/>
            <a:ext cx="77724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828800"/>
            <a:ext cx="7772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EAC009-6B24-4929-AF9A-71CBC13297A9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2125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fld id="{C7A798A5-A886-4FC2-94D1-97F3B9D5EC67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944216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en-US" sz="540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Rockwell" panose="02060603020205020403" pitchFamily="18" charset="0"/>
                <a:ea typeface="Adobe Song Std L" panose="02020300000000000000" pitchFamily="18" charset="-128"/>
              </a:rPr>
              <a:t>Планирование и подготовка презентации</a:t>
            </a:r>
            <a:endParaRPr lang="en-AU" altLang="en-US" sz="540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Rockwell" panose="02060603020205020403" pitchFamily="18" charset="0"/>
              <a:ea typeface="Adobe Song Std L" panose="02020300000000000000" pitchFamily="18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88" y="5084763"/>
            <a:ext cx="8015287" cy="7493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B050"/>
                </a:solidFill>
              </a:rPr>
              <a:t>Ян Белл</a:t>
            </a:r>
            <a:endParaRPr lang="en-AU" sz="5400" b="1" dirty="0">
              <a:solidFill>
                <a:srgbClr val="00B050"/>
              </a:solidFill>
            </a:endParaRP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16668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870325"/>
            <a:ext cx="6011863" cy="2987675"/>
          </a:xfrm>
          <a:prstGeom prst="rect">
            <a:avLst/>
          </a:prstGeom>
          <a:gradFill>
            <a:gsLst>
              <a:gs pos="0">
                <a:schemeClr val="bg2">
                  <a:alpha val="60000"/>
                </a:schemeClr>
              </a:gs>
              <a:gs pos="50000">
                <a:schemeClr val="bg2">
                  <a:alpha val="10000"/>
                </a:schemeClr>
              </a:gs>
              <a:gs pos="100000">
                <a:schemeClr val="bg2">
                  <a:alpha val="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0"/>
            <a:ext cx="7989887" cy="5556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Разрабатывайте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структуру </a:t>
            </a:r>
            <a:r>
              <a:rPr lang="ru-RU" dirty="0" smtClean="0"/>
              <a:t>Вашей учебной сессии</a:t>
            </a:r>
            <a:endParaRPr lang="en-AU" dirty="0"/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6011863" y="836613"/>
            <a:ext cx="3132137" cy="6021387"/>
          </a:xfrm>
        </p:spPr>
        <p:txBody>
          <a:bodyPr/>
          <a:lstStyle/>
          <a:p>
            <a:r>
              <a:rPr lang="ru-RU" altLang="ru-RU" sz="1800" b="1">
                <a:solidFill>
                  <a:srgbClr val="00B050"/>
                </a:solidFill>
              </a:rPr>
              <a:t>Разрабатывайте структуру Вашей учебной сессии</a:t>
            </a:r>
          </a:p>
          <a:p>
            <a:endParaRPr lang="ru-RU" altLang="ru-RU" sz="1800" b="1">
              <a:solidFill>
                <a:srgbClr val="00B050"/>
              </a:solidFill>
            </a:endParaRPr>
          </a:p>
          <a:p>
            <a:r>
              <a:rPr lang="ru-RU" altLang="ru-RU" sz="1800"/>
              <a:t>Структура должна быть понятна Вам и аудитории. Она будет основываться на Вашем предыдущем анализе и стратегии</a:t>
            </a:r>
            <a:r>
              <a:rPr lang="en-AU" altLang="ru-RU" sz="1800"/>
              <a:t>.</a:t>
            </a:r>
          </a:p>
          <a:p>
            <a:r>
              <a:rPr lang="ru-RU" altLang="ru-RU" sz="1800"/>
              <a:t>Разрабатывайте свою структуру на бумаге или с помощью стикеров</a:t>
            </a:r>
            <a:r>
              <a:rPr lang="en-AU" altLang="ru-RU" sz="1800"/>
              <a:t>. </a:t>
            </a:r>
            <a:endParaRPr lang="ru-RU" altLang="ru-RU" sz="1800"/>
          </a:p>
          <a:p>
            <a:r>
              <a:rPr lang="ru-RU" altLang="ru-RU" sz="1800" b="1"/>
              <a:t>Вам нужен план, прежде чем открыть PowerPoint </a:t>
            </a:r>
            <a:r>
              <a:rPr lang="ru-RU" altLang="ru-RU" sz="1800"/>
              <a:t>или другое программное обеспечение</a:t>
            </a:r>
            <a:r>
              <a:rPr lang="en-AU" altLang="ru-RU" sz="1800"/>
              <a:t>.</a:t>
            </a:r>
            <a:endParaRPr lang="en-AU" altLang="ru-RU" sz="1800" b="1"/>
          </a:p>
          <a:p>
            <a:endParaRPr lang="en-AU" altLang="ru-RU"/>
          </a:p>
          <a:p>
            <a:endParaRPr lang="en-AU" altLang="ru-RU"/>
          </a:p>
          <a:p>
            <a:endParaRPr lang="en-AU" altLang="ru-RU"/>
          </a:p>
        </p:txBody>
      </p:sp>
      <p:sp>
        <p:nvSpPr>
          <p:cNvPr id="24" name="Rectangle 23"/>
          <p:cNvSpPr/>
          <p:nvPr/>
        </p:nvSpPr>
        <p:spPr>
          <a:xfrm>
            <a:off x="2314575" y="1938338"/>
            <a:ext cx="1365250" cy="56673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Выберите педагогические стратегии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59250" y="1925638"/>
            <a:ext cx="1366838" cy="56673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Определите познавательные стратегии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5288" y="1925638"/>
            <a:ext cx="1438275" cy="56673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Проанализируйте Вашу аудиторию</a:t>
            </a:r>
          </a:p>
        </p:txBody>
      </p:sp>
      <p:sp>
        <p:nvSpPr>
          <p:cNvPr id="27" name="Oval 26"/>
          <p:cNvSpPr/>
          <p:nvPr/>
        </p:nvSpPr>
        <p:spPr>
          <a:xfrm>
            <a:off x="2204865" y="836712"/>
            <a:ext cx="1584176" cy="65200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Цели сессии</a:t>
            </a:r>
          </a:p>
        </p:txBody>
      </p:sp>
      <p:cxnSp>
        <p:nvCxnSpPr>
          <p:cNvPr id="28" name="Straight Connector 27"/>
          <p:cNvCxnSpPr>
            <a:stCxn id="26" idx="2"/>
          </p:cNvCxnSpPr>
          <p:nvPr/>
        </p:nvCxnSpPr>
        <p:spPr>
          <a:xfrm>
            <a:off x="1114425" y="2492375"/>
            <a:ext cx="1512888" cy="49053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3" idx="0"/>
            <a:endCxn id="24" idx="2"/>
          </p:cNvCxnSpPr>
          <p:nvPr/>
        </p:nvCxnSpPr>
        <p:spPr>
          <a:xfrm flipV="1">
            <a:off x="2997200" y="2505075"/>
            <a:ext cx="0" cy="47783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2"/>
          </p:cNvCxnSpPr>
          <p:nvPr/>
        </p:nvCxnSpPr>
        <p:spPr>
          <a:xfrm flipH="1">
            <a:off x="3384550" y="2492375"/>
            <a:ext cx="1458913" cy="49053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314575" y="2982913"/>
            <a:ext cx="1365250" cy="56673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Разработайте </a:t>
            </a:r>
            <a:r>
              <a:rPr lang="ru-RU" sz="1400" dirty="0">
                <a:solidFill>
                  <a:srgbClr val="00B050"/>
                </a:solidFill>
              </a:rPr>
              <a:t>структуру</a:t>
            </a:r>
            <a:endParaRPr lang="en-AU" sz="1200" dirty="0">
              <a:solidFill>
                <a:srgbClr val="00B050"/>
              </a:solidFill>
            </a:endParaRPr>
          </a:p>
        </p:txBody>
      </p:sp>
      <p:cxnSp>
        <p:nvCxnSpPr>
          <p:cNvPr id="39" name="Straight Connector 38"/>
          <p:cNvCxnSpPr>
            <a:stCxn id="26" idx="0"/>
          </p:cNvCxnSpPr>
          <p:nvPr/>
        </p:nvCxnSpPr>
        <p:spPr>
          <a:xfrm flipV="1">
            <a:off x="1114425" y="1393825"/>
            <a:ext cx="1322388" cy="5318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4" idx="0"/>
          </p:cNvCxnSpPr>
          <p:nvPr/>
        </p:nvCxnSpPr>
        <p:spPr>
          <a:xfrm flipV="1">
            <a:off x="2997200" y="1489075"/>
            <a:ext cx="0" cy="44926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5" idx="0"/>
          </p:cNvCxnSpPr>
          <p:nvPr/>
        </p:nvCxnSpPr>
        <p:spPr>
          <a:xfrm flipH="1" flipV="1">
            <a:off x="3557588" y="1393825"/>
            <a:ext cx="1285875" cy="5318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0" name="TextBox 4"/>
          <p:cNvSpPr txBox="1">
            <a:spLocks noChangeArrowheads="1"/>
          </p:cNvSpPr>
          <p:nvPr/>
        </p:nvSpPr>
        <p:spPr bwMode="auto">
          <a:xfrm>
            <a:off x="0" y="3870325"/>
            <a:ext cx="2314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b="1">
                <a:solidFill>
                  <a:srgbClr val="00B050"/>
                </a:solidFill>
              </a:rPr>
              <a:t>Пример структуры</a:t>
            </a:r>
            <a:endParaRPr lang="en-AU" altLang="ru-RU" sz="1400" b="1">
              <a:solidFill>
                <a:srgbClr val="00B050"/>
              </a:solidFill>
            </a:endParaRPr>
          </a:p>
        </p:txBody>
      </p:sp>
      <p:sp>
        <p:nvSpPr>
          <p:cNvPr id="13331" name="TextBox 20"/>
          <p:cNvSpPr txBox="1">
            <a:spLocks noChangeArrowheads="1"/>
          </p:cNvSpPr>
          <p:nvPr/>
        </p:nvSpPr>
        <p:spPr bwMode="auto">
          <a:xfrm>
            <a:off x="107950" y="4183063"/>
            <a:ext cx="532765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/>
              <a:t>Контекст - проблема будет решена, и как это поможет им</a:t>
            </a:r>
            <a:endParaRPr lang="en-AU" altLang="ru-RU" sz="1400"/>
          </a:p>
        </p:txBody>
      </p:sp>
      <p:sp>
        <p:nvSpPr>
          <p:cNvPr id="13332" name="TextBox 21"/>
          <p:cNvSpPr txBox="1">
            <a:spLocks noChangeArrowheads="1"/>
          </p:cNvSpPr>
          <p:nvPr/>
        </p:nvSpPr>
        <p:spPr bwMode="auto">
          <a:xfrm>
            <a:off x="107950" y="6451600"/>
            <a:ext cx="532765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/>
              <a:t>Призыв к действию - то, что вы хотите, чтобы они сейчас сделали</a:t>
            </a:r>
            <a:endParaRPr lang="en-AU" altLang="ru-RU" sz="1400"/>
          </a:p>
        </p:txBody>
      </p:sp>
      <p:sp>
        <p:nvSpPr>
          <p:cNvPr id="9" name="Down Arrow 8"/>
          <p:cNvSpPr/>
          <p:nvPr/>
        </p:nvSpPr>
        <p:spPr>
          <a:xfrm>
            <a:off x="468313" y="4525963"/>
            <a:ext cx="647700" cy="1925637"/>
          </a:xfrm>
          <a:prstGeom prst="downArrow">
            <a:avLst/>
          </a:prstGeom>
          <a:gradFill>
            <a:gsLst>
              <a:gs pos="0">
                <a:schemeClr val="bg2">
                  <a:lumMod val="90000"/>
                  <a:alpha val="46000"/>
                </a:schemeClr>
              </a:gs>
              <a:gs pos="100000">
                <a:schemeClr val="bg2">
                  <a:lumMod val="90000"/>
                  <a:alpha val="18000"/>
                </a:schemeClr>
              </a:gs>
            </a:gsLst>
            <a:lin ang="5400000" scaled="1"/>
          </a:gra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3334" name="TextBox 22"/>
          <p:cNvSpPr txBox="1">
            <a:spLocks noChangeArrowheads="1"/>
          </p:cNvSpPr>
          <p:nvPr/>
        </p:nvSpPr>
        <p:spPr bwMode="auto">
          <a:xfrm>
            <a:off x="265113" y="4943475"/>
            <a:ext cx="1150937" cy="954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90000"/>
              <a:buFont typeface="Calibri" panose="020F0502020204030204" pitchFamily="34" charset="0"/>
              <a:buChar char="→"/>
            </a:pPr>
            <a:r>
              <a:rPr lang="ru-RU" altLang="ru-RU" sz="1400"/>
              <a:t>Решение</a:t>
            </a:r>
            <a:r>
              <a:rPr lang="en-AU" altLang="ru-RU" sz="1400"/>
              <a:t> </a:t>
            </a:r>
          </a:p>
          <a:p>
            <a:pPr>
              <a:buSzPct val="90000"/>
              <a:buFont typeface="Calibri" panose="020F0502020204030204" pitchFamily="34" charset="0"/>
              <a:buChar char="→"/>
            </a:pPr>
            <a:r>
              <a:rPr lang="ru-RU" altLang="ru-RU" sz="1400">
                <a:sym typeface="Wingdings" panose="05000000000000000000" pitchFamily="2" charset="2"/>
              </a:rPr>
              <a:t>Примеры</a:t>
            </a:r>
            <a:endParaRPr lang="en-AU" altLang="ru-RU" sz="1400">
              <a:sym typeface="Wingdings" panose="05000000000000000000" pitchFamily="2" charset="2"/>
            </a:endParaRPr>
          </a:p>
          <a:p>
            <a:pPr>
              <a:buSzPct val="90000"/>
              <a:buFont typeface="Calibri" panose="020F0502020204030204" pitchFamily="34" charset="0"/>
              <a:buChar char="→"/>
            </a:pPr>
            <a:r>
              <a:rPr lang="ru-RU" altLang="ru-RU" sz="1400">
                <a:sym typeface="Wingdings" panose="05000000000000000000" pitchFamily="2" charset="2"/>
              </a:rPr>
              <a:t>Практика</a:t>
            </a:r>
            <a:endParaRPr lang="en-AU" altLang="ru-RU" sz="1400">
              <a:sym typeface="Wingdings" panose="05000000000000000000" pitchFamily="2" charset="2"/>
            </a:endParaRPr>
          </a:p>
          <a:p>
            <a:pPr>
              <a:buSzPct val="90000"/>
              <a:buFont typeface="Calibri" panose="020F0502020204030204" pitchFamily="34" charset="0"/>
              <a:buChar char="→"/>
            </a:pPr>
            <a:r>
              <a:rPr lang="ru-RU" altLang="ru-RU" sz="1400">
                <a:sym typeface="Wingdings" panose="05000000000000000000" pitchFamily="2" charset="2"/>
              </a:rPr>
              <a:t>Обзор</a:t>
            </a:r>
            <a:r>
              <a:rPr lang="en-AU" altLang="ru-RU" sz="1400">
                <a:sym typeface="Wingdings" panose="05000000000000000000" pitchFamily="2" charset="2"/>
              </a:rPr>
              <a:t>  </a:t>
            </a:r>
            <a:endParaRPr lang="en-AU" altLang="ru-RU" sz="1400"/>
          </a:p>
        </p:txBody>
      </p:sp>
      <p:sp>
        <p:nvSpPr>
          <p:cNvPr id="32" name="Down Arrow 31"/>
          <p:cNvSpPr/>
          <p:nvPr/>
        </p:nvSpPr>
        <p:spPr>
          <a:xfrm>
            <a:off x="1884363" y="4525963"/>
            <a:ext cx="647700" cy="1925637"/>
          </a:xfrm>
          <a:prstGeom prst="downArrow">
            <a:avLst/>
          </a:prstGeom>
          <a:gradFill>
            <a:gsLst>
              <a:gs pos="0">
                <a:schemeClr val="bg2">
                  <a:lumMod val="90000"/>
                  <a:alpha val="46000"/>
                </a:schemeClr>
              </a:gs>
              <a:gs pos="100000">
                <a:schemeClr val="bg2">
                  <a:lumMod val="90000"/>
                  <a:alpha val="18000"/>
                </a:schemeClr>
              </a:gs>
            </a:gsLst>
            <a:lin ang="5400000" scaled="1"/>
          </a:gra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3336" name="TextBox 33"/>
          <p:cNvSpPr txBox="1">
            <a:spLocks noChangeArrowheads="1"/>
          </p:cNvSpPr>
          <p:nvPr/>
        </p:nvSpPr>
        <p:spPr bwMode="auto">
          <a:xfrm>
            <a:off x="1416050" y="4943475"/>
            <a:ext cx="1581150" cy="1169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90000"/>
              <a:buFont typeface="Calibri" panose="020F0502020204030204" pitchFamily="34" charset="0"/>
              <a:buChar char="→"/>
            </a:pPr>
            <a:r>
              <a:rPr lang="ru-RU" altLang="ru-RU" sz="1400"/>
              <a:t>Утверждение</a:t>
            </a:r>
            <a:r>
              <a:rPr lang="en-AU" altLang="ru-RU" sz="1400"/>
              <a:t> </a:t>
            </a:r>
          </a:p>
          <a:p>
            <a:pPr>
              <a:buSzPct val="90000"/>
              <a:buFont typeface="Calibri" panose="020F0502020204030204" pitchFamily="34" charset="0"/>
              <a:buChar char="→"/>
            </a:pPr>
            <a:r>
              <a:rPr lang="ru-RU" altLang="ru-RU" sz="1400">
                <a:sym typeface="Wingdings" panose="05000000000000000000" pitchFamily="2" charset="2"/>
              </a:rPr>
              <a:t>Доказательство</a:t>
            </a:r>
            <a:endParaRPr lang="en-AU" altLang="ru-RU" sz="1400">
              <a:sym typeface="Wingdings" panose="05000000000000000000" pitchFamily="2" charset="2"/>
            </a:endParaRPr>
          </a:p>
          <a:p>
            <a:pPr>
              <a:buSzPct val="90000"/>
              <a:buFont typeface="Calibri" panose="020F0502020204030204" pitchFamily="34" charset="0"/>
              <a:buChar char="→"/>
            </a:pPr>
            <a:r>
              <a:rPr lang="ru-RU" altLang="ru-RU" sz="1400"/>
              <a:t>Утверждение</a:t>
            </a:r>
            <a:r>
              <a:rPr lang="en-AU" altLang="ru-RU" sz="1400"/>
              <a:t> </a:t>
            </a:r>
          </a:p>
          <a:p>
            <a:pPr>
              <a:buSzPct val="90000"/>
              <a:buFont typeface="Calibri" panose="020F0502020204030204" pitchFamily="34" charset="0"/>
              <a:buChar char="→"/>
            </a:pPr>
            <a:r>
              <a:rPr lang="ru-RU" altLang="ru-RU" sz="1400">
                <a:sym typeface="Wingdings" panose="05000000000000000000" pitchFamily="2" charset="2"/>
              </a:rPr>
              <a:t>Доказательство</a:t>
            </a:r>
          </a:p>
          <a:p>
            <a:pPr>
              <a:buSzPct val="90000"/>
              <a:buFont typeface="Calibri" panose="020F0502020204030204" pitchFamily="34" charset="0"/>
              <a:buChar char="→"/>
            </a:pPr>
            <a:r>
              <a:rPr lang="ru-RU" altLang="ru-RU" sz="1400">
                <a:sym typeface="Wingdings" panose="05000000000000000000" pitchFamily="2" charset="2"/>
              </a:rPr>
              <a:t>Заключение</a:t>
            </a:r>
            <a:endParaRPr lang="en-AU" altLang="ru-RU" sz="1400">
              <a:sym typeface="Wingdings" panose="05000000000000000000" pitchFamily="2" charset="2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3287713" y="4525963"/>
            <a:ext cx="647700" cy="1925637"/>
          </a:xfrm>
          <a:prstGeom prst="downArrow">
            <a:avLst/>
          </a:prstGeom>
          <a:gradFill>
            <a:gsLst>
              <a:gs pos="0">
                <a:schemeClr val="bg2">
                  <a:lumMod val="90000"/>
                  <a:alpha val="46000"/>
                </a:schemeClr>
              </a:gs>
              <a:gs pos="100000">
                <a:schemeClr val="bg2">
                  <a:lumMod val="90000"/>
                  <a:alpha val="18000"/>
                </a:schemeClr>
              </a:gs>
            </a:gsLst>
            <a:lin ang="5400000" scaled="1"/>
          </a:gra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3338" name="TextBox 35"/>
          <p:cNvSpPr txBox="1">
            <a:spLocks noChangeArrowheads="1"/>
          </p:cNvSpPr>
          <p:nvPr/>
        </p:nvSpPr>
        <p:spPr bwMode="auto">
          <a:xfrm>
            <a:off x="3022600" y="4943475"/>
            <a:ext cx="1403350" cy="954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90000"/>
              <a:buFont typeface="Calibri" panose="020F0502020204030204" pitchFamily="34" charset="0"/>
              <a:buChar char="→"/>
            </a:pPr>
            <a:r>
              <a:rPr lang="ru-RU" altLang="ru-RU" sz="1400"/>
              <a:t>Меню</a:t>
            </a:r>
            <a:r>
              <a:rPr lang="en-AU" altLang="ru-RU" sz="1400"/>
              <a:t> </a:t>
            </a:r>
          </a:p>
          <a:p>
            <a:pPr>
              <a:buSzPct val="90000"/>
              <a:buFont typeface="Calibri" panose="020F0502020204030204" pitchFamily="34" charset="0"/>
              <a:buChar char="→"/>
            </a:pPr>
            <a:r>
              <a:rPr lang="ru-RU" altLang="ru-RU" sz="1400"/>
              <a:t>Раздел гиперссылок</a:t>
            </a:r>
            <a:endParaRPr lang="en-AU" altLang="ru-RU" sz="1400">
              <a:sym typeface="Wingdings" panose="05000000000000000000" pitchFamily="2" charset="2"/>
            </a:endParaRPr>
          </a:p>
          <a:p>
            <a:pPr>
              <a:buSzPct val="90000"/>
              <a:buFont typeface="Calibri" panose="020F0502020204030204" pitchFamily="34" charset="0"/>
              <a:buChar char="→"/>
            </a:pPr>
            <a:r>
              <a:rPr lang="ru-RU" altLang="ru-RU" sz="1400">
                <a:sym typeface="Wingdings" panose="05000000000000000000" pitchFamily="2" charset="2"/>
              </a:rPr>
              <a:t>Заключение</a:t>
            </a:r>
            <a:endParaRPr lang="en-AU" altLang="ru-RU" sz="1400">
              <a:sym typeface="Wingdings" panose="05000000000000000000" pitchFamily="2" charset="2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4716463" y="4525963"/>
            <a:ext cx="647700" cy="1925637"/>
          </a:xfrm>
          <a:prstGeom prst="downArrow">
            <a:avLst/>
          </a:prstGeom>
          <a:gradFill>
            <a:gsLst>
              <a:gs pos="0">
                <a:schemeClr val="bg2">
                  <a:lumMod val="90000"/>
                  <a:alpha val="46000"/>
                </a:schemeClr>
              </a:gs>
              <a:gs pos="100000">
                <a:schemeClr val="bg2">
                  <a:lumMod val="90000"/>
                  <a:alpha val="18000"/>
                </a:schemeClr>
              </a:gs>
            </a:gsLst>
            <a:lin ang="5400000" scaled="1"/>
          </a:gra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3340" name="TextBox 37"/>
          <p:cNvSpPr txBox="1">
            <a:spLocks noChangeArrowheads="1"/>
          </p:cNvSpPr>
          <p:nvPr/>
        </p:nvSpPr>
        <p:spPr bwMode="auto">
          <a:xfrm>
            <a:off x="4425950" y="5207000"/>
            <a:ext cx="1441450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90000"/>
            </a:pPr>
            <a:r>
              <a:rPr lang="ru-RU" altLang="ru-RU" sz="1400"/>
              <a:t>Ваша структура</a:t>
            </a:r>
            <a:endParaRPr lang="en-AU" altLang="ru-RU" sz="1400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5013325"/>
            <a:ext cx="6011863" cy="1844675"/>
          </a:xfrm>
          <a:prstGeom prst="rect">
            <a:avLst/>
          </a:prstGeom>
          <a:gradFill>
            <a:gsLst>
              <a:gs pos="0">
                <a:schemeClr val="bg2">
                  <a:alpha val="60000"/>
                </a:schemeClr>
              </a:gs>
              <a:gs pos="50000">
                <a:schemeClr val="bg2">
                  <a:alpha val="10000"/>
                </a:schemeClr>
              </a:gs>
              <a:gs pos="100000">
                <a:schemeClr val="bg2">
                  <a:alpha val="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00013"/>
            <a:ext cx="8280400" cy="7207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Разработайте 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ресурсы</a:t>
            </a:r>
            <a:r>
              <a:rPr lang="en-A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своей учебной сессии</a:t>
            </a:r>
            <a:r>
              <a:rPr lang="en-AU" dirty="0" smtClean="0"/>
              <a:t>– </a:t>
            </a:r>
            <a:r>
              <a:rPr lang="ru-RU" dirty="0" smtClean="0"/>
              <a:t>слайды и раздаточный материал</a:t>
            </a:r>
            <a:endParaRPr lang="en-AU" dirty="0"/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6011863" y="836613"/>
            <a:ext cx="3132137" cy="6021387"/>
          </a:xfrm>
        </p:spPr>
        <p:txBody>
          <a:bodyPr/>
          <a:lstStyle/>
          <a:p>
            <a:r>
              <a:rPr lang="ru-RU" altLang="ru-RU" sz="1600" b="1">
                <a:solidFill>
                  <a:srgbClr val="00B050"/>
                </a:solidFill>
              </a:rPr>
              <a:t>Разрабатывайте ресурсы учебной сессии</a:t>
            </a:r>
          </a:p>
          <a:p>
            <a:r>
              <a:rPr lang="ru-RU" altLang="ru-RU" sz="1600"/>
              <a:t>Теперь, когда у Вас есть свой план, пришло время для его реализации</a:t>
            </a:r>
            <a:r>
              <a:rPr lang="en-AU" altLang="ru-RU" sz="1600"/>
              <a:t>.</a:t>
            </a:r>
          </a:p>
          <a:p>
            <a:r>
              <a:rPr lang="ru-RU" altLang="ru-RU" sz="1600" b="1">
                <a:solidFill>
                  <a:srgbClr val="00B050"/>
                </a:solidFill>
              </a:rPr>
              <a:t>Слайды </a:t>
            </a:r>
            <a:r>
              <a:rPr lang="en-AU" altLang="ru-RU" sz="1600" b="1">
                <a:solidFill>
                  <a:srgbClr val="00B050"/>
                </a:solidFill>
              </a:rPr>
              <a:t>PowerPoint </a:t>
            </a:r>
            <a:r>
              <a:rPr lang="en-AU" altLang="ru-RU" sz="1600"/>
              <a:t>(</a:t>
            </a:r>
            <a:r>
              <a:rPr lang="ru-RU" altLang="ru-RU" sz="1600"/>
              <a:t>другое программное обеспечение</a:t>
            </a:r>
            <a:r>
              <a:rPr lang="en-AU" altLang="ru-RU" sz="1600"/>
              <a:t>)</a:t>
            </a:r>
          </a:p>
          <a:p>
            <a:pPr>
              <a:spcBef>
                <a:spcPct val="0"/>
              </a:spcBef>
            </a:pPr>
            <a:r>
              <a:rPr lang="ru-RU" altLang="ru-RU" sz="1600"/>
              <a:t>Придерживайтесь системного подхода, основанного на Вашем плане и принципах проектирования.</a:t>
            </a:r>
            <a:endParaRPr lang="en-AU" altLang="ru-RU" sz="1600"/>
          </a:p>
          <a:p>
            <a:r>
              <a:rPr lang="ru-RU" altLang="ru-RU" sz="1600" b="1">
                <a:solidFill>
                  <a:srgbClr val="00B050"/>
                </a:solidFill>
              </a:rPr>
              <a:t>Раздаточный материал</a:t>
            </a:r>
            <a:endParaRPr lang="en-AU" altLang="ru-RU" sz="1600" b="1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1600"/>
              <a:t>Разработайте раздаточный материал, дополняющий слайды</a:t>
            </a:r>
            <a:r>
              <a:rPr lang="en-AU" altLang="ru-RU" sz="1600"/>
              <a:t>. </a:t>
            </a:r>
            <a:r>
              <a:rPr lang="ru-RU" altLang="ru-RU" sz="1600"/>
              <a:t>Он будет содержать краткое изложение и детали</a:t>
            </a:r>
            <a:r>
              <a:rPr lang="en-AU" altLang="ru-RU" sz="1600"/>
              <a:t>.</a:t>
            </a:r>
          </a:p>
          <a:p>
            <a:r>
              <a:rPr lang="ru-RU" altLang="ru-RU" sz="1600" b="1"/>
              <a:t>Раздаточный материал не должен копировать слайды</a:t>
            </a:r>
            <a:r>
              <a:rPr lang="en-AU" altLang="ru-RU" sz="1600"/>
              <a:t>.</a:t>
            </a:r>
          </a:p>
          <a:p>
            <a:endParaRPr lang="en-AU" altLang="ru-RU"/>
          </a:p>
          <a:p>
            <a:endParaRPr lang="en-AU" altLang="ru-RU"/>
          </a:p>
          <a:p>
            <a:endParaRPr lang="en-AU" altLang="ru-RU"/>
          </a:p>
        </p:txBody>
      </p:sp>
      <p:sp>
        <p:nvSpPr>
          <p:cNvPr id="24" name="Rectangle 23"/>
          <p:cNvSpPr/>
          <p:nvPr/>
        </p:nvSpPr>
        <p:spPr>
          <a:xfrm>
            <a:off x="2314575" y="1938338"/>
            <a:ext cx="1365250" cy="56673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Выберите педагогические стратегии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59250" y="1925638"/>
            <a:ext cx="1366838" cy="56673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Определите познавательные стратегии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5288" y="1925638"/>
            <a:ext cx="1438275" cy="56673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Проанализируйте Вашу аудиторию</a:t>
            </a:r>
          </a:p>
        </p:txBody>
      </p:sp>
      <p:sp>
        <p:nvSpPr>
          <p:cNvPr id="27" name="Oval 26"/>
          <p:cNvSpPr/>
          <p:nvPr/>
        </p:nvSpPr>
        <p:spPr>
          <a:xfrm>
            <a:off x="2204865" y="836712"/>
            <a:ext cx="1584176" cy="65200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Цели сессии</a:t>
            </a:r>
          </a:p>
        </p:txBody>
      </p:sp>
      <p:cxnSp>
        <p:nvCxnSpPr>
          <p:cNvPr id="28" name="Straight Connector 27"/>
          <p:cNvCxnSpPr>
            <a:stCxn id="26" idx="2"/>
          </p:cNvCxnSpPr>
          <p:nvPr/>
        </p:nvCxnSpPr>
        <p:spPr>
          <a:xfrm>
            <a:off x="1114425" y="2492375"/>
            <a:ext cx="1512888" cy="49053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3" idx="0"/>
            <a:endCxn id="24" idx="2"/>
          </p:cNvCxnSpPr>
          <p:nvPr/>
        </p:nvCxnSpPr>
        <p:spPr>
          <a:xfrm flipV="1">
            <a:off x="2997200" y="2505075"/>
            <a:ext cx="0" cy="47783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2"/>
          </p:cNvCxnSpPr>
          <p:nvPr/>
        </p:nvCxnSpPr>
        <p:spPr>
          <a:xfrm flipH="1">
            <a:off x="3384550" y="2492375"/>
            <a:ext cx="1458913" cy="49053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314575" y="2982913"/>
            <a:ext cx="1365250" cy="56673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Разрабатывайте структуру</a:t>
            </a:r>
          </a:p>
        </p:txBody>
      </p:sp>
      <p:cxnSp>
        <p:nvCxnSpPr>
          <p:cNvPr id="39" name="Straight Connector 38"/>
          <p:cNvCxnSpPr>
            <a:stCxn id="26" idx="0"/>
          </p:cNvCxnSpPr>
          <p:nvPr/>
        </p:nvCxnSpPr>
        <p:spPr>
          <a:xfrm flipV="1">
            <a:off x="1114425" y="1393825"/>
            <a:ext cx="1322388" cy="5318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4" idx="0"/>
          </p:cNvCxnSpPr>
          <p:nvPr/>
        </p:nvCxnSpPr>
        <p:spPr>
          <a:xfrm flipV="1">
            <a:off x="2997200" y="1489075"/>
            <a:ext cx="0" cy="44926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5" idx="0"/>
          </p:cNvCxnSpPr>
          <p:nvPr/>
        </p:nvCxnSpPr>
        <p:spPr>
          <a:xfrm flipH="1" flipV="1">
            <a:off x="3557588" y="1393825"/>
            <a:ext cx="1285875" cy="5318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313788" y="4025941"/>
            <a:ext cx="1366330" cy="56647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Слайды </a:t>
            </a:r>
            <a:r>
              <a:rPr lang="en-AU" dirty="0"/>
              <a:t>PowerPoint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159250" y="4025900"/>
            <a:ext cx="1366838" cy="56673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Раздаточный материал</a:t>
            </a:r>
            <a:endParaRPr lang="en-AU" sz="1200" dirty="0">
              <a:solidFill>
                <a:srgbClr val="00B050"/>
              </a:solidFill>
            </a:endParaRPr>
          </a:p>
        </p:txBody>
      </p:sp>
      <p:cxnSp>
        <p:nvCxnSpPr>
          <p:cNvPr id="43" name="Straight Connector 42"/>
          <p:cNvCxnSpPr>
            <a:endCxn id="33" idx="2"/>
          </p:cNvCxnSpPr>
          <p:nvPr/>
        </p:nvCxnSpPr>
        <p:spPr>
          <a:xfrm flipV="1">
            <a:off x="2997200" y="3549650"/>
            <a:ext cx="0" cy="47625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3" idx="2"/>
          </p:cNvCxnSpPr>
          <p:nvPr/>
        </p:nvCxnSpPr>
        <p:spPr>
          <a:xfrm>
            <a:off x="2997200" y="3549650"/>
            <a:ext cx="1455738" cy="48895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0" name="TextBox 45"/>
          <p:cNvSpPr txBox="1">
            <a:spLocks noChangeArrowheads="1"/>
          </p:cNvSpPr>
          <p:nvPr/>
        </p:nvSpPr>
        <p:spPr bwMode="auto">
          <a:xfrm>
            <a:off x="611188" y="5418138"/>
            <a:ext cx="4824412" cy="13239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>
                <a:solidFill>
                  <a:srgbClr val="00B050"/>
                </a:solidFill>
              </a:rPr>
              <a:t>Хорошие слайды могут стать плохим раздаточным материалом</a:t>
            </a:r>
            <a:r>
              <a:rPr lang="en-AU" altLang="ru-RU" sz="2000">
                <a:solidFill>
                  <a:srgbClr val="00B050"/>
                </a:solidFill>
              </a:rPr>
              <a:t>.</a:t>
            </a:r>
          </a:p>
          <a:p>
            <a:pPr algn="ctr"/>
            <a:r>
              <a:rPr lang="ru-RU" altLang="ru-RU" sz="2000">
                <a:solidFill>
                  <a:srgbClr val="00B050"/>
                </a:solidFill>
              </a:rPr>
              <a:t>Хороший раздаточный материал может стать плохими слайдами</a:t>
            </a:r>
            <a:r>
              <a:rPr lang="en-AU" altLang="ru-RU" sz="2000">
                <a:solidFill>
                  <a:srgbClr val="00B05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72400" cy="237626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sz="66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</a:rPr>
              <a:t>Создайте 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</a:rPr>
              <a:t>слайды-коммуникаторы</a:t>
            </a:r>
            <a:endParaRPr lang="en-AU" altLang="en-US" sz="239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Rockwell" panose="02060603020205020403" pitchFamily="18" charset="0"/>
              <a:ea typeface="Adobe Song Std L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3327400"/>
            <a:ext cx="6011863" cy="3530600"/>
          </a:xfrm>
          <a:prstGeom prst="rect">
            <a:avLst/>
          </a:prstGeom>
          <a:gradFill>
            <a:gsLst>
              <a:gs pos="0">
                <a:schemeClr val="bg2">
                  <a:alpha val="60000"/>
                </a:schemeClr>
              </a:gs>
              <a:gs pos="50000">
                <a:schemeClr val="bg2">
                  <a:alpha val="10000"/>
                </a:schemeClr>
              </a:gs>
              <a:gs pos="100000">
                <a:schemeClr val="bg2">
                  <a:alpha val="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725" y="115888"/>
            <a:ext cx="7989888" cy="555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 smtClean="0"/>
              <a:t>1. </a:t>
            </a:r>
            <a:r>
              <a:rPr lang="ru-RU" dirty="0" smtClean="0"/>
              <a:t>Создавайте</a:t>
            </a:r>
            <a:r>
              <a:rPr lang="ru-RU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визуально притягательный  и пробуждающий чувства слайд</a:t>
            </a:r>
            <a:endParaRPr lang="en-AU" sz="27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8" name="Content Placeholder 4"/>
          <p:cNvSpPr>
            <a:spLocks noGrp="1"/>
          </p:cNvSpPr>
          <p:nvPr>
            <p:ph idx="1"/>
          </p:nvPr>
        </p:nvSpPr>
        <p:spPr>
          <a:xfrm>
            <a:off x="6011863" y="549275"/>
            <a:ext cx="3132137" cy="5948363"/>
          </a:xfrm>
        </p:spPr>
        <p:txBody>
          <a:bodyPr/>
          <a:lstStyle/>
          <a:p>
            <a:r>
              <a:rPr lang="ru-RU" altLang="ru-RU" sz="1600" b="1">
                <a:solidFill>
                  <a:srgbClr val="00B050"/>
                </a:solidFill>
              </a:rPr>
              <a:t>Применяйте мастер-слайдов</a:t>
            </a:r>
          </a:p>
          <a:p>
            <a:r>
              <a:rPr lang="ru-RU" altLang="ru-RU" sz="1500" b="1"/>
              <a:t>Используйте мастер-слайдов </a:t>
            </a:r>
            <a:r>
              <a:rPr lang="ru-RU" altLang="ru-RU" sz="1500"/>
              <a:t>для настройки макета, цвета, размера и шрифта текста и других элементов</a:t>
            </a:r>
            <a:r>
              <a:rPr lang="en-AU" altLang="ru-RU" sz="1500"/>
              <a:t>. </a:t>
            </a:r>
            <a:r>
              <a:rPr lang="ru-RU" altLang="ru-RU" sz="1500"/>
              <a:t>Тогда любые изменения, сделанные Вами в мастере-слайдов, будут последовательными и  отразятся на всех слайдах</a:t>
            </a:r>
            <a:r>
              <a:rPr lang="en-AU" altLang="ru-RU" sz="1500"/>
              <a:t>.</a:t>
            </a:r>
          </a:p>
          <a:p>
            <a:r>
              <a:rPr lang="ru-RU" altLang="ru-RU" sz="1500" b="1">
                <a:solidFill>
                  <a:srgbClr val="00B050"/>
                </a:solidFill>
              </a:rPr>
              <a:t>Применение принципов визуального дизайна</a:t>
            </a:r>
          </a:p>
          <a:p>
            <a:pPr>
              <a:spcAft>
                <a:spcPts val="600"/>
              </a:spcAft>
            </a:pPr>
            <a:r>
              <a:rPr lang="ru-RU" altLang="ru-RU" sz="1500" b="1">
                <a:solidFill>
                  <a:srgbClr val="00B050"/>
                </a:solidFill>
              </a:rPr>
              <a:t>У</a:t>
            </a:r>
            <a:r>
              <a:rPr lang="ru-RU" altLang="ru-RU" sz="1500"/>
              <a:t>прощение</a:t>
            </a:r>
            <a:r>
              <a:rPr lang="en-AU" altLang="ru-RU" sz="1500"/>
              <a:t> – </a:t>
            </a:r>
            <a:r>
              <a:rPr lang="ru-RU" altLang="ru-RU" sz="1500"/>
              <a:t>удалите всё не- важное</a:t>
            </a:r>
            <a:endParaRPr lang="en-AU" altLang="ru-RU" sz="150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 sz="1500" b="1">
                <a:solidFill>
                  <a:srgbClr val="00B050"/>
                </a:solidFill>
              </a:rPr>
              <a:t>К</a:t>
            </a:r>
            <a:r>
              <a:rPr lang="ru-RU" altLang="ru-RU" sz="1500"/>
              <a:t>онтраст</a:t>
            </a:r>
            <a:r>
              <a:rPr lang="en-AU" altLang="ru-RU" sz="1500"/>
              <a:t> – </a:t>
            </a:r>
            <a:r>
              <a:rPr lang="ru-RU" altLang="ru-RU" sz="1500"/>
              <a:t>подчеркните основные моменты, новые разделы</a:t>
            </a:r>
            <a:endParaRPr lang="en-AU" altLang="ru-RU" sz="150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 sz="1500" b="1">
                <a:solidFill>
                  <a:srgbClr val="00B050"/>
                </a:solidFill>
              </a:rPr>
              <a:t>П</a:t>
            </a:r>
            <a:r>
              <a:rPr lang="ru-RU" altLang="ru-RU" sz="1500"/>
              <a:t>овторение</a:t>
            </a:r>
            <a:r>
              <a:rPr lang="en-AU" altLang="ru-RU" sz="1500"/>
              <a:t> – </a:t>
            </a:r>
            <a:r>
              <a:rPr lang="ru-RU" altLang="ru-RU" sz="1500"/>
              <a:t>макет, цвета, текст</a:t>
            </a:r>
            <a:endParaRPr lang="en-AU" altLang="ru-RU" sz="150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 sz="1500" b="1">
                <a:solidFill>
                  <a:srgbClr val="00B050"/>
                </a:solidFill>
              </a:rPr>
              <a:t>В</a:t>
            </a:r>
            <a:r>
              <a:rPr lang="ru-RU" altLang="ru-RU" sz="1500"/>
              <a:t>ыравнивание</a:t>
            </a:r>
            <a:r>
              <a:rPr lang="en-AU" altLang="ru-RU" sz="1500"/>
              <a:t> – </a:t>
            </a:r>
            <a:r>
              <a:rPr lang="ru-RU" altLang="ru-RU" sz="1500"/>
              <a:t>всё должно находиться там, где оно имеет право быть</a:t>
            </a:r>
            <a:endParaRPr lang="en-AU" altLang="ru-RU" sz="150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 sz="1500" b="1">
                <a:solidFill>
                  <a:srgbClr val="00B050"/>
                </a:solidFill>
              </a:rPr>
              <a:t>Б</a:t>
            </a:r>
            <a:r>
              <a:rPr lang="ru-RU" altLang="ru-RU" sz="1500"/>
              <a:t>лизость</a:t>
            </a:r>
            <a:r>
              <a:rPr lang="en-AU" altLang="ru-RU" sz="1500"/>
              <a:t> – </a:t>
            </a:r>
            <a:r>
              <a:rPr lang="ru-RU" altLang="ru-RU" sz="1500"/>
              <a:t>то, что должно быть вместе – должно быть вместе, включая заголовки и текст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 sz="1500" b="1">
                <a:solidFill>
                  <a:srgbClr val="00B050"/>
                </a:solidFill>
              </a:rPr>
              <a:t>В</a:t>
            </a:r>
            <a:r>
              <a:rPr lang="ru-RU" altLang="ru-RU" sz="1500"/>
              <a:t>изуализация</a:t>
            </a:r>
            <a:r>
              <a:rPr lang="en-AU" altLang="ru-RU" sz="1500"/>
              <a:t> – </a:t>
            </a:r>
            <a:r>
              <a:rPr lang="ru-RU" altLang="ru-RU" sz="1500"/>
              <a:t>отдавайте предпочтение визуальным эффектам текста (картинки, диаграммы, таблицы, карты)</a:t>
            </a:r>
            <a:r>
              <a:rPr lang="en-AU" altLang="ru-RU" sz="1500"/>
              <a:t>. </a:t>
            </a:r>
            <a:r>
              <a:rPr lang="ru-RU" altLang="ru-RU" sz="1500"/>
              <a:t>Мозг ищет и запоминает формы и элементы</a:t>
            </a:r>
            <a:r>
              <a:rPr lang="en-AU" altLang="ru-RU" sz="1500"/>
              <a:t>, </a:t>
            </a:r>
            <a:r>
              <a:rPr lang="ru-RU" altLang="ru-RU" sz="1500"/>
              <a:t>которых нет в обычном текст</a:t>
            </a:r>
            <a:r>
              <a:rPr lang="en-AU" altLang="ru-RU" sz="1500"/>
              <a:t>.</a:t>
            </a:r>
          </a:p>
          <a:p>
            <a:endParaRPr lang="en-AU" altLang="ru-RU"/>
          </a:p>
        </p:txBody>
      </p:sp>
      <p:pic>
        <p:nvPicPr>
          <p:cNvPr id="16389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554538"/>
            <a:ext cx="2528887" cy="189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56125"/>
            <a:ext cx="2524125" cy="1897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2913063" y="5373688"/>
            <a:ext cx="215900" cy="287337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4" name="Rectangle 33"/>
          <p:cNvSpPr/>
          <p:nvPr/>
        </p:nvSpPr>
        <p:spPr>
          <a:xfrm>
            <a:off x="250825" y="909638"/>
            <a:ext cx="1236663" cy="4746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dirty="0">
                <a:solidFill>
                  <a:srgbClr val="00B050"/>
                </a:solidFill>
              </a:rPr>
              <a:t>Визуальный дизайн</a:t>
            </a:r>
            <a:endParaRPr lang="en-AU" sz="1600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49450" y="908050"/>
            <a:ext cx="823913" cy="47625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dirty="0">
                <a:solidFill>
                  <a:srgbClr val="00B050"/>
                </a:solidFill>
              </a:rPr>
              <a:t>Мастер-слайдов</a:t>
            </a:r>
            <a:endParaRPr lang="en-AU" sz="1600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36913" y="908050"/>
            <a:ext cx="974725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dirty="0">
                <a:solidFill>
                  <a:srgbClr val="00B050"/>
                </a:solidFill>
              </a:rPr>
              <a:t>Шаблоны</a:t>
            </a:r>
            <a:endParaRPr lang="en-AU" sz="1600" dirty="0">
              <a:solidFill>
                <a:srgbClr val="00B050"/>
              </a:solidFill>
            </a:endParaRPr>
          </a:p>
        </p:txBody>
      </p:sp>
      <p:cxnSp>
        <p:nvCxnSpPr>
          <p:cNvPr id="37" name="Straight Connector 36"/>
          <p:cNvCxnSpPr>
            <a:stCxn id="35" idx="1"/>
            <a:endCxn id="34" idx="3"/>
          </p:cNvCxnSpPr>
          <p:nvPr/>
        </p:nvCxnSpPr>
        <p:spPr>
          <a:xfrm flipH="1">
            <a:off x="1487488" y="1146175"/>
            <a:ext cx="461962" cy="1588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/>
          <p:cNvCxnSpPr>
            <a:endCxn id="36" idx="2"/>
          </p:cNvCxnSpPr>
          <p:nvPr/>
        </p:nvCxnSpPr>
        <p:spPr>
          <a:xfrm flipV="1">
            <a:off x="3648075" y="1382713"/>
            <a:ext cx="76200" cy="34131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Connector 38"/>
          <p:cNvCxnSpPr>
            <a:endCxn id="35" idx="2"/>
          </p:cNvCxnSpPr>
          <p:nvPr/>
        </p:nvCxnSpPr>
        <p:spPr>
          <a:xfrm flipV="1">
            <a:off x="2362200" y="1384300"/>
            <a:ext cx="0" cy="339725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Oval 39"/>
          <p:cNvSpPr/>
          <p:nvPr/>
        </p:nvSpPr>
        <p:spPr>
          <a:xfrm>
            <a:off x="2267744" y="1628800"/>
            <a:ext cx="1547670" cy="65200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/>
              <a:t>PowerPoint</a:t>
            </a:r>
          </a:p>
        </p:txBody>
      </p:sp>
      <p:cxnSp>
        <p:nvCxnSpPr>
          <p:cNvPr id="41" name="Straight Connector 40"/>
          <p:cNvCxnSpPr>
            <a:stCxn id="36" idx="1"/>
          </p:cNvCxnSpPr>
          <p:nvPr/>
        </p:nvCxnSpPr>
        <p:spPr>
          <a:xfrm flipH="1">
            <a:off x="2774950" y="1146175"/>
            <a:ext cx="461963" cy="0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375" y="-15875"/>
            <a:ext cx="8947150" cy="555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 smtClean="0"/>
              <a:t>2. </a:t>
            </a:r>
            <a:r>
              <a:rPr lang="ru-RU" sz="2200" dirty="0" smtClean="0"/>
              <a:t>Создайте</a:t>
            </a:r>
            <a:r>
              <a:rPr lang="en-AU" sz="2200" dirty="0" smtClean="0"/>
              <a:t> </a:t>
            </a:r>
            <a:r>
              <a:rPr lang="ru-RU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заглавный слайд,</a:t>
            </a:r>
            <a:r>
              <a:rPr lang="en-AU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200" dirty="0" smtClean="0"/>
              <a:t>любые</a:t>
            </a:r>
            <a:r>
              <a:rPr lang="en-AU" sz="2200" dirty="0" smtClean="0"/>
              <a:t> </a:t>
            </a:r>
            <a:r>
              <a:rPr lang="ru-RU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меню</a:t>
            </a:r>
            <a:r>
              <a:rPr lang="en-AU" sz="2200" dirty="0" smtClean="0"/>
              <a:t> </a:t>
            </a:r>
            <a:r>
              <a:rPr lang="ru-RU" sz="2200" dirty="0" smtClean="0"/>
              <a:t>и</a:t>
            </a:r>
            <a:r>
              <a:rPr lang="en-AU" sz="2200" dirty="0" smtClean="0"/>
              <a:t> </a:t>
            </a:r>
            <a:r>
              <a:rPr lang="ru-RU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контекстные</a:t>
            </a:r>
            <a:r>
              <a:rPr lang="en-AU" sz="2200" dirty="0" smtClean="0"/>
              <a:t> </a:t>
            </a:r>
            <a:r>
              <a:rPr lang="ru-RU" sz="2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слайды</a:t>
            </a:r>
            <a:endParaRPr lang="en-AU" sz="2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6011863" y="620713"/>
            <a:ext cx="3132137" cy="60213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b="1">
                <a:solidFill>
                  <a:srgbClr val="00B050"/>
                </a:solidFill>
              </a:rPr>
              <a:t>Создайте заглавный слайд</a:t>
            </a:r>
            <a:endParaRPr lang="en-AU" altLang="ru-RU" b="1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/>
              <a:t>Заглавный слайд должен быть смелым и интересным</a:t>
            </a:r>
            <a:r>
              <a:rPr lang="en-AU" altLang="ru-RU"/>
              <a:t>. </a:t>
            </a:r>
            <a:r>
              <a:rPr lang="ru-RU" altLang="ru-RU"/>
              <a:t>Включите соответствующее изображение, если у Вас оно есть</a:t>
            </a:r>
            <a:r>
              <a:rPr lang="en-AU" altLang="ru-RU"/>
              <a:t>. </a:t>
            </a:r>
            <a:r>
              <a:rPr lang="ru-RU" altLang="ru-RU"/>
              <a:t>Если это Ваш первый контакт с аудиторией, то</a:t>
            </a:r>
            <a:r>
              <a:rPr lang="en-AU" altLang="ru-RU"/>
              <a:t> </a:t>
            </a:r>
            <a:r>
              <a:rPr lang="ru-RU" altLang="ru-RU"/>
              <a:t>зрители должны захотеть увидеть больше</a:t>
            </a:r>
            <a:r>
              <a:rPr lang="en-AU" altLang="ru-RU"/>
              <a:t>.</a:t>
            </a:r>
          </a:p>
          <a:p>
            <a:pPr>
              <a:spcBef>
                <a:spcPct val="0"/>
              </a:spcBef>
            </a:pPr>
            <a:r>
              <a:rPr lang="ru-RU" altLang="ru-RU" b="1">
                <a:solidFill>
                  <a:srgbClr val="00B050"/>
                </a:solidFill>
              </a:rPr>
              <a:t>Создайте контекстный слайд</a:t>
            </a:r>
            <a:endParaRPr lang="en-AU" altLang="ru-RU" b="1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/>
              <a:t>Почему мы говорим об этом</a:t>
            </a:r>
            <a:r>
              <a:rPr lang="en-AU" altLang="ru-RU"/>
              <a:t>? </a:t>
            </a:r>
            <a:r>
              <a:rPr lang="ru-RU" altLang="ru-RU"/>
              <a:t>Почему это должно меня беспокоить</a:t>
            </a:r>
            <a:r>
              <a:rPr lang="en-AU" altLang="ru-RU"/>
              <a:t>? </a:t>
            </a:r>
            <a:r>
              <a:rPr lang="ru-RU" altLang="ru-RU"/>
              <a:t>Как это поможет мне в моей работе</a:t>
            </a:r>
            <a:r>
              <a:rPr lang="en-AU" altLang="ru-RU"/>
              <a:t>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/>
              <a:t>Попробуйте найти изображения, которые создают эмоциональный и мотивационный отклик, например, наводнения или занимательная графика</a:t>
            </a:r>
            <a:r>
              <a:rPr lang="en-AU" altLang="ru-RU"/>
              <a:t>. </a:t>
            </a:r>
            <a:r>
              <a:rPr lang="ru-RU" altLang="ru-RU"/>
              <a:t>Они должны быть актуальными</a:t>
            </a:r>
            <a:r>
              <a:rPr lang="en-AU" altLang="ru-RU"/>
              <a:t>.</a:t>
            </a:r>
          </a:p>
          <a:p>
            <a:pPr>
              <a:spcBef>
                <a:spcPct val="0"/>
              </a:spcBef>
            </a:pPr>
            <a:r>
              <a:rPr lang="ru-RU" altLang="ru-RU" b="1">
                <a:solidFill>
                  <a:srgbClr val="00B050"/>
                </a:solidFill>
              </a:rPr>
              <a:t>Создайте слайд-меню</a:t>
            </a:r>
            <a:r>
              <a:rPr lang="en-AU" altLang="ru-RU" b="1">
                <a:solidFill>
                  <a:srgbClr val="00B050"/>
                </a:solidFill>
              </a:rPr>
              <a:t> (</a:t>
            </a:r>
            <a:r>
              <a:rPr lang="ru-RU" altLang="ru-RU" b="1">
                <a:solidFill>
                  <a:srgbClr val="00B050"/>
                </a:solidFill>
              </a:rPr>
              <a:t>если он Вам нужен</a:t>
            </a:r>
            <a:r>
              <a:rPr lang="en-AU" altLang="ru-RU" b="1">
                <a:solidFill>
                  <a:srgbClr val="00B050"/>
                </a:solidFill>
              </a:rPr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/>
              <a:t>Сделайте его, по возможности, визуальным, показывающим последовательность или отношения</a:t>
            </a:r>
            <a:r>
              <a:rPr lang="en-AU" altLang="ru-RU"/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/>
              <a:t>Сосредоточьтесь на том, что важно</a:t>
            </a:r>
            <a:r>
              <a:rPr lang="en-AU" altLang="ru-RU"/>
              <a:t>. </a:t>
            </a:r>
            <a:r>
              <a:rPr lang="ru-RU" altLang="ru-RU"/>
              <a:t>Не включайте «введение» и «вывод». Они не несут ничего неожиданного</a:t>
            </a:r>
            <a:r>
              <a:rPr lang="en-AU" altLang="ru-RU"/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/>
              <a:t>Вы можете иметь меню, которое перенаправляет к каждому разделу, если Вы хотите быть гибкими в своей последовательности</a:t>
            </a:r>
            <a:r>
              <a:rPr lang="en-AU" altLang="ru-RU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233738"/>
            <a:ext cx="6011863" cy="3624262"/>
          </a:xfrm>
          <a:prstGeom prst="rect">
            <a:avLst/>
          </a:prstGeom>
          <a:gradFill>
            <a:gsLst>
              <a:gs pos="0">
                <a:schemeClr val="bg2">
                  <a:alpha val="60000"/>
                </a:schemeClr>
              </a:gs>
              <a:gs pos="50000">
                <a:schemeClr val="bg2">
                  <a:alpha val="10000"/>
                </a:schemeClr>
              </a:gs>
              <a:gs pos="100000">
                <a:schemeClr val="bg2">
                  <a:alpha val="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323850" y="909638"/>
            <a:ext cx="1163638" cy="4746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Визуальный дизайн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9450" y="908050"/>
            <a:ext cx="823913" cy="47625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Мастер-слайдов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6913" y="908050"/>
            <a:ext cx="825500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Шаблоны</a:t>
            </a:r>
          </a:p>
        </p:txBody>
      </p:sp>
      <p:cxnSp>
        <p:nvCxnSpPr>
          <p:cNvPr id="11" name="Straight Connector 10"/>
          <p:cNvCxnSpPr>
            <a:stCxn id="8" idx="1"/>
            <a:endCxn id="7" idx="3"/>
          </p:cNvCxnSpPr>
          <p:nvPr/>
        </p:nvCxnSpPr>
        <p:spPr>
          <a:xfrm flipH="1">
            <a:off x="1487488" y="1146175"/>
            <a:ext cx="461962" cy="1588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>
            <a:endCxn id="9" idx="2"/>
          </p:cNvCxnSpPr>
          <p:nvPr/>
        </p:nvCxnSpPr>
        <p:spPr>
          <a:xfrm flipV="1">
            <a:off x="3648075" y="1382713"/>
            <a:ext cx="1588" cy="34131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/>
          <p:cNvCxnSpPr>
            <a:endCxn id="8" idx="2"/>
          </p:cNvCxnSpPr>
          <p:nvPr/>
        </p:nvCxnSpPr>
        <p:spPr>
          <a:xfrm flipV="1">
            <a:off x="2362200" y="1384300"/>
            <a:ext cx="0" cy="339725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Oval 13"/>
          <p:cNvSpPr/>
          <p:nvPr/>
        </p:nvSpPr>
        <p:spPr>
          <a:xfrm>
            <a:off x="2232243" y="1532042"/>
            <a:ext cx="1547670" cy="65200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/>
              <a:t>PowerPoint</a:t>
            </a:r>
          </a:p>
        </p:txBody>
      </p:sp>
      <p:cxnSp>
        <p:nvCxnSpPr>
          <p:cNvPr id="28" name="Straight Connector 27"/>
          <p:cNvCxnSpPr>
            <a:stCxn id="9" idx="1"/>
          </p:cNvCxnSpPr>
          <p:nvPr/>
        </p:nvCxnSpPr>
        <p:spPr>
          <a:xfrm flipH="1">
            <a:off x="2774950" y="1146175"/>
            <a:ext cx="461963" cy="0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ctangle 34"/>
          <p:cNvSpPr/>
          <p:nvPr/>
        </p:nvSpPr>
        <p:spPr>
          <a:xfrm>
            <a:off x="133350" y="2492375"/>
            <a:ext cx="725488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Заглавие </a:t>
            </a:r>
            <a:r>
              <a:rPr lang="en-AU" sz="1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82763" y="2492375"/>
            <a:ext cx="628650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Меню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511425" y="2498725"/>
            <a:ext cx="725488" cy="474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Разделы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348038" y="2492375"/>
            <a:ext cx="935037" cy="474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Основное содержание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74725" y="2492375"/>
            <a:ext cx="725488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Контекст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56100" y="2492375"/>
            <a:ext cx="657225" cy="474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Вывод</a:t>
            </a:r>
            <a:r>
              <a:rPr lang="en-AU" sz="1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97463" y="2492375"/>
            <a:ext cx="792162" cy="474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Призыв к действию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03238" y="2308225"/>
            <a:ext cx="4956175" cy="3175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05138" y="2182813"/>
            <a:ext cx="0" cy="12541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Straight Connector 51"/>
          <p:cNvCxnSpPr>
            <a:stCxn id="35" idx="0"/>
          </p:cNvCxnSpPr>
          <p:nvPr/>
        </p:nvCxnSpPr>
        <p:spPr>
          <a:xfrm flipH="1" flipV="1">
            <a:off x="495300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1336675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2097088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2857500" y="231616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3843338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4643438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467350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7439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5254625"/>
            <a:ext cx="1758950" cy="1319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40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575050"/>
            <a:ext cx="1755775" cy="1300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41" name="TextBox 66"/>
          <p:cNvSpPr txBox="1">
            <a:spLocks noChangeArrowheads="1"/>
          </p:cNvSpPr>
          <p:nvPr/>
        </p:nvSpPr>
        <p:spPr bwMode="auto">
          <a:xfrm>
            <a:off x="34925" y="5019675"/>
            <a:ext cx="21971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/>
              <a:t>После изменения только текста</a:t>
            </a:r>
            <a:endParaRPr lang="en-AU" altLang="ru-RU" sz="1100"/>
          </a:p>
        </p:txBody>
      </p:sp>
      <p:pic>
        <p:nvPicPr>
          <p:cNvPr id="17442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73463"/>
            <a:ext cx="17653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43" name="TextBox 68"/>
          <p:cNvSpPr txBox="1">
            <a:spLocks noChangeArrowheads="1"/>
          </p:cNvSpPr>
          <p:nvPr/>
        </p:nvSpPr>
        <p:spPr bwMode="auto">
          <a:xfrm>
            <a:off x="-3175" y="3254375"/>
            <a:ext cx="231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b="1">
                <a:solidFill>
                  <a:srgbClr val="00B050"/>
                </a:solidFill>
              </a:rPr>
              <a:t>Пример заголовков</a:t>
            </a:r>
            <a:endParaRPr lang="en-AU" altLang="ru-RU" sz="1400" b="1">
              <a:solidFill>
                <a:srgbClr val="00B050"/>
              </a:solidFill>
            </a:endParaRPr>
          </a:p>
        </p:txBody>
      </p:sp>
      <p:sp>
        <p:nvSpPr>
          <p:cNvPr id="17444" name="TextBox 69"/>
          <p:cNvSpPr txBox="1">
            <a:spLocks noChangeArrowheads="1"/>
          </p:cNvSpPr>
          <p:nvPr/>
        </p:nvSpPr>
        <p:spPr bwMode="auto">
          <a:xfrm>
            <a:off x="1979613" y="3254375"/>
            <a:ext cx="186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b="1">
                <a:solidFill>
                  <a:srgbClr val="00B050"/>
                </a:solidFill>
              </a:rPr>
              <a:t>Пример меню</a:t>
            </a:r>
            <a:endParaRPr lang="en-AU" altLang="ru-RU" sz="1400" b="1">
              <a:solidFill>
                <a:srgbClr val="00B050"/>
              </a:solidFill>
            </a:endParaRPr>
          </a:p>
        </p:txBody>
      </p:sp>
      <p:pic>
        <p:nvPicPr>
          <p:cNvPr id="17445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227638"/>
            <a:ext cx="1765300" cy="132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46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6570" r="6570" b="6570"/>
          <a:stretch>
            <a:fillRect/>
          </a:stretch>
        </p:blipFill>
        <p:spPr bwMode="auto">
          <a:xfrm>
            <a:off x="2051050" y="3573463"/>
            <a:ext cx="17653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47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227638"/>
            <a:ext cx="1765300" cy="132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48" name="TextBox 44"/>
          <p:cNvSpPr txBox="1">
            <a:spLocks noChangeArrowheads="1"/>
          </p:cNvSpPr>
          <p:nvPr/>
        </p:nvSpPr>
        <p:spPr bwMode="auto">
          <a:xfrm>
            <a:off x="4054475" y="3254375"/>
            <a:ext cx="1862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b="1">
                <a:solidFill>
                  <a:srgbClr val="00B050"/>
                </a:solidFill>
              </a:rPr>
              <a:t>Контекстные слайды</a:t>
            </a:r>
            <a:endParaRPr lang="en-AU" altLang="ru-RU" sz="1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107950"/>
            <a:ext cx="8675687" cy="555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 smtClean="0"/>
              <a:t>3. </a:t>
            </a:r>
            <a:r>
              <a:rPr lang="ru-RU" dirty="0" smtClean="0"/>
              <a:t>Создайте</a:t>
            </a:r>
            <a:r>
              <a:rPr lang="en-AU" dirty="0" smtClean="0"/>
              <a:t> </a:t>
            </a:r>
            <a:r>
              <a:rPr lang="ru-RU" sz="29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слайды-разделители </a:t>
            </a:r>
            <a:r>
              <a:rPr lang="ru-RU" dirty="0" smtClean="0"/>
              <a:t>для предупреждения </a:t>
            </a:r>
            <a:br>
              <a:rPr lang="ru-RU" dirty="0" smtClean="0"/>
            </a:br>
            <a:r>
              <a:rPr lang="ru-RU" dirty="0" smtClean="0"/>
              <a:t>об изменениях</a:t>
            </a:r>
            <a:r>
              <a:rPr lang="en-AU" dirty="0" smtClean="0"/>
              <a:t> </a:t>
            </a:r>
            <a:r>
              <a:rPr lang="ru-RU" dirty="0" smtClean="0"/>
              <a:t>и</a:t>
            </a:r>
            <a:r>
              <a:rPr lang="en-AU" dirty="0" smtClean="0"/>
              <a:t> </a:t>
            </a:r>
            <a:r>
              <a:rPr lang="ru-RU" dirty="0" smtClean="0"/>
              <a:t>создайте структуру</a:t>
            </a:r>
            <a:endParaRPr lang="en-AU" dirty="0"/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6011863" y="836613"/>
            <a:ext cx="3132137" cy="6021387"/>
          </a:xfrm>
        </p:spPr>
        <p:txBody>
          <a:bodyPr/>
          <a:lstStyle/>
          <a:p>
            <a:r>
              <a:rPr lang="ru-RU" altLang="ru-RU" sz="1800" b="1">
                <a:solidFill>
                  <a:srgbClr val="00B050"/>
                </a:solidFill>
              </a:rPr>
              <a:t>Создайте слайд-разделители</a:t>
            </a:r>
            <a:endParaRPr lang="en-AU" altLang="ru-RU" sz="1800" b="1">
              <a:solidFill>
                <a:srgbClr val="00B050"/>
              </a:solidFill>
            </a:endParaRPr>
          </a:p>
          <a:p>
            <a:r>
              <a:rPr lang="ru-RU" altLang="ru-RU" sz="1800"/>
              <a:t>Слайды-разделители - как заголовки глав в книге</a:t>
            </a:r>
            <a:r>
              <a:rPr lang="en-AU" altLang="ru-RU" sz="1800"/>
              <a:t>. </a:t>
            </a:r>
            <a:r>
              <a:rPr lang="ru-RU" altLang="ru-RU" sz="1800"/>
              <a:t>Они</a:t>
            </a:r>
            <a:r>
              <a:rPr lang="en-AU" altLang="ru-RU" sz="1800"/>
              <a:t> </a:t>
            </a:r>
            <a:r>
              <a:rPr lang="ru-RU" altLang="ru-RU" sz="1800" b="1"/>
              <a:t>образуют структуру </a:t>
            </a:r>
            <a:r>
              <a:rPr lang="ru-RU" altLang="ru-RU" sz="1800"/>
              <a:t>и</a:t>
            </a:r>
            <a:r>
              <a:rPr lang="en-AU" altLang="ru-RU" sz="1800"/>
              <a:t> </a:t>
            </a:r>
            <a:r>
              <a:rPr lang="ru-RU" altLang="ru-RU" sz="1800"/>
              <a:t>чётко</a:t>
            </a:r>
            <a:r>
              <a:rPr lang="en-AU" altLang="ru-RU" sz="1800"/>
              <a:t> </a:t>
            </a:r>
            <a:r>
              <a:rPr lang="ru-RU" altLang="ru-RU" sz="1800" b="1"/>
              <a:t>обозначают переходы</a:t>
            </a:r>
            <a:r>
              <a:rPr lang="en-AU" altLang="ru-RU" sz="1800"/>
              <a:t>. </a:t>
            </a:r>
            <a:endParaRPr lang="ru-RU" altLang="ru-RU" sz="1800"/>
          </a:p>
          <a:p>
            <a:r>
              <a:rPr lang="ru-RU" altLang="ru-RU" sz="1800"/>
              <a:t>Сделайте их настолько чётко, </a:t>
            </a:r>
            <a:r>
              <a:rPr lang="en-AU" altLang="ru-RU" sz="1800"/>
              <a:t> </a:t>
            </a:r>
            <a:r>
              <a:rPr lang="ru-RU" altLang="ru-RU" sz="1800"/>
              <a:t>чтобы новый раздел с самого начала направлял и увлекал </a:t>
            </a:r>
            <a:r>
              <a:rPr lang="en-AU" altLang="ru-RU" sz="1800"/>
              <a:t>(</a:t>
            </a:r>
            <a:r>
              <a:rPr lang="ru-RU" altLang="ru-RU" sz="1800"/>
              <a:t>или вновь привлекал</a:t>
            </a:r>
            <a:r>
              <a:rPr lang="en-AU" altLang="ru-RU" sz="1800"/>
              <a:t>) </a:t>
            </a:r>
            <a:r>
              <a:rPr lang="ru-RU" altLang="ru-RU" sz="1800"/>
              <a:t>аудиторию</a:t>
            </a:r>
            <a:r>
              <a:rPr lang="en-AU" altLang="ru-RU" sz="1800"/>
              <a:t>. </a:t>
            </a:r>
          </a:p>
          <a:p>
            <a:r>
              <a:rPr lang="ru-RU" altLang="ru-RU" sz="1800"/>
              <a:t>Сделайте их интересными и будьте </a:t>
            </a:r>
            <a:r>
              <a:rPr lang="ru-RU" altLang="ru-RU" sz="1800" b="1"/>
              <a:t>последовательны</a:t>
            </a:r>
            <a:r>
              <a:rPr lang="ru-RU" altLang="ru-RU" sz="1800"/>
              <a:t> в стиле, макете, цвете и т.д.</a:t>
            </a:r>
            <a:r>
              <a:rPr lang="en-AU" altLang="ru-RU" sz="1800"/>
              <a:t> </a:t>
            </a:r>
            <a:endParaRPr lang="ru-RU" altLang="ru-RU" sz="1800"/>
          </a:p>
          <a:p>
            <a:r>
              <a:rPr lang="ru-RU" altLang="ru-RU" sz="1800"/>
              <a:t>Используйте </a:t>
            </a:r>
            <a:r>
              <a:rPr lang="ru-RU" altLang="ru-RU" sz="1800" b="1"/>
              <a:t>контраст</a:t>
            </a:r>
            <a:r>
              <a:rPr lang="ru-RU" altLang="ru-RU" sz="1800"/>
              <a:t>, чтобы сделать их отличными от основного содержания слайда</a:t>
            </a:r>
            <a:r>
              <a:rPr lang="en-AU" altLang="ru-RU" sz="1800"/>
              <a:t>.</a:t>
            </a:r>
          </a:p>
          <a:p>
            <a:endParaRPr lang="en-AU" altLang="ru-RU"/>
          </a:p>
        </p:txBody>
      </p:sp>
      <p:sp>
        <p:nvSpPr>
          <p:cNvPr id="6" name="Rectangle 5"/>
          <p:cNvSpPr/>
          <p:nvPr/>
        </p:nvSpPr>
        <p:spPr>
          <a:xfrm>
            <a:off x="0" y="3327400"/>
            <a:ext cx="6011863" cy="3530600"/>
          </a:xfrm>
          <a:prstGeom prst="rect">
            <a:avLst/>
          </a:prstGeom>
          <a:gradFill>
            <a:gsLst>
              <a:gs pos="0">
                <a:schemeClr val="bg2">
                  <a:alpha val="60000"/>
                </a:schemeClr>
              </a:gs>
              <a:gs pos="50000">
                <a:schemeClr val="bg2">
                  <a:alpha val="10000"/>
                </a:schemeClr>
              </a:gs>
              <a:gs pos="100000">
                <a:schemeClr val="bg2">
                  <a:alpha val="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307975" y="909638"/>
            <a:ext cx="1179513" cy="4746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Визуальный дизайн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9450" y="908050"/>
            <a:ext cx="823913" cy="47625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Мастер-слайдов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6913" y="908050"/>
            <a:ext cx="825500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Шаблоны</a:t>
            </a:r>
          </a:p>
        </p:txBody>
      </p:sp>
      <p:cxnSp>
        <p:nvCxnSpPr>
          <p:cNvPr id="11" name="Straight Connector 10"/>
          <p:cNvCxnSpPr>
            <a:stCxn id="8" idx="1"/>
            <a:endCxn id="7" idx="3"/>
          </p:cNvCxnSpPr>
          <p:nvPr/>
        </p:nvCxnSpPr>
        <p:spPr>
          <a:xfrm flipH="1">
            <a:off x="1487488" y="1146175"/>
            <a:ext cx="461962" cy="1588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>
            <a:endCxn id="9" idx="2"/>
          </p:cNvCxnSpPr>
          <p:nvPr/>
        </p:nvCxnSpPr>
        <p:spPr>
          <a:xfrm flipV="1">
            <a:off x="3648075" y="1382713"/>
            <a:ext cx="1588" cy="34131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/>
          <p:cNvCxnSpPr>
            <a:endCxn id="8" idx="2"/>
          </p:cNvCxnSpPr>
          <p:nvPr/>
        </p:nvCxnSpPr>
        <p:spPr>
          <a:xfrm flipV="1">
            <a:off x="2362200" y="1384300"/>
            <a:ext cx="0" cy="339725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Oval 13"/>
          <p:cNvSpPr/>
          <p:nvPr/>
        </p:nvSpPr>
        <p:spPr>
          <a:xfrm>
            <a:off x="2232243" y="1532042"/>
            <a:ext cx="1547670" cy="65200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/>
              <a:t>PowerPoint</a:t>
            </a:r>
          </a:p>
        </p:txBody>
      </p:sp>
      <p:cxnSp>
        <p:nvCxnSpPr>
          <p:cNvPr id="28" name="Straight Connector 27"/>
          <p:cNvCxnSpPr>
            <a:stCxn id="9" idx="1"/>
          </p:cNvCxnSpPr>
          <p:nvPr/>
        </p:nvCxnSpPr>
        <p:spPr>
          <a:xfrm flipH="1">
            <a:off x="2774950" y="1146175"/>
            <a:ext cx="461963" cy="0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ctangle 34"/>
          <p:cNvSpPr/>
          <p:nvPr/>
        </p:nvSpPr>
        <p:spPr>
          <a:xfrm>
            <a:off x="133350" y="2492375"/>
            <a:ext cx="725488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Заглавие</a:t>
            </a:r>
            <a:r>
              <a:rPr lang="en-AU" sz="1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82763" y="2492375"/>
            <a:ext cx="579437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Меню</a:t>
            </a:r>
            <a:endParaRPr lang="en-AU" sz="1400" dirty="0">
              <a:solidFill>
                <a:srgbClr val="00B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78088" y="2492375"/>
            <a:ext cx="725487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Разделы</a:t>
            </a:r>
            <a:endParaRPr lang="en-AU" sz="1400" dirty="0">
              <a:solidFill>
                <a:srgbClr val="00B05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36913" y="2492375"/>
            <a:ext cx="1001712" cy="474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Основное содержание</a:t>
            </a:r>
            <a:endParaRPr lang="en-AU" sz="1400" dirty="0">
              <a:solidFill>
                <a:srgbClr val="00B05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4725" y="2492375"/>
            <a:ext cx="725488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Контекст</a:t>
            </a:r>
            <a:endParaRPr lang="en-AU" sz="1400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87838" y="2492375"/>
            <a:ext cx="725487" cy="474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Вывод</a:t>
            </a:r>
            <a:r>
              <a:rPr lang="en-AU" sz="1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97463" y="2492375"/>
            <a:ext cx="842962" cy="474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Призыв к действию</a:t>
            </a:r>
            <a:endParaRPr lang="en-AU" sz="1400" dirty="0">
              <a:solidFill>
                <a:srgbClr val="00B05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03238" y="2308225"/>
            <a:ext cx="4956175" cy="3175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05138" y="2184400"/>
            <a:ext cx="0" cy="125413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Straight Connector 51"/>
          <p:cNvCxnSpPr>
            <a:stCxn id="35" idx="0"/>
          </p:cNvCxnSpPr>
          <p:nvPr/>
        </p:nvCxnSpPr>
        <p:spPr>
          <a:xfrm flipH="1" flipV="1">
            <a:off x="495300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1336675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2170113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2857500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3843338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4643438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467350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846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433763"/>
            <a:ext cx="2178050" cy="1633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164138"/>
            <a:ext cx="2178050" cy="1633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3433763"/>
            <a:ext cx="2178050" cy="1633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5175250"/>
            <a:ext cx="2271713" cy="162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-6350"/>
            <a:ext cx="7989887" cy="555625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4. </a:t>
            </a:r>
            <a:r>
              <a:rPr lang="ru-RU" dirty="0" smtClean="0"/>
              <a:t>Создайте Ваши</a:t>
            </a:r>
            <a:r>
              <a:rPr lang="en-AU" dirty="0" smtClean="0"/>
              <a:t> 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контекстные слайды</a:t>
            </a:r>
            <a:endParaRPr lang="en-A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40425" y="549275"/>
            <a:ext cx="3384550" cy="6308725"/>
          </a:xfrm>
        </p:spPr>
        <p:txBody>
          <a:bodyPr/>
          <a:lstStyle/>
          <a:p>
            <a:pPr>
              <a:defRPr/>
            </a:pPr>
            <a:r>
              <a:rPr lang="ru-RU" sz="1600" b="1">
                <a:solidFill>
                  <a:srgbClr val="00B050"/>
                </a:solidFill>
              </a:rPr>
              <a:t>Создайте Ваши контекстные слайды</a:t>
            </a:r>
            <a:endParaRPr lang="en-AU" sz="1600" b="1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/>
              <a:t>Ваш слайд должен быть</a:t>
            </a:r>
            <a:r>
              <a:rPr sz="1600"/>
              <a:t>,</a:t>
            </a:r>
            <a:r>
              <a:rPr lang="ru-RU" sz="1600"/>
              <a:t> главным образом</a:t>
            </a:r>
            <a:r>
              <a:rPr sz="1600"/>
              <a:t>,</a:t>
            </a:r>
            <a:r>
              <a:rPr lang="ru-RU" sz="1600"/>
              <a:t> визуальным</a:t>
            </a:r>
            <a:r>
              <a:rPr lang="en-AU" sz="1600"/>
              <a:t>. </a:t>
            </a:r>
            <a:r>
              <a:rPr lang="ru-RU" sz="1600"/>
              <a:t>Слайд -  </a:t>
            </a:r>
            <a:r>
              <a:rPr lang="ru-RU" sz="1600"/>
              <a:t>не Ваша речь, но он дополняет то, что Вы говорите</a:t>
            </a:r>
            <a:r>
              <a:rPr lang="en-AU" sz="1600"/>
              <a:t>. </a:t>
            </a:r>
            <a:r>
              <a:rPr lang="ru-RU" sz="1600"/>
              <a:t>Текст </a:t>
            </a:r>
            <a:r>
              <a:rPr lang="ru-RU" sz="1600"/>
              <a:t>обрабатывается </a:t>
            </a:r>
            <a:r>
              <a:rPr lang="ru-RU" sz="1600"/>
              <a:t>в речевом центре мозга</a:t>
            </a:r>
            <a:r>
              <a:rPr lang="en-AU" sz="1600"/>
              <a:t>.</a:t>
            </a:r>
          </a:p>
          <a:p>
            <a:pPr marL="182563" indent="-18256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b="1"/>
              <a:t>Минимизируйте текст </a:t>
            </a:r>
            <a:r>
              <a:rPr lang="ru-RU" sz="1600"/>
              <a:t>и</a:t>
            </a:r>
            <a:r>
              <a:rPr lang="en-AU" sz="1600"/>
              <a:t> </a:t>
            </a:r>
            <a:r>
              <a:rPr lang="ru-RU" sz="1600"/>
              <a:t>используйте шаблоны</a:t>
            </a:r>
            <a:endParaRPr lang="en-AU" sz="1600"/>
          </a:p>
          <a:p>
            <a:pPr marL="182563" indent="-18256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b="1"/>
              <a:t>Одна идея на слайде</a:t>
            </a:r>
            <a:endParaRPr lang="en-AU" sz="1600" b="1"/>
          </a:p>
          <a:p>
            <a:pPr marL="182563" indent="-18256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b="1"/>
              <a:t>Утвердительно-доказательный подход </a:t>
            </a:r>
            <a:r>
              <a:rPr lang="en-AU" sz="1600"/>
              <a:t>– </a:t>
            </a:r>
            <a:r>
              <a:rPr lang="ru-RU" sz="1600"/>
              <a:t>заголовок активно выражает смысла слайда</a:t>
            </a:r>
            <a:r>
              <a:rPr lang="en-AU" sz="1600"/>
              <a:t>, </a:t>
            </a:r>
            <a:r>
              <a:rPr lang="ru-RU" sz="1600"/>
              <a:t>основное содержание формируется с помощью графиков, таблиц, диаграмм, карт или иными средствами.</a:t>
            </a:r>
            <a:endParaRPr lang="en-AU" sz="1600"/>
          </a:p>
          <a:p>
            <a:pPr marL="182563" indent="-18256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b="1"/>
              <a:t>Анимации и встроенные элементы </a:t>
            </a:r>
            <a:r>
              <a:rPr lang="ru-RU" sz="1600"/>
              <a:t>могут помочь уменьшить когнитивную нагрузку и повысить понимание. Они не должны перегружать слайд</a:t>
            </a:r>
            <a:r>
              <a:rPr lang="en-AU" sz="1600"/>
              <a:t>. </a:t>
            </a:r>
            <a:r>
              <a:rPr lang="ru-RU" sz="1600"/>
              <a:t>Текст не должен вылетать на слайд</a:t>
            </a:r>
            <a:r>
              <a:rPr lang="en-AU" sz="1600"/>
              <a:t>.</a:t>
            </a:r>
          </a:p>
          <a:p>
            <a:pPr marL="182563" indent="-18256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b="1"/>
              <a:t>Каждый слайд поддерживает Вашу цель</a:t>
            </a:r>
            <a:r>
              <a:rPr lang="en-AU" sz="1600"/>
              <a:t>. </a:t>
            </a:r>
            <a:r>
              <a:rPr lang="ru-RU" sz="1600"/>
              <a:t>Устраняйте всё, что мешает этому</a:t>
            </a:r>
            <a:r>
              <a:rPr lang="en-AU" sz="1600"/>
              <a:t>.</a:t>
            </a:r>
          </a:p>
          <a:p>
            <a:pPr marL="182563" indent="-182563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AU"/>
          </a:p>
          <a:p>
            <a:pPr marL="182563" indent="-182563">
              <a:buFont typeface="Courier New" panose="02070309020205020404" pitchFamily="49" charset="0"/>
              <a:buChar char="o"/>
              <a:defRPr/>
            </a:pPr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0" y="3327400"/>
            <a:ext cx="6011863" cy="3530600"/>
          </a:xfrm>
          <a:prstGeom prst="rect">
            <a:avLst/>
          </a:prstGeom>
          <a:gradFill>
            <a:gsLst>
              <a:gs pos="0">
                <a:schemeClr val="bg2">
                  <a:alpha val="60000"/>
                </a:schemeClr>
              </a:gs>
              <a:gs pos="50000">
                <a:schemeClr val="bg2">
                  <a:alpha val="10000"/>
                </a:schemeClr>
              </a:gs>
              <a:gs pos="100000">
                <a:schemeClr val="bg2">
                  <a:alpha val="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300038" y="909638"/>
            <a:ext cx="1187450" cy="4746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Визуальный дизайн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9450" y="908050"/>
            <a:ext cx="823913" cy="47625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Мастер-слайдов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6913" y="908050"/>
            <a:ext cx="825500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Шаблоны</a:t>
            </a:r>
          </a:p>
        </p:txBody>
      </p:sp>
      <p:cxnSp>
        <p:nvCxnSpPr>
          <p:cNvPr id="11" name="Straight Connector 10"/>
          <p:cNvCxnSpPr>
            <a:stCxn id="8" idx="1"/>
            <a:endCxn id="7" idx="3"/>
          </p:cNvCxnSpPr>
          <p:nvPr/>
        </p:nvCxnSpPr>
        <p:spPr>
          <a:xfrm flipH="1">
            <a:off x="1487488" y="1146175"/>
            <a:ext cx="461962" cy="1588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>
            <a:endCxn id="9" idx="2"/>
          </p:cNvCxnSpPr>
          <p:nvPr/>
        </p:nvCxnSpPr>
        <p:spPr>
          <a:xfrm flipV="1">
            <a:off x="3648075" y="1382713"/>
            <a:ext cx="1588" cy="34131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/>
          <p:cNvCxnSpPr>
            <a:endCxn id="8" idx="2"/>
          </p:cNvCxnSpPr>
          <p:nvPr/>
        </p:nvCxnSpPr>
        <p:spPr>
          <a:xfrm flipV="1">
            <a:off x="2362200" y="1384300"/>
            <a:ext cx="0" cy="339725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Oval 13"/>
          <p:cNvSpPr/>
          <p:nvPr/>
        </p:nvSpPr>
        <p:spPr>
          <a:xfrm>
            <a:off x="2232243" y="1532042"/>
            <a:ext cx="1547670" cy="65200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/>
              <a:t>PowerPoint</a:t>
            </a:r>
          </a:p>
        </p:txBody>
      </p:sp>
      <p:cxnSp>
        <p:nvCxnSpPr>
          <p:cNvPr id="28" name="Straight Connector 27"/>
          <p:cNvCxnSpPr>
            <a:stCxn id="9" idx="1"/>
          </p:cNvCxnSpPr>
          <p:nvPr/>
        </p:nvCxnSpPr>
        <p:spPr>
          <a:xfrm flipH="1">
            <a:off x="2774950" y="1146175"/>
            <a:ext cx="461963" cy="0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ctangle 34"/>
          <p:cNvSpPr/>
          <p:nvPr/>
        </p:nvSpPr>
        <p:spPr>
          <a:xfrm>
            <a:off x="133350" y="2492375"/>
            <a:ext cx="725488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Заглавие</a:t>
            </a:r>
            <a:r>
              <a:rPr lang="en-AU" sz="1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82763" y="2492375"/>
            <a:ext cx="628650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Меню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511425" y="2492375"/>
            <a:ext cx="725488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Разделы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348038" y="2492375"/>
            <a:ext cx="936625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Основное содержание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74725" y="2492375"/>
            <a:ext cx="725488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Контекст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56100" y="2492375"/>
            <a:ext cx="657225" cy="474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Вывод</a:t>
            </a:r>
            <a:r>
              <a:rPr lang="en-AU" sz="1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97463" y="2492375"/>
            <a:ext cx="842962" cy="47466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Призыв к действию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03238" y="2308225"/>
            <a:ext cx="4956175" cy="3175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05138" y="2184400"/>
            <a:ext cx="0" cy="125413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Straight Connector 51"/>
          <p:cNvCxnSpPr>
            <a:stCxn id="35" idx="0"/>
          </p:cNvCxnSpPr>
          <p:nvPr/>
        </p:nvCxnSpPr>
        <p:spPr>
          <a:xfrm flipH="1" flipV="1">
            <a:off x="495300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1336675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2170113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3001963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3843338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4643438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467350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94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433763"/>
            <a:ext cx="2016125" cy="151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256213"/>
            <a:ext cx="2016125" cy="1512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" t="7043" r="7043" b="7043"/>
          <a:stretch>
            <a:fillRect/>
          </a:stretch>
        </p:blipFill>
        <p:spPr bwMode="auto">
          <a:xfrm>
            <a:off x="2989263" y="3433763"/>
            <a:ext cx="2016125" cy="151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9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5256213"/>
            <a:ext cx="2016125" cy="1512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91" name="TextBox 1"/>
          <p:cNvSpPr txBox="1">
            <a:spLocks noChangeArrowheads="1"/>
          </p:cNvSpPr>
          <p:nvPr/>
        </p:nvSpPr>
        <p:spPr bwMode="auto">
          <a:xfrm>
            <a:off x="149225" y="4862513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/>
              <a:t>Это</a:t>
            </a:r>
            <a:r>
              <a:rPr lang="en-AU" altLang="ru-RU" sz="1200"/>
              <a:t> </a:t>
            </a:r>
            <a:r>
              <a:rPr lang="ru-RU" altLang="ru-RU" sz="1200"/>
              <a:t>утвердительно-доказательный</a:t>
            </a:r>
            <a:r>
              <a:rPr lang="en-AU" altLang="ru-RU" sz="1200"/>
              <a:t> </a:t>
            </a:r>
            <a:r>
              <a:rPr lang="ru-RU" altLang="ru-RU" sz="1200"/>
              <a:t>слайды</a:t>
            </a:r>
            <a:r>
              <a:rPr lang="en-AU" altLang="ru-RU" sz="1200"/>
              <a:t> </a:t>
            </a:r>
            <a:r>
              <a:rPr lang="ru-RU" altLang="ru-RU" sz="1200"/>
              <a:t>используют анимацию и встроенные элементы</a:t>
            </a:r>
            <a:r>
              <a:rPr lang="en-AU" altLang="ru-RU" sz="1200"/>
              <a:t> </a:t>
            </a:r>
            <a:r>
              <a:rPr lang="ru-RU" altLang="ru-RU" sz="1200"/>
              <a:t>для уменьшения когнитивной нагрузки</a:t>
            </a:r>
            <a:endParaRPr lang="en-AU" alt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-6350"/>
            <a:ext cx="8567737" cy="555625"/>
          </a:xfrm>
        </p:spPr>
        <p:txBody>
          <a:bodyPr/>
          <a:lstStyle/>
          <a:p>
            <a:pPr>
              <a:defRPr/>
            </a:pPr>
            <a:r>
              <a:rPr lang="en-AU" sz="2000" dirty="0" smtClean="0"/>
              <a:t>5. 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Сильное заключение </a:t>
            </a:r>
            <a:r>
              <a:rPr lang="ru-RU" sz="2000" dirty="0" smtClean="0"/>
              <a:t>и</a:t>
            </a:r>
            <a:r>
              <a:rPr lang="en-AU" sz="2000" dirty="0" smtClean="0"/>
              <a:t> 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призыв к действию</a:t>
            </a:r>
            <a:endParaRPr lang="en-AU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3" name="Content Placeholder 4"/>
          <p:cNvSpPr>
            <a:spLocks noGrp="1"/>
          </p:cNvSpPr>
          <p:nvPr>
            <p:ph idx="1"/>
          </p:nvPr>
        </p:nvSpPr>
        <p:spPr>
          <a:xfrm>
            <a:off x="6011863" y="692150"/>
            <a:ext cx="3132137" cy="61658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1600" b="1">
                <a:solidFill>
                  <a:srgbClr val="00B050"/>
                </a:solidFill>
              </a:rPr>
              <a:t>Подведите итог на визуальном слайде</a:t>
            </a:r>
            <a:endParaRPr lang="en-AU" altLang="ru-RU" sz="1600" b="1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 sz="1600"/>
              <a:t>Это</a:t>
            </a:r>
            <a:r>
              <a:rPr altLang="ru-RU" sz="1600"/>
              <a:t>,</a:t>
            </a:r>
            <a:r>
              <a:rPr lang="ru-RU" altLang="ru-RU" sz="1600"/>
              <a:t> может быть</a:t>
            </a:r>
            <a:r>
              <a:rPr altLang="ru-RU" sz="1600"/>
              <a:t>,</a:t>
            </a:r>
            <a:r>
              <a:rPr lang="ru-RU" altLang="ru-RU" sz="1600"/>
              <a:t> самый важный слайд</a:t>
            </a:r>
            <a:r>
              <a:rPr lang="en-AU" altLang="ru-RU" sz="1600"/>
              <a:t>. </a:t>
            </a:r>
            <a:r>
              <a:rPr lang="ru-RU" altLang="ru-RU" sz="1600"/>
              <a:t>Не просто конец или конец со «Спасибо за внимание»</a:t>
            </a:r>
            <a:r>
              <a:rPr lang="en-AU" altLang="ru-RU" sz="1600"/>
              <a:t>, </a:t>
            </a:r>
            <a:r>
              <a:rPr lang="ru-RU" altLang="ru-RU" sz="1600"/>
              <a:t>ссылками и</a:t>
            </a:r>
            <a:r>
              <a:rPr lang="en-AU" altLang="ru-RU" sz="1600"/>
              <a:t> </a:t>
            </a:r>
            <a:r>
              <a:rPr lang="ru-RU" altLang="ru-RU" sz="1600"/>
              <a:t>предложением задавать вопросы и</a:t>
            </a:r>
            <a:r>
              <a:rPr lang="en-AU" altLang="ru-RU" sz="1600"/>
              <a:t> </a:t>
            </a:r>
            <a:r>
              <a:rPr lang="ru-RU" altLang="ru-RU" sz="1600"/>
              <a:t>т.д</a:t>
            </a:r>
            <a:r>
              <a:rPr lang="en-AU" altLang="ru-RU" sz="1600"/>
              <a:t>. </a:t>
            </a:r>
            <a:endParaRPr lang="ru-RU" altLang="ru-RU" sz="160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 sz="1600"/>
              <a:t>Заключение обобщает Вашу сессию</a:t>
            </a:r>
            <a:r>
              <a:rPr lang="en-AU" altLang="ru-RU" sz="1600"/>
              <a:t>,</a:t>
            </a:r>
            <a:r>
              <a:rPr lang="ru-RU" altLang="ru-RU" sz="1600"/>
              <a:t> используйте визуальные эффекты, которые напомнят ключевые моменты</a:t>
            </a:r>
            <a:r>
              <a:rPr lang="en-AU" altLang="ru-RU" sz="1600"/>
              <a:t>. </a:t>
            </a:r>
            <a:r>
              <a:rPr lang="ru-RU" altLang="ru-RU" sz="1600"/>
              <a:t>Постарайтесь, чтобы возникли вопросы</a:t>
            </a:r>
            <a:r>
              <a:rPr lang="en-AU" altLang="ru-RU" sz="1600"/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 sz="1600"/>
              <a:t>Вы можете также делать обобщение в конце каждого раздела</a:t>
            </a:r>
            <a:r>
              <a:rPr lang="en-AU" altLang="ru-RU" sz="1600"/>
              <a:t>.</a:t>
            </a:r>
          </a:p>
          <a:p>
            <a:pPr>
              <a:spcBef>
                <a:spcPct val="0"/>
              </a:spcBef>
            </a:pPr>
            <a:r>
              <a:rPr lang="ru-RU" altLang="ru-RU" sz="1600" b="1">
                <a:solidFill>
                  <a:srgbClr val="00B050"/>
                </a:solidFill>
              </a:rPr>
              <a:t>Призыв к действию</a:t>
            </a:r>
            <a:endParaRPr lang="en-AU" altLang="ru-RU" sz="1600" b="1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 sz="1600"/>
              <a:t>Помните, что цель Вашей сессии - добиться перемен.</a:t>
            </a:r>
            <a:r>
              <a:rPr lang="en-AU" altLang="ru-RU" sz="1600"/>
              <a:t> </a:t>
            </a:r>
            <a:r>
              <a:rPr lang="ru-RU" altLang="ru-RU" sz="1600" b="1"/>
              <a:t>Скажите, что Вы хотите, чтобы они сделали</a:t>
            </a:r>
            <a:r>
              <a:rPr lang="en-AU" altLang="ru-RU" sz="1600" b="1"/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altLang="ru-RU" sz="1600"/>
              <a:t>Вы можете создать эти слайды до того, как заполните все остальные, чтобы Вам было легче сосредоточиться на главном</a:t>
            </a:r>
            <a:r>
              <a:rPr lang="en-AU" altLang="ru-RU" sz="1600"/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AU" altLang="ru-RU"/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AU" altLang="ru-RU"/>
          </a:p>
        </p:txBody>
      </p:sp>
      <p:sp>
        <p:nvSpPr>
          <p:cNvPr id="6" name="Rectangle 5"/>
          <p:cNvSpPr/>
          <p:nvPr/>
        </p:nvSpPr>
        <p:spPr>
          <a:xfrm>
            <a:off x="0" y="3327400"/>
            <a:ext cx="6011863" cy="3530600"/>
          </a:xfrm>
          <a:prstGeom prst="rect">
            <a:avLst/>
          </a:prstGeom>
          <a:gradFill>
            <a:gsLst>
              <a:gs pos="0">
                <a:schemeClr val="bg2">
                  <a:alpha val="60000"/>
                </a:schemeClr>
              </a:gs>
              <a:gs pos="50000">
                <a:schemeClr val="bg2">
                  <a:alpha val="10000"/>
                </a:schemeClr>
              </a:gs>
              <a:gs pos="100000">
                <a:schemeClr val="bg2">
                  <a:alpha val="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79400" y="909638"/>
            <a:ext cx="1208088" cy="4746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Визуальный дизайн</a:t>
            </a:r>
          </a:p>
        </p:txBody>
      </p:sp>
      <p:sp>
        <p:nvSpPr>
          <p:cNvPr id="8" name="Rectangle 7"/>
          <p:cNvSpPr/>
          <p:nvPr/>
        </p:nvSpPr>
        <p:spPr>
          <a:xfrm>
            <a:off x="1949450" y="909638"/>
            <a:ext cx="823913" cy="47625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Мастер-слайдов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6913" y="908050"/>
            <a:ext cx="825500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Шаблоны</a:t>
            </a:r>
          </a:p>
        </p:txBody>
      </p:sp>
      <p:cxnSp>
        <p:nvCxnSpPr>
          <p:cNvPr id="11" name="Straight Connector 10"/>
          <p:cNvCxnSpPr>
            <a:stCxn id="8" idx="1"/>
            <a:endCxn id="7" idx="3"/>
          </p:cNvCxnSpPr>
          <p:nvPr/>
        </p:nvCxnSpPr>
        <p:spPr>
          <a:xfrm flipH="1" flipV="1">
            <a:off x="1487488" y="1147763"/>
            <a:ext cx="461962" cy="0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/>
          <p:cNvCxnSpPr>
            <a:endCxn id="9" idx="2"/>
          </p:cNvCxnSpPr>
          <p:nvPr/>
        </p:nvCxnSpPr>
        <p:spPr>
          <a:xfrm flipV="1">
            <a:off x="3648075" y="1382713"/>
            <a:ext cx="1588" cy="34131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/>
          <p:cNvCxnSpPr>
            <a:endCxn id="8" idx="2"/>
          </p:cNvCxnSpPr>
          <p:nvPr/>
        </p:nvCxnSpPr>
        <p:spPr>
          <a:xfrm flipV="1">
            <a:off x="2362200" y="1385888"/>
            <a:ext cx="0" cy="339725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Oval 13"/>
          <p:cNvSpPr/>
          <p:nvPr/>
        </p:nvSpPr>
        <p:spPr>
          <a:xfrm>
            <a:off x="2232243" y="1532042"/>
            <a:ext cx="1547670" cy="65200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/>
              <a:t>PowerPoint</a:t>
            </a:r>
          </a:p>
        </p:txBody>
      </p:sp>
      <p:cxnSp>
        <p:nvCxnSpPr>
          <p:cNvPr id="28" name="Straight Connector 27"/>
          <p:cNvCxnSpPr>
            <a:stCxn id="9" idx="1"/>
          </p:cNvCxnSpPr>
          <p:nvPr/>
        </p:nvCxnSpPr>
        <p:spPr>
          <a:xfrm flipH="1">
            <a:off x="2774950" y="1146175"/>
            <a:ext cx="461963" cy="0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ectangle 34"/>
          <p:cNvSpPr/>
          <p:nvPr/>
        </p:nvSpPr>
        <p:spPr>
          <a:xfrm>
            <a:off x="133350" y="2492375"/>
            <a:ext cx="725488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Заглавие</a:t>
            </a:r>
            <a:endParaRPr lang="en-AU" sz="1400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82763" y="2492375"/>
            <a:ext cx="628650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Меню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84438" y="2492375"/>
            <a:ext cx="752475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Разделы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348038" y="2492375"/>
            <a:ext cx="936625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Основное содержание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74725" y="2492375"/>
            <a:ext cx="725488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Контекст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56100" y="2492375"/>
            <a:ext cx="657225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Вывод</a:t>
            </a:r>
            <a:r>
              <a:rPr lang="en-AU" sz="1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97463" y="2492375"/>
            <a:ext cx="769937" cy="474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Призыв к действию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503238" y="2308225"/>
            <a:ext cx="4956175" cy="3175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05138" y="2184400"/>
            <a:ext cx="0" cy="125413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Straight Connector 51"/>
          <p:cNvCxnSpPr>
            <a:stCxn id="35" idx="0"/>
          </p:cNvCxnSpPr>
          <p:nvPr/>
        </p:nvCxnSpPr>
        <p:spPr>
          <a:xfrm flipH="1" flipV="1">
            <a:off x="495300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1336675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2170113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3001963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3843338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4643438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467350" y="2309813"/>
            <a:ext cx="0" cy="182562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05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5145088"/>
            <a:ext cx="1995488" cy="1497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5154613"/>
            <a:ext cx="1997075" cy="1497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3541713"/>
            <a:ext cx="1997075" cy="1497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527425"/>
            <a:ext cx="1997075" cy="1497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2376264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</a:rPr>
              <a:t>Выполните следующие шаги для повышения эффективности презентаций</a:t>
            </a:r>
            <a:endParaRPr lang="en-AU" altLang="en-US" sz="239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Rockwell" panose="02060603020205020403" pitchFamily="18" charset="0"/>
              <a:ea typeface="Adobe Song Std L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680450" cy="555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dirty="0" smtClean="0"/>
              <a:t>Планируйте стратегию и структуру Вашей презентации перед началом создания слайдов</a:t>
            </a:r>
            <a:endParaRPr lang="en-AU" sz="2000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011863" y="765175"/>
            <a:ext cx="3132137" cy="28670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sz="1600"/>
              <a:t>Все учебные сессии принесут изменения</a:t>
            </a:r>
            <a:r>
              <a:rPr lang="en-AU" altLang="ru-RU" sz="1600"/>
              <a:t>. </a:t>
            </a:r>
            <a:r>
              <a:rPr lang="ru-RU" altLang="ru-RU" sz="1600"/>
              <a:t>Планируйте учебные сессии систематично</a:t>
            </a:r>
            <a:r>
              <a:rPr altLang="ru-RU" sz="1600"/>
              <a:t>,</a:t>
            </a:r>
            <a:r>
              <a:rPr lang="ru-RU" altLang="ru-RU" sz="1600"/>
              <a:t> с четкой целью</a:t>
            </a:r>
            <a:r>
              <a:rPr lang="en-AU" altLang="ru-RU" sz="1600"/>
              <a:t>. </a:t>
            </a:r>
            <a:r>
              <a:rPr lang="ru-RU" altLang="ru-RU" sz="1600"/>
              <a:t>Все, что вы делаете способствует этому</a:t>
            </a:r>
            <a:r>
              <a:rPr lang="en-AU" altLang="ru-RU" sz="1600"/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sz="1600"/>
              <a:t>Примените педагогические принципы, чтобы привлечь Ваших учеников и познавательные принципы, чтобы направлять их и управлять их нагрузкой</a:t>
            </a:r>
            <a:r>
              <a:rPr lang="en-AU" altLang="ru-RU" sz="1600"/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500"/>
              </a:spcAft>
            </a:pPr>
            <a:r>
              <a:rPr lang="ru-RU" altLang="ru-RU" sz="1600"/>
              <a:t>Поместите детали в раздаточных материалах</a:t>
            </a:r>
            <a:r>
              <a:rPr lang="en-AU" altLang="ru-RU" sz="160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9975" y="1492250"/>
            <a:ext cx="1298575" cy="4318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>
                <a:solidFill>
                  <a:srgbClr val="00B050"/>
                </a:solidFill>
              </a:rPr>
              <a:t>Выберите педагогические стратегии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2763" y="1479550"/>
            <a:ext cx="1195387" cy="4318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>
                <a:solidFill>
                  <a:srgbClr val="00B050"/>
                </a:solidFill>
              </a:rPr>
              <a:t>Определите познавательные стратегии</a:t>
            </a:r>
          </a:p>
        </p:txBody>
      </p:sp>
      <p:sp>
        <p:nvSpPr>
          <p:cNvPr id="6" name="Rectangle 5"/>
          <p:cNvSpPr/>
          <p:nvPr/>
        </p:nvSpPr>
        <p:spPr>
          <a:xfrm>
            <a:off x="503238" y="1479550"/>
            <a:ext cx="1168400" cy="4318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>
                <a:solidFill>
                  <a:srgbClr val="00B050"/>
                </a:solidFill>
              </a:rPr>
              <a:t>Проанализируйте Вашу аудиторию</a:t>
            </a:r>
          </a:p>
        </p:txBody>
      </p:sp>
      <p:sp>
        <p:nvSpPr>
          <p:cNvPr id="7" name="Oval 6"/>
          <p:cNvSpPr/>
          <p:nvPr/>
        </p:nvSpPr>
        <p:spPr>
          <a:xfrm>
            <a:off x="2393013" y="764704"/>
            <a:ext cx="1207880" cy="49713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/>
              <a:t>Цели сессии</a:t>
            </a:r>
            <a:endParaRPr lang="en-AU" sz="1400" b="1" dirty="0"/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1087438" y="1911350"/>
            <a:ext cx="1539875" cy="5572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0"/>
            <a:endCxn id="4" idx="2"/>
          </p:cNvCxnSpPr>
          <p:nvPr/>
        </p:nvCxnSpPr>
        <p:spPr>
          <a:xfrm flipH="1" flipV="1">
            <a:off x="2989263" y="1924050"/>
            <a:ext cx="49212" cy="2397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2"/>
          </p:cNvCxnSpPr>
          <p:nvPr/>
        </p:nvCxnSpPr>
        <p:spPr>
          <a:xfrm flipH="1">
            <a:off x="3384550" y="1911350"/>
            <a:ext cx="1536700" cy="5572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76500" y="2163763"/>
            <a:ext cx="1123950" cy="4318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>
                <a:solidFill>
                  <a:srgbClr val="00B050"/>
                </a:solidFill>
              </a:rPr>
              <a:t>Разрабатывайте структуру</a:t>
            </a:r>
          </a:p>
        </p:txBody>
      </p:sp>
      <p:cxnSp>
        <p:nvCxnSpPr>
          <p:cNvPr id="12" name="Straight Connector 11"/>
          <p:cNvCxnSpPr>
            <a:stCxn id="6" idx="0"/>
          </p:cNvCxnSpPr>
          <p:nvPr/>
        </p:nvCxnSpPr>
        <p:spPr>
          <a:xfrm flipV="1">
            <a:off x="1087438" y="1189038"/>
            <a:ext cx="1482725" cy="29051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0"/>
          </p:cNvCxnSpPr>
          <p:nvPr/>
        </p:nvCxnSpPr>
        <p:spPr>
          <a:xfrm flipH="1" flipV="1">
            <a:off x="2339975" y="1262063"/>
            <a:ext cx="14288" cy="23018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0"/>
          </p:cNvCxnSpPr>
          <p:nvPr/>
        </p:nvCxnSpPr>
        <p:spPr>
          <a:xfrm flipH="1" flipV="1">
            <a:off x="3424238" y="1189038"/>
            <a:ext cx="1497012" cy="29051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76063" y="2847507"/>
            <a:ext cx="1041780" cy="43191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/>
              <a:t>Слайды</a:t>
            </a:r>
          </a:p>
          <a:p>
            <a:pPr algn="ctr">
              <a:lnSpc>
                <a:spcPct val="80000"/>
              </a:lnSpc>
              <a:defRPr/>
            </a:pPr>
            <a:r>
              <a:rPr lang="en-AU" sz="1400" b="1" dirty="0"/>
              <a:t>PowerPoint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22763" y="2847975"/>
            <a:ext cx="1041400" cy="4318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>
                <a:solidFill>
                  <a:srgbClr val="00B050"/>
                </a:solidFill>
              </a:rPr>
              <a:t>Раздаточный материал</a:t>
            </a:r>
            <a:endParaRPr lang="en-AU" sz="1100" dirty="0">
              <a:solidFill>
                <a:srgbClr val="00B050"/>
              </a:solidFill>
            </a:endParaRPr>
          </a:p>
        </p:txBody>
      </p:sp>
      <p:cxnSp>
        <p:nvCxnSpPr>
          <p:cNvPr id="17" name="Straight Connector 16"/>
          <p:cNvCxnSpPr>
            <a:endCxn id="11" idx="2"/>
          </p:cNvCxnSpPr>
          <p:nvPr/>
        </p:nvCxnSpPr>
        <p:spPr>
          <a:xfrm flipV="1">
            <a:off x="2997200" y="2595563"/>
            <a:ext cx="41275" cy="25241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2"/>
            <a:endCxn id="16" idx="1"/>
          </p:cNvCxnSpPr>
          <p:nvPr/>
        </p:nvCxnSpPr>
        <p:spPr>
          <a:xfrm>
            <a:off x="3038475" y="2595563"/>
            <a:ext cx="1284288" cy="46831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3611563"/>
            <a:ext cx="9144000" cy="5429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2552" name="Title 1"/>
          <p:cNvSpPr txBox="1">
            <a:spLocks/>
          </p:cNvSpPr>
          <p:nvPr/>
        </p:nvSpPr>
        <p:spPr bwMode="auto">
          <a:xfrm>
            <a:off x="0" y="3573463"/>
            <a:ext cx="9036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b="1">
                <a:solidFill>
                  <a:schemeClr val="bg1"/>
                </a:solidFill>
                <a:latin typeface="Calibri Light" panose="020F0302020204030204" pitchFamily="34" charset="0"/>
              </a:rPr>
              <a:t>Применяйте принципы когнитивного и визуального дизайна к Вашим слайдам</a:t>
            </a:r>
            <a:endParaRPr lang="en-AU" altLang="ru-RU" b="1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850" y="4437063"/>
            <a:ext cx="1163638" cy="4746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Визуальный дизайн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49450" y="4437063"/>
            <a:ext cx="823913" cy="47625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Мастер-слайдов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36913" y="4437063"/>
            <a:ext cx="825500" cy="4746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Шаблоны</a:t>
            </a:r>
          </a:p>
        </p:txBody>
      </p:sp>
      <p:cxnSp>
        <p:nvCxnSpPr>
          <p:cNvPr id="26" name="Straight Connector 25"/>
          <p:cNvCxnSpPr>
            <a:stCxn id="24" idx="1"/>
            <a:endCxn id="23" idx="3"/>
          </p:cNvCxnSpPr>
          <p:nvPr/>
        </p:nvCxnSpPr>
        <p:spPr>
          <a:xfrm flipH="1" flipV="1">
            <a:off x="1487488" y="4675188"/>
            <a:ext cx="461962" cy="0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Connector 26"/>
          <p:cNvCxnSpPr>
            <a:endCxn id="25" idx="2"/>
          </p:cNvCxnSpPr>
          <p:nvPr/>
        </p:nvCxnSpPr>
        <p:spPr>
          <a:xfrm flipV="1">
            <a:off x="3648075" y="4911725"/>
            <a:ext cx="1588" cy="341313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Connector 27"/>
          <p:cNvCxnSpPr>
            <a:endCxn id="24" idx="2"/>
          </p:cNvCxnSpPr>
          <p:nvPr/>
        </p:nvCxnSpPr>
        <p:spPr>
          <a:xfrm flipV="1">
            <a:off x="2362200" y="4913313"/>
            <a:ext cx="0" cy="339725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Oval 28"/>
          <p:cNvSpPr/>
          <p:nvPr/>
        </p:nvSpPr>
        <p:spPr>
          <a:xfrm>
            <a:off x="2232243" y="5060434"/>
            <a:ext cx="1547670" cy="65200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/>
              <a:t>PowerPoint</a:t>
            </a:r>
          </a:p>
        </p:txBody>
      </p:sp>
      <p:cxnSp>
        <p:nvCxnSpPr>
          <p:cNvPr id="30" name="Straight Connector 29"/>
          <p:cNvCxnSpPr>
            <a:stCxn id="25" idx="1"/>
          </p:cNvCxnSpPr>
          <p:nvPr/>
        </p:nvCxnSpPr>
        <p:spPr>
          <a:xfrm flipH="1">
            <a:off x="2774950" y="4675188"/>
            <a:ext cx="461963" cy="0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Rectangle 30"/>
          <p:cNvSpPr/>
          <p:nvPr/>
        </p:nvSpPr>
        <p:spPr>
          <a:xfrm>
            <a:off x="133350" y="6021388"/>
            <a:ext cx="725488" cy="4746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Заглавие</a:t>
            </a:r>
            <a:r>
              <a:rPr lang="en-AU" sz="1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82763" y="6021388"/>
            <a:ext cx="577850" cy="4746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Меню</a:t>
            </a:r>
            <a:endParaRPr lang="en-AU" sz="1400" dirty="0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63800" y="6021388"/>
            <a:ext cx="725488" cy="4746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Разделы</a:t>
            </a:r>
            <a:endParaRPr lang="en-AU" sz="1400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48038" y="6021388"/>
            <a:ext cx="974725" cy="4746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Основное содержание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74725" y="6021388"/>
            <a:ext cx="725488" cy="4746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Контекст</a:t>
            </a:r>
            <a:endParaRPr lang="en-AU" sz="1400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62463" y="6021388"/>
            <a:ext cx="550862" cy="4746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Вывод</a:t>
            </a:r>
            <a:r>
              <a:rPr lang="en-AU" sz="1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97463" y="6021388"/>
            <a:ext cx="842962" cy="4746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>
                <a:solidFill>
                  <a:srgbClr val="00B050"/>
                </a:solidFill>
              </a:rPr>
              <a:t>Призыв к действию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503238" y="5837238"/>
            <a:ext cx="4956175" cy="3175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05138" y="5711825"/>
            <a:ext cx="0" cy="127000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39"/>
          <p:cNvCxnSpPr>
            <a:stCxn id="31" idx="0"/>
          </p:cNvCxnSpPr>
          <p:nvPr/>
        </p:nvCxnSpPr>
        <p:spPr>
          <a:xfrm flipH="1" flipV="1">
            <a:off x="495300" y="5838825"/>
            <a:ext cx="0" cy="182563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336675" y="5838825"/>
            <a:ext cx="0" cy="182563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170113" y="5838825"/>
            <a:ext cx="0" cy="182563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817813" y="5842000"/>
            <a:ext cx="0" cy="182563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843338" y="5838825"/>
            <a:ext cx="0" cy="182563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643438" y="5838825"/>
            <a:ext cx="0" cy="182563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467350" y="5838825"/>
            <a:ext cx="0" cy="182563"/>
          </a:xfrm>
          <a:prstGeom prst="line">
            <a:avLst/>
          </a:prstGeom>
          <a:solidFill>
            <a:srgbClr val="00B050"/>
          </a:solidFill>
          <a:ln w="127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579" name="Content Placeholder 2"/>
          <p:cNvSpPr txBox="1">
            <a:spLocks/>
          </p:cNvSpPr>
          <p:nvPr/>
        </p:nvSpPr>
        <p:spPr bwMode="auto">
          <a:xfrm>
            <a:off x="6011863" y="4176713"/>
            <a:ext cx="313213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Aft>
                <a:spcPts val="400"/>
              </a:spcAft>
              <a:buFont typeface="Wingdings 2" panose="05020102010507070707" pitchFamily="18" charset="2"/>
              <a:buNone/>
            </a:pPr>
            <a:r>
              <a:rPr lang="ru-RU" altLang="ru-RU" sz="1400"/>
              <a:t>Ваши слайды дополняют Вашу речь, они не заменяют её</a:t>
            </a:r>
            <a:r>
              <a:rPr lang="en-AU" altLang="ru-RU" sz="1400"/>
              <a:t>. </a:t>
            </a:r>
          </a:p>
          <a:p>
            <a:pPr>
              <a:lnSpc>
                <a:spcPct val="80000"/>
              </a:lnSpc>
              <a:spcAft>
                <a:spcPts val="400"/>
              </a:spcAft>
              <a:buFont typeface="Wingdings 2" panose="05020102010507070707" pitchFamily="18" charset="2"/>
              <a:buNone/>
            </a:pPr>
            <a:r>
              <a:rPr lang="ru-RU" altLang="ru-RU" sz="1400"/>
              <a:t>Каждый слайд способствует достижению Вашей цели</a:t>
            </a:r>
            <a:r>
              <a:rPr lang="en-AU" altLang="ru-RU" sz="1400"/>
              <a:t>.  </a:t>
            </a:r>
            <a:r>
              <a:rPr lang="ru-RU" altLang="ru-RU" sz="1400"/>
              <a:t>Устраните всё лишнее</a:t>
            </a:r>
            <a:r>
              <a:rPr lang="en-AU" altLang="ru-RU" sz="1400"/>
              <a:t>.</a:t>
            </a:r>
          </a:p>
          <a:p>
            <a:pPr>
              <a:lnSpc>
                <a:spcPct val="80000"/>
              </a:lnSpc>
              <a:spcAft>
                <a:spcPts val="400"/>
              </a:spcAft>
              <a:buFont typeface="Wingdings 2" panose="05020102010507070707" pitchFamily="18" charset="2"/>
              <a:buNone/>
            </a:pPr>
            <a:r>
              <a:rPr lang="ru-RU" altLang="ru-RU" sz="1400"/>
              <a:t>Создавайте слайды системно и последовательно</a:t>
            </a:r>
            <a:r>
              <a:rPr lang="en-AU" altLang="ru-RU" sz="1400"/>
              <a:t>.</a:t>
            </a:r>
          </a:p>
          <a:p>
            <a:pPr>
              <a:lnSpc>
                <a:spcPct val="80000"/>
              </a:lnSpc>
              <a:spcAft>
                <a:spcPts val="400"/>
              </a:spcAft>
              <a:buFont typeface="Wingdings 2" panose="05020102010507070707" pitchFamily="18" charset="2"/>
              <a:buNone/>
            </a:pPr>
            <a:r>
              <a:rPr lang="ru-RU" altLang="ru-RU" sz="1400"/>
              <a:t>Примените принципы визуального дизайна для каждого слайда и всего их набора</a:t>
            </a:r>
            <a:r>
              <a:rPr lang="en-AU" altLang="ru-RU" sz="1400"/>
              <a:t>. </a:t>
            </a:r>
            <a:r>
              <a:rPr lang="ru-RU" altLang="ru-RU" sz="1400"/>
              <a:t>Подчеркните визуальные эффекты и сократите текст </a:t>
            </a:r>
            <a:r>
              <a:rPr lang="en-US" altLang="ru-RU" sz="1400"/>
              <a:t>.</a:t>
            </a:r>
            <a:endParaRPr lang="en-AU" altLang="ru-RU" sz="1400"/>
          </a:p>
          <a:p>
            <a:pPr>
              <a:lnSpc>
                <a:spcPct val="80000"/>
              </a:lnSpc>
              <a:spcAft>
                <a:spcPts val="400"/>
              </a:spcAft>
              <a:buFont typeface="Wingdings 2" panose="05020102010507070707" pitchFamily="18" charset="2"/>
              <a:buNone/>
            </a:pPr>
            <a:r>
              <a:rPr lang="ru-RU" altLang="ru-RU" sz="1400"/>
              <a:t>Используйте утвердительно-доказательный подход</a:t>
            </a:r>
            <a:r>
              <a:rPr lang="en-AU" altLang="ru-RU" sz="1400"/>
              <a:t>.</a:t>
            </a:r>
          </a:p>
          <a:p>
            <a:pPr>
              <a:lnSpc>
                <a:spcPct val="80000"/>
              </a:lnSpc>
              <a:spcAft>
                <a:spcPts val="400"/>
              </a:spcAft>
              <a:buFont typeface="Wingdings 2" panose="05020102010507070707" pitchFamily="18" charset="2"/>
              <a:buNone/>
            </a:pPr>
            <a:r>
              <a:rPr lang="ru-RU" altLang="ru-RU" sz="1400"/>
              <a:t>Закончите призывом к действию</a:t>
            </a:r>
            <a:r>
              <a:rPr lang="en-AU" altLang="ru-RU" sz="1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764704"/>
            <a:ext cx="8676456" cy="4643185"/>
          </a:xfrm>
          <a:prstGeom prst="rect">
            <a:avLst/>
          </a:prstGeom>
        </p:spPr>
        <p:txBody>
          <a:bodyPr lIns="0" tIns="36000" rIns="0" bIns="36000">
            <a:spAutoFit/>
          </a:bodyPr>
          <a:lstStyle/>
          <a:p>
            <a:pPr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AU" sz="5400" b="1" dirty="0">
                <a:ln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+mj-lt"/>
                <a:ea typeface="+mj-ea"/>
                <a:cs typeface="+mj-cs"/>
              </a:rPr>
              <a:t>миллиона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endParaRPr lang="ru-RU" sz="5400" b="1" dirty="0">
              <a:ln>
                <a:solidFill>
                  <a:schemeClr val="tx1"/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800" dirty="0">
                <a:latin typeface="+mj-lt"/>
                <a:ea typeface="+mj-ea"/>
                <a:cs typeface="+mj-cs"/>
              </a:rPr>
              <a:t>презентаций </a:t>
            </a:r>
            <a:r>
              <a:rPr lang="en-AU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PowerPoint</a:t>
            </a:r>
            <a:endParaRPr lang="en-A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ru-RU" sz="4800" dirty="0">
                <a:latin typeface="+mj-lt"/>
                <a:ea typeface="+mj-ea"/>
                <a:cs typeface="+mj-cs"/>
              </a:rPr>
              <a:t>создаются ежедневно</a:t>
            </a:r>
            <a:r>
              <a:rPr lang="en-AU" sz="4800" dirty="0">
                <a:latin typeface="+mj-lt"/>
                <a:ea typeface="+mj-ea"/>
                <a:cs typeface="+mj-cs"/>
              </a:rPr>
              <a:t>. </a:t>
            </a:r>
            <a:r>
              <a:rPr lang="ru-RU" sz="4800" dirty="0">
                <a:latin typeface="+mj-lt"/>
                <a:ea typeface="+mj-ea"/>
                <a:cs typeface="+mj-cs"/>
              </a:rPr>
              <a:t>Большинство из них не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ru-RU" sz="4800" dirty="0">
                <a:latin typeface="+mj-lt"/>
                <a:ea typeface="+mj-ea"/>
                <a:cs typeface="+mj-cs"/>
              </a:rPr>
              <a:t>эффективны</a:t>
            </a:r>
            <a:r>
              <a:rPr lang="en-AU" sz="4800" dirty="0">
                <a:latin typeface="+mj-lt"/>
                <a:ea typeface="+mj-ea"/>
                <a:cs typeface="+mj-cs"/>
              </a:rPr>
              <a:t>. 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Почему</a:t>
            </a:r>
            <a:r>
              <a:rPr lang="en-AU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r>
              <a:rPr lang="en-AU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3014" y="-214448"/>
            <a:ext cx="1575792" cy="284847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AU" sz="19900" b="1" dirty="0">
                <a:ln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latin typeface="+mj-lt"/>
                <a:ea typeface="+mj-ea"/>
                <a:cs typeface="+mj-cs"/>
              </a:rPr>
              <a:t>3</a:t>
            </a:r>
            <a:endParaRPr lang="en-AU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1042988" y="5516563"/>
            <a:ext cx="7056437" cy="830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/>
              <a:t>Прежде чем продолжить</a:t>
            </a:r>
            <a:r>
              <a:rPr lang="en-AU" altLang="ru-RU" sz="2400"/>
              <a:t>, </a:t>
            </a:r>
            <a:r>
              <a:rPr lang="ru-RU" altLang="ru-RU" sz="2400"/>
              <a:t>подумайте о Ваших презентациях</a:t>
            </a:r>
            <a:r>
              <a:rPr lang="en-AU" altLang="ru-RU" sz="2400"/>
              <a:t>. </a:t>
            </a:r>
            <a:r>
              <a:rPr lang="ru-RU" altLang="ru-RU" sz="2400"/>
              <a:t>Что Вы хотели бы улучшить</a:t>
            </a:r>
            <a:r>
              <a:rPr lang="en-AU" altLang="ru-RU" sz="24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873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chemeClr val="bg1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30213" y="0"/>
            <a:ext cx="8713787" cy="555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smtClean="0"/>
              <a:t>Погибнуть от </a:t>
            </a:r>
            <a:r>
              <a:rPr lang="en-AU" sz="2000" smtClean="0"/>
              <a:t>PowerPoint: </a:t>
            </a:r>
            <a:r>
              <a:rPr lang="ru-RU" sz="2000" smtClean="0"/>
              <a:t>некоторые типичные жалобы и разочарования</a:t>
            </a:r>
            <a:endParaRPr lang="en-AU" sz="2000" smtClean="0"/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468313" y="849313"/>
            <a:ext cx="2562225" cy="358775"/>
          </a:xfrm>
        </p:spPr>
        <p:txBody>
          <a:bodyPr/>
          <a:lstStyle/>
          <a:p>
            <a:r>
              <a:rPr lang="ru-RU" altLang="ru-RU" sz="1800"/>
              <a:t>Слишком много текста</a:t>
            </a:r>
            <a:endParaRPr lang="en-AU" altLang="ru-RU" sz="1800"/>
          </a:p>
        </p:txBody>
      </p:sp>
      <p:sp>
        <p:nvSpPr>
          <p:cNvPr id="6149" name="Content Placeholder 2"/>
          <p:cNvSpPr txBox="1">
            <a:spLocks/>
          </p:cNvSpPr>
          <p:nvPr/>
        </p:nvSpPr>
        <p:spPr bwMode="auto">
          <a:xfrm>
            <a:off x="4356100" y="849313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altLang="ru-RU"/>
              <a:t>Люди читают свои слайды</a:t>
            </a:r>
            <a:endParaRPr lang="en-AU" altLang="ru-RU"/>
          </a:p>
        </p:txBody>
      </p:sp>
      <p:sp>
        <p:nvSpPr>
          <p:cNvPr id="6150" name="Content Placeholder 2"/>
          <p:cNvSpPr txBox="1">
            <a:spLocks/>
          </p:cNvSpPr>
          <p:nvPr/>
        </p:nvSpPr>
        <p:spPr bwMode="auto">
          <a:xfrm>
            <a:off x="5675313" y="2416175"/>
            <a:ext cx="30734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altLang="ru-RU"/>
              <a:t>Авторы стремятся напомнить о себе, а не просветить аудиторию</a:t>
            </a:r>
            <a:endParaRPr lang="en-AU" altLang="ru-RU"/>
          </a:p>
        </p:txBody>
      </p:sp>
      <p:sp>
        <p:nvSpPr>
          <p:cNvPr id="6151" name="Content Placeholder 2"/>
          <p:cNvSpPr txBox="1">
            <a:spLocks/>
          </p:cNvSpPr>
          <p:nvPr/>
        </p:nvSpPr>
        <p:spPr bwMode="auto">
          <a:xfrm>
            <a:off x="1557338" y="2436813"/>
            <a:ext cx="18732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altLang="ru-RU"/>
              <a:t>Скучно</a:t>
            </a:r>
            <a:r>
              <a:rPr lang="en-AU" altLang="ru-RU"/>
              <a:t>, </a:t>
            </a:r>
            <a:r>
              <a:rPr lang="ru-RU" altLang="ru-RU"/>
              <a:t>скучно</a:t>
            </a:r>
            <a:r>
              <a:rPr lang="en-AU" altLang="ru-RU"/>
              <a:t> …</a:t>
            </a:r>
          </a:p>
        </p:txBody>
      </p:sp>
      <p:sp>
        <p:nvSpPr>
          <p:cNvPr id="6152" name="Content Placeholder 2"/>
          <p:cNvSpPr txBox="1">
            <a:spLocks/>
          </p:cNvSpPr>
          <p:nvPr/>
        </p:nvSpPr>
        <p:spPr bwMode="auto">
          <a:xfrm>
            <a:off x="3638550" y="1885950"/>
            <a:ext cx="16525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altLang="ru-RU"/>
              <a:t>Трудно понять смысл</a:t>
            </a:r>
            <a:endParaRPr lang="en-AU" altLang="ru-RU"/>
          </a:p>
        </p:txBody>
      </p:sp>
      <p:sp>
        <p:nvSpPr>
          <p:cNvPr id="6153" name="Content Placeholder 2"/>
          <p:cNvSpPr txBox="1">
            <a:spLocks/>
          </p:cNvSpPr>
          <p:nvPr/>
        </p:nvSpPr>
        <p:spPr bwMode="auto">
          <a:xfrm>
            <a:off x="3635375" y="4581525"/>
            <a:ext cx="21320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altLang="ru-RU"/>
              <a:t>Не хватает времени</a:t>
            </a:r>
            <a:endParaRPr lang="en-AU" altLang="ru-RU"/>
          </a:p>
        </p:txBody>
      </p:sp>
      <p:sp>
        <p:nvSpPr>
          <p:cNvPr id="6154" name="Content Placeholder 2"/>
          <p:cNvSpPr txBox="1">
            <a:spLocks/>
          </p:cNvSpPr>
          <p:nvPr/>
        </p:nvSpPr>
        <p:spPr bwMode="auto">
          <a:xfrm>
            <a:off x="971550" y="3849688"/>
            <a:ext cx="25923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altLang="ru-RU"/>
              <a:t>Слишком много слайдов</a:t>
            </a:r>
            <a:endParaRPr lang="en-AU" altLang="ru-RU"/>
          </a:p>
        </p:txBody>
      </p:sp>
      <p:sp>
        <p:nvSpPr>
          <p:cNvPr id="6155" name="Content Placeholder 2"/>
          <p:cNvSpPr txBox="1">
            <a:spLocks/>
          </p:cNvSpPr>
          <p:nvPr/>
        </p:nvSpPr>
        <p:spPr bwMode="auto">
          <a:xfrm>
            <a:off x="1158875" y="4811713"/>
            <a:ext cx="1871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altLang="ru-RU"/>
              <a:t>Прямолинейно и не гибко</a:t>
            </a:r>
            <a:endParaRPr lang="en-AU" altLang="ru-RU"/>
          </a:p>
        </p:txBody>
      </p:sp>
      <p:sp>
        <p:nvSpPr>
          <p:cNvPr id="6156" name="Content Placeholder 2"/>
          <p:cNvSpPr txBox="1">
            <a:spLocks/>
          </p:cNvSpPr>
          <p:nvPr/>
        </p:nvSpPr>
        <p:spPr bwMode="auto">
          <a:xfrm>
            <a:off x="5151438" y="3806825"/>
            <a:ext cx="28765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altLang="ru-RU"/>
              <a:t>Раздражающие переходы</a:t>
            </a:r>
            <a:endParaRPr lang="en-AU" altLang="ru-RU"/>
          </a:p>
        </p:txBody>
      </p:sp>
      <p:sp>
        <p:nvSpPr>
          <p:cNvPr id="6157" name="Content Placeholder 2"/>
          <p:cNvSpPr txBox="1">
            <a:spLocks/>
          </p:cNvSpPr>
          <p:nvPr/>
        </p:nvSpPr>
        <p:spPr bwMode="auto">
          <a:xfrm>
            <a:off x="755650" y="3068638"/>
            <a:ext cx="18716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altLang="ru-RU"/>
              <a:t>Анимированный текст</a:t>
            </a:r>
            <a:endParaRPr lang="en-AU" altLang="ru-RU"/>
          </a:p>
        </p:txBody>
      </p:sp>
      <p:sp>
        <p:nvSpPr>
          <p:cNvPr id="6158" name="Content Placeholder 2"/>
          <p:cNvSpPr txBox="1">
            <a:spLocks/>
          </p:cNvSpPr>
          <p:nvPr/>
        </p:nvSpPr>
        <p:spPr bwMode="auto">
          <a:xfrm>
            <a:off x="6011863" y="5157788"/>
            <a:ext cx="15128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altLang="ru-RU"/>
              <a:t>Ненужные анимации</a:t>
            </a:r>
            <a:endParaRPr lang="en-AU" altLang="ru-RU"/>
          </a:p>
        </p:txBody>
      </p:sp>
      <p:sp>
        <p:nvSpPr>
          <p:cNvPr id="6159" name="Content Placeholder 2"/>
          <p:cNvSpPr txBox="1">
            <a:spLocks/>
          </p:cNvSpPr>
          <p:nvPr/>
        </p:nvSpPr>
        <p:spPr bwMode="auto">
          <a:xfrm>
            <a:off x="928688" y="1725613"/>
            <a:ext cx="18716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altLang="ru-RU"/>
              <a:t>Трудно читать</a:t>
            </a:r>
            <a:endParaRPr lang="en-AU" altLang="ru-RU"/>
          </a:p>
        </p:txBody>
      </p:sp>
      <p:sp>
        <p:nvSpPr>
          <p:cNvPr id="6160" name="Content Placeholder 2"/>
          <p:cNvSpPr txBox="1">
            <a:spLocks/>
          </p:cNvSpPr>
          <p:nvPr/>
        </p:nvSpPr>
        <p:spPr bwMode="auto">
          <a:xfrm>
            <a:off x="468313" y="5624513"/>
            <a:ext cx="23320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altLang="ru-RU"/>
              <a:t>Слишком мелкие шрифты</a:t>
            </a:r>
            <a:endParaRPr lang="en-AU" altLang="ru-RU"/>
          </a:p>
        </p:txBody>
      </p:sp>
      <p:sp>
        <p:nvSpPr>
          <p:cNvPr id="6161" name="Content Placeholder 2"/>
          <p:cNvSpPr txBox="1">
            <a:spLocks/>
          </p:cNvSpPr>
          <p:nvPr/>
        </p:nvSpPr>
        <p:spPr bwMode="auto">
          <a:xfrm>
            <a:off x="3030538" y="5649913"/>
            <a:ext cx="22606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altLang="ru-RU"/>
              <a:t>Цвета конфликтуют или не контрастны</a:t>
            </a:r>
            <a:endParaRPr lang="en-AU" altLang="ru-RU"/>
          </a:p>
        </p:txBody>
      </p:sp>
      <p:sp>
        <p:nvSpPr>
          <p:cNvPr id="6162" name="Content Placeholder 2"/>
          <p:cNvSpPr txBox="1">
            <a:spLocks/>
          </p:cNvSpPr>
          <p:nvPr/>
        </p:nvSpPr>
        <p:spPr bwMode="auto">
          <a:xfrm>
            <a:off x="6227763" y="4451350"/>
            <a:ext cx="25209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altLang="ru-RU"/>
              <a:t>Перенасыщенный фон</a:t>
            </a:r>
            <a:endParaRPr lang="en-AU" altLang="ru-RU"/>
          </a:p>
        </p:txBody>
      </p:sp>
      <p:sp>
        <p:nvSpPr>
          <p:cNvPr id="6163" name="Content Placeholder 2"/>
          <p:cNvSpPr txBox="1">
            <a:spLocks/>
          </p:cNvSpPr>
          <p:nvPr/>
        </p:nvSpPr>
        <p:spPr bwMode="auto">
          <a:xfrm>
            <a:off x="6837363" y="1268413"/>
            <a:ext cx="19113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ru-RU" altLang="ru-RU"/>
              <a:t>Незначительные подробности</a:t>
            </a:r>
            <a:endParaRPr lang="en-AU" altLang="ru-RU"/>
          </a:p>
        </p:txBody>
      </p:sp>
      <p:sp>
        <p:nvSpPr>
          <p:cNvPr id="6164" name="Content Placeholder 2"/>
          <p:cNvSpPr txBox="1">
            <a:spLocks/>
          </p:cNvSpPr>
          <p:nvPr/>
        </p:nvSpPr>
        <p:spPr bwMode="auto">
          <a:xfrm>
            <a:off x="6551613" y="6072188"/>
            <a:ext cx="2592387" cy="5286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Что ещё?</a:t>
            </a:r>
            <a:endParaRPr lang="en-AU" sz="4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988"/>
            <a:ext cx="9144000" cy="6143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chemeClr val="bg1"/>
              </a:solidFill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68313" y="-6350"/>
            <a:ext cx="7989887" cy="555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mtClean="0"/>
              <a:t>Планируйте презентации для эффективного общения</a:t>
            </a:r>
            <a:endParaRPr lang="en-AU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1075"/>
            <a:ext cx="7993063" cy="5184775"/>
          </a:xfrm>
        </p:spPr>
        <p:txBody>
          <a:bodyPr/>
          <a:lstStyle/>
          <a:p>
            <a:pPr>
              <a:defRPr/>
            </a:pPr>
            <a:r>
              <a:rPr lang="ru-RU" sz="1800" b="1">
                <a:solidFill>
                  <a:schemeClr val="accent4">
                    <a:lumMod val="50000"/>
                  </a:schemeClr>
                </a:solidFill>
              </a:rPr>
              <a:t>Виды и назначения презентаций</a:t>
            </a:r>
            <a:endParaRPr lang="en-AU" sz="1800" b="1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800"/>
              <a:t>Наша цель – учебная презентация, но приведённые принципы легко применяются для создания презентации любого назначения :</a:t>
            </a:r>
          </a:p>
          <a:p>
            <a:pPr marL="358775" indent="-200025">
              <a:buFont typeface="Courier New" panose="02070309020205020404" pitchFamily="49" charset="0"/>
              <a:buChar char="o"/>
              <a:defRPr/>
            </a:pPr>
            <a:r>
              <a:rPr lang="ru-RU" sz="1800"/>
              <a:t>Информация</a:t>
            </a:r>
            <a:r>
              <a:rPr lang="en-AU" sz="1800"/>
              <a:t>, </a:t>
            </a:r>
            <a:r>
              <a:rPr lang="ru-RU" sz="1800"/>
              <a:t>обсуждение исследований</a:t>
            </a:r>
            <a:r>
              <a:rPr lang="en-AU" sz="1800"/>
              <a:t>, </a:t>
            </a:r>
            <a:r>
              <a:rPr lang="ru-RU" sz="1800"/>
              <a:t>запрос и т.д.</a:t>
            </a:r>
            <a:endParaRPr lang="en-AU" sz="1800"/>
          </a:p>
          <a:p>
            <a:pPr marL="358775" indent="-200025">
              <a:buFont typeface="Courier New" panose="02070309020205020404" pitchFamily="49" charset="0"/>
              <a:buChar char="o"/>
              <a:defRPr/>
            </a:pPr>
            <a:r>
              <a:rPr lang="ru-RU" sz="1800"/>
              <a:t>Для показа в аудитории</a:t>
            </a:r>
            <a:r>
              <a:rPr lang="en-AU" sz="1800"/>
              <a:t>, </a:t>
            </a:r>
            <a:r>
              <a:rPr lang="ru-RU" sz="1800" err="1"/>
              <a:t>онлайн</a:t>
            </a:r>
            <a:r>
              <a:rPr lang="en-AU" sz="1800"/>
              <a:t> </a:t>
            </a:r>
            <a:r>
              <a:rPr lang="ru-RU" sz="1800"/>
              <a:t>или индивидуального обучения</a:t>
            </a:r>
            <a:r>
              <a:rPr sz="1800"/>
              <a:t>.</a:t>
            </a:r>
          </a:p>
          <a:p>
            <a:pPr marL="358775" indent="-200025">
              <a:defRPr/>
            </a:pPr>
            <a:endParaRPr lang="en-AU" sz="1800"/>
          </a:p>
          <a:p>
            <a:pPr>
              <a:defRPr/>
            </a:pPr>
            <a:r>
              <a:rPr lang="ru-RU" sz="1800"/>
              <a:t>Презентации имеют одну общую черту: их цель состоит в том, чтобы </a:t>
            </a:r>
            <a:r>
              <a:rPr lang="ru-RU" sz="1800" b="1"/>
              <a:t>вызвать изменение в поведении</a:t>
            </a:r>
            <a:r>
              <a:rPr lang="ru-RU" sz="1800"/>
              <a:t> аудитории или учащихся.</a:t>
            </a:r>
          </a:p>
          <a:p>
            <a:pPr>
              <a:spcBef>
                <a:spcPts val="1200"/>
              </a:spcBef>
              <a:defRPr/>
            </a:pPr>
            <a:r>
              <a:rPr lang="ru-RU" sz="1800" b="1">
                <a:solidFill>
                  <a:schemeClr val="accent4">
                    <a:lumMod val="50000"/>
                  </a:schemeClr>
                </a:solidFill>
              </a:rPr>
              <a:t>Планируйте свою презентацию перед началом создания слайдов</a:t>
            </a:r>
          </a:p>
          <a:p>
            <a:pPr>
              <a:defRPr/>
            </a:pPr>
            <a:r>
              <a:rPr lang="ru-RU" sz="1800"/>
              <a:t>Вы не потеряете время и создадите более эффективную презентацию, если  спланируете и структурируете её</a:t>
            </a:r>
            <a:r>
              <a:rPr lang="en-AU" sz="1800"/>
              <a:t>. </a:t>
            </a:r>
            <a:r>
              <a:rPr lang="ru-RU" sz="1800"/>
              <a:t>Примените методы, которым Вы обучаетесь</a:t>
            </a:r>
            <a:r>
              <a:rPr lang="en-AU" sz="1800"/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ru-RU" sz="1800" b="1">
                <a:solidFill>
                  <a:schemeClr val="accent4">
                    <a:lumMod val="50000"/>
                  </a:schemeClr>
                </a:solidFill>
              </a:rPr>
              <a:t>Создайте слайды-коммуникаторы</a:t>
            </a:r>
          </a:p>
          <a:p>
            <a:pPr>
              <a:spcBef>
                <a:spcPts val="1200"/>
              </a:spcBef>
              <a:defRPr/>
            </a:pPr>
            <a:r>
              <a:rPr lang="ru-RU" sz="1800"/>
              <a:t>Используйте принципы визуального и когнитивного (познавательного ) дизайна, чтобы создавать эффективные слайды</a:t>
            </a:r>
            <a:r>
              <a:rPr lang="en-AU" sz="1800"/>
              <a:t>.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2555875" y="5661025"/>
            <a:ext cx="3600450" cy="10160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>
                <a:solidFill>
                  <a:srgbClr val="00B050"/>
                </a:solidFill>
              </a:rPr>
              <a:t>Ваши слайды поддерживают учебную сессию,</a:t>
            </a:r>
          </a:p>
          <a:p>
            <a:pPr algn="ctr"/>
            <a:r>
              <a:rPr lang="ru-RU" altLang="ru-RU" sz="2000">
                <a:solidFill>
                  <a:srgbClr val="00B050"/>
                </a:solidFill>
              </a:rPr>
              <a:t> а не заменяют её!</a:t>
            </a:r>
            <a:endParaRPr lang="en-AU" altLang="ru-RU" sz="20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316835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66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</a:rPr>
              <a:t>Планируйте свою </a:t>
            </a:r>
            <a:r>
              <a:rPr lang="ru-RU" sz="6600" b="1" dirty="0" smtClean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</a:rPr>
              <a:t>презентацию </a:t>
            </a: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</a:rPr>
              <a:t>перед</a:t>
            </a:r>
            <a:r>
              <a:rPr lang="en-AU" sz="8000" b="1" dirty="0" smtClean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</a:rPr>
              <a:t> </a:t>
            </a:r>
            <a:r>
              <a:rPr lang="ru-RU" sz="6600" b="1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</a:rPr>
              <a:t>началом создания слайдов</a:t>
            </a:r>
            <a:endParaRPr lang="en-AU" altLang="en-US" sz="23900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Rockwell" panose="02060603020205020403" pitchFamily="18" charset="0"/>
              <a:ea typeface="Adobe Song Std L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23850" y="1773238"/>
            <a:ext cx="5435600" cy="4868862"/>
          </a:xfrm>
          <a:prstGeom prst="rect">
            <a:avLst/>
          </a:prstGeom>
          <a:gradFill>
            <a:gsLst>
              <a:gs pos="0">
                <a:schemeClr val="bg2">
                  <a:alpha val="60000"/>
                </a:schemeClr>
              </a:gs>
              <a:gs pos="50000">
                <a:schemeClr val="bg2">
                  <a:alpha val="10000"/>
                </a:schemeClr>
              </a:gs>
              <a:gs pos="100000">
                <a:schemeClr val="bg2">
                  <a:alpha val="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6350"/>
            <a:ext cx="7989887" cy="5556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Все зависит от Ваших 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целей</a:t>
            </a:r>
            <a:endParaRPr lang="en-A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25" y="549275"/>
            <a:ext cx="3203575" cy="6308725"/>
          </a:xfrm>
        </p:spPr>
        <p:txBody>
          <a:bodyPr/>
          <a:lstStyle/>
          <a:p>
            <a:pPr>
              <a:defRPr/>
            </a:pPr>
            <a:endParaRPr lang="ru-RU" sz="1600" b="1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ru-RU" sz="1600" b="1">
                <a:solidFill>
                  <a:srgbClr val="00B050"/>
                </a:solidFill>
              </a:rPr>
              <a:t>Цели </a:t>
            </a:r>
            <a:r>
              <a:rPr lang="ru-RU" sz="1600" b="1">
                <a:solidFill>
                  <a:srgbClr val="00B050"/>
                </a:solidFill>
              </a:rPr>
              <a:t>учебной сессии</a:t>
            </a:r>
            <a:endParaRPr lang="en-AU" sz="1600" b="1">
              <a:solidFill>
                <a:srgbClr val="00B050"/>
              </a:solidFill>
            </a:endParaRPr>
          </a:p>
          <a:p>
            <a:pPr>
              <a:defRPr/>
            </a:pPr>
            <a:r>
              <a:rPr lang="ru-RU" sz="1600" b="1"/>
              <a:t>Четкое представление о том, что Вы хотите достичь, имеет решающее значение</a:t>
            </a:r>
            <a:r>
              <a:rPr lang="en-AU" sz="1600"/>
              <a:t>: </a:t>
            </a:r>
          </a:p>
          <a:p>
            <a:pPr marL="176213" indent="-176213">
              <a:buFont typeface="Courier New" panose="02070309020205020404" pitchFamily="49" charset="0"/>
              <a:buChar char="o"/>
              <a:defRPr/>
            </a:pPr>
            <a:r>
              <a:rPr lang="ru-RU" sz="1600"/>
              <a:t>Все, что Вы делаете в Вашей сессии поддерживает Ваши цели</a:t>
            </a:r>
            <a:r>
              <a:rPr lang="en-AU" sz="1600"/>
              <a:t>. </a:t>
            </a:r>
          </a:p>
          <a:p>
            <a:pPr marL="176213" indent="-176213">
              <a:buFont typeface="Courier New" panose="02070309020205020404" pitchFamily="49" charset="0"/>
              <a:buChar char="o"/>
              <a:defRPr/>
            </a:pPr>
            <a:r>
              <a:rPr lang="ru-RU" sz="1600"/>
              <a:t>Каждый объект и весь текст на каждом слайде  поддерживает эти цели</a:t>
            </a:r>
            <a:r>
              <a:rPr lang="en-AU" sz="1600"/>
              <a:t>. </a:t>
            </a:r>
          </a:p>
          <a:p>
            <a:pPr>
              <a:defRPr/>
            </a:pPr>
            <a:r>
              <a:rPr lang="ru-RU" sz="1800">
                <a:solidFill>
                  <a:srgbClr val="00B050"/>
                </a:solidFill>
              </a:rPr>
              <a:t>Для </a:t>
            </a:r>
            <a:r>
              <a:rPr lang="ru-RU" sz="1800" b="1">
                <a:solidFill>
                  <a:srgbClr val="00B050"/>
                </a:solidFill>
              </a:rPr>
              <a:t>учебной сессии</a:t>
            </a:r>
            <a:r>
              <a:rPr lang="ru-RU" sz="1800">
                <a:solidFill>
                  <a:srgbClr val="00B050"/>
                </a:solidFill>
              </a:rPr>
              <a:t>  главная цель </a:t>
            </a:r>
            <a:r>
              <a:rPr lang="ru-RU" sz="1600"/>
              <a:t>будет разделена на несколько целей, которые сформулированы по результатам оценки образовательных потребностей.</a:t>
            </a:r>
            <a:r>
              <a:rPr sz="1600"/>
              <a:t> </a:t>
            </a:r>
            <a:r>
              <a:rPr lang="ru-RU" sz="1600"/>
              <a:t>Они будут основаны на необходимых профессиональных компетенциях и связанных с ними </a:t>
            </a:r>
            <a:r>
              <a:rPr lang="ru-RU" sz="1600"/>
              <a:t>критериях оценки</a:t>
            </a:r>
            <a:r>
              <a:rPr lang="ru-RU" sz="1600"/>
              <a:t>.</a:t>
            </a:r>
          </a:p>
          <a:p>
            <a:pPr>
              <a:defRPr/>
            </a:pPr>
            <a:r>
              <a:rPr lang="ru-RU" sz="1600"/>
              <a:t>Для </a:t>
            </a:r>
            <a:r>
              <a:rPr lang="ru-RU" sz="1600" b="1"/>
              <a:t>других презентаций</a:t>
            </a:r>
            <a:r>
              <a:rPr lang="ru-RU" sz="1600"/>
              <a:t> убедитесь в наличии очень четких целей и помните, что все сессии должны привести к той или иной форме </a:t>
            </a:r>
            <a:r>
              <a:rPr lang="ru-RU" sz="1600" b="1"/>
              <a:t>изменения </a:t>
            </a:r>
            <a:r>
              <a:rPr lang="ru-RU" sz="1600" b="1"/>
              <a:t>поведения</a:t>
            </a:r>
            <a:r>
              <a:rPr lang="en-AU" sz="1600"/>
              <a:t>.</a:t>
            </a:r>
            <a:endParaRPr lang="en-AU" sz="1600"/>
          </a:p>
          <a:p>
            <a:pPr>
              <a:defRPr/>
            </a:pPr>
            <a:endParaRPr lang="en-AU"/>
          </a:p>
          <a:p>
            <a:pPr>
              <a:defRPr/>
            </a:pPr>
            <a:endParaRPr lang="en-AU"/>
          </a:p>
          <a:p>
            <a:pPr>
              <a:defRPr/>
            </a:pPr>
            <a:endParaRPr lang="en-AU"/>
          </a:p>
          <a:p>
            <a:pPr>
              <a:defRPr/>
            </a:pPr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2204864" y="836712"/>
            <a:ext cx="1863079" cy="93610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Цели сессии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1116013" y="2109788"/>
            <a:ext cx="3887787" cy="447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300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Компетенции</a:t>
            </a:r>
            <a:endParaRPr lang="en-AU" sz="20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3000"/>
              </a:spcAft>
              <a:defRPr/>
            </a:pPr>
            <a:r>
              <a:rPr lang="ru-RU" sz="20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Критерии  эффективности</a:t>
            </a:r>
            <a:endParaRPr lang="en-AU" sz="20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3000"/>
              </a:spcAft>
              <a:defRPr/>
            </a:pPr>
            <a:r>
              <a:rPr lang="ru-RU" sz="20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Пробелы обучения</a:t>
            </a:r>
            <a:endParaRPr lang="en-AU" sz="20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3000"/>
              </a:spcAft>
              <a:defRPr/>
            </a:pPr>
            <a:r>
              <a:rPr lang="ru-RU" sz="20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Образовательные  потребности </a:t>
            </a:r>
            <a:endParaRPr lang="en-AU" sz="20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3000"/>
              </a:spcAft>
              <a:defRPr/>
            </a:pPr>
            <a:r>
              <a:rPr lang="ru-RU" sz="20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Результаты обучения</a:t>
            </a:r>
            <a:endParaRPr lang="en-AU" sz="20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Цели учебной сессии</a:t>
            </a:r>
            <a:endParaRPr lang="en-AU" sz="2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3000"/>
              </a:spcAft>
              <a:defRPr/>
            </a:pPr>
            <a:endParaRPr lang="en-AU" sz="1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781300" y="2565400"/>
            <a:ext cx="431800" cy="28733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1" name="Down Arrow 20"/>
          <p:cNvSpPr/>
          <p:nvPr/>
        </p:nvSpPr>
        <p:spPr>
          <a:xfrm>
            <a:off x="2771775" y="3284538"/>
            <a:ext cx="431800" cy="288925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2" name="Down Arrow 21"/>
          <p:cNvSpPr/>
          <p:nvPr/>
        </p:nvSpPr>
        <p:spPr>
          <a:xfrm>
            <a:off x="2781300" y="3997325"/>
            <a:ext cx="431800" cy="28733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3" name="Down Arrow 22"/>
          <p:cNvSpPr/>
          <p:nvPr/>
        </p:nvSpPr>
        <p:spPr>
          <a:xfrm>
            <a:off x="2771775" y="4941888"/>
            <a:ext cx="431800" cy="287337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4" name="Down Arrow 23"/>
          <p:cNvSpPr/>
          <p:nvPr/>
        </p:nvSpPr>
        <p:spPr>
          <a:xfrm>
            <a:off x="2771775" y="5661025"/>
            <a:ext cx="431800" cy="28733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2565400"/>
            <a:ext cx="6011863" cy="4292600"/>
          </a:xfrm>
          <a:prstGeom prst="rect">
            <a:avLst/>
          </a:prstGeom>
          <a:gradFill>
            <a:gsLst>
              <a:gs pos="0">
                <a:schemeClr val="bg2">
                  <a:alpha val="60000"/>
                </a:schemeClr>
              </a:gs>
              <a:gs pos="50000">
                <a:schemeClr val="bg2">
                  <a:alpha val="10000"/>
                </a:schemeClr>
              </a:gs>
              <a:gs pos="100000">
                <a:schemeClr val="bg2">
                  <a:alpha val="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064500" cy="555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Сосредоточьтесь на 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изменениях</a:t>
            </a:r>
            <a:r>
              <a:rPr lang="ru-RU" dirty="0" smtClean="0"/>
              <a:t>, которые Вы хотите привнести в Вашу аудиторию</a:t>
            </a:r>
            <a:endParaRPr lang="en-AU" dirty="0"/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>
            <a:off x="6011863" y="836613"/>
            <a:ext cx="3132137" cy="6021387"/>
          </a:xfrm>
        </p:spPr>
        <p:txBody>
          <a:bodyPr/>
          <a:lstStyle/>
          <a:p>
            <a:pPr>
              <a:defRPr/>
            </a:pPr>
            <a:r>
              <a:rPr lang="ru-RU" sz="2000" b="1">
                <a:solidFill>
                  <a:schemeClr val="accent4">
                    <a:lumMod val="50000"/>
                  </a:schemeClr>
                </a:solidFill>
              </a:rPr>
              <a:t>Проанализируйте Вашу аудиторию</a:t>
            </a:r>
            <a:endParaRPr lang="en-AU" sz="2000" b="1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/>
              <a:t>Если Вы хотите изменить свою аудиторию, Вы должны понимать её и её потребности.</a:t>
            </a:r>
            <a:endParaRPr lang="en-AU" sz="2000"/>
          </a:p>
          <a:p>
            <a:pPr>
              <a:defRPr/>
            </a:pPr>
            <a:r>
              <a:rPr lang="ru-RU" sz="2000" b="1"/>
              <a:t>Таблица</a:t>
            </a:r>
            <a:r>
              <a:rPr lang="en-AU" sz="2000"/>
              <a:t> </a:t>
            </a:r>
            <a:r>
              <a:rPr lang="ru-RU" sz="2000" b="1"/>
              <a:t>Мысли-Действия-Чувства</a:t>
            </a:r>
            <a:r>
              <a:rPr lang="en-AU" sz="2000" b="1"/>
              <a:t> </a:t>
            </a:r>
            <a:r>
              <a:rPr lang="ru-RU" sz="2000"/>
              <a:t>поможет определить необходимые изменения и пути их достижения.</a:t>
            </a:r>
            <a:endParaRPr lang="en-AU" sz="2000"/>
          </a:p>
          <a:p>
            <a:pPr>
              <a:defRPr/>
            </a:pPr>
            <a:r>
              <a:rPr lang="ru-RU" sz="2000"/>
              <a:t>Если Вы уже сделали таблицу для более широкой темы, Вы можете изменить её для более узкой темы</a:t>
            </a:r>
            <a:r>
              <a:rPr lang="en-AU" sz="2000"/>
              <a:t>.</a:t>
            </a:r>
          </a:p>
          <a:p>
            <a:pPr>
              <a:defRPr/>
            </a:pPr>
            <a:endParaRPr lang="en-AU" sz="2000"/>
          </a:p>
          <a:p>
            <a:pPr>
              <a:defRPr/>
            </a:pPr>
            <a:endParaRPr lang="en-AU"/>
          </a:p>
          <a:p>
            <a:pPr>
              <a:defRPr/>
            </a:pPr>
            <a:endParaRPr lang="en-AU"/>
          </a:p>
          <a:p>
            <a:pPr>
              <a:defRPr/>
            </a:pPr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2204865" y="836712"/>
            <a:ext cx="1584176" cy="65200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Цели сессии</a:t>
            </a:r>
            <a:endParaRPr lang="en-AU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43608" y="3068960"/>
          <a:ext cx="4032449" cy="369273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6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05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5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4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или компетенция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5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2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05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600" marR="4460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05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Изменения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05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Сейчас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05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Потом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05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Мысли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5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5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05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5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5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u-RU" sz="105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Чувства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5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5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25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</a:pPr>
                      <a:r>
                        <a:rPr lang="ru-RU" sz="1050" b="1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Почему они думают и действуют таким образом?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00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5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 и барьеры: Что мешает им меняться?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5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63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5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Катализаторы и поддержка</a:t>
                      </a:r>
                      <a:r>
                        <a:rPr lang="en-AU" sz="105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5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поощряет</a:t>
                      </a:r>
                      <a:r>
                        <a:rPr lang="ru-RU" sz="1050" kern="1200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изменения</a:t>
                      </a:r>
                      <a:r>
                        <a:rPr lang="en-AU" sz="105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ru-RU" sz="105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Чем им это полезно</a:t>
                      </a:r>
                      <a:r>
                        <a:rPr lang="en-AU" sz="105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AU" sz="105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63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5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</a:t>
                      </a:r>
                      <a:r>
                        <a:rPr lang="en-AU" sz="105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05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Вы будете способствовать этим изменениям</a:t>
                      </a:r>
                      <a:r>
                        <a:rPr lang="en-AU" sz="105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050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</a:t>
                      </a:r>
                      <a:endParaRPr lang="en-AU" sz="105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50" name="TextBox 15"/>
          <p:cNvSpPr txBox="1">
            <a:spLocks noChangeArrowheads="1"/>
          </p:cNvSpPr>
          <p:nvPr/>
        </p:nvSpPr>
        <p:spPr bwMode="auto">
          <a:xfrm>
            <a:off x="1619250" y="2636838"/>
            <a:ext cx="316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Мысли-Действия-Чувства</a:t>
            </a:r>
            <a:endParaRPr lang="en-A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288" y="1700213"/>
            <a:ext cx="1798637" cy="78263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>
                <a:solidFill>
                  <a:srgbClr val="00B050"/>
                </a:solidFill>
              </a:rPr>
              <a:t>Проанализируйте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>
                <a:solidFill>
                  <a:srgbClr val="00B050"/>
                </a:solidFill>
              </a:rPr>
              <a:t> Вашу аудиторию</a:t>
            </a:r>
            <a:endParaRPr lang="en-AU" dirty="0">
              <a:solidFill>
                <a:srgbClr val="00B05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150938" y="1393825"/>
            <a:ext cx="1285875" cy="5318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3025775"/>
            <a:ext cx="6011863" cy="3832225"/>
          </a:xfrm>
          <a:prstGeom prst="rect">
            <a:avLst/>
          </a:prstGeom>
          <a:gradFill>
            <a:gsLst>
              <a:gs pos="0">
                <a:schemeClr val="bg2">
                  <a:alpha val="60000"/>
                </a:schemeClr>
              </a:gs>
              <a:gs pos="50000">
                <a:schemeClr val="bg2">
                  <a:alpha val="10000"/>
                </a:schemeClr>
              </a:gs>
              <a:gs pos="100000">
                <a:schemeClr val="bg2">
                  <a:alpha val="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815975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dirty="0" smtClean="0"/>
              <a:t>Успех презентации зависит от Вашей </a:t>
            </a:r>
            <a:r>
              <a:rPr lang="ru-RU" sz="2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педагогической стратегии</a:t>
            </a:r>
            <a:endParaRPr lang="en-AU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863" y="836613"/>
            <a:ext cx="3097212" cy="5761037"/>
          </a:xfrm>
        </p:spPr>
        <p:txBody>
          <a:bodyPr/>
          <a:lstStyle/>
          <a:p>
            <a:pPr>
              <a:defRPr/>
            </a:pPr>
            <a:r>
              <a:rPr lang="ru-RU" sz="1600" b="1">
                <a:solidFill>
                  <a:srgbClr val="00B050"/>
                </a:solidFill>
              </a:rPr>
              <a:t>Набор педагогических стратегий</a:t>
            </a:r>
          </a:p>
          <a:p>
            <a:pPr>
              <a:defRPr/>
            </a:pPr>
            <a:r>
              <a:rPr lang="ru-RU" sz="1600"/>
              <a:t>Обучение происходит в контексте более широкой стратегии (Ваши учебные решения)</a:t>
            </a:r>
            <a:r>
              <a:rPr lang="en-AU" sz="1600"/>
              <a:t>.</a:t>
            </a:r>
          </a:p>
          <a:p>
            <a:pPr>
              <a:defRPr/>
            </a:pPr>
            <a:r>
              <a:rPr lang="ru-RU" sz="1600"/>
              <a:t>Для любой презентации Вам потребуются  следующие стратегии </a:t>
            </a:r>
            <a:r>
              <a:rPr lang="en-AU" sz="1600"/>
              <a:t>:</a:t>
            </a:r>
          </a:p>
          <a:p>
            <a:pPr marL="176213" indent="-176213">
              <a:buFont typeface="Courier New" panose="02070309020205020404" pitchFamily="49" charset="0"/>
              <a:buChar char="o"/>
              <a:defRPr/>
            </a:pPr>
            <a:r>
              <a:rPr lang="ru-RU" sz="1600"/>
              <a:t>Поощряйте аудиторию</a:t>
            </a:r>
          </a:p>
          <a:p>
            <a:pPr marL="176213" indent="-176213">
              <a:buFont typeface="Courier New" panose="02070309020205020404" pitchFamily="49" charset="0"/>
              <a:buChar char="o"/>
              <a:defRPr/>
            </a:pPr>
            <a:r>
              <a:rPr lang="ru-RU" sz="1600"/>
              <a:t>Активно вовлекайте Вашу аудиторию – используйте нужные учебные мероприятия</a:t>
            </a:r>
          </a:p>
          <a:p>
            <a:pPr marL="176213" indent="-176213">
              <a:buFont typeface="Courier New" panose="02070309020205020404" pitchFamily="49" charset="0"/>
              <a:buChar char="o"/>
              <a:defRPr/>
            </a:pPr>
            <a:r>
              <a:rPr lang="ru-RU" sz="1600"/>
              <a:t>Удовлетворяйте  ожидания обучающихся с различными интересами</a:t>
            </a:r>
            <a:endParaRPr lang="en-AU" sz="1600"/>
          </a:p>
          <a:p>
            <a:pPr marL="176213" indent="-176213">
              <a:buFont typeface="Courier New" panose="02070309020205020404" pitchFamily="49" charset="0"/>
              <a:buChar char="o"/>
              <a:defRPr/>
            </a:pPr>
            <a:r>
              <a:rPr lang="ru-RU" sz="1600"/>
              <a:t>Способствуйте общению между ними и Вашему общению с аудиторией.</a:t>
            </a:r>
            <a:endParaRPr lang="en-AU" sz="1600"/>
          </a:p>
          <a:p>
            <a:pPr>
              <a:defRPr/>
            </a:pPr>
            <a:r>
              <a:rPr lang="ru-RU" sz="1600"/>
              <a:t>Держите эти стратегии в памяти пока Вы разрабатываете Вашу презентацию</a:t>
            </a:r>
            <a:r>
              <a:rPr lang="en-AU" sz="1600"/>
              <a:t>.</a:t>
            </a:r>
          </a:p>
          <a:p>
            <a:pPr algn="ctr">
              <a:defRPr/>
            </a:pPr>
            <a:endParaRPr lang="en-AU"/>
          </a:p>
          <a:p>
            <a:pPr>
              <a:defRPr/>
            </a:pPr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2314575" y="1938338"/>
            <a:ext cx="1465263" cy="6985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dirty="0">
                <a:solidFill>
                  <a:srgbClr val="00B050"/>
                </a:solidFill>
              </a:rPr>
              <a:t>Выберите педагогические стратегии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850" y="1925638"/>
            <a:ext cx="1655763" cy="56673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dirty="0">
                <a:solidFill>
                  <a:srgbClr val="00B050"/>
                </a:solidFill>
              </a:rPr>
              <a:t>Проанализируйте Вашу аудиторию</a:t>
            </a:r>
          </a:p>
        </p:txBody>
      </p:sp>
      <p:sp>
        <p:nvSpPr>
          <p:cNvPr id="13" name="Oval 12"/>
          <p:cNvSpPr/>
          <p:nvPr/>
        </p:nvSpPr>
        <p:spPr>
          <a:xfrm>
            <a:off x="2204864" y="836712"/>
            <a:ext cx="1719063" cy="86409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Цели сессии</a:t>
            </a:r>
          </a:p>
        </p:txBody>
      </p:sp>
      <p:pic>
        <p:nvPicPr>
          <p:cNvPr id="1127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t="11302" r="4984" b="25517"/>
          <a:stretch>
            <a:fillRect/>
          </a:stretch>
        </p:blipFill>
        <p:spPr bwMode="auto">
          <a:xfrm>
            <a:off x="179388" y="3603625"/>
            <a:ext cx="58261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7"/>
          <p:cNvSpPr txBox="1">
            <a:spLocks noChangeArrowheads="1"/>
          </p:cNvSpPr>
          <p:nvPr/>
        </p:nvSpPr>
        <p:spPr bwMode="auto">
          <a:xfrm>
            <a:off x="250825" y="3141663"/>
            <a:ext cx="2592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Карта учебных действий</a:t>
            </a:r>
            <a:endParaRPr lang="en-AU" alt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50938" y="1393825"/>
            <a:ext cx="1285875" cy="5318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997200" y="1489075"/>
            <a:ext cx="0" cy="44926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3025775"/>
            <a:ext cx="5795963" cy="3832225"/>
          </a:xfrm>
          <a:prstGeom prst="rect">
            <a:avLst/>
          </a:prstGeom>
          <a:gradFill>
            <a:gsLst>
              <a:gs pos="0">
                <a:schemeClr val="bg2">
                  <a:alpha val="60000"/>
                </a:schemeClr>
              </a:gs>
              <a:gs pos="50000">
                <a:schemeClr val="bg2">
                  <a:alpha val="10000"/>
                </a:schemeClr>
              </a:gs>
              <a:gs pos="100000">
                <a:schemeClr val="bg2">
                  <a:alpha val="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12291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2" b="8301"/>
          <a:stretch>
            <a:fillRect/>
          </a:stretch>
        </p:blipFill>
        <p:spPr bwMode="auto">
          <a:xfrm>
            <a:off x="4508500" y="5303838"/>
            <a:ext cx="1143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7989888" cy="549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Управляйте 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познавательной нагрузкой </a:t>
            </a:r>
            <a:r>
              <a:rPr lang="ru-RU" dirty="0" smtClean="0"/>
              <a:t>Ваших учеников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549275"/>
            <a:ext cx="3457575" cy="6308725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00B050"/>
                </a:solidFill>
              </a:rPr>
              <a:t>  Определите познавательные стратегии</a:t>
            </a:r>
          </a:p>
          <a:p>
            <a:pPr marL="95250">
              <a:defRPr/>
            </a:pPr>
            <a:r>
              <a:rPr lang="ru-RU"/>
              <a:t> Часто мы неосторожно перегружаем     наших слушателей</a:t>
            </a:r>
            <a:r>
              <a:rPr/>
              <a:t>,</a:t>
            </a:r>
            <a:r>
              <a:rPr lang="ru-RU"/>
              <a:t> переполняем их память. Этого можно избежать, если мы сможем управлять их познавательной нагрузкой</a:t>
            </a:r>
            <a:r>
              <a:rPr lang="en-AU"/>
              <a:t>:</a:t>
            </a:r>
          </a:p>
          <a:p>
            <a:pPr marL="176213" indent="-176213">
              <a:buFont typeface="Courier New" panose="02070309020205020404" pitchFamily="49" charset="0"/>
              <a:buChar char="o"/>
              <a:defRPr/>
            </a:pPr>
            <a:r>
              <a:rPr lang="ru-RU" b="1"/>
              <a:t>Руководите Вашими учениками</a:t>
            </a:r>
            <a:r>
              <a:rPr lang="en-AU"/>
              <a:t>. </a:t>
            </a:r>
            <a:r>
              <a:rPr lang="ru-RU"/>
              <a:t>Обеспечьте ментальные модели или рамки, особенно для новичков</a:t>
            </a:r>
            <a:r>
              <a:rPr lang="en-AU"/>
              <a:t>.</a:t>
            </a:r>
          </a:p>
          <a:p>
            <a:pPr marL="176213" indent="-176213">
              <a:buFont typeface="Courier New" panose="02070309020205020404" pitchFamily="49" charset="0"/>
              <a:buChar char="o"/>
              <a:defRPr/>
            </a:pPr>
            <a:r>
              <a:rPr lang="ru-RU" b="1"/>
              <a:t>Упрощайте</a:t>
            </a:r>
            <a:r>
              <a:rPr b="1"/>
              <a:t>, </a:t>
            </a:r>
            <a:r>
              <a:rPr lang="ru-RU" b="1"/>
              <a:t>включайте только нужное</a:t>
            </a:r>
            <a:r>
              <a:rPr b="1"/>
              <a:t>.</a:t>
            </a:r>
            <a:r>
              <a:rPr lang="ru-RU" b="1"/>
              <a:t> </a:t>
            </a:r>
            <a:r>
              <a:rPr lang="ru-RU"/>
              <a:t>Не ожидайте от них понимания  чего-то кроме самого главного</a:t>
            </a:r>
            <a:r>
              <a:rPr lang="en-AU"/>
              <a:t>. </a:t>
            </a:r>
            <a:r>
              <a:rPr lang="ru-RU"/>
              <a:t> Представьте дополнительные детали в раздаточном  материале.</a:t>
            </a:r>
            <a:endParaRPr lang="en-AU"/>
          </a:p>
          <a:p>
            <a:pPr marL="176213" indent="-176213">
              <a:buFont typeface="Courier New" panose="02070309020205020404" pitchFamily="49" charset="0"/>
              <a:buChar char="o"/>
              <a:defRPr/>
            </a:pPr>
            <a:r>
              <a:rPr lang="ru-RU" b="1"/>
              <a:t>Объясните смысл</a:t>
            </a:r>
            <a:r>
              <a:rPr lang="ru-RU"/>
              <a:t> сессии - почему это важно, каким образом это будет полезно для них</a:t>
            </a:r>
            <a:r>
              <a:rPr lang="en-AU"/>
              <a:t>.</a:t>
            </a:r>
          </a:p>
          <a:p>
            <a:pPr marL="176213" indent="-176213">
              <a:buFont typeface="Courier New" panose="02070309020205020404" pitchFamily="49" charset="0"/>
              <a:buChar char="o"/>
              <a:defRPr/>
            </a:pPr>
            <a:r>
              <a:rPr lang="ru-RU"/>
              <a:t>Оптимизируйте визуальный и вербальный </a:t>
            </a:r>
            <a:r>
              <a:rPr lang="ru-RU" err="1"/>
              <a:t>контент</a:t>
            </a:r>
            <a:r>
              <a:rPr lang="ru-RU"/>
              <a:t> </a:t>
            </a:r>
            <a:r>
              <a:rPr lang="en-AU"/>
              <a:t>- </a:t>
            </a:r>
            <a:r>
              <a:rPr lang="ru-RU" b="1"/>
              <a:t>увеличьте визуальные эффекты и сократите текст</a:t>
            </a:r>
            <a:r>
              <a:rPr lang="en-AU"/>
              <a:t>. </a:t>
            </a:r>
            <a:r>
              <a:rPr lang="ru-RU"/>
              <a:t>Не просите читать и слушать одновременно</a:t>
            </a:r>
            <a:r>
              <a:rPr lang="en-AU"/>
              <a:t>.</a:t>
            </a:r>
          </a:p>
          <a:p>
            <a:pPr marL="176213" indent="-176213">
              <a:buFont typeface="Courier New" panose="02070309020205020404" pitchFamily="49" charset="0"/>
              <a:buChar char="o"/>
              <a:defRPr/>
            </a:pPr>
            <a:r>
              <a:rPr lang="ru-RU" b="1"/>
              <a:t>Используйте утвердительно-доказательный подход</a:t>
            </a:r>
            <a:r>
              <a:rPr lang="ru-RU"/>
              <a:t> - ключевые </a:t>
            </a:r>
            <a:r>
              <a:rPr lang="ru-RU"/>
              <a:t>моменты представляйте </a:t>
            </a:r>
            <a:r>
              <a:rPr lang="ru-RU"/>
              <a:t>как заявление </a:t>
            </a:r>
            <a:r>
              <a:rPr/>
              <a:t>, </a:t>
            </a:r>
            <a:r>
              <a:rPr lang="ru-RU"/>
              <a:t>поддерживаемое (в основном) визуальным доказательством</a:t>
            </a:r>
            <a:r>
              <a:rPr lang="en-AU"/>
              <a:t>.</a:t>
            </a:r>
          </a:p>
          <a:p>
            <a:pPr marL="176213" indent="-176213">
              <a:buFont typeface="Courier New" panose="02070309020205020404" pitchFamily="49" charset="0"/>
              <a:buChar char="o"/>
              <a:defRPr/>
            </a:pPr>
            <a:r>
              <a:rPr lang="ru-RU" b="1"/>
              <a:t>Включите </a:t>
            </a:r>
            <a:r>
              <a:rPr lang="ru-RU" b="1"/>
              <a:t>всё необходимое в информацию </a:t>
            </a:r>
            <a:r>
              <a:rPr lang="ru-RU" b="1"/>
              <a:t>- </a:t>
            </a:r>
            <a:r>
              <a:rPr lang="ru-RU"/>
              <a:t>не заставляйте их охотиться за смыслом.</a:t>
            </a:r>
            <a:endParaRPr lang="en-AU"/>
          </a:p>
          <a:p>
            <a:pPr>
              <a:defRPr/>
            </a:pPr>
            <a:endParaRPr lang="en-AU" sz="1200"/>
          </a:p>
          <a:p>
            <a:pPr>
              <a:defRPr/>
            </a:pPr>
            <a:endParaRPr lang="en-AU" sz="1200"/>
          </a:p>
          <a:p>
            <a:pPr>
              <a:defRPr/>
            </a:pPr>
            <a:endParaRPr lang="en-AU" sz="1200"/>
          </a:p>
        </p:txBody>
      </p:sp>
      <p:sp>
        <p:nvSpPr>
          <p:cNvPr id="10" name="Rectangle 9"/>
          <p:cNvSpPr/>
          <p:nvPr/>
        </p:nvSpPr>
        <p:spPr>
          <a:xfrm>
            <a:off x="2411413" y="1916113"/>
            <a:ext cx="1412875" cy="6270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dirty="0">
                <a:solidFill>
                  <a:srgbClr val="00B050"/>
                </a:solidFill>
              </a:rPr>
              <a:t>Выберите педагогические стратегии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9250" y="1925638"/>
            <a:ext cx="1565275" cy="6397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dirty="0">
                <a:solidFill>
                  <a:srgbClr val="00B050"/>
                </a:solidFill>
              </a:rPr>
              <a:t>Определите познавательные стратегии</a:t>
            </a:r>
            <a:endParaRPr lang="en-AU" sz="16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825" y="1925638"/>
            <a:ext cx="1582738" cy="63976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dirty="0">
                <a:solidFill>
                  <a:srgbClr val="00B050"/>
                </a:solidFill>
              </a:rPr>
              <a:t>Проанализируйте Вашу аудиторию</a:t>
            </a:r>
          </a:p>
        </p:txBody>
      </p:sp>
      <p:sp>
        <p:nvSpPr>
          <p:cNvPr id="13" name="Oval 12"/>
          <p:cNvSpPr/>
          <p:nvPr/>
        </p:nvSpPr>
        <p:spPr>
          <a:xfrm>
            <a:off x="2204865" y="836712"/>
            <a:ext cx="1584176" cy="65200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80000"/>
              </a:lnSpc>
              <a:defRPr/>
            </a:pPr>
            <a:r>
              <a:rPr lang="ru-RU" dirty="0"/>
              <a:t>Цели сессии</a:t>
            </a:r>
          </a:p>
        </p:txBody>
      </p:sp>
      <p:grpSp>
        <p:nvGrpSpPr>
          <p:cNvPr id="12300" name="Group 4"/>
          <p:cNvGrpSpPr>
            <a:grpSpLocks/>
          </p:cNvGrpSpPr>
          <p:nvPr/>
        </p:nvGrpSpPr>
        <p:grpSpPr bwMode="auto">
          <a:xfrm>
            <a:off x="468313" y="4600575"/>
            <a:ext cx="1285875" cy="1546225"/>
            <a:chOff x="527050" y="941388"/>
            <a:chExt cx="4222750" cy="5186362"/>
          </a:xfrm>
        </p:grpSpPr>
        <p:pic>
          <p:nvPicPr>
            <p:cNvPr id="123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3" t="11653" r="15294"/>
            <a:stretch>
              <a:fillRect/>
            </a:stretch>
          </p:blipFill>
          <p:spPr bwMode="auto">
            <a:xfrm>
              <a:off x="976313" y="1358900"/>
              <a:ext cx="3559175" cy="476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50" y="941388"/>
              <a:ext cx="4222750" cy="284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1" name="TextBox 8"/>
          <p:cNvSpPr txBox="1">
            <a:spLocks noChangeArrowheads="1"/>
          </p:cNvSpPr>
          <p:nvPr/>
        </p:nvSpPr>
        <p:spPr bwMode="auto">
          <a:xfrm>
            <a:off x="260350" y="3975100"/>
            <a:ext cx="180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/>
              <a:t>Ментальные модели</a:t>
            </a:r>
            <a:endParaRPr lang="en-AU" altLang="ru-RU" sz="1600"/>
          </a:p>
        </p:txBody>
      </p:sp>
      <p:sp>
        <p:nvSpPr>
          <p:cNvPr id="12302" name="TextBox 15"/>
          <p:cNvSpPr txBox="1">
            <a:spLocks noChangeArrowheads="1"/>
          </p:cNvSpPr>
          <p:nvPr/>
        </p:nvSpPr>
        <p:spPr bwMode="auto">
          <a:xfrm>
            <a:off x="250825" y="6073775"/>
            <a:ext cx="10080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/>
              <a:t>Каркас</a:t>
            </a:r>
            <a:r>
              <a:rPr lang="en-AU" altLang="ru-RU" sz="1400"/>
              <a:t> (</a:t>
            </a:r>
            <a:r>
              <a:rPr lang="ru-RU" altLang="ru-RU" sz="1400"/>
              <a:t>модель</a:t>
            </a:r>
            <a:r>
              <a:rPr lang="en-AU" altLang="ru-RU" sz="1400"/>
              <a:t>)</a:t>
            </a:r>
          </a:p>
        </p:txBody>
      </p:sp>
      <p:sp>
        <p:nvSpPr>
          <p:cNvPr id="12303" name="TextBox 16"/>
          <p:cNvSpPr txBox="1">
            <a:spLocks noChangeArrowheads="1"/>
          </p:cNvSpPr>
          <p:nvPr/>
        </p:nvSpPr>
        <p:spPr bwMode="auto">
          <a:xfrm>
            <a:off x="766763" y="6186488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ru-RU" sz="1600"/>
              <a:t>+</a:t>
            </a:r>
          </a:p>
        </p:txBody>
      </p:sp>
      <p:sp>
        <p:nvSpPr>
          <p:cNvPr id="12304" name="TextBox 17"/>
          <p:cNvSpPr txBox="1">
            <a:spLocks noChangeArrowheads="1"/>
          </p:cNvSpPr>
          <p:nvPr/>
        </p:nvSpPr>
        <p:spPr bwMode="auto">
          <a:xfrm>
            <a:off x="1162050" y="6145213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/>
              <a:t>Детали</a:t>
            </a:r>
          </a:p>
        </p:txBody>
      </p:sp>
      <p:cxnSp>
        <p:nvCxnSpPr>
          <p:cNvPr id="20" name="Straight Connector 19"/>
          <p:cNvCxnSpPr>
            <a:stCxn id="12304" idx="0"/>
          </p:cNvCxnSpPr>
          <p:nvPr/>
        </p:nvCxnSpPr>
        <p:spPr>
          <a:xfrm flipH="1" flipV="1">
            <a:off x="1506538" y="5321300"/>
            <a:ext cx="160337" cy="82391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0" idx="2"/>
          </p:cNvCxnSpPr>
          <p:nvPr/>
        </p:nvCxnSpPr>
        <p:spPr>
          <a:xfrm flipV="1">
            <a:off x="766763" y="5449888"/>
            <a:ext cx="344487" cy="6143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H="1">
            <a:off x="2204865" y="4805886"/>
            <a:ext cx="999615" cy="105449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308" name="TextBox 30"/>
          <p:cNvSpPr txBox="1">
            <a:spLocks noChangeArrowheads="1"/>
          </p:cNvSpPr>
          <p:nvPr/>
        </p:nvSpPr>
        <p:spPr bwMode="auto">
          <a:xfrm>
            <a:off x="1979613" y="4005263"/>
            <a:ext cx="1809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/>
              <a:t>Двоичный код</a:t>
            </a:r>
            <a:endParaRPr lang="en-AU" altLang="ru-RU" sz="1600"/>
          </a:p>
        </p:txBody>
      </p:sp>
      <p:sp>
        <p:nvSpPr>
          <p:cNvPr id="12309" name="TextBox 32"/>
          <p:cNvSpPr txBox="1">
            <a:spLocks noChangeArrowheads="1"/>
          </p:cNvSpPr>
          <p:nvPr/>
        </p:nvSpPr>
        <p:spPr bwMode="auto">
          <a:xfrm>
            <a:off x="2057400" y="5895975"/>
            <a:ext cx="18097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/>
              <a:t>Отдельные визуальные и вербальные каналы</a:t>
            </a:r>
            <a:endParaRPr lang="en-AU" altLang="ru-RU" sz="1400"/>
          </a:p>
        </p:txBody>
      </p:sp>
      <p:sp>
        <p:nvSpPr>
          <p:cNvPr id="34" name="Rectangle 33"/>
          <p:cNvSpPr/>
          <p:nvPr/>
        </p:nvSpPr>
        <p:spPr>
          <a:xfrm>
            <a:off x="247650" y="4508500"/>
            <a:ext cx="1803400" cy="2001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2311" name="TextBox 36"/>
          <p:cNvSpPr txBox="1">
            <a:spLocks noChangeArrowheads="1"/>
          </p:cNvSpPr>
          <p:nvPr/>
        </p:nvSpPr>
        <p:spPr bwMode="auto">
          <a:xfrm>
            <a:off x="3843338" y="3929063"/>
            <a:ext cx="180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/>
              <a:t>Утверждение-доказательство</a:t>
            </a:r>
            <a:endParaRPr lang="en-AU" altLang="ru-RU" sz="1600"/>
          </a:p>
        </p:txBody>
      </p:sp>
      <p:sp>
        <p:nvSpPr>
          <p:cNvPr id="38" name="Rectangle 37"/>
          <p:cNvSpPr/>
          <p:nvPr/>
        </p:nvSpPr>
        <p:spPr>
          <a:xfrm>
            <a:off x="2057400" y="4508500"/>
            <a:ext cx="1803400" cy="2001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9" name="Rectangle 38"/>
          <p:cNvSpPr/>
          <p:nvPr/>
        </p:nvSpPr>
        <p:spPr>
          <a:xfrm>
            <a:off x="3865563" y="4508500"/>
            <a:ext cx="1804987" cy="20018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0" name="Down Arrow 39"/>
          <p:cNvSpPr/>
          <p:nvPr/>
        </p:nvSpPr>
        <p:spPr>
          <a:xfrm rot="3780000">
            <a:off x="2827338" y="4954588"/>
            <a:ext cx="146050" cy="40005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1" name="Down Arrow 40"/>
          <p:cNvSpPr/>
          <p:nvPr/>
        </p:nvSpPr>
        <p:spPr>
          <a:xfrm rot="5400000">
            <a:off x="3256756" y="5104607"/>
            <a:ext cx="144463" cy="3937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2316" name="TextBox 41"/>
          <p:cNvSpPr txBox="1">
            <a:spLocks noChangeArrowheads="1"/>
          </p:cNvSpPr>
          <p:nvPr/>
        </p:nvSpPr>
        <p:spPr bwMode="auto">
          <a:xfrm>
            <a:off x="3708400" y="4508500"/>
            <a:ext cx="2087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400"/>
              <a:t> Заявление в названии</a:t>
            </a:r>
            <a:endParaRPr lang="en-AU" altLang="ru-RU" sz="1400"/>
          </a:p>
        </p:txBody>
      </p:sp>
      <p:sp>
        <p:nvSpPr>
          <p:cNvPr id="12317" name="TextBox 44"/>
          <p:cNvSpPr txBox="1">
            <a:spLocks noChangeArrowheads="1"/>
          </p:cNvSpPr>
          <p:nvPr/>
        </p:nvSpPr>
        <p:spPr bwMode="auto">
          <a:xfrm rot="-2190114">
            <a:off x="3833813" y="4992688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">
                <a:solidFill>
                  <a:srgbClr val="00B050"/>
                </a:solidFill>
              </a:rPr>
              <a:t>Понять смысл слайда в течение 3 секунд</a:t>
            </a:r>
            <a:endParaRPr lang="en-AU" altLang="ru-RU" sz="1200">
              <a:solidFill>
                <a:srgbClr val="00B050"/>
              </a:solidFill>
            </a:endParaRPr>
          </a:p>
        </p:txBody>
      </p:sp>
      <p:cxnSp>
        <p:nvCxnSpPr>
          <p:cNvPr id="47" name="Straight Connector 46"/>
          <p:cNvCxnSpPr>
            <a:stCxn id="12" idx="0"/>
          </p:cNvCxnSpPr>
          <p:nvPr/>
        </p:nvCxnSpPr>
        <p:spPr>
          <a:xfrm flipV="1">
            <a:off x="1042988" y="1393825"/>
            <a:ext cx="1393825" cy="5318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" idx="0"/>
          </p:cNvCxnSpPr>
          <p:nvPr/>
        </p:nvCxnSpPr>
        <p:spPr>
          <a:xfrm flipV="1">
            <a:off x="3117850" y="1466850"/>
            <a:ext cx="23813" cy="44926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1" idx="0"/>
          </p:cNvCxnSpPr>
          <p:nvPr/>
        </p:nvCxnSpPr>
        <p:spPr>
          <a:xfrm flipH="1" flipV="1">
            <a:off x="3557588" y="1393825"/>
            <a:ext cx="1384300" cy="5318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1be5244294541f15d68cad915e956a6837361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6681</TotalTime>
  <Words>1775</Words>
  <Application>Microsoft Office PowerPoint</Application>
  <PresentationFormat>On-screen Show (4:3)</PresentationFormat>
  <Paragraphs>301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Arial</vt:lpstr>
      <vt:lpstr>Calibri Light</vt:lpstr>
      <vt:lpstr>Wingdings 2</vt:lpstr>
      <vt:lpstr>Courier New</vt:lpstr>
      <vt:lpstr>Wingdings</vt:lpstr>
      <vt:lpstr>Office Theme</vt:lpstr>
      <vt:lpstr>Планирование и подготовка презентации</vt:lpstr>
      <vt:lpstr>PowerPoint Presentation</vt:lpstr>
      <vt:lpstr>Погибнуть от PowerPoint: некоторые типичные жалобы и разочарования</vt:lpstr>
      <vt:lpstr>Планируйте презентации для эффективного общения</vt:lpstr>
      <vt:lpstr>Планируйте свою презентацию перед началом создания слайдов</vt:lpstr>
      <vt:lpstr>Все зависит от Ваших целей</vt:lpstr>
      <vt:lpstr>Сосредоточьтесь на изменениях, которые Вы хотите привнести в Вашу аудиторию</vt:lpstr>
      <vt:lpstr>Успех презентации зависит от Вашей педагогической стратегии</vt:lpstr>
      <vt:lpstr>Управляйте познавательной нагрузкой Ваших учеников</vt:lpstr>
      <vt:lpstr>Разрабатывайте структуру Вашей учебной сессии</vt:lpstr>
      <vt:lpstr>Разработайте ресурсы своей учебной сессии– слайды и раздаточный материал</vt:lpstr>
      <vt:lpstr>Создайте слайды-коммуникаторы</vt:lpstr>
      <vt:lpstr>1. Создавайте визуально притягательный  и пробуждающий чувства слайд</vt:lpstr>
      <vt:lpstr>2. Создайте заглавный слайд, любые меню и контекстные слайды</vt:lpstr>
      <vt:lpstr>3. Создайте слайды-разделители для предупреждения  об изменениях и создайте структуру</vt:lpstr>
      <vt:lpstr>4. Создайте Ваши контекстные слайды</vt:lpstr>
      <vt:lpstr>5. Сильное заключение и призыв к действию</vt:lpstr>
      <vt:lpstr>Выполните следующие шаги для повышения эффективности презентаций</vt:lpstr>
      <vt:lpstr>Планируйте стратегию и структуру Вашей презентации перед началом создания слайдов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Bell</dc:creator>
  <cp:lastModifiedBy>Пользователь</cp:lastModifiedBy>
  <cp:revision>644</cp:revision>
  <cp:lastPrinted>2014-04-21T03:53:30Z</cp:lastPrinted>
  <dcterms:created xsi:type="dcterms:W3CDTF">2013-04-01T00:48:04Z</dcterms:created>
  <dcterms:modified xsi:type="dcterms:W3CDTF">2020-04-20T15:26:54Z</dcterms:modified>
</cp:coreProperties>
</file>