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9.xml"/>
  <Override ContentType="application/vnd.openxmlformats-officedocument.presentationml.slideMaster+xml" PartName="/ppt/slideMasters/slideMaster11.xml"/>
  <Override ContentType="application/vnd.openxmlformats-officedocument.presentationml.slideMaster+xml" PartName="/ppt/slideMasters/slideMaster13.xml"/>
  <Override ContentType="application/vnd.openxmlformats-officedocument.presentationml.slideMaster+xml" PartName="/ppt/slideMasters/slideMaster10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12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14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11.xml"/>
  <Override ContentType="application/vnd.openxmlformats-officedocument.theme+xml" PartName="/ppt/theme/theme5.xml"/>
  <Override ContentType="application/vnd.openxmlformats-officedocument.theme+xml" PartName="/ppt/theme/theme9.xml"/>
  <Override ContentType="application/vnd.openxmlformats-officedocument.theme+xml" PartName="/ppt/theme/theme13.xml"/>
  <Override ContentType="application/vnd.openxmlformats-officedocument.theme+xml" PartName="/ppt/theme/theme7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8.xml"/>
  <Override ContentType="application/vnd.openxmlformats-officedocument.theme+xml" PartName="/ppt/theme/theme10.xml"/>
  <Override ContentType="application/vnd.openxmlformats-officedocument.theme+xml" PartName="/ppt/theme/theme1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5"/>
    <p:sldMasterId id="2147483661" r:id="rId6"/>
    <p:sldMasterId id="2147483662" r:id="rId7"/>
    <p:sldMasterId id="2147483663" r:id="rId8"/>
    <p:sldMasterId id="2147483664" r:id="rId9"/>
    <p:sldMasterId id="2147483665" r:id="rId10"/>
    <p:sldMasterId id="2147483666" r:id="rId11"/>
    <p:sldMasterId id="2147483667" r:id="rId12"/>
    <p:sldMasterId id="2147483668" r:id="rId13"/>
    <p:sldMasterId id="2147483669" r:id="rId14"/>
    <p:sldMasterId id="2147483670" r:id="rId15"/>
    <p:sldMasterId id="2147483671" r:id="rId16"/>
    <p:sldMasterId id="2147483672" r:id="rId17"/>
  </p:sldMasterIdLst>
  <p:notesMasterIdLst>
    <p:notesMasterId r:id="rId18"/>
  </p:notesMasterIdLst>
  <p:sldIdLst>
    <p:sldId id="256" r:id="rId19"/>
    <p:sldId id="257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</p:sldIdLst>
  <p:sldSz cy="6858000" cx="9144000"/>
  <p:notesSz cx="6811950" cy="99456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A80D0AC-DD63-47DF-8EA8-32280FE88188}">
  <a:tblStyle styleId="{BA80D0AC-DD63-47DF-8EA8-32280FE88188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2.xml"/><Relationship Id="rId22" Type="http://schemas.openxmlformats.org/officeDocument/2006/relationships/slide" Target="slides/slide4.xml"/><Relationship Id="rId21" Type="http://schemas.openxmlformats.org/officeDocument/2006/relationships/slide" Target="slides/slide3.xml"/><Relationship Id="rId24" Type="http://schemas.openxmlformats.org/officeDocument/2006/relationships/slide" Target="slides/slide6.xml"/><Relationship Id="rId23" Type="http://schemas.openxmlformats.org/officeDocument/2006/relationships/slide" Target="slides/slide5.xml"/><Relationship Id="rId1" Type="http://schemas.openxmlformats.org/officeDocument/2006/relationships/theme" Target="theme/theme10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Master" Target="slideMasters/slideMaster5.xml"/><Relationship Id="rId26" Type="http://schemas.openxmlformats.org/officeDocument/2006/relationships/slide" Target="slides/slide8.xml"/><Relationship Id="rId25" Type="http://schemas.openxmlformats.org/officeDocument/2006/relationships/slide" Target="slides/slide7.xml"/><Relationship Id="rId28" Type="http://schemas.openxmlformats.org/officeDocument/2006/relationships/slide" Target="slides/slide10.xml"/><Relationship Id="rId27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11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31" Type="http://schemas.openxmlformats.org/officeDocument/2006/relationships/slide" Target="slides/slide13.xml"/><Relationship Id="rId30" Type="http://schemas.openxmlformats.org/officeDocument/2006/relationships/slide" Target="slides/slide12.xml"/><Relationship Id="rId11" Type="http://schemas.openxmlformats.org/officeDocument/2006/relationships/slideMaster" Target="slideMasters/slideMaster7.xml"/><Relationship Id="rId10" Type="http://schemas.openxmlformats.org/officeDocument/2006/relationships/slideMaster" Target="slideMasters/slideMaster6.xml"/><Relationship Id="rId32" Type="http://schemas.openxmlformats.org/officeDocument/2006/relationships/slide" Target="slides/slide14.xml"/><Relationship Id="rId13" Type="http://schemas.openxmlformats.org/officeDocument/2006/relationships/slideMaster" Target="slideMasters/slideMaster9.xml"/><Relationship Id="rId12" Type="http://schemas.openxmlformats.org/officeDocument/2006/relationships/slideMaster" Target="slideMasters/slideMaster8.xml"/><Relationship Id="rId15" Type="http://schemas.openxmlformats.org/officeDocument/2006/relationships/slideMaster" Target="slideMasters/slideMaster11.xml"/><Relationship Id="rId14" Type="http://schemas.openxmlformats.org/officeDocument/2006/relationships/slideMaster" Target="slideMasters/slideMaster10.xml"/><Relationship Id="rId17" Type="http://schemas.openxmlformats.org/officeDocument/2006/relationships/slideMaster" Target="slideMasters/slideMaster13.xml"/><Relationship Id="rId16" Type="http://schemas.openxmlformats.org/officeDocument/2006/relationships/slideMaster" Target="slideMasters/slideMaster12.xml"/><Relationship Id="rId19" Type="http://schemas.openxmlformats.org/officeDocument/2006/relationships/slide" Target="slides/slide1.xml"/><Relationship Id="rId1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550" lIns="91125" spcFirstLastPara="1" rIns="91125" wrap="square" tIns="455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9212" y="0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550" lIns="91125" spcFirstLastPara="1" rIns="91125" wrap="square" tIns="4555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69987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2625" y="4786312"/>
            <a:ext cx="5448300" cy="3916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550" lIns="91125" spcFirstLastPara="1" rIns="91125" wrap="square" tIns="4555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47212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550" lIns="91125" spcFirstLastPara="1" rIns="91125" wrap="square" tIns="455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9212" y="9447212"/>
            <a:ext cx="2951162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550" lIns="91125" spcFirstLastPara="1" rIns="91125" wrap="square" tIns="45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/>
          <p:nvPr>
            <p:ph idx="1" type="body"/>
          </p:nvPr>
        </p:nvSpPr>
        <p:spPr>
          <a:xfrm>
            <a:off x="682625" y="4786312"/>
            <a:ext cx="5448300" cy="3916362"/>
          </a:xfrm>
          <a:prstGeom prst="rect">
            <a:avLst/>
          </a:prstGeom>
        </p:spPr>
        <p:txBody>
          <a:bodyPr anchorCtr="0" anchor="t" bIns="45550" lIns="91125" spcFirstLastPara="1" rIns="91125" wrap="square" tIns="45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:notes"/>
          <p:cNvSpPr/>
          <p:nvPr>
            <p:ph idx="2" type="sldImg"/>
          </p:nvPr>
        </p:nvSpPr>
        <p:spPr>
          <a:xfrm>
            <a:off x="1169987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0:notes"/>
          <p:cNvSpPr txBox="1"/>
          <p:nvPr>
            <p:ph idx="1" type="body"/>
          </p:nvPr>
        </p:nvSpPr>
        <p:spPr>
          <a:xfrm>
            <a:off x="682625" y="4786312"/>
            <a:ext cx="5448300" cy="3916362"/>
          </a:xfrm>
          <a:prstGeom prst="rect">
            <a:avLst/>
          </a:prstGeom>
        </p:spPr>
        <p:txBody>
          <a:bodyPr anchorCtr="0" anchor="t" bIns="45550" lIns="91125" spcFirstLastPara="1" rIns="91125" wrap="square" tIns="45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0:notes"/>
          <p:cNvSpPr/>
          <p:nvPr>
            <p:ph idx="2" type="sldImg"/>
          </p:nvPr>
        </p:nvSpPr>
        <p:spPr>
          <a:xfrm>
            <a:off x="1169987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1:notes"/>
          <p:cNvSpPr txBox="1"/>
          <p:nvPr>
            <p:ph idx="1" type="body"/>
          </p:nvPr>
        </p:nvSpPr>
        <p:spPr>
          <a:xfrm>
            <a:off x="682625" y="4786312"/>
            <a:ext cx="5448300" cy="3916362"/>
          </a:xfrm>
          <a:prstGeom prst="rect">
            <a:avLst/>
          </a:prstGeom>
        </p:spPr>
        <p:txBody>
          <a:bodyPr anchorCtr="0" anchor="t" bIns="45550" lIns="91125" spcFirstLastPara="1" rIns="91125" wrap="square" tIns="45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1:notes"/>
          <p:cNvSpPr/>
          <p:nvPr>
            <p:ph idx="2" type="sldImg"/>
          </p:nvPr>
        </p:nvSpPr>
        <p:spPr>
          <a:xfrm>
            <a:off x="1169987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12:notes"/>
          <p:cNvSpPr txBox="1"/>
          <p:nvPr>
            <p:ph idx="1" type="body"/>
          </p:nvPr>
        </p:nvSpPr>
        <p:spPr>
          <a:xfrm>
            <a:off x="682625" y="4786312"/>
            <a:ext cx="5448300" cy="3916362"/>
          </a:xfrm>
          <a:prstGeom prst="rect">
            <a:avLst/>
          </a:prstGeom>
        </p:spPr>
        <p:txBody>
          <a:bodyPr anchorCtr="0" anchor="t" bIns="45550" lIns="91125" spcFirstLastPara="1" rIns="91125" wrap="square" tIns="45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12:notes"/>
          <p:cNvSpPr/>
          <p:nvPr>
            <p:ph idx="2" type="sldImg"/>
          </p:nvPr>
        </p:nvSpPr>
        <p:spPr>
          <a:xfrm>
            <a:off x="1169987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3:notes"/>
          <p:cNvSpPr txBox="1"/>
          <p:nvPr>
            <p:ph idx="1" type="body"/>
          </p:nvPr>
        </p:nvSpPr>
        <p:spPr>
          <a:xfrm>
            <a:off x="682625" y="4786312"/>
            <a:ext cx="5448300" cy="3916362"/>
          </a:xfrm>
          <a:prstGeom prst="rect">
            <a:avLst/>
          </a:prstGeom>
        </p:spPr>
        <p:txBody>
          <a:bodyPr anchorCtr="0" anchor="t" bIns="45550" lIns="91125" spcFirstLastPara="1" rIns="91125" wrap="square" tIns="45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13:notes"/>
          <p:cNvSpPr/>
          <p:nvPr>
            <p:ph idx="2" type="sldImg"/>
          </p:nvPr>
        </p:nvSpPr>
        <p:spPr>
          <a:xfrm>
            <a:off x="1169987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4:notes"/>
          <p:cNvSpPr txBox="1"/>
          <p:nvPr>
            <p:ph idx="1" type="body"/>
          </p:nvPr>
        </p:nvSpPr>
        <p:spPr>
          <a:xfrm>
            <a:off x="682625" y="4786312"/>
            <a:ext cx="5448300" cy="3916362"/>
          </a:xfrm>
          <a:prstGeom prst="rect">
            <a:avLst/>
          </a:prstGeom>
        </p:spPr>
        <p:txBody>
          <a:bodyPr anchorCtr="0" anchor="t" bIns="45550" lIns="91125" spcFirstLastPara="1" rIns="91125" wrap="square" tIns="45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4:notes"/>
          <p:cNvSpPr/>
          <p:nvPr>
            <p:ph idx="2" type="sldImg"/>
          </p:nvPr>
        </p:nvSpPr>
        <p:spPr>
          <a:xfrm>
            <a:off x="1169987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:notes"/>
          <p:cNvSpPr txBox="1"/>
          <p:nvPr>
            <p:ph idx="1" type="body"/>
          </p:nvPr>
        </p:nvSpPr>
        <p:spPr>
          <a:xfrm>
            <a:off x="682625" y="4786312"/>
            <a:ext cx="5448300" cy="3916362"/>
          </a:xfrm>
          <a:prstGeom prst="rect">
            <a:avLst/>
          </a:prstGeom>
        </p:spPr>
        <p:txBody>
          <a:bodyPr anchorCtr="0" anchor="t" bIns="45550" lIns="91125" spcFirstLastPara="1" rIns="91125" wrap="square" tIns="45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:notes"/>
          <p:cNvSpPr/>
          <p:nvPr>
            <p:ph idx="2" type="sldImg"/>
          </p:nvPr>
        </p:nvSpPr>
        <p:spPr>
          <a:xfrm>
            <a:off x="1169987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:notes"/>
          <p:cNvSpPr txBox="1"/>
          <p:nvPr>
            <p:ph idx="1" type="body"/>
          </p:nvPr>
        </p:nvSpPr>
        <p:spPr>
          <a:xfrm>
            <a:off x="682625" y="4786312"/>
            <a:ext cx="5448300" cy="3916362"/>
          </a:xfrm>
          <a:prstGeom prst="rect">
            <a:avLst/>
          </a:prstGeom>
        </p:spPr>
        <p:txBody>
          <a:bodyPr anchorCtr="0" anchor="t" bIns="45550" lIns="91125" spcFirstLastPara="1" rIns="91125" wrap="square" tIns="45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3:notes"/>
          <p:cNvSpPr/>
          <p:nvPr>
            <p:ph idx="2" type="sldImg"/>
          </p:nvPr>
        </p:nvSpPr>
        <p:spPr>
          <a:xfrm>
            <a:off x="1169987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:notes"/>
          <p:cNvSpPr txBox="1"/>
          <p:nvPr>
            <p:ph idx="1" type="body"/>
          </p:nvPr>
        </p:nvSpPr>
        <p:spPr>
          <a:xfrm>
            <a:off x="682625" y="4786312"/>
            <a:ext cx="5448300" cy="3916362"/>
          </a:xfrm>
          <a:prstGeom prst="rect">
            <a:avLst/>
          </a:prstGeom>
        </p:spPr>
        <p:txBody>
          <a:bodyPr anchorCtr="0" anchor="t" bIns="45550" lIns="91125" spcFirstLastPara="1" rIns="91125" wrap="square" tIns="45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4:notes"/>
          <p:cNvSpPr/>
          <p:nvPr>
            <p:ph idx="2" type="sldImg"/>
          </p:nvPr>
        </p:nvSpPr>
        <p:spPr>
          <a:xfrm>
            <a:off x="1169987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:notes"/>
          <p:cNvSpPr txBox="1"/>
          <p:nvPr>
            <p:ph idx="1" type="body"/>
          </p:nvPr>
        </p:nvSpPr>
        <p:spPr>
          <a:xfrm>
            <a:off x="682625" y="4786312"/>
            <a:ext cx="5448300" cy="3916362"/>
          </a:xfrm>
          <a:prstGeom prst="rect">
            <a:avLst/>
          </a:prstGeom>
        </p:spPr>
        <p:txBody>
          <a:bodyPr anchorCtr="0" anchor="t" bIns="45550" lIns="91125" spcFirstLastPara="1" rIns="91125" wrap="square" tIns="45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5:notes"/>
          <p:cNvSpPr/>
          <p:nvPr>
            <p:ph idx="2" type="sldImg"/>
          </p:nvPr>
        </p:nvSpPr>
        <p:spPr>
          <a:xfrm>
            <a:off x="1169987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6:notes"/>
          <p:cNvSpPr txBox="1"/>
          <p:nvPr>
            <p:ph idx="1" type="body"/>
          </p:nvPr>
        </p:nvSpPr>
        <p:spPr>
          <a:xfrm>
            <a:off x="682625" y="4786312"/>
            <a:ext cx="5448300" cy="3916362"/>
          </a:xfrm>
          <a:prstGeom prst="rect">
            <a:avLst/>
          </a:prstGeom>
        </p:spPr>
        <p:txBody>
          <a:bodyPr anchorCtr="0" anchor="t" bIns="45550" lIns="91125" spcFirstLastPara="1" rIns="91125" wrap="square" tIns="45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6:notes"/>
          <p:cNvSpPr/>
          <p:nvPr>
            <p:ph idx="2" type="sldImg"/>
          </p:nvPr>
        </p:nvSpPr>
        <p:spPr>
          <a:xfrm>
            <a:off x="1169987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7:notes"/>
          <p:cNvSpPr txBox="1"/>
          <p:nvPr>
            <p:ph idx="1" type="body"/>
          </p:nvPr>
        </p:nvSpPr>
        <p:spPr>
          <a:xfrm>
            <a:off x="682625" y="4786312"/>
            <a:ext cx="5448300" cy="3916362"/>
          </a:xfrm>
          <a:prstGeom prst="rect">
            <a:avLst/>
          </a:prstGeom>
        </p:spPr>
        <p:txBody>
          <a:bodyPr anchorCtr="0" anchor="t" bIns="45550" lIns="91125" spcFirstLastPara="1" rIns="91125" wrap="square" tIns="45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7:notes"/>
          <p:cNvSpPr/>
          <p:nvPr>
            <p:ph idx="2" type="sldImg"/>
          </p:nvPr>
        </p:nvSpPr>
        <p:spPr>
          <a:xfrm>
            <a:off x="1169987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8:notes"/>
          <p:cNvSpPr txBox="1"/>
          <p:nvPr>
            <p:ph idx="1" type="body"/>
          </p:nvPr>
        </p:nvSpPr>
        <p:spPr>
          <a:xfrm>
            <a:off x="682625" y="4786312"/>
            <a:ext cx="5448300" cy="3916362"/>
          </a:xfrm>
          <a:prstGeom prst="rect">
            <a:avLst/>
          </a:prstGeom>
        </p:spPr>
        <p:txBody>
          <a:bodyPr anchorCtr="0" anchor="t" bIns="45550" lIns="91125" spcFirstLastPara="1" rIns="91125" wrap="square" tIns="45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8:notes"/>
          <p:cNvSpPr/>
          <p:nvPr>
            <p:ph idx="2" type="sldImg"/>
          </p:nvPr>
        </p:nvSpPr>
        <p:spPr>
          <a:xfrm>
            <a:off x="1169987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9:notes"/>
          <p:cNvSpPr txBox="1"/>
          <p:nvPr>
            <p:ph idx="1" type="body"/>
          </p:nvPr>
        </p:nvSpPr>
        <p:spPr>
          <a:xfrm>
            <a:off x="682625" y="4786312"/>
            <a:ext cx="5448300" cy="3916362"/>
          </a:xfrm>
          <a:prstGeom prst="rect">
            <a:avLst/>
          </a:prstGeom>
        </p:spPr>
        <p:txBody>
          <a:bodyPr anchorCtr="0" anchor="t" bIns="45550" lIns="91125" spcFirstLastPara="1" rIns="91125" wrap="square" tIns="455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9:notes"/>
          <p:cNvSpPr/>
          <p:nvPr>
            <p:ph idx="2" type="sldImg"/>
          </p:nvPr>
        </p:nvSpPr>
        <p:spPr>
          <a:xfrm>
            <a:off x="1169987" y="1243012"/>
            <a:ext cx="4471987" cy="33559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Google Shape;131;p2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indent="-228600" lvl="1" marL="914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indent="-228600" lvl="2" marL="1371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indent="-228600" lvl="3" marL="18288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4pPr>
            <a:lvl5pPr indent="-228600" lvl="4" marL="22860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5pPr>
            <a:lvl6pPr indent="-228600" lvl="5" marL="27432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6pPr>
            <a:lvl7pPr indent="-228600" lvl="6" marL="32004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7pPr>
            <a:lvl8pPr indent="-228600" lvl="7" marL="3657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8pPr>
            <a:lvl9pPr indent="-228600" lvl="8" marL="41148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9pPr>
          </a:lstStyle>
          <a:p/>
        </p:txBody>
      </p:sp>
      <p:sp>
        <p:nvSpPr>
          <p:cNvPr id="132" name="Google Shape;132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23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5"/>
          <p:cNvSpPr txBox="1"/>
          <p:nvPr>
            <p:ph type="title"/>
          </p:nvPr>
        </p:nvSpPr>
        <p:spPr>
          <a:xfrm rot="5400000">
            <a:off x="4732337" y="2171703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5"/>
          <p:cNvSpPr txBox="1"/>
          <p:nvPr>
            <p:ph idx="1" type="body"/>
          </p:nvPr>
        </p:nvSpPr>
        <p:spPr>
          <a:xfrm rot="5400000">
            <a:off x="541338" y="190503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6" name="Google Shape;156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1pPr>
            <a:lvl2pPr indent="-228600" lvl="1" marL="914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2" type="body"/>
          </p:nvPr>
        </p:nvSpPr>
        <p:spPr>
          <a:xfrm>
            <a:off x="467544" y="0"/>
            <a:ext cx="8676456" cy="7647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indent="-22860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/>
            </a:lvl4pPr>
            <a:lvl5pPr indent="-22860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and Content" type="obj">
  <p:cSld name="OBJEC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0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>
                <a:solidFill>
                  <a:schemeClr val="lt1"/>
                </a:solidFill>
              </a:defRPr>
            </a:lvl1pPr>
            <a:lvl2pPr indent="-361950" lvl="1" marL="914400" algn="l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2100"/>
              <a:buChar char="–"/>
              <a:defRPr>
                <a:solidFill>
                  <a:schemeClr val="lt1"/>
                </a:solidFill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>
                <a:solidFill>
                  <a:schemeClr val="lt1"/>
                </a:solidFill>
              </a:defRPr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Char char="–"/>
              <a:defRPr>
                <a:solidFill>
                  <a:schemeClr val="lt1"/>
                </a:solidFill>
              </a:defRPr>
            </a:lvl4pPr>
            <a:lvl5pPr indent="-323850" lvl="4" marL="22860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500"/>
              <a:buChar char="»"/>
              <a:defRPr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3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270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10"/>
              </a:spcBef>
              <a:spcAft>
                <a:spcPts val="0"/>
              </a:spcAft>
              <a:buClr>
                <a:srgbClr val="888888"/>
              </a:buClr>
              <a:buSzPts val="1050"/>
              <a:buNone/>
              <a:defRPr sz="105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indent="-32385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indent="-314325" lvl="3" marL="1828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4pPr>
            <a:lvl5pPr indent="-314325" lvl="4" marL="22860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»"/>
              <a:defRPr sz="1350"/>
            </a:lvl5pPr>
            <a:lvl6pPr indent="-314325" lvl="5" marL="2743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6pPr>
            <a:lvl7pPr indent="-314325" lvl="6" marL="3200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7pPr>
            <a:lvl8pPr indent="-314325" lvl="7" marL="3657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8pPr>
            <a:lvl9pPr indent="-314325" lvl="8" marL="4114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9pPr>
          </a:lstStyle>
          <a:p/>
        </p:txBody>
      </p:sp>
      <p:sp>
        <p:nvSpPr>
          <p:cNvPr id="69" name="Google Shape;69;p11"/>
          <p:cNvSpPr txBox="1"/>
          <p:nvPr>
            <p:ph idx="2" type="body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2pPr>
            <a:lvl3pPr indent="-32385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3pPr>
            <a:lvl4pPr indent="-314325" lvl="3" marL="1828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4pPr>
            <a:lvl5pPr indent="-314325" lvl="4" marL="22860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»"/>
              <a:defRPr sz="1350"/>
            </a:lvl5pPr>
            <a:lvl6pPr indent="-314325" lvl="5" marL="2743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6pPr>
            <a:lvl7pPr indent="-314325" lvl="6" marL="3200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7pPr>
            <a:lvl8pPr indent="-314325" lvl="7" marL="3657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8pPr>
            <a:lvl9pPr indent="-314325" lvl="8" marL="4114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2" name="Google Shape;82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indent="-32385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indent="-314325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indent="-3048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indent="-3048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indent="-3048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indent="-3048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/>
        </p:txBody>
      </p:sp>
      <p:sp>
        <p:nvSpPr>
          <p:cNvPr id="83" name="Google Shape;83;p13"/>
          <p:cNvSpPr txBox="1"/>
          <p:nvPr>
            <p:ph idx="3" type="body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84" name="Google Shape;84;p13"/>
          <p:cNvSpPr txBox="1"/>
          <p:nvPr>
            <p:ph idx="4" type="body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indent="-32385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2pPr>
            <a:lvl3pPr indent="-314325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indent="-304800" lvl="3" marL="1828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  <a:defRPr sz="1200"/>
            </a:lvl4pPr>
            <a:lvl5pPr indent="-304800" lvl="4" marL="22860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»"/>
              <a:defRPr sz="1200"/>
            </a:lvl5pPr>
            <a:lvl6pPr indent="-3048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6pPr>
            <a:lvl7pPr indent="-3048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7pPr>
            <a:lvl8pPr indent="-3048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8pPr>
            <a:lvl9pPr indent="-3048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9"/>
          <p:cNvSpPr txBox="1"/>
          <p:nvPr>
            <p:ph idx="1" type="body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Char char="–"/>
              <a:defRPr sz="21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–"/>
              <a:defRPr sz="1500"/>
            </a:lvl4pPr>
            <a:lvl5pPr indent="-323850" lvl="4" marL="22860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»"/>
              <a:defRPr sz="1500"/>
            </a:lvl5pPr>
            <a:lvl6pPr indent="-323850" lvl="5" marL="2743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18" name="Google Shape;118;p19"/>
          <p:cNvSpPr txBox="1"/>
          <p:nvPr>
            <p:ph idx="2" type="body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1pPr>
            <a:lvl2pPr indent="-228600" lvl="1" marL="914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2pPr>
            <a:lvl3pPr indent="-228600" lvl="2" marL="1371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3pPr>
            <a:lvl4pPr indent="-228600" lvl="3" marL="18288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4pPr>
            <a:lvl5pPr indent="-228600" lvl="4" marL="22860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5pPr>
            <a:lvl6pPr indent="-228600" lvl="5" marL="27432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6pPr>
            <a:lvl7pPr indent="-228600" lvl="6" marL="32004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7pPr>
            <a:lvl8pPr indent="-228600" lvl="7" marL="36576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8pPr>
            <a:lvl9pPr indent="-228600" lvl="8" marL="41148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9pPr>
          </a:lstStyle>
          <a:p/>
        </p:txBody>
      </p:sp>
      <p:sp>
        <p:nvSpPr>
          <p:cNvPr id="119" name="Google Shape;119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0.xml"/></Relationships>
</file>

<file path=ppt/slideMasters/_rels/slideMaster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6.xml"/></Relationships>
</file>

<file path=ppt/slideMasters/_rels/slideMaster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14.xml"/></Relationships>
</file>

<file path=ppt/slideMasters/_rels/slideMaster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13.xml"/></Relationships>
</file>

<file path=ppt/slideMasters/_rels/slideMaster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1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3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12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2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1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4.xml"/></Relationships>
</file>

<file path=ppt/slideMasters/_rels/slideMaster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1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2" name="Google Shape;112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Google Shape;113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Google Shape;124;p2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5" name="Google Shape;125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6" name="Google Shape;126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7" name="Google Shape;127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Google Shape;137;p2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8" name="Google Shape;138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9" name="Google Shape;139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0" name="Google Shape;140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9" name="Google Shape;149;p2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0" name="Google Shape;150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1" name="Google Shape;151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2" name="Google Shape;152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/>
        </p:nvSpPr>
        <p:spPr>
          <a:xfrm>
            <a:off x="0" y="0"/>
            <a:ext cx="9144000" cy="765175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3"/>
          <p:cNvSpPr txBox="1"/>
          <p:nvPr/>
        </p:nvSpPr>
        <p:spPr>
          <a:xfrm>
            <a:off x="8386762" y="6453187"/>
            <a:ext cx="647700" cy="333375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b="0" i="0" lang="en-US" sz="1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Menu        </a:t>
            </a:r>
            <a:endParaRPr/>
          </a:p>
        </p:txBody>
      </p:sp>
      <p:sp>
        <p:nvSpPr>
          <p:cNvPr id="24" name="Google Shape;24;p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86762" y="6453187"/>
            <a:ext cx="647700" cy="333375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b="0" i="0" lang="en-US" sz="14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Menu</a:t>
            </a:r>
            <a:endParaRPr/>
          </a:p>
        </p:txBody>
      </p:sp>
      <p:sp>
        <p:nvSpPr>
          <p:cNvPr id="31" name="Google Shape;31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Google Shape;90;p1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Google Shape;9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3" name="Google Shape;9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Google Shape;101;p16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3" name="Google Shape;103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jpg"/><Relationship Id="rId4" Type="http://schemas.openxmlformats.org/officeDocument/2006/relationships/image" Target="../media/image6.jpg"/><Relationship Id="rId11" Type="http://schemas.openxmlformats.org/officeDocument/2006/relationships/image" Target="../media/image20.png"/><Relationship Id="rId10" Type="http://schemas.openxmlformats.org/officeDocument/2006/relationships/image" Target="../media/image3.png"/><Relationship Id="rId9" Type="http://schemas.openxmlformats.org/officeDocument/2006/relationships/image" Target="../media/image5.gif"/><Relationship Id="rId5" Type="http://schemas.openxmlformats.org/officeDocument/2006/relationships/image" Target="../media/image4.png"/><Relationship Id="rId6" Type="http://schemas.openxmlformats.org/officeDocument/2006/relationships/image" Target="../media/image7.png"/><Relationship Id="rId7" Type="http://schemas.openxmlformats.org/officeDocument/2006/relationships/image" Target="../media/image8.jpg"/><Relationship Id="rId8" Type="http://schemas.openxmlformats.org/officeDocument/2006/relationships/image" Target="../media/image1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7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" name="Google Shape;163;p26"/>
          <p:cNvGraphicFramePr/>
          <p:nvPr/>
        </p:nvGraphicFramePr>
        <p:xfrm>
          <a:off x="415925" y="24717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{BA80D0AC-DD63-47DF-8EA8-32280FE88188}</a:tableStyleId>
              </a:tblPr>
              <a:tblGrid>
                <a:gridCol w="173025"/>
                <a:gridCol w="268275"/>
                <a:gridCol w="268275"/>
              </a:tblGrid>
              <a:tr h="1079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725" marL="68725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725" marL="6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725" marL="6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0"/>
                    </a:gradFill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725" marL="6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725" marL="687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725" marL="687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725" marL="6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725" marL="687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725" marL="687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79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725" marL="687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003F77"/>
                        </a:gs>
                        <a:gs pos="50000">
                          <a:srgbClr val="005FAD"/>
                        </a:gs>
                        <a:gs pos="100000">
                          <a:srgbClr val="0072CE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725" marL="687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725" marL="687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64" name="Google Shape;164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28264" y="3762017"/>
            <a:ext cx="720475" cy="440447"/>
          </a:xfrm>
          <a:prstGeom prst="rect">
            <a:avLst/>
          </a:prstGeom>
          <a:noFill/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</p:pic>
      <p:pic>
        <p:nvPicPr>
          <p:cNvPr id="165" name="Google Shape;165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41757" y="2403833"/>
            <a:ext cx="744276" cy="495964"/>
          </a:xfrm>
          <a:prstGeom prst="rect">
            <a:avLst/>
          </a:prstGeom>
          <a:noFill/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</p:pic>
      <p:sp>
        <p:nvSpPr>
          <p:cNvPr id="166" name="Google Shape;166;p26"/>
          <p:cNvSpPr txBox="1"/>
          <p:nvPr/>
        </p:nvSpPr>
        <p:spPr>
          <a:xfrm>
            <a:off x="1820862" y="6494462"/>
            <a:ext cx="4911725" cy="33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5DB1"/>
              </a:buClr>
              <a:buSzPts val="1600"/>
              <a:buFont typeface="Calibri"/>
              <a:buNone/>
            </a:pPr>
            <a:r>
              <a:rPr b="0" i="0" lang="en-US" sz="1600" u="none" cap="none" strike="noStrike">
                <a:solidFill>
                  <a:srgbClr val="395DB1"/>
                </a:solidFill>
                <a:latin typeface="Calibri"/>
                <a:ea typeface="Calibri"/>
                <a:cs typeface="Calibri"/>
                <a:sym typeface="Calibri"/>
              </a:rPr>
              <a:t>Кликните на любую тему или используйте стрелки</a:t>
            </a:r>
            <a:endParaRPr/>
          </a:p>
        </p:txBody>
      </p:sp>
      <p:sp>
        <p:nvSpPr>
          <p:cNvPr id="167" name="Google Shape;167;p26"/>
          <p:cNvSpPr txBox="1"/>
          <p:nvPr/>
        </p:nvSpPr>
        <p:spPr>
          <a:xfrm>
            <a:off x="241300" y="44450"/>
            <a:ext cx="7058025" cy="13684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108000" spcFirstLastPara="1" rIns="91425" wrap="square" tIns="0">
            <a:noAutofit/>
          </a:bodyPr>
          <a:lstStyle/>
          <a:p>
            <a:pPr indent="-257175" lvl="0" marL="257175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Примеры</a:t>
            </a:r>
            <a:endParaRPr b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57175" lvl="0" marL="257175" marR="0" rtl="0" algn="l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Clr>
                <a:srgbClr val="395DB1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rgbClr val="395DB1"/>
                </a:solidFill>
                <a:latin typeface="Calibri"/>
                <a:ea typeface="Calibri"/>
                <a:cs typeface="Calibri"/>
                <a:sym typeface="Calibri"/>
              </a:rPr>
              <a:t>Мысли-Действия-Чувства</a:t>
            </a:r>
            <a:endParaRPr/>
          </a:p>
        </p:txBody>
      </p:sp>
      <p:sp>
        <p:nvSpPr>
          <p:cNvPr id="168" name="Google Shape;168;p26"/>
          <p:cNvSpPr txBox="1"/>
          <p:nvPr/>
        </p:nvSpPr>
        <p:spPr>
          <a:xfrm>
            <a:off x="6659562" y="5627687"/>
            <a:ext cx="2233612" cy="12303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1" i="0" sz="2800" u="none" cap="none" strike="noStrike">
              <a:solidFill>
                <a:srgbClr val="395DB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5DB1"/>
              </a:buClr>
              <a:buSzPts val="2800"/>
              <a:buFont typeface="Calibri"/>
              <a:buNone/>
            </a:pPr>
            <a:r>
              <a:rPr b="1" i="0" lang="en-US" sz="2800" u="none" cap="none" strike="noStrike">
                <a:solidFill>
                  <a:srgbClr val="395DB1"/>
                </a:solidFill>
                <a:latin typeface="Calibri"/>
                <a:ea typeface="Calibri"/>
                <a:cs typeface="Calibri"/>
                <a:sym typeface="Calibri"/>
              </a:rPr>
              <a:t>Ян Белл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395DB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EUMeTrain - Mozilla Firefox" id="169" name="Google Shape;169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03767" y="3061217"/>
            <a:ext cx="720985" cy="466159"/>
          </a:xfrm>
          <a:prstGeom prst="rect">
            <a:avLst/>
          </a:prstGeom>
          <a:noFill/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</p:pic>
      <p:sp>
        <p:nvSpPr>
          <p:cNvPr id="170" name="Google Shape;170;p26"/>
          <p:cNvSpPr txBox="1"/>
          <p:nvPr/>
        </p:nvSpPr>
        <p:spPr>
          <a:xfrm>
            <a:off x="1116012" y="3017837"/>
            <a:ext cx="2227262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RGB спутниковые снимки</a:t>
            </a:r>
            <a:endParaRPr/>
          </a:p>
        </p:txBody>
      </p:sp>
      <p:pic>
        <p:nvPicPr>
          <p:cNvPr id="171" name="Google Shape;171;p2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02776" y="3694282"/>
            <a:ext cx="712872" cy="475248"/>
          </a:xfrm>
          <a:prstGeom prst="rect">
            <a:avLst/>
          </a:prstGeom>
          <a:noFill/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</p:pic>
      <p:sp>
        <p:nvSpPr>
          <p:cNvPr id="172" name="Google Shape;172;p26"/>
          <p:cNvSpPr txBox="1"/>
          <p:nvPr/>
        </p:nvSpPr>
        <p:spPr>
          <a:xfrm>
            <a:off x="1116012" y="3736975"/>
            <a:ext cx="2160587" cy="4905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Прогноз гроз - для новичков</a:t>
            </a:r>
            <a:endParaRPr/>
          </a:p>
        </p:txBody>
      </p:sp>
      <p:pic>
        <p:nvPicPr>
          <p:cNvPr id="173" name="Google Shape;173;p2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402776" y="4377158"/>
            <a:ext cx="712872" cy="475248"/>
          </a:xfrm>
          <a:prstGeom prst="rect">
            <a:avLst/>
          </a:prstGeom>
          <a:noFill/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</p:pic>
      <p:sp>
        <p:nvSpPr>
          <p:cNvPr id="174" name="Google Shape;174;p26"/>
          <p:cNvSpPr txBox="1"/>
          <p:nvPr/>
        </p:nvSpPr>
        <p:spPr>
          <a:xfrm>
            <a:off x="1106487" y="4421187"/>
            <a:ext cx="2160587" cy="49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Прогноз гроз - продвинутый уровень</a:t>
            </a:r>
            <a:endParaRPr/>
          </a:p>
        </p:txBody>
      </p:sp>
      <p:pic>
        <p:nvPicPr>
          <p:cNvPr id="175" name="Google Shape;175;p2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02775" y="5100975"/>
            <a:ext cx="712873" cy="474408"/>
          </a:xfrm>
          <a:prstGeom prst="rect">
            <a:avLst/>
          </a:prstGeom>
          <a:noFill/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</p:pic>
      <p:sp>
        <p:nvSpPr>
          <p:cNvPr id="176" name="Google Shape;176;p26"/>
          <p:cNvSpPr txBox="1"/>
          <p:nvPr/>
        </p:nvSpPr>
        <p:spPr>
          <a:xfrm>
            <a:off x="1149350" y="5124450"/>
            <a:ext cx="2160587" cy="49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Культура и образование</a:t>
            </a:r>
            <a:endParaRPr/>
          </a:p>
        </p:txBody>
      </p:sp>
      <p:sp>
        <p:nvSpPr>
          <p:cNvPr id="177" name="Google Shape;177;p26"/>
          <p:cNvSpPr txBox="1"/>
          <p:nvPr/>
        </p:nvSpPr>
        <p:spPr>
          <a:xfrm>
            <a:off x="4181475" y="2400300"/>
            <a:ext cx="2160587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Распознавание облаков</a:t>
            </a:r>
            <a:endParaRPr/>
          </a:p>
        </p:txBody>
      </p:sp>
      <p:pic>
        <p:nvPicPr>
          <p:cNvPr id="178" name="Google Shape;178;p2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428264" y="3113955"/>
            <a:ext cx="721940" cy="478167"/>
          </a:xfrm>
          <a:prstGeom prst="rect">
            <a:avLst/>
          </a:prstGeom>
          <a:noFill/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</p:pic>
      <p:sp>
        <p:nvSpPr>
          <p:cNvPr id="179" name="Google Shape;179;p26"/>
          <p:cNvSpPr txBox="1"/>
          <p:nvPr/>
        </p:nvSpPr>
        <p:spPr>
          <a:xfrm>
            <a:off x="4181475" y="3184525"/>
            <a:ext cx="2406650" cy="33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Подготовка презентации</a:t>
            </a:r>
            <a:endParaRPr/>
          </a:p>
        </p:txBody>
      </p:sp>
      <p:pic>
        <p:nvPicPr>
          <p:cNvPr id="180" name="Google Shape;180;p2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490974" y="4391760"/>
            <a:ext cx="561088" cy="523224"/>
          </a:xfrm>
          <a:prstGeom prst="rect">
            <a:avLst/>
          </a:prstGeom>
          <a:noFill/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</p:pic>
      <p:sp>
        <p:nvSpPr>
          <p:cNvPr id="181" name="Google Shape;181;p26"/>
          <p:cNvSpPr txBox="1"/>
          <p:nvPr/>
        </p:nvSpPr>
        <p:spPr>
          <a:xfrm>
            <a:off x="4159250" y="4503737"/>
            <a:ext cx="2160587" cy="33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ВМО – Ваш друг</a:t>
            </a:r>
            <a:endParaRPr/>
          </a:p>
        </p:txBody>
      </p:sp>
      <p:sp>
        <p:nvSpPr>
          <p:cNvPr id="182" name="Google Shape;182;p26"/>
          <p:cNvSpPr/>
          <p:nvPr/>
        </p:nvSpPr>
        <p:spPr>
          <a:xfrm>
            <a:off x="0" y="1340768"/>
            <a:ext cx="9144000" cy="282609"/>
          </a:xfrm>
          <a:prstGeom prst="rect">
            <a:avLst/>
          </a:prstGeom>
          <a:gradFill>
            <a:gsLst>
              <a:gs pos="0">
                <a:srgbClr val="395DB1"/>
              </a:gs>
              <a:gs pos="60000">
                <a:srgbClr val="395DB1">
                  <a:alpha val="47843"/>
                </a:srgbClr>
              </a:gs>
              <a:gs pos="100000">
                <a:srgbClr val="395DB1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Google Shape;183;p26"/>
          <p:cNvSpPr txBox="1"/>
          <p:nvPr/>
        </p:nvSpPr>
        <p:spPr>
          <a:xfrm>
            <a:off x="269875" y="2962275"/>
            <a:ext cx="3025775" cy="63341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26"/>
          <p:cNvSpPr txBox="1"/>
          <p:nvPr/>
        </p:nvSpPr>
        <p:spPr>
          <a:xfrm>
            <a:off x="258762" y="3614737"/>
            <a:ext cx="3025775" cy="63341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26"/>
          <p:cNvSpPr txBox="1"/>
          <p:nvPr/>
        </p:nvSpPr>
        <p:spPr>
          <a:xfrm>
            <a:off x="242887" y="4291012"/>
            <a:ext cx="3025775" cy="63341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6"/>
          <p:cNvSpPr txBox="1"/>
          <p:nvPr/>
        </p:nvSpPr>
        <p:spPr>
          <a:xfrm>
            <a:off x="284162" y="5038725"/>
            <a:ext cx="3025775" cy="63341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6"/>
          <p:cNvSpPr txBox="1"/>
          <p:nvPr/>
        </p:nvSpPr>
        <p:spPr>
          <a:xfrm>
            <a:off x="3241675" y="2384425"/>
            <a:ext cx="3025775" cy="63341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6"/>
          <p:cNvSpPr txBox="1"/>
          <p:nvPr/>
        </p:nvSpPr>
        <p:spPr>
          <a:xfrm>
            <a:off x="3367087" y="3036887"/>
            <a:ext cx="3025775" cy="63341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6"/>
          <p:cNvSpPr txBox="1"/>
          <p:nvPr/>
        </p:nvSpPr>
        <p:spPr>
          <a:xfrm>
            <a:off x="3397250" y="4356100"/>
            <a:ext cx="3025775" cy="63341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6"/>
          <p:cNvSpPr txBox="1"/>
          <p:nvPr/>
        </p:nvSpPr>
        <p:spPr>
          <a:xfrm>
            <a:off x="4106862" y="3789362"/>
            <a:ext cx="2160587" cy="33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Проведение вебинара</a:t>
            </a:r>
            <a:endParaRPr/>
          </a:p>
        </p:txBody>
      </p:sp>
      <p:sp>
        <p:nvSpPr>
          <p:cNvPr id="191" name="Google Shape;191;p26"/>
          <p:cNvSpPr txBox="1"/>
          <p:nvPr/>
        </p:nvSpPr>
        <p:spPr>
          <a:xfrm>
            <a:off x="3389312" y="3657600"/>
            <a:ext cx="3025775" cy="63341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6"/>
          <p:cNvSpPr txBox="1"/>
          <p:nvPr/>
        </p:nvSpPr>
        <p:spPr>
          <a:xfrm>
            <a:off x="1106487" y="2492375"/>
            <a:ext cx="2160587" cy="33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Шаблоны</a:t>
            </a:r>
            <a:endParaRPr/>
          </a:p>
        </p:txBody>
      </p:sp>
      <p:sp>
        <p:nvSpPr>
          <p:cNvPr id="193" name="Google Shape;193;p26"/>
          <p:cNvSpPr txBox="1"/>
          <p:nvPr/>
        </p:nvSpPr>
        <p:spPr>
          <a:xfrm>
            <a:off x="307975" y="2324100"/>
            <a:ext cx="3025775" cy="63341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6"/>
          <p:cNvSpPr txBox="1"/>
          <p:nvPr/>
        </p:nvSpPr>
        <p:spPr>
          <a:xfrm>
            <a:off x="4165600" y="5062537"/>
            <a:ext cx="2160587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Инструктаж лётного состава</a:t>
            </a:r>
            <a:endParaRPr/>
          </a:p>
        </p:txBody>
      </p:sp>
      <p:pic>
        <p:nvPicPr>
          <p:cNvPr id="195" name="Google Shape;195;p2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3428265" y="5117693"/>
            <a:ext cx="682756" cy="455170"/>
          </a:xfrm>
          <a:prstGeom prst="rect">
            <a:avLst/>
          </a:prstGeom>
          <a:noFill/>
          <a:ln>
            <a:noFill/>
          </a:ln>
          <a:effectLst>
            <a:outerShdw blurRad="107950" algn="ctr" dir="5400000" dist="12700">
              <a:srgbClr val="000000"/>
            </a:outerShdw>
          </a:effectLst>
        </p:spPr>
      </p:pic>
      <p:sp>
        <p:nvSpPr>
          <p:cNvPr id="196" name="Google Shape;196;p26"/>
          <p:cNvSpPr txBox="1"/>
          <p:nvPr/>
        </p:nvSpPr>
        <p:spPr>
          <a:xfrm>
            <a:off x="241300" y="6494462"/>
            <a:ext cx="2314575" cy="27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0" i="0" lang="en-US" sz="1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Ноября 2012</a:t>
            </a:r>
            <a:endParaRPr/>
          </a:p>
        </p:txBody>
      </p:sp>
      <p:sp>
        <p:nvSpPr>
          <p:cNvPr id="197" name="Google Shape;197;p26"/>
          <p:cNvSpPr txBox="1"/>
          <p:nvPr/>
        </p:nvSpPr>
        <p:spPr>
          <a:xfrm>
            <a:off x="3341687" y="5018087"/>
            <a:ext cx="3025775" cy="63341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6"/>
          <p:cNvSpPr txBox="1"/>
          <p:nvPr/>
        </p:nvSpPr>
        <p:spPr>
          <a:xfrm>
            <a:off x="374650" y="1773237"/>
            <a:ext cx="7891462" cy="36671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14300" marR="0" rtl="0" algn="l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Примечание: некоторые примеры – реальные, другие – вымышленные</a:t>
            </a:r>
            <a:endParaRPr/>
          </a:p>
        </p:txBody>
      </p:sp>
      <p:sp>
        <p:nvSpPr>
          <p:cNvPr id="199" name="Google Shape;199;p26"/>
          <p:cNvSpPr txBox="1"/>
          <p:nvPr/>
        </p:nvSpPr>
        <p:spPr>
          <a:xfrm>
            <a:off x="7407275" y="2371725"/>
            <a:ext cx="2160587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Вихревое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уравнение</a:t>
            </a:r>
            <a:endParaRPr/>
          </a:p>
        </p:txBody>
      </p:sp>
      <p:sp>
        <p:nvSpPr>
          <p:cNvPr id="200" name="Google Shape;200;p26"/>
          <p:cNvSpPr txBox="1"/>
          <p:nvPr/>
        </p:nvSpPr>
        <p:spPr>
          <a:xfrm>
            <a:off x="6444208" y="2446290"/>
            <a:ext cx="1008112" cy="442365"/>
          </a:xfrm>
          <a:prstGeom prst="rect">
            <a:avLst/>
          </a:prstGeom>
          <a:blipFill rotWithShape="1">
            <a:blip r:embed="rId11">
              <a:alphaModFix/>
            </a:blip>
            <a:stretch>
              <a:fillRect b="-2739" l="0" r="-604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</a:pPr>
            <a:r>
              <a:rPr b="0" i="0" lang="en-US" sz="1800" u="none" cap="none" strike="noStrike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201" name="Google Shape;201;p26"/>
          <p:cNvSpPr txBox="1"/>
          <p:nvPr/>
        </p:nvSpPr>
        <p:spPr>
          <a:xfrm>
            <a:off x="6443662" y="2446337"/>
            <a:ext cx="936625" cy="4318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6"/>
          <p:cNvSpPr txBox="1"/>
          <p:nvPr/>
        </p:nvSpPr>
        <p:spPr>
          <a:xfrm>
            <a:off x="7437437" y="3040062"/>
            <a:ext cx="1724025" cy="5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0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Обзор финасирования обучения</a:t>
            </a:r>
            <a:endParaRPr/>
          </a:p>
        </p:txBody>
      </p:sp>
      <p:sp>
        <p:nvSpPr>
          <p:cNvPr id="203" name="Google Shape;203;p26"/>
          <p:cNvSpPr/>
          <p:nvPr/>
        </p:nvSpPr>
        <p:spPr>
          <a:xfrm>
            <a:off x="6732241" y="3384699"/>
            <a:ext cx="864095" cy="40466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1" i="0">
                <a:ln>
                  <a:noFill/>
                </a:ln>
                <a:noFill/>
                <a:latin typeface="Calibri"/>
              </a:rPr>
              <a:t>$£¥$</a:t>
            </a:r>
          </a:p>
        </p:txBody>
      </p:sp>
      <p:sp>
        <p:nvSpPr>
          <p:cNvPr id="204" name="Google Shape;204;p26"/>
          <p:cNvSpPr txBox="1"/>
          <p:nvPr/>
        </p:nvSpPr>
        <p:spPr>
          <a:xfrm>
            <a:off x="6443662" y="3121025"/>
            <a:ext cx="2700337" cy="63341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6"/>
          <p:cNvSpPr txBox="1"/>
          <p:nvPr/>
        </p:nvSpPr>
        <p:spPr>
          <a:xfrm>
            <a:off x="6323012" y="2352675"/>
            <a:ext cx="2786062" cy="633412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Google Shape;277;p3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4762"/>
            <a:ext cx="1025525" cy="769937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35"/>
          <p:cNvSpPr txBox="1"/>
          <p:nvPr>
            <p:ph idx="2" type="body"/>
          </p:nvPr>
        </p:nvSpPr>
        <p:spPr>
          <a:xfrm>
            <a:off x="1187450" y="0"/>
            <a:ext cx="7956550" cy="765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Проведение вебинара</a:t>
            </a:r>
            <a:endParaRPr/>
          </a:p>
        </p:txBody>
      </p:sp>
      <p:graphicFrame>
        <p:nvGraphicFramePr>
          <p:cNvPr id="279" name="Google Shape;279;p35"/>
          <p:cNvGraphicFramePr/>
          <p:nvPr/>
        </p:nvGraphicFramePr>
        <p:xfrm>
          <a:off x="611187" y="14843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{BA80D0AC-DD63-47DF-8EA8-32280FE88188}</a:tableStyleId>
              </a:tblPr>
              <a:tblGrid>
                <a:gridCol w="1163625"/>
                <a:gridCol w="3390900"/>
                <a:gridCol w="3390900"/>
              </a:tblGrid>
              <a:tr h="512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600" marL="68600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Сейчас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Потом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</a:tr>
              <a:tr h="175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Мысли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не знаю, с чего начать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Большинство вебинаров скучны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должен/хочу это сделать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Постепенно то, что я делаю сейчас, значительно улучшится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 меня есть идеи, как сделать вебинар увлекательным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начну с простого, и с опытом начну применять новые техники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6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Действия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Вебинаров не проводил, но имею опыт аудиторного обучения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Пробовал организовать вебинар, и он был плохой/нормальный/хороший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Проведение вебинара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Вовлечение аудитории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84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Чувства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Страх или растерянность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Нежелание что-то менять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Определенный интерес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Желание пробовать новое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Уверенность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80" name="Google Shape;280;p35"/>
          <p:cNvSpPr txBox="1"/>
          <p:nvPr/>
        </p:nvSpPr>
        <p:spPr>
          <a:xfrm>
            <a:off x="8388350" y="6450012"/>
            <a:ext cx="647700" cy="325437"/>
          </a:xfrm>
          <a:prstGeom prst="rect">
            <a:avLst/>
          </a:prstGeom>
          <a:gradFill>
            <a:gsLst>
              <a:gs pos="0">
                <a:srgbClr val="365E8E"/>
              </a:gs>
              <a:gs pos="100000">
                <a:srgbClr val="558ED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r>
              <a:rPr b="0" i="0" lang="en-US" sz="13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Меню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6"/>
          <p:cNvSpPr txBox="1"/>
          <p:nvPr>
            <p:ph idx="1" type="body"/>
          </p:nvPr>
        </p:nvSpPr>
        <p:spPr>
          <a:xfrm>
            <a:off x="1258887" y="0"/>
            <a:ext cx="7885112" cy="995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ВМО - Ваш друг</a:t>
            </a:r>
            <a:endParaRPr/>
          </a:p>
        </p:txBody>
      </p:sp>
      <p:sp>
        <p:nvSpPr>
          <p:cNvPr id="286" name="Google Shape;286;p36"/>
          <p:cNvSpPr txBox="1"/>
          <p:nvPr/>
        </p:nvSpPr>
        <p:spPr>
          <a:xfrm>
            <a:off x="-63500" y="1412875"/>
            <a:ext cx="175577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Джефф Вилсон</a:t>
            </a:r>
            <a:endParaRPr/>
          </a:p>
        </p:txBody>
      </p:sp>
      <p:pic>
        <p:nvPicPr>
          <p:cNvPr id="287" name="Google Shape;287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098550" cy="1412875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36"/>
          <p:cNvSpPr txBox="1"/>
          <p:nvPr/>
        </p:nvSpPr>
        <p:spPr>
          <a:xfrm>
            <a:off x="1241425" y="811212"/>
            <a:ext cx="7794625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Занятие в рамках регионального курса ВМО по подготовке преподавателей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ETRP - Бюро по образованию и подготовке кадров ВМО (Бюро по ОПК)</a:t>
            </a:r>
            <a:endParaRPr/>
          </a:p>
        </p:txBody>
      </p:sp>
      <p:graphicFrame>
        <p:nvGraphicFramePr>
          <p:cNvPr id="289" name="Google Shape;289;p36"/>
          <p:cNvGraphicFramePr/>
          <p:nvPr/>
        </p:nvGraphicFramePr>
        <p:xfrm>
          <a:off x="549275" y="19732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{BA80D0AC-DD63-47DF-8EA8-32280FE88188}</a:tableStyleId>
              </a:tblPr>
              <a:tblGrid>
                <a:gridCol w="1646225"/>
                <a:gridCol w="2990850"/>
                <a:gridCol w="3346450"/>
              </a:tblGrid>
              <a:tr h="579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25" marL="9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5DB1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>
                          <a:solidFill>
                            <a:srgbClr val="395DB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Сейчас</a:t>
                      </a:r>
                      <a:endParaRPr/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5DB1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>
                          <a:solidFill>
                            <a:srgbClr val="395DB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Потом</a:t>
                      </a:r>
                      <a:endParaRPr/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1293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5DB1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>
                          <a:solidFill>
                            <a:srgbClr val="395DB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Мысли</a:t>
                      </a:r>
                      <a:endParaRPr/>
                    </a:p>
                  </a:txBody>
                  <a:tcPr marT="45725" marB="45725" marR="91425" marL="9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EB4E3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 ВМО много спонсоров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 знают истинных проблем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Безразличие</a:t>
                      </a:r>
                      <a:endParaRPr/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EB4E3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Нам не всё равно, и мы здесь, чтобы помочь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Они - часть ETRP*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>
                          <a:solidFill>
                            <a:srgbClr val="00206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Ограниченное финансирование</a:t>
                      </a:r>
                      <a:endParaRPr/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EB4E3">
                        <a:alpha val="0"/>
                      </a:srgbClr>
                    </a:solidFill>
                  </a:tcPr>
                </a:tc>
              </a:tr>
              <a:tr h="11874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5DB1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>
                          <a:solidFill>
                            <a:srgbClr val="395DB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Действия</a:t>
                      </a:r>
                      <a:endParaRPr/>
                    </a:p>
                  </a:txBody>
                  <a:tcPr marT="45725" marB="45725" marR="91425" marL="9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Ищут помощь и поддержку</a:t>
                      </a:r>
                      <a:endParaRPr/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Добывают </a:t>
                      </a: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информацию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Делятся </a:t>
                      </a: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информацией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Предпринимают конкретные шаги</a:t>
                      </a:r>
                      <a:endParaRPr/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  <a:tr h="1463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95DB1"/>
                        </a:buClr>
                        <a:buSzPts val="2800"/>
                        <a:buFont typeface="Calibri"/>
                        <a:buNone/>
                      </a:pPr>
                      <a:r>
                        <a:rPr b="0" i="0" lang="en-US" sz="2800" u="none">
                          <a:solidFill>
                            <a:srgbClr val="395DB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Чувства</a:t>
                      </a:r>
                      <a:endParaRPr/>
                    </a:p>
                  </a:txBody>
                  <a:tcPr marT="45725" marB="45725" marR="91425" marL="91425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Растеряны, поскольку не могут получить финансирование или поддержку и не знают, куда обратиться</a:t>
                      </a:r>
                      <a:endParaRPr/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Уверены, что всегда могут получить помощь и поддержку Бюро ВМО по ОПК если у них возникнут какие-либо проблемы или потребности</a:t>
                      </a:r>
                      <a:endParaRPr/>
                    </a:p>
                  </a:txBody>
                  <a:tcPr marT="45725" marB="45725" marR="91425" marL="914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90" name="Google Shape;290;p36"/>
          <p:cNvSpPr txBox="1"/>
          <p:nvPr/>
        </p:nvSpPr>
        <p:spPr>
          <a:xfrm>
            <a:off x="8388350" y="6450012"/>
            <a:ext cx="647700" cy="325437"/>
          </a:xfrm>
          <a:prstGeom prst="rect">
            <a:avLst/>
          </a:prstGeom>
          <a:gradFill>
            <a:gsLst>
              <a:gs pos="0">
                <a:srgbClr val="365E8E"/>
              </a:gs>
              <a:gs pos="100000">
                <a:srgbClr val="558ED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r>
              <a:rPr b="0" i="0" lang="en-US" sz="13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Меню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Google Shape;295;p3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147762" cy="765175"/>
          </a:xfrm>
          <a:prstGeom prst="rect">
            <a:avLst/>
          </a:prstGeom>
          <a:noFill/>
          <a:ln>
            <a:noFill/>
          </a:ln>
        </p:spPr>
      </p:pic>
      <p:sp>
        <p:nvSpPr>
          <p:cNvPr id="296" name="Google Shape;296;p37"/>
          <p:cNvSpPr txBox="1"/>
          <p:nvPr>
            <p:ph idx="2" type="body"/>
          </p:nvPr>
        </p:nvSpPr>
        <p:spPr>
          <a:xfrm>
            <a:off x="1187450" y="0"/>
            <a:ext cx="7956550" cy="765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Инструктаж лётного состава</a:t>
            </a:r>
            <a:endParaRPr/>
          </a:p>
        </p:txBody>
      </p:sp>
      <p:graphicFrame>
        <p:nvGraphicFramePr>
          <p:cNvPr id="297" name="Google Shape;297;p37"/>
          <p:cNvGraphicFramePr/>
          <p:nvPr/>
        </p:nvGraphicFramePr>
        <p:xfrm>
          <a:off x="611187" y="14843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{BA80D0AC-DD63-47DF-8EA8-32280FE88188}</a:tableStyleId>
              </a:tblPr>
              <a:tblGrid>
                <a:gridCol w="1163625"/>
                <a:gridCol w="3390900"/>
                <a:gridCol w="3390900"/>
              </a:tblGrid>
              <a:tr h="512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600" marL="68600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Сейчас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Потом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</a:tr>
              <a:tr h="190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Мысли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 уверены, какие погодные условия могут повлиять на ход полёта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Знают: </a:t>
                      </a:r>
                      <a:endParaRPr/>
                    </a:p>
                    <a:p>
                      <a:pPr indent="-114300" lvl="0" marL="0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опасные погодные условия</a:t>
                      </a:r>
                      <a:endParaRPr/>
                    </a:p>
                    <a:p>
                      <a:pPr indent="-114300" lvl="0" marL="0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где и когда за развитием, каких явлений надо следить особо</a:t>
                      </a:r>
                      <a:endParaRPr/>
                    </a:p>
                    <a:p>
                      <a:pPr indent="-114300" lvl="0" marL="0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иные факторы, которые могут повлиять на ход полёта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65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Действия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Приходят на инструктаж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Применяют метеорологические руководства, чтобы избежать опасных погодных явлений и составить план полёта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Чувства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Лётчики могут относиться к прогнозам положительно, отрицательно или же нейтрально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Уверенность в точности прогнозов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Удовлетворены обслуживанием прогнозами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98" name="Google Shape;298;p37"/>
          <p:cNvSpPr txBox="1"/>
          <p:nvPr/>
        </p:nvSpPr>
        <p:spPr>
          <a:xfrm>
            <a:off x="611187" y="908050"/>
            <a:ext cx="8385175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Анализ того, что думают и чувствуют лётчики при прохождении инструктажа</a:t>
            </a:r>
            <a:endParaRPr/>
          </a:p>
        </p:txBody>
      </p:sp>
      <p:sp>
        <p:nvSpPr>
          <p:cNvPr id="299" name="Google Shape;299;p37"/>
          <p:cNvSpPr txBox="1"/>
          <p:nvPr/>
        </p:nvSpPr>
        <p:spPr>
          <a:xfrm>
            <a:off x="8388350" y="6450012"/>
            <a:ext cx="647700" cy="325437"/>
          </a:xfrm>
          <a:prstGeom prst="rect">
            <a:avLst/>
          </a:prstGeom>
          <a:gradFill>
            <a:gsLst>
              <a:gs pos="0">
                <a:srgbClr val="365E8E"/>
              </a:gs>
              <a:gs pos="100000">
                <a:srgbClr val="558ED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r>
              <a:rPr b="0" i="0" lang="en-US" sz="13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Меню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8"/>
          <p:cNvSpPr txBox="1"/>
          <p:nvPr>
            <p:ph idx="1" type="body"/>
          </p:nvPr>
        </p:nvSpPr>
        <p:spPr>
          <a:xfrm>
            <a:off x="1331912" y="0"/>
            <a:ext cx="7812087" cy="765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Выучить уравнение вихря</a:t>
            </a:r>
            <a:endParaRPr/>
          </a:p>
        </p:txBody>
      </p:sp>
      <p:graphicFrame>
        <p:nvGraphicFramePr>
          <p:cNvPr id="305" name="Google Shape;305;p38"/>
          <p:cNvGraphicFramePr/>
          <p:nvPr/>
        </p:nvGraphicFramePr>
        <p:xfrm>
          <a:off x="611187" y="14843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{BA80D0AC-DD63-47DF-8EA8-32280FE88188}</a:tableStyleId>
              </a:tblPr>
              <a:tblGrid>
                <a:gridCol w="1163625"/>
                <a:gridCol w="3390900"/>
                <a:gridCol w="3390900"/>
              </a:tblGrid>
              <a:tr h="512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600" marL="68600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Сейчас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После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</a:tr>
              <a:tr h="1538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Мысли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Оно выглядит слишком сложным (слишком много математики)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 вижу практической пользы, уравнение слишком теоретическое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Понимаю физический смысл всех членов уравнения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Усредненные значения помогают понять атмосферные системы и движения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Действия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Пока ничего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Учат уравнения, чтобы сдать экзамен, а не для использования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Применяют понимание вихревого механизма для объяснения атмосферных систем и движений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74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Чувства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Страх или растерянность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Сопротивление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Сомнения (это бесполезно)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Желание выучить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Мотивация и желание применять на практике 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Уверенность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06" name="Google Shape;306;p38"/>
          <p:cNvSpPr txBox="1"/>
          <p:nvPr/>
        </p:nvSpPr>
        <p:spPr>
          <a:xfrm>
            <a:off x="107504" y="116633"/>
            <a:ext cx="1224136" cy="54232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5493" l="0" r="-4949" t="0"/>
            </a:stretch>
          </a:blip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</a:pPr>
            <a:r>
              <a:rPr b="0" i="0" lang="en-US" sz="1800" u="none" cap="none" strike="noStrike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sp>
        <p:nvSpPr>
          <p:cNvPr id="307" name="Google Shape;307;p38"/>
          <p:cNvSpPr txBox="1"/>
          <p:nvPr/>
        </p:nvSpPr>
        <p:spPr>
          <a:xfrm>
            <a:off x="8388350" y="6450012"/>
            <a:ext cx="647700" cy="325437"/>
          </a:xfrm>
          <a:prstGeom prst="rect">
            <a:avLst/>
          </a:prstGeom>
          <a:gradFill>
            <a:gsLst>
              <a:gs pos="0">
                <a:srgbClr val="365E8E"/>
              </a:gs>
              <a:gs pos="100000">
                <a:srgbClr val="558ED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r>
              <a:rPr b="0" i="0" lang="en-US" sz="13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Меню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/>
          <p:nvPr>
            <p:ph idx="1" type="body"/>
          </p:nvPr>
        </p:nvSpPr>
        <p:spPr>
          <a:xfrm>
            <a:off x="1331912" y="0"/>
            <a:ext cx="7812087" cy="765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Обзор финансирования обучения</a:t>
            </a:r>
            <a:endParaRPr/>
          </a:p>
        </p:txBody>
      </p:sp>
      <p:graphicFrame>
        <p:nvGraphicFramePr>
          <p:cNvPr id="313" name="Google Shape;313;p39"/>
          <p:cNvGraphicFramePr/>
          <p:nvPr/>
        </p:nvGraphicFramePr>
        <p:xfrm>
          <a:off x="611187" y="14843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{BA80D0AC-DD63-47DF-8EA8-32280FE88188}</a:tableStyleId>
              </a:tblPr>
              <a:tblGrid>
                <a:gridCol w="1163625"/>
                <a:gridCol w="3390900"/>
                <a:gridCol w="3390900"/>
              </a:tblGrid>
              <a:tr h="512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600" marL="68600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Сейчас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Потом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</a:tr>
              <a:tr h="15382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Мысли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 вижу особой пользы от такого вложения денег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Обучение стоит дорого, хочу сэкономить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Деньги, потраченные на обучение – полезное вложение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Необходимо вкладывать больше средств в обучение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605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Действия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Предлагают отменить обучение, чтобы сократить расходы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Стремятся сохранить финансирование на низком уровне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Поддержка или увеличение финансирования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74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Чувства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Обучение слишком дорого / не является приоритетом  / трата времени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Обучение – залог успеха нашей организации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хочу и готов учиться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14" name="Google Shape;314;p39"/>
          <p:cNvSpPr/>
          <p:nvPr/>
        </p:nvSpPr>
        <p:spPr>
          <a:xfrm>
            <a:off x="458183" y="360511"/>
            <a:ext cx="864095" cy="40466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l"/>
            <a:r>
              <a:rPr b="1" i="0">
                <a:ln>
                  <a:noFill/>
                </a:ln>
                <a:noFill/>
                <a:latin typeface="Calibri"/>
              </a:rPr>
              <a:t>$£¥$</a:t>
            </a:r>
          </a:p>
        </p:txBody>
      </p:sp>
      <p:sp>
        <p:nvSpPr>
          <p:cNvPr id="315" name="Google Shape;315;p39"/>
          <p:cNvSpPr txBox="1"/>
          <p:nvPr/>
        </p:nvSpPr>
        <p:spPr>
          <a:xfrm>
            <a:off x="8388350" y="6450012"/>
            <a:ext cx="647700" cy="325437"/>
          </a:xfrm>
          <a:prstGeom prst="rect">
            <a:avLst/>
          </a:prstGeom>
          <a:gradFill>
            <a:gsLst>
              <a:gs pos="0">
                <a:srgbClr val="365E8E"/>
              </a:gs>
              <a:gs pos="100000">
                <a:srgbClr val="558ED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r>
              <a:rPr b="0" i="0" lang="en-US" sz="13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Меню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7"/>
          <p:cNvSpPr txBox="1"/>
          <p:nvPr>
            <p:ph idx="1" type="body"/>
          </p:nvPr>
        </p:nvSpPr>
        <p:spPr>
          <a:xfrm>
            <a:off x="611187" y="0"/>
            <a:ext cx="8532812" cy="995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Некоторые примеры (из множества возможных)</a:t>
            </a:r>
            <a:endParaRPr/>
          </a:p>
        </p:txBody>
      </p:sp>
      <p:sp>
        <p:nvSpPr>
          <p:cNvPr id="211" name="Google Shape;211;p27"/>
          <p:cNvSpPr txBox="1"/>
          <p:nvPr/>
        </p:nvSpPr>
        <p:spPr>
          <a:xfrm>
            <a:off x="1497012" y="6443662"/>
            <a:ext cx="6840537" cy="33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b="0" i="1" lang="en-US" sz="16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У обучающихся может быть различный начальный уровень</a:t>
            </a:r>
            <a:endParaRPr/>
          </a:p>
        </p:txBody>
      </p:sp>
      <p:graphicFrame>
        <p:nvGraphicFramePr>
          <p:cNvPr id="212" name="Google Shape;212;p27"/>
          <p:cNvGraphicFramePr/>
          <p:nvPr/>
        </p:nvGraphicFramePr>
        <p:xfrm>
          <a:off x="539750" y="10525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{BA80D0AC-DD63-47DF-8EA8-32280FE88188}</a:tableStyleId>
              </a:tblPr>
              <a:tblGrid>
                <a:gridCol w="1079500"/>
                <a:gridCol w="3492500"/>
                <a:gridCol w="3563925"/>
              </a:tblGrid>
              <a:tr h="342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600" marL="68600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Сейчас*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Потом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</a:tr>
              <a:tr h="1890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Мысли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не знаю, как это делается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Мне кажется, что я смогу (но я не справлюсь)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Это сложно, это искусство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всегда делал это именно так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Мне от этого никакой пользы 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Здесь мне нужна помощь</a:t>
                      </a:r>
                      <a:endParaRPr/>
                    </a:p>
                  </a:txBody>
                  <a:tcPr marT="72000" marB="720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Эти идеи помогут мне в моей работе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Здесь виден системный подход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могу научиться делать это лучше</a:t>
                      </a:r>
                      <a:endParaRPr/>
                    </a:p>
                  </a:txBody>
                  <a:tcPr marT="72000" marB="720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Действия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 делают ничего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Делают не то, что следует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Делают это неправильно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Делают, но могли бы делать лучше</a:t>
                      </a:r>
                      <a:endParaRPr/>
                    </a:p>
                  </a:txBody>
                  <a:tcPr marT="72000" marB="720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Реализация идей – знания, процедуры, принятие решений</a:t>
                      </a:r>
                      <a:endParaRPr/>
                    </a:p>
                  </a:txBody>
                  <a:tcPr marT="72000" marB="720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6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Чувства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Никаких сильных чувств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 чувствуют связи с предметом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Настороженность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Сопротивляются изменениям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Сильная неприязнь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Полны энтузиазма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Страх не справиться с задачей</a:t>
                      </a:r>
                      <a:endParaRPr/>
                    </a:p>
                  </a:txBody>
                  <a:tcPr marT="72000" marB="720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Мотивация, желание развиваться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Уверенность в себе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Увлечённость и энтузиазм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i="0" lang="en-US" sz="16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Ощущение поддержки</a:t>
                      </a:r>
                      <a:endParaRPr/>
                    </a:p>
                  </a:txBody>
                  <a:tcPr marT="72000" marB="7200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13" name="Google Shape;213;p27"/>
          <p:cNvSpPr txBox="1"/>
          <p:nvPr/>
        </p:nvSpPr>
        <p:spPr>
          <a:xfrm>
            <a:off x="8388350" y="6450012"/>
            <a:ext cx="647700" cy="325437"/>
          </a:xfrm>
          <a:prstGeom prst="rect">
            <a:avLst/>
          </a:prstGeom>
          <a:gradFill>
            <a:gsLst>
              <a:gs pos="0">
                <a:srgbClr val="365E8E"/>
              </a:gs>
              <a:gs pos="100000">
                <a:srgbClr val="558ED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r>
              <a:rPr b="0" i="0" lang="en-US" sz="13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Меню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8"/>
          <p:cNvSpPr txBox="1"/>
          <p:nvPr>
            <p:ph idx="1" type="body"/>
          </p:nvPr>
        </p:nvSpPr>
        <p:spPr>
          <a:xfrm>
            <a:off x="1187450" y="0"/>
            <a:ext cx="7956550" cy="765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Использование комбинаций спутниковых каналов RGB для выявления характеристик и явлений</a:t>
            </a:r>
            <a:endParaRPr/>
          </a:p>
        </p:txBody>
      </p:sp>
      <p:graphicFrame>
        <p:nvGraphicFramePr>
          <p:cNvPr id="219" name="Google Shape;219;p28"/>
          <p:cNvGraphicFramePr/>
          <p:nvPr/>
        </p:nvGraphicFramePr>
        <p:xfrm>
          <a:off x="611187" y="15573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{BA80D0AC-DD63-47DF-8EA8-32280FE88188}</a:tableStyleId>
              </a:tblPr>
              <a:tblGrid>
                <a:gridCol w="1163625"/>
                <a:gridCol w="3390900"/>
                <a:gridCol w="3390900"/>
              </a:tblGrid>
              <a:tr h="512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25" marB="34225" marR="68600" marL="68600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Сейчас*</a:t>
                      </a:r>
                      <a:endParaRPr/>
                    </a:p>
                  </a:txBody>
                  <a:tcPr marT="34225" marB="34225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Потом</a:t>
                      </a:r>
                      <a:endParaRPr/>
                    </a:p>
                  </a:txBody>
                  <a:tcPr marT="34225" marB="34225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</a:tr>
              <a:tr h="175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Мысли</a:t>
                      </a:r>
                      <a:endParaRPr/>
                    </a:p>
                  </a:txBody>
                  <a:tcPr marT="34225" marB="34225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Вариантов так много, я в растерянности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прекрасно обхожусь видимыми/ИК/WV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Это полезный инструмент, но я не знаю, как его использовать</a:t>
                      </a:r>
                      <a:endParaRPr/>
                    </a:p>
                  </a:txBody>
                  <a:tcPr marT="34225" marB="3422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Изображения RGB существенно дополняют видимые/ИК/WV изображения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знаю какие RGB изображения использовать в разных ситуациях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25" marB="3422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Действия</a:t>
                      </a:r>
                      <a:endParaRPr/>
                    </a:p>
                  </a:txBody>
                  <a:tcPr marT="34225" marB="34225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 используют их или только определенные сочетания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Используют их, но не в полном объёме</a:t>
                      </a:r>
                      <a:endParaRPr/>
                    </a:p>
                  </a:txBody>
                  <a:tcPr marT="34225" marB="3422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Используют самые подходящие RGB для решения текущей проблемы/ситуации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Извлекают максимум информации </a:t>
                      </a:r>
                      <a:endParaRPr/>
                    </a:p>
                  </a:txBody>
                  <a:tcPr marT="34225" marB="3422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7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Чувства</a:t>
                      </a:r>
                      <a:endParaRPr/>
                    </a:p>
                  </a:txBody>
                  <a:tcPr marT="34225" marB="34225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Переполнены впечатлениями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Сопротивление, поскольку и без того очень заняты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Возбуждены открывающимися возможностями</a:t>
                      </a:r>
                      <a:endParaRPr/>
                    </a:p>
                  </a:txBody>
                  <a:tcPr marT="34225" marB="3422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Используют RGB изображения для максимального результата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уверенно применяю эти методы</a:t>
                      </a:r>
                      <a:endParaRPr/>
                    </a:p>
                  </a:txBody>
                  <a:tcPr marT="34225" marB="3422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descr="EUMeTrain - Mozilla Firefox" id="220" name="Google Shape;220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9525"/>
            <a:ext cx="1166812" cy="755650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28"/>
          <p:cNvSpPr txBox="1"/>
          <p:nvPr/>
        </p:nvSpPr>
        <p:spPr>
          <a:xfrm>
            <a:off x="8388350" y="6450012"/>
            <a:ext cx="647700" cy="325437"/>
          </a:xfrm>
          <a:prstGeom prst="rect">
            <a:avLst/>
          </a:prstGeom>
          <a:gradFill>
            <a:gsLst>
              <a:gs pos="0">
                <a:srgbClr val="365E8E"/>
              </a:gs>
              <a:gs pos="100000">
                <a:srgbClr val="558ED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r>
              <a:rPr b="0" i="0" lang="en-US" sz="13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Меню</a:t>
            </a:r>
            <a:endParaRPr/>
          </a:p>
        </p:txBody>
      </p:sp>
    </p:spTree>
  </p:cSld>
  <p:clrMapOvr>
    <a:masterClrMapping/>
  </p:clrMapOvr>
  <p:transition spd="med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9"/>
          <p:cNvSpPr txBox="1"/>
          <p:nvPr>
            <p:ph idx="1" type="body"/>
          </p:nvPr>
        </p:nvSpPr>
        <p:spPr>
          <a:xfrm>
            <a:off x="1116012" y="0"/>
            <a:ext cx="8027987" cy="995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Прогноз грозы – </a:t>
            </a:r>
            <a:r>
              <a:rPr b="1" i="0" lang="en-US" sz="24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Для новичков</a:t>
            </a:r>
            <a:endParaRPr/>
          </a:p>
        </p:txBody>
      </p:sp>
      <p:graphicFrame>
        <p:nvGraphicFramePr>
          <p:cNvPr id="227" name="Google Shape;227;p29"/>
          <p:cNvGraphicFramePr/>
          <p:nvPr/>
        </p:nvGraphicFramePr>
        <p:xfrm>
          <a:off x="468312" y="15573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{BA80D0AC-DD63-47DF-8EA8-32280FE88188}</a:tableStyleId>
              </a:tblPr>
              <a:tblGrid>
                <a:gridCol w="1212850"/>
                <a:gridCol w="3665525"/>
                <a:gridCol w="3403600"/>
              </a:tblGrid>
              <a:tr h="512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600" marL="68600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Сейчас*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Потом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Мысли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не знаю, как это делать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Это сложно, это искусство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 этом есть системный подход 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могу в этом добиться большего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Действия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Пока ничего не делают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Прогнозируют грозы на основе систематического применения различных данных и методов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98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Чувства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Никаких особых чувств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Чувство тревоги («это сложно»)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Воодушевление («вот почему я стал метеорологом»)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Желание стать лучше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28" name="Google Shape;228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116012" cy="744537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29"/>
          <p:cNvSpPr txBox="1"/>
          <p:nvPr/>
        </p:nvSpPr>
        <p:spPr>
          <a:xfrm>
            <a:off x="8388350" y="6450012"/>
            <a:ext cx="647700" cy="325437"/>
          </a:xfrm>
          <a:prstGeom prst="rect">
            <a:avLst/>
          </a:prstGeom>
          <a:gradFill>
            <a:gsLst>
              <a:gs pos="0">
                <a:srgbClr val="365E8E"/>
              </a:gs>
              <a:gs pos="100000">
                <a:srgbClr val="558ED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r>
              <a:rPr b="0" i="0" lang="en-US" sz="13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Меню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0"/>
          <p:cNvSpPr txBox="1"/>
          <p:nvPr>
            <p:ph idx="1" type="body"/>
          </p:nvPr>
        </p:nvSpPr>
        <p:spPr>
          <a:xfrm>
            <a:off x="1116012" y="0"/>
            <a:ext cx="8027987" cy="995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Прогноз гроз – </a:t>
            </a:r>
            <a:r>
              <a:rPr b="1" i="0" lang="en-US" sz="2400" u="none" cap="none" strike="noStrik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продвинутые прогнозисты</a:t>
            </a:r>
            <a:endParaRPr/>
          </a:p>
        </p:txBody>
      </p:sp>
      <p:graphicFrame>
        <p:nvGraphicFramePr>
          <p:cNvPr id="235" name="Google Shape;235;p30"/>
          <p:cNvGraphicFramePr/>
          <p:nvPr/>
        </p:nvGraphicFramePr>
        <p:xfrm>
          <a:off x="395287" y="13414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{BA80D0AC-DD63-47DF-8EA8-32280FE88188}</a:tableStyleId>
              </a:tblPr>
              <a:tblGrid>
                <a:gridCol w="1233475"/>
                <a:gridCol w="3730625"/>
                <a:gridCol w="3460750"/>
              </a:tblGrid>
              <a:tr h="512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600" marL="68600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Сейчас*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Потом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</a:tr>
              <a:tr h="175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Мысли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уже знаю, что нужно делать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не знаю, существуют ли какие-то новые техники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знаю тех, кто составляет прогнозы гроз лучше меня, но я не знаю, как они это делают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Мои навыки прогнозирования улучшатся, если я применю эти идеи на практике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в курсе новейших методик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знаю, что составляю прогнозы самым актуальным методом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28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Действия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Стандартный подход к прогнозированию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Применяют новейшие методики при подготовке прогнозов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57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Чувства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Прогнозирование гроз – нервная работа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Это обучение – пустая трата времени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Это обучение – именно то, что мне нужно для улучшения качества моих прогнозов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Стремление использовать новые изученные техники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Уверенность в качестве прогнозов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36" name="Google Shape;236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116012" cy="744537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30"/>
          <p:cNvSpPr txBox="1"/>
          <p:nvPr/>
        </p:nvSpPr>
        <p:spPr>
          <a:xfrm>
            <a:off x="8388350" y="6450012"/>
            <a:ext cx="647700" cy="325437"/>
          </a:xfrm>
          <a:prstGeom prst="rect">
            <a:avLst/>
          </a:prstGeom>
          <a:gradFill>
            <a:gsLst>
              <a:gs pos="0">
                <a:srgbClr val="365E8E"/>
              </a:gs>
              <a:gs pos="100000">
                <a:srgbClr val="558ED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r>
              <a:rPr b="0" i="0" lang="en-US" sz="13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Меню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" name="Google Shape;242;p31"/>
          <p:cNvGraphicFramePr/>
          <p:nvPr/>
        </p:nvGraphicFramePr>
        <p:xfrm>
          <a:off x="611187" y="10525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{BA80D0AC-DD63-47DF-8EA8-32280FE88188}</a:tableStyleId>
              </a:tblPr>
              <a:tblGrid>
                <a:gridCol w="1081075"/>
                <a:gridCol w="3470275"/>
                <a:gridCol w="3678225"/>
              </a:tblGrid>
              <a:tr h="287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18000" marB="18000" marR="46800" marL="4680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Calibri"/>
                        <a:buNone/>
                      </a:pPr>
                      <a:r>
                        <a:rPr b="1" i="0" lang="en-US" sz="1600" u="non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Сейчас</a:t>
                      </a:r>
                      <a:endParaRPr/>
                    </a:p>
                  </a:txBody>
                  <a:tcPr marT="18000" marB="18000" marR="46800" marL="4680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Calibri"/>
                        <a:buNone/>
                      </a:pPr>
                      <a:r>
                        <a:rPr b="1" i="0" lang="en-US" sz="1600" u="non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Потом</a:t>
                      </a:r>
                      <a:endParaRPr/>
                    </a:p>
                  </a:txBody>
                  <a:tcPr marT="18000" marB="18000" marR="46800" marL="4680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158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Calibri"/>
                        <a:buNone/>
                      </a:pPr>
                      <a:r>
                        <a:rPr b="1" i="0" lang="en-US" sz="1600" u="non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Мысли 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Преподаватели могут думать: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•Культурные особенности не столь важны, чтобы их учитывать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•Студенты должны адаптироваться к моему стилю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•Культурные особенности слишком сложны, с этим нельзя ничего поделать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хочу, чтобы преподаватели думали, что культурные особенности: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•Ключевой аспект в процессе обучения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•Влияют на то, как и что мы усваиваем в процессе обучения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•Влияют на то, как мы мыслим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•Должны учитываться при преподавании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2012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Calibri"/>
                        <a:buNone/>
                      </a:pPr>
                      <a:r>
                        <a:rPr b="1" i="0" lang="en-US" sz="1600" u="non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Действия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Преподаватели могут…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•Игнорировать культурные особенности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•Избегать учета культурных различий в своей деятельности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хочу, чтобы преподаватели: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•Учитывали существующие культурные различия между студентами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•Применяли гибкие и адаптируемые методики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•Открыто обсуждали культурные особенности и предпочтения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•Использовали подобные различия, чтобы разнообразить обучение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1584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C00000"/>
                        </a:buClr>
                        <a:buSzPts val="1600"/>
                        <a:buFont typeface="Calibri"/>
                        <a:buNone/>
                      </a:pPr>
                      <a:r>
                        <a:rPr b="1" i="0" lang="en-US" sz="1600" u="none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Чувства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Преподаватели могут…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•Испытывать страх перед культурными особенностями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•Относиться с безразличием к этой проблеме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•Ощущать, что задача слишком трудна для них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хочу, чтобы преподаватели….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•Заинтересованно учитывали подобные различия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alibri"/>
                        <a:buNone/>
                      </a:pPr>
                      <a:r>
                        <a:rPr b="0" i="0" lang="en-US" sz="1400" u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•Приветствовали их наличие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243" name="Google Shape;243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052512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p31"/>
          <p:cNvSpPr txBox="1"/>
          <p:nvPr/>
        </p:nvSpPr>
        <p:spPr>
          <a:xfrm>
            <a:off x="-36512" y="1052512"/>
            <a:ext cx="1512887" cy="307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Font typeface="Calibri"/>
              <a:buNone/>
            </a:pPr>
            <a:r>
              <a:rPr b="0" i="0" lang="en-US" sz="1400" u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Патрик Пэрриш</a:t>
            </a:r>
            <a:endParaRPr/>
          </a:p>
        </p:txBody>
      </p:sp>
      <p:sp>
        <p:nvSpPr>
          <p:cNvPr id="245" name="Google Shape;245;p31"/>
          <p:cNvSpPr txBox="1"/>
          <p:nvPr>
            <p:ph type="title"/>
          </p:nvPr>
        </p:nvSpPr>
        <p:spPr>
          <a:xfrm>
            <a:off x="1077912" y="115887"/>
            <a:ext cx="7499350" cy="649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b="0" i="0" lang="en-US" sz="2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2800" u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Внимательность преподавателей к культурным особенностям и стилям научения студентов</a:t>
            </a:r>
            <a:endParaRPr/>
          </a:p>
        </p:txBody>
      </p:sp>
      <p:sp>
        <p:nvSpPr>
          <p:cNvPr id="246" name="Google Shape;246;p31"/>
          <p:cNvSpPr txBox="1"/>
          <p:nvPr/>
        </p:nvSpPr>
        <p:spPr>
          <a:xfrm>
            <a:off x="1116012" y="692150"/>
            <a:ext cx="7777162" cy="369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0" i="0" lang="en-US" sz="18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Занятие в рамках регионального курса ВМО по подготовке преподавателей</a:t>
            </a:r>
            <a:endParaRPr/>
          </a:p>
        </p:txBody>
      </p:sp>
      <p:sp>
        <p:nvSpPr>
          <p:cNvPr id="247" name="Google Shape;247;p31"/>
          <p:cNvSpPr txBox="1"/>
          <p:nvPr/>
        </p:nvSpPr>
        <p:spPr>
          <a:xfrm>
            <a:off x="8388350" y="6450012"/>
            <a:ext cx="647700" cy="325437"/>
          </a:xfrm>
          <a:prstGeom prst="rect">
            <a:avLst/>
          </a:prstGeom>
          <a:gradFill>
            <a:gsLst>
              <a:gs pos="0">
                <a:srgbClr val="365E8E"/>
              </a:gs>
              <a:gs pos="100000">
                <a:srgbClr val="558ED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r>
              <a:rPr b="0" i="0" lang="en-US" sz="13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Меню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2"/>
          <p:cNvSpPr txBox="1"/>
          <p:nvPr>
            <p:ph idx="1" type="body"/>
          </p:nvPr>
        </p:nvSpPr>
        <p:spPr>
          <a:xfrm>
            <a:off x="1403350" y="0"/>
            <a:ext cx="7740650" cy="765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Распознавание облаков</a:t>
            </a:r>
            <a:endParaRPr/>
          </a:p>
        </p:txBody>
      </p:sp>
      <p:pic>
        <p:nvPicPr>
          <p:cNvPr id="253" name="Google Shape;253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26987"/>
            <a:ext cx="1187450" cy="7905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54" name="Google Shape;254;p32"/>
          <p:cNvGraphicFramePr/>
          <p:nvPr/>
        </p:nvGraphicFramePr>
        <p:xfrm>
          <a:off x="611187" y="14843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{BA80D0AC-DD63-47DF-8EA8-32280FE88188}</a:tableStyleId>
              </a:tblPr>
              <a:tblGrid>
                <a:gridCol w="1163625"/>
                <a:gridCol w="3390900"/>
                <a:gridCol w="3390900"/>
              </a:tblGrid>
              <a:tr h="512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50" marB="34250" marR="68600" marL="68600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Сейчас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Потом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</a:tr>
              <a:tr h="12414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Мысли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Уже знают некоторые основные типы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Некоторые ошибочные представления и непонятные моменты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Знают все типы облаков и могут их различать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9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Действия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Пока ничего не делают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Внимательно наблюдают за облаками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Испытывают трудности при ночных наблюдениях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Ситуативное понимание – “Смотри на небо”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Четко различают схожие типы облаков – направленность на точность наблюдений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3176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Чувства</a:t>
                      </a:r>
                      <a:endParaRPr/>
                    </a:p>
                  </a:txBody>
                  <a:tcPr marT="34250" marB="34250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Никаких особых чувств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Увлеченность наблюдениями, стремление узнавать новое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Переживают из-за латинских названий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Это важный навык, и я умею это делать</a:t>
                      </a:r>
                      <a:endParaRPr/>
                    </a:p>
                  </a:txBody>
                  <a:tcPr marT="34250" marB="3425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55" name="Google Shape;255;p32"/>
          <p:cNvSpPr txBox="1"/>
          <p:nvPr/>
        </p:nvSpPr>
        <p:spPr>
          <a:xfrm>
            <a:off x="8388350" y="6450012"/>
            <a:ext cx="647700" cy="325437"/>
          </a:xfrm>
          <a:prstGeom prst="rect">
            <a:avLst/>
          </a:prstGeom>
          <a:gradFill>
            <a:gsLst>
              <a:gs pos="0">
                <a:srgbClr val="365E8E"/>
              </a:gs>
              <a:gs pos="100000">
                <a:srgbClr val="558ED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r>
              <a:rPr b="0" i="0" lang="en-US" sz="13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Меню</a:t>
            </a:r>
            <a:endParaRPr/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3"/>
          <p:cNvSpPr txBox="1"/>
          <p:nvPr>
            <p:ph idx="1" type="body"/>
          </p:nvPr>
        </p:nvSpPr>
        <p:spPr>
          <a:xfrm>
            <a:off x="1258887" y="0"/>
            <a:ext cx="7885112" cy="765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Подготовка презентаций</a:t>
            </a:r>
            <a:endParaRPr/>
          </a:p>
        </p:txBody>
      </p:sp>
      <p:graphicFrame>
        <p:nvGraphicFramePr>
          <p:cNvPr id="261" name="Google Shape;261;p33"/>
          <p:cNvGraphicFramePr/>
          <p:nvPr/>
        </p:nvGraphicFramePr>
        <p:xfrm>
          <a:off x="611187" y="14843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{BA80D0AC-DD63-47DF-8EA8-32280FE88188}</a:tableStyleId>
              </a:tblPr>
              <a:tblGrid>
                <a:gridCol w="1163625"/>
                <a:gridCol w="3390900"/>
                <a:gridCol w="3390900"/>
              </a:tblGrid>
              <a:tr h="512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75" marB="34275" marR="68600" marL="68600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Сейчас</a:t>
                      </a:r>
                      <a:endParaRPr/>
                    </a:p>
                  </a:txBody>
                  <a:tcPr marT="34275" marB="34275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Потом</a:t>
                      </a:r>
                      <a:endParaRPr/>
                    </a:p>
                  </a:txBody>
                  <a:tcPr marT="34275" marB="34275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Мысли</a:t>
                      </a:r>
                      <a:endParaRPr/>
                    </a:p>
                  </a:txBody>
                  <a:tcPr marT="34275" marB="34275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75" marB="3427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75" marB="3427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65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Действия</a:t>
                      </a:r>
                      <a:endParaRPr/>
                    </a:p>
                  </a:txBody>
                  <a:tcPr marT="34275" marB="34275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75" marB="3427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75" marB="3427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842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Чувства</a:t>
                      </a:r>
                      <a:endParaRPr/>
                    </a:p>
                  </a:txBody>
                  <a:tcPr marT="34275" marB="34275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75" marB="3427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75" marB="3427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62" name="Google Shape;262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4287" y="-9525"/>
            <a:ext cx="1155700" cy="76517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263" name="Google Shape;263;p33"/>
          <p:cNvSpPr txBox="1"/>
          <p:nvPr/>
        </p:nvSpPr>
        <p:spPr>
          <a:xfrm>
            <a:off x="3386137" y="2708275"/>
            <a:ext cx="3671887" cy="523875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rgbClr val="C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800"/>
              <a:buFont typeface="Calibri"/>
              <a:buNone/>
            </a:pPr>
            <a:r>
              <a:rPr b="0" i="0" lang="en-US" sz="2800" u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Какие у Вас есть идеи?</a:t>
            </a:r>
            <a:endParaRPr/>
          </a:p>
        </p:txBody>
      </p:sp>
      <p:sp>
        <p:nvSpPr>
          <p:cNvPr id="264" name="Google Shape;264;p33"/>
          <p:cNvSpPr txBox="1"/>
          <p:nvPr/>
        </p:nvSpPr>
        <p:spPr>
          <a:xfrm>
            <a:off x="8388350" y="6450012"/>
            <a:ext cx="647700" cy="325437"/>
          </a:xfrm>
          <a:prstGeom prst="rect">
            <a:avLst/>
          </a:prstGeom>
          <a:gradFill>
            <a:gsLst>
              <a:gs pos="0">
                <a:srgbClr val="365E8E"/>
              </a:gs>
              <a:gs pos="100000">
                <a:srgbClr val="558ED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r>
              <a:rPr b="0" i="0" lang="en-US" sz="13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Меню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4"/>
          <p:cNvSpPr txBox="1"/>
          <p:nvPr>
            <p:ph idx="1" type="body"/>
          </p:nvPr>
        </p:nvSpPr>
        <p:spPr>
          <a:xfrm>
            <a:off x="1258887" y="0"/>
            <a:ext cx="7885112" cy="765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Подготовка презентаций</a:t>
            </a:r>
            <a:endParaRPr/>
          </a:p>
        </p:txBody>
      </p:sp>
      <p:graphicFrame>
        <p:nvGraphicFramePr>
          <p:cNvPr id="270" name="Google Shape;270;p34"/>
          <p:cNvGraphicFramePr/>
          <p:nvPr/>
        </p:nvGraphicFramePr>
        <p:xfrm>
          <a:off x="611187" y="14843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{BA80D0AC-DD63-47DF-8EA8-32280FE88188}</a:tableStyleId>
              </a:tblPr>
              <a:tblGrid>
                <a:gridCol w="1201725"/>
                <a:gridCol w="3783000"/>
                <a:gridCol w="3224200"/>
              </a:tblGrid>
              <a:tr h="512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5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34275" marB="34275" marR="68600" marL="68600" anchor="ctr"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Сейчас</a:t>
                      </a:r>
                      <a:endParaRPr/>
                    </a:p>
                  </a:txBody>
                  <a:tcPr marT="34275" marB="34275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Потом</a:t>
                      </a:r>
                      <a:endParaRPr/>
                    </a:p>
                  </a:txBody>
                  <a:tcPr marT="34275" marB="34275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</a:tr>
              <a:tr h="1462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Мысли</a:t>
                      </a:r>
                      <a:endParaRPr/>
                    </a:p>
                  </a:txBody>
                  <a:tcPr marT="34275" marB="34275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Лучший способ презентации - тот, который применяет абсолютное большинство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Я могу улучшить свои навыки, но мне не хватает знаний и умений</a:t>
                      </a:r>
                      <a:endParaRPr/>
                    </a:p>
                  </a:txBody>
                  <a:tcPr marT="34275" marB="3427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Существуют более эффективные подходы, которые я знаю, могу и готов применять</a:t>
                      </a:r>
                      <a:endParaRPr/>
                    </a:p>
                  </a:txBody>
                  <a:tcPr marT="34275" marB="3427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049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Действия</a:t>
                      </a:r>
                      <a:endParaRPr/>
                    </a:p>
                  </a:txBody>
                  <a:tcPr marT="34275" marB="34275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Стандартная презентация: слишком мало взаимодействия, слишком много текста, списков, информации.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Непродуманные выводы или полное их отсутствие</a:t>
                      </a:r>
                      <a:endParaRPr/>
                    </a:p>
                  </a:txBody>
                  <a:tcPr marT="34275" marB="3427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Создание презентации с применением принципов когнитивного и визуального дизайна</a:t>
                      </a:r>
                      <a:endParaRPr/>
                    </a:p>
                  </a:txBody>
                  <a:tcPr marT="34275" marB="3427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74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b="1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Чувства</a:t>
                      </a:r>
                      <a:endParaRPr/>
                    </a:p>
                  </a:txBody>
                  <a:tcPr marT="34275" marB="34275" marR="68600" marL="6860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gradFill>
                      <a:gsLst>
                        <a:gs pos="0">
                          <a:srgbClr val="8AACF4"/>
                        </a:gs>
                        <a:gs pos="50000">
                          <a:srgbClr val="B9CBF6"/>
                        </a:gs>
                        <a:gs pos="100000">
                          <a:srgbClr val="DDE5FA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Неосведомлённость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Неуверенность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Тревога</a:t>
                      </a:r>
                      <a:endParaRPr/>
                    </a:p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Растерянность</a:t>
                      </a:r>
                      <a:endParaRPr/>
                    </a:p>
                  </a:txBody>
                  <a:tcPr marT="34275" marB="3427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4625" lvl="0" marL="174625" marR="0" rtl="0" algn="l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b="0" i="0" lang="en-US" sz="1800" u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Уверенность</a:t>
                      </a:r>
                      <a:endParaRPr/>
                    </a:p>
                  </a:txBody>
                  <a:tcPr marT="34275" marB="34275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271" name="Google Shape;271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4287" y="-9525"/>
            <a:ext cx="1155700" cy="765175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pic>
      <p:sp>
        <p:nvSpPr>
          <p:cNvPr id="272" name="Google Shape;272;p34"/>
          <p:cNvSpPr txBox="1"/>
          <p:nvPr/>
        </p:nvSpPr>
        <p:spPr>
          <a:xfrm>
            <a:off x="8388350" y="6450012"/>
            <a:ext cx="647700" cy="325437"/>
          </a:xfrm>
          <a:prstGeom prst="rect">
            <a:avLst/>
          </a:prstGeom>
          <a:gradFill>
            <a:gsLst>
              <a:gs pos="0">
                <a:srgbClr val="365E8E"/>
              </a:gs>
              <a:gs pos="100000">
                <a:srgbClr val="558ED5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Calibri"/>
              <a:buNone/>
            </a:pPr>
            <a:r>
              <a:rPr b="0" i="0" lang="en-US" sz="130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Меню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7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1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5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1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1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6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4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8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9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10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2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4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