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1" r:id="rId13"/>
    <p:sldId id="266" r:id="rId14"/>
    <p:sldId id="265" r:id="rId15"/>
    <p:sldId id="267" r:id="rId16"/>
  </p:sldIdLst>
  <p:sldSz cx="9144000" cy="5143500" type="screen16x9"/>
  <p:notesSz cx="10234613" cy="70993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ppelletti Lucia" initials="ca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ABAB"/>
    <a:srgbClr val="339966"/>
    <a:srgbClr val="ED181E"/>
    <a:srgbClr val="99FF99"/>
    <a:srgbClr val="CCFFCC"/>
    <a:srgbClr val="FFDD71"/>
    <a:srgbClr val="C0C0C0"/>
    <a:srgbClr val="E6E6E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743" autoAdjust="0"/>
  </p:normalViewPr>
  <p:slideViewPr>
    <p:cSldViewPr snapToGrid="0" showGuides="1">
      <p:cViewPr varScale="1">
        <p:scale>
          <a:sx n="162" d="100"/>
          <a:sy n="162" d="100"/>
        </p:scale>
        <p:origin x="106" y="2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5539B3AE-4F5B-4C8A-901D-39FC07883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80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2725" y="533400"/>
            <a:ext cx="47291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617" y="3372167"/>
            <a:ext cx="7505382" cy="3194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Mastertextformat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fld id="{A1435824-F435-405F-82FC-C5B86CD5CBFE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055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643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You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use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XML </a:t>
            </a:r>
            <a:r>
              <a:rPr lang="de-CH" baseline="0" dirty="0" err="1" smtClean="0"/>
              <a:t>template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– for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 – a Python </a:t>
            </a:r>
            <a:r>
              <a:rPr lang="de-CH" baseline="0" dirty="0" err="1" smtClean="0"/>
              <a:t>script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generate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final XML </a:t>
            </a:r>
            <a:r>
              <a:rPr lang="de-CH" baseline="0" dirty="0" err="1" smtClean="0"/>
              <a:t>file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or</a:t>
            </a:r>
            <a:endParaRPr lang="de-CH" baseline="0" dirty="0" smtClean="0"/>
          </a:p>
          <a:p>
            <a:r>
              <a:rPr lang="de-CH" baseline="0" dirty="0" err="1" smtClean="0"/>
              <a:t>You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edit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template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manually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replacing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placeholders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real </a:t>
            </a:r>
            <a:r>
              <a:rPr lang="de-CH" baseline="0" dirty="0" err="1" smtClean="0"/>
              <a:t>information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then</a:t>
            </a:r>
            <a:r>
              <a:rPr lang="de-CH" baseline="0" dirty="0" smtClean="0"/>
              <a:t> save </a:t>
            </a:r>
            <a:r>
              <a:rPr lang="de-CH" baseline="0" dirty="0" err="1" smtClean="0"/>
              <a:t>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an XML </a:t>
            </a:r>
            <a:r>
              <a:rPr lang="de-CH" baseline="0" dirty="0" err="1" smtClean="0"/>
              <a:t>file</a:t>
            </a:r>
            <a:r>
              <a:rPr lang="de-CH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695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You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use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XML </a:t>
            </a:r>
            <a:r>
              <a:rPr lang="de-CH" baseline="0" dirty="0" err="1" smtClean="0"/>
              <a:t>template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– for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 – a Python </a:t>
            </a:r>
            <a:r>
              <a:rPr lang="de-CH" baseline="0" dirty="0" err="1" smtClean="0"/>
              <a:t>script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generate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final XML </a:t>
            </a:r>
            <a:r>
              <a:rPr lang="de-CH" baseline="0" dirty="0" err="1" smtClean="0"/>
              <a:t>file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or</a:t>
            </a:r>
            <a:endParaRPr lang="de-CH" baseline="0" dirty="0" smtClean="0"/>
          </a:p>
          <a:p>
            <a:r>
              <a:rPr lang="de-CH" baseline="0" dirty="0" err="1" smtClean="0"/>
              <a:t>You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edit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template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manually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replacing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placeholders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with</a:t>
            </a:r>
            <a:r>
              <a:rPr lang="de-CH" baseline="0" dirty="0" smtClean="0"/>
              <a:t> real </a:t>
            </a:r>
            <a:r>
              <a:rPr lang="de-CH" baseline="0" dirty="0" err="1" smtClean="0"/>
              <a:t>information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then</a:t>
            </a:r>
            <a:r>
              <a:rPr lang="de-CH" baseline="0" dirty="0" smtClean="0"/>
              <a:t> save </a:t>
            </a:r>
            <a:r>
              <a:rPr lang="de-CH" baseline="0" dirty="0" err="1" smtClean="0"/>
              <a:t>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as</a:t>
            </a:r>
            <a:r>
              <a:rPr lang="de-CH" baseline="0" dirty="0" smtClean="0"/>
              <a:t> an XML </a:t>
            </a:r>
            <a:r>
              <a:rPr lang="de-CH" baseline="0" dirty="0" err="1" smtClean="0"/>
              <a:t>file</a:t>
            </a:r>
            <a:r>
              <a:rPr lang="de-CH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0101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35824-F435-405F-82FC-C5B86CD5CBFE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6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6000" y="1842750"/>
            <a:ext cx="7429500" cy="180912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CH" sz="4000" dirty="0"/>
            </a:lvl1pPr>
          </a:lstStyle>
          <a:p>
            <a:pPr lvl="0"/>
            <a:endParaRPr lang="de-CH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636" y="3975750"/>
            <a:ext cx="6857764" cy="48605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lang="de-CH" sz="2400"/>
            </a:lvl1pPr>
          </a:lstStyle>
          <a:p>
            <a:pPr lvl="0"/>
            <a:r>
              <a:rPr lang="de-CH" dirty="0" err="1" smtClean="0"/>
              <a:t>Authors</a:t>
            </a:r>
            <a:endParaRPr lang="de-CH" dirty="0" smtClean="0"/>
          </a:p>
          <a:p>
            <a:pPr lvl="0"/>
            <a:r>
              <a:rPr lang="de-CH" dirty="0" smtClean="0"/>
              <a:t>Place, Date</a:t>
            </a:r>
            <a:endParaRPr lang="de-CH" dirty="0"/>
          </a:p>
        </p:txBody>
      </p:sp>
      <p:sp>
        <p:nvSpPr>
          <p:cNvPr id="10" name="Text Box 32"/>
          <p:cNvSpPr txBox="1">
            <a:spLocks noChangeArrowheads="1"/>
          </p:cNvSpPr>
          <p:nvPr userDrawn="1"/>
        </p:nvSpPr>
        <p:spPr bwMode="auto">
          <a:xfrm>
            <a:off x="3190875" y="387351"/>
            <a:ext cx="3581400" cy="25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de-CH" sz="800" dirty="0" smtClean="0"/>
              <a:t>Eidgenössisches Departement des Innern EDI</a:t>
            </a:r>
            <a:br>
              <a:rPr lang="de-CH" sz="800" dirty="0" smtClean="0"/>
            </a:br>
            <a:r>
              <a:rPr lang="de-CH" sz="800" b="1" dirty="0" smtClean="0"/>
              <a:t>Bundesamt für Meteorologie und Klimatologie </a:t>
            </a:r>
            <a:r>
              <a:rPr lang="de-CH" sz="800" b="1" dirty="0" err="1" smtClean="0"/>
              <a:t>MeteoSchweiz</a:t>
            </a:r>
            <a:endParaRPr lang="de-CH" sz="800" dirty="0" smtClean="0"/>
          </a:p>
        </p:txBody>
      </p:sp>
      <p:pic>
        <p:nvPicPr>
          <p:cNvPr id="11" name="Picture 37" descr="Logo_CMYK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8" y="38700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WMO_Word_header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" t="15833" r="53616" b="15833"/>
          <a:stretch/>
        </p:blipFill>
        <p:spPr bwMode="auto">
          <a:xfrm>
            <a:off x="6923806" y="222469"/>
            <a:ext cx="1777196" cy="67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01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29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1285876" y="900751"/>
            <a:ext cx="7472363" cy="3678869"/>
          </a:xfrm>
          <a:prstGeom prst="rect">
            <a:avLst/>
          </a:prstGeom>
          <a:noFill/>
          <a:ln/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r>
              <a:rPr lang="en-US" noProof="0" dirty="0" smtClean="0"/>
              <a:t>Level 1</a:t>
            </a:r>
          </a:p>
          <a:p>
            <a:pPr lvl="1"/>
            <a:r>
              <a:rPr lang="en-US" noProof="0" dirty="0" smtClean="0"/>
              <a:t>Level 2</a:t>
            </a:r>
          </a:p>
          <a:p>
            <a:pPr lvl="2"/>
            <a:r>
              <a:rPr lang="en-US" noProof="0" dirty="0" err="1" smtClean="0"/>
              <a:t>Zu</a:t>
            </a:r>
            <a:r>
              <a:rPr lang="en-US" noProof="0" dirty="0" smtClean="0"/>
              <a:t> </a:t>
            </a:r>
            <a:r>
              <a:rPr lang="en-US" noProof="0" dirty="0" err="1" smtClean="0"/>
              <a:t>verabschiedende</a:t>
            </a:r>
            <a:r>
              <a:rPr lang="en-US" noProof="0" dirty="0" smtClean="0"/>
              <a:t> </a:t>
            </a:r>
            <a:r>
              <a:rPr lang="en-US" noProof="0" dirty="0" err="1" smtClean="0"/>
              <a:t>Anträge</a:t>
            </a:r>
            <a:endParaRPr lang="en-US" noProof="0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001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81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idx="10"/>
          </p:nvPr>
        </p:nvSpPr>
        <p:spPr>
          <a:xfrm>
            <a:off x="1285875" y="1140593"/>
            <a:ext cx="5014317" cy="2511279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3737669"/>
            <a:ext cx="5014317" cy="369332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lang="de-DE" sz="1800" kern="1200" dirty="0" smtClean="0">
                <a:latin typeface="Arial" charset="0"/>
              </a:defRPr>
            </a:lvl1pPr>
            <a:lvl2pPr>
              <a:defRPr lang="de-DE" kern="1200" dirty="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dirty="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dirty="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 dirty="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590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200" y="955344"/>
            <a:ext cx="3659188" cy="347961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106991" y="955344"/>
            <a:ext cx="3660775" cy="347854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 hasCustomPrompt="1"/>
          </p:nvPr>
        </p:nvSpPr>
        <p:spPr>
          <a:xfrm>
            <a:off x="1287214" y="144266"/>
            <a:ext cx="7461250" cy="544945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927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87896" y="1220401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6000" y="1822531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0"/>
          </p:nvPr>
        </p:nvSpPr>
        <p:spPr>
          <a:xfrm>
            <a:off x="4680012" y="1221601"/>
            <a:ext cx="3212096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11"/>
          </p:nvPr>
        </p:nvSpPr>
        <p:spPr>
          <a:xfrm>
            <a:off x="4680012" y="1815667"/>
            <a:ext cx="3203992" cy="266643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2326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06991" y="1221601"/>
            <a:ext cx="3660775" cy="1485165"/>
          </a:xfrm>
          <a:prstGeom prst="rect">
            <a:avLst/>
          </a:prstGeom>
        </p:spPr>
        <p:txBody>
          <a:bodyPr/>
          <a:lstStyle>
            <a:lvl4pPr marL="1371600" indent="0">
              <a:buNone/>
              <a:defRPr/>
            </a:lvl4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06991" y="2841781"/>
            <a:ext cx="3660775" cy="15921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90250"/>
            <a:ext cx="7461250" cy="741760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1285200" y="1220402"/>
            <a:ext cx="3659188" cy="321455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60411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6448425" y="4669394"/>
            <a:ext cx="2266950" cy="1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spcBef>
                <a:spcPct val="50000"/>
              </a:spcBef>
              <a:defRPr/>
            </a:pPr>
            <a:fld id="{1EE35605-8AB3-442C-A293-9F31FDF185BC}" type="slidenum">
              <a:rPr lang="de-CH" sz="900" smtClean="0"/>
              <a:pPr algn="r">
                <a:lnSpc>
                  <a:spcPct val="105000"/>
                </a:lnSpc>
                <a:spcBef>
                  <a:spcPct val="50000"/>
                </a:spcBef>
                <a:defRPr/>
              </a:pPr>
              <a:t>‹#›</a:t>
            </a:fld>
            <a:r>
              <a:rPr lang="de-CH" sz="900" smtClean="0"/>
              <a:t> </a:t>
            </a:r>
          </a:p>
        </p:txBody>
      </p:sp>
      <p:sp>
        <p:nvSpPr>
          <p:cNvPr id="4" name="AutoShape 34"/>
          <p:cNvSpPr>
            <a:spLocks noChangeArrowheads="1"/>
          </p:cNvSpPr>
          <p:nvPr/>
        </p:nvSpPr>
        <p:spPr bwMode="auto">
          <a:xfrm>
            <a:off x="1296000" y="4638991"/>
            <a:ext cx="7232650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900" b="1" dirty="0" smtClean="0"/>
              <a:t>The OSCAR/Surface</a:t>
            </a:r>
            <a:r>
              <a:rPr lang="de-CH" sz="900" b="1" baseline="0" dirty="0" smtClean="0"/>
              <a:t> Instrument Catalogue </a:t>
            </a:r>
            <a:r>
              <a:rPr lang="de-CH" sz="900" dirty="0" smtClean="0"/>
              <a:t>| OSCAR </a:t>
            </a:r>
            <a:r>
              <a:rPr lang="de-CH" sz="900" dirty="0" err="1" smtClean="0"/>
              <a:t>webinar</a:t>
            </a:r>
            <a:r>
              <a:rPr lang="de-CH" sz="900" dirty="0" smtClean="0"/>
              <a:t> </a:t>
            </a:r>
            <a:r>
              <a:rPr lang="de-CH" sz="900" dirty="0" err="1" smtClean="0"/>
              <a:t>series</a:t>
            </a:r>
            <a:r>
              <a:rPr lang="de-CH" sz="900" baseline="0" dirty="0" smtClean="0"/>
              <a:t>, 26 </a:t>
            </a:r>
            <a:r>
              <a:rPr lang="de-CH" sz="900" baseline="0" dirty="0" err="1" smtClean="0"/>
              <a:t>February</a:t>
            </a:r>
            <a:r>
              <a:rPr lang="de-CH" sz="900" baseline="0" dirty="0" smtClean="0"/>
              <a:t> 2020</a:t>
            </a:r>
            <a:r>
              <a:rPr lang="de-CH" sz="900" dirty="0"/>
              <a:t/>
            </a:r>
            <a:br>
              <a:rPr lang="de-CH" sz="900" dirty="0"/>
            </a:br>
            <a:r>
              <a:rPr lang="de-CH" sz="900" dirty="0" smtClean="0"/>
              <a:t>joerg.klausen@meteoswiss.ch</a:t>
            </a:r>
            <a:endParaRPr lang="de-CH" sz="900" b="1" dirty="0"/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 flipH="1">
            <a:off x="1285875" y="4637246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5" y="276796"/>
            <a:ext cx="27516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76796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 userDrawn="1"/>
        </p:nvSpPr>
        <p:spPr bwMode="auto">
          <a:xfrm>
            <a:off x="0" y="0"/>
            <a:ext cx="9144000" cy="51400"/>
          </a:xfrm>
          <a:prstGeom prst="rect">
            <a:avLst/>
          </a:prstGeom>
          <a:solidFill>
            <a:srgbClr val="FFAB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00" r:id="rId3"/>
    <p:sldLayoutId id="2147483717" r:id="rId4"/>
    <p:sldLayoutId id="2147483698" r:id="rId5"/>
    <p:sldLayoutId id="2147483699" r:id="rId6"/>
    <p:sldLayoutId id="2147483704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ergklausen/oscar-instrument-catalogu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scardepl.wmo.int/surface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.wmo.int/surface" TargetMode="External"/><Relationship Id="rId2" Type="http://schemas.openxmlformats.org/officeDocument/2006/relationships/hyperlink" Target="https://oscardepl.wmo.int/surf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scar.wmo.int/surface/#/suppor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hyperlink" Target="https://oscar.wmo.int/surfa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car.wmo.int/surface/#/suppo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ergklausen/oscar-instrument-catalog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scardepl.wmo.int/surfa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Introduction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OSCAR/Surface Instrument </a:t>
            </a:r>
            <a:r>
              <a:rPr lang="de-CH" dirty="0" smtClean="0"/>
              <a:t>Catalogue (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Jörg Klausen, MeteoSwiss</a:t>
            </a:r>
            <a:br>
              <a:rPr lang="de-CH" dirty="0" smtClean="0"/>
            </a:br>
            <a:r>
              <a:rPr lang="de-CH" sz="1800" dirty="0" smtClean="0"/>
              <a:t>joerg.klausen@meteoswiss.ch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29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Create WMDR-</a:t>
            </a:r>
            <a:r>
              <a:rPr lang="de-CH" dirty="0" err="1" smtClean="0"/>
              <a:t>compliant</a:t>
            </a:r>
            <a:r>
              <a:rPr lang="de-CH" dirty="0" smtClean="0"/>
              <a:t> XML </a:t>
            </a:r>
            <a:r>
              <a:rPr lang="de-CH" dirty="0" err="1" smtClean="0"/>
              <a:t>file</a:t>
            </a:r>
            <a:endParaRPr lang="de-CH" dirty="0" smtClean="0"/>
          </a:p>
          <a:p>
            <a:pPr lvl="1"/>
            <a:r>
              <a:rPr lang="de-CH" dirty="0"/>
              <a:t>See </a:t>
            </a:r>
            <a:r>
              <a:rPr lang="de-CH" dirty="0">
                <a:hlinkClick r:id="rId3"/>
              </a:rPr>
              <a:t>https://</a:t>
            </a:r>
            <a:r>
              <a:rPr lang="de-CH" dirty="0" smtClean="0">
                <a:hlinkClick r:id="rId3"/>
              </a:rPr>
              <a:t>github.com/joergklausen/oscar-instrument-catalogue</a:t>
            </a:r>
            <a:r>
              <a:rPr lang="de-CH" dirty="0" smtClean="0"/>
              <a:t> </a:t>
            </a:r>
            <a:endParaRPr lang="de-CH" dirty="0"/>
          </a:p>
          <a:p>
            <a:r>
              <a:rPr lang="de-CH" dirty="0" smtClean="0"/>
              <a:t>Upload </a:t>
            </a:r>
            <a:r>
              <a:rPr lang="de-CH" dirty="0" err="1"/>
              <a:t>u</a:t>
            </a:r>
            <a:r>
              <a:rPr lang="de-CH" dirty="0" err="1" smtClean="0"/>
              <a:t>sing</a:t>
            </a:r>
            <a:r>
              <a:rPr lang="de-CH" dirty="0" smtClean="0"/>
              <a:t> </a:t>
            </a:r>
            <a:r>
              <a:rPr lang="de-CH" dirty="0" err="1"/>
              <a:t>the</a:t>
            </a:r>
            <a:r>
              <a:rPr lang="de-CH" dirty="0"/>
              <a:t> XML </a:t>
            </a:r>
            <a:r>
              <a:rPr lang="de-CH" dirty="0" err="1"/>
              <a:t>submission</a:t>
            </a:r>
            <a:r>
              <a:rPr lang="de-CH" dirty="0"/>
              <a:t> web </a:t>
            </a:r>
            <a:r>
              <a:rPr lang="de-CH" dirty="0" err="1" smtClean="0"/>
              <a:t>interface</a:t>
            </a:r>
            <a:endParaRPr lang="de-CH" dirty="0" smtClean="0"/>
          </a:p>
          <a:p>
            <a:pPr lvl="1"/>
            <a:r>
              <a:rPr lang="de-CH" dirty="0" smtClean="0"/>
              <a:t>&gt; Management &gt; XML Submission</a:t>
            </a:r>
            <a:endParaRPr lang="de-CH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Add </a:t>
            </a:r>
            <a:r>
              <a:rPr lang="de-CH" sz="2800" dirty="0" err="1"/>
              <a:t>new</a:t>
            </a:r>
            <a:r>
              <a:rPr lang="de-CH" sz="2800" dirty="0"/>
              <a:t> </a:t>
            </a:r>
            <a:r>
              <a:rPr lang="de-CH" sz="2800" dirty="0" err="1" smtClean="0"/>
              <a:t>instrument</a:t>
            </a:r>
            <a:r>
              <a:rPr lang="de-CH" sz="2800" dirty="0" smtClean="0"/>
              <a:t>(s)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catalogue</a:t>
            </a:r>
            <a:r>
              <a:rPr lang="de-CH" sz="2800" dirty="0"/>
              <a:t/>
            </a:r>
            <a:br>
              <a:rPr lang="de-CH" sz="2800" dirty="0"/>
            </a:b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1255" y="2338786"/>
            <a:ext cx="3189925" cy="22408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Action Button: Custom 5">
            <a:hlinkClick r:id="rId5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Upload </a:t>
            </a:r>
            <a:r>
              <a:rPr lang="de-CH" dirty="0" err="1"/>
              <a:t>u</a:t>
            </a:r>
            <a:r>
              <a:rPr lang="de-CH" dirty="0" err="1" smtClean="0"/>
              <a:t>sing</a:t>
            </a:r>
            <a:r>
              <a:rPr lang="de-CH" dirty="0" smtClean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smtClean="0"/>
              <a:t>OSCAR/Surface API</a:t>
            </a:r>
          </a:p>
          <a:p>
            <a:pPr lvl="1"/>
            <a:r>
              <a:rPr lang="de-CH" dirty="0" smtClean="0"/>
              <a:t>Log-in</a:t>
            </a:r>
          </a:p>
          <a:p>
            <a:pPr lvl="1"/>
            <a:r>
              <a:rPr lang="de-CH" dirty="0" smtClean="0"/>
              <a:t>&gt; Management &gt; Manage </a:t>
            </a:r>
            <a:r>
              <a:rPr lang="de-CH" dirty="0" err="1" smtClean="0"/>
              <a:t>machine</a:t>
            </a:r>
            <a:r>
              <a:rPr lang="de-CH" dirty="0" smtClean="0"/>
              <a:t> </a:t>
            </a:r>
            <a:r>
              <a:rPr lang="de-CH" dirty="0" err="1" smtClean="0"/>
              <a:t>access</a:t>
            </a:r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  <a:p>
            <a:pPr lvl="1"/>
            <a:r>
              <a:rPr lang="de-CH" dirty="0" smtClean="0"/>
              <a:t>Run a </a:t>
            </a:r>
            <a:r>
              <a:rPr lang="de-CH" dirty="0" err="1" smtClean="0"/>
              <a:t>script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upload</a:t>
            </a:r>
            <a:r>
              <a:rPr lang="de-CH" dirty="0" smtClean="0"/>
              <a:t> XML</a:t>
            </a:r>
          </a:p>
          <a:p>
            <a:pPr lvl="1"/>
            <a:endParaRPr lang="de-CH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Add </a:t>
            </a:r>
            <a:r>
              <a:rPr lang="de-CH" sz="2800" dirty="0" err="1"/>
              <a:t>new</a:t>
            </a:r>
            <a:r>
              <a:rPr lang="de-CH" sz="2800" dirty="0"/>
              <a:t> </a:t>
            </a:r>
            <a:r>
              <a:rPr lang="de-CH" sz="2800" dirty="0" err="1" smtClean="0"/>
              <a:t>instrument</a:t>
            </a:r>
            <a:r>
              <a:rPr lang="de-CH" sz="2800" dirty="0" smtClean="0"/>
              <a:t>(s)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catalogue</a:t>
            </a:r>
            <a:r>
              <a:rPr lang="de-CH" sz="2800" dirty="0"/>
              <a:t/>
            </a:r>
            <a:br>
              <a:rPr lang="de-CH" sz="2800" dirty="0"/>
            </a:br>
            <a:endParaRPr lang="en-US" sz="2800" dirty="0"/>
          </a:p>
        </p:txBody>
      </p:sp>
      <p:sp>
        <p:nvSpPr>
          <p:cNvPr id="6" name="Action Button: Custom 5">
            <a:hlinkClick r:id="rId3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8354" y="1979426"/>
            <a:ext cx="5400000" cy="175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Several</a:t>
            </a:r>
            <a:r>
              <a:rPr lang="de-CH" dirty="0" smtClean="0"/>
              <a:t> </a:t>
            </a:r>
            <a:r>
              <a:rPr lang="de-CH" dirty="0" err="1" smtClean="0"/>
              <a:t>ways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Please</a:t>
            </a:r>
            <a:r>
              <a:rPr lang="de-CH" dirty="0" smtClean="0"/>
              <a:t> </a:t>
            </a:r>
            <a:r>
              <a:rPr lang="de-CH" dirty="0" err="1" smtClean="0"/>
              <a:t>always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smtClean="0">
                <a:hlinkClick r:id="rId2"/>
              </a:rPr>
              <a:t>https://oscardepl.wmo.int/surface</a:t>
            </a:r>
            <a:r>
              <a:rPr lang="de-CH" dirty="0" smtClean="0"/>
              <a:t> 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moving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real </a:t>
            </a:r>
            <a:r>
              <a:rPr lang="de-CH" dirty="0" smtClean="0">
                <a:hlinkClick r:id="rId3"/>
              </a:rPr>
              <a:t>https://oscar.wmo.int/surface</a:t>
            </a:r>
            <a:r>
              <a:rPr lang="de-CH" dirty="0" smtClean="0"/>
              <a:t> </a:t>
            </a:r>
          </a:p>
          <a:p>
            <a:endParaRPr lang="de-CH" dirty="0" smtClean="0"/>
          </a:p>
          <a:p>
            <a:r>
              <a:rPr lang="de-CH" dirty="0" smtClean="0"/>
              <a:t>For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endParaRPr lang="de-CH" dirty="0" smtClean="0"/>
          </a:p>
          <a:p>
            <a:pPr lvl="1"/>
            <a:r>
              <a:rPr lang="de-CH" dirty="0" smtClean="0"/>
              <a:t>Open a </a:t>
            </a:r>
            <a:r>
              <a:rPr lang="de-CH" dirty="0" err="1" smtClean="0">
                <a:hlinkClick r:id="rId4"/>
              </a:rPr>
              <a:t>support</a:t>
            </a:r>
            <a:r>
              <a:rPr lang="de-CH" dirty="0" smtClean="0">
                <a:hlinkClick r:id="rId4"/>
              </a:rPr>
              <a:t> ticket </a:t>
            </a:r>
            <a:r>
              <a:rPr lang="de-CH" dirty="0" smtClean="0"/>
              <a:t>in OSCAR/Surface</a:t>
            </a:r>
          </a:p>
          <a:p>
            <a:pPr lvl="1"/>
            <a:endParaRPr lang="de-CH" dirty="0"/>
          </a:p>
          <a:p>
            <a:r>
              <a:rPr lang="de-CH" dirty="0" err="1"/>
              <a:t>Thank</a:t>
            </a:r>
            <a:r>
              <a:rPr lang="de-CH" dirty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&amp; «happy </a:t>
            </a:r>
            <a:r>
              <a:rPr lang="de-CH" dirty="0" err="1"/>
              <a:t>OS</a:t>
            </a:r>
            <a:r>
              <a:rPr lang="de-CH" dirty="0" err="1">
                <a:solidFill>
                  <a:srgbClr val="FF0000"/>
                </a:solidFill>
              </a:rPr>
              <a:t>CARing</a:t>
            </a:r>
            <a:r>
              <a:rPr lang="de-CH" dirty="0">
                <a:solidFill>
                  <a:srgbClr val="00B0F0"/>
                </a:solidFill>
              </a:rPr>
              <a:t> </a:t>
            </a:r>
            <a:r>
              <a:rPr lang="de-CH" dirty="0"/>
              <a:t>for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instruments</a:t>
            </a:r>
            <a:r>
              <a:rPr lang="de-CH" dirty="0" smtClean="0"/>
              <a:t>»</a:t>
            </a:r>
          </a:p>
          <a:p>
            <a:r>
              <a:rPr lang="de-CH" dirty="0" err="1" smtClean="0"/>
              <a:t>Questions</a:t>
            </a:r>
            <a:r>
              <a:rPr lang="de-CH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85876" y="900751"/>
            <a:ext cx="5980087" cy="3678869"/>
          </a:xfrm>
        </p:spPr>
        <p:txBody>
          <a:bodyPr/>
          <a:lstStyle/>
          <a:p>
            <a:r>
              <a:rPr lang="de-CH" dirty="0" smtClean="0"/>
              <a:t>Instrument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exposure</a:t>
            </a:r>
            <a:r>
              <a:rPr lang="de-CH" dirty="0" smtClean="0"/>
              <a:t> </a:t>
            </a:r>
            <a:r>
              <a:rPr lang="de-CH" dirty="0" err="1" smtClean="0"/>
              <a:t>information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essential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understand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quality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observations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smtClean="0"/>
              <a:t>OSCAR/Surface </a:t>
            </a:r>
            <a:r>
              <a:rPr lang="de-CH" dirty="0" err="1" smtClean="0"/>
              <a:t>provides</a:t>
            </a:r>
            <a:r>
              <a:rPr lang="de-CH" dirty="0" smtClean="0"/>
              <a:t> an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r>
              <a:rPr lang="de-CH" dirty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makes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easy for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select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document</a:t>
            </a:r>
            <a:r>
              <a:rPr lang="de-CH" dirty="0" smtClean="0"/>
              <a:t> </a:t>
            </a:r>
            <a:r>
              <a:rPr lang="de-CH" dirty="0" err="1" smtClean="0"/>
              <a:t>their</a:t>
            </a:r>
            <a:r>
              <a:rPr lang="de-CH" dirty="0" smtClean="0"/>
              <a:t> </a:t>
            </a:r>
            <a:r>
              <a:rPr lang="de-CH" dirty="0" err="1" smtClean="0"/>
              <a:t>observations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smtClean="0"/>
              <a:t>The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dirty="0" err="1" smtClean="0"/>
              <a:t>incomplete</a:t>
            </a:r>
            <a:r>
              <a:rPr lang="de-CH" dirty="0" smtClean="0"/>
              <a:t> at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comprehensive</a:t>
            </a:r>
            <a:r>
              <a:rPr lang="de-CH" dirty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Motivation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211" y="288806"/>
            <a:ext cx="1579504" cy="1998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911" y="175856"/>
            <a:ext cx="1647825" cy="12382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5233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Find </a:t>
            </a:r>
            <a:r>
              <a:rPr lang="de-CH" dirty="0" err="1" smtClean="0"/>
              <a:t>instruments</a:t>
            </a:r>
            <a:r>
              <a:rPr lang="de-CH" dirty="0" smtClean="0"/>
              <a:t> in </a:t>
            </a:r>
            <a:r>
              <a:rPr lang="de-CH" dirty="0" err="1" smtClean="0"/>
              <a:t>use</a:t>
            </a:r>
            <a:endParaRPr lang="de-CH" dirty="0"/>
          </a:p>
          <a:p>
            <a:pPr lvl="1"/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web </a:t>
            </a:r>
            <a:r>
              <a:rPr lang="de-CH" dirty="0" err="1" smtClean="0"/>
              <a:t>interface</a:t>
            </a:r>
            <a:endParaRPr lang="de-CH" dirty="0" smtClean="0"/>
          </a:p>
          <a:p>
            <a:r>
              <a:rPr lang="de-CH" dirty="0" smtClean="0"/>
              <a:t>Add a </a:t>
            </a:r>
            <a:r>
              <a:rPr lang="de-CH" dirty="0" err="1" smtClean="0"/>
              <a:t>new</a:t>
            </a:r>
            <a:r>
              <a:rPr lang="de-CH" dirty="0" smtClean="0"/>
              <a:t>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endParaRPr lang="de-CH" dirty="0" smtClean="0"/>
          </a:p>
          <a:p>
            <a:pPr lvl="1"/>
            <a:r>
              <a:rPr lang="de-CH" dirty="0" err="1" smtClean="0"/>
              <a:t>Pre-requisites</a:t>
            </a:r>
            <a:endParaRPr lang="de-CH" dirty="0" smtClean="0"/>
          </a:p>
          <a:p>
            <a:pPr lvl="1"/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web </a:t>
            </a:r>
            <a:r>
              <a:rPr lang="de-CH" dirty="0" err="1" smtClean="0"/>
              <a:t>interface</a:t>
            </a:r>
            <a:endParaRPr lang="de-CH" dirty="0" smtClean="0"/>
          </a:p>
          <a:p>
            <a:r>
              <a:rPr lang="de-CH" dirty="0" smtClean="0"/>
              <a:t>Update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characteristics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endParaRPr lang="de-CH" dirty="0" smtClean="0"/>
          </a:p>
          <a:p>
            <a:r>
              <a:rPr lang="de-CH" dirty="0" smtClean="0"/>
              <a:t>Add an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</a:t>
            </a:r>
            <a:r>
              <a:rPr lang="de-CH" dirty="0" err="1" smtClean="0"/>
              <a:t>observations</a:t>
            </a:r>
            <a:endParaRPr lang="de-CH" dirty="0" smtClean="0"/>
          </a:p>
          <a:p>
            <a:r>
              <a:rPr lang="de-CH" dirty="0" smtClean="0"/>
              <a:t>Add </a:t>
            </a:r>
            <a:r>
              <a:rPr lang="de-CH" dirty="0" err="1" smtClean="0"/>
              <a:t>instruments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catalogue</a:t>
            </a:r>
            <a:r>
              <a:rPr lang="de-CH" dirty="0" smtClean="0"/>
              <a:t> </a:t>
            </a:r>
          </a:p>
          <a:p>
            <a:pPr lvl="1"/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XML </a:t>
            </a:r>
            <a:r>
              <a:rPr lang="de-CH" dirty="0" err="1" smtClean="0"/>
              <a:t>submission</a:t>
            </a:r>
            <a:r>
              <a:rPr lang="de-CH" dirty="0" smtClean="0"/>
              <a:t> web </a:t>
            </a:r>
            <a:r>
              <a:rPr lang="de-CH" dirty="0" err="1" smtClean="0"/>
              <a:t>interface</a:t>
            </a:r>
            <a:endParaRPr lang="de-CH" dirty="0" smtClean="0"/>
          </a:p>
          <a:p>
            <a:pPr lvl="1"/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API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learn</a:t>
            </a:r>
            <a:r>
              <a:rPr lang="de-CH" dirty="0" smtClean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hlinkClick r:id="rId2"/>
              </a:rPr>
              <a:t>https://oscar.wmo.int/surface</a:t>
            </a:r>
            <a:endParaRPr lang="de-CH" dirty="0" smtClean="0"/>
          </a:p>
          <a:p>
            <a:r>
              <a:rPr lang="de-CH" dirty="0" smtClean="0"/>
              <a:t>&gt; Search &gt; Instruments</a:t>
            </a:r>
          </a:p>
          <a:p>
            <a:r>
              <a:rPr lang="de-CH" dirty="0" err="1" smtClean="0"/>
              <a:t>Example</a:t>
            </a:r>
            <a:r>
              <a:rPr lang="de-CH" dirty="0" smtClean="0"/>
              <a:t>:</a:t>
            </a:r>
          </a:p>
          <a:p>
            <a:pPr lvl="1"/>
            <a:r>
              <a:rPr lang="de-CH" dirty="0" err="1" smtClean="0"/>
              <a:t>Lufft</a:t>
            </a:r>
            <a:r>
              <a:rPr lang="de-CH" dirty="0" smtClean="0"/>
              <a:t> AWS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de-CH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de-CH" dirty="0" smtClean="0">
                <a:sym typeface="Wingdings" panose="05000000000000000000" pitchFamily="2" charset="2"/>
              </a:rPr>
              <a:t>Returns a </a:t>
            </a:r>
            <a:r>
              <a:rPr lang="de-CH" dirty="0" err="1" smtClean="0">
                <a:sym typeface="Wingdings" panose="05000000000000000000" pitchFamily="2" charset="2"/>
              </a:rPr>
              <a:t>map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and</a:t>
            </a:r>
            <a:r>
              <a:rPr lang="de-CH" dirty="0" smtClean="0">
                <a:sym typeface="Wingdings" panose="05000000000000000000" pitchFamily="2" charset="2"/>
              </a:rPr>
              <a:t> a </a:t>
            </a:r>
            <a:r>
              <a:rPr lang="de-CH" dirty="0" err="1" smtClean="0">
                <a:sym typeface="Wingdings" panose="05000000000000000000" pitchFamily="2" charset="2"/>
              </a:rPr>
              <a:t>list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stations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br>
              <a:rPr lang="de-CH" dirty="0" smtClean="0">
                <a:sym typeface="Wingdings" panose="05000000000000000000" pitchFamily="2" charset="2"/>
              </a:rPr>
            </a:br>
            <a:r>
              <a:rPr lang="de-CH" dirty="0" err="1" smtClean="0">
                <a:sym typeface="Wingdings" panose="05000000000000000000" pitchFamily="2" charset="2"/>
              </a:rPr>
              <a:t>where</a:t>
            </a:r>
            <a:r>
              <a:rPr lang="de-CH" dirty="0" smtClean="0">
                <a:sym typeface="Wingdings" panose="05000000000000000000" pitchFamily="2" charset="2"/>
              </a:rPr>
              <a:t> a </a:t>
            </a:r>
            <a:r>
              <a:rPr lang="de-CH" dirty="0" err="1" smtClean="0">
                <a:sym typeface="Wingdings" panose="05000000000000000000" pitchFamily="2" charset="2"/>
              </a:rPr>
              <a:t>particular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instrument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model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is</a:t>
            </a:r>
            <a:r>
              <a:rPr lang="de-CH" dirty="0" smtClean="0">
                <a:sym typeface="Wingdings" panose="05000000000000000000" pitchFamily="2" charset="2"/>
              </a:rPr>
              <a:t> (</a:t>
            </a:r>
            <a:r>
              <a:rPr lang="de-CH" dirty="0" err="1" smtClean="0">
                <a:sym typeface="Wingdings" panose="05000000000000000000" pitchFamily="2" charset="2"/>
              </a:rPr>
              <a:t>or</a:t>
            </a:r>
            <a:r>
              <a:rPr lang="de-CH" dirty="0" smtClean="0">
                <a:sym typeface="Wingdings" panose="05000000000000000000" pitchFamily="2" charset="2"/>
              </a:rPr>
              <a:t> was) in </a:t>
            </a:r>
            <a:r>
              <a:rPr lang="de-CH" dirty="0" err="1" smtClean="0">
                <a:sym typeface="Wingdings" panose="05000000000000000000" pitchFamily="2" charset="2"/>
              </a:rPr>
              <a:t>use</a:t>
            </a:r>
            <a:endParaRPr lang="de-CH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Find </a:t>
            </a:r>
            <a:r>
              <a:rPr lang="de-CH" dirty="0" err="1"/>
              <a:t>instruments</a:t>
            </a:r>
            <a:r>
              <a:rPr lang="de-CH" dirty="0"/>
              <a:t> in </a:t>
            </a:r>
            <a:r>
              <a:rPr lang="de-CH" dirty="0" err="1"/>
              <a:t>use</a:t>
            </a:r>
            <a:endParaRPr lang="de-CH" dirty="0"/>
          </a:p>
        </p:txBody>
      </p:sp>
      <p:sp>
        <p:nvSpPr>
          <p:cNvPr id="4" name="Action Button: Custom 3">
            <a:hlinkClick r:id="rId3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Pre-requisites</a:t>
            </a:r>
            <a:endParaRPr lang="de-CH" dirty="0" smtClean="0"/>
          </a:p>
          <a:p>
            <a:pPr lvl="1"/>
            <a:r>
              <a:rPr lang="de-CH" dirty="0" smtClean="0"/>
              <a:t>Need an </a:t>
            </a:r>
            <a:r>
              <a:rPr lang="de-CH" dirty="0" err="1" smtClean="0"/>
              <a:t>account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‘Instrument expert’</a:t>
            </a:r>
          </a:p>
          <a:p>
            <a:pPr marL="457200" lvl="1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To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request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this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function</a:t>
            </a:r>
            <a:r>
              <a:rPr lang="de-CH" dirty="0" smtClean="0">
                <a:sym typeface="Wingdings" panose="05000000000000000000" pitchFamily="2" charset="2"/>
              </a:rPr>
              <a:t>, open </a:t>
            </a:r>
            <a:r>
              <a:rPr lang="de-CH" dirty="0">
                <a:sym typeface="Wingdings" panose="05000000000000000000" pitchFamily="2" charset="2"/>
              </a:rPr>
              <a:t>a </a:t>
            </a:r>
            <a:r>
              <a:rPr lang="de-CH" dirty="0" err="1">
                <a:sym typeface="Wingdings" panose="05000000000000000000" pitchFamily="2" charset="2"/>
                <a:hlinkClick r:id="rId2"/>
              </a:rPr>
              <a:t>support</a:t>
            </a:r>
            <a:r>
              <a:rPr lang="de-CH" dirty="0">
                <a:sym typeface="Wingdings" panose="05000000000000000000" pitchFamily="2" charset="2"/>
                <a:hlinkClick r:id="rId2"/>
              </a:rPr>
              <a:t> </a:t>
            </a:r>
            <a:r>
              <a:rPr lang="de-CH" dirty="0" smtClean="0">
                <a:sym typeface="Wingdings" panose="05000000000000000000" pitchFamily="2" charset="2"/>
                <a:hlinkClick r:id="rId2"/>
              </a:rPr>
              <a:t>ticket</a:t>
            </a:r>
            <a:r>
              <a:rPr lang="de-CH" dirty="0" smtClean="0">
                <a:sym typeface="Wingdings" panose="05000000000000000000" pitchFamily="2" charset="2"/>
              </a:rPr>
              <a:t>.</a:t>
            </a:r>
            <a:endParaRPr lang="de-CH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Add </a:t>
            </a:r>
            <a:r>
              <a:rPr lang="de-CH" sz="2800" dirty="0"/>
              <a:t>a </a:t>
            </a:r>
            <a:r>
              <a:rPr lang="de-CH" sz="2800" dirty="0" err="1"/>
              <a:t>new</a:t>
            </a:r>
            <a:r>
              <a:rPr lang="de-CH" sz="2800" dirty="0"/>
              <a:t> </a:t>
            </a:r>
            <a:r>
              <a:rPr lang="de-CH" sz="2800" dirty="0" err="1"/>
              <a:t>instrument</a:t>
            </a:r>
            <a:r>
              <a:rPr lang="de-CH" sz="2800" dirty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catalogue</a:t>
            </a:r>
            <a:r>
              <a:rPr lang="de-CH" sz="2800" dirty="0"/>
              <a:t/>
            </a:r>
            <a:br>
              <a:rPr lang="de-CH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9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/>
              <a:t>the</a:t>
            </a:r>
            <a:r>
              <a:rPr lang="de-CH" dirty="0"/>
              <a:t> web </a:t>
            </a:r>
            <a:r>
              <a:rPr lang="de-CH" dirty="0" err="1" smtClean="0"/>
              <a:t>interface</a:t>
            </a:r>
            <a:endParaRPr lang="de-CH" dirty="0" smtClean="0"/>
          </a:p>
          <a:p>
            <a:pPr lvl="1"/>
            <a:r>
              <a:rPr lang="de-CH" dirty="0" smtClean="0"/>
              <a:t>Log-in</a:t>
            </a:r>
          </a:p>
          <a:p>
            <a:pPr lvl="1"/>
            <a:r>
              <a:rPr lang="de-CH" dirty="0" smtClean="0"/>
              <a:t>&gt; Management &gt; Instruments &gt; Add </a:t>
            </a:r>
            <a:r>
              <a:rPr lang="de-CH" dirty="0" err="1" smtClean="0"/>
              <a:t>instrument</a:t>
            </a:r>
            <a:endParaRPr lang="de-CH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Add </a:t>
            </a:r>
            <a:r>
              <a:rPr lang="de-CH" sz="2800" dirty="0"/>
              <a:t>a </a:t>
            </a:r>
            <a:r>
              <a:rPr lang="de-CH" sz="2800" dirty="0" err="1"/>
              <a:t>new</a:t>
            </a:r>
            <a:r>
              <a:rPr lang="de-CH" sz="2800" dirty="0"/>
              <a:t> </a:t>
            </a:r>
            <a:r>
              <a:rPr lang="de-CH" sz="2800" dirty="0" err="1"/>
              <a:t>instrument</a:t>
            </a:r>
            <a:r>
              <a:rPr lang="de-CH" sz="2800" dirty="0"/>
              <a:t>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catalogue</a:t>
            </a:r>
            <a:r>
              <a:rPr lang="de-CH" sz="2800" dirty="0"/>
              <a:t/>
            </a:r>
            <a:br>
              <a:rPr lang="de-CH" sz="2800" dirty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85" y="1962474"/>
            <a:ext cx="5558172" cy="2561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Action Button: Custom 7">
            <a:hlinkClick r:id="rId3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85876" y="1202788"/>
            <a:ext cx="7472363" cy="3376832"/>
          </a:xfrm>
        </p:spPr>
        <p:txBody>
          <a:bodyPr/>
          <a:lstStyle/>
          <a:p>
            <a:r>
              <a:rPr lang="de-CH" dirty="0" smtClean="0"/>
              <a:t>Log-in</a:t>
            </a:r>
          </a:p>
          <a:p>
            <a:r>
              <a:rPr lang="de-CH" dirty="0" smtClean="0"/>
              <a:t>&gt; Management &gt; Instruments &gt;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change</a:t>
            </a:r>
            <a:r>
              <a:rPr lang="de-CH" dirty="0" smtClean="0">
                <a:sym typeface="Wingdings" panose="05000000000000000000" pitchFamily="2" charset="2"/>
              </a:rPr>
              <a:t> on </a:t>
            </a:r>
            <a:r>
              <a:rPr lang="de-CH" dirty="0" err="1" smtClean="0">
                <a:sym typeface="Wingdings" panose="05000000000000000000" pitchFamily="2" charset="2"/>
              </a:rPr>
              <a:t>the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level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of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instrument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observed</a:t>
            </a:r>
            <a:r>
              <a:rPr lang="de-CH" dirty="0" smtClean="0">
                <a:sym typeface="Wingdings" panose="05000000000000000000" pitchFamily="2" charset="2"/>
              </a:rPr>
              <a:t> variable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/>
              <a:t>Update </a:t>
            </a:r>
            <a:r>
              <a:rPr lang="de-CH" sz="2800" dirty="0" err="1"/>
              <a:t>instrument</a:t>
            </a:r>
            <a:r>
              <a:rPr lang="de-CH" sz="2800" dirty="0"/>
              <a:t> </a:t>
            </a:r>
            <a:r>
              <a:rPr lang="de-CH" sz="2800" dirty="0" err="1"/>
              <a:t>characteristics</a:t>
            </a:r>
            <a:r>
              <a:rPr lang="de-CH" sz="2800" dirty="0"/>
              <a:t> in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 smtClean="0"/>
              <a:t>catalogue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59" y="1607722"/>
            <a:ext cx="333422" cy="352474"/>
          </a:xfrm>
          <a:prstGeom prst="rect">
            <a:avLst/>
          </a:prstGeom>
        </p:spPr>
      </p:pic>
      <p:sp>
        <p:nvSpPr>
          <p:cNvPr id="5" name="Action Button: Custom 4">
            <a:hlinkClick r:id="rId3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056" y="2102729"/>
            <a:ext cx="7074408" cy="979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33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85876" y="1174652"/>
            <a:ext cx="7472363" cy="3404968"/>
          </a:xfrm>
        </p:spPr>
        <p:txBody>
          <a:bodyPr/>
          <a:lstStyle/>
          <a:p>
            <a:r>
              <a:rPr lang="de-CH" dirty="0" smtClean="0"/>
              <a:t>Log-in</a:t>
            </a:r>
          </a:p>
          <a:p>
            <a:r>
              <a:rPr lang="de-CH" dirty="0" smtClean="0"/>
              <a:t>Find </a:t>
            </a:r>
            <a:r>
              <a:rPr lang="de-CH" dirty="0" err="1" smtClean="0"/>
              <a:t>station</a:t>
            </a:r>
            <a:r>
              <a:rPr lang="de-CH" dirty="0"/>
              <a:t> </a:t>
            </a:r>
            <a:r>
              <a:rPr lang="de-CH" dirty="0" smtClean="0"/>
              <a:t>&gt; Edit </a:t>
            </a:r>
            <a:r>
              <a:rPr lang="de-CH" dirty="0" err="1" smtClean="0"/>
              <a:t>station</a:t>
            </a:r>
            <a:endParaRPr lang="de-CH" dirty="0" smtClean="0"/>
          </a:p>
          <a:p>
            <a:r>
              <a:rPr lang="de-CH" dirty="0" smtClean="0"/>
              <a:t>Find </a:t>
            </a:r>
            <a:r>
              <a:rPr lang="de-CH" dirty="0" err="1" smtClean="0"/>
              <a:t>observation</a:t>
            </a:r>
            <a:r>
              <a:rPr lang="de-CH" dirty="0" smtClean="0"/>
              <a:t>, </a:t>
            </a:r>
          </a:p>
          <a:p>
            <a:pPr lvl="1"/>
            <a:r>
              <a:rPr lang="de-CH" dirty="0" smtClean="0"/>
              <a:t>Find </a:t>
            </a:r>
            <a:r>
              <a:rPr lang="de-CH" dirty="0" err="1" smtClean="0"/>
              <a:t>deployment</a:t>
            </a:r>
            <a:r>
              <a:rPr lang="de-CH" dirty="0" smtClean="0"/>
              <a:t> &gt; </a:t>
            </a:r>
          </a:p>
          <a:p>
            <a:pPr lvl="2"/>
            <a:r>
              <a:rPr lang="de-CH" dirty="0" smtClean="0"/>
              <a:t>Edit </a:t>
            </a:r>
            <a:r>
              <a:rPr lang="de-CH" dirty="0" err="1" smtClean="0"/>
              <a:t>instrument</a:t>
            </a:r>
            <a:r>
              <a:rPr lang="de-CH" dirty="0" smtClean="0"/>
              <a:t>,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</a:p>
          <a:p>
            <a:pPr lvl="2"/>
            <a:r>
              <a:rPr lang="de-CH" dirty="0" smtClean="0"/>
              <a:t>Add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Simply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select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from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catalogue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add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more</a:t>
            </a:r>
            <a:r>
              <a:rPr lang="de-CH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info</a:t>
            </a:r>
            <a:endParaRPr lang="de-CH" dirty="0" smtClean="0">
              <a:solidFill>
                <a:srgbClr val="FF0000"/>
              </a:solidFill>
            </a:endParaRPr>
          </a:p>
          <a:p>
            <a:pPr lvl="1"/>
            <a:r>
              <a:rPr lang="de-CH" dirty="0" smtClean="0"/>
              <a:t>Add </a:t>
            </a:r>
            <a:r>
              <a:rPr lang="de-CH" dirty="0" err="1" smtClean="0"/>
              <a:t>deployment</a:t>
            </a:r>
            <a:r>
              <a:rPr lang="de-CH" dirty="0" smtClean="0"/>
              <a:t> &gt;</a:t>
            </a:r>
          </a:p>
          <a:p>
            <a:pPr lvl="2"/>
            <a:r>
              <a:rPr lang="de-CH" dirty="0" smtClean="0"/>
              <a:t>Add </a:t>
            </a:r>
            <a:r>
              <a:rPr lang="de-CH" dirty="0" err="1" smtClean="0"/>
              <a:t>instrument</a:t>
            </a:r>
            <a:r>
              <a:rPr lang="de-CH" dirty="0" smtClean="0"/>
              <a:t> 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Simply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select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from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catalogue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and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add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more</a:t>
            </a:r>
            <a:r>
              <a:rPr lang="de-CH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de-CH" dirty="0" err="1">
                <a:solidFill>
                  <a:srgbClr val="FF0000"/>
                </a:solidFill>
                <a:sym typeface="Wingdings" panose="05000000000000000000" pitchFamily="2" charset="2"/>
              </a:rPr>
              <a:t>info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/>
              <a:t>Add an </a:t>
            </a:r>
            <a:r>
              <a:rPr lang="de-CH" sz="2800" dirty="0" err="1"/>
              <a:t>instrument</a:t>
            </a:r>
            <a:r>
              <a:rPr lang="de-CH" sz="2800" dirty="0"/>
              <a:t> </a:t>
            </a:r>
            <a:r>
              <a:rPr lang="de-CH" sz="2800" dirty="0" err="1"/>
              <a:t>to</a:t>
            </a:r>
            <a:r>
              <a:rPr lang="de-CH" sz="2800" dirty="0"/>
              <a:t> </a:t>
            </a:r>
            <a:r>
              <a:rPr lang="de-CH" sz="2800" dirty="0" err="1"/>
              <a:t>one</a:t>
            </a:r>
            <a:r>
              <a:rPr lang="de-CH" sz="2800" dirty="0"/>
              <a:t> </a:t>
            </a:r>
            <a:r>
              <a:rPr lang="de-CH" sz="2800" dirty="0" err="1"/>
              <a:t>or</a:t>
            </a:r>
            <a:r>
              <a:rPr lang="de-CH" sz="2800" dirty="0"/>
              <a:t> </a:t>
            </a:r>
            <a:r>
              <a:rPr lang="de-CH" sz="2800" dirty="0" err="1"/>
              <a:t>more</a:t>
            </a:r>
            <a:r>
              <a:rPr lang="de-CH" sz="2800" dirty="0"/>
              <a:t> </a:t>
            </a:r>
            <a:r>
              <a:rPr lang="de-CH" sz="2800" dirty="0" err="1" smtClean="0"/>
              <a:t>observations</a:t>
            </a:r>
            <a:endParaRPr lang="en-US" sz="2800" dirty="0"/>
          </a:p>
        </p:txBody>
      </p:sp>
      <p:sp>
        <p:nvSpPr>
          <p:cNvPr id="5" name="Action Button: Custom 4">
            <a:hlinkClick r:id="rId3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520" y="771097"/>
            <a:ext cx="1532596" cy="1827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890616" y="2600137"/>
            <a:ext cx="1752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s/n 172.0518.1305.226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51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Create WMDR-</a:t>
            </a:r>
            <a:r>
              <a:rPr lang="de-CH" dirty="0" err="1" smtClean="0"/>
              <a:t>compliant</a:t>
            </a:r>
            <a:r>
              <a:rPr lang="de-CH" dirty="0" smtClean="0"/>
              <a:t> XML </a:t>
            </a:r>
            <a:r>
              <a:rPr lang="de-CH" dirty="0" err="1" smtClean="0"/>
              <a:t>file</a:t>
            </a:r>
            <a:endParaRPr lang="de-CH" dirty="0" smtClean="0"/>
          </a:p>
          <a:p>
            <a:pPr lvl="1"/>
            <a:r>
              <a:rPr lang="de-CH" dirty="0"/>
              <a:t>See </a:t>
            </a:r>
            <a:r>
              <a:rPr lang="de-CH" dirty="0">
                <a:hlinkClick r:id="rId3"/>
              </a:rPr>
              <a:t>https://</a:t>
            </a:r>
            <a:r>
              <a:rPr lang="de-CH" dirty="0" smtClean="0">
                <a:hlinkClick r:id="rId3"/>
              </a:rPr>
              <a:t>github.com/joergklausen/oscar-instrument-catalogue</a:t>
            </a:r>
            <a:r>
              <a:rPr lang="de-CH" dirty="0" smtClean="0"/>
              <a:t> </a:t>
            </a:r>
            <a:endParaRPr lang="de-CH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 smtClean="0"/>
              <a:t>Add </a:t>
            </a:r>
            <a:r>
              <a:rPr lang="de-CH" sz="2800" dirty="0" err="1"/>
              <a:t>new</a:t>
            </a:r>
            <a:r>
              <a:rPr lang="de-CH" sz="2800" dirty="0"/>
              <a:t> </a:t>
            </a:r>
            <a:r>
              <a:rPr lang="de-CH" sz="2800" dirty="0" err="1" smtClean="0"/>
              <a:t>instrument</a:t>
            </a:r>
            <a:r>
              <a:rPr lang="de-CH" sz="2800" dirty="0" smtClean="0"/>
              <a:t>(s) </a:t>
            </a:r>
            <a:r>
              <a:rPr lang="de-CH" sz="2800" dirty="0" err="1" smtClean="0"/>
              <a:t>to</a:t>
            </a:r>
            <a:r>
              <a:rPr lang="de-CH" sz="2800" dirty="0" smtClean="0"/>
              <a:t> </a:t>
            </a:r>
            <a:r>
              <a:rPr lang="de-CH" sz="2800" dirty="0" err="1"/>
              <a:t>the</a:t>
            </a:r>
            <a:r>
              <a:rPr lang="de-CH" sz="2800" dirty="0"/>
              <a:t> </a:t>
            </a:r>
            <a:r>
              <a:rPr lang="de-CH" sz="2800" dirty="0" err="1"/>
              <a:t>catalogue</a:t>
            </a:r>
            <a:r>
              <a:rPr lang="de-CH" sz="2800" dirty="0"/>
              <a:t/>
            </a:r>
            <a:br>
              <a:rPr lang="de-CH" sz="2800" dirty="0"/>
            </a:br>
            <a:endParaRPr lang="en-US" sz="2800" dirty="0"/>
          </a:p>
        </p:txBody>
      </p:sp>
      <p:sp>
        <p:nvSpPr>
          <p:cNvPr id="6" name="Action Button: Custom 5">
            <a:hlinkClick r:id="rId4" highlightClick="1"/>
          </p:cNvPr>
          <p:cNvSpPr/>
          <p:nvPr/>
        </p:nvSpPr>
        <p:spPr bwMode="auto">
          <a:xfrm>
            <a:off x="7948706" y="4123765"/>
            <a:ext cx="799758" cy="36933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 MeteoSchweiz Variante 1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11EB1397DA214C991D0114E1C6705F" ma:contentTypeVersion="1" ma:contentTypeDescription="Ein neues Dokument erstellen." ma:contentTypeScope="" ma:versionID="4f497952251489acb7320a0ddcdc69e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5e9f62132f8a72b8ccdf838efe357e2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F031FF-B88D-427D-A541-B3BADEC1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70CE0D-FADF-4C0F-90CA-E3B937E9A86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E9CD66-01A1-48D3-A44D-6CE4965594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CD_MeteoSchweiz_Var1_de</Template>
  <TotalTime>0</TotalTime>
  <Words>500</Words>
  <Application>Microsoft Office PowerPoint</Application>
  <PresentationFormat>On-screen Show (16:9)</PresentationFormat>
  <Paragraphs>96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</vt:lpstr>
      <vt:lpstr>Wingdings</vt:lpstr>
      <vt:lpstr>CD MeteoSchweiz Variante 1</vt:lpstr>
      <vt:lpstr>Introduction to the OSCAR/Surface Instrument Catalogue (and how to use it)</vt:lpstr>
      <vt:lpstr>Motivation</vt:lpstr>
      <vt:lpstr>What we will learn …</vt:lpstr>
      <vt:lpstr>Find instruments in use</vt:lpstr>
      <vt:lpstr>Add a new instrument to the catalogue </vt:lpstr>
      <vt:lpstr>Add a new instrument to the catalogue </vt:lpstr>
      <vt:lpstr>Update instrument characteristics in the catalogue</vt:lpstr>
      <vt:lpstr>Add an instrument to one or more observations</vt:lpstr>
      <vt:lpstr>Add new instrument(s) to the catalogue </vt:lpstr>
      <vt:lpstr>Add new instrument(s) to the catalogue </vt:lpstr>
      <vt:lpstr>Add new instrument(s) to the catalogue </vt:lpstr>
      <vt:lpstr>Conclusions</vt:lpstr>
    </vt:vector>
  </TitlesOfParts>
  <Company>MeteoSwiss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Projektname Projektausschuss Sitzung Meilenstein XY</dc:title>
  <dc:creator>Griffin Monika</dc:creator>
  <dc:description>Version MeteoSchweiz 1.0</dc:description>
  <cp:lastModifiedBy>Jörg Klausen</cp:lastModifiedBy>
  <cp:revision>456</cp:revision>
  <cp:lastPrinted>2014-06-27T15:34:45Z</cp:lastPrinted>
  <dcterms:created xsi:type="dcterms:W3CDTF">2014-06-27T12:45:47Z</dcterms:created>
  <dcterms:modified xsi:type="dcterms:W3CDTF">2020-02-26T09:57:15Z</dcterms:modified>
</cp:coreProperties>
</file>