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3D940-4D61-4B3C-BC67-308EB3B34E27}" type="doc">
      <dgm:prSet loTypeId="urn:microsoft.com/office/officeart/2005/8/layout/radial6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004AE216-8295-460A-A85A-B74E00051A43}">
      <dgm:prSet phldrT="[Text]" custT="1"/>
      <dgm:spPr>
        <a:xfrm>
          <a:off x="2228625" y="1384965"/>
          <a:ext cx="1988719" cy="2011411"/>
        </a:xfrm>
      </dgm:spPr>
      <dgm:t>
        <a:bodyPr/>
        <a:lstStyle/>
        <a:p>
          <a:r>
            <a:rPr lang="en-GB" sz="1600" dirty="0">
              <a:latin typeface="Arial"/>
              <a:ea typeface="+mn-ea"/>
              <a:cs typeface="+mn-cs"/>
            </a:rPr>
            <a:t>Effective use of forecasts to </a:t>
          </a:r>
          <a:r>
            <a:rPr lang="en-GB" sz="1600" b="1" dirty="0">
              <a:latin typeface="Arial"/>
              <a:ea typeface="+mn-ea"/>
              <a:cs typeface="+mn-cs"/>
            </a:rPr>
            <a:t>benefit African people and nations</a:t>
          </a:r>
          <a:endParaRPr lang="en-GB" sz="1600" dirty="0">
            <a:latin typeface="Arial"/>
            <a:ea typeface="+mn-ea"/>
            <a:cs typeface="+mn-cs"/>
          </a:endParaRPr>
        </a:p>
      </dgm:t>
    </dgm:pt>
    <dgm:pt modelId="{7C14BF91-812E-40DF-A447-DE7ECB93D8BD}" type="parTrans" cxnId="{CF9613B7-3D6A-4C08-A28E-8B19D127AF80}">
      <dgm:prSet/>
      <dgm:spPr/>
      <dgm:t>
        <a:bodyPr/>
        <a:lstStyle/>
        <a:p>
          <a:endParaRPr lang="en-GB"/>
        </a:p>
      </dgm:t>
    </dgm:pt>
    <dgm:pt modelId="{F7796A3B-C596-4EB7-8151-D712E288A78D}" type="sibTrans" cxnId="{CF9613B7-3D6A-4C08-A28E-8B19D127AF80}">
      <dgm:prSet/>
      <dgm:spPr/>
      <dgm:t>
        <a:bodyPr/>
        <a:lstStyle/>
        <a:p>
          <a:endParaRPr lang="en-GB"/>
        </a:p>
      </dgm:t>
    </dgm:pt>
    <dgm:pt modelId="{C44D6671-EA4D-4254-97D9-E54DDBC8DCB2}">
      <dgm:prSet phldrT="[Text]" custT="1"/>
      <dgm:spPr>
        <a:xfrm>
          <a:off x="2528583" y="-61757"/>
          <a:ext cx="1388802" cy="1405863"/>
        </a:xfrm>
      </dgm:spPr>
      <dgm:t>
        <a:bodyPr/>
        <a:lstStyle/>
        <a:p>
          <a:r>
            <a:rPr lang="en-GB" sz="1400" dirty="0">
              <a:latin typeface="Arial"/>
              <a:ea typeface="+mn-ea"/>
              <a:cs typeface="+mn-cs"/>
            </a:rPr>
            <a:t>User engagement and forecast evaluation</a:t>
          </a:r>
        </a:p>
      </dgm:t>
    </dgm:pt>
    <dgm:pt modelId="{40BD2F3E-38E4-4C7A-B6BA-97BDDEFE60CF}" type="parTrans" cxnId="{7EFBE2DF-E8FC-43F0-9F78-F2EC447D5D72}">
      <dgm:prSet/>
      <dgm:spPr/>
      <dgm:t>
        <a:bodyPr/>
        <a:lstStyle/>
        <a:p>
          <a:endParaRPr lang="en-GB"/>
        </a:p>
      </dgm:t>
    </dgm:pt>
    <dgm:pt modelId="{0F01B632-AE06-427A-873C-A4C8C29D23F7}" type="sibTrans" cxnId="{7EFBE2DF-E8FC-43F0-9F78-F2EC447D5D72}">
      <dgm:prSet/>
      <dgm:spPr>
        <a:xfrm>
          <a:off x="1431930" y="599616"/>
          <a:ext cx="3582109" cy="3582109"/>
        </a:xfrm>
      </dgm:spPr>
      <dgm:t>
        <a:bodyPr/>
        <a:lstStyle/>
        <a:p>
          <a:endParaRPr lang="en-GB"/>
        </a:p>
      </dgm:t>
    </dgm:pt>
    <dgm:pt modelId="{B3BB620A-68A8-4324-BE2C-8D6441D8204E}">
      <dgm:prSet phldrT="[Text]" custT="1"/>
      <dgm:spPr>
        <a:xfrm>
          <a:off x="4043692" y="2562488"/>
          <a:ext cx="1388802" cy="1405863"/>
        </a:xfrm>
      </dgm:spPr>
      <dgm:t>
        <a:bodyPr/>
        <a:lstStyle/>
        <a:p>
          <a:r>
            <a:rPr lang="en-GB" sz="1800" dirty="0">
              <a:latin typeface="Arial"/>
              <a:ea typeface="+mn-ea"/>
              <a:cs typeface="+mn-cs"/>
            </a:rPr>
            <a:t>Physical science research</a:t>
          </a:r>
        </a:p>
      </dgm:t>
    </dgm:pt>
    <dgm:pt modelId="{10FF82FF-223E-4E46-9807-C07E399018A4}" type="parTrans" cxnId="{28A1E3AC-F86B-499E-9B1E-CA6788B6D8DD}">
      <dgm:prSet/>
      <dgm:spPr/>
      <dgm:t>
        <a:bodyPr/>
        <a:lstStyle/>
        <a:p>
          <a:endParaRPr lang="en-GB"/>
        </a:p>
      </dgm:t>
    </dgm:pt>
    <dgm:pt modelId="{DE0B2D36-0997-45D8-830A-2695D0E7BEC1}" type="sibTrans" cxnId="{28A1E3AC-F86B-499E-9B1E-CA6788B6D8DD}">
      <dgm:prSet/>
      <dgm:spPr>
        <a:xfrm>
          <a:off x="1431930" y="609360"/>
          <a:ext cx="3582109" cy="3582109"/>
        </a:xfrm>
      </dgm:spPr>
      <dgm:t>
        <a:bodyPr/>
        <a:lstStyle/>
        <a:p>
          <a:endParaRPr lang="en-GB"/>
        </a:p>
      </dgm:t>
    </dgm:pt>
    <dgm:pt modelId="{ABCE1F01-869D-4074-9F90-34B3829B5078}">
      <dgm:prSet phldrT="[Text]" custT="1"/>
      <dgm:spPr>
        <a:xfrm>
          <a:off x="964079" y="2510171"/>
          <a:ext cx="1487593" cy="1510496"/>
        </a:xfrm>
      </dgm:spPr>
      <dgm:t>
        <a:bodyPr/>
        <a:lstStyle/>
        <a:p>
          <a:r>
            <a:rPr lang="en-GB" sz="1600" b="1" dirty="0">
              <a:latin typeface="Arial"/>
              <a:ea typeface="+mn-ea"/>
              <a:cs typeface="+mn-cs"/>
            </a:rPr>
            <a:t>Knowledge exchange, training &amp; documentation</a:t>
          </a:r>
        </a:p>
      </dgm:t>
    </dgm:pt>
    <dgm:pt modelId="{A8AB3C47-B337-4CFB-AA52-8BD6E05B817D}" type="parTrans" cxnId="{40CF8810-948C-4E76-9EEB-26292F435B67}">
      <dgm:prSet/>
      <dgm:spPr/>
      <dgm:t>
        <a:bodyPr/>
        <a:lstStyle/>
        <a:p>
          <a:endParaRPr lang="en-GB"/>
        </a:p>
      </dgm:t>
    </dgm:pt>
    <dgm:pt modelId="{EFDD1EAF-AE97-467C-8101-09F5C92FE842}" type="sibTrans" cxnId="{40CF8810-948C-4E76-9EEB-26292F435B67}">
      <dgm:prSet/>
      <dgm:spPr>
        <a:xfrm>
          <a:off x="1431930" y="599616"/>
          <a:ext cx="3582109" cy="3582109"/>
        </a:xfrm>
      </dgm:spPr>
      <dgm:t>
        <a:bodyPr/>
        <a:lstStyle/>
        <a:p>
          <a:endParaRPr lang="en-GB"/>
        </a:p>
      </dgm:t>
    </dgm:pt>
    <dgm:pt modelId="{48DB54E8-9A8D-4769-A056-D19509AC96C5}" type="pres">
      <dgm:prSet presAssocID="{5F53D940-4D61-4B3C-BC67-308EB3B34E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ED36DD-066D-4C10-8144-CB4B1B816273}" type="pres">
      <dgm:prSet presAssocID="{004AE216-8295-460A-A85A-B74E00051A43}" presName="centerShape" presStyleLbl="node0" presStyleIdx="0" presStyleCnt="1" custScaleX="152933" custScaleY="121969" custLinFactNeighborX="3762" custLinFactNeighborY="1300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DEE07598-4C16-4192-A05D-7E15AF5E5457}" type="pres">
      <dgm:prSet presAssocID="{C44D6671-EA4D-4254-97D9-E54DDBC8DCB2}" presName="node" presStyleLbl="node1" presStyleIdx="0" presStyleCnt="3" custScaleX="169754" custScaleY="130940" custRadScaleRad="98972" custRadScaleInc="-548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572DA6C-3E76-405F-BC8E-EBE3891868E6}" type="pres">
      <dgm:prSet presAssocID="{C44D6671-EA4D-4254-97D9-E54DDBC8DCB2}" presName="dummy" presStyleCnt="0"/>
      <dgm:spPr/>
    </dgm:pt>
    <dgm:pt modelId="{33B3177D-6C6A-4351-9067-22EB510BE241}" type="pres">
      <dgm:prSet presAssocID="{0F01B632-AE06-427A-873C-A4C8C29D23F7}" presName="sibTrans" presStyleLbl="sibTrans2D1" presStyleIdx="0" presStyleCnt="3"/>
      <dgm:spPr>
        <a:prstGeom prst="blockArc">
          <a:avLst>
            <a:gd name="adj1" fmla="val 16200000"/>
            <a:gd name="adj2" fmla="val 1800000"/>
            <a:gd name="adj3" fmla="val 4641"/>
          </a:avLst>
        </a:prstGeom>
      </dgm:spPr>
      <dgm:t>
        <a:bodyPr/>
        <a:lstStyle/>
        <a:p>
          <a:endParaRPr lang="en-GB"/>
        </a:p>
      </dgm:t>
    </dgm:pt>
    <dgm:pt modelId="{7AD1EEDB-A09F-42F9-8466-D3126DB71FA8}" type="pres">
      <dgm:prSet presAssocID="{B3BB620A-68A8-4324-BE2C-8D6441D8204E}" presName="node" presStyleLbl="node1" presStyleIdx="1" presStyleCnt="3" custScaleX="157202" custScaleY="136794" custRadScaleRad="107498" custRadScaleInc="45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3C5949F-02DC-4380-A0BE-771840FDEBAB}" type="pres">
      <dgm:prSet presAssocID="{B3BB620A-68A8-4324-BE2C-8D6441D8204E}" presName="dummy" presStyleCnt="0"/>
      <dgm:spPr/>
    </dgm:pt>
    <dgm:pt modelId="{1EE43808-BB8F-45A4-A0B3-E1789AEA9F3C}" type="pres">
      <dgm:prSet presAssocID="{DE0B2D36-0997-45D8-830A-2695D0E7BEC1}" presName="sibTrans" presStyleLbl="sibTrans2D1" presStyleIdx="1" presStyleCnt="3" custLinFactNeighborY="-692"/>
      <dgm:spPr>
        <a:prstGeom prst="blockArc">
          <a:avLst>
            <a:gd name="adj1" fmla="val 1800000"/>
            <a:gd name="adj2" fmla="val 9000000"/>
            <a:gd name="adj3" fmla="val 4641"/>
          </a:avLst>
        </a:prstGeom>
      </dgm:spPr>
      <dgm:t>
        <a:bodyPr/>
        <a:lstStyle/>
        <a:p>
          <a:endParaRPr lang="en-GB"/>
        </a:p>
      </dgm:t>
    </dgm:pt>
    <dgm:pt modelId="{6B4469EF-DBDC-47CA-AE1F-B7E096BE136F}" type="pres">
      <dgm:prSet presAssocID="{ABCE1F01-869D-4074-9F90-34B3829B5078}" presName="node" presStyleLbl="node1" presStyleIdx="2" presStyleCnt="3" custScaleX="243920" custScaleY="116056" custRadScaleRad="120495" custRadScaleInc="33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219970F0-324C-4C32-8999-8AAF9957759B}" type="pres">
      <dgm:prSet presAssocID="{ABCE1F01-869D-4074-9F90-34B3829B5078}" presName="dummy" presStyleCnt="0"/>
      <dgm:spPr/>
    </dgm:pt>
    <dgm:pt modelId="{71F83838-393C-45D5-918F-F616943AFF51}" type="pres">
      <dgm:prSet presAssocID="{EFDD1EAF-AE97-467C-8101-09F5C92FE842}" presName="sibTrans" presStyleLbl="sibTrans2D1" presStyleIdx="2" presStyleCnt="3"/>
      <dgm:spPr>
        <a:prstGeom prst="blockArc">
          <a:avLst>
            <a:gd name="adj1" fmla="val 9000000"/>
            <a:gd name="adj2" fmla="val 16200000"/>
            <a:gd name="adj3" fmla="val 4641"/>
          </a:avLst>
        </a:prstGeom>
      </dgm:spPr>
      <dgm:t>
        <a:bodyPr/>
        <a:lstStyle/>
        <a:p>
          <a:endParaRPr lang="en-GB"/>
        </a:p>
      </dgm:t>
    </dgm:pt>
  </dgm:ptLst>
  <dgm:cxnLst>
    <dgm:cxn modelId="{8105737D-3324-4742-A426-A3935335F463}" type="presOf" srcId="{ABCE1F01-869D-4074-9F90-34B3829B5078}" destId="{6B4469EF-DBDC-47CA-AE1F-B7E096BE136F}" srcOrd="0" destOrd="0" presId="urn:microsoft.com/office/officeart/2005/8/layout/radial6"/>
    <dgm:cxn modelId="{E182BFCD-9E40-4741-A768-68DE4296BA41}" type="presOf" srcId="{0F01B632-AE06-427A-873C-A4C8C29D23F7}" destId="{33B3177D-6C6A-4351-9067-22EB510BE241}" srcOrd="0" destOrd="0" presId="urn:microsoft.com/office/officeart/2005/8/layout/radial6"/>
    <dgm:cxn modelId="{E478F0EF-AAFB-4F3E-BD39-3C13D084310A}" type="presOf" srcId="{B3BB620A-68A8-4324-BE2C-8D6441D8204E}" destId="{7AD1EEDB-A09F-42F9-8466-D3126DB71FA8}" srcOrd="0" destOrd="0" presId="urn:microsoft.com/office/officeart/2005/8/layout/radial6"/>
    <dgm:cxn modelId="{6586EC96-1200-451C-93C2-384AC861270F}" type="presOf" srcId="{004AE216-8295-460A-A85A-B74E00051A43}" destId="{77ED36DD-066D-4C10-8144-CB4B1B816273}" srcOrd="0" destOrd="0" presId="urn:microsoft.com/office/officeart/2005/8/layout/radial6"/>
    <dgm:cxn modelId="{A720CDD1-DBCE-40BF-A7E8-F2CE091E4EF9}" type="presOf" srcId="{C44D6671-EA4D-4254-97D9-E54DDBC8DCB2}" destId="{DEE07598-4C16-4192-A05D-7E15AF5E5457}" srcOrd="0" destOrd="0" presId="urn:microsoft.com/office/officeart/2005/8/layout/radial6"/>
    <dgm:cxn modelId="{67230593-CCF0-4B98-801A-8E5FEBAE7976}" type="presOf" srcId="{5F53D940-4D61-4B3C-BC67-308EB3B34E27}" destId="{48DB54E8-9A8D-4769-A056-D19509AC96C5}" srcOrd="0" destOrd="0" presId="urn:microsoft.com/office/officeart/2005/8/layout/radial6"/>
    <dgm:cxn modelId="{DA5208F2-06FF-43DE-B436-F4DB3CC714EE}" type="presOf" srcId="{DE0B2D36-0997-45D8-830A-2695D0E7BEC1}" destId="{1EE43808-BB8F-45A4-A0B3-E1789AEA9F3C}" srcOrd="0" destOrd="0" presId="urn:microsoft.com/office/officeart/2005/8/layout/radial6"/>
    <dgm:cxn modelId="{40CF8810-948C-4E76-9EEB-26292F435B67}" srcId="{004AE216-8295-460A-A85A-B74E00051A43}" destId="{ABCE1F01-869D-4074-9F90-34B3829B5078}" srcOrd="2" destOrd="0" parTransId="{A8AB3C47-B337-4CFB-AA52-8BD6E05B817D}" sibTransId="{EFDD1EAF-AE97-467C-8101-09F5C92FE842}"/>
    <dgm:cxn modelId="{7EFBE2DF-E8FC-43F0-9F78-F2EC447D5D72}" srcId="{004AE216-8295-460A-A85A-B74E00051A43}" destId="{C44D6671-EA4D-4254-97D9-E54DDBC8DCB2}" srcOrd="0" destOrd="0" parTransId="{40BD2F3E-38E4-4C7A-B6BA-97BDDEFE60CF}" sibTransId="{0F01B632-AE06-427A-873C-A4C8C29D23F7}"/>
    <dgm:cxn modelId="{CF9613B7-3D6A-4C08-A28E-8B19D127AF80}" srcId="{5F53D940-4D61-4B3C-BC67-308EB3B34E27}" destId="{004AE216-8295-460A-A85A-B74E00051A43}" srcOrd="0" destOrd="0" parTransId="{7C14BF91-812E-40DF-A447-DE7ECB93D8BD}" sibTransId="{F7796A3B-C596-4EB7-8151-D712E288A78D}"/>
    <dgm:cxn modelId="{62D77699-3B16-4722-80EC-EDD125B7AA77}" type="presOf" srcId="{EFDD1EAF-AE97-467C-8101-09F5C92FE842}" destId="{71F83838-393C-45D5-918F-F616943AFF51}" srcOrd="0" destOrd="0" presId="urn:microsoft.com/office/officeart/2005/8/layout/radial6"/>
    <dgm:cxn modelId="{28A1E3AC-F86B-499E-9B1E-CA6788B6D8DD}" srcId="{004AE216-8295-460A-A85A-B74E00051A43}" destId="{B3BB620A-68A8-4324-BE2C-8D6441D8204E}" srcOrd="1" destOrd="0" parTransId="{10FF82FF-223E-4E46-9807-C07E399018A4}" sibTransId="{DE0B2D36-0997-45D8-830A-2695D0E7BEC1}"/>
    <dgm:cxn modelId="{2883CEDA-393B-4F31-8F58-7ABD55B94CA8}" type="presParOf" srcId="{48DB54E8-9A8D-4769-A056-D19509AC96C5}" destId="{77ED36DD-066D-4C10-8144-CB4B1B816273}" srcOrd="0" destOrd="0" presId="urn:microsoft.com/office/officeart/2005/8/layout/radial6"/>
    <dgm:cxn modelId="{7FEEB028-0836-4DD4-A33F-0B023C108846}" type="presParOf" srcId="{48DB54E8-9A8D-4769-A056-D19509AC96C5}" destId="{DEE07598-4C16-4192-A05D-7E15AF5E5457}" srcOrd="1" destOrd="0" presId="urn:microsoft.com/office/officeart/2005/8/layout/radial6"/>
    <dgm:cxn modelId="{2E599A56-F7CE-48BD-9A65-8BF0275D1941}" type="presParOf" srcId="{48DB54E8-9A8D-4769-A056-D19509AC96C5}" destId="{8572DA6C-3E76-405F-BC8E-EBE3891868E6}" srcOrd="2" destOrd="0" presId="urn:microsoft.com/office/officeart/2005/8/layout/radial6"/>
    <dgm:cxn modelId="{C9FE486E-F7EB-401C-B710-12E6C94971D4}" type="presParOf" srcId="{48DB54E8-9A8D-4769-A056-D19509AC96C5}" destId="{33B3177D-6C6A-4351-9067-22EB510BE241}" srcOrd="3" destOrd="0" presId="urn:microsoft.com/office/officeart/2005/8/layout/radial6"/>
    <dgm:cxn modelId="{1BA15F06-740E-4549-9A17-2A9FD00517C9}" type="presParOf" srcId="{48DB54E8-9A8D-4769-A056-D19509AC96C5}" destId="{7AD1EEDB-A09F-42F9-8466-D3126DB71FA8}" srcOrd="4" destOrd="0" presId="urn:microsoft.com/office/officeart/2005/8/layout/radial6"/>
    <dgm:cxn modelId="{F2DA1C79-A0FB-476C-969B-86498DDB6E95}" type="presParOf" srcId="{48DB54E8-9A8D-4769-A056-D19509AC96C5}" destId="{E3C5949F-02DC-4380-A0BE-771840FDEBAB}" srcOrd="5" destOrd="0" presId="urn:microsoft.com/office/officeart/2005/8/layout/radial6"/>
    <dgm:cxn modelId="{25C9B2F4-1BA3-4AFB-AB74-58FB66908D72}" type="presParOf" srcId="{48DB54E8-9A8D-4769-A056-D19509AC96C5}" destId="{1EE43808-BB8F-45A4-A0B3-E1789AEA9F3C}" srcOrd="6" destOrd="0" presId="urn:microsoft.com/office/officeart/2005/8/layout/radial6"/>
    <dgm:cxn modelId="{53D64F42-9E00-491F-B0A6-E57089BCE3DE}" type="presParOf" srcId="{48DB54E8-9A8D-4769-A056-D19509AC96C5}" destId="{6B4469EF-DBDC-47CA-AE1F-B7E096BE136F}" srcOrd="7" destOrd="0" presId="urn:microsoft.com/office/officeart/2005/8/layout/radial6"/>
    <dgm:cxn modelId="{B0774532-0E89-4CD1-ABD5-38B576ACB85C}" type="presParOf" srcId="{48DB54E8-9A8D-4769-A056-D19509AC96C5}" destId="{219970F0-324C-4C32-8999-8AAF9957759B}" srcOrd="8" destOrd="0" presId="urn:microsoft.com/office/officeart/2005/8/layout/radial6"/>
    <dgm:cxn modelId="{1E7B0648-CB11-4069-B585-5CF3F494C336}" type="presParOf" srcId="{48DB54E8-9A8D-4769-A056-D19509AC96C5}" destId="{71F83838-393C-45D5-918F-F616943AFF5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83838-393C-45D5-918F-F616943AFF51}">
      <dsp:nvSpPr>
        <dsp:cNvPr id="0" name=""/>
        <dsp:cNvSpPr/>
      </dsp:nvSpPr>
      <dsp:spPr>
        <a:xfrm>
          <a:off x="926958" y="566167"/>
          <a:ext cx="3141085" cy="3141085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6">
            <a:shade val="90000"/>
            <a:hueOff val="0"/>
            <a:satOff val="-17411"/>
            <a:lumOff val="254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43808-BB8F-45A4-A0B3-E1789AEA9F3C}">
      <dsp:nvSpPr>
        <dsp:cNvPr id="0" name=""/>
        <dsp:cNvSpPr/>
      </dsp:nvSpPr>
      <dsp:spPr>
        <a:xfrm>
          <a:off x="1012924" y="684729"/>
          <a:ext cx="3141085" cy="3141085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6">
            <a:shade val="90000"/>
            <a:hueOff val="0"/>
            <a:satOff val="-17411"/>
            <a:lumOff val="254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3177D-6C6A-4351-9067-22EB510BE241}">
      <dsp:nvSpPr>
        <dsp:cNvPr id="0" name=""/>
        <dsp:cNvSpPr/>
      </dsp:nvSpPr>
      <dsp:spPr>
        <a:xfrm>
          <a:off x="1100445" y="560028"/>
          <a:ext cx="3141085" cy="3141085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D36DD-066D-4C10-8144-CB4B1B816273}">
      <dsp:nvSpPr>
        <dsp:cNvPr id="0" name=""/>
        <dsp:cNvSpPr/>
      </dsp:nvSpPr>
      <dsp:spPr>
        <a:xfrm>
          <a:off x="1598052" y="1278364"/>
          <a:ext cx="2211061" cy="1763393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/>
              <a:ea typeface="+mn-ea"/>
              <a:cs typeface="+mn-cs"/>
            </a:rPr>
            <a:t>Effective use of forecasts to </a:t>
          </a:r>
          <a:r>
            <a:rPr lang="en-GB" sz="1600" b="1" kern="1200" dirty="0">
              <a:latin typeface="Arial"/>
              <a:ea typeface="+mn-ea"/>
              <a:cs typeface="+mn-cs"/>
            </a:rPr>
            <a:t>benefit African people and nations</a:t>
          </a:r>
          <a:endParaRPr lang="en-GB" sz="1600" kern="1200" dirty="0">
            <a:latin typeface="Arial"/>
            <a:ea typeface="+mn-ea"/>
            <a:cs typeface="+mn-cs"/>
          </a:endParaRPr>
        </a:p>
      </dsp:txBody>
      <dsp:txXfrm>
        <a:off x="1921854" y="1536607"/>
        <a:ext cx="1563457" cy="1246907"/>
      </dsp:txXfrm>
    </dsp:sp>
    <dsp:sp modelId="{DEE07598-4C16-4192-A05D-7E15AF5E5457}">
      <dsp:nvSpPr>
        <dsp:cNvPr id="0" name=""/>
        <dsp:cNvSpPr/>
      </dsp:nvSpPr>
      <dsp:spPr>
        <a:xfrm>
          <a:off x="1671094" y="-59635"/>
          <a:ext cx="1717978" cy="1325165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/>
              <a:ea typeface="+mn-ea"/>
              <a:cs typeface="+mn-cs"/>
            </a:rPr>
            <a:t>User engagement and forecast evaluation</a:t>
          </a:r>
        </a:p>
      </dsp:txBody>
      <dsp:txXfrm>
        <a:off x="1922686" y="134431"/>
        <a:ext cx="1214794" cy="937033"/>
      </dsp:txXfrm>
    </dsp:sp>
    <dsp:sp modelId="{7AD1EEDB-A09F-42F9-8466-D3126DB71FA8}">
      <dsp:nvSpPr>
        <dsp:cNvPr id="0" name=""/>
        <dsp:cNvSpPr/>
      </dsp:nvSpPr>
      <dsp:spPr>
        <a:xfrm>
          <a:off x="3146556" y="2297402"/>
          <a:ext cx="1590947" cy="1384410"/>
        </a:xfrm>
        <a:prstGeom prst="ellipse">
          <a:avLst/>
        </a:prstGeom>
        <a:solidFill>
          <a:schemeClr val="accent6">
            <a:shade val="50000"/>
            <a:hueOff val="0"/>
            <a:satOff val="-18489"/>
            <a:lumOff val="30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Arial"/>
              <a:ea typeface="+mn-ea"/>
              <a:cs typeface="+mn-cs"/>
            </a:rPr>
            <a:t>Physical science research</a:t>
          </a:r>
        </a:p>
      </dsp:txBody>
      <dsp:txXfrm>
        <a:off x="3379545" y="2500144"/>
        <a:ext cx="1124969" cy="978926"/>
      </dsp:txXfrm>
    </dsp:sp>
    <dsp:sp modelId="{6B4469EF-DBDC-47CA-AE1F-B7E096BE136F}">
      <dsp:nvSpPr>
        <dsp:cNvPr id="0" name=""/>
        <dsp:cNvSpPr/>
      </dsp:nvSpPr>
      <dsp:spPr>
        <a:xfrm>
          <a:off x="0" y="2419945"/>
          <a:ext cx="2468568" cy="1174533"/>
        </a:xfrm>
        <a:prstGeom prst="ellipse">
          <a:avLst/>
        </a:prstGeom>
        <a:solidFill>
          <a:schemeClr val="accent6">
            <a:shade val="50000"/>
            <a:hueOff val="0"/>
            <a:satOff val="-18489"/>
            <a:lumOff val="30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/>
              <a:ea typeface="+mn-ea"/>
              <a:cs typeface="+mn-cs"/>
            </a:rPr>
            <a:t>Knowledge exchange, training &amp; documentation</a:t>
          </a:r>
        </a:p>
      </dsp:txBody>
      <dsp:txXfrm>
        <a:off x="361513" y="2591951"/>
        <a:ext cx="1745542" cy="830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A8FD-7945-4EAF-BA8B-CEED8ACA37E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8102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4C178-42C3-458A-A357-0D491EF9E63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7540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3400" y="-65088"/>
            <a:ext cx="2499784" cy="64055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24051" y="-65088"/>
            <a:ext cx="7296149" cy="64055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E22F-14AE-4A42-976E-479F71D7663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1354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FD61-132B-40B8-A584-90903AA1A32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8914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2DF4-E9C7-42BE-B829-0698C0B1EC9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1867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64267" y="1325563"/>
            <a:ext cx="4876800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44267" y="1325563"/>
            <a:ext cx="4878917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523E4-2BF1-4F09-8079-9A5D501C9A0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1546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337E-3570-4E6A-814F-44DD853A5BC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395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F1FC-F09C-4F84-AFB4-515A8723B22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5885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BBDF-7BD1-43A2-8907-80705BF5E02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608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1048B-771C-48DF-A110-37EE6C81037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3200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24/11/10</a:t>
            </a: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5DC0-156F-4ECD-A6C8-CB138CC001D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1937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875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4051" y="-65088"/>
            <a:ext cx="9958916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4267" y="1325563"/>
            <a:ext cx="9958917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1" y="6356350"/>
            <a:ext cx="273896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24/11/10</a:t>
            </a:r>
            <a:endParaRPr lang="fr-FR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en-US" sz="1800">
              <a:solidFill>
                <a:srgbClr val="FFFFFF"/>
              </a:solidFill>
            </a:endParaRPr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738967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7DA91B76-E5BB-4CAC-8BA8-A713D3064FD5}" type="slidenum">
              <a:rPr lang="fr-FR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/>
          </a:p>
        </p:txBody>
      </p:sp>
      <p:sp>
        <p:nvSpPr>
          <p:cNvPr id="2055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41051" y="6459539"/>
            <a:ext cx="111336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9F327A9C-DAED-49B2-B8AF-1F7C66FD9B76}" type="slidenum">
              <a:rPr lang="fr-FR" altLang="en-US" sz="1200" b="1" smtClean="0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247651"/>
            <a:ext cx="120015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4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SimSun" pitchFamily="2" charset="-122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SimSun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SimSun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SimSun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SimSun" pitchFamily="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SimSun" pitchFamily="2" charset="-122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SimSun" pitchFamily="2" charset="-122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SimSun" pitchFamily="2" charset="-122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SimSun" pitchFamily="2" charset="-122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SimSun" pitchFamily="2" charset="-122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1527" y="0"/>
            <a:ext cx="1044047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GCRF </a:t>
            </a:r>
            <a:r>
              <a:rPr lang="en-GB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SWIFT - Science for Weather Information and Forecasting 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5293" y="5769917"/>
            <a:ext cx="15414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50" dirty="0">
                <a:solidFill>
                  <a:srgbClr val="FFFFFF"/>
                </a:solidFill>
              </a:rPr>
              <a:t>https://africanswift.org/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1527" y="414486"/>
            <a:ext cx="2704563" cy="5216813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950" b="1" kern="0" dirty="0">
                <a:solidFill>
                  <a:srgbClr val="003300"/>
                </a:solidFill>
                <a:cs typeface="Arial"/>
                <a:sym typeface="Arial"/>
              </a:rPr>
              <a:t>Project Aims</a:t>
            </a:r>
          </a:p>
          <a:p>
            <a:pPr defTabSz="685800">
              <a:defRPr/>
            </a:pPr>
            <a:endParaRPr lang="en-GB" sz="750" b="1" kern="0" dirty="0">
              <a:solidFill>
                <a:srgbClr val="003300"/>
              </a:solidFill>
              <a:cs typeface="Arial"/>
              <a:sym typeface="Arial"/>
            </a:endParaRPr>
          </a:p>
          <a:p>
            <a:pPr marL="300038" indent="-300038" defTabSz="685800">
              <a:buFont typeface="+mj-lt"/>
              <a:buAutoNum type="romanUcPeriod"/>
              <a:defRPr/>
            </a:pPr>
            <a:r>
              <a:rPr lang="en-GB" b="1" kern="0" dirty="0">
                <a:solidFill>
                  <a:srgbClr val="003300"/>
                </a:solidFill>
                <a:cs typeface="Arial"/>
                <a:sym typeface="Arial"/>
              </a:rPr>
              <a:t>Significant</a:t>
            </a:r>
            <a:r>
              <a:rPr lang="en-GB" b="1" kern="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GB" b="1" kern="0" dirty="0">
                <a:solidFill>
                  <a:srgbClr val="FFBD47">
                    <a:lumMod val="75000"/>
                  </a:srgbClr>
                </a:solidFill>
                <a:cs typeface="Arial"/>
                <a:sym typeface="Arial"/>
              </a:rPr>
              <a:t>improvements in weather forecasts in Africa</a:t>
            </a:r>
            <a:r>
              <a:rPr lang="en-GB" b="1" kern="0" dirty="0">
                <a:solidFill>
                  <a:prstClr val="black"/>
                </a:solidFill>
                <a:cs typeface="Arial"/>
                <a:sym typeface="Arial"/>
              </a:rPr>
              <a:t>, </a:t>
            </a:r>
            <a:r>
              <a:rPr lang="en-GB" b="1" kern="0" dirty="0">
                <a:solidFill>
                  <a:srgbClr val="003300"/>
                </a:solidFill>
                <a:cs typeface="Arial"/>
                <a:sym typeface="Arial"/>
              </a:rPr>
              <a:t>and the tropics, from hourly to seasonal timescales.</a:t>
            </a:r>
          </a:p>
          <a:p>
            <a:pPr marL="300038" indent="-300038" defTabSz="685800">
              <a:buFont typeface="+mj-lt"/>
              <a:buAutoNum type="romanUcPeriod"/>
              <a:defRPr/>
            </a:pPr>
            <a:endParaRPr lang="en-GB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00038" indent="-300038" defTabSz="685800">
              <a:buFont typeface="+mj-lt"/>
              <a:buAutoNum type="romanUcPeriod"/>
              <a:defRPr/>
            </a:pPr>
            <a:r>
              <a:rPr lang="en-GB" b="1" kern="0" dirty="0">
                <a:solidFill>
                  <a:schemeClr val="accent2"/>
                </a:solidFill>
                <a:cs typeface="Arial"/>
                <a:sym typeface="Arial"/>
              </a:rPr>
              <a:t>Build </a:t>
            </a:r>
            <a:r>
              <a:rPr lang="en-GB" b="1" kern="0" dirty="0" smtClean="0">
                <a:solidFill>
                  <a:schemeClr val="accent2"/>
                </a:solidFill>
                <a:cs typeface="Arial"/>
                <a:sym typeface="Arial"/>
              </a:rPr>
              <a:t>capability</a:t>
            </a:r>
            <a:r>
              <a:rPr lang="en-GB" b="1" kern="0" dirty="0" smtClean="0">
                <a:solidFill>
                  <a:srgbClr val="C00000"/>
                </a:solidFill>
                <a:cs typeface="Arial"/>
                <a:sym typeface="Arial"/>
              </a:rPr>
              <a:t> </a:t>
            </a:r>
            <a:r>
              <a:rPr lang="en-GB" b="1" kern="0" dirty="0" smtClean="0">
                <a:solidFill>
                  <a:srgbClr val="003300"/>
                </a:solidFill>
                <a:cs typeface="Arial"/>
                <a:sym typeface="Arial"/>
              </a:rPr>
              <a:t>among </a:t>
            </a:r>
            <a:r>
              <a:rPr lang="en-GB" b="1" kern="0" dirty="0">
                <a:solidFill>
                  <a:srgbClr val="003300"/>
                </a:solidFill>
                <a:cs typeface="Arial"/>
                <a:sym typeface="Arial"/>
              </a:rPr>
              <a:t>UK and African partners to </a:t>
            </a:r>
            <a:r>
              <a:rPr lang="en-GB" b="1" kern="0" dirty="0">
                <a:solidFill>
                  <a:srgbClr val="FFBD47">
                    <a:lumMod val="75000"/>
                  </a:srgbClr>
                </a:solidFill>
                <a:cs typeface="Arial"/>
                <a:sym typeface="Arial"/>
              </a:rPr>
              <a:t>improve, maintain and evaluate </a:t>
            </a:r>
            <a:r>
              <a:rPr lang="en-GB" b="1" kern="0" dirty="0">
                <a:solidFill>
                  <a:srgbClr val="003300"/>
                </a:solidFill>
                <a:cs typeface="Arial"/>
                <a:sym typeface="Arial"/>
              </a:rPr>
              <a:t>operational tropical forecasts in future.</a:t>
            </a:r>
          </a:p>
          <a:p>
            <a:pPr marL="300038" indent="-300038" defTabSz="685800">
              <a:buFont typeface="+mj-lt"/>
              <a:buAutoNum type="romanUcPeriod"/>
              <a:defRPr/>
            </a:pPr>
            <a:endParaRPr lang="en-GB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00038" indent="-300038" defTabSz="685800">
              <a:buFont typeface="+mj-lt"/>
              <a:buAutoNum type="romanUcPeriod"/>
              <a:defRPr/>
            </a:pPr>
            <a:r>
              <a:rPr lang="en-GB" b="1" kern="0" dirty="0">
                <a:solidFill>
                  <a:schemeClr val="accent2"/>
                </a:solidFill>
                <a:cs typeface="Arial"/>
                <a:sym typeface="Arial"/>
              </a:rPr>
              <a:t>Develop African capacity </a:t>
            </a:r>
            <a:r>
              <a:rPr lang="en-GB" b="1" kern="0" dirty="0">
                <a:solidFill>
                  <a:srgbClr val="003300"/>
                </a:solidFill>
                <a:cs typeface="Arial"/>
                <a:sym typeface="Arial"/>
              </a:rPr>
              <a:t>for </a:t>
            </a:r>
            <a:r>
              <a:rPr lang="en-GB" b="1" kern="0" dirty="0">
                <a:solidFill>
                  <a:srgbClr val="FFBD47">
                    <a:lumMod val="75000"/>
                  </a:srgbClr>
                </a:solidFill>
                <a:cs typeface="Arial"/>
                <a:sym typeface="Arial"/>
              </a:rPr>
              <a:t>sustained training of forecasters.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0B2CE9-F3A8-CA4D-B4AC-3A264CC53454}"/>
              </a:ext>
            </a:extLst>
          </p:cNvPr>
          <p:cNvSpPr txBox="1"/>
          <p:nvPr/>
        </p:nvSpPr>
        <p:spPr>
          <a:xfrm>
            <a:off x="8595831" y="437569"/>
            <a:ext cx="3561335" cy="2585323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003300"/>
                </a:solidFill>
                <a:cs typeface="Arial"/>
                <a:sym typeface="Arial"/>
              </a:rPr>
              <a:t>WP-R1 - Users </a:t>
            </a: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&amp; Communication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003300"/>
                </a:solidFill>
                <a:cs typeface="Arial"/>
                <a:sym typeface="Arial"/>
              </a:rPr>
              <a:t>WP-R2 - Forecast Evaluation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WP-R3 - Satellite Remote Sensing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WP-R4 - Nowcasting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WP-R5 - Synoptic Methods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WP-R6 - Sub-seasonal to Seasonal Prediction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WP-R7 - Convection-Permitting Ensemble </a:t>
            </a:r>
            <a:r>
              <a:rPr lang="en-GB" kern="0" dirty="0" smtClean="0">
                <a:solidFill>
                  <a:srgbClr val="003300"/>
                </a:solidFill>
                <a:cs typeface="Arial"/>
                <a:sym typeface="Arial"/>
              </a:rPr>
              <a:t>Forecasts</a:t>
            </a:r>
            <a:endParaRPr lang="en-GB" kern="0" dirty="0">
              <a:solidFill>
                <a:srgbClr val="003300"/>
              </a:solidFill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CCA17F-5FA3-3D4A-8258-EB728E392620}"/>
              </a:ext>
            </a:extLst>
          </p:cNvPr>
          <p:cNvSpPr txBox="1"/>
          <p:nvPr/>
        </p:nvSpPr>
        <p:spPr>
          <a:xfrm>
            <a:off x="4456090" y="5131045"/>
            <a:ext cx="6289676" cy="1200329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003300"/>
                </a:solidFill>
                <a:cs typeface="Arial"/>
                <a:sym typeface="Arial"/>
              </a:rPr>
              <a:t>WP-C1 - Operational </a:t>
            </a:r>
            <a:r>
              <a:rPr lang="en-GB" b="1" kern="0" dirty="0">
                <a:solidFill>
                  <a:schemeClr val="accent2"/>
                </a:solidFill>
                <a:cs typeface="Arial"/>
                <a:sym typeface="Arial"/>
              </a:rPr>
              <a:t>Training &amp; University Programmes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003300"/>
                </a:solidFill>
                <a:cs typeface="Arial"/>
                <a:sym typeface="Arial"/>
              </a:rPr>
              <a:t>WP-C2 - Weather </a:t>
            </a: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Forecast </a:t>
            </a:r>
            <a:r>
              <a:rPr lang="en-GB" kern="0" dirty="0" smtClean="0">
                <a:solidFill>
                  <a:srgbClr val="003300"/>
                </a:solidFill>
                <a:cs typeface="Arial"/>
                <a:sym typeface="Arial"/>
              </a:rPr>
              <a:t>Testbeds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rgbClr val="003300"/>
                </a:solidFill>
                <a:cs typeface="Arial"/>
                <a:sym typeface="Arial"/>
              </a:rPr>
              <a:t>WP-M1 - Management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cs typeface="Arial"/>
                <a:sym typeface="Arial"/>
              </a:rPr>
              <a:t>WP-M2 -</a:t>
            </a:r>
            <a:r>
              <a:rPr lang="en-US" b="1" kern="0" dirty="0" smtClean="0">
                <a:solidFill>
                  <a:schemeClr val="accent2"/>
                </a:solidFill>
                <a:cs typeface="Arial"/>
                <a:sym typeface="Arial"/>
              </a:rPr>
              <a:t> Legacy</a:t>
            </a:r>
            <a:endParaRPr lang="en-GB" b="1" kern="0" dirty="0">
              <a:solidFill>
                <a:schemeClr val="accent2"/>
              </a:solidFill>
              <a:cs typeface="Arial"/>
              <a:sym typeface="Arial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90B67B5E-DE5D-4B4E-8932-5ED3A5295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420921"/>
              </p:ext>
            </p:extLst>
          </p:nvPr>
        </p:nvGraphicFramePr>
        <p:xfrm>
          <a:off x="4327302" y="1146796"/>
          <a:ext cx="4737504" cy="381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70842"/>
            <a:ext cx="1489166" cy="5672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58745" y="6614782"/>
            <a:ext cx="205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https://africanswift.org/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17466"/>
            <a:ext cx="1751527" cy="7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81" y="1425797"/>
            <a:ext cx="3086367" cy="2057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9304" y="43365"/>
            <a:ext cx="784518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GCRF </a:t>
            </a:r>
            <a:r>
              <a:rPr lang="en-GB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SWIFT - Science for Weather Information and Forecasting Techniques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5293" y="5769917"/>
            <a:ext cx="15414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50" dirty="0">
                <a:solidFill>
                  <a:srgbClr val="FFFFFF"/>
                </a:solidFill>
              </a:rPr>
              <a:t>https://africanswift.org/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D4BEC8-73F8-BD4B-B4C1-5277FABE367E}"/>
              </a:ext>
            </a:extLst>
          </p:cNvPr>
          <p:cNvSpPr/>
          <p:nvPr/>
        </p:nvSpPr>
        <p:spPr>
          <a:xfrm>
            <a:off x="1764082" y="4093441"/>
            <a:ext cx="8371591" cy="23083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14313" indent="-214313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 Hourly </a:t>
            </a:r>
            <a:r>
              <a:rPr lang="en-US" dirty="0">
                <a:solidFill>
                  <a:srgbClr val="000000"/>
                </a:solidFill>
              </a:rPr>
              <a:t>(nowcasting) to seasonal forecast timescales</a:t>
            </a:r>
          </a:p>
          <a:p>
            <a:pPr marL="214313" indent="-214313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 £</a:t>
            </a:r>
            <a:r>
              <a:rPr lang="en-US" dirty="0">
                <a:solidFill>
                  <a:srgbClr val="000000"/>
                </a:solidFill>
              </a:rPr>
              <a:t>7.8 million of funding over 4 years </a:t>
            </a:r>
            <a:r>
              <a:rPr lang="en-US" dirty="0" smtClean="0">
                <a:solidFill>
                  <a:srgbClr val="000000"/>
                </a:solidFill>
              </a:rPr>
              <a:t>2017-2021 (</a:t>
            </a:r>
            <a:r>
              <a:rPr lang="en-US" sz="1400" dirty="0" smtClean="0">
                <a:solidFill>
                  <a:srgbClr val="000000"/>
                </a:solidFill>
              </a:rPr>
              <a:t>sponsored by </a:t>
            </a:r>
            <a:r>
              <a:rPr lang="en-US" sz="1400" b="1" u="sng" dirty="0" smtClean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lobal </a:t>
            </a:r>
            <a:r>
              <a:rPr lang="en-US" sz="1400" b="1" u="sng" dirty="0" smtClean="0">
                <a:solidFill>
                  <a:srgbClr val="000000"/>
                </a:solidFill>
              </a:rPr>
              <a:t>C</a:t>
            </a:r>
            <a:r>
              <a:rPr lang="en-US" sz="1400" dirty="0" smtClean="0">
                <a:solidFill>
                  <a:srgbClr val="000000"/>
                </a:solidFill>
              </a:rPr>
              <a:t>hallenges </a:t>
            </a:r>
            <a:r>
              <a:rPr lang="en-US" sz="1400" b="1" u="sng" dirty="0" smtClean="0">
                <a:solidFill>
                  <a:srgbClr val="000000"/>
                </a:solidFill>
              </a:rPr>
              <a:t>R</a:t>
            </a:r>
            <a:r>
              <a:rPr lang="en-US" sz="1400" dirty="0" smtClean="0">
                <a:solidFill>
                  <a:srgbClr val="000000"/>
                </a:solidFill>
              </a:rPr>
              <a:t>esearch </a:t>
            </a:r>
            <a:r>
              <a:rPr lang="en-US" sz="1400" b="1" u="sng" dirty="0" smtClean="0">
                <a:solidFill>
                  <a:srgbClr val="000000"/>
                </a:solidFill>
              </a:rPr>
              <a:t>F</a:t>
            </a:r>
            <a:r>
              <a:rPr lang="en-US" sz="1400" dirty="0" smtClean="0">
                <a:solidFill>
                  <a:srgbClr val="000000"/>
                </a:solidFill>
              </a:rPr>
              <a:t>und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Focus countries: Senegal, Ghana, Nigeria, Kenya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10 African </a:t>
            </a:r>
            <a:r>
              <a:rPr lang="en-US" dirty="0" smtClean="0">
                <a:solidFill>
                  <a:srgbClr val="000000"/>
                </a:solidFill>
              </a:rPr>
              <a:t>partners (ANACIM and UCAD, </a:t>
            </a:r>
            <a:r>
              <a:rPr lang="en-US" dirty="0" err="1" smtClean="0">
                <a:solidFill>
                  <a:srgbClr val="000000"/>
                </a:solidFill>
              </a:rPr>
              <a:t>GMet</a:t>
            </a:r>
            <a:r>
              <a:rPr lang="en-US" dirty="0" smtClean="0">
                <a:solidFill>
                  <a:srgbClr val="000000"/>
                </a:solidFill>
              </a:rPr>
              <a:t> and KNUST, NIMET and FUTA, </a:t>
            </a:r>
            <a:r>
              <a:rPr lang="en-US" dirty="0" err="1" smtClean="0">
                <a:solidFill>
                  <a:srgbClr val="000000"/>
                </a:solidFill>
              </a:rPr>
              <a:t>UoN</a:t>
            </a:r>
            <a:r>
              <a:rPr lang="en-US" dirty="0" smtClean="0">
                <a:solidFill>
                  <a:srgbClr val="000000"/>
                </a:solidFill>
              </a:rPr>
              <a:t> and KMD, ICPAC and ACMAD).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5 </a:t>
            </a:r>
            <a:r>
              <a:rPr lang="en-US" dirty="0">
                <a:solidFill>
                  <a:srgbClr val="000000"/>
                </a:solidFill>
              </a:rPr>
              <a:t>UK </a:t>
            </a:r>
            <a:r>
              <a:rPr lang="en-US" dirty="0" smtClean="0">
                <a:solidFill>
                  <a:srgbClr val="000000"/>
                </a:solidFill>
              </a:rPr>
              <a:t>partners (</a:t>
            </a:r>
            <a:r>
              <a:rPr lang="en-US" dirty="0" err="1" smtClean="0">
                <a:solidFill>
                  <a:srgbClr val="000000"/>
                </a:solidFill>
              </a:rPr>
              <a:t>UoL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UoR</a:t>
            </a:r>
            <a:r>
              <a:rPr lang="en-US" dirty="0" smtClean="0">
                <a:solidFill>
                  <a:srgbClr val="000000"/>
                </a:solidFill>
              </a:rPr>
              <a:t>, NCAS, CEH and UKMO) </a:t>
            </a:r>
            <a:r>
              <a:rPr lang="en-US" dirty="0">
                <a:solidFill>
                  <a:srgbClr val="000000"/>
                </a:solidFill>
              </a:rPr>
              <a:t>plus </a:t>
            </a:r>
            <a:r>
              <a:rPr lang="en-US" dirty="0" smtClean="0">
                <a:solidFill>
                  <a:srgbClr val="000000"/>
                </a:solidFill>
              </a:rPr>
              <a:t>WMO.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Funds 12 scientists </a:t>
            </a:r>
            <a:r>
              <a:rPr lang="en-US" dirty="0" smtClean="0">
                <a:solidFill>
                  <a:srgbClr val="000000"/>
                </a:solidFill>
              </a:rPr>
              <a:t>(postdocs) in Leeds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Reading and 4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Africa.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Funds </a:t>
            </a:r>
            <a:r>
              <a:rPr lang="en-US" dirty="0" smtClean="0">
                <a:solidFill>
                  <a:srgbClr val="000000"/>
                </a:solidFill>
              </a:rPr>
              <a:t>2 Research Scientists and the Programme Science Director in ACMAD.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50" y="6023833"/>
            <a:ext cx="1907150" cy="8341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284" y="1590707"/>
            <a:ext cx="1767421" cy="1319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89" y="1595509"/>
            <a:ext cx="1753994" cy="1314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71737" y="2833653"/>
            <a:ext cx="936108" cy="30008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b="1" kern="0" dirty="0">
                <a:solidFill>
                  <a:srgbClr val="FF8427">
                    <a:lumMod val="75000"/>
                  </a:srgbClr>
                </a:solidFill>
                <a:cs typeface="Arial"/>
                <a:sym typeface="Arial"/>
              </a:rPr>
              <a:t>Fisherman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825286" y="462575"/>
            <a:ext cx="1283979" cy="1078254"/>
            <a:chOff x="1605008" y="3227313"/>
            <a:chExt cx="1749400" cy="14517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8561" y="3227313"/>
              <a:ext cx="1605847" cy="10688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605008" y="4181820"/>
              <a:ext cx="1714822" cy="49727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CC9900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b="1" kern="0" dirty="0">
                  <a:solidFill>
                    <a:srgbClr val="FF8427">
                      <a:lumMod val="75000"/>
                    </a:srgbClr>
                  </a:solidFill>
                  <a:cs typeface="Arial"/>
                  <a:sym typeface="Arial"/>
                </a:rPr>
                <a:t>SMS alerts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448235" y="2866083"/>
            <a:ext cx="1021469" cy="30008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b="1" kern="0" dirty="0">
                <a:solidFill>
                  <a:srgbClr val="FF8427">
                    <a:lumMod val="75000"/>
                  </a:srgbClr>
                </a:solidFill>
                <a:cs typeface="Arial"/>
                <a:sym typeface="Arial"/>
              </a:rPr>
              <a:t>Farmers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9304" y="3455678"/>
            <a:ext cx="514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kern="0" dirty="0">
                <a:solidFill>
                  <a:prstClr val="black"/>
                </a:solidFill>
                <a:cs typeface="Arial"/>
                <a:sym typeface="Arial"/>
              </a:rPr>
              <a:t>Addressing Poverty, Hunger, Health, Economic development, Climate </a:t>
            </a:r>
            <a:r>
              <a:rPr lang="en-GB" b="1" kern="0" dirty="0" smtClean="0">
                <a:solidFill>
                  <a:prstClr val="black"/>
                </a:solidFill>
                <a:cs typeface="Arial"/>
                <a:sym typeface="Arial"/>
              </a:rPr>
              <a:t>resilience … </a:t>
            </a:r>
            <a:endParaRPr lang="en-GB" b="1" kern="0" dirty="0"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12" y="438127"/>
            <a:ext cx="2995435" cy="1522196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>
            <a:off x="5838825" y="1407835"/>
            <a:ext cx="1232912" cy="5002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 flipV="1">
            <a:off x="5838824" y="2992233"/>
            <a:ext cx="1232912" cy="4735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0063" y="6597353"/>
            <a:ext cx="2237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https://africanswift.org/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5673" y="5016650"/>
            <a:ext cx="2056327" cy="1007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56101"/>
            <a:ext cx="1764082" cy="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9304" y="-3454"/>
            <a:ext cx="7808696" cy="3539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GCRF </a:t>
            </a:r>
            <a:r>
              <a:rPr lang="en-GB" sz="17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</a:t>
            </a:r>
            <a:r>
              <a:rPr lang="en-GB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SWIFT - Science for Weather Information and Forecasting Techniques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34" y="6213694"/>
            <a:ext cx="1489166" cy="567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3050" y="3147115"/>
            <a:ext cx="9378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Training (WP – C1) is Led by the PSD with Lead Scientist (Doug Parker) and SWIFT was involved in: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/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600" dirty="0" smtClean="0"/>
              <a:t>Teaching and training at WMO Severe Weather Forecast Demonstration Project (SWFDP) for W/A</a:t>
            </a:r>
            <a:r>
              <a:rPr lang="en-US" sz="1700" dirty="0" smtClean="0"/>
              <a:t> </a:t>
            </a:r>
            <a:r>
              <a:rPr lang="en-US" dirty="0" smtClean="0"/>
              <a:t>(</a:t>
            </a:r>
            <a:r>
              <a:rPr lang="en-US" sz="1200" dirty="0" smtClean="0"/>
              <a:t>Togo-2018</a:t>
            </a:r>
            <a:r>
              <a:rPr lang="en-US" dirty="0" smtClean="0"/>
              <a:t>);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dirty="0"/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600" dirty="0" smtClean="0"/>
              <a:t>Organized and sponsored Summer School on Tropical Meteorology of West and East Africa</a:t>
            </a:r>
            <a:r>
              <a:rPr lang="en-US" sz="1400" dirty="0" smtClean="0"/>
              <a:t> </a:t>
            </a:r>
            <a:r>
              <a:rPr lang="en-US" dirty="0" smtClean="0"/>
              <a:t>(</a:t>
            </a:r>
            <a:r>
              <a:rPr lang="en-US" sz="1200" dirty="0" smtClean="0"/>
              <a:t>Kumasi-2019</a:t>
            </a:r>
            <a:r>
              <a:rPr lang="en-US" dirty="0" smtClean="0"/>
              <a:t>);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/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Organized and sponsored </a:t>
            </a:r>
            <a:r>
              <a:rPr lang="en-US" sz="1600" dirty="0" smtClean="0"/>
              <a:t>Training Workshop in using NWCSAF </a:t>
            </a:r>
            <a:r>
              <a:rPr lang="en-US" dirty="0" smtClean="0"/>
              <a:t>(</a:t>
            </a:r>
            <a:r>
              <a:rPr lang="en-US" sz="1200" dirty="0" smtClean="0"/>
              <a:t>Kumasi-2019</a:t>
            </a:r>
            <a:r>
              <a:rPr lang="en-US" dirty="0" smtClean="0"/>
              <a:t>);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/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600" dirty="0" smtClean="0"/>
              <a:t>Organized and sponsored Forecasting Testbed on Nowcasting, Synoptic and Forecast Evaluation </a:t>
            </a:r>
            <a:r>
              <a:rPr lang="en-US" sz="1200" dirty="0" smtClean="0"/>
              <a:t>(Kenya-2019</a:t>
            </a:r>
            <a:r>
              <a:rPr lang="en-US" sz="1400" dirty="0" smtClean="0"/>
              <a:t>);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/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Organized and sponsored operational forecasting Testbed on </a:t>
            </a:r>
            <a:r>
              <a:rPr lang="en-US" sz="1600" dirty="0" smtClean="0"/>
              <a:t>Sub-seasonal to Seasonal Forecast</a:t>
            </a:r>
            <a:r>
              <a:rPr lang="en-US" sz="1400" dirty="0" smtClean="0"/>
              <a:t> </a:t>
            </a:r>
            <a:r>
              <a:rPr lang="en-US" sz="1200" dirty="0" smtClean="0"/>
              <a:t>(Kenya-2019);</a:t>
            </a:r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800" dirty="0" smtClean="0"/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600" dirty="0" smtClean="0"/>
              <a:t>With SAWIDRA organize Forecast Demonstration Exercise at ACMAD with EAMAC and ECAS (</a:t>
            </a:r>
            <a:r>
              <a:rPr lang="en-US" sz="1200" dirty="0" smtClean="0"/>
              <a:t>2019</a:t>
            </a:r>
            <a:r>
              <a:rPr lang="en-US" sz="1600" dirty="0" smtClean="0"/>
              <a:t>);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/>
          </a:p>
          <a:p>
            <a:pPr marL="285750" indent="-285750" defTabSz="44926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600" dirty="0" smtClean="0"/>
              <a:t>Preparing Forecasters Handbook for East Africa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3050" y="373702"/>
            <a:ext cx="9399911" cy="92333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Improved weather info and hazard warnings from hours to a season</a:t>
            </a:r>
            <a:r>
              <a:rPr lang="en-GB" kern="0" dirty="0" smtClean="0">
                <a:solidFill>
                  <a:srgbClr val="003300"/>
                </a:solidFill>
                <a:cs typeface="Arial"/>
                <a:sym typeface="Arial"/>
              </a:rPr>
              <a:t>, reaching </a:t>
            </a:r>
            <a:r>
              <a:rPr lang="en-GB" kern="0" dirty="0">
                <a:solidFill>
                  <a:srgbClr val="003300"/>
                </a:solidFill>
                <a:cs typeface="Arial"/>
                <a:sym typeface="Arial"/>
              </a:rPr>
              <a:t>into many sectors of society and addressing the </a:t>
            </a:r>
            <a:r>
              <a:rPr lang="en-GB" kern="0" dirty="0" smtClean="0">
                <a:solidFill>
                  <a:srgbClr val="003300"/>
                </a:solidFill>
                <a:cs typeface="Arial"/>
                <a:sym typeface="Arial"/>
              </a:rPr>
              <a:t>SDGs by a</a:t>
            </a:r>
            <a:r>
              <a:rPr lang="en-GB" kern="0" dirty="0" smtClean="0">
                <a:solidFill>
                  <a:prstClr val="black"/>
                </a:solidFill>
                <a:cs typeface="Arial"/>
                <a:sym typeface="Arial"/>
              </a:rPr>
              <a:t>ddressing </a:t>
            </a:r>
            <a:r>
              <a:rPr lang="en-GB" kern="0" dirty="0">
                <a:solidFill>
                  <a:prstClr val="black"/>
                </a:solidFill>
                <a:cs typeface="Arial"/>
                <a:sym typeface="Arial"/>
              </a:rPr>
              <a:t>Poverty, Hunger, Health, Economic development, Climate resilience…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561" y="1284895"/>
            <a:ext cx="1776557" cy="133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050" y="1320245"/>
            <a:ext cx="1843713" cy="1330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860" y="1271299"/>
            <a:ext cx="1767421" cy="1319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023" y="1269635"/>
            <a:ext cx="1753994" cy="13207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3602" y="2622786"/>
            <a:ext cx="618977" cy="30008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b="1" kern="0" dirty="0">
                <a:solidFill>
                  <a:srgbClr val="FF8427">
                    <a:lumMod val="75000"/>
                  </a:srgbClr>
                </a:solidFill>
                <a:cs typeface="Arial"/>
                <a:sym typeface="Arial"/>
              </a:rPr>
              <a:t>Public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4487" y="2615857"/>
            <a:ext cx="1109760" cy="30008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b="1" kern="0" dirty="0">
                <a:solidFill>
                  <a:srgbClr val="FF8427">
                    <a:lumMod val="75000"/>
                  </a:srgbClr>
                </a:solidFill>
                <a:cs typeface="Arial"/>
                <a:sym typeface="Arial"/>
              </a:rPr>
              <a:t>Fisherman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7585" y="2667411"/>
            <a:ext cx="899413" cy="30008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b="1" kern="0" dirty="0">
                <a:solidFill>
                  <a:srgbClr val="FF8427">
                    <a:lumMod val="75000"/>
                  </a:srgbClr>
                </a:solidFill>
                <a:cs typeface="Arial"/>
                <a:sym typeface="Arial"/>
              </a:rPr>
              <a:t>Aviation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723473" y="1731267"/>
            <a:ext cx="1618158" cy="1142920"/>
            <a:chOff x="1748561" y="3227313"/>
            <a:chExt cx="1729662" cy="16776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8561" y="3227313"/>
              <a:ext cx="1605847" cy="10688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806266" y="4362811"/>
              <a:ext cx="1671957" cy="542118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CC9900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b="1" kern="0" dirty="0">
                  <a:solidFill>
                    <a:srgbClr val="FF8427">
                      <a:lumMod val="75000"/>
                    </a:srgbClr>
                  </a:solidFill>
                  <a:cs typeface="Arial"/>
                  <a:sym typeface="Arial"/>
                </a:rPr>
                <a:t>SMS alerts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99183" y="2590375"/>
            <a:ext cx="937769" cy="30008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C9900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b="1" kern="0" dirty="0">
                <a:solidFill>
                  <a:srgbClr val="FF8427">
                    <a:lumMod val="75000"/>
                  </a:srgbClr>
                </a:solidFill>
                <a:cs typeface="Arial"/>
                <a:sym typeface="Arial"/>
              </a:rPr>
              <a:t>Farmers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0372" y="6580019"/>
            <a:ext cx="218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https://africanswift.org/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062097"/>
            <a:ext cx="1790162" cy="7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459</Words>
  <Application>Microsoft Office PowerPoint</Application>
  <PresentationFormat>Widescreen</PresentationFormat>
  <Paragraphs>62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 Unicode MS</vt:lpstr>
      <vt:lpstr>SimSun</vt:lpstr>
      <vt:lpstr>Arial</vt:lpstr>
      <vt:lpstr>Calibri</vt:lpstr>
      <vt:lpstr>Times New Roman</vt:lpstr>
      <vt:lpstr>Wingdings</vt:lpstr>
      <vt:lpstr>1_Thème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Adefisan</dc:creator>
  <cp:lastModifiedBy>Windows User</cp:lastModifiedBy>
  <cp:revision>25</cp:revision>
  <dcterms:created xsi:type="dcterms:W3CDTF">2019-01-17T17:09:26Z</dcterms:created>
  <dcterms:modified xsi:type="dcterms:W3CDTF">2019-10-28T12:43:08Z</dcterms:modified>
</cp:coreProperties>
</file>