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2" r:id="rId2"/>
    <p:sldId id="277" r:id="rId3"/>
    <p:sldId id="278" r:id="rId4"/>
    <p:sldId id="283" r:id="rId5"/>
    <p:sldId id="279" r:id="rId6"/>
    <p:sldId id="276" r:id="rId7"/>
    <p:sldId id="308" r:id="rId8"/>
    <p:sldId id="256" r:id="rId9"/>
    <p:sldId id="311" r:id="rId10"/>
    <p:sldId id="284" r:id="rId11"/>
    <p:sldId id="309" r:id="rId12"/>
    <p:sldId id="307" r:id="rId13"/>
    <p:sldId id="280" r:id="rId14"/>
    <p:sldId id="281" r:id="rId15"/>
    <p:sldId id="285" r:id="rId16"/>
    <p:sldId id="286" r:id="rId17"/>
    <p:sldId id="305" r:id="rId18"/>
    <p:sldId id="306" r:id="rId19"/>
    <p:sldId id="268" r:id="rId20"/>
    <p:sldId id="312" r:id="rId21"/>
    <p:sldId id="313" r:id="rId22"/>
    <p:sldId id="310" r:id="rId23"/>
    <p:sldId id="261" r:id="rId24"/>
  </p:sldIdLst>
  <p:sldSz cx="12192000" cy="6858000"/>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74" autoAdjust="0"/>
  </p:normalViewPr>
  <p:slideViewPr>
    <p:cSldViewPr snapToGrid="0" showGuides="1">
      <p:cViewPr varScale="1">
        <p:scale>
          <a:sx n="67" d="100"/>
          <a:sy n="67" d="100"/>
        </p:scale>
        <p:origin x="47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7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076363" cy="513508"/>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1"/>
            <a:ext cx="3076363" cy="513508"/>
          </a:xfrm>
          <a:prstGeom prst="rect">
            <a:avLst/>
          </a:prstGeom>
        </p:spPr>
        <p:txBody>
          <a:bodyPr vert="horz" lIns="99048" tIns="49524" rIns="99048" bIns="49524" rtlCol="0"/>
          <a:lstStyle>
            <a:lvl1pPr algn="r">
              <a:defRPr sz="1300"/>
            </a:lvl1pPr>
          </a:lstStyle>
          <a:p>
            <a:fld id="{3DB1DE3A-23CC-4D9A-A856-C43A871DAC9A}" type="datetimeFigureOut">
              <a:rPr lang="it-IT" smtClean="0"/>
              <a:t>28/10/2019</a:t>
            </a:fld>
            <a:endParaRPr lang="it-IT"/>
          </a:p>
        </p:txBody>
      </p:sp>
      <p:sp>
        <p:nvSpPr>
          <p:cNvPr id="4" name="Segnaposto immagin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925407"/>
            <a:ext cx="5679440" cy="4029880"/>
          </a:xfrm>
          <a:prstGeom prst="rect">
            <a:avLst/>
          </a:prstGeom>
        </p:spPr>
        <p:txBody>
          <a:bodyPr vert="horz" lIns="99048" tIns="49524" rIns="99048" bIns="49524"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58E5402A-C6F5-41CA-B97A-48B14C128F51}" type="slidenum">
              <a:rPr lang="it-IT" smtClean="0"/>
              <a:t>‹N›</a:t>
            </a:fld>
            <a:endParaRPr lang="it-IT"/>
          </a:p>
        </p:txBody>
      </p:sp>
    </p:spTree>
    <p:extLst>
      <p:ext uri="{BB962C8B-B14F-4D97-AF65-F5344CB8AC3E}">
        <p14:creationId xmlns:p14="http://schemas.microsoft.com/office/powerpoint/2010/main" val="386488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Développer des services climatologiques opérationnels: éducation et formation à l'OMM-RTC Italie</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a:t>
            </a:fld>
            <a:endParaRPr lang="it-IT"/>
          </a:p>
        </p:txBody>
      </p:sp>
    </p:spTree>
    <p:extLst>
      <p:ext uri="{BB962C8B-B14F-4D97-AF65-F5344CB8AC3E}">
        <p14:creationId xmlns:p14="http://schemas.microsoft.com/office/powerpoint/2010/main" val="118190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national récentes</a:t>
            </a:r>
            <a:br>
              <a:rPr lang="fr-FR" dirty="0"/>
            </a:br>
            <a:r>
              <a:rPr lang="fr-FR" dirty="0"/>
              <a:t>2018-2019: Deux cours de météorologie de base et avancée destinés au personnel du Département régional de la protection civile en </a:t>
            </a:r>
            <a:r>
              <a:rPr lang="fr-FR" dirty="0" err="1"/>
              <a:t>Umbria</a:t>
            </a:r>
            <a:endParaRPr lang="fr-FR" dirty="0"/>
          </a:p>
          <a:p>
            <a:r>
              <a:rPr lang="fr-FR" dirty="0"/>
              <a:t>Les cours comprenaient plusieurs activités telles que:</a:t>
            </a:r>
          </a:p>
          <a:p>
            <a:r>
              <a:rPr lang="fr-FR" dirty="0"/>
              <a:t>- un module sur la communication d'informations météorologiques,</a:t>
            </a:r>
          </a:p>
          <a:p>
            <a:r>
              <a:rPr lang="fr-FR" dirty="0"/>
              <a:t>- une activité de jeu de rôle,</a:t>
            </a:r>
          </a:p>
          <a:p>
            <a:r>
              <a:rPr lang="fr-FR" dirty="0"/>
              <a:t>- études de cas,</a:t>
            </a:r>
          </a:p>
          <a:p>
            <a:r>
              <a:rPr lang="fr-FR" dirty="0"/>
              <a:t>- visite à la salle des opérations du service météorologique régional LaMMA</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12</a:t>
            </a:fld>
            <a:endParaRPr lang="it-IT"/>
          </a:p>
        </p:txBody>
      </p:sp>
    </p:spTree>
    <p:extLst>
      <p:ext uri="{BB962C8B-B14F-4D97-AF65-F5344CB8AC3E}">
        <p14:creationId xmlns:p14="http://schemas.microsoft.com/office/powerpoint/2010/main" val="34182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Pour renforcer les capacités en:</a:t>
            </a:r>
            <a:br>
              <a:rPr lang="fr-FR" dirty="0"/>
            </a:br>
            <a:r>
              <a:rPr lang="fr-FR" dirty="0"/>
              <a:t>- Analyse des impacts du changement climatique sur la production agricole, avec un accent particulier sur les systèmes agricoles de l'Afrique du Nord et de l'Ouest.</a:t>
            </a:r>
            <a:br>
              <a:rPr lang="fr-FR" dirty="0"/>
            </a:br>
            <a:r>
              <a:rPr lang="fr-FR" dirty="0"/>
              <a:t>- Application des prévisions saisonnières climatiques pour l'agriculture et la gestion de l'eau en Afrique et en Méditerranée.</a:t>
            </a:r>
            <a:br>
              <a:rPr lang="fr-FR" dirty="0"/>
            </a:br>
            <a:r>
              <a:rPr lang="fr-FR" dirty="0"/>
              <a:t>- Répondre aux besoins des pays membres de l'OMM d'offrir des outils pour</a:t>
            </a:r>
            <a:br>
              <a:rPr lang="fr-FR" dirty="0"/>
            </a:br>
            <a:r>
              <a:rPr lang="fr-FR" dirty="0"/>
              <a:t>	évaluation de la performance des modèles climatiques et quantification des incertitudes associées;</a:t>
            </a:r>
            <a:br>
              <a:rPr lang="fr-FR" dirty="0"/>
            </a:br>
            <a:r>
              <a:rPr lang="fr-FR" dirty="0"/>
              <a:t>	dérivation de produits à valeur ajoutée (graphiques, cartes et rapports) pour communiquer les prévisions climatiques et les informations sur les modèles climatiques.</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13</a:t>
            </a:fld>
            <a:endParaRPr lang="it-IT"/>
          </a:p>
        </p:txBody>
      </p:sp>
    </p:spTree>
    <p:extLst>
      <p:ext uri="{BB962C8B-B14F-4D97-AF65-F5344CB8AC3E}">
        <p14:creationId xmlns:p14="http://schemas.microsoft.com/office/powerpoint/2010/main" val="280017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Approche de formation:</a:t>
            </a:r>
          </a:p>
          <a:p>
            <a:r>
              <a:rPr lang="fr-FR" dirty="0"/>
              <a:t>Les cours sont généralement basés sur</a:t>
            </a:r>
            <a:br>
              <a:rPr lang="fr-FR" dirty="0"/>
            </a:br>
            <a:r>
              <a:rPr lang="fr-FR" dirty="0"/>
              <a:t>  - Conférences en classe le matin</a:t>
            </a:r>
            <a:br>
              <a:rPr lang="fr-FR" dirty="0"/>
            </a:br>
            <a:r>
              <a:rPr lang="fr-FR" dirty="0"/>
              <a:t>  - Séances pratiques l'après-midi</a:t>
            </a:r>
            <a:br>
              <a:rPr lang="fr-FR" dirty="0"/>
            </a:br>
            <a:r>
              <a:rPr lang="fr-FR" dirty="0"/>
              <a:t>  - Discussions de groupe</a:t>
            </a:r>
            <a:br>
              <a:rPr lang="fr-FR" dirty="0"/>
            </a:br>
            <a:r>
              <a:rPr lang="fr-FR" dirty="0"/>
              <a:t>Durée du module: 1 ou 2 semaines</a:t>
            </a:r>
            <a:br>
              <a:rPr lang="fr-FR" dirty="0"/>
            </a:br>
            <a:r>
              <a:rPr lang="fr-FR" dirty="0"/>
              <a:t>Un module de formation à distance DLM a également été proposé, en tant qu'activité pré-cours, en utilisant la plateforme Moodle disponible au CNR dans le but d'offrir aux participants les outils de base et les connaissances de base utiles pour la formation en face-à-face.</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14</a:t>
            </a:fld>
            <a:endParaRPr lang="it-IT"/>
          </a:p>
        </p:txBody>
      </p:sp>
    </p:spTree>
    <p:extLst>
      <p:ext uri="{BB962C8B-B14F-4D97-AF65-F5344CB8AC3E}">
        <p14:creationId xmlns:p14="http://schemas.microsoft.com/office/powerpoint/2010/main" val="3959678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Approche de formation:</a:t>
            </a:r>
          </a:p>
          <a:p>
            <a:r>
              <a:rPr lang="fr-FR" dirty="0"/>
              <a:t>Les cours sont généralement basés sur</a:t>
            </a:r>
            <a:br>
              <a:rPr lang="fr-FR" dirty="0"/>
            </a:br>
            <a:r>
              <a:rPr lang="fr-FR" dirty="0"/>
              <a:t>  - Conférences en classe le matin</a:t>
            </a:r>
            <a:br>
              <a:rPr lang="fr-FR" dirty="0"/>
            </a:br>
            <a:r>
              <a:rPr lang="fr-FR" dirty="0"/>
              <a:t>  - Séances pratiques l'après-midi</a:t>
            </a:r>
            <a:br>
              <a:rPr lang="fr-FR" dirty="0"/>
            </a:br>
            <a:r>
              <a:rPr lang="fr-FR" dirty="0"/>
              <a:t>  - Discussions de groupe</a:t>
            </a:r>
            <a:br>
              <a:rPr lang="fr-FR" dirty="0"/>
            </a:br>
            <a:r>
              <a:rPr lang="fr-FR" dirty="0"/>
              <a:t>Durée du module: 1 ou 2 semaines</a:t>
            </a:r>
            <a:br>
              <a:rPr lang="fr-FR" dirty="0"/>
            </a:br>
            <a:r>
              <a:rPr lang="fr-FR" dirty="0"/>
              <a:t>Un module de formation à distance DLM a également été proposé, en tant qu'activité pré-cours, en utilisant la plateforme Moodle disponible au CNR dans le but d'offrir aux participants les outils de base et les connaissances de base utiles pour la formation en face-à-face.</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15</a:t>
            </a:fld>
            <a:endParaRPr lang="it-IT"/>
          </a:p>
        </p:txBody>
      </p:sp>
    </p:spTree>
    <p:extLst>
      <p:ext uri="{BB962C8B-B14F-4D97-AF65-F5344CB8AC3E}">
        <p14:creationId xmlns:p14="http://schemas.microsoft.com/office/powerpoint/2010/main" val="385724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Approche de formation:</a:t>
            </a:r>
          </a:p>
          <a:p>
            <a:r>
              <a:rPr lang="fr-FR" dirty="0"/>
              <a:t>Les cours sont généralement basés sur</a:t>
            </a:r>
            <a:br>
              <a:rPr lang="fr-FR" dirty="0"/>
            </a:br>
            <a:r>
              <a:rPr lang="fr-FR" dirty="0"/>
              <a:t>  - Conférences en classe le matin</a:t>
            </a:r>
            <a:br>
              <a:rPr lang="fr-FR" dirty="0"/>
            </a:br>
            <a:r>
              <a:rPr lang="fr-FR" dirty="0"/>
              <a:t>  - Séances pratiques l'après-midi</a:t>
            </a:r>
            <a:br>
              <a:rPr lang="fr-FR" dirty="0"/>
            </a:br>
            <a:r>
              <a:rPr lang="fr-FR" dirty="0"/>
              <a:t>  - Discussions de groupe</a:t>
            </a:r>
            <a:br>
              <a:rPr lang="fr-FR" dirty="0"/>
            </a:br>
            <a:r>
              <a:rPr lang="fr-FR" dirty="0"/>
              <a:t>Durée du module: 1 ou 2 semaines</a:t>
            </a:r>
            <a:br>
              <a:rPr lang="fr-FR" dirty="0"/>
            </a:br>
            <a:r>
              <a:rPr lang="fr-FR" dirty="0"/>
              <a:t>Un module de formation à distance DLM a également été proposé, en tant qu'activité pré-cours, en utilisant la plateforme Moodle disponible au CNR dans le but d'offrir aux participants les outils de base et les connaissances de base utiles pour la formation en face-à-face.</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16</a:t>
            </a:fld>
            <a:endParaRPr lang="it-IT"/>
          </a:p>
        </p:txBody>
      </p:sp>
    </p:spTree>
    <p:extLst>
      <p:ext uri="{BB962C8B-B14F-4D97-AF65-F5344CB8AC3E}">
        <p14:creationId xmlns:p14="http://schemas.microsoft.com/office/powerpoint/2010/main" val="2220129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47F4EC3-7BA4-445C-B3DA-7A54663573F9}"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17</a:t>
            </a:fld>
            <a:endParaRPr lang="en-US" altLang="it-IT" sz="1300">
              <a:latin typeface="Calibri" panose="020F0502020204030204" pitchFamily="34" charset="0"/>
              <a:ea typeface="Microsoft YaHei" panose="020B0503020204020204" pitchFamily="34" charset="-122"/>
            </a:endParaRPr>
          </a:p>
        </p:txBody>
      </p:sp>
      <p:sp>
        <p:nvSpPr>
          <p:cNvPr id="39939" name="Rectangle 2"/>
          <p:cNvSpPr>
            <a:spLocks noGrp="1" noRot="1" noChangeAspect="1" noChangeArrowheads="1" noTextEdit="1"/>
          </p:cNvSpPr>
          <p:nvPr>
            <p:ph type="sldImg"/>
          </p:nvPr>
        </p:nvSpPr>
        <p:spPr>
          <a:xfrm>
            <a:off x="141288" y="768350"/>
            <a:ext cx="68135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994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a:p>
        </p:txBody>
      </p:sp>
    </p:spTree>
    <p:extLst>
      <p:ext uri="{BB962C8B-B14F-4D97-AF65-F5344CB8AC3E}">
        <p14:creationId xmlns:p14="http://schemas.microsoft.com/office/powerpoint/2010/main" val="3023134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47F4EC3-7BA4-445C-B3DA-7A54663573F9}"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18</a:t>
            </a:fld>
            <a:endParaRPr lang="en-US" altLang="it-IT" sz="1300">
              <a:latin typeface="Calibri" panose="020F0502020204030204" pitchFamily="34" charset="0"/>
              <a:ea typeface="Microsoft YaHei" panose="020B0503020204020204" pitchFamily="34" charset="-122"/>
            </a:endParaRPr>
          </a:p>
        </p:txBody>
      </p:sp>
      <p:sp>
        <p:nvSpPr>
          <p:cNvPr id="39939" name="Rectangle 2"/>
          <p:cNvSpPr>
            <a:spLocks noGrp="1" noRot="1" noChangeAspect="1" noChangeArrowheads="1" noTextEdit="1"/>
          </p:cNvSpPr>
          <p:nvPr>
            <p:ph type="sldImg"/>
          </p:nvPr>
        </p:nvSpPr>
        <p:spPr>
          <a:xfrm>
            <a:off x="141288" y="768350"/>
            <a:ext cx="68135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994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a:p>
        </p:txBody>
      </p:sp>
    </p:spTree>
    <p:extLst>
      <p:ext uri="{BB962C8B-B14F-4D97-AF65-F5344CB8AC3E}">
        <p14:creationId xmlns:p14="http://schemas.microsoft.com/office/powerpoint/2010/main" val="4288278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Suivre</a:t>
            </a:r>
            <a:r>
              <a:rPr lang="it-IT" dirty="0"/>
              <a:t> </a:t>
            </a:r>
            <a:r>
              <a:rPr lang="it-IT" dirty="0" err="1"/>
              <a:t>l'action</a:t>
            </a:r>
            <a:r>
              <a:rPr lang="it-IT" dirty="0"/>
              <a:t>:</a:t>
            </a:r>
          </a:p>
          <a:p>
            <a:r>
              <a:rPr lang="it-IT" dirty="0"/>
              <a:t>- </a:t>
            </a:r>
            <a:r>
              <a:rPr lang="fr-FR" dirty="0"/>
              <a:t>Créer une communauté ouverte d'utilisateurs / praticiens partageant des codes et des méthodologies pour améliorer les compétences régionales en matière de prévision, avec la participation des NHMS, des instituts de recherche / universitaires et des services / agences techniques en tant qu'autorités de bassins fluviaux.</a:t>
            </a:r>
            <a:br>
              <a:rPr lang="fr-FR" dirty="0"/>
            </a:br>
            <a:r>
              <a:rPr lang="fr-FR" dirty="0"/>
              <a:t/>
            </a:r>
            <a:br>
              <a:rPr lang="fr-FR" dirty="0"/>
            </a:br>
            <a:r>
              <a:rPr lang="fr-FR" dirty="0"/>
              <a:t>- Utilisation de la plateforme Moodle pour partager et améliorer des outils d'analyse et de prévision basés sur des logiciels libres et ouverts: un espace ouvert où la communauté peut proposer des outils, scripts et parties de code à utiliser par les autres et rassemblés dans un système cohérent.</a:t>
            </a:r>
            <a:br>
              <a:rPr lang="fr-FR" dirty="0"/>
            </a:br>
            <a:r>
              <a:rPr lang="fr-FR" dirty="0"/>
              <a:t/>
            </a:r>
            <a:br>
              <a:rPr lang="fr-FR" dirty="0"/>
            </a:br>
            <a:r>
              <a:rPr lang="fr-FR" dirty="0"/>
              <a:t>- Ouvrir un forum dédié serait également un espace utile pour la discussion ouverte.</a:t>
            </a:r>
            <a:br>
              <a:rPr lang="fr-FR" dirty="0"/>
            </a:br>
            <a:r>
              <a:rPr lang="fr-FR" dirty="0"/>
              <a:t/>
            </a:r>
            <a:br>
              <a:rPr lang="fr-FR" dirty="0"/>
            </a:br>
            <a:r>
              <a:rPr lang="fr-FR" dirty="0"/>
              <a:t>- Développer de nouveaux packages de cours à utiliser dans d'autres contextes.</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19</a:t>
            </a:fld>
            <a:endParaRPr lang="it-IT"/>
          </a:p>
        </p:txBody>
      </p:sp>
    </p:spTree>
    <p:extLst>
      <p:ext uri="{BB962C8B-B14F-4D97-AF65-F5344CB8AC3E}">
        <p14:creationId xmlns:p14="http://schemas.microsoft.com/office/powerpoint/2010/main" val="306338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8E5402A-C6F5-41CA-B97A-48B14C128F51}" type="slidenum">
              <a:rPr lang="it-IT" smtClean="0"/>
              <a:t>20</a:t>
            </a:fld>
            <a:endParaRPr lang="it-IT"/>
          </a:p>
        </p:txBody>
      </p:sp>
    </p:spTree>
    <p:extLst>
      <p:ext uri="{BB962C8B-B14F-4D97-AF65-F5344CB8AC3E}">
        <p14:creationId xmlns:p14="http://schemas.microsoft.com/office/powerpoint/2010/main" val="386578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8E5402A-C6F5-41CA-B97A-48B14C128F51}" type="slidenum">
              <a:rPr lang="it-IT" smtClean="0"/>
              <a:t>21</a:t>
            </a:fld>
            <a:endParaRPr lang="it-IT"/>
          </a:p>
        </p:txBody>
      </p:sp>
    </p:spTree>
    <p:extLst>
      <p:ext uri="{BB962C8B-B14F-4D97-AF65-F5344CB8AC3E}">
        <p14:creationId xmlns:p14="http://schemas.microsoft.com/office/powerpoint/2010/main" val="102373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478">
              <a:defRPr/>
            </a:pPr>
            <a:r>
              <a:rPr lang="fr-FR" dirty="0"/>
              <a:t>Depuis le milieu des années 70, l'institut de bioéconomie (ancien institut de biométéorologie) du Conseil National de la Recherche (IBE-CNR), en collaboration avec LaMMA (un consortium entre le CNR et la Région Toscane et assurant le service), offrait des activités de formation aux WMO Membres de la Région VI</a:t>
            </a:r>
            <a:r>
              <a:rPr lang="fr-FR" baseline="0" dirty="0"/>
              <a:t> et </a:t>
            </a:r>
            <a:r>
              <a:rPr lang="fr-FR" dirty="0"/>
              <a:t>I. </a:t>
            </a:r>
            <a:br>
              <a:rPr lang="fr-FR" dirty="0"/>
            </a:br>
            <a:r>
              <a:rPr lang="fr-FR" dirty="0"/>
              <a:t>Le RTC a été finalement établi au début des années 90.</a:t>
            </a:r>
            <a:endParaRPr lang="it-IT" sz="1300" dirty="0">
              <a:solidFill>
                <a:srgbClr val="000080"/>
              </a:solidFill>
              <a:latin typeface="Arial" panose="020B0604020202020204" pitchFamily="34" charset="0"/>
              <a:ea typeface="Lato" panose="020F0502020204030203"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2</a:t>
            </a:fld>
            <a:endParaRPr lang="it-IT"/>
          </a:p>
        </p:txBody>
      </p:sp>
    </p:spTree>
    <p:extLst>
      <p:ext uri="{BB962C8B-B14F-4D97-AF65-F5344CB8AC3E}">
        <p14:creationId xmlns:p14="http://schemas.microsoft.com/office/powerpoint/2010/main" val="1219560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Tree>
    <p:extLst>
      <p:ext uri="{BB962C8B-B14F-4D97-AF65-F5344CB8AC3E}">
        <p14:creationId xmlns:p14="http://schemas.microsoft.com/office/powerpoint/2010/main" val="169106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478">
              <a:defRPr/>
            </a:pPr>
            <a:r>
              <a:rPr lang="fr-FR" dirty="0"/>
              <a:t>Les activités du RTC à Florence ont fait l'objet d'une évaluation externe en 2004 et le Conseil exécutif, à la suite de la Recommandation 1 (PAN-XXII), a réaffirmé le statut de RMTC accueilli par l'Italie en tant que RMTC reconnu par l'OMM lors de sa 58ème session.</a:t>
            </a:r>
            <a:br>
              <a:rPr lang="fr-FR" dirty="0"/>
            </a:br>
            <a:r>
              <a:rPr lang="fr-FR" dirty="0"/>
              <a:t/>
            </a:r>
            <a:br>
              <a:rPr lang="fr-FR" dirty="0"/>
            </a:br>
            <a:r>
              <a:rPr lang="fr-FR" dirty="0"/>
              <a:t>  Une autre évaluation externe a eu lieu en 2014, la </a:t>
            </a:r>
            <a:r>
              <a:rPr lang="fr-FR" dirty="0" err="1"/>
              <a:t>reconfirmation</a:t>
            </a:r>
            <a:r>
              <a:rPr lang="fr-FR" dirty="0"/>
              <a:t> du RTC a été discutée en 2015 lors de la 26ème session du Conseil d'experts du Conseil exécutif sur l'éducation et la formation et son statut de </a:t>
            </a:r>
            <a:r>
              <a:rPr lang="fr-FR" dirty="0" err="1"/>
              <a:t>reconfirmation</a:t>
            </a:r>
            <a:r>
              <a:rPr lang="fr-FR" dirty="0"/>
              <a:t> a été reporté à la 68ème session du Conseil exécutif.</a:t>
            </a:r>
            <a:endParaRPr lang="en-US" altLang="it-IT" dirty="0"/>
          </a:p>
          <a:p>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3</a:t>
            </a:fld>
            <a:endParaRPr lang="it-IT"/>
          </a:p>
        </p:txBody>
      </p:sp>
    </p:spTree>
    <p:extLst>
      <p:ext uri="{BB962C8B-B14F-4D97-AF65-F5344CB8AC3E}">
        <p14:creationId xmlns:p14="http://schemas.microsoft.com/office/powerpoint/2010/main" val="192042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Un nouveau protocole d'accord signé en février 2019 entre l'OMM, le CNR-IBE et le représentant permanent national</a:t>
            </a:r>
          </a:p>
          <a:p>
            <a:r>
              <a:rPr lang="fr-FR" dirty="0"/>
              <a:t>Le protocole énonce les dispositions en vertu desquelles l'OMM désigne le CNR-IBE en tant que centre de formation régional de l'OMM aux fins suivantes:</a:t>
            </a:r>
          </a:p>
          <a:p>
            <a:r>
              <a:rPr lang="fr-FR" dirty="0"/>
              <a:t>  Le Centre organisera et conduira des programmes de formation pour l'éducation météorologique et hydrologique et la formation du personnel des membres de l'OMM.</a:t>
            </a:r>
          </a:p>
          <a:p>
            <a:r>
              <a:rPr lang="fr-FR" dirty="0"/>
              <a:t>  Le Centre organisera ou accueillera d’autres activités de formation agréées par le Représentant permanent de l’Italie auprès de l’OMM, le Centre et l’OMM, et qui sont conformes à ses engagements.</a:t>
            </a:r>
          </a:p>
          <a:p>
            <a:r>
              <a:rPr lang="fr-FR" dirty="0"/>
              <a:t>  Le Centre mobilisera des ressources pour renforcer ses activités en collaboration avec l'OMM</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4</a:t>
            </a:fld>
            <a:endParaRPr lang="it-IT"/>
          </a:p>
        </p:txBody>
      </p:sp>
    </p:spTree>
    <p:extLst>
      <p:ext uri="{BB962C8B-B14F-4D97-AF65-F5344CB8AC3E}">
        <p14:creationId xmlns:p14="http://schemas.microsoft.com/office/powerpoint/2010/main" val="275028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international récentes</a:t>
            </a:r>
            <a:br>
              <a:rPr lang="fr-FR" dirty="0"/>
            </a:br>
            <a:r>
              <a:rPr lang="fr-FR" dirty="0"/>
              <a:t>Juin 2014: Les impacts du changement climatique sur les systèmes agricoles en Afrique</a:t>
            </a:r>
            <a:br>
              <a:rPr lang="fr-FR" dirty="0"/>
            </a:br>
            <a:r>
              <a:rPr lang="fr-FR" dirty="0"/>
              <a:t>Juin 2014: Application de l'empreinte eau pour les ressources en eau</a:t>
            </a:r>
            <a:br>
              <a:rPr lang="fr-FR" dirty="0"/>
            </a:br>
            <a:r>
              <a:rPr lang="fr-FR" dirty="0"/>
              <a:t>Septembre 2014: Prévisions saisonnières pour l'agriculture en Méditerranée</a:t>
            </a:r>
            <a:br>
              <a:rPr lang="fr-FR" dirty="0"/>
            </a:br>
            <a:r>
              <a:rPr lang="fr-FR" dirty="0"/>
              <a:t>Octobre 2015: Prévisions saisonnières et gestion de l'eau en Méditerranée: approche intégrée</a:t>
            </a:r>
            <a:br>
              <a:rPr lang="fr-FR" dirty="0"/>
            </a:br>
            <a:r>
              <a:rPr lang="fr-FR" dirty="0"/>
              <a:t>Novembre 2016: Vérification des prévisions saisonnières opérationnelles dans la région méditerranéenne</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5</a:t>
            </a:fld>
            <a:endParaRPr lang="it-IT"/>
          </a:p>
        </p:txBody>
      </p:sp>
    </p:spTree>
    <p:extLst>
      <p:ext uri="{BB962C8B-B14F-4D97-AF65-F5344CB8AC3E}">
        <p14:creationId xmlns:p14="http://schemas.microsoft.com/office/powerpoint/2010/main" val="291177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international récentes</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6</a:t>
            </a:fld>
            <a:endParaRPr lang="it-IT"/>
          </a:p>
        </p:txBody>
      </p:sp>
    </p:spTree>
    <p:extLst>
      <p:ext uri="{BB962C8B-B14F-4D97-AF65-F5344CB8AC3E}">
        <p14:creationId xmlns:p14="http://schemas.microsoft.com/office/powerpoint/2010/main" val="298557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a:extLst>
              <a:ext uri="{FF2B5EF4-FFF2-40B4-BE49-F238E27FC236}">
                <a16:creationId xmlns:a16="http://schemas.microsoft.com/office/drawing/2014/main" xmlns="" id="{DF432158-D282-41C5-8793-41AE14F809C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98439A5-AB8E-485C-B189-34CF48FCE912}"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7</a:t>
            </a:fld>
            <a:endParaRPr lang="en-US" altLang="it-IT" sz="1300">
              <a:latin typeface="Calibri" panose="020F0502020204030204" pitchFamily="34" charset="0"/>
              <a:ea typeface="Microsoft YaHei" panose="020B0503020204020204" pitchFamily="34" charset="-122"/>
            </a:endParaRPr>
          </a:p>
        </p:txBody>
      </p:sp>
      <p:sp>
        <p:nvSpPr>
          <p:cNvPr id="28675" name="Rectangle 2">
            <a:extLst>
              <a:ext uri="{FF2B5EF4-FFF2-40B4-BE49-F238E27FC236}">
                <a16:creationId xmlns:a16="http://schemas.microsoft.com/office/drawing/2014/main" xmlns="" id="{201E1E28-F0AC-4544-A7C9-EDA4B303AC15}"/>
              </a:ext>
            </a:extLst>
          </p:cNvPr>
          <p:cNvSpPr>
            <a:spLocks noGrp="1" noRot="1" noChangeAspect="1" noChangeArrowheads="1" noTextEdit="1"/>
          </p:cNvSpPr>
          <p:nvPr>
            <p:ph type="sldImg"/>
          </p:nvPr>
        </p:nvSpPr>
        <p:spPr>
          <a:xfrm>
            <a:off x="141288" y="768350"/>
            <a:ext cx="6813550" cy="3833813"/>
          </a:xfrm>
          <a:ln/>
          <a:extLst>
            <a:ext uri="{91240B29-F687-4F45-9708-019B960494DF}">
              <a14:hiddenLine xmlns:a14="http://schemas.microsoft.com/office/drawing/2010/main" w="9525">
                <a:solidFill>
                  <a:srgbClr val="808080"/>
                </a:solidFill>
                <a:miter lim="800000"/>
                <a:headEnd/>
                <a:tailEnd/>
              </a14:hiddenLine>
            </a:ext>
          </a:extLst>
        </p:spPr>
      </p:sp>
      <p:sp>
        <p:nvSpPr>
          <p:cNvPr id="28676" name="Rectangle 3">
            <a:extLst>
              <a:ext uri="{FF2B5EF4-FFF2-40B4-BE49-F238E27FC236}">
                <a16:creationId xmlns:a16="http://schemas.microsoft.com/office/drawing/2014/main" xmlns="" id="{77BAAF35-08F3-4D64-AB1C-4E99E2D86506}"/>
              </a:ext>
            </a:extLst>
          </p:cNvPr>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a:p>
        </p:txBody>
      </p:sp>
    </p:spTree>
    <p:extLst>
      <p:ext uri="{BB962C8B-B14F-4D97-AF65-F5344CB8AC3E}">
        <p14:creationId xmlns:p14="http://schemas.microsoft.com/office/powerpoint/2010/main" val="96440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national récentes</a:t>
            </a:r>
            <a:br>
              <a:rPr lang="fr-FR" dirty="0"/>
            </a:br>
            <a:r>
              <a:rPr lang="fr-FR" dirty="0"/>
              <a:t>2018-2019: Deux cours de météorologie de base et avancée destinés au personnel du Département régional de la protection civile en </a:t>
            </a:r>
            <a:r>
              <a:rPr lang="fr-FR" dirty="0" err="1"/>
              <a:t>Umbria</a:t>
            </a:r>
            <a:endParaRPr lang="fr-FR" dirty="0"/>
          </a:p>
          <a:p>
            <a:r>
              <a:rPr lang="fr-FR" dirty="0"/>
              <a:t>Les cours comprenaient plusieurs activités telles que:</a:t>
            </a:r>
          </a:p>
          <a:p>
            <a:r>
              <a:rPr lang="fr-FR" dirty="0"/>
              <a:t>- un module sur la communication d'informations météorologiques,</a:t>
            </a:r>
          </a:p>
          <a:p>
            <a:r>
              <a:rPr lang="fr-FR" dirty="0"/>
              <a:t>- une activité de jeu de rôle,</a:t>
            </a:r>
          </a:p>
          <a:p>
            <a:r>
              <a:rPr lang="fr-FR" dirty="0"/>
              <a:t>- études de cas,</a:t>
            </a:r>
          </a:p>
          <a:p>
            <a:r>
              <a:rPr lang="fr-FR" dirty="0"/>
              <a:t>- visite à la salle des opérations du service météorologique régional LaMMA</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10</a:t>
            </a:fld>
            <a:endParaRPr lang="it-IT"/>
          </a:p>
        </p:txBody>
      </p:sp>
    </p:spTree>
    <p:extLst>
      <p:ext uri="{BB962C8B-B14F-4D97-AF65-F5344CB8AC3E}">
        <p14:creationId xmlns:p14="http://schemas.microsoft.com/office/powerpoint/2010/main" val="106730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WMO-RTC en Italie: Activités national récentes</a:t>
            </a:r>
            <a:br>
              <a:rPr lang="fr-FR" dirty="0"/>
            </a:br>
            <a:r>
              <a:rPr lang="fr-FR" dirty="0"/>
              <a:t>2018-2019: Deux cours de météorologie de base et avancée destinés au personnel du Département régional de la protection civile en </a:t>
            </a:r>
            <a:r>
              <a:rPr lang="fr-FR" dirty="0" err="1"/>
              <a:t>Umbria</a:t>
            </a:r>
            <a:endParaRPr lang="fr-FR" dirty="0"/>
          </a:p>
          <a:p>
            <a:r>
              <a:rPr lang="fr-FR" dirty="0"/>
              <a:t>Les cours comprenaient plusieurs activités telles que:</a:t>
            </a:r>
          </a:p>
          <a:p>
            <a:r>
              <a:rPr lang="fr-FR" dirty="0"/>
              <a:t>- un module sur la communication d'informations météorologiques,</a:t>
            </a:r>
          </a:p>
          <a:p>
            <a:r>
              <a:rPr lang="fr-FR" dirty="0"/>
              <a:t>- une activité de jeu de rôle,</a:t>
            </a:r>
          </a:p>
          <a:p>
            <a:r>
              <a:rPr lang="fr-FR" dirty="0"/>
              <a:t>- études de cas,</a:t>
            </a:r>
          </a:p>
          <a:p>
            <a:r>
              <a:rPr lang="fr-FR" dirty="0"/>
              <a:t>- visite à la salle des opérations du service météorologique régional LaMMA</a:t>
            </a:r>
            <a:endParaRPr lang="it-IT" dirty="0"/>
          </a:p>
        </p:txBody>
      </p:sp>
      <p:sp>
        <p:nvSpPr>
          <p:cNvPr id="4" name="Segnaposto numero diapositiva 3"/>
          <p:cNvSpPr>
            <a:spLocks noGrp="1"/>
          </p:cNvSpPr>
          <p:nvPr>
            <p:ph type="sldNum" sz="quarter" idx="10"/>
          </p:nvPr>
        </p:nvSpPr>
        <p:spPr/>
        <p:txBody>
          <a:bodyPr/>
          <a:lstStyle/>
          <a:p>
            <a:fld id="{58E5402A-C6F5-41CA-B97A-48B14C128F51}" type="slidenum">
              <a:rPr lang="it-IT" smtClean="0"/>
              <a:t>11</a:t>
            </a:fld>
            <a:endParaRPr lang="it-IT"/>
          </a:p>
        </p:txBody>
      </p:sp>
    </p:spTree>
    <p:extLst>
      <p:ext uri="{BB962C8B-B14F-4D97-AF65-F5344CB8AC3E}">
        <p14:creationId xmlns:p14="http://schemas.microsoft.com/office/powerpoint/2010/main" val="189138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008FC9B-4D15-4D5B-95E1-623EF99C84ED}" type="datetimeFigureOut">
              <a:rPr lang="it-IT" smtClean="0"/>
              <a:t>28/10/2019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823088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55700" y="0"/>
            <a:ext cx="12192000" cy="6858000"/>
          </a:xfrm>
          <a:prstGeom prst="rect">
            <a:avLst/>
          </a:prstGeom>
          <a:solidFill>
            <a:srgbClr val="000000">
              <a:alpha val="3307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400">
              <a:latin typeface="+mj-lt"/>
            </a:endParaRPr>
          </a:p>
        </p:txBody>
      </p:sp>
      <p:sp>
        <p:nvSpPr>
          <p:cNvPr id="11" name="Shape 11"/>
          <p:cNvSpPr txBox="1">
            <a:spLocks noGrp="1"/>
          </p:cNvSpPr>
          <p:nvPr>
            <p:ph type="ctrTitle"/>
          </p:nvPr>
        </p:nvSpPr>
        <p:spPr>
          <a:xfrm>
            <a:off x="1885500" y="1709267"/>
            <a:ext cx="9874400" cy="22196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4200"/>
              <a:buFont typeface="Arial"/>
              <a:buNone/>
              <a:defRPr sz="5600">
                <a:solidFill>
                  <a:srgbClr val="FFFFFF"/>
                </a:solidFill>
                <a:latin typeface="+mj-lt"/>
                <a:ea typeface="Arial"/>
                <a:cs typeface="Arial"/>
                <a:sym typeface="Arial"/>
              </a:defRPr>
            </a:lvl1pPr>
            <a:lvl2pPr lvl="1">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2pPr>
            <a:lvl3pPr lvl="2">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3pPr>
            <a:lvl4pPr lvl="3">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4pPr>
            <a:lvl5pPr lvl="4">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5pPr>
            <a:lvl6pPr lvl="5">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6pPr>
            <a:lvl7pPr lvl="6">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7pPr>
            <a:lvl8pPr lvl="7">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8pPr>
            <a:lvl9pPr lvl="8">
              <a:spcBef>
                <a:spcPts val="0"/>
              </a:spcBef>
              <a:spcAft>
                <a:spcPts val="0"/>
              </a:spcAft>
              <a:buClr>
                <a:srgbClr val="FFFFFF"/>
              </a:buClr>
              <a:buSzPts val="4200"/>
              <a:buFont typeface="Arial"/>
              <a:buNone/>
              <a:defRPr sz="5600">
                <a:solidFill>
                  <a:srgbClr val="FFFFFF"/>
                </a:solidFill>
                <a:latin typeface="Arial"/>
                <a:ea typeface="Arial"/>
                <a:cs typeface="Arial"/>
                <a:sym typeface="Arial"/>
              </a:defRPr>
            </a:lvl9pPr>
          </a:lstStyle>
          <a:p>
            <a:endParaRPr/>
          </a:p>
        </p:txBody>
      </p:sp>
      <p:sp>
        <p:nvSpPr>
          <p:cNvPr id="12" name="Shape 12"/>
          <p:cNvSpPr txBox="1">
            <a:spLocks noGrp="1"/>
          </p:cNvSpPr>
          <p:nvPr>
            <p:ph type="subTitle" idx="1"/>
          </p:nvPr>
        </p:nvSpPr>
        <p:spPr>
          <a:xfrm>
            <a:off x="1885503" y="3783800"/>
            <a:ext cx="10250800" cy="721600"/>
          </a:xfrm>
          <a:prstGeom prst="rect">
            <a:avLst/>
          </a:prstGeom>
        </p:spPr>
        <p:txBody>
          <a:bodyPr spcFirstLastPara="1" wrap="square" lIns="91425" tIns="91425" rIns="91425" bIns="91425" anchor="t" anchorCtr="0"/>
          <a:lstStyle>
            <a:lvl1pPr lvl="0">
              <a:lnSpc>
                <a:spcPct val="100000"/>
              </a:lnSpc>
              <a:spcBef>
                <a:spcPts val="0"/>
              </a:spcBef>
              <a:spcAft>
                <a:spcPts val="0"/>
              </a:spcAft>
              <a:buClr>
                <a:srgbClr val="FFFFFF"/>
              </a:buClr>
              <a:buSzPts val="1600"/>
              <a:buFont typeface="Arial"/>
              <a:buNone/>
              <a:defRPr sz="2133">
                <a:solidFill>
                  <a:srgbClr val="FFFFFF"/>
                </a:solidFill>
                <a:latin typeface="+mj-lt"/>
                <a:ea typeface="Arial"/>
                <a:cs typeface="Arial"/>
                <a:sym typeface="Arial"/>
              </a:defRPr>
            </a:lvl1pPr>
            <a:lvl2pPr lvl="1">
              <a:lnSpc>
                <a:spcPct val="100000"/>
              </a:lnSpc>
              <a:spcBef>
                <a:spcPts val="0"/>
              </a:spcBef>
              <a:spcAft>
                <a:spcPts val="0"/>
              </a:spcAft>
              <a:buSzPts val="1600"/>
              <a:buFont typeface="Arial"/>
              <a:buNone/>
              <a:defRPr sz="2133">
                <a:latin typeface="Arial"/>
                <a:ea typeface="Arial"/>
                <a:cs typeface="Arial"/>
                <a:sym typeface="Arial"/>
              </a:defRPr>
            </a:lvl2pPr>
            <a:lvl3pPr lvl="2">
              <a:lnSpc>
                <a:spcPct val="100000"/>
              </a:lnSpc>
              <a:spcBef>
                <a:spcPts val="0"/>
              </a:spcBef>
              <a:spcAft>
                <a:spcPts val="0"/>
              </a:spcAft>
              <a:buSzPts val="1600"/>
              <a:buFont typeface="Arial"/>
              <a:buNone/>
              <a:defRPr sz="2133">
                <a:latin typeface="Arial"/>
                <a:ea typeface="Arial"/>
                <a:cs typeface="Arial"/>
                <a:sym typeface="Arial"/>
              </a:defRPr>
            </a:lvl3pPr>
            <a:lvl4pPr lvl="3">
              <a:lnSpc>
                <a:spcPct val="100000"/>
              </a:lnSpc>
              <a:spcBef>
                <a:spcPts val="0"/>
              </a:spcBef>
              <a:spcAft>
                <a:spcPts val="0"/>
              </a:spcAft>
              <a:buSzPts val="1600"/>
              <a:buFont typeface="Arial"/>
              <a:buNone/>
              <a:defRPr sz="2133">
                <a:latin typeface="Arial"/>
                <a:ea typeface="Arial"/>
                <a:cs typeface="Arial"/>
                <a:sym typeface="Arial"/>
              </a:defRPr>
            </a:lvl4pPr>
            <a:lvl5pPr lvl="4">
              <a:lnSpc>
                <a:spcPct val="100000"/>
              </a:lnSpc>
              <a:spcBef>
                <a:spcPts val="0"/>
              </a:spcBef>
              <a:spcAft>
                <a:spcPts val="0"/>
              </a:spcAft>
              <a:buSzPts val="1600"/>
              <a:buFont typeface="Arial"/>
              <a:buNone/>
              <a:defRPr sz="2133">
                <a:latin typeface="Arial"/>
                <a:ea typeface="Arial"/>
                <a:cs typeface="Arial"/>
                <a:sym typeface="Arial"/>
              </a:defRPr>
            </a:lvl5pPr>
            <a:lvl6pPr lvl="5">
              <a:lnSpc>
                <a:spcPct val="100000"/>
              </a:lnSpc>
              <a:spcBef>
                <a:spcPts val="0"/>
              </a:spcBef>
              <a:spcAft>
                <a:spcPts val="0"/>
              </a:spcAft>
              <a:buSzPts val="1600"/>
              <a:buFont typeface="Arial"/>
              <a:buNone/>
              <a:defRPr sz="2133">
                <a:latin typeface="Arial"/>
                <a:ea typeface="Arial"/>
                <a:cs typeface="Arial"/>
                <a:sym typeface="Arial"/>
              </a:defRPr>
            </a:lvl6pPr>
            <a:lvl7pPr lvl="6">
              <a:lnSpc>
                <a:spcPct val="100000"/>
              </a:lnSpc>
              <a:spcBef>
                <a:spcPts val="0"/>
              </a:spcBef>
              <a:spcAft>
                <a:spcPts val="0"/>
              </a:spcAft>
              <a:buSzPts val="1600"/>
              <a:buFont typeface="Arial"/>
              <a:buNone/>
              <a:defRPr sz="2133">
                <a:latin typeface="Arial"/>
                <a:ea typeface="Arial"/>
                <a:cs typeface="Arial"/>
                <a:sym typeface="Arial"/>
              </a:defRPr>
            </a:lvl7pPr>
            <a:lvl8pPr lvl="7">
              <a:lnSpc>
                <a:spcPct val="100000"/>
              </a:lnSpc>
              <a:spcBef>
                <a:spcPts val="0"/>
              </a:spcBef>
              <a:spcAft>
                <a:spcPts val="0"/>
              </a:spcAft>
              <a:buSzPts val="1600"/>
              <a:buFont typeface="Arial"/>
              <a:buNone/>
              <a:defRPr sz="2133">
                <a:latin typeface="Arial"/>
                <a:ea typeface="Arial"/>
                <a:cs typeface="Arial"/>
                <a:sym typeface="Arial"/>
              </a:defRPr>
            </a:lvl8pPr>
            <a:lvl9pPr lvl="8">
              <a:lnSpc>
                <a:spcPct val="100000"/>
              </a:lnSpc>
              <a:spcBef>
                <a:spcPts val="0"/>
              </a:spcBef>
              <a:spcAft>
                <a:spcPts val="0"/>
              </a:spcAft>
              <a:buSzPts val="1600"/>
              <a:buFont typeface="Arial"/>
              <a:buNone/>
              <a:defRPr sz="2133">
                <a:latin typeface="Arial"/>
                <a:ea typeface="Arial"/>
                <a:cs typeface="Arial"/>
                <a:sym typeface="Arial"/>
              </a:defRPr>
            </a:lvl9pPr>
          </a:lstStyle>
          <a:p>
            <a:endParaRPr/>
          </a:p>
        </p:txBody>
      </p:sp>
      <p:sp>
        <p:nvSpPr>
          <p:cNvPr id="13" name="Shape 1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grpSp>
        <p:nvGrpSpPr>
          <p:cNvPr id="15" name="Shape 15"/>
          <p:cNvGrpSpPr/>
          <p:nvPr userDrawn="1"/>
        </p:nvGrpSpPr>
        <p:grpSpPr>
          <a:xfrm>
            <a:off x="4952137" y="5673533"/>
            <a:ext cx="2673452" cy="906400"/>
            <a:chOff x="2621227" y="4280742"/>
            <a:chExt cx="2005089" cy="679800"/>
          </a:xfrm>
        </p:grpSpPr>
        <p:pic>
          <p:nvPicPr>
            <p:cNvPr id="16" name="Shape 16" descr="pasted-image.pdf"/>
            <p:cNvPicPr preferRelativeResize="0"/>
            <p:nvPr/>
          </p:nvPicPr>
          <p:blipFill rotWithShape="1">
            <a:blip r:embed="rId3">
              <a:alphaModFix/>
            </a:blip>
            <a:srcRect/>
            <a:stretch/>
          </p:blipFill>
          <p:spPr>
            <a:xfrm>
              <a:off x="2621227" y="4300306"/>
              <a:ext cx="584100" cy="640500"/>
            </a:xfrm>
            <a:prstGeom prst="rect">
              <a:avLst/>
            </a:prstGeom>
            <a:noFill/>
            <a:ln>
              <a:noFill/>
            </a:ln>
          </p:spPr>
        </p:pic>
        <p:pic>
          <p:nvPicPr>
            <p:cNvPr id="17" name="Shape 17" descr="pasted-image.pdf"/>
            <p:cNvPicPr preferRelativeResize="0"/>
            <p:nvPr/>
          </p:nvPicPr>
          <p:blipFill rotWithShape="1">
            <a:blip r:embed="rId4">
              <a:alphaModFix/>
            </a:blip>
            <a:srcRect/>
            <a:stretch/>
          </p:blipFill>
          <p:spPr>
            <a:xfrm>
              <a:off x="3850216" y="4280742"/>
              <a:ext cx="776100" cy="679800"/>
            </a:xfrm>
            <a:prstGeom prst="rect">
              <a:avLst/>
            </a:prstGeom>
            <a:noFill/>
            <a:ln>
              <a:noFill/>
            </a:ln>
          </p:spPr>
        </p:pic>
      </p:grpSp>
    </p:spTree>
    <p:extLst>
      <p:ext uri="{BB962C8B-B14F-4D97-AF65-F5344CB8AC3E}">
        <p14:creationId xmlns:p14="http://schemas.microsoft.com/office/powerpoint/2010/main" val="298421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970200" y="481167"/>
            <a:ext cx="102516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Font typeface="Arial"/>
              <a:buNone/>
              <a:defRPr sz="3467">
                <a:solidFill>
                  <a:schemeClr val="dk2"/>
                </a:solidFill>
                <a:latin typeface="+mj-lt"/>
                <a:ea typeface="Arial"/>
                <a:cs typeface="Arial"/>
                <a:sym typeface="Arial"/>
              </a:defRPr>
            </a:lvl1pPr>
            <a:lvl2pPr lvl="1">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2pPr>
            <a:lvl3pPr lvl="2">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3pPr>
            <a:lvl4pPr lvl="3">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4pPr>
            <a:lvl5pPr lvl="4">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5pPr>
            <a:lvl6pPr lvl="5">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6pPr>
            <a:lvl7pPr lvl="6">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7pPr>
            <a:lvl8pPr lvl="7">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8pPr>
            <a:lvl9pPr lvl="8">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9pPr>
          </a:lstStyle>
          <a:p>
            <a:endParaRPr/>
          </a:p>
        </p:txBody>
      </p:sp>
      <p:sp>
        <p:nvSpPr>
          <p:cNvPr id="31" name="Shape 31"/>
          <p:cNvSpPr txBox="1">
            <a:spLocks noGrp="1"/>
          </p:cNvSpPr>
          <p:nvPr>
            <p:ph type="body" idx="1"/>
          </p:nvPr>
        </p:nvSpPr>
        <p:spPr>
          <a:xfrm>
            <a:off x="970200" y="1494800"/>
            <a:ext cx="102516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Font typeface="Arial"/>
              <a:buChar char="●"/>
              <a:defRPr>
                <a:latin typeface="+mj-lt"/>
                <a:ea typeface="Arial"/>
                <a:cs typeface="Arial"/>
                <a:sym typeface="Arial"/>
              </a:defRPr>
            </a:lvl1pPr>
            <a:lvl2pPr marL="1219170" lvl="1" indent="-397923">
              <a:spcBef>
                <a:spcPts val="2133"/>
              </a:spcBef>
              <a:spcAft>
                <a:spcPts val="0"/>
              </a:spcAft>
              <a:buSzPts val="1100"/>
              <a:buFont typeface="Arial"/>
              <a:buChar char="○"/>
              <a:defRPr>
                <a:latin typeface="Arial"/>
                <a:ea typeface="Arial"/>
                <a:cs typeface="Arial"/>
                <a:sym typeface="Arial"/>
              </a:defRPr>
            </a:lvl2pPr>
            <a:lvl3pPr marL="1828754" lvl="2" indent="-397923">
              <a:spcBef>
                <a:spcPts val="2133"/>
              </a:spcBef>
              <a:spcAft>
                <a:spcPts val="0"/>
              </a:spcAft>
              <a:buSzPts val="1100"/>
              <a:buFont typeface="Arial"/>
              <a:buChar char="■"/>
              <a:defRPr>
                <a:latin typeface="Arial"/>
                <a:ea typeface="Arial"/>
                <a:cs typeface="Arial"/>
                <a:sym typeface="Arial"/>
              </a:defRPr>
            </a:lvl3pPr>
            <a:lvl4pPr marL="2438339" lvl="3" indent="-397923">
              <a:spcBef>
                <a:spcPts val="2133"/>
              </a:spcBef>
              <a:spcAft>
                <a:spcPts val="0"/>
              </a:spcAft>
              <a:buSzPts val="1100"/>
              <a:buFont typeface="Arial"/>
              <a:buChar char="●"/>
              <a:defRPr>
                <a:latin typeface="Arial"/>
                <a:ea typeface="Arial"/>
                <a:cs typeface="Arial"/>
                <a:sym typeface="Arial"/>
              </a:defRPr>
            </a:lvl4pPr>
            <a:lvl5pPr marL="3047924" lvl="4" indent="-397923">
              <a:spcBef>
                <a:spcPts val="2133"/>
              </a:spcBef>
              <a:spcAft>
                <a:spcPts val="0"/>
              </a:spcAft>
              <a:buSzPts val="1100"/>
              <a:buFont typeface="Arial"/>
              <a:buChar char="○"/>
              <a:defRPr>
                <a:latin typeface="Arial"/>
                <a:ea typeface="Arial"/>
                <a:cs typeface="Arial"/>
                <a:sym typeface="Arial"/>
              </a:defRPr>
            </a:lvl5pPr>
            <a:lvl6pPr marL="3657509" lvl="5" indent="-397923">
              <a:spcBef>
                <a:spcPts val="2133"/>
              </a:spcBef>
              <a:spcAft>
                <a:spcPts val="0"/>
              </a:spcAft>
              <a:buSzPts val="1100"/>
              <a:buFont typeface="Arial"/>
              <a:buChar char="■"/>
              <a:defRPr>
                <a:latin typeface="Arial"/>
                <a:ea typeface="Arial"/>
                <a:cs typeface="Arial"/>
                <a:sym typeface="Arial"/>
              </a:defRPr>
            </a:lvl6pPr>
            <a:lvl7pPr marL="4267093" lvl="6" indent="-397923">
              <a:spcBef>
                <a:spcPts val="2133"/>
              </a:spcBef>
              <a:spcAft>
                <a:spcPts val="0"/>
              </a:spcAft>
              <a:buSzPts val="1100"/>
              <a:buFont typeface="Arial"/>
              <a:buChar char="●"/>
              <a:defRPr>
                <a:latin typeface="Arial"/>
                <a:ea typeface="Arial"/>
                <a:cs typeface="Arial"/>
                <a:sym typeface="Arial"/>
              </a:defRPr>
            </a:lvl7pPr>
            <a:lvl8pPr marL="4876678" lvl="7" indent="-397923">
              <a:spcBef>
                <a:spcPts val="2133"/>
              </a:spcBef>
              <a:spcAft>
                <a:spcPts val="0"/>
              </a:spcAft>
              <a:buSzPts val="1100"/>
              <a:buFont typeface="Arial"/>
              <a:buChar char="○"/>
              <a:defRPr>
                <a:latin typeface="Arial"/>
                <a:ea typeface="Arial"/>
                <a:cs typeface="Arial"/>
                <a:sym typeface="Arial"/>
              </a:defRPr>
            </a:lvl8pPr>
            <a:lvl9pPr marL="5486263" lvl="8" indent="-397923">
              <a:spcBef>
                <a:spcPts val="2133"/>
              </a:spcBef>
              <a:spcAft>
                <a:spcPts val="2133"/>
              </a:spcAft>
              <a:buSzPts val="1100"/>
              <a:buFont typeface="Arial"/>
              <a:buChar char="■"/>
              <a:defRPr>
                <a:latin typeface="Arial"/>
                <a:ea typeface="Arial"/>
                <a:cs typeface="Arial"/>
                <a:sym typeface="Arial"/>
              </a:defRPr>
            </a:lvl9pPr>
          </a:lstStyle>
          <a:p>
            <a:endParaRPr/>
          </a:p>
        </p:txBody>
      </p:sp>
      <p:sp>
        <p:nvSpPr>
          <p:cNvPr id="32" name="Shape 3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grpSp>
        <p:nvGrpSpPr>
          <p:cNvPr id="33" name="Shape 33"/>
          <p:cNvGrpSpPr/>
          <p:nvPr/>
        </p:nvGrpSpPr>
        <p:grpSpPr>
          <a:xfrm>
            <a:off x="1104790" y="311308"/>
            <a:ext cx="994351" cy="61101"/>
            <a:chOff x="4580561" y="2589004"/>
            <a:chExt cx="1064464" cy="25200"/>
          </a:xfrm>
        </p:grpSpPr>
        <p:sp>
          <p:nvSpPr>
            <p:cNvPr id="34" name="Shape 34"/>
            <p:cNvSpPr/>
            <p:nvPr/>
          </p:nvSpPr>
          <p:spPr>
            <a:xfrm rot="-5400000">
              <a:off x="5366325" y="2335504"/>
              <a:ext cx="25200" cy="532200"/>
            </a:xfrm>
            <a:prstGeom prst="rect">
              <a:avLst/>
            </a:prstGeom>
            <a:solidFill>
              <a:srgbClr val="3BBEB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latin typeface="+mj-lt"/>
              </a:endParaRPr>
            </a:p>
          </p:txBody>
        </p:sp>
        <p:sp>
          <p:nvSpPr>
            <p:cNvPr id="35" name="Shape 35"/>
            <p:cNvSpPr/>
            <p:nvPr/>
          </p:nvSpPr>
          <p:spPr>
            <a:xfrm rot="-5400000">
              <a:off x="4836311" y="2333254"/>
              <a:ext cx="25200" cy="536700"/>
            </a:xfrm>
            <a:prstGeom prst="rect">
              <a:avLst/>
            </a:prstGeom>
            <a:solidFill>
              <a:srgbClr val="F2666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latin typeface="+mj-lt"/>
              </a:endParaRPr>
            </a:p>
          </p:txBody>
        </p:sp>
      </p:grpSp>
    </p:spTree>
    <p:extLst>
      <p:ext uri="{BB962C8B-B14F-4D97-AF65-F5344CB8AC3E}">
        <p14:creationId xmlns:p14="http://schemas.microsoft.com/office/powerpoint/2010/main" val="118539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RAGRAPH" preserve="1">
  <p:cSld name="PARAGRAPH">
    <p:bg>
      <p:bgPr>
        <a:solidFill>
          <a:srgbClr val="F26661"/>
        </a:solidFill>
        <a:effectLst/>
      </p:bgPr>
    </p:bg>
    <p:spTree>
      <p:nvGrpSpPr>
        <p:cNvPr id="1" name="Shape 60"/>
        <p:cNvGrpSpPr/>
        <p:nvPr/>
      </p:nvGrpSpPr>
      <p:grpSpPr>
        <a:xfrm>
          <a:off x="0" y="0"/>
          <a:ext cx="0" cy="0"/>
          <a:chOff x="0" y="0"/>
          <a:chExt cx="0" cy="0"/>
        </a:xfrm>
      </p:grpSpPr>
      <p:grpSp>
        <p:nvGrpSpPr>
          <p:cNvPr id="61" name="Shape 61"/>
          <p:cNvGrpSpPr/>
          <p:nvPr/>
        </p:nvGrpSpPr>
        <p:grpSpPr>
          <a:xfrm>
            <a:off x="1107190" y="5558840"/>
            <a:ext cx="994351" cy="61101"/>
            <a:chOff x="4580561" y="2589004"/>
            <a:chExt cx="1064464" cy="25200"/>
          </a:xfrm>
        </p:grpSpPr>
        <p:sp>
          <p:nvSpPr>
            <p:cNvPr id="62" name="Shape 6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latin typeface="+mj-lt"/>
              </a:endParaRPr>
            </a:p>
          </p:txBody>
        </p:sp>
        <p:sp>
          <p:nvSpPr>
            <p:cNvPr id="63" name="Shape 6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latin typeface="+mj-lt"/>
              </a:endParaRPr>
            </a:p>
          </p:txBody>
        </p:sp>
      </p:grpSp>
      <p:sp>
        <p:nvSpPr>
          <p:cNvPr id="64" name="Shape 64"/>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Font typeface="Arial"/>
              <a:buNone/>
              <a:defRPr sz="4800">
                <a:solidFill>
                  <a:schemeClr val="lt1"/>
                </a:solidFill>
                <a:latin typeface="+mj-lt"/>
                <a:ea typeface="Arial"/>
                <a:cs typeface="Arial"/>
                <a:sym typeface="Arial"/>
              </a:defRPr>
            </a:lvl1pPr>
            <a:lvl2pPr lvl="1">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2pPr>
            <a:lvl3pPr lvl="2">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3pPr>
            <a:lvl4pPr lvl="3">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4pPr>
            <a:lvl5pPr lvl="4">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5pPr>
            <a:lvl6pPr lvl="5">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6pPr>
            <a:lvl7pPr lvl="6">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7pPr>
            <a:lvl8pPr lvl="7">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8pPr>
            <a:lvl9pPr lvl="8">
              <a:spcBef>
                <a:spcPts val="0"/>
              </a:spcBef>
              <a:spcAft>
                <a:spcPts val="0"/>
              </a:spcAft>
              <a:buClr>
                <a:schemeClr val="lt1"/>
              </a:buClr>
              <a:buSzPts val="3600"/>
              <a:buFont typeface="Arial"/>
              <a:buNone/>
              <a:defRPr sz="4800">
                <a:solidFill>
                  <a:schemeClr val="lt1"/>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latin typeface="+mj-lt"/>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‹N›</a:t>
            </a:fld>
            <a:endParaRPr lang="en-GB"/>
          </a:p>
        </p:txBody>
      </p:sp>
      <p:sp>
        <p:nvSpPr>
          <p:cNvPr id="66" name="Shape 66"/>
          <p:cNvSpPr txBox="1">
            <a:spLocks noGrp="1"/>
          </p:cNvSpPr>
          <p:nvPr>
            <p:ph type="title" idx="2"/>
          </p:nvPr>
        </p:nvSpPr>
        <p:spPr>
          <a:xfrm>
            <a:off x="1218433" y="1130567"/>
            <a:ext cx="4626800" cy="711600"/>
          </a:xfrm>
          <a:prstGeom prst="rect">
            <a:avLst/>
          </a:prstGeom>
        </p:spPr>
        <p:txBody>
          <a:bodyPr spcFirstLastPara="1" wrap="square" lIns="91425" tIns="91425" rIns="91425" bIns="91425" anchor="t" anchorCtr="0"/>
          <a:lstStyle>
            <a:lvl1pPr lvl="0">
              <a:spcBef>
                <a:spcPts val="0"/>
              </a:spcBef>
              <a:spcAft>
                <a:spcPts val="0"/>
              </a:spcAft>
              <a:buNone/>
              <a:defRPr>
                <a:latin typeface="+mj-lt"/>
                <a:ea typeface="Arial"/>
                <a:cs typeface="Arial"/>
                <a:sym typeface="Aria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4143769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67"/>
        <p:cNvGrpSpPr/>
        <p:nvPr/>
      </p:nvGrpSpPr>
      <p:grpSpPr>
        <a:xfrm>
          <a:off x="0" y="0"/>
          <a:ext cx="0" cy="0"/>
          <a:chOff x="0" y="0"/>
          <a:chExt cx="0" cy="0"/>
        </a:xfrm>
      </p:grpSpPr>
      <p:sp>
        <p:nvSpPr>
          <p:cNvPr id="68" name="Shape 68"/>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dirty="0">
              <a:latin typeface="+mj-lt"/>
            </a:endParaRPr>
          </a:p>
        </p:txBody>
      </p:sp>
      <p:sp>
        <p:nvSpPr>
          <p:cNvPr id="69" name="Shape 6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Font typeface="Arial"/>
              <a:buNone/>
              <a:defRPr sz="3467">
                <a:solidFill>
                  <a:schemeClr val="dk2"/>
                </a:solidFill>
                <a:latin typeface="+mj-lt"/>
                <a:ea typeface="Arial"/>
                <a:cs typeface="Arial"/>
                <a:sym typeface="Arial"/>
              </a:defRPr>
            </a:lvl1pPr>
            <a:lvl2pPr lvl="1">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2pPr>
            <a:lvl3pPr lvl="2">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3pPr>
            <a:lvl4pPr lvl="3">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4pPr>
            <a:lvl5pPr lvl="4">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5pPr>
            <a:lvl6pPr lvl="5">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6pPr>
            <a:lvl7pPr lvl="6">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7pPr>
            <a:lvl8pPr lvl="7">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8pPr>
            <a:lvl9pPr lvl="8">
              <a:spcBef>
                <a:spcPts val="0"/>
              </a:spcBef>
              <a:spcAft>
                <a:spcPts val="0"/>
              </a:spcAft>
              <a:buClr>
                <a:schemeClr val="dk2"/>
              </a:buClr>
              <a:buSzPts val="2600"/>
              <a:buFont typeface="Arial"/>
              <a:buNone/>
              <a:defRPr sz="3467">
                <a:solidFill>
                  <a:schemeClr val="dk2"/>
                </a:solidFill>
                <a:latin typeface="Arial"/>
                <a:ea typeface="Arial"/>
                <a:cs typeface="Arial"/>
                <a:sym typeface="Arial"/>
              </a:defRPr>
            </a:lvl9pPr>
          </a:lstStyle>
          <a:p>
            <a:endParaRPr dirty="0"/>
          </a:p>
        </p:txBody>
      </p:sp>
      <p:sp>
        <p:nvSpPr>
          <p:cNvPr id="70" name="Shape 70"/>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Font typeface="Arial"/>
              <a:buNone/>
              <a:defRPr sz="2133">
                <a:latin typeface="+mj-lt"/>
                <a:ea typeface="Arial"/>
                <a:cs typeface="Arial"/>
                <a:sym typeface="Arial"/>
              </a:defRPr>
            </a:lvl1pPr>
            <a:lvl2pPr lvl="1">
              <a:lnSpc>
                <a:spcPct val="100000"/>
              </a:lnSpc>
              <a:spcBef>
                <a:spcPts val="0"/>
              </a:spcBef>
              <a:spcAft>
                <a:spcPts val="0"/>
              </a:spcAft>
              <a:buSzPts val="1600"/>
              <a:buFont typeface="Arial"/>
              <a:buNone/>
              <a:defRPr sz="2133">
                <a:latin typeface="Arial"/>
                <a:ea typeface="Arial"/>
                <a:cs typeface="Arial"/>
                <a:sym typeface="Arial"/>
              </a:defRPr>
            </a:lvl2pPr>
            <a:lvl3pPr lvl="2">
              <a:lnSpc>
                <a:spcPct val="100000"/>
              </a:lnSpc>
              <a:spcBef>
                <a:spcPts val="0"/>
              </a:spcBef>
              <a:spcAft>
                <a:spcPts val="0"/>
              </a:spcAft>
              <a:buSzPts val="1600"/>
              <a:buFont typeface="Arial"/>
              <a:buNone/>
              <a:defRPr sz="2133">
                <a:latin typeface="Arial"/>
                <a:ea typeface="Arial"/>
                <a:cs typeface="Arial"/>
                <a:sym typeface="Arial"/>
              </a:defRPr>
            </a:lvl3pPr>
            <a:lvl4pPr lvl="3">
              <a:lnSpc>
                <a:spcPct val="100000"/>
              </a:lnSpc>
              <a:spcBef>
                <a:spcPts val="0"/>
              </a:spcBef>
              <a:spcAft>
                <a:spcPts val="0"/>
              </a:spcAft>
              <a:buSzPts val="1600"/>
              <a:buFont typeface="Arial"/>
              <a:buNone/>
              <a:defRPr sz="2133">
                <a:latin typeface="Arial"/>
                <a:ea typeface="Arial"/>
                <a:cs typeface="Arial"/>
                <a:sym typeface="Arial"/>
              </a:defRPr>
            </a:lvl4pPr>
            <a:lvl5pPr lvl="4">
              <a:lnSpc>
                <a:spcPct val="100000"/>
              </a:lnSpc>
              <a:spcBef>
                <a:spcPts val="0"/>
              </a:spcBef>
              <a:spcAft>
                <a:spcPts val="0"/>
              </a:spcAft>
              <a:buSzPts val="1600"/>
              <a:buFont typeface="Arial"/>
              <a:buNone/>
              <a:defRPr sz="2133">
                <a:latin typeface="Arial"/>
                <a:ea typeface="Arial"/>
                <a:cs typeface="Arial"/>
                <a:sym typeface="Arial"/>
              </a:defRPr>
            </a:lvl5pPr>
            <a:lvl6pPr lvl="5">
              <a:lnSpc>
                <a:spcPct val="100000"/>
              </a:lnSpc>
              <a:spcBef>
                <a:spcPts val="0"/>
              </a:spcBef>
              <a:spcAft>
                <a:spcPts val="0"/>
              </a:spcAft>
              <a:buSzPts val="1600"/>
              <a:buFont typeface="Arial"/>
              <a:buNone/>
              <a:defRPr sz="2133">
                <a:latin typeface="Arial"/>
                <a:ea typeface="Arial"/>
                <a:cs typeface="Arial"/>
                <a:sym typeface="Arial"/>
              </a:defRPr>
            </a:lvl6pPr>
            <a:lvl7pPr lvl="6">
              <a:lnSpc>
                <a:spcPct val="100000"/>
              </a:lnSpc>
              <a:spcBef>
                <a:spcPts val="0"/>
              </a:spcBef>
              <a:spcAft>
                <a:spcPts val="0"/>
              </a:spcAft>
              <a:buSzPts val="1600"/>
              <a:buFont typeface="Arial"/>
              <a:buNone/>
              <a:defRPr sz="2133">
                <a:latin typeface="Arial"/>
                <a:ea typeface="Arial"/>
                <a:cs typeface="Arial"/>
                <a:sym typeface="Arial"/>
              </a:defRPr>
            </a:lvl7pPr>
            <a:lvl8pPr lvl="7">
              <a:lnSpc>
                <a:spcPct val="100000"/>
              </a:lnSpc>
              <a:spcBef>
                <a:spcPts val="0"/>
              </a:spcBef>
              <a:spcAft>
                <a:spcPts val="0"/>
              </a:spcAft>
              <a:buSzPts val="1600"/>
              <a:buFont typeface="Arial"/>
              <a:buNone/>
              <a:defRPr sz="2133">
                <a:latin typeface="Arial"/>
                <a:ea typeface="Arial"/>
                <a:cs typeface="Arial"/>
                <a:sym typeface="Arial"/>
              </a:defRPr>
            </a:lvl8pPr>
            <a:lvl9pPr lvl="8">
              <a:lnSpc>
                <a:spcPct val="100000"/>
              </a:lnSpc>
              <a:spcBef>
                <a:spcPts val="0"/>
              </a:spcBef>
              <a:spcAft>
                <a:spcPts val="0"/>
              </a:spcAft>
              <a:buSzPts val="1600"/>
              <a:buFont typeface="Arial"/>
              <a:buNone/>
              <a:defRPr sz="2133">
                <a:latin typeface="Arial"/>
                <a:ea typeface="Arial"/>
                <a:cs typeface="Arial"/>
                <a:sym typeface="Arial"/>
              </a:defRPr>
            </a:lvl9pPr>
          </a:lstStyle>
          <a:p>
            <a:endParaRPr/>
          </a:p>
        </p:txBody>
      </p:sp>
      <p:sp>
        <p:nvSpPr>
          <p:cNvPr id="71" name="Shape 71"/>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Font typeface="Arial"/>
              <a:buChar char="●"/>
              <a:defRPr>
                <a:latin typeface="+mj-lt"/>
                <a:ea typeface="Arial"/>
                <a:cs typeface="Arial"/>
                <a:sym typeface="Arial"/>
              </a:defRPr>
            </a:lvl1pPr>
            <a:lvl2pPr marL="1219170" lvl="1" indent="-397923">
              <a:spcBef>
                <a:spcPts val="2133"/>
              </a:spcBef>
              <a:spcAft>
                <a:spcPts val="0"/>
              </a:spcAft>
              <a:buSzPts val="1100"/>
              <a:buFont typeface="Arial"/>
              <a:buChar char="○"/>
              <a:defRPr>
                <a:latin typeface="Arial"/>
                <a:ea typeface="Arial"/>
                <a:cs typeface="Arial"/>
                <a:sym typeface="Arial"/>
              </a:defRPr>
            </a:lvl2pPr>
            <a:lvl3pPr marL="1828754" lvl="2" indent="-397923">
              <a:spcBef>
                <a:spcPts val="2133"/>
              </a:spcBef>
              <a:spcAft>
                <a:spcPts val="0"/>
              </a:spcAft>
              <a:buSzPts val="1100"/>
              <a:buFont typeface="Arial"/>
              <a:buChar char="■"/>
              <a:defRPr>
                <a:latin typeface="Arial"/>
                <a:ea typeface="Arial"/>
                <a:cs typeface="Arial"/>
                <a:sym typeface="Arial"/>
              </a:defRPr>
            </a:lvl3pPr>
            <a:lvl4pPr marL="2438339" lvl="3" indent="-397923">
              <a:spcBef>
                <a:spcPts val="2133"/>
              </a:spcBef>
              <a:spcAft>
                <a:spcPts val="0"/>
              </a:spcAft>
              <a:buSzPts val="1100"/>
              <a:buFont typeface="Arial"/>
              <a:buChar char="●"/>
              <a:defRPr>
                <a:latin typeface="Arial"/>
                <a:ea typeface="Arial"/>
                <a:cs typeface="Arial"/>
                <a:sym typeface="Arial"/>
              </a:defRPr>
            </a:lvl4pPr>
            <a:lvl5pPr marL="3047924" lvl="4" indent="-397923">
              <a:spcBef>
                <a:spcPts val="2133"/>
              </a:spcBef>
              <a:spcAft>
                <a:spcPts val="0"/>
              </a:spcAft>
              <a:buSzPts val="1100"/>
              <a:buFont typeface="Arial"/>
              <a:buChar char="○"/>
              <a:defRPr>
                <a:latin typeface="Arial"/>
                <a:ea typeface="Arial"/>
                <a:cs typeface="Arial"/>
                <a:sym typeface="Arial"/>
              </a:defRPr>
            </a:lvl5pPr>
            <a:lvl6pPr marL="3657509" lvl="5" indent="-397923">
              <a:spcBef>
                <a:spcPts val="2133"/>
              </a:spcBef>
              <a:spcAft>
                <a:spcPts val="0"/>
              </a:spcAft>
              <a:buSzPts val="1100"/>
              <a:buFont typeface="Arial"/>
              <a:buChar char="■"/>
              <a:defRPr>
                <a:latin typeface="Arial"/>
                <a:ea typeface="Arial"/>
                <a:cs typeface="Arial"/>
                <a:sym typeface="Arial"/>
              </a:defRPr>
            </a:lvl6pPr>
            <a:lvl7pPr marL="4267093" lvl="6" indent="-397923">
              <a:spcBef>
                <a:spcPts val="2133"/>
              </a:spcBef>
              <a:spcAft>
                <a:spcPts val="0"/>
              </a:spcAft>
              <a:buSzPts val="1100"/>
              <a:buFont typeface="Arial"/>
              <a:buChar char="●"/>
              <a:defRPr>
                <a:latin typeface="Arial"/>
                <a:ea typeface="Arial"/>
                <a:cs typeface="Arial"/>
                <a:sym typeface="Arial"/>
              </a:defRPr>
            </a:lvl7pPr>
            <a:lvl8pPr marL="4876678" lvl="7" indent="-397923">
              <a:spcBef>
                <a:spcPts val="2133"/>
              </a:spcBef>
              <a:spcAft>
                <a:spcPts val="0"/>
              </a:spcAft>
              <a:buSzPts val="1100"/>
              <a:buFont typeface="Arial"/>
              <a:buChar char="○"/>
              <a:defRPr>
                <a:latin typeface="Arial"/>
                <a:ea typeface="Arial"/>
                <a:cs typeface="Arial"/>
                <a:sym typeface="Arial"/>
              </a:defRPr>
            </a:lvl8pPr>
            <a:lvl9pPr marL="5486263" lvl="8" indent="-397923">
              <a:spcBef>
                <a:spcPts val="2133"/>
              </a:spcBef>
              <a:spcAft>
                <a:spcPts val="2133"/>
              </a:spcAft>
              <a:buSzPts val="1100"/>
              <a:buFont typeface="Arial"/>
              <a:buChar char="■"/>
              <a:defRPr>
                <a:latin typeface="Arial"/>
                <a:ea typeface="Arial"/>
                <a:cs typeface="Arial"/>
                <a:sym typeface="Arial"/>
              </a:defRPr>
            </a:lvl9pPr>
          </a:lstStyle>
          <a:p>
            <a:endParaRPr/>
          </a:p>
        </p:txBody>
      </p:sp>
      <p:sp>
        <p:nvSpPr>
          <p:cNvPr id="72" name="Shape 7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177848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008FC9B-4D15-4D5B-95E1-623EF99C84ED}" type="datetimeFigureOut">
              <a:rPr lang="it-IT" smtClean="0"/>
              <a:t>28/10/2019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395755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008FC9B-4D15-4D5B-95E1-623EF99C84ED}" type="datetimeFigureOut">
              <a:rPr lang="it-IT" smtClean="0"/>
              <a:t>28/10/2019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9770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86"/>
        <p:cNvGrpSpPr/>
        <p:nvPr/>
      </p:nvGrpSpPr>
      <p:grpSpPr>
        <a:xfrm>
          <a:off x="0" y="0"/>
          <a:ext cx="0" cy="0"/>
          <a:chOff x="0" y="0"/>
          <a:chExt cx="0" cy="0"/>
        </a:xfrm>
      </p:grpSpPr>
      <p:sp>
        <p:nvSpPr>
          <p:cNvPr id="87" name="Shape 8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415574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008FC9B-4D15-4D5B-95E1-623EF99C84ED}" type="datetimeFigureOut">
              <a:rPr lang="it-IT" smtClean="0"/>
              <a:t>28/10/2019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41453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008FC9B-4D15-4D5B-95E1-623EF99C84ED}" type="datetimeFigureOut">
              <a:rPr lang="it-IT" smtClean="0"/>
              <a:t>28/10/2019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73245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008FC9B-4D15-4D5B-95E1-623EF99C84ED}" type="datetimeFigureOut">
              <a:rPr lang="it-IT" smtClean="0"/>
              <a:t>28/10/2019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67761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008FC9B-4D15-4D5B-95E1-623EF99C84ED}" type="datetimeFigureOut">
              <a:rPr lang="it-IT" smtClean="0"/>
              <a:t>28/10/2019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123543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008FC9B-4D15-4D5B-95E1-623EF99C84ED}" type="datetimeFigureOut">
              <a:rPr lang="it-IT" smtClean="0"/>
              <a:t>28/10/2019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324830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008FC9B-4D15-4D5B-95E1-623EF99C84ED}" type="datetimeFigureOut">
              <a:rPr lang="it-IT" smtClean="0"/>
              <a:t>28/10/2019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242059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008FC9B-4D15-4D5B-95E1-623EF99C84ED}" type="datetimeFigureOut">
              <a:rPr lang="it-IT" smtClean="0"/>
              <a:t>28/10/2019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33E810C-5131-4911-A9BF-B8772A25C50D}" type="slidenum">
              <a:rPr lang="it-IT" smtClean="0"/>
              <a:t>‹N›</a:t>
            </a:fld>
            <a:endParaRPr lang="it-IT"/>
          </a:p>
        </p:txBody>
      </p:sp>
    </p:spTree>
    <p:extLst>
      <p:ext uri="{BB962C8B-B14F-4D97-AF65-F5344CB8AC3E}">
        <p14:creationId xmlns:p14="http://schemas.microsoft.com/office/powerpoint/2010/main" val="4261534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008FC9B-4D15-4D5B-95E1-623EF99C84ED}" type="datetimeFigureOut">
              <a:rPr lang="it-IT" smtClean="0"/>
              <a:t>28/10/2019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33E810C-5131-4911-A9BF-B8772A25C50D}" type="slidenum">
              <a:rPr lang="it-IT" smtClean="0"/>
              <a:t>‹N›</a:t>
            </a:fld>
            <a:endParaRPr lang="it-IT"/>
          </a:p>
        </p:txBody>
      </p:sp>
      <p:grpSp>
        <p:nvGrpSpPr>
          <p:cNvPr id="7" name="Gruppo 6">
            <a:extLst>
              <a:ext uri="{FF2B5EF4-FFF2-40B4-BE49-F238E27FC236}">
                <a16:creationId xmlns:a16="http://schemas.microsoft.com/office/drawing/2014/main" xmlns="" id="{157B2095-0FAE-4219-A42F-707DF09FC213}"/>
              </a:ext>
            </a:extLst>
          </p:cNvPr>
          <p:cNvGrpSpPr/>
          <p:nvPr userDrawn="1"/>
        </p:nvGrpSpPr>
        <p:grpSpPr>
          <a:xfrm>
            <a:off x="5056396" y="5718823"/>
            <a:ext cx="2247652" cy="988785"/>
            <a:chOff x="5056396" y="5718823"/>
            <a:chExt cx="2247652" cy="988785"/>
          </a:xfrm>
        </p:grpSpPr>
        <p:pic>
          <p:nvPicPr>
            <p:cNvPr id="5" name="Shape 162" descr="pasted-image.pdf">
              <a:extLst>
                <a:ext uri="{FF2B5EF4-FFF2-40B4-BE49-F238E27FC236}">
                  <a16:creationId xmlns:a16="http://schemas.microsoft.com/office/drawing/2014/main" xmlns="" id="{3F6D987E-A657-4519-9A8C-1DF17331F1B4}"/>
                </a:ext>
              </a:extLst>
            </p:cNvPr>
            <p:cNvPicPr preferRelativeResize="0"/>
            <p:nvPr userDrawn="1"/>
          </p:nvPicPr>
          <p:blipFill rotWithShape="1">
            <a:blip r:embed="rId2">
              <a:alphaModFix/>
            </a:blip>
            <a:srcRect/>
            <a:stretch/>
          </p:blipFill>
          <p:spPr>
            <a:xfrm>
              <a:off x="5056396" y="5718823"/>
              <a:ext cx="1039603" cy="934004"/>
            </a:xfrm>
            <a:prstGeom prst="rect">
              <a:avLst/>
            </a:prstGeom>
            <a:noFill/>
            <a:ln>
              <a:noFill/>
            </a:ln>
          </p:spPr>
        </p:pic>
        <p:pic>
          <p:nvPicPr>
            <p:cNvPr id="6" name="Shape 163" descr="pasted-image.pdf">
              <a:extLst>
                <a:ext uri="{FF2B5EF4-FFF2-40B4-BE49-F238E27FC236}">
                  <a16:creationId xmlns:a16="http://schemas.microsoft.com/office/drawing/2014/main" xmlns="" id="{F4B43BDD-4A50-4D46-8BBB-BB5D342E5D48}"/>
                </a:ext>
              </a:extLst>
            </p:cNvPr>
            <p:cNvPicPr preferRelativeResize="0"/>
            <p:nvPr userDrawn="1"/>
          </p:nvPicPr>
          <p:blipFill rotWithShape="1">
            <a:blip r:embed="rId3">
              <a:alphaModFix/>
            </a:blip>
            <a:srcRect/>
            <a:stretch/>
          </p:blipFill>
          <p:spPr>
            <a:xfrm>
              <a:off x="6095999" y="5765183"/>
              <a:ext cx="1208049" cy="942425"/>
            </a:xfrm>
            <a:prstGeom prst="rect">
              <a:avLst/>
            </a:prstGeom>
            <a:noFill/>
            <a:ln>
              <a:noFill/>
            </a:ln>
          </p:spPr>
        </p:pic>
      </p:grpSp>
    </p:spTree>
    <p:extLst>
      <p:ext uri="{BB962C8B-B14F-4D97-AF65-F5344CB8AC3E}">
        <p14:creationId xmlns:p14="http://schemas.microsoft.com/office/powerpoint/2010/main" val="327210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8FC9B-4D15-4D5B-95E1-623EF99C84ED}" type="datetimeFigureOut">
              <a:rPr lang="it-IT" smtClean="0"/>
              <a:t>28/10/2019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E810C-5131-4911-A9BF-B8772A25C50D}" type="slidenum">
              <a:rPr lang="it-IT" smtClean="0"/>
              <a:t>‹N›</a:t>
            </a:fld>
            <a:endParaRPr lang="it-IT"/>
          </a:p>
        </p:txBody>
      </p:sp>
    </p:spTree>
    <p:extLst>
      <p:ext uri="{BB962C8B-B14F-4D97-AF65-F5344CB8AC3E}">
        <p14:creationId xmlns:p14="http://schemas.microsoft.com/office/powerpoint/2010/main" val="2580673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54" r:id="rId7"/>
    <p:sldLayoutId id="2147483655" r:id="rId8"/>
    <p:sldLayoutId id="2147483660" r:id="rId9"/>
    <p:sldLayoutId id="2147483661" r:id="rId10"/>
    <p:sldLayoutId id="2147483662" r:id="rId11"/>
    <p:sldLayoutId id="2147483663" r:id="rId12"/>
    <p:sldLayoutId id="2147483664" r:id="rId13"/>
    <p:sldLayoutId id="2147483658" r:id="rId14"/>
    <p:sldLayoutId id="2147483659"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eg"/><Relationship Id="rId7" Type="http://schemas.openxmlformats.org/officeDocument/2006/relationships/image" Target="../media/image64.jp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7.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emf"/><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8.emf"/><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077263" y="774225"/>
            <a:ext cx="7772400" cy="1123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ts val="3000"/>
              </a:lnSpc>
              <a:spcAft>
                <a:spcPct val="0"/>
              </a:spcAft>
              <a:buClrTx/>
              <a:defRPr/>
            </a:pPr>
            <a:r>
              <a:rPr lang="en-US" altLang="it-IT" sz="2800" dirty="0">
                <a:solidFill>
                  <a:schemeClr val="accent1">
                    <a:lumMod val="50000"/>
                  </a:schemeClr>
                </a:solidFill>
                <a:latin typeface="Arial" panose="020B0604020202020204" pitchFamily="34" charset="0"/>
                <a:ea typeface="Lato" panose="020F0502020204030203" pitchFamily="34" charset="0"/>
              </a:rPr>
              <a:t>Developing operational climate services: education and training at WMO-RTC Italy</a:t>
            </a:r>
          </a:p>
        </p:txBody>
      </p:sp>
      <p:pic>
        <p:nvPicPr>
          <p:cNvPr id="4" name="Immagine 6" descr="G:\WMO\WMO-RTC\Storia RTC IBIMET\Immagini\Collage6.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596"/>
          <a:stretch/>
        </p:blipFill>
        <p:spPr bwMode="auto">
          <a:xfrm>
            <a:off x="3004631" y="2209691"/>
            <a:ext cx="5627342" cy="39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3671884" y="6281516"/>
            <a:ext cx="5136342" cy="400110"/>
          </a:xfrm>
          <a:prstGeom prst="rect">
            <a:avLst/>
          </a:prstGeom>
          <a:noFill/>
        </p:spPr>
        <p:txBody>
          <a:bodyPr wrap="none">
            <a:spAutoFit/>
          </a:bodyPr>
          <a:lstStyle/>
          <a:p>
            <a:pPr>
              <a:defRPr/>
            </a:pPr>
            <a:r>
              <a:rPr lang="it-IT" sz="2000"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WMO RA-I Meeting – Cairo, </a:t>
            </a:r>
            <a:r>
              <a:rPr lang="it-IT" sz="2000" dirty="0" err="1">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October</a:t>
            </a:r>
            <a:r>
              <a:rPr lang="it-IT" sz="2000"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 2019</a:t>
            </a:r>
          </a:p>
        </p:txBody>
      </p:sp>
      <p:pic>
        <p:nvPicPr>
          <p:cNvPr id="7" name="Immagine 6">
            <a:extLst>
              <a:ext uri="{FF2B5EF4-FFF2-40B4-BE49-F238E27FC236}">
                <a16:creationId xmlns:a16="http://schemas.microsoft.com/office/drawing/2014/main" xmlns="" id="{10B9E8F0-4490-40FB-B958-EC31B76383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43" y="147610"/>
            <a:ext cx="3337368" cy="714831"/>
          </a:xfrm>
          <a:prstGeom prst="rect">
            <a:avLst/>
          </a:prstGeom>
        </p:spPr>
      </p:pic>
      <p:pic>
        <p:nvPicPr>
          <p:cNvPr id="6" name="Immagine 5">
            <a:extLst>
              <a:ext uri="{FF2B5EF4-FFF2-40B4-BE49-F238E27FC236}">
                <a16:creationId xmlns:a16="http://schemas.microsoft.com/office/drawing/2014/main" xmlns="" id="{E847A0F6-0803-4CA4-B083-BD51E1E9F5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32908" y="0"/>
            <a:ext cx="1427356" cy="1427356"/>
          </a:xfrm>
          <a:prstGeom prst="rect">
            <a:avLst/>
          </a:prstGeom>
        </p:spPr>
      </p:pic>
      <p:sp>
        <p:nvSpPr>
          <p:cNvPr id="8" name="CasellaDiTesto 7"/>
          <p:cNvSpPr txBox="1"/>
          <p:nvPr/>
        </p:nvSpPr>
        <p:spPr>
          <a:xfrm>
            <a:off x="4332247" y="1809581"/>
            <a:ext cx="3262432" cy="400110"/>
          </a:xfrm>
          <a:prstGeom prst="rect">
            <a:avLst/>
          </a:prstGeom>
          <a:noFill/>
        </p:spPr>
        <p:txBody>
          <a:bodyPr wrap="none">
            <a:spAutoFit/>
          </a:bodyPr>
          <a:lstStyle/>
          <a:p>
            <a:pPr>
              <a:defRPr/>
            </a:pPr>
            <a:r>
              <a:rPr lang="it-IT" sz="2000" i="1" dirty="0" err="1" smtClean="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Presented</a:t>
            </a:r>
            <a:r>
              <a:rPr lang="it-IT" sz="2000" i="1" dirty="0" smtClean="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 by: Marina Baldi</a:t>
            </a:r>
            <a:endParaRPr lang="it-IT" sz="2000" i="1"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755430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0500" y="283413"/>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other recent activities</a:t>
            </a:r>
          </a:p>
        </p:txBody>
      </p:sp>
      <p:sp>
        <p:nvSpPr>
          <p:cNvPr id="3" name="Rectangle 3"/>
          <p:cNvSpPr>
            <a:spLocks noChangeArrowheads="1"/>
          </p:cNvSpPr>
          <p:nvPr/>
        </p:nvSpPr>
        <p:spPr bwMode="auto">
          <a:xfrm>
            <a:off x="140500" y="821169"/>
            <a:ext cx="11397129" cy="6019213"/>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2017</a:t>
            </a:r>
            <a:r>
              <a:rPr lang="en-US" altLang="it-IT" b="1" dirty="0">
                <a:solidFill>
                  <a:schemeClr val="tx1">
                    <a:lumMod val="50000"/>
                    <a:lumOff val="50000"/>
                  </a:schemeClr>
                </a:solidFill>
                <a:latin typeface="Raleway" panose="020B0003030101060003" pitchFamily="34" charset="0"/>
              </a:rPr>
              <a:t>: Mentoring and tutoring for the CNR </a:t>
            </a:r>
            <a:r>
              <a:rPr lang="en-US" altLang="it-IT" b="1" dirty="0" err="1">
                <a:solidFill>
                  <a:schemeClr val="tx1">
                    <a:lumMod val="50000"/>
                    <a:lumOff val="50000"/>
                  </a:schemeClr>
                </a:solidFill>
                <a:latin typeface="Raleway" panose="020B0003030101060003" pitchFamily="34" charset="0"/>
              </a:rPr>
              <a:t>Diplomazia</a:t>
            </a:r>
            <a:r>
              <a:rPr lang="en-US" altLang="it-IT" b="1" dirty="0">
                <a:solidFill>
                  <a:schemeClr val="tx1">
                    <a:lumMod val="50000"/>
                    <a:lumOff val="50000"/>
                  </a:schemeClr>
                </a:solidFill>
                <a:latin typeface="Raleway" panose="020B0003030101060003" pitchFamily="34" charset="0"/>
              </a:rPr>
              <a:t> training multi-sectoral program for 30 participants from</a:t>
            </a:r>
            <a:r>
              <a:rPr lang="en-US" b="1" dirty="0">
                <a:solidFill>
                  <a:schemeClr val="tx1">
                    <a:lumMod val="50000"/>
                    <a:lumOff val="50000"/>
                  </a:schemeClr>
                </a:solidFill>
              </a:rPr>
              <a:t> North Africa, Middle East and the Balkan </a:t>
            </a:r>
            <a:r>
              <a:rPr lang="en-US" b="1" dirty="0" smtClean="0">
                <a:solidFill>
                  <a:schemeClr val="tx1">
                    <a:lumMod val="50000"/>
                    <a:lumOff val="50000"/>
                  </a:schemeClr>
                </a:solidFill>
              </a:rPr>
              <a:t>Region</a:t>
            </a:r>
            <a:endParaRPr lang="en-US" altLang="it-IT" b="1" dirty="0" smtClean="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endParaRPr lang="en-US" altLang="it-IT" b="1" dirty="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b="1" i="1" dirty="0">
                <a:solidFill>
                  <a:schemeClr val="tx1">
                    <a:lumMod val="50000"/>
                    <a:lumOff val="50000"/>
                  </a:schemeClr>
                </a:solidFill>
                <a:latin typeface="Raleway" panose="020B0003030101060003" pitchFamily="34" charset="0"/>
              </a:rPr>
              <a:t>2016</a:t>
            </a:r>
            <a:r>
              <a:rPr lang="en-US" altLang="it-IT" b="1" dirty="0">
                <a:solidFill>
                  <a:schemeClr val="tx1">
                    <a:lumMod val="50000"/>
                    <a:lumOff val="50000"/>
                  </a:schemeClr>
                </a:solidFill>
                <a:latin typeface="Raleway" panose="020B0003030101060003" pitchFamily="34" charset="0"/>
              </a:rPr>
              <a:t>: Short term courses on demand</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dirty="0">
                <a:solidFill>
                  <a:schemeClr val="tx1">
                    <a:lumMod val="50000"/>
                    <a:lumOff val="50000"/>
                  </a:schemeClr>
                </a:solidFill>
                <a:latin typeface="Raleway" panose="020B0003030101060003" pitchFamily="34" charset="0"/>
              </a:rPr>
              <a:t>Egypt: Short term course on collection, database organization, and analysis of rainfall extreme using </a:t>
            </a:r>
            <a:r>
              <a:rPr lang="en-US" altLang="it-IT" dirty="0" smtClean="0">
                <a:solidFill>
                  <a:schemeClr val="tx1">
                    <a:lumMod val="50000"/>
                    <a:lumOff val="50000"/>
                  </a:schemeClr>
                </a:solidFill>
                <a:latin typeface="Raleway" panose="020B0003030101060003" pitchFamily="34" charset="0"/>
              </a:rPr>
              <a:t>ETCDDI-</a:t>
            </a:r>
            <a:r>
              <a:rPr lang="en-US" altLang="it-IT" dirty="0" err="1" smtClean="0">
                <a:solidFill>
                  <a:schemeClr val="tx1">
                    <a:lumMod val="50000"/>
                    <a:lumOff val="50000"/>
                  </a:schemeClr>
                </a:solidFill>
                <a:latin typeface="Raleway" panose="020B0003030101060003" pitchFamily="34" charset="0"/>
              </a:rPr>
              <a:t>Climdex</a:t>
            </a:r>
            <a:r>
              <a:rPr lang="en-US" altLang="it-IT" dirty="0" smtClean="0">
                <a:solidFill>
                  <a:schemeClr val="tx1">
                    <a:lumMod val="50000"/>
                    <a:lumOff val="50000"/>
                  </a:schemeClr>
                </a:solidFill>
                <a:latin typeface="Raleway" panose="020B0003030101060003" pitchFamily="34" charset="0"/>
              </a:rPr>
              <a:t> (bilateral training program)</a:t>
            </a:r>
            <a:endParaRPr lang="en-US" altLang="it-IT" dirty="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endParaRPr lang="en-US" altLang="it-IT" b="1" dirty="0">
              <a:solidFill>
                <a:schemeClr val="tx1">
                  <a:lumMod val="50000"/>
                  <a:lumOff val="50000"/>
                </a:schemeClr>
              </a:solidFill>
              <a:latin typeface="Raleway" panose="020B0003030101060003" pitchFamily="34" charset="0"/>
            </a:endParaRPr>
          </a:p>
          <a:p>
            <a:pPr marL="4762" indent="0">
              <a:lnSpc>
                <a:spcPct val="100000"/>
              </a:lnSpc>
              <a:spcAft>
                <a:spcPts val="60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b="1" dirty="0" smtClean="0">
                <a:solidFill>
                  <a:schemeClr val="tx1">
                    <a:lumMod val="50000"/>
                    <a:lumOff val="50000"/>
                  </a:schemeClr>
                </a:solidFill>
                <a:latin typeface="Raleway" panose="020B0003030101060003" pitchFamily="34" charset="0"/>
              </a:rPr>
              <a:t>Collaboration with Training Centers in </a:t>
            </a:r>
            <a:r>
              <a:rPr lang="en-US" altLang="it-IT" b="1" dirty="0">
                <a:solidFill>
                  <a:schemeClr val="tx1">
                    <a:lumMod val="50000"/>
                    <a:lumOff val="50000"/>
                  </a:schemeClr>
                </a:solidFill>
                <a:latin typeface="Raleway" panose="020B0003030101060003" pitchFamily="34" charset="0"/>
              </a:rPr>
              <a:t>other Countries</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Israel, 2016</a:t>
            </a:r>
            <a:r>
              <a:rPr lang="en-US" altLang="it-IT" dirty="0" smtClean="0">
                <a:solidFill>
                  <a:schemeClr val="tx1">
                    <a:lumMod val="50000"/>
                    <a:lumOff val="50000"/>
                  </a:schemeClr>
                </a:solidFill>
                <a:latin typeface="Raleway" panose="020B0003030101060003" pitchFamily="34" charset="0"/>
              </a:rPr>
              <a:t>: </a:t>
            </a:r>
            <a:r>
              <a:rPr lang="en-US" altLang="it-IT" dirty="0">
                <a:solidFill>
                  <a:schemeClr val="tx1">
                    <a:lumMod val="50000"/>
                    <a:lumOff val="50000"/>
                  </a:schemeClr>
                </a:solidFill>
                <a:latin typeface="Raleway" panose="020B0003030101060003" pitchFamily="34" charset="0"/>
              </a:rPr>
              <a:t>Contribution to the RTC course with a lecture from remote on Extreme climate events and their identification</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Iraq, 2016</a:t>
            </a:r>
            <a:r>
              <a:rPr lang="en-US" altLang="it-IT" dirty="0" smtClean="0">
                <a:solidFill>
                  <a:schemeClr val="tx1">
                    <a:lumMod val="50000"/>
                    <a:lumOff val="50000"/>
                  </a:schemeClr>
                </a:solidFill>
                <a:latin typeface="Raleway" panose="020B0003030101060003" pitchFamily="34" charset="0"/>
              </a:rPr>
              <a:t>: </a:t>
            </a:r>
            <a:r>
              <a:rPr lang="en-US" altLang="it-IT" dirty="0">
                <a:solidFill>
                  <a:schemeClr val="tx1">
                    <a:lumMod val="50000"/>
                    <a:lumOff val="50000"/>
                  </a:schemeClr>
                </a:solidFill>
                <a:latin typeface="Raleway" panose="020B0003030101060003" pitchFamily="34" charset="0"/>
              </a:rPr>
              <a:t>Contribution to technical course on the Use of GIS and Remote sensing for improving water resources management.</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rPr>
              <a:t>Slovenia, 2016</a:t>
            </a:r>
            <a:r>
              <a:rPr lang="en-US" altLang="it-IT" dirty="0" smtClean="0">
                <a:solidFill>
                  <a:schemeClr val="tx1">
                    <a:lumMod val="50000"/>
                    <a:lumOff val="50000"/>
                  </a:schemeClr>
                </a:solidFill>
                <a:latin typeface="Raleway" panose="020B0003030101060003" pitchFamily="34" charset="0"/>
              </a:rPr>
              <a:t>: </a:t>
            </a:r>
            <a:r>
              <a:rPr lang="en-US" altLang="it-IT" dirty="0">
                <a:solidFill>
                  <a:schemeClr val="tx1">
                    <a:lumMod val="50000"/>
                    <a:lumOff val="50000"/>
                  </a:schemeClr>
                </a:solidFill>
                <a:latin typeface="Raleway" panose="020B0003030101060003" pitchFamily="34" charset="0"/>
              </a:rPr>
              <a:t>Contribution to the Workshop </a:t>
            </a:r>
            <a:r>
              <a:rPr lang="en-US" altLang="it-IT" dirty="0" err="1">
                <a:solidFill>
                  <a:schemeClr val="tx1">
                    <a:lumMod val="50000"/>
                    <a:lumOff val="50000"/>
                  </a:schemeClr>
                </a:solidFill>
                <a:latin typeface="Raleway" panose="020B0003030101060003" pitchFamily="34" charset="0"/>
              </a:rPr>
              <a:t>Agrometeorologists</a:t>
            </a:r>
            <a:r>
              <a:rPr lang="en-US" altLang="it-IT" dirty="0">
                <a:solidFill>
                  <a:schemeClr val="tx1">
                    <a:lumMod val="50000"/>
                    <a:lumOff val="50000"/>
                  </a:schemeClr>
                </a:solidFill>
                <a:latin typeface="Raleway" panose="020B0003030101060003" pitchFamily="34" charset="0"/>
              </a:rPr>
              <a:t> for farmers in hotter, drier, wetter future with a lecture on Weather risk and agriculture, strategic use of climate </a:t>
            </a:r>
            <a:r>
              <a:rPr lang="en-US" altLang="it-IT" dirty="0" smtClean="0">
                <a:solidFill>
                  <a:schemeClr val="tx1">
                    <a:lumMod val="50000"/>
                    <a:lumOff val="50000"/>
                  </a:schemeClr>
                </a:solidFill>
                <a:latin typeface="Raleway" panose="020B0003030101060003" pitchFamily="34" charset="0"/>
              </a:rPr>
              <a:t>information</a:t>
            </a:r>
          </a:p>
          <a:p>
            <a:pPr marL="533400" indent="-528638">
              <a:lnSpc>
                <a:spcPct val="100000"/>
              </a:lnSpc>
              <a:spcAft>
                <a:spcPts val="60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i="1" dirty="0" smtClean="0">
                <a:solidFill>
                  <a:schemeClr val="tx1">
                    <a:lumMod val="50000"/>
                    <a:lumOff val="50000"/>
                  </a:schemeClr>
                </a:solidFill>
                <a:latin typeface="Raleway" panose="020B0003030101060003" pitchFamily="34" charset="0"/>
                <a:ea typeface="Lato" panose="020F0502020204030203" pitchFamily="34" charset="0"/>
              </a:rPr>
              <a:t>Peru, 2018</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Contribution to SENAMHI online course “</a:t>
            </a:r>
            <a:r>
              <a:rPr lang="en-US" altLang="it-IT" dirty="0" err="1" smtClean="0">
                <a:solidFill>
                  <a:schemeClr val="tx1">
                    <a:lumMod val="50000"/>
                    <a:lumOff val="50000"/>
                  </a:schemeClr>
                </a:solidFill>
                <a:latin typeface="Raleway" panose="020B0003030101060003" pitchFamily="34" charset="0"/>
                <a:ea typeface="Lato" panose="020F0502020204030203" pitchFamily="34" charset="0"/>
              </a:rPr>
              <a:t>Pronostico</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a:t>
            </a:r>
            <a:r>
              <a:rPr lang="en-US" altLang="it-IT" dirty="0" err="1" smtClean="0">
                <a:solidFill>
                  <a:schemeClr val="tx1">
                    <a:lumMod val="50000"/>
                    <a:lumOff val="50000"/>
                  </a:schemeClr>
                </a:solidFill>
                <a:latin typeface="Raleway" panose="020B0003030101060003" pitchFamily="34" charset="0"/>
                <a:ea typeface="Lato" panose="020F0502020204030203" pitchFamily="34" charset="0"/>
              </a:rPr>
              <a:t>climatico</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a:t>
            </a:r>
            <a:r>
              <a:rPr lang="en-US" altLang="it-IT" dirty="0" err="1" smtClean="0">
                <a:solidFill>
                  <a:schemeClr val="tx1">
                    <a:lumMod val="50000"/>
                    <a:lumOff val="50000"/>
                  </a:schemeClr>
                </a:solidFill>
                <a:latin typeface="Raleway" panose="020B0003030101060003" pitchFamily="34" charset="0"/>
                <a:ea typeface="Lato" panose="020F0502020204030203" pitchFamily="34" charset="0"/>
              </a:rPr>
              <a:t>estacional</a:t>
            </a:r>
            <a:r>
              <a:rPr lang="en-US" altLang="it-IT" dirty="0" smtClean="0">
                <a:solidFill>
                  <a:schemeClr val="tx1">
                    <a:lumMod val="50000"/>
                    <a:lumOff val="50000"/>
                  </a:schemeClr>
                </a:solidFill>
                <a:latin typeface="Raleway" panose="020B0003030101060003" pitchFamily="34" charset="0"/>
                <a:ea typeface="Lato" panose="020F0502020204030203" pitchFamily="34" charset="0"/>
              </a:rPr>
              <a:t> – Modulo 3”</a:t>
            </a:r>
          </a:p>
        </p:txBody>
      </p:sp>
      <p:pic>
        <p:nvPicPr>
          <p:cNvPr id="4" name="Immagine 3">
            <a:extLst>
              <a:ext uri="{FF2B5EF4-FFF2-40B4-BE49-F238E27FC236}">
                <a16:creationId xmlns:a16="http://schemas.microsoft.com/office/drawing/2014/main" xmlns="" id="{DF9BA201-51B0-43FE-A47E-6F81989970B4}"/>
              </a:ext>
            </a:extLst>
          </p:cNvPr>
          <p:cNvPicPr>
            <a:picLocks noChangeAspect="1"/>
          </p:cNvPicPr>
          <p:nvPr/>
        </p:nvPicPr>
        <p:blipFill>
          <a:blip r:embed="rId3"/>
          <a:stretch>
            <a:fillRect/>
          </a:stretch>
        </p:blipFill>
        <p:spPr>
          <a:xfrm>
            <a:off x="10104582" y="77774"/>
            <a:ext cx="1880898" cy="531963"/>
          </a:xfrm>
          <a:prstGeom prst="rect">
            <a:avLst/>
          </a:prstGeom>
        </p:spPr>
      </p:pic>
      <p:pic>
        <p:nvPicPr>
          <p:cNvPr id="5" name="Immagine 4">
            <a:extLst>
              <a:ext uri="{FF2B5EF4-FFF2-40B4-BE49-F238E27FC236}">
                <a16:creationId xmlns:a16="http://schemas.microsoft.com/office/drawing/2014/main" xmlns="" id="{FD12774D-9530-4FDE-8BC8-3E07DC0BCE14}"/>
              </a:ext>
            </a:extLst>
          </p:cNvPr>
          <p:cNvPicPr>
            <a:picLocks noChangeAspect="1"/>
          </p:cNvPicPr>
          <p:nvPr/>
        </p:nvPicPr>
        <p:blipFill>
          <a:blip r:embed="rId4"/>
          <a:stretch>
            <a:fillRect/>
          </a:stretch>
        </p:blipFill>
        <p:spPr>
          <a:xfrm>
            <a:off x="7372206" y="155453"/>
            <a:ext cx="2732376" cy="376603"/>
          </a:xfrm>
          <a:prstGeom prst="rect">
            <a:avLst/>
          </a:prstGeom>
        </p:spPr>
      </p:pic>
    </p:spTree>
    <p:extLst>
      <p:ext uri="{BB962C8B-B14F-4D97-AF65-F5344CB8AC3E}">
        <p14:creationId xmlns:p14="http://schemas.microsoft.com/office/powerpoint/2010/main" val="106855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0500" y="207083"/>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other recent activities</a:t>
            </a:r>
          </a:p>
        </p:txBody>
      </p:sp>
      <p:sp>
        <p:nvSpPr>
          <p:cNvPr id="3" name="Rectangle 3"/>
          <p:cNvSpPr>
            <a:spLocks noChangeArrowheads="1"/>
          </p:cNvSpPr>
          <p:nvPr/>
        </p:nvSpPr>
        <p:spPr bwMode="auto">
          <a:xfrm>
            <a:off x="58362" y="764253"/>
            <a:ext cx="11397129" cy="522111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4762" indent="0">
              <a:lnSpc>
                <a:spcPct val="125000"/>
              </a:lnSpc>
              <a:spcBef>
                <a:spcPct val="20000"/>
              </a:spcBef>
              <a:spcAft>
                <a:spcPct val="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sz="2400" b="1" dirty="0">
                <a:solidFill>
                  <a:schemeClr val="accent5"/>
                </a:solidFill>
                <a:latin typeface="Raleway" panose="020B0003030101060003" pitchFamily="34" charset="0"/>
              </a:rPr>
              <a:t>Bilateral training </a:t>
            </a:r>
            <a:r>
              <a:rPr lang="en-US" altLang="it-IT" sz="2400" b="1" dirty="0" err="1">
                <a:solidFill>
                  <a:schemeClr val="accent5"/>
                </a:solidFill>
                <a:latin typeface="Raleway" panose="020B0003030101060003" pitchFamily="34" charset="0"/>
              </a:rPr>
              <a:t>programme</a:t>
            </a:r>
            <a:r>
              <a:rPr lang="en-US" altLang="it-IT" sz="2400" b="1" dirty="0">
                <a:solidFill>
                  <a:schemeClr val="accent5"/>
                </a:solidFill>
                <a:latin typeface="Raleway" panose="020B0003030101060003" pitchFamily="34" charset="0"/>
              </a:rPr>
              <a:t> Italy-Niger ANADIA2 (2017-2020)</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Climatic risk assessment for Regional Technical Services (2017, 14p/ 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Climatic Risk Assessment for Municipal Technical Services (2018, 31p/5d)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AGRINOVIA Master (University of </a:t>
            </a:r>
            <a:r>
              <a:rPr lang="en-US" altLang="it-IT" sz="2200" dirty="0" err="1">
                <a:solidFill>
                  <a:schemeClr val="tx1">
                    <a:lumMod val="50000"/>
                    <a:lumOff val="50000"/>
                  </a:schemeClr>
                </a:solidFill>
                <a:latin typeface="Raleway" panose="020B0003030101060003" pitchFamily="34" charset="0"/>
              </a:rPr>
              <a:t>Ouaga</a:t>
            </a:r>
            <a:r>
              <a:rPr lang="en-US" altLang="it-IT" sz="2200" dirty="0">
                <a:solidFill>
                  <a:schemeClr val="tx1">
                    <a:lumMod val="50000"/>
                    <a:lumOff val="50000"/>
                  </a:schemeClr>
                </a:solidFill>
                <a:latin typeface="Raleway" panose="020B0003030101060003" pitchFamily="34" charset="0"/>
              </a:rPr>
              <a:t>) Training module on Climate Change (2018 and 2019) </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GIS for National Technical Services (2019, </a:t>
            </a:r>
            <a:br>
              <a:rPr lang="en-US" altLang="it-IT" sz="2200" dirty="0">
                <a:solidFill>
                  <a:schemeClr val="tx1">
                    <a:lumMod val="50000"/>
                    <a:lumOff val="50000"/>
                  </a:schemeClr>
                </a:solidFill>
                <a:latin typeface="Raleway" panose="020B0003030101060003" pitchFamily="34" charset="0"/>
              </a:rPr>
            </a:br>
            <a:r>
              <a:rPr lang="en-US" altLang="it-IT" sz="2200" dirty="0">
                <a:solidFill>
                  <a:schemeClr val="tx1">
                    <a:lumMod val="50000"/>
                    <a:lumOff val="50000"/>
                  </a:schemeClr>
                </a:solidFill>
                <a:latin typeface="Raleway" panose="020B0003030101060003" pitchFamily="34" charset="0"/>
              </a:rPr>
              <a:t>15p/5d)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Training GIS for Municipal Technical Services (2019, </a:t>
            </a:r>
            <a:br>
              <a:rPr lang="en-US" altLang="it-IT" sz="2200" dirty="0">
                <a:solidFill>
                  <a:schemeClr val="tx1">
                    <a:lumMod val="50000"/>
                    <a:lumOff val="50000"/>
                  </a:schemeClr>
                </a:solidFill>
                <a:latin typeface="Raleway" panose="020B0003030101060003" pitchFamily="34" charset="0"/>
              </a:rPr>
            </a:br>
            <a:r>
              <a:rPr lang="en-US" altLang="it-IT" sz="2200" dirty="0">
                <a:solidFill>
                  <a:schemeClr val="tx1">
                    <a:lumMod val="50000"/>
                    <a:lumOff val="50000"/>
                  </a:schemeClr>
                </a:solidFill>
                <a:latin typeface="Raleway" panose="020B0003030101060003" pitchFamily="34" charset="0"/>
              </a:rPr>
              <a:t>15p/5d)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Stage in Italy agrometeorological forecasting NMS (2019, 3p/15d)</a:t>
            </a:r>
          </a:p>
          <a:p>
            <a:pPr marL="347663" indent="-342900">
              <a:lnSpc>
                <a:spcPct val="125000"/>
              </a:lnSpc>
              <a:spcBef>
                <a:spcPct val="20000"/>
              </a:spcBef>
              <a:spcAft>
                <a:spcPct val="0"/>
              </a:spcAft>
              <a:buClrTx/>
              <a:buFont typeface="Arial" panose="020B0604020202020204" pitchFamily="34" charset="0"/>
              <a:buChar char="•"/>
              <a:tabLst/>
              <a:defRPr/>
            </a:pPr>
            <a:r>
              <a:rPr lang="en-US" altLang="it-IT" sz="2200" dirty="0">
                <a:solidFill>
                  <a:schemeClr val="tx1">
                    <a:lumMod val="50000"/>
                    <a:lumOff val="50000"/>
                  </a:schemeClr>
                </a:solidFill>
                <a:latin typeface="Raleway" panose="020B0003030101060003" pitchFamily="34" charset="0"/>
              </a:rPr>
              <a:t>Stage in Italy Disasters Data Management (2019, 1p/20d)</a:t>
            </a:r>
          </a:p>
        </p:txBody>
      </p:sp>
      <p:pic>
        <p:nvPicPr>
          <p:cNvPr id="5" name="Immagine 4" descr="Immagine che contiene segnale&#10;&#10;Descrizione generata con affidabilità elevata">
            <a:extLst>
              <a:ext uri="{FF2B5EF4-FFF2-40B4-BE49-F238E27FC236}">
                <a16:creationId xmlns:a16="http://schemas.microsoft.com/office/drawing/2014/main" xmlns="" id="{9C497AAF-40F5-4D20-BCBA-2A19A016E8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13072" y="294665"/>
            <a:ext cx="1401491" cy="1401491"/>
          </a:xfrm>
          <a:prstGeom prst="rect">
            <a:avLst/>
          </a:prstGeom>
        </p:spPr>
      </p:pic>
      <p:pic>
        <p:nvPicPr>
          <p:cNvPr id="7" name="Immagine 6" descr="Immagine che contiene albero, terra, gruppo, esterni&#10;&#10;Descrizione generata con affidabilità molto elevata">
            <a:extLst>
              <a:ext uri="{FF2B5EF4-FFF2-40B4-BE49-F238E27FC236}">
                <a16:creationId xmlns:a16="http://schemas.microsoft.com/office/drawing/2014/main" xmlns="" id="{E5181584-DB32-4E38-B038-73B0809D80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67537" y="3519186"/>
            <a:ext cx="3858861" cy="1429331"/>
          </a:xfrm>
          <a:prstGeom prst="rect">
            <a:avLst/>
          </a:prstGeom>
          <a:ln>
            <a:noFill/>
          </a:ln>
          <a:effectLst>
            <a:outerShdw blurRad="190500" algn="tl" rotWithShape="0">
              <a:srgbClr val="000000">
                <a:alpha val="70000"/>
              </a:srgbClr>
            </a:outerShdw>
          </a:effectLst>
        </p:spPr>
      </p:pic>
      <p:pic>
        <p:nvPicPr>
          <p:cNvPr id="9" name="Immagine 8" descr="Immagine che contiene persona, gruppo, terra, inpiedi&#10;&#10;Descrizione generata con affidabilità molto elevata">
            <a:extLst>
              <a:ext uri="{FF2B5EF4-FFF2-40B4-BE49-F238E27FC236}">
                <a16:creationId xmlns:a16="http://schemas.microsoft.com/office/drawing/2014/main" xmlns="" id="{B78936C3-A352-4427-8783-6AA658FA71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85087" y="5080762"/>
            <a:ext cx="2241311" cy="16282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90305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0500" y="207083"/>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recent national activities</a:t>
            </a:r>
          </a:p>
        </p:txBody>
      </p:sp>
      <p:sp>
        <p:nvSpPr>
          <p:cNvPr id="3" name="Rectangle 3"/>
          <p:cNvSpPr>
            <a:spLocks noChangeArrowheads="1"/>
          </p:cNvSpPr>
          <p:nvPr/>
        </p:nvSpPr>
        <p:spPr bwMode="auto">
          <a:xfrm>
            <a:off x="466165" y="1061696"/>
            <a:ext cx="11397129" cy="871009"/>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Bef>
                <a:spcPts val="500"/>
              </a:spcBef>
              <a:spcAft>
                <a:spcPts val="500"/>
              </a:spcAft>
              <a:buClr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2018-2019</a:t>
            </a:r>
            <a:r>
              <a:rPr lang="en-US" altLang="it-IT" sz="2400" i="1" dirty="0">
                <a:solidFill>
                  <a:schemeClr val="tx1">
                    <a:lumMod val="50000"/>
                    <a:lumOff val="50000"/>
                  </a:schemeClr>
                </a:solidFill>
                <a:latin typeface="Arial" panose="020B0604020202020204" pitchFamily="34" charset="0"/>
                <a:ea typeface="Lato" panose="020F0502020204030203" pitchFamily="34" charset="0"/>
              </a:rPr>
              <a:t>:</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Two courses on Basic and Advanced Meteorology for staff from the regional Civil Protection Department in Umbria</a:t>
            </a:r>
          </a:p>
        </p:txBody>
      </p:sp>
      <p:pic>
        <p:nvPicPr>
          <p:cNvPr id="10" name="Immagin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65800" y="1680274"/>
            <a:ext cx="3197494" cy="4263326"/>
          </a:xfrm>
          <a:prstGeom prst="rect">
            <a:avLst/>
          </a:prstGeom>
          <a:ln>
            <a:noFill/>
          </a:ln>
          <a:effectLst>
            <a:softEdge rad="112500"/>
          </a:effectLst>
        </p:spPr>
      </p:pic>
      <p:sp>
        <p:nvSpPr>
          <p:cNvPr id="11" name="Rectangle 3"/>
          <p:cNvSpPr>
            <a:spLocks noChangeArrowheads="1"/>
          </p:cNvSpPr>
          <p:nvPr/>
        </p:nvSpPr>
        <p:spPr bwMode="auto">
          <a:xfrm>
            <a:off x="3310883" y="2149706"/>
            <a:ext cx="5532033" cy="3954289"/>
          </a:xfrm>
          <a:prstGeom prst="rect">
            <a:avLst/>
          </a:prstGeom>
          <a:solidFill>
            <a:srgbClr val="FF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808080"/>
                </a:solidFill>
                <a:round/>
                <a:headEnd/>
                <a:tailEnd/>
              </a14:hiddenLine>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Bef>
                <a:spcPts val="500"/>
              </a:spcBef>
              <a:spcAft>
                <a:spcPts val="500"/>
              </a:spcAft>
              <a:buClrTx/>
            </a:pPr>
            <a:r>
              <a:rPr lang="en-US" altLang="it-IT" sz="2400" dirty="0">
                <a:solidFill>
                  <a:schemeClr val="tx1">
                    <a:lumMod val="50000"/>
                    <a:lumOff val="50000"/>
                  </a:schemeClr>
                </a:solidFill>
                <a:latin typeface="Arial" panose="020B0604020202020204" pitchFamily="34" charset="0"/>
                <a:ea typeface="Lato" panose="020F0502020204030203" pitchFamily="34" charset="0"/>
              </a:rPr>
              <a:t>The courses included several activities:</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role play activities, </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case studies, </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visit to the operational room of the regional met service </a:t>
            </a:r>
            <a:r>
              <a:rPr lang="en-US" altLang="it-IT" sz="2400" dirty="0" err="1">
                <a:solidFill>
                  <a:schemeClr val="tx1">
                    <a:lumMod val="50000"/>
                    <a:lumOff val="50000"/>
                  </a:schemeClr>
                </a:solidFill>
                <a:latin typeface="Arial" panose="020B0604020202020204" pitchFamily="34" charset="0"/>
                <a:ea typeface="Lato" panose="020F0502020204030203" pitchFamily="34" charset="0"/>
              </a:rPr>
              <a:t>LaMMA</a:t>
            </a:r>
            <a:r>
              <a:rPr lang="en-US" altLang="it-IT" sz="2400" dirty="0">
                <a:solidFill>
                  <a:schemeClr val="tx1">
                    <a:lumMod val="50000"/>
                    <a:lumOff val="50000"/>
                  </a:schemeClr>
                </a:solidFill>
                <a:latin typeface="Arial" panose="020B0604020202020204" pitchFamily="34" charset="0"/>
                <a:ea typeface="Lato" panose="020F0502020204030203" pitchFamily="34" charset="0"/>
              </a:rPr>
              <a:t>,</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a module on communication of meteorological information,</a:t>
            </a:r>
          </a:p>
          <a:p>
            <a:pPr>
              <a:lnSpc>
                <a:spcPct val="110000"/>
              </a:lnSpc>
              <a:spcBef>
                <a:spcPts val="500"/>
              </a:spcBef>
              <a:spcAft>
                <a:spcPts val="500"/>
              </a:spcAft>
              <a:buClrTx/>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ea typeface="Lato" panose="020F0502020204030203" pitchFamily="34" charset="0"/>
              </a:rPr>
              <a:t>final assessment of participants</a:t>
            </a:r>
          </a:p>
        </p:txBody>
      </p:sp>
      <p:pic>
        <p:nvPicPr>
          <p:cNvPr id="12" name="Immagin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4446" y="2142673"/>
            <a:ext cx="2850695" cy="3800927"/>
          </a:xfrm>
          <a:prstGeom prst="rect">
            <a:avLst/>
          </a:prstGeom>
          <a:ln>
            <a:noFill/>
          </a:ln>
          <a:effectLst>
            <a:softEdge rad="112500"/>
          </a:effectLst>
        </p:spPr>
      </p:pic>
    </p:spTree>
    <p:extLst>
      <p:ext uri="{BB962C8B-B14F-4D97-AF65-F5344CB8AC3E}">
        <p14:creationId xmlns:p14="http://schemas.microsoft.com/office/powerpoint/2010/main" val="2436266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30257" y="155761"/>
            <a:ext cx="8150802" cy="5254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General Goals and Objectives of our courses</a:t>
            </a:r>
          </a:p>
        </p:txBody>
      </p:sp>
      <p:sp>
        <p:nvSpPr>
          <p:cNvPr id="3" name="Text Box 3"/>
          <p:cNvSpPr txBox="1">
            <a:spLocks noChangeArrowheads="1"/>
          </p:cNvSpPr>
          <p:nvPr/>
        </p:nvSpPr>
        <p:spPr bwMode="auto">
          <a:xfrm>
            <a:off x="277869" y="762067"/>
            <a:ext cx="11636261" cy="563085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marL="342900"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To </a:t>
            </a:r>
            <a:r>
              <a:rPr lang="en-US" altLang="it-IT" sz="2400" b="1" i="1" dirty="0">
                <a:solidFill>
                  <a:schemeClr val="tx1">
                    <a:lumMod val="50000"/>
                    <a:lumOff val="50000"/>
                  </a:schemeClr>
                </a:solidFill>
                <a:ea typeface="Lato" panose="020F0502020204030203" pitchFamily="34" charset="0"/>
              </a:rPr>
              <a:t>build capacities</a:t>
            </a:r>
            <a:r>
              <a:rPr lang="en-US" altLang="it-IT" sz="2400" dirty="0">
                <a:solidFill>
                  <a:schemeClr val="tx1">
                    <a:lumMod val="50000"/>
                    <a:lumOff val="50000"/>
                  </a:schemeClr>
                </a:solidFill>
                <a:ea typeface="Lato" panose="020F0502020204030203" pitchFamily="34" charset="0"/>
              </a:rPr>
              <a:t> in</a:t>
            </a:r>
          </a:p>
          <a:p>
            <a:pPr marL="342900"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Analysis of climate change impacts on crop production, with a special focus on North and West Africa agricultural systems.</a:t>
            </a:r>
          </a:p>
          <a:p>
            <a:pPr marL="342900"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Application of climate seasonal forecast for agriculture and water management in Africa and Mediterranean.</a:t>
            </a:r>
          </a:p>
          <a:p>
            <a:pPr marL="342900"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Respond to the need of WMO Member Countries to offer tools for</a:t>
            </a:r>
          </a:p>
          <a:p>
            <a:pPr marL="1085850" lvl="1"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evaluation of the performance of climate models output and quantification of associated uncertainties;</a:t>
            </a:r>
          </a:p>
          <a:p>
            <a:pPr marL="1085850" lvl="1" indent="-342900">
              <a:lnSpc>
                <a:spcPct val="150000"/>
              </a:lnSpc>
              <a:buClr>
                <a:schemeClr val="accent1">
                  <a:lumMod val="50000"/>
                </a:schemeClr>
              </a:buClr>
              <a:buSzPct val="100000"/>
              <a:buFont typeface="Wingdings" panose="05000000000000000000" pitchFamily="2" charset="2"/>
              <a:buChar char="ü"/>
              <a:defRPr/>
            </a:pPr>
            <a:r>
              <a:rPr lang="en-US" altLang="it-IT" sz="2400" dirty="0">
                <a:solidFill>
                  <a:schemeClr val="tx1">
                    <a:lumMod val="50000"/>
                    <a:lumOff val="50000"/>
                  </a:schemeClr>
                </a:solidFill>
                <a:ea typeface="Lato" panose="020F0502020204030203" pitchFamily="34" charset="0"/>
              </a:rPr>
              <a:t>derivation of value-added products (graphics, maps and reports) to communicate climate forecasts and climate model information.</a:t>
            </a:r>
          </a:p>
        </p:txBody>
      </p:sp>
    </p:spTree>
    <p:extLst>
      <p:ext uri="{BB962C8B-B14F-4D97-AF65-F5344CB8AC3E}">
        <p14:creationId xmlns:p14="http://schemas.microsoft.com/office/powerpoint/2010/main" val="1981165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11A392CA-9EC7-41D3-8C3E-7AF40CDAC6C3}"/>
              </a:ext>
            </a:extLst>
          </p:cNvPr>
          <p:cNvPicPr>
            <a:picLocks noChangeAspect="1"/>
          </p:cNvPicPr>
          <p:nvPr/>
        </p:nvPicPr>
        <p:blipFill>
          <a:blip r:embed="rId3"/>
          <a:stretch>
            <a:fillRect/>
          </a:stretch>
        </p:blipFill>
        <p:spPr>
          <a:xfrm>
            <a:off x="682146" y="4295766"/>
            <a:ext cx="3458976" cy="2314254"/>
          </a:xfrm>
          <a:prstGeom prst="rect">
            <a:avLst/>
          </a:prstGeom>
        </p:spPr>
      </p:pic>
      <p:pic>
        <p:nvPicPr>
          <p:cNvPr id="8" name="Immagine 7">
            <a:extLst>
              <a:ext uri="{FF2B5EF4-FFF2-40B4-BE49-F238E27FC236}">
                <a16:creationId xmlns:a16="http://schemas.microsoft.com/office/drawing/2014/main" xmlns="" id="{117874F4-FB61-4075-B88A-AF2B3EFE5162}"/>
              </a:ext>
            </a:extLst>
          </p:cNvPr>
          <p:cNvPicPr>
            <a:picLocks noChangeAspect="1"/>
          </p:cNvPicPr>
          <p:nvPr/>
        </p:nvPicPr>
        <p:blipFill>
          <a:blip r:embed="rId4"/>
          <a:stretch>
            <a:fillRect/>
          </a:stretch>
        </p:blipFill>
        <p:spPr>
          <a:xfrm>
            <a:off x="2309009" y="2570806"/>
            <a:ext cx="3560985" cy="2314254"/>
          </a:xfrm>
          <a:prstGeom prst="rect">
            <a:avLst/>
          </a:prstGeom>
        </p:spPr>
      </p:pic>
      <p:pic>
        <p:nvPicPr>
          <p:cNvPr id="10" name="Immagine 9">
            <a:extLst>
              <a:ext uri="{FF2B5EF4-FFF2-40B4-BE49-F238E27FC236}">
                <a16:creationId xmlns:a16="http://schemas.microsoft.com/office/drawing/2014/main" xmlns="" id="{33834CB6-E8AA-4B37-9A0E-911ADC2DA3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141" y="748621"/>
            <a:ext cx="3887554" cy="2594990"/>
          </a:xfrm>
          <a:prstGeom prst="rect">
            <a:avLst/>
          </a:prstGeom>
        </p:spPr>
      </p:pic>
      <p:sp>
        <p:nvSpPr>
          <p:cNvPr id="13" name="Titolo 12">
            <a:extLst>
              <a:ext uri="{FF2B5EF4-FFF2-40B4-BE49-F238E27FC236}">
                <a16:creationId xmlns:a16="http://schemas.microsoft.com/office/drawing/2014/main" xmlns="" id="{3A68AE34-E912-4F06-BA44-FF5AA00E89FA}"/>
              </a:ext>
            </a:extLst>
          </p:cNvPr>
          <p:cNvSpPr>
            <a:spLocks noGrp="1"/>
          </p:cNvSpPr>
          <p:nvPr>
            <p:ph type="title"/>
          </p:nvPr>
        </p:nvSpPr>
        <p:spPr>
          <a:xfrm>
            <a:off x="627646" y="29765"/>
            <a:ext cx="4401200" cy="2249600"/>
          </a:xfrm>
        </p:spPr>
        <p:txBody>
          <a:bodyPr>
            <a:normAutofit/>
          </a:bodyPr>
          <a:lstStyle/>
          <a:p>
            <a:r>
              <a:rPr lang="it-IT" sz="2800" b="1" dirty="0">
                <a:latin typeface="Arial" panose="020B0604020202020204" pitchFamily="34" charset="0"/>
                <a:cs typeface="Arial" panose="020B0604020202020204" pitchFamily="34" charset="0"/>
              </a:rPr>
              <a:t>Training </a:t>
            </a:r>
            <a:r>
              <a:rPr lang="it-IT" sz="2800" b="1" dirty="0" err="1">
                <a:latin typeface="Arial" panose="020B0604020202020204" pitchFamily="34" charset="0"/>
                <a:cs typeface="Arial" panose="020B0604020202020204" pitchFamily="34" charset="0"/>
              </a:rPr>
              <a:t>approach</a:t>
            </a:r>
            <a:endParaRPr lang="it-IT" sz="2800" b="1" dirty="0">
              <a:latin typeface="Arial" panose="020B0604020202020204" pitchFamily="34" charset="0"/>
              <a:cs typeface="Arial" panose="020B0604020202020204" pitchFamily="34" charset="0"/>
            </a:endParaRPr>
          </a:p>
        </p:txBody>
      </p:sp>
      <p:sp>
        <p:nvSpPr>
          <p:cNvPr id="15" name="Segnaposto testo 14">
            <a:extLst>
              <a:ext uri="{FF2B5EF4-FFF2-40B4-BE49-F238E27FC236}">
                <a16:creationId xmlns:a16="http://schemas.microsoft.com/office/drawing/2014/main" xmlns="" id="{BBC8DEA1-2CE5-4C5F-84FA-4BC22F47807D}"/>
              </a:ext>
            </a:extLst>
          </p:cNvPr>
          <p:cNvSpPr>
            <a:spLocks noGrp="1"/>
          </p:cNvSpPr>
          <p:nvPr>
            <p:ph type="body" idx="2"/>
          </p:nvPr>
        </p:nvSpPr>
        <p:spPr>
          <a:xfrm>
            <a:off x="6711143" y="865999"/>
            <a:ext cx="5019940" cy="5066449"/>
          </a:xfrm>
        </p:spPr>
        <p:txBody>
          <a:bodyPr>
            <a:noAutofit/>
          </a:bodyPr>
          <a:lstStyle/>
          <a:p>
            <a:pPr marL="194729" indent="0">
              <a:lnSpc>
                <a:spcPct val="140000"/>
              </a:lnSpc>
              <a:spcAft>
                <a:spcPct val="0"/>
              </a:spcAft>
              <a:buNone/>
            </a:pPr>
            <a:r>
              <a:rPr lang="en-US" altLang="it-IT" sz="2000" dirty="0">
                <a:solidFill>
                  <a:schemeClr val="tx1">
                    <a:lumMod val="50000"/>
                    <a:lumOff val="50000"/>
                  </a:schemeClr>
                </a:solidFill>
                <a:latin typeface="Arial" panose="020B0604020202020204" pitchFamily="34" charset="0"/>
                <a:ea typeface="Lato" panose="020F0502020204030203" pitchFamily="34" charset="0"/>
              </a:rPr>
              <a:t>Classroom courses are usually based on</a:t>
            </a:r>
          </a:p>
          <a:p>
            <a:pPr lvl="1">
              <a:lnSpc>
                <a:spcPct val="140000"/>
              </a:lnSpc>
              <a:spcAft>
                <a:spcPct val="0"/>
              </a:spcAft>
              <a:buFont typeface="Times New Roman" panose="02020603050405020304" pitchFamily="18" charset="0"/>
              <a:buChar char="•"/>
            </a:pPr>
            <a:r>
              <a:rPr lang="en-US" altLang="it-IT" sz="2000" dirty="0">
                <a:solidFill>
                  <a:schemeClr val="tx1">
                    <a:lumMod val="50000"/>
                    <a:lumOff val="50000"/>
                  </a:schemeClr>
                </a:solidFill>
                <a:latin typeface="Arial" panose="020B0604020202020204" pitchFamily="34" charset="0"/>
                <a:ea typeface="Lato" panose="020F0502020204030203" pitchFamily="34" charset="0"/>
              </a:rPr>
              <a:t> Classroom lectures in the morning</a:t>
            </a:r>
          </a:p>
          <a:p>
            <a:pPr lvl="1">
              <a:lnSpc>
                <a:spcPct val="140000"/>
              </a:lnSpc>
              <a:spcAft>
                <a:spcPct val="0"/>
              </a:spcAft>
              <a:buFont typeface="Times New Roman" panose="02020603050405020304" pitchFamily="18" charset="0"/>
              <a:buChar char="•"/>
            </a:pPr>
            <a:r>
              <a:rPr lang="en-US" altLang="it-IT" sz="2000" dirty="0">
                <a:solidFill>
                  <a:schemeClr val="tx1">
                    <a:lumMod val="50000"/>
                    <a:lumOff val="50000"/>
                  </a:schemeClr>
                </a:solidFill>
                <a:latin typeface="Arial" panose="020B0604020202020204" pitchFamily="34" charset="0"/>
                <a:ea typeface="Lato" panose="020F0502020204030203" pitchFamily="34" charset="0"/>
              </a:rPr>
              <a:t> Practical sessions in the afternoon</a:t>
            </a:r>
          </a:p>
          <a:p>
            <a:pPr lvl="1">
              <a:lnSpc>
                <a:spcPct val="140000"/>
              </a:lnSpc>
              <a:spcAft>
                <a:spcPct val="0"/>
              </a:spcAft>
              <a:buFont typeface="Times New Roman" panose="02020603050405020304" pitchFamily="18" charset="0"/>
              <a:buChar char="•"/>
            </a:pPr>
            <a:r>
              <a:rPr lang="en-US" altLang="it-IT" sz="2000" dirty="0">
                <a:solidFill>
                  <a:schemeClr val="tx1">
                    <a:lumMod val="50000"/>
                    <a:lumOff val="50000"/>
                  </a:schemeClr>
                </a:solidFill>
                <a:latin typeface="Arial" panose="020B0604020202020204" pitchFamily="34" charset="0"/>
                <a:ea typeface="Lato" panose="020F0502020204030203" pitchFamily="34" charset="0"/>
              </a:rPr>
              <a:t> Group discussions and case studies</a:t>
            </a:r>
          </a:p>
          <a:p>
            <a:pPr marL="194729" indent="0">
              <a:lnSpc>
                <a:spcPct val="140000"/>
              </a:lnSpc>
              <a:spcAft>
                <a:spcPct val="0"/>
              </a:spcAft>
              <a:buNone/>
            </a:pPr>
            <a:endParaRPr lang="en-US" altLang="it-IT" sz="2000" b="1" dirty="0">
              <a:solidFill>
                <a:schemeClr val="tx1">
                  <a:lumMod val="50000"/>
                  <a:lumOff val="50000"/>
                </a:schemeClr>
              </a:solidFill>
              <a:latin typeface="Arial" panose="020B0604020202020204" pitchFamily="34" charset="0"/>
              <a:ea typeface="Lato" panose="020F0502020204030203" pitchFamily="34" charset="0"/>
            </a:endParaRPr>
          </a:p>
          <a:p>
            <a:pPr marL="194729" indent="0">
              <a:lnSpc>
                <a:spcPct val="140000"/>
              </a:lnSpc>
              <a:spcAft>
                <a:spcPct val="0"/>
              </a:spcAft>
              <a:buNone/>
            </a:pPr>
            <a:r>
              <a:rPr lang="en-US" altLang="it-IT" sz="2000" b="1" dirty="0">
                <a:solidFill>
                  <a:schemeClr val="tx1">
                    <a:lumMod val="50000"/>
                    <a:lumOff val="50000"/>
                  </a:schemeClr>
                </a:solidFill>
                <a:latin typeface="Arial" panose="020B0604020202020204" pitchFamily="34" charset="0"/>
                <a:ea typeface="Lato" panose="020F0502020204030203" pitchFamily="34" charset="0"/>
              </a:rPr>
              <a:t>Duration</a:t>
            </a:r>
            <a:r>
              <a:rPr lang="en-US" altLang="it-IT" sz="2000" dirty="0">
                <a:solidFill>
                  <a:schemeClr val="tx1">
                    <a:lumMod val="50000"/>
                    <a:lumOff val="50000"/>
                  </a:schemeClr>
                </a:solidFill>
                <a:latin typeface="Arial" panose="020B0604020202020204" pitchFamily="34" charset="0"/>
                <a:ea typeface="Lato" panose="020F0502020204030203" pitchFamily="34" charset="0"/>
              </a:rPr>
              <a:t> of the module: 1 or 2 weeks</a:t>
            </a:r>
          </a:p>
          <a:p>
            <a:pPr>
              <a:lnSpc>
                <a:spcPct val="140000"/>
              </a:lnSpc>
              <a:spcAft>
                <a:spcPct val="0"/>
              </a:spcAft>
            </a:pPr>
            <a:endParaRPr lang="en-US" altLang="it-IT" sz="2000" dirty="0">
              <a:solidFill>
                <a:schemeClr val="tx1">
                  <a:lumMod val="50000"/>
                  <a:lumOff val="50000"/>
                </a:schemeClr>
              </a:solidFill>
              <a:latin typeface="Arial" panose="020B0604020202020204" pitchFamily="34" charset="0"/>
              <a:ea typeface="Lato" panose="020F0502020204030203" pitchFamily="34" charset="0"/>
            </a:endParaRPr>
          </a:p>
        </p:txBody>
      </p:sp>
    </p:spTree>
    <p:extLst>
      <p:ext uri="{BB962C8B-B14F-4D97-AF65-F5344CB8AC3E}">
        <p14:creationId xmlns:p14="http://schemas.microsoft.com/office/powerpoint/2010/main" val="1754659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367346" y="1202226"/>
            <a:ext cx="5539387" cy="54869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40000"/>
              </a:lnSpc>
              <a:spcAft>
                <a:spcPct val="0"/>
              </a:spcAft>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p:txBody>
      </p:sp>
      <p:sp>
        <p:nvSpPr>
          <p:cNvPr id="4" name="Titolo 3">
            <a:extLst>
              <a:ext uri="{FF2B5EF4-FFF2-40B4-BE49-F238E27FC236}">
                <a16:creationId xmlns:a16="http://schemas.microsoft.com/office/drawing/2014/main" xmlns="" id="{CC0F395F-9602-4BEF-9093-52E9F5F60614}"/>
              </a:ext>
            </a:extLst>
          </p:cNvPr>
          <p:cNvSpPr>
            <a:spLocks noGrp="1"/>
          </p:cNvSpPr>
          <p:nvPr>
            <p:ph type="title"/>
          </p:nvPr>
        </p:nvSpPr>
        <p:spPr>
          <a:xfrm>
            <a:off x="594191" y="68463"/>
            <a:ext cx="4401200" cy="884433"/>
          </a:xfrm>
        </p:spPr>
        <p:txBody>
          <a:bodyPr>
            <a:normAutofit/>
          </a:bodyPr>
          <a:lstStyle/>
          <a:p>
            <a:r>
              <a:rPr lang="it-IT" sz="2800" b="1" dirty="0">
                <a:latin typeface="Arial" panose="020B0604020202020204" pitchFamily="34" charset="0"/>
                <a:cs typeface="Arial" panose="020B0604020202020204" pitchFamily="34" charset="0"/>
              </a:rPr>
              <a:t>Training </a:t>
            </a:r>
            <a:r>
              <a:rPr lang="it-IT" sz="2800" b="1" dirty="0" err="1">
                <a:latin typeface="Arial" panose="020B0604020202020204" pitchFamily="34" charset="0"/>
                <a:cs typeface="Arial" panose="020B0604020202020204" pitchFamily="34" charset="0"/>
              </a:rPr>
              <a:t>approach</a:t>
            </a:r>
            <a:endParaRPr lang="it-IT" sz="2800" b="1" dirty="0">
              <a:latin typeface="Arial" panose="020B0604020202020204" pitchFamily="34" charset="0"/>
              <a:cs typeface="Arial" panose="020B0604020202020204" pitchFamily="34" charset="0"/>
            </a:endParaRPr>
          </a:p>
        </p:txBody>
      </p:sp>
      <p:sp>
        <p:nvSpPr>
          <p:cNvPr id="9" name="Segnaposto testo 8">
            <a:extLst>
              <a:ext uri="{FF2B5EF4-FFF2-40B4-BE49-F238E27FC236}">
                <a16:creationId xmlns:a16="http://schemas.microsoft.com/office/drawing/2014/main" xmlns="" id="{46BC3D48-FAEA-49A4-9261-99FD900A9EF7}"/>
              </a:ext>
            </a:extLst>
          </p:cNvPr>
          <p:cNvSpPr>
            <a:spLocks noGrp="1"/>
          </p:cNvSpPr>
          <p:nvPr>
            <p:ph type="body" idx="2"/>
          </p:nvPr>
        </p:nvSpPr>
        <p:spPr>
          <a:xfrm>
            <a:off x="6824202" y="849254"/>
            <a:ext cx="4499200" cy="6008746"/>
          </a:xfrm>
        </p:spPr>
        <p:txBody>
          <a:bodyPr>
            <a:normAutofit/>
          </a:bodyPr>
          <a:lstStyle/>
          <a:p>
            <a:pPr marL="194729" indent="0">
              <a:lnSpc>
                <a:spcPct val="150000"/>
              </a:lnSpc>
              <a:buNone/>
            </a:pPr>
            <a:r>
              <a:rPr lang="en-US" altLang="it-IT" sz="2400" dirty="0">
                <a:solidFill>
                  <a:schemeClr val="tx1">
                    <a:lumMod val="50000"/>
                    <a:lumOff val="50000"/>
                  </a:schemeClr>
                </a:solidFill>
                <a:latin typeface="Arial" panose="020B0604020202020204" pitchFamily="34" charset="0"/>
                <a:ea typeface="Lato" panose="020F0502020204030203" pitchFamily="34" charset="0"/>
              </a:rPr>
              <a:t>Each course generally include a pre-course activity, and a </a:t>
            </a: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Distance Learning Course</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a:t>
            </a: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DLC</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is organized, using the Moodle Platform available at the CNR with the </a:t>
            </a:r>
            <a:r>
              <a:rPr lang="en-US" altLang="it-IT" sz="2400" b="1" dirty="0">
                <a:solidFill>
                  <a:schemeClr val="tx1">
                    <a:lumMod val="50000"/>
                    <a:lumOff val="50000"/>
                  </a:schemeClr>
                </a:solidFill>
                <a:latin typeface="Arial" panose="020B0604020202020204" pitchFamily="34" charset="0"/>
                <a:ea typeface="Lato" panose="020F0502020204030203" pitchFamily="34" charset="0"/>
              </a:rPr>
              <a:t>purpose</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of offering to participants the basic tools and background knowledge useful for the face-to-face training.</a:t>
            </a:r>
          </a:p>
        </p:txBody>
      </p:sp>
      <p:pic>
        <p:nvPicPr>
          <p:cNvPr id="6" name="Immagine 5"/>
          <p:cNvPicPr/>
          <p:nvPr/>
        </p:nvPicPr>
        <p:blipFill rotWithShape="1">
          <a:blip r:embed="rId3" cstate="screen">
            <a:extLst>
              <a:ext uri="{28A0092B-C50C-407E-A947-70E740481C1C}">
                <a14:useLocalDpi xmlns:a14="http://schemas.microsoft.com/office/drawing/2010/main"/>
              </a:ext>
            </a:extLst>
          </a:blip>
          <a:srcRect/>
          <a:stretch/>
        </p:blipFill>
        <p:spPr bwMode="auto">
          <a:xfrm>
            <a:off x="484895" y="610552"/>
            <a:ext cx="3048000" cy="3636645"/>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0B55FB30-6C21-4D0B-9AD7-724AC8626E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1064260" y="3529669"/>
            <a:ext cx="4915127" cy="2709733"/>
          </a:xfrm>
          <a:prstGeom prst="rect">
            <a:avLst/>
          </a:prstGeom>
          <a:noFill/>
          <a:ln>
            <a:solidFill>
              <a:srgbClr val="000080"/>
            </a:solidFill>
            <a:miter lim="800000"/>
            <a:headEnd/>
            <a:tailEnd/>
          </a:ln>
          <a:extLst>
            <a:ext uri="{909E8E84-426E-40DD-AFC4-6F175D3DCCD1}">
              <a14:hiddenFill xmlns:a14="http://schemas.microsoft.com/office/drawing/2010/main">
                <a:solidFill>
                  <a:srgbClr val="00B8FF"/>
                </a:solidFill>
              </a14:hiddenFill>
            </a:ext>
          </a:extLst>
        </p:spPr>
      </p:pic>
    </p:spTree>
    <p:extLst>
      <p:ext uri="{BB962C8B-B14F-4D97-AF65-F5344CB8AC3E}">
        <p14:creationId xmlns:p14="http://schemas.microsoft.com/office/powerpoint/2010/main" val="2065732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367346" y="1202226"/>
            <a:ext cx="5539387" cy="54869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40000"/>
              </a:lnSpc>
              <a:spcAft>
                <a:spcPct val="0"/>
              </a:spcAft>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p:txBody>
      </p:sp>
      <p:sp>
        <p:nvSpPr>
          <p:cNvPr id="4" name="Titolo 3">
            <a:extLst>
              <a:ext uri="{FF2B5EF4-FFF2-40B4-BE49-F238E27FC236}">
                <a16:creationId xmlns:a16="http://schemas.microsoft.com/office/drawing/2014/main" xmlns="" id="{CC0F395F-9602-4BEF-9093-52E9F5F60614}"/>
              </a:ext>
            </a:extLst>
          </p:cNvPr>
          <p:cNvSpPr>
            <a:spLocks noGrp="1"/>
          </p:cNvSpPr>
          <p:nvPr>
            <p:ph type="title"/>
          </p:nvPr>
        </p:nvSpPr>
        <p:spPr>
          <a:xfrm>
            <a:off x="285268" y="68463"/>
            <a:ext cx="4710123" cy="884433"/>
          </a:xfrm>
        </p:spPr>
        <p:txBody>
          <a:bodyPr>
            <a:noAutofit/>
          </a:bodyPr>
          <a:lstStyle/>
          <a:p>
            <a:r>
              <a:rPr lang="it-IT" sz="2800" b="1" dirty="0">
                <a:latin typeface="Arial" panose="020B0604020202020204" pitchFamily="34" charset="0"/>
                <a:cs typeface="Arial" panose="020B0604020202020204" pitchFamily="34" charset="0"/>
              </a:rPr>
              <a:t>Monitoring and </a:t>
            </a:r>
            <a:r>
              <a:rPr lang="it-IT" sz="2800" b="1" dirty="0" err="1">
                <a:latin typeface="Arial" panose="020B0604020202020204" pitchFamily="34" charset="0"/>
                <a:cs typeface="Arial" panose="020B0604020202020204" pitchFamily="34" charset="0"/>
              </a:rPr>
              <a:t>evaluation</a:t>
            </a:r>
            <a:endParaRPr lang="it-IT" sz="2800" b="1" dirty="0">
              <a:latin typeface="Arial" panose="020B0604020202020204" pitchFamily="34" charset="0"/>
              <a:cs typeface="Arial" panose="020B0604020202020204" pitchFamily="34" charset="0"/>
            </a:endParaRPr>
          </a:p>
        </p:txBody>
      </p:sp>
      <p:sp>
        <p:nvSpPr>
          <p:cNvPr id="9" name="Segnaposto testo 8">
            <a:extLst>
              <a:ext uri="{FF2B5EF4-FFF2-40B4-BE49-F238E27FC236}">
                <a16:creationId xmlns:a16="http://schemas.microsoft.com/office/drawing/2014/main" xmlns="" id="{46BC3D48-FAEA-49A4-9261-99FD900A9EF7}"/>
              </a:ext>
            </a:extLst>
          </p:cNvPr>
          <p:cNvSpPr>
            <a:spLocks noGrp="1"/>
          </p:cNvSpPr>
          <p:nvPr>
            <p:ph type="body" idx="2"/>
          </p:nvPr>
        </p:nvSpPr>
        <p:spPr>
          <a:xfrm>
            <a:off x="6133849" y="849254"/>
            <a:ext cx="5772883" cy="6008746"/>
          </a:xfrm>
        </p:spPr>
        <p:txBody>
          <a:bodyPr>
            <a:normAutofit/>
          </a:bodyPr>
          <a:lstStyle/>
          <a:p>
            <a:pPr>
              <a:lnSpc>
                <a:spcPct val="100000"/>
              </a:lnSpc>
            </a:pPr>
            <a:r>
              <a:rPr lang="en-US" sz="2400" dirty="0">
                <a:solidFill>
                  <a:schemeClr val="tx1">
                    <a:lumMod val="50000"/>
                    <a:lumOff val="50000"/>
                  </a:schemeClr>
                </a:solidFill>
                <a:latin typeface="Arial" panose="020B0604020202020204" pitchFamily="34" charset="0"/>
              </a:rPr>
              <a:t>Participants are awarded with badges for incremental competency development during the DLC and the classroom course </a:t>
            </a:r>
          </a:p>
          <a:p>
            <a:pPr>
              <a:lnSpc>
                <a:spcPct val="100000"/>
              </a:lnSpc>
            </a:pPr>
            <a:r>
              <a:rPr lang="en-US" altLang="it-IT" sz="2400" dirty="0">
                <a:solidFill>
                  <a:schemeClr val="tx1">
                    <a:lumMod val="50000"/>
                    <a:lumOff val="50000"/>
                  </a:schemeClr>
                </a:solidFill>
                <a:latin typeface="Arial" panose="020B0604020202020204" pitchFamily="34" charset="0"/>
              </a:rPr>
              <a:t>At the end of the classroom course, participants are asked to complete a final quiz</a:t>
            </a:r>
          </a:p>
          <a:p>
            <a:pPr>
              <a:lnSpc>
                <a:spcPct val="100000"/>
              </a:lnSpc>
            </a:pPr>
            <a:r>
              <a:rPr lang="en-US" altLang="it-IT" sz="2400" dirty="0">
                <a:solidFill>
                  <a:schemeClr val="tx1">
                    <a:lumMod val="50000"/>
                    <a:lumOff val="50000"/>
                  </a:schemeClr>
                </a:solidFill>
                <a:latin typeface="Arial" panose="020B0604020202020204" pitchFamily="34" charset="0"/>
              </a:rPr>
              <a:t>Completing the final test, each participant earns a Certificate of attendance</a:t>
            </a:r>
          </a:p>
          <a:p>
            <a:pPr>
              <a:lnSpc>
                <a:spcPct val="100000"/>
              </a:lnSpc>
            </a:pPr>
            <a:r>
              <a:rPr lang="en-US" altLang="it-IT" sz="2400" dirty="0">
                <a:solidFill>
                  <a:schemeClr val="tx1">
                    <a:lumMod val="50000"/>
                    <a:lumOff val="50000"/>
                  </a:schemeClr>
                </a:solidFill>
                <a:latin typeface="Arial" panose="020B0604020202020204" pitchFamily="34" charset="0"/>
              </a:rPr>
              <a:t>Another quiz is also completed by participants on the effectiveness of the course</a:t>
            </a:r>
          </a:p>
        </p:txBody>
      </p:sp>
      <p:pic>
        <p:nvPicPr>
          <p:cNvPr id="2" name="Immagine 1">
            <a:extLst>
              <a:ext uri="{FF2B5EF4-FFF2-40B4-BE49-F238E27FC236}">
                <a16:creationId xmlns:a16="http://schemas.microsoft.com/office/drawing/2014/main" xmlns="" id="{AAC593A5-BD95-4993-9C45-0E4753735809}"/>
              </a:ext>
            </a:extLst>
          </p:cNvPr>
          <p:cNvPicPr>
            <a:picLocks noChangeAspect="1"/>
          </p:cNvPicPr>
          <p:nvPr/>
        </p:nvPicPr>
        <p:blipFill>
          <a:blip r:embed="rId3"/>
          <a:stretch>
            <a:fillRect/>
          </a:stretch>
        </p:blipFill>
        <p:spPr>
          <a:xfrm>
            <a:off x="1690166" y="1728137"/>
            <a:ext cx="4367986" cy="2917236"/>
          </a:xfrm>
          <a:prstGeom prst="rect">
            <a:avLst/>
          </a:prstGeom>
        </p:spPr>
      </p:pic>
      <p:pic>
        <p:nvPicPr>
          <p:cNvPr id="6" name="Immagine 5">
            <a:extLst>
              <a:ext uri="{FF2B5EF4-FFF2-40B4-BE49-F238E27FC236}">
                <a16:creationId xmlns:a16="http://schemas.microsoft.com/office/drawing/2014/main" xmlns="" id="{0933E42D-D80A-406A-AF58-8C58E0C475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734" y="952895"/>
            <a:ext cx="1550485" cy="1550485"/>
          </a:xfrm>
          <a:prstGeom prst="rect">
            <a:avLst/>
          </a:prstGeom>
        </p:spPr>
      </p:pic>
    </p:spTree>
    <p:extLst>
      <p:ext uri="{BB962C8B-B14F-4D97-AF65-F5344CB8AC3E}">
        <p14:creationId xmlns:p14="http://schemas.microsoft.com/office/powerpoint/2010/main" val="3791670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6021" y="4104938"/>
            <a:ext cx="2005807" cy="1955364"/>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Text Box 7"/>
          <p:cNvSpPr txBox="1">
            <a:spLocks noChangeArrowheads="1"/>
          </p:cNvSpPr>
          <p:nvPr/>
        </p:nvSpPr>
        <p:spPr bwMode="auto">
          <a:xfrm>
            <a:off x="385487" y="6207420"/>
            <a:ext cx="4532199"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Clr>
                <a:srgbClr val="000000"/>
              </a:buClr>
              <a:buSzPct val="100000"/>
              <a:buFont typeface="Times New Roman" panose="02020603050405020304" pitchFamily="18" charset="0"/>
              <a:buNone/>
            </a:pPr>
            <a:r>
              <a:rPr lang="en-US" altLang="it-IT" b="1" dirty="0">
                <a:solidFill>
                  <a:schemeClr val="tx1">
                    <a:lumMod val="50000"/>
                    <a:lumOff val="50000"/>
                  </a:schemeClr>
                </a:solidFill>
                <a:latin typeface="Raleway" panose="020B0003030101060003" pitchFamily="34" charset="0"/>
              </a:rPr>
              <a:t>Satisfaction assessment for a DLC</a:t>
            </a:r>
          </a:p>
        </p:txBody>
      </p:sp>
      <p:sp>
        <p:nvSpPr>
          <p:cNvPr id="38918" name="Text Box 9"/>
          <p:cNvSpPr txBox="1">
            <a:spLocks noChangeArrowheads="1"/>
          </p:cNvSpPr>
          <p:nvPr/>
        </p:nvSpPr>
        <p:spPr bwMode="auto">
          <a:xfrm>
            <a:off x="6096000" y="109586"/>
            <a:ext cx="6084888" cy="71096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00"/>
              </a:buClr>
              <a:buSzPct val="100000"/>
            </a:pPr>
            <a:r>
              <a:rPr lang="en-US" altLang="it-IT" sz="2400" dirty="0">
                <a:solidFill>
                  <a:schemeClr val="tx1">
                    <a:lumMod val="50000"/>
                    <a:lumOff val="50000"/>
                  </a:schemeClr>
                </a:solidFill>
                <a:latin typeface="Arial" panose="020B0604020202020204" pitchFamily="34" charset="0"/>
                <a:cs typeface="Arial"/>
                <a:sym typeface="Arial"/>
              </a:rPr>
              <a:t>Completion of DLC is compulsory to participate to the classroom course</a:t>
            </a:r>
          </a:p>
          <a:p>
            <a:pPr>
              <a:buClr>
                <a:srgbClr val="000000"/>
              </a:buClr>
              <a:buSzPct val="100000"/>
            </a:pPr>
            <a:endParaRPr lang="en-US" altLang="it-IT" sz="2400" dirty="0">
              <a:solidFill>
                <a:schemeClr val="tx1">
                  <a:lumMod val="50000"/>
                  <a:lumOff val="50000"/>
                </a:schemeClr>
              </a:solidFill>
              <a:latin typeface="Arial" panose="020B0604020202020204" pitchFamily="34" charset="0"/>
              <a:cs typeface="Arial"/>
              <a:sym typeface="Arial"/>
            </a:endParaRPr>
          </a:p>
          <a:p>
            <a:pPr algn="ctr">
              <a:buClr>
                <a:srgbClr val="000000"/>
              </a:buClr>
              <a:buSzPct val="100000"/>
            </a:pPr>
            <a:r>
              <a:rPr lang="en-US" altLang="it-IT" sz="2400" i="1" u="sng" dirty="0">
                <a:solidFill>
                  <a:schemeClr val="tx1">
                    <a:lumMod val="50000"/>
                    <a:lumOff val="50000"/>
                  </a:schemeClr>
                </a:solidFill>
                <a:latin typeface="Arial" panose="020B0604020202020204" pitchFamily="34" charset="0"/>
                <a:cs typeface="Arial"/>
                <a:sym typeface="Arial"/>
              </a:rPr>
              <a:t>however</a:t>
            </a:r>
          </a:p>
          <a:p>
            <a:pPr>
              <a:buClr>
                <a:srgbClr val="000000"/>
              </a:buClr>
              <a:buSzPct val="100000"/>
            </a:pPr>
            <a:endParaRPr lang="en-US" altLang="it-IT" sz="2400" dirty="0">
              <a:solidFill>
                <a:schemeClr val="tx1">
                  <a:lumMod val="50000"/>
                  <a:lumOff val="50000"/>
                </a:schemeClr>
              </a:solidFill>
              <a:latin typeface="Arial" panose="020B0604020202020204" pitchFamily="34" charset="0"/>
              <a:cs typeface="Arial"/>
              <a:sym typeface="Arial"/>
            </a:endParaRPr>
          </a:p>
          <a:p>
            <a:pPr>
              <a:buClr>
                <a:srgbClr val="000000"/>
              </a:buClr>
              <a:buSzPct val="100000"/>
            </a:pPr>
            <a:r>
              <a:rPr lang="en-US" altLang="it-IT" sz="2400" dirty="0">
                <a:solidFill>
                  <a:schemeClr val="tx1">
                    <a:lumMod val="50000"/>
                    <a:lumOff val="50000"/>
                  </a:schemeClr>
                </a:solidFill>
                <a:latin typeface="Arial" panose="020B0604020202020204" pitchFamily="34" charset="0"/>
                <a:cs typeface="Arial"/>
                <a:sym typeface="Arial"/>
              </a:rPr>
              <a:t>Not all participants complete the DLC because:</a:t>
            </a:r>
          </a:p>
          <a:p>
            <a:pPr>
              <a:buClr>
                <a:srgbClr val="000000"/>
              </a:buClr>
              <a:buSzPct val="100000"/>
            </a:pP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cs typeface="Arial"/>
                <a:sym typeface="Arial"/>
              </a:rPr>
              <a:t>Internet connection problems in some Countries</a:t>
            </a:r>
          </a:p>
          <a:p>
            <a:pPr marL="342900" indent="-342900">
              <a:buClr>
                <a:srgbClr val="000000"/>
              </a:buClr>
              <a:buSzPct val="100000"/>
              <a:buFont typeface="Arial" panose="020B0604020202020204" pitchFamily="34" charset="0"/>
              <a:buChar char="•"/>
            </a:pP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cs typeface="Arial"/>
                <a:sym typeface="Arial"/>
              </a:rPr>
              <a:t>Lack of time needed to complete the module </a:t>
            </a:r>
            <a:r>
              <a:rPr lang="en-US" altLang="it-IT" sz="2400" dirty="0">
                <a:solidFill>
                  <a:schemeClr val="tx1">
                    <a:lumMod val="50000"/>
                    <a:lumOff val="50000"/>
                  </a:schemeClr>
                </a:solidFill>
                <a:latin typeface="Arial" panose="020B0604020202020204" pitchFamily="34" charset="0"/>
                <a:cs typeface="Arial"/>
                <a:sym typeface="Wingdings" panose="05000000000000000000" pitchFamily="2" charset="2"/>
              </a:rPr>
              <a:t> we push participants to ask for some time off the usual duties</a:t>
            </a: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buClr>
                <a:srgbClr val="000000"/>
              </a:buClr>
              <a:buSzPct val="100000"/>
              <a:buFont typeface="Arial" panose="020B0604020202020204" pitchFamily="34" charset="0"/>
              <a:buChar char="•"/>
            </a:pPr>
            <a:r>
              <a:rPr lang="en-US" altLang="it-IT" sz="2400" dirty="0">
                <a:solidFill>
                  <a:schemeClr val="tx1">
                    <a:lumMod val="50000"/>
                    <a:lumOff val="50000"/>
                  </a:schemeClr>
                </a:solidFill>
                <a:latin typeface="Arial" panose="020B0604020202020204" pitchFamily="34" charset="0"/>
                <a:cs typeface="Arial"/>
                <a:sym typeface="Arial"/>
              </a:rPr>
              <a:t>In some cases the period the DLC  is open is considered too short </a:t>
            </a:r>
            <a:r>
              <a:rPr lang="en-US" altLang="it-IT" sz="2400" dirty="0">
                <a:solidFill>
                  <a:schemeClr val="tx1">
                    <a:lumMod val="50000"/>
                    <a:lumOff val="50000"/>
                  </a:schemeClr>
                </a:solidFill>
                <a:latin typeface="Arial" panose="020B0604020202020204" pitchFamily="34" charset="0"/>
                <a:cs typeface="Arial"/>
                <a:sym typeface="Wingdings" panose="05000000000000000000" pitchFamily="2" charset="2"/>
              </a:rPr>
              <a:t> </a:t>
            </a:r>
            <a:r>
              <a:rPr lang="en-US" altLang="it-IT" sz="2400" dirty="0">
                <a:solidFill>
                  <a:schemeClr val="tx1">
                    <a:lumMod val="50000"/>
                    <a:lumOff val="50000"/>
                  </a:schemeClr>
                </a:solidFill>
                <a:latin typeface="Arial" panose="020B0604020202020204" pitchFamily="34" charset="0"/>
                <a:cs typeface="Arial"/>
                <a:sym typeface="Arial"/>
              </a:rPr>
              <a:t>we readjusted it</a:t>
            </a:r>
          </a:p>
          <a:p>
            <a:pPr>
              <a:buClr>
                <a:srgbClr val="000000"/>
              </a:buClr>
              <a:buSzPct val="100000"/>
              <a:buFont typeface="Times New Roman" panose="02020603050405020304" pitchFamily="18" charset="0"/>
              <a:buNone/>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
        <p:nvSpPr>
          <p:cNvPr id="2" name="Titolo 1">
            <a:extLst>
              <a:ext uri="{FF2B5EF4-FFF2-40B4-BE49-F238E27FC236}">
                <a16:creationId xmlns:a16="http://schemas.microsoft.com/office/drawing/2014/main" xmlns="" id="{F5BE20D6-C95B-498B-857A-56364550E325}"/>
              </a:ext>
            </a:extLst>
          </p:cNvPr>
          <p:cNvSpPr>
            <a:spLocks noGrp="1"/>
          </p:cNvSpPr>
          <p:nvPr>
            <p:ph type="title"/>
          </p:nvPr>
        </p:nvSpPr>
        <p:spPr>
          <a:xfrm>
            <a:off x="237351" y="96664"/>
            <a:ext cx="4869907" cy="669853"/>
          </a:xfrm>
        </p:spPr>
        <p:txBody>
          <a:bodyPr>
            <a:normAutofit/>
          </a:bodyPr>
          <a:lstStyle/>
          <a:p>
            <a:r>
              <a:rPr lang="it-IT" sz="2800" b="1" dirty="0" err="1">
                <a:latin typeface="Arial" panose="020B0604020202020204" pitchFamily="34" charset="0"/>
                <a:cs typeface="Arial" panose="020B0604020202020204" pitchFamily="34" charset="0"/>
              </a:rPr>
              <a:t>Weaknesses</a:t>
            </a:r>
            <a:r>
              <a:rPr lang="it-IT" sz="2800" b="1" dirty="0">
                <a:latin typeface="Arial" panose="020B0604020202020204" pitchFamily="34" charset="0"/>
                <a:cs typeface="Arial" panose="020B0604020202020204" pitchFamily="34" charset="0"/>
              </a:rPr>
              <a:t> of </a:t>
            </a:r>
            <a:r>
              <a:rPr lang="it-IT" sz="2800" b="1" dirty="0" err="1" smtClean="0">
                <a:latin typeface="Arial" panose="020B0604020202020204" pitchFamily="34" charset="0"/>
                <a:cs typeface="Arial" panose="020B0604020202020204" pitchFamily="34" charset="0"/>
              </a:rPr>
              <a:t>DLCs</a:t>
            </a:r>
            <a:endParaRPr lang="it-IT" sz="2800" b="1" dirty="0">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351" y="834262"/>
            <a:ext cx="5103303" cy="2761629"/>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9"/>
          <p:cNvSpPr txBox="1">
            <a:spLocks noChangeArrowheads="1"/>
          </p:cNvSpPr>
          <p:nvPr/>
        </p:nvSpPr>
        <p:spPr bwMode="auto">
          <a:xfrm>
            <a:off x="5791200" y="109586"/>
            <a:ext cx="6389688" cy="692497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0000"/>
              </a:buClr>
              <a:buSzPct val="100000"/>
            </a:pPr>
            <a:r>
              <a:rPr lang="en-US" altLang="it-IT" sz="2400" dirty="0">
                <a:solidFill>
                  <a:schemeClr val="tx1">
                    <a:lumMod val="50000"/>
                    <a:lumOff val="50000"/>
                  </a:schemeClr>
                </a:solidFill>
                <a:latin typeface="Arial" panose="020B0604020202020204" pitchFamily="34" charset="0"/>
                <a:cs typeface="Arial"/>
                <a:sym typeface="Arial"/>
              </a:rPr>
              <a:t>On the basis of training evaluation by participants, we </a:t>
            </a:r>
            <a:r>
              <a:rPr lang="en-US" altLang="it-IT" sz="2400" dirty="0" smtClean="0">
                <a:solidFill>
                  <a:schemeClr val="tx1">
                    <a:lumMod val="50000"/>
                    <a:lumOff val="50000"/>
                  </a:schemeClr>
                </a:solidFill>
                <a:latin typeface="Arial" panose="020B0604020202020204" pitchFamily="34" charset="0"/>
                <a:cs typeface="Arial"/>
                <a:sym typeface="Arial"/>
              </a:rPr>
              <a:t>noted:</a:t>
            </a:r>
            <a:endParaRPr lang="en-US" altLang="it-IT" sz="2400" dirty="0">
              <a:solidFill>
                <a:schemeClr val="tx1">
                  <a:lumMod val="50000"/>
                  <a:lumOff val="50000"/>
                </a:schemeClr>
              </a:solidFill>
              <a:latin typeface="Arial" panose="020B0604020202020204" pitchFamily="34" charset="0"/>
              <a:cs typeface="Arial"/>
              <a:sym typeface="Arial"/>
            </a:endParaRPr>
          </a:p>
          <a:p>
            <a:pPr marL="342900" indent="-342900">
              <a:lnSpc>
                <a:spcPct val="150000"/>
              </a:lnSpc>
              <a:buClr>
                <a:srgbClr val="000000"/>
              </a:buClr>
              <a:buSzPct val="100000"/>
              <a:buFont typeface="Arial" panose="020B0604020202020204" pitchFamily="34" charset="0"/>
              <a:buChar char="•"/>
            </a:pPr>
            <a:r>
              <a:rPr lang="en-GB" sz="2000" dirty="0" smtClean="0">
                <a:solidFill>
                  <a:schemeClr val="tx1">
                    <a:lumMod val="50000"/>
                    <a:lumOff val="50000"/>
                  </a:schemeClr>
                </a:solidFill>
                <a:latin typeface="Arial" panose="020B0604020202020204" pitchFamily="34" charset="0"/>
                <a:cs typeface="Arial"/>
              </a:rPr>
              <a:t>Generally</a:t>
            </a:r>
            <a:r>
              <a:rPr lang="en-GB" sz="2000" dirty="0">
                <a:solidFill>
                  <a:schemeClr val="tx1">
                    <a:lumMod val="50000"/>
                    <a:lumOff val="50000"/>
                  </a:schemeClr>
                </a:solidFill>
                <a:latin typeface="Arial" panose="020B0604020202020204" pitchFamily="34" charset="0"/>
                <a:cs typeface="Arial"/>
              </a:rPr>
              <a:t>, training courses have been positively evaluated for both scientific and non-scientific aspects, participants expectation</a:t>
            </a:r>
          </a:p>
          <a:p>
            <a:pPr marL="342900" indent="-342900">
              <a:lnSpc>
                <a:spcPct val="150000"/>
              </a:lnSpc>
              <a:buClr>
                <a:srgbClr val="000000"/>
              </a:buClr>
              <a:buSzPct val="100000"/>
              <a:buFont typeface="Arial" panose="020B0604020202020204" pitchFamily="34" charset="0"/>
              <a:buChar char="•"/>
            </a:pPr>
            <a:r>
              <a:rPr lang="en-US" altLang="it-IT" sz="2000" dirty="0">
                <a:solidFill>
                  <a:schemeClr val="tx1">
                    <a:lumMod val="50000"/>
                    <a:lumOff val="50000"/>
                  </a:schemeClr>
                </a:solidFill>
                <a:latin typeface="Arial" panose="020B0604020202020204" pitchFamily="34" charset="0"/>
                <a:cs typeface="Arial"/>
                <a:sym typeface="Arial"/>
              </a:rPr>
              <a:t>More/longer practical sessions (</a:t>
            </a:r>
            <a:r>
              <a:rPr lang="en-GB" sz="2000" dirty="0" smtClean="0">
                <a:solidFill>
                  <a:schemeClr val="tx1">
                    <a:lumMod val="50000"/>
                    <a:lumOff val="50000"/>
                  </a:schemeClr>
                </a:solidFill>
                <a:latin typeface="Arial" panose="020B0604020202020204" pitchFamily="34" charset="0"/>
                <a:cs typeface="Arial"/>
              </a:rPr>
              <a:t>suggested balance </a:t>
            </a:r>
            <a:r>
              <a:rPr lang="en-GB" sz="2000" dirty="0">
                <a:solidFill>
                  <a:schemeClr val="tx1">
                    <a:lumMod val="50000"/>
                    <a:lumOff val="50000"/>
                  </a:schemeClr>
                </a:solidFill>
                <a:latin typeface="Arial" panose="020B0604020202020204" pitchFamily="34" charset="0"/>
                <a:cs typeface="Arial"/>
              </a:rPr>
              <a:t>between theoretical and practical lessons is between 30/70 to </a:t>
            </a:r>
            <a:r>
              <a:rPr lang="en-GB" sz="2000" dirty="0" smtClean="0">
                <a:solidFill>
                  <a:schemeClr val="tx1">
                    <a:lumMod val="50000"/>
                    <a:lumOff val="50000"/>
                  </a:schemeClr>
                </a:solidFill>
                <a:latin typeface="Arial" panose="020B0604020202020204" pitchFamily="34" charset="0"/>
                <a:cs typeface="Arial"/>
              </a:rPr>
              <a:t>40/60)</a:t>
            </a:r>
            <a:endParaRPr lang="en-GB" sz="2000" dirty="0">
              <a:solidFill>
                <a:schemeClr val="tx1">
                  <a:lumMod val="50000"/>
                  <a:lumOff val="50000"/>
                </a:schemeClr>
              </a:solidFill>
              <a:latin typeface="Arial" panose="020B0604020202020204" pitchFamily="34" charset="0"/>
              <a:cs typeface="Arial"/>
            </a:endParaRPr>
          </a:p>
          <a:p>
            <a:pPr marL="342900" indent="-342900">
              <a:lnSpc>
                <a:spcPct val="150000"/>
              </a:lnSpc>
              <a:buClr>
                <a:srgbClr val="000000"/>
              </a:buClr>
              <a:buSzPct val="100000"/>
              <a:buFont typeface="Arial" panose="020B0604020202020204" pitchFamily="34" charset="0"/>
              <a:buChar char="•"/>
            </a:pPr>
            <a:r>
              <a:rPr lang="en-GB" sz="2000" dirty="0">
                <a:solidFill>
                  <a:schemeClr val="tx1">
                    <a:lumMod val="50000"/>
                    <a:lumOff val="50000"/>
                  </a:schemeClr>
                </a:solidFill>
                <a:latin typeface="Arial" panose="020B0604020202020204" pitchFamily="34" charset="0"/>
                <a:cs typeface="Arial"/>
              </a:rPr>
              <a:t>Specific case studies might be discussed, proposed by the participating Countries</a:t>
            </a:r>
          </a:p>
          <a:p>
            <a:pPr marL="342900" indent="-342900">
              <a:lnSpc>
                <a:spcPct val="150000"/>
              </a:lnSpc>
              <a:buClr>
                <a:srgbClr val="000000"/>
              </a:buClr>
              <a:buSzPct val="100000"/>
              <a:buFont typeface="Arial" panose="020B0604020202020204" pitchFamily="34" charset="0"/>
              <a:buChar char="•"/>
            </a:pPr>
            <a:r>
              <a:rPr lang="en-GB" sz="2000" dirty="0" smtClean="0">
                <a:solidFill>
                  <a:schemeClr val="tx1">
                    <a:lumMod val="50000"/>
                    <a:lumOff val="50000"/>
                  </a:schemeClr>
                </a:solidFill>
                <a:latin typeface="Arial" panose="020B0604020202020204" pitchFamily="34" charset="0"/>
                <a:cs typeface="Arial"/>
              </a:rPr>
              <a:t>The </a:t>
            </a:r>
            <a:r>
              <a:rPr lang="en-GB" sz="2000" dirty="0">
                <a:solidFill>
                  <a:schemeClr val="tx1">
                    <a:lumMod val="50000"/>
                    <a:lumOff val="50000"/>
                  </a:schemeClr>
                </a:solidFill>
                <a:latin typeface="Arial" panose="020B0604020202020204" pitchFamily="34" charset="0"/>
                <a:cs typeface="Arial"/>
              </a:rPr>
              <a:t>duration of a single theoretical lecture should not exceed 1 hour (introducing more shorter breaks) </a:t>
            </a:r>
          </a:p>
          <a:p>
            <a:pPr marL="342900" indent="-342900">
              <a:lnSpc>
                <a:spcPct val="150000"/>
              </a:lnSpc>
              <a:buClr>
                <a:srgbClr val="000000"/>
              </a:buClr>
              <a:buSzPct val="100000"/>
              <a:buFont typeface="Arial" panose="020B0604020202020204" pitchFamily="34" charset="0"/>
              <a:buChar char="•"/>
            </a:pPr>
            <a:r>
              <a:rPr lang="en-GB" sz="2000" dirty="0">
                <a:solidFill>
                  <a:schemeClr val="tx1">
                    <a:lumMod val="50000"/>
                    <a:lumOff val="50000"/>
                  </a:schemeClr>
                </a:solidFill>
                <a:latin typeface="Arial" panose="020B0604020202020204" pitchFamily="34" charset="0"/>
                <a:cs typeface="Arial"/>
              </a:rPr>
              <a:t>Longer </a:t>
            </a:r>
            <a:r>
              <a:rPr lang="en-GB" sz="2000" dirty="0" smtClean="0">
                <a:solidFill>
                  <a:schemeClr val="tx1">
                    <a:lumMod val="50000"/>
                    <a:lumOff val="50000"/>
                  </a:schemeClr>
                </a:solidFill>
                <a:latin typeface="Arial" panose="020B0604020202020204" pitchFamily="34" charset="0"/>
                <a:cs typeface="Arial"/>
              </a:rPr>
              <a:t>coffee/lunch </a:t>
            </a:r>
            <a:r>
              <a:rPr lang="en-GB" sz="2000" dirty="0">
                <a:solidFill>
                  <a:schemeClr val="tx1">
                    <a:lumMod val="50000"/>
                    <a:lumOff val="50000"/>
                  </a:schemeClr>
                </a:solidFill>
                <a:latin typeface="Arial" panose="020B0604020202020204" pitchFamily="34" charset="0"/>
                <a:cs typeface="Arial"/>
              </a:rPr>
              <a:t>breaks </a:t>
            </a:r>
            <a:r>
              <a:rPr lang="en-GB" sz="2000" dirty="0" smtClean="0">
                <a:solidFill>
                  <a:schemeClr val="tx1">
                    <a:lumMod val="50000"/>
                    <a:lumOff val="50000"/>
                  </a:schemeClr>
                </a:solidFill>
                <a:latin typeface="Arial" panose="020B0604020202020204" pitchFamily="34" charset="0"/>
                <a:cs typeface="Arial"/>
              </a:rPr>
              <a:t>would allow </a:t>
            </a:r>
            <a:r>
              <a:rPr lang="en-GB" sz="2000" dirty="0">
                <a:solidFill>
                  <a:schemeClr val="tx1">
                    <a:lumMod val="50000"/>
                    <a:lumOff val="50000"/>
                  </a:schemeClr>
                </a:solidFill>
                <a:latin typeface="Arial" panose="020B0604020202020204" pitchFamily="34" charset="0"/>
                <a:cs typeface="Arial"/>
              </a:rPr>
              <a:t>time for discussions and team </a:t>
            </a:r>
            <a:r>
              <a:rPr lang="en-GB" sz="2000" dirty="0" smtClean="0">
                <a:solidFill>
                  <a:schemeClr val="tx1">
                    <a:lumMod val="50000"/>
                    <a:lumOff val="50000"/>
                  </a:schemeClr>
                </a:solidFill>
                <a:latin typeface="Arial" panose="020B0604020202020204" pitchFamily="34" charset="0"/>
                <a:cs typeface="Arial"/>
              </a:rPr>
              <a:t>building</a:t>
            </a:r>
          </a:p>
          <a:p>
            <a:pPr marL="342900" indent="-342900">
              <a:lnSpc>
                <a:spcPct val="150000"/>
              </a:lnSpc>
              <a:buClr>
                <a:srgbClr val="000000"/>
              </a:buClr>
              <a:buSzPct val="100000"/>
              <a:buFont typeface="Arial" panose="020B0604020202020204" pitchFamily="34" charset="0"/>
              <a:buChar char="•"/>
            </a:pPr>
            <a:r>
              <a:rPr lang="en-US" altLang="it-IT" sz="2000" dirty="0">
                <a:solidFill>
                  <a:schemeClr val="tx1">
                    <a:lumMod val="50000"/>
                    <a:lumOff val="50000"/>
                  </a:schemeClr>
                </a:solidFill>
                <a:latin typeface="Arial" panose="020B0604020202020204" pitchFamily="34" charset="0"/>
                <a:cs typeface="Arial"/>
                <a:sym typeface="Arial"/>
              </a:rPr>
              <a:t>In some cases language can be an </a:t>
            </a:r>
            <a:r>
              <a:rPr lang="en-US" altLang="it-IT" sz="2000" dirty="0" smtClean="0">
                <a:solidFill>
                  <a:schemeClr val="tx1">
                    <a:lumMod val="50000"/>
                    <a:lumOff val="50000"/>
                  </a:schemeClr>
                </a:solidFill>
                <a:latin typeface="Arial" panose="020B0604020202020204" pitchFamily="34" charset="0"/>
                <a:cs typeface="Arial"/>
                <a:sym typeface="Arial"/>
              </a:rPr>
              <a:t>issue</a:t>
            </a:r>
            <a:endParaRPr lang="en-US" altLang="it-IT" sz="2000" dirty="0">
              <a:solidFill>
                <a:schemeClr val="tx1">
                  <a:lumMod val="50000"/>
                  <a:lumOff val="50000"/>
                </a:schemeClr>
              </a:solidFill>
              <a:latin typeface="Arial" panose="020B0604020202020204" pitchFamily="34" charset="0"/>
              <a:cs typeface="Arial"/>
              <a:sym typeface="Arial"/>
            </a:endParaRPr>
          </a:p>
        </p:txBody>
      </p:sp>
      <p:sp>
        <p:nvSpPr>
          <p:cNvPr id="2" name="Titolo 1">
            <a:extLst>
              <a:ext uri="{FF2B5EF4-FFF2-40B4-BE49-F238E27FC236}">
                <a16:creationId xmlns:a16="http://schemas.microsoft.com/office/drawing/2014/main" xmlns="" id="{F5BE20D6-C95B-498B-857A-56364550E325}"/>
              </a:ext>
            </a:extLst>
          </p:cNvPr>
          <p:cNvSpPr>
            <a:spLocks noGrp="1"/>
          </p:cNvSpPr>
          <p:nvPr>
            <p:ph type="title"/>
          </p:nvPr>
        </p:nvSpPr>
        <p:spPr>
          <a:xfrm>
            <a:off x="210272" y="109586"/>
            <a:ext cx="4642020" cy="669853"/>
          </a:xfrm>
        </p:spPr>
        <p:txBody>
          <a:bodyPr>
            <a:normAutofit fontScale="90000"/>
          </a:bodyPr>
          <a:lstStyle/>
          <a:p>
            <a:pPr algn="ctr"/>
            <a:r>
              <a:rPr lang="it-IT" sz="2800" b="1" dirty="0" err="1">
                <a:latin typeface="Arial" panose="020B0604020202020204" pitchFamily="34" charset="0"/>
                <a:cs typeface="Arial" panose="020B0604020202020204" pitchFamily="34" charset="0"/>
              </a:rPr>
              <a:t>Weaknesses</a:t>
            </a:r>
            <a:r>
              <a:rPr lang="it-IT" sz="2800" b="1" dirty="0">
                <a:latin typeface="Arial" panose="020B0604020202020204" pitchFamily="34" charset="0"/>
                <a:cs typeface="Arial" panose="020B0604020202020204" pitchFamily="34" charset="0"/>
              </a:rPr>
              <a:t> of </a:t>
            </a:r>
            <a:r>
              <a:rPr lang="it-IT" sz="2800" b="1" dirty="0" err="1">
                <a:latin typeface="Arial" panose="020B0604020202020204" pitchFamily="34" charset="0"/>
                <a:cs typeface="Arial" panose="020B0604020202020204" pitchFamily="34" charset="0"/>
              </a:rPr>
              <a:t>Classroom</a:t>
            </a:r>
            <a:r>
              <a:rPr lang="it-IT" sz="2800" b="1" dirty="0">
                <a:latin typeface="Arial" panose="020B0604020202020204" pitchFamily="34" charset="0"/>
                <a:cs typeface="Arial" panose="020B0604020202020204" pitchFamily="34" charset="0"/>
              </a:rPr>
              <a:t> Courses</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272" y="1021625"/>
            <a:ext cx="4191609" cy="2794406"/>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7283" y="3702788"/>
            <a:ext cx="3909237" cy="2931928"/>
          </a:xfrm>
          <a:prstGeom prst="rect">
            <a:avLst/>
          </a:prstGeom>
        </p:spPr>
      </p:pic>
    </p:spTree>
    <p:extLst>
      <p:ext uri="{BB962C8B-B14F-4D97-AF65-F5344CB8AC3E}">
        <p14:creationId xmlns:p14="http://schemas.microsoft.com/office/powerpoint/2010/main" val="170272597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61366" y="755354"/>
            <a:ext cx="11935012" cy="53377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Aft>
                <a:spcPct val="0"/>
              </a:spcAft>
              <a:buClrTx/>
              <a:buSz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To create an open community of users/practitioners </a:t>
            </a:r>
            <a:r>
              <a:rPr lang="en-US" altLang="it-IT" sz="2400" dirty="0">
                <a:solidFill>
                  <a:schemeClr val="tx1">
                    <a:lumMod val="50000"/>
                    <a:lumOff val="50000"/>
                  </a:schemeClr>
                </a:solidFill>
                <a:latin typeface="Arial" panose="020B0604020202020204" pitchFamily="34" charset="0"/>
                <a:ea typeface="Lato" panose="020F0502020204030203" pitchFamily="34" charset="0"/>
              </a:rPr>
              <a:t>sharing codes and methodologies for improving the regional forecasting competences, with the participation of NHMS, research/academic institutions and technical services/agencies as river basin authorities. </a:t>
            </a:r>
          </a:p>
          <a:p>
            <a:pPr>
              <a:lnSpc>
                <a:spcPct val="110000"/>
              </a:lnSpc>
              <a:spcAft>
                <a:spcPct val="0"/>
              </a:spcAft>
              <a:buClrTx/>
              <a:buSzTx/>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a:p>
            <a:pPr>
              <a:lnSpc>
                <a:spcPct val="110000"/>
              </a:lnSpc>
              <a:spcAft>
                <a:spcPct val="0"/>
              </a:spcAft>
              <a:buClrTx/>
              <a:buSz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Use of the Moodle platform</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for sharing and improving tools for analysis and forecast based on free and open source software: an open space where the community can propose tools, scripts and parts of code to be used by the others and gathered in a coherent system.</a:t>
            </a:r>
          </a:p>
          <a:p>
            <a:pPr>
              <a:lnSpc>
                <a:spcPct val="110000"/>
              </a:lnSpc>
              <a:spcAft>
                <a:spcPct val="0"/>
              </a:spcAft>
              <a:buClrTx/>
              <a:buSzTx/>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a:p>
            <a:pPr>
              <a:lnSpc>
                <a:spcPct val="110000"/>
              </a:lnSpc>
              <a:spcAft>
                <a:spcPct val="0"/>
              </a:spcAft>
              <a:buClrTx/>
              <a:buSz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Open a dedicated forum </a:t>
            </a:r>
            <a:r>
              <a:rPr lang="en-US" altLang="it-IT" sz="2400" dirty="0">
                <a:solidFill>
                  <a:schemeClr val="tx1">
                    <a:lumMod val="50000"/>
                    <a:lumOff val="50000"/>
                  </a:schemeClr>
                </a:solidFill>
                <a:latin typeface="Arial" panose="020B0604020202020204" pitchFamily="34" charset="0"/>
                <a:ea typeface="Lato" panose="020F0502020204030203" pitchFamily="34" charset="0"/>
              </a:rPr>
              <a:t>would also be a helpful space for the open discussion. </a:t>
            </a:r>
          </a:p>
          <a:p>
            <a:pPr>
              <a:lnSpc>
                <a:spcPct val="110000"/>
              </a:lnSpc>
              <a:spcAft>
                <a:spcPct val="0"/>
              </a:spcAft>
              <a:buClrTx/>
              <a:buSzTx/>
            </a:pPr>
            <a:endParaRPr lang="en-US" altLang="it-IT" sz="2400" dirty="0">
              <a:solidFill>
                <a:schemeClr val="tx1">
                  <a:lumMod val="50000"/>
                  <a:lumOff val="50000"/>
                </a:schemeClr>
              </a:solidFill>
              <a:latin typeface="Arial" panose="020B0604020202020204" pitchFamily="34" charset="0"/>
              <a:ea typeface="Lato" panose="020F0502020204030203" pitchFamily="34" charset="0"/>
            </a:endParaRPr>
          </a:p>
          <a:p>
            <a:pPr>
              <a:lnSpc>
                <a:spcPct val="110000"/>
              </a:lnSpc>
              <a:spcAft>
                <a:spcPct val="0"/>
              </a:spcAft>
              <a:buClrTx/>
              <a:buSzTx/>
            </a:pPr>
            <a:r>
              <a:rPr lang="en-US" altLang="it-IT" sz="2400" b="1" i="1" dirty="0">
                <a:solidFill>
                  <a:schemeClr val="tx1">
                    <a:lumMod val="50000"/>
                    <a:lumOff val="50000"/>
                  </a:schemeClr>
                </a:solidFill>
                <a:latin typeface="Arial" panose="020B0604020202020204" pitchFamily="34" charset="0"/>
                <a:ea typeface="Lato" panose="020F0502020204030203" pitchFamily="34" charset="0"/>
              </a:rPr>
              <a:t>Develop new course packages</a:t>
            </a:r>
            <a:r>
              <a:rPr lang="en-US" altLang="it-IT" sz="2400" dirty="0">
                <a:solidFill>
                  <a:schemeClr val="tx1">
                    <a:lumMod val="50000"/>
                    <a:lumOff val="50000"/>
                  </a:schemeClr>
                </a:solidFill>
                <a:latin typeface="Arial" panose="020B0604020202020204" pitchFamily="34" charset="0"/>
                <a:ea typeface="Lato" panose="020F0502020204030203" pitchFamily="34" charset="0"/>
              </a:rPr>
              <a:t> to be used in other context.</a:t>
            </a:r>
          </a:p>
        </p:txBody>
      </p:sp>
      <p:sp>
        <p:nvSpPr>
          <p:cNvPr id="43011" name="Text Box 4"/>
          <p:cNvSpPr txBox="1">
            <a:spLocks noChangeArrowheads="1"/>
          </p:cNvSpPr>
          <p:nvPr/>
        </p:nvSpPr>
        <p:spPr bwMode="auto">
          <a:xfrm>
            <a:off x="3846087" y="283714"/>
            <a:ext cx="4535785" cy="525401"/>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Follow up</a:t>
            </a:r>
          </a:p>
        </p:txBody>
      </p:sp>
    </p:spTree>
    <p:extLst>
      <p:ext uri="{BB962C8B-B14F-4D97-AF65-F5344CB8AC3E}">
        <p14:creationId xmlns:p14="http://schemas.microsoft.com/office/powerpoint/2010/main" val="553898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28346" y="133815"/>
            <a:ext cx="6696075"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Bef>
                <a:spcPts val="2750"/>
              </a:spcBef>
              <a:spcAft>
                <a:spcPct val="0"/>
              </a:spcAft>
              <a:buClrTx/>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The Regional Training Center in Italy</a:t>
            </a:r>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973248"/>
            <a:ext cx="2519362" cy="1665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3101013"/>
            <a:ext cx="2160587" cy="1589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Immagin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6199" y="1063819"/>
            <a:ext cx="2459765" cy="1844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magin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9753" y="5152579"/>
            <a:ext cx="4878046" cy="114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egnaposto testo 3">
            <a:extLst>
              <a:ext uri="{FF2B5EF4-FFF2-40B4-BE49-F238E27FC236}">
                <a16:creationId xmlns:a16="http://schemas.microsoft.com/office/drawing/2014/main" xmlns="" id="{041934AB-97E6-498C-8BC5-E994F1B1DAFA}"/>
              </a:ext>
            </a:extLst>
          </p:cNvPr>
          <p:cNvSpPr>
            <a:spLocks noGrp="1"/>
          </p:cNvSpPr>
          <p:nvPr>
            <p:ph type="body" idx="2"/>
          </p:nvPr>
        </p:nvSpPr>
        <p:spPr>
          <a:xfrm>
            <a:off x="6410325" y="685644"/>
            <a:ext cx="5438774" cy="5605606"/>
          </a:xfrm>
        </p:spPr>
        <p:txBody>
          <a:bodyPr>
            <a:noAutofit/>
          </a:bodyPr>
          <a:lstStyle/>
          <a:p>
            <a:pPr marL="346075" indent="-342900" algn="just">
              <a:lnSpc>
                <a:spcPct val="170000"/>
              </a:lnSpc>
              <a:spcBef>
                <a:spcPct val="20000"/>
              </a:spcBef>
              <a:spcAft>
                <a:spcPct val="0"/>
              </a:spcAft>
              <a:buSz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Since</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mid</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'70s, the Institute for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BioEconomy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former</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Institute</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of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Biometeorology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of the National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Research</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Council</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b="1"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IBE-CNR</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in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collaboration</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with </a:t>
            </a:r>
            <a:r>
              <a:rPr lang="it-IT" altLang="it-IT" sz="2000" b="1"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LaMMA</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 consortium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between</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CNR and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Tuscany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Region</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and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operating</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as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met</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service),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offering</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training activities for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Members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from WMO RA I and VI </a:t>
            </a:r>
          </a:p>
          <a:p>
            <a:pPr marL="346075" indent="-342900" algn="just">
              <a:lnSpc>
                <a:spcPct val="170000"/>
              </a:lnSpc>
              <a:spcBef>
                <a:spcPct val="20000"/>
              </a:spcBef>
              <a:spcAft>
                <a:spcPct val="0"/>
              </a:spcAft>
              <a:buSz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The </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center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was</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finally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recognized</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a:t>
            </a:r>
            <a:r>
              <a:rPr lang="it-IT" altLang="it-IT" sz="2000" dirty="0" err="1"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as</a:t>
            </a:r>
            <a:r>
              <a:rPr lang="it-IT" altLang="it-IT" sz="2000" dirty="0" smtClean="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WMO-RTC </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in the </a:t>
            </a:r>
            <a:r>
              <a:rPr lang="it-IT" altLang="it-IT" sz="2000" dirty="0" err="1">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early</a:t>
            </a:r>
            <a:r>
              <a:rPr lang="it-IT" altLang="it-IT" sz="2000" dirty="0">
                <a:solidFill>
                  <a:prstClr val="black">
                    <a:lumMod val="50000"/>
                    <a:lumOff val="50000"/>
                  </a:prstClr>
                </a:solidFill>
                <a:latin typeface="Arial" panose="020B0604020202020204" pitchFamily="34" charset="0"/>
                <a:ea typeface="Lato" panose="020F0502020204030203" pitchFamily="34" charset="0"/>
                <a:cs typeface="Arial" panose="020B0604020202020204" pitchFamily="34" charset="0"/>
              </a:rPr>
              <a:t> ‘90.</a:t>
            </a:r>
          </a:p>
          <a:p>
            <a:pPr marL="194729" indent="0" algn="just">
              <a:buNone/>
            </a:pPr>
            <a:endParaRPr lang="it-IT" dirty="0"/>
          </a:p>
        </p:txBody>
      </p:sp>
    </p:spTree>
    <p:extLst>
      <p:ext uri="{BB962C8B-B14F-4D97-AF65-F5344CB8AC3E}">
        <p14:creationId xmlns:p14="http://schemas.microsoft.com/office/powerpoint/2010/main" val="4019653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748" y="1581942"/>
            <a:ext cx="9050503" cy="509090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Text Box 4"/>
          <p:cNvSpPr txBox="1">
            <a:spLocks noChangeArrowheads="1"/>
          </p:cNvSpPr>
          <p:nvPr/>
        </p:nvSpPr>
        <p:spPr bwMode="auto">
          <a:xfrm>
            <a:off x="5031619" y="96448"/>
            <a:ext cx="6637867" cy="525401"/>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The </a:t>
            </a:r>
            <a:r>
              <a:rPr lang="en-US" altLang="it-IT" sz="2800" b="1" i="1" dirty="0" err="1">
                <a:solidFill>
                  <a:srgbClr val="000080"/>
                </a:solidFill>
                <a:latin typeface="Lato" panose="020F0502020204030203" pitchFamily="34" charset="0"/>
                <a:ea typeface="Lato" panose="020F0502020204030203" pitchFamily="34" charset="0"/>
                <a:cs typeface="Lato" panose="020F0502020204030203" pitchFamily="34" charset="0"/>
              </a:rPr>
              <a:t>climateservices</a:t>
            </a: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 platform at IBIMET</a:t>
            </a:r>
          </a:p>
        </p:txBody>
      </p:sp>
      <p:sp>
        <p:nvSpPr>
          <p:cNvPr id="4" name="CasellaDiTesto 3"/>
          <p:cNvSpPr txBox="1"/>
          <p:nvPr/>
        </p:nvSpPr>
        <p:spPr>
          <a:xfrm>
            <a:off x="5638010" y="657103"/>
            <a:ext cx="5694188" cy="707886"/>
          </a:xfrm>
          <a:prstGeom prst="rect">
            <a:avLst/>
          </a:prstGeom>
          <a:solidFill>
            <a:schemeClr val="bg1"/>
          </a:solidFill>
        </p:spPr>
        <p:txBody>
          <a:bodyPr wrap="none" rtlCol="0">
            <a:spAutoFit/>
          </a:bodyPr>
          <a:lstStyle/>
          <a:p>
            <a:r>
              <a:rPr lang="it-IT" sz="2000" b="1" dirty="0">
                <a:solidFill>
                  <a:schemeClr val="accent1">
                    <a:lumMod val="50000"/>
                  </a:schemeClr>
                </a:solidFill>
              </a:rPr>
              <a:t>http://climateservices.it/en/home-cs-en/</a:t>
            </a:r>
          </a:p>
          <a:p>
            <a:r>
              <a:rPr lang="it-IT" sz="2000" b="1" dirty="0">
                <a:solidFill>
                  <a:schemeClr val="accent1">
                    <a:lumMod val="50000"/>
                  </a:schemeClr>
                </a:solidFill>
              </a:rPr>
              <a:t>https://training.climateservices.it/training-courses/</a:t>
            </a: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29" y="199444"/>
            <a:ext cx="4636549" cy="1251868"/>
          </a:xfrm>
          <a:prstGeom prst="rect">
            <a:avLst/>
          </a:prstGeom>
          <a:solidFill>
            <a:schemeClr val="bg1"/>
          </a:solidFill>
        </p:spPr>
      </p:pic>
    </p:spTree>
    <p:extLst>
      <p:ext uri="{BB962C8B-B14F-4D97-AF65-F5344CB8AC3E}">
        <p14:creationId xmlns:p14="http://schemas.microsoft.com/office/powerpoint/2010/main" val="1482445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4"/>
          <p:cNvSpPr txBox="1">
            <a:spLocks noChangeArrowheads="1"/>
          </p:cNvSpPr>
          <p:nvPr/>
        </p:nvSpPr>
        <p:spPr bwMode="auto">
          <a:xfrm>
            <a:off x="3133810" y="81104"/>
            <a:ext cx="6169847" cy="894733"/>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Follow up from the courses on Seasonal Forecast: the T.O.P. Course Package</a:t>
            </a:r>
          </a:p>
        </p:txBody>
      </p:sp>
      <p:sp>
        <p:nvSpPr>
          <p:cNvPr id="2" name="Rettangolo 1"/>
          <p:cNvSpPr/>
          <p:nvPr/>
        </p:nvSpPr>
        <p:spPr>
          <a:xfrm>
            <a:off x="1560511" y="3084491"/>
            <a:ext cx="3045356" cy="2031325"/>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“Seasonal Forecast Course Package</a:t>
            </a:r>
          </a:p>
          <a:p>
            <a:pPr algn="just"/>
            <a:r>
              <a:rPr lang="en-US" sz="1400" dirty="0">
                <a:solidFill>
                  <a:schemeClr val="accent1">
                    <a:lumMod val="50000"/>
                  </a:schemeClr>
                </a:solidFill>
              </a:rPr>
              <a:t>T.O.P. (</a:t>
            </a:r>
            <a:r>
              <a:rPr lang="en-US" sz="1400" b="1" dirty="0">
                <a:solidFill>
                  <a:schemeClr val="accent1">
                    <a:lumMod val="50000"/>
                  </a:schemeClr>
                </a:solidFill>
                <a:effectLst>
                  <a:outerShdw blurRad="38100" dist="38100" dir="2700000" algn="tl">
                    <a:srgbClr val="000000">
                      <a:alpha val="43137"/>
                    </a:srgbClr>
                  </a:outerShdw>
                </a:effectLst>
              </a:rPr>
              <a:t>Training and Operational Principles</a:t>
            </a:r>
            <a:r>
              <a:rPr lang="en-US" sz="1400" dirty="0">
                <a:solidFill>
                  <a:schemeClr val="accent1">
                    <a:lumMod val="50000"/>
                  </a:schemeClr>
                </a:solidFill>
              </a:rPr>
              <a:t>)” is a set of online resources providing theoretical and practical knowledge on seasonal forecast and predictability models, climate and data analysis, forecast verification, and specific application of seasonal forecast for agriculture and water management.</a:t>
            </a:r>
            <a:endParaRPr lang="it-IT" sz="1400" dirty="0">
              <a:solidFill>
                <a:schemeClr val="accent1">
                  <a:lumMod val="50000"/>
                </a:schemeClr>
              </a:solidFill>
            </a:endParaRPr>
          </a:p>
        </p:txBody>
      </p:sp>
      <p:sp>
        <p:nvSpPr>
          <p:cNvPr id="3" name="Rettangolo 2"/>
          <p:cNvSpPr/>
          <p:nvPr/>
        </p:nvSpPr>
        <p:spPr>
          <a:xfrm>
            <a:off x="6942849" y="1034211"/>
            <a:ext cx="3270370" cy="1600438"/>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This Course package has been developed adapting tools and materials of the previous courses into a digital learning environment. Slides, videos, documents, and webinar are used to create an engaging learning experience and reach the learning objectives.</a:t>
            </a:r>
            <a:endParaRPr lang="it-IT" sz="1400" dirty="0">
              <a:solidFill>
                <a:schemeClr val="accent1">
                  <a:lumMod val="50000"/>
                </a:schemeClr>
              </a:solidFill>
            </a:endParaRPr>
          </a:p>
        </p:txBody>
      </p:sp>
      <p:sp>
        <p:nvSpPr>
          <p:cNvPr id="4" name="Rettangolo 3"/>
          <p:cNvSpPr/>
          <p:nvPr/>
        </p:nvSpPr>
        <p:spPr>
          <a:xfrm>
            <a:off x="7325842" y="3014951"/>
            <a:ext cx="3255072" cy="1600438"/>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In order to meet the heterogeneous knowledge levels of the learners, each course unit illustrates the prerequisites and propose external resources to fill knowledge gaps. This allows learners to create a personalized learning path taking into account different levels and needs.</a:t>
            </a:r>
            <a:endParaRPr lang="it-IT" sz="1400" dirty="0">
              <a:solidFill>
                <a:schemeClr val="accent1">
                  <a:lumMod val="50000"/>
                </a:schemeClr>
              </a:solidFill>
            </a:endParaRPr>
          </a:p>
        </p:txBody>
      </p:sp>
      <p:sp>
        <p:nvSpPr>
          <p:cNvPr id="6" name="Rettangolo 5"/>
          <p:cNvSpPr/>
          <p:nvPr/>
        </p:nvSpPr>
        <p:spPr>
          <a:xfrm>
            <a:off x="7012314" y="4880194"/>
            <a:ext cx="3568600" cy="1384995"/>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T.O.P. also includes essential guidelines to facilitate the course adoption or adaptation by different institutions, with the possibility to integrate or modify content, or create similar content, to fulfill their regional or institutional education needs and standards.</a:t>
            </a:r>
            <a:endParaRPr lang="it-IT" sz="1400" dirty="0">
              <a:solidFill>
                <a:schemeClr val="accent1">
                  <a:lumMod val="50000"/>
                </a:schemeClr>
              </a:solidFill>
            </a:endParaRPr>
          </a:p>
        </p:txBody>
      </p:sp>
      <p:sp>
        <p:nvSpPr>
          <p:cNvPr id="8" name="Rettangolo 7"/>
          <p:cNvSpPr/>
          <p:nvPr/>
        </p:nvSpPr>
        <p:spPr>
          <a:xfrm>
            <a:off x="3868191" y="5311989"/>
            <a:ext cx="2687843" cy="1169551"/>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400" dirty="0">
                <a:solidFill>
                  <a:schemeClr val="accent1">
                    <a:lumMod val="50000"/>
                  </a:schemeClr>
                </a:solidFill>
              </a:rPr>
              <a:t>T.O.P. is particularly helpful for NMHS staff who wish to improve their climate services competencies or to specialize in seasonal forecasting.</a:t>
            </a:r>
            <a:endParaRPr lang="it-IT" sz="1400" dirty="0">
              <a:solidFill>
                <a:schemeClr val="accent1">
                  <a:lumMod val="50000"/>
                </a:schemeClr>
              </a:solidFill>
            </a:endParaRPr>
          </a:p>
        </p:txBody>
      </p:sp>
      <p:sp>
        <p:nvSpPr>
          <p:cNvPr id="43010" name="Rectangle 2"/>
          <p:cNvSpPr>
            <a:spLocks noChangeArrowheads="1"/>
          </p:cNvSpPr>
          <p:nvPr/>
        </p:nvSpPr>
        <p:spPr bwMode="auto">
          <a:xfrm>
            <a:off x="1557537" y="1190610"/>
            <a:ext cx="3593278" cy="1751249"/>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a:ln>
            <a:noFill/>
          </a:ln>
          <a:effectLst/>
        </p:spPr>
        <p:txBody>
          <a:bodyPr wrap="square"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just">
              <a:lnSpc>
                <a:spcPct val="110000"/>
              </a:lnSpc>
              <a:spcAft>
                <a:spcPct val="0"/>
              </a:spcAft>
              <a:buClrTx/>
              <a:buSzTx/>
            </a:pPr>
            <a:r>
              <a:rPr lang="en-US" sz="1400" spc="-80" dirty="0">
                <a:solidFill>
                  <a:schemeClr val="accent1">
                    <a:lumMod val="50000"/>
                  </a:schemeClr>
                </a:solidFill>
                <a:latin typeface="Arial"/>
                <a:cs typeface="Arial"/>
              </a:rPr>
              <a:t>The </a:t>
            </a:r>
            <a:r>
              <a:rPr lang="en-US" sz="1400" spc="5" dirty="0">
                <a:solidFill>
                  <a:schemeClr val="accent1">
                    <a:lumMod val="50000"/>
                  </a:schemeClr>
                </a:solidFill>
                <a:latin typeface="Arial"/>
                <a:cs typeface="Arial"/>
              </a:rPr>
              <a:t>evolution </a:t>
            </a:r>
            <a:r>
              <a:rPr lang="en-US" sz="1400" spc="35" dirty="0">
                <a:solidFill>
                  <a:schemeClr val="accent1">
                    <a:lumMod val="50000"/>
                  </a:schemeClr>
                </a:solidFill>
                <a:latin typeface="Arial"/>
                <a:cs typeface="Arial"/>
              </a:rPr>
              <a:t>of </a:t>
            </a:r>
            <a:r>
              <a:rPr lang="en-US" sz="1400" dirty="0">
                <a:solidFill>
                  <a:schemeClr val="accent1">
                    <a:lumMod val="50000"/>
                  </a:schemeClr>
                </a:solidFill>
                <a:latin typeface="Arial"/>
                <a:cs typeface="Arial"/>
              </a:rPr>
              <a:t>training </a:t>
            </a:r>
            <a:r>
              <a:rPr lang="en-US" sz="1400" spc="-10" dirty="0">
                <a:solidFill>
                  <a:schemeClr val="accent1">
                    <a:lumMod val="50000"/>
                  </a:schemeClr>
                </a:solidFill>
                <a:latin typeface="Arial"/>
                <a:cs typeface="Arial"/>
              </a:rPr>
              <a:t>solutions </a:t>
            </a:r>
            <a:r>
              <a:rPr lang="en-US" sz="1400" spc="5" dirty="0">
                <a:solidFill>
                  <a:schemeClr val="accent1">
                    <a:lumMod val="50000"/>
                  </a:schemeClr>
                </a:solidFill>
                <a:latin typeface="Arial"/>
                <a:cs typeface="Arial"/>
              </a:rPr>
              <a:t>adopted </a:t>
            </a:r>
            <a:r>
              <a:rPr lang="en-US" sz="1400" dirty="0">
                <a:solidFill>
                  <a:schemeClr val="accent1">
                    <a:lumMod val="50000"/>
                  </a:schemeClr>
                </a:solidFill>
                <a:latin typeface="Arial"/>
                <a:cs typeface="Arial"/>
              </a:rPr>
              <a:t>by</a:t>
            </a:r>
            <a:r>
              <a:rPr lang="en-US" sz="1400" spc="-285" dirty="0">
                <a:solidFill>
                  <a:schemeClr val="accent1">
                    <a:lumMod val="50000"/>
                  </a:schemeClr>
                </a:solidFill>
                <a:latin typeface="Arial"/>
                <a:cs typeface="Arial"/>
              </a:rPr>
              <a:t> </a:t>
            </a:r>
            <a:r>
              <a:rPr lang="en-US" sz="1400" spc="-195" dirty="0">
                <a:solidFill>
                  <a:schemeClr val="accent1">
                    <a:lumMod val="50000"/>
                  </a:schemeClr>
                </a:solidFill>
                <a:latin typeface="Arial"/>
                <a:cs typeface="Arial"/>
              </a:rPr>
              <a:t>RTC </a:t>
            </a:r>
            <a:r>
              <a:rPr lang="en-US" sz="1400" spc="30" dirty="0">
                <a:solidFill>
                  <a:schemeClr val="accent1">
                    <a:lumMod val="50000"/>
                  </a:schemeClr>
                </a:solidFill>
                <a:latin typeface="Arial"/>
                <a:cs typeface="Arial"/>
              </a:rPr>
              <a:t>It</a:t>
            </a:r>
            <a:r>
              <a:rPr lang="en-US" sz="1400" spc="-40" dirty="0">
                <a:solidFill>
                  <a:schemeClr val="accent1">
                    <a:lumMod val="50000"/>
                  </a:schemeClr>
                </a:solidFill>
                <a:latin typeface="Arial"/>
                <a:cs typeface="Arial"/>
              </a:rPr>
              <a:t>aly, </a:t>
            </a:r>
            <a:r>
              <a:rPr lang="en-US" sz="1400" spc="-30" dirty="0">
                <a:solidFill>
                  <a:schemeClr val="accent1">
                    <a:lumMod val="50000"/>
                  </a:schemeClr>
                </a:solidFill>
                <a:latin typeface="Arial"/>
                <a:cs typeface="Arial"/>
              </a:rPr>
              <a:t>and </a:t>
            </a:r>
            <a:r>
              <a:rPr lang="en-US" sz="1400" spc="15" dirty="0">
                <a:solidFill>
                  <a:schemeClr val="accent1">
                    <a:lumMod val="50000"/>
                  </a:schemeClr>
                </a:solidFill>
                <a:latin typeface="Arial"/>
                <a:cs typeface="Arial"/>
              </a:rPr>
              <a:t>the </a:t>
            </a:r>
            <a:r>
              <a:rPr lang="en-US" sz="1400" spc="-10" dirty="0">
                <a:solidFill>
                  <a:schemeClr val="accent1">
                    <a:lumMod val="50000"/>
                  </a:schemeClr>
                </a:solidFill>
                <a:latin typeface="Arial"/>
                <a:cs typeface="Arial"/>
              </a:rPr>
              <a:t>satisfaction </a:t>
            </a:r>
            <a:r>
              <a:rPr lang="en-US" sz="1400" spc="35" dirty="0">
                <a:solidFill>
                  <a:schemeClr val="accent1">
                    <a:lumMod val="50000"/>
                  </a:schemeClr>
                </a:solidFill>
                <a:latin typeface="Arial"/>
                <a:cs typeface="Arial"/>
              </a:rPr>
              <a:t>of </a:t>
            </a:r>
            <a:r>
              <a:rPr lang="en-US" sz="1400" spc="-25" dirty="0">
                <a:solidFill>
                  <a:schemeClr val="accent1">
                    <a:lumMod val="50000"/>
                  </a:schemeClr>
                </a:solidFill>
                <a:latin typeface="Arial"/>
                <a:cs typeface="Arial"/>
              </a:rPr>
              <a:t>trainees’ </a:t>
            </a:r>
            <a:r>
              <a:rPr lang="en-US" sz="1400" spc="-15" dirty="0">
                <a:solidFill>
                  <a:schemeClr val="accent1">
                    <a:lumMod val="50000"/>
                  </a:schemeClr>
                </a:solidFill>
                <a:latin typeface="Arial"/>
                <a:cs typeface="Arial"/>
              </a:rPr>
              <a:t>expectations,</a:t>
            </a:r>
            <a:r>
              <a:rPr lang="en-US" sz="1400" spc="-185" dirty="0">
                <a:solidFill>
                  <a:schemeClr val="accent1">
                    <a:lumMod val="50000"/>
                  </a:schemeClr>
                </a:solidFill>
                <a:latin typeface="Arial"/>
                <a:cs typeface="Arial"/>
              </a:rPr>
              <a:t> </a:t>
            </a:r>
            <a:r>
              <a:rPr lang="en-US" sz="1400" spc="-15" dirty="0">
                <a:solidFill>
                  <a:schemeClr val="accent1">
                    <a:lumMod val="50000"/>
                  </a:schemeClr>
                </a:solidFill>
                <a:latin typeface="Arial"/>
                <a:cs typeface="Arial"/>
              </a:rPr>
              <a:t>en</a:t>
            </a:r>
            <a:r>
              <a:rPr lang="en-US" sz="1400" spc="-25" dirty="0">
                <a:solidFill>
                  <a:schemeClr val="accent1">
                    <a:lumMod val="50000"/>
                  </a:schemeClr>
                </a:solidFill>
                <a:latin typeface="Arial"/>
                <a:cs typeface="Arial"/>
              </a:rPr>
              <a:t>couraged WMO </a:t>
            </a:r>
            <a:r>
              <a:rPr lang="en-US" sz="1400" spc="-30" dirty="0">
                <a:solidFill>
                  <a:schemeClr val="accent1">
                    <a:lumMod val="50000"/>
                  </a:schemeClr>
                </a:solidFill>
                <a:latin typeface="Arial"/>
                <a:cs typeface="Arial"/>
              </a:rPr>
              <a:t>and </a:t>
            </a:r>
            <a:r>
              <a:rPr lang="en-US" sz="1400" spc="-195" dirty="0">
                <a:solidFill>
                  <a:schemeClr val="accent1">
                    <a:lumMod val="50000"/>
                  </a:schemeClr>
                </a:solidFill>
                <a:latin typeface="Arial"/>
                <a:cs typeface="Arial"/>
              </a:rPr>
              <a:t>RTC </a:t>
            </a:r>
            <a:r>
              <a:rPr lang="en-US" sz="1400" dirty="0">
                <a:solidFill>
                  <a:schemeClr val="accent1">
                    <a:lumMod val="50000"/>
                  </a:schemeClr>
                </a:solidFill>
                <a:latin typeface="Arial"/>
                <a:cs typeface="Arial"/>
              </a:rPr>
              <a:t>Italy </a:t>
            </a:r>
            <a:r>
              <a:rPr lang="en-US" sz="1400" spc="65" dirty="0">
                <a:solidFill>
                  <a:schemeClr val="accent1">
                    <a:lumMod val="50000"/>
                  </a:schemeClr>
                </a:solidFill>
                <a:latin typeface="Arial"/>
                <a:cs typeface="Arial"/>
              </a:rPr>
              <a:t>to </a:t>
            </a:r>
            <a:r>
              <a:rPr lang="en-US" sz="1400" spc="10" dirty="0">
                <a:solidFill>
                  <a:schemeClr val="accent1">
                    <a:lumMod val="50000"/>
                  </a:schemeClr>
                </a:solidFill>
                <a:latin typeface="Arial"/>
                <a:cs typeface="Arial"/>
              </a:rPr>
              <a:t>widen </a:t>
            </a:r>
            <a:r>
              <a:rPr lang="en-US" sz="1400" spc="15" dirty="0">
                <a:solidFill>
                  <a:schemeClr val="accent1">
                    <a:lumMod val="50000"/>
                  </a:schemeClr>
                </a:solidFill>
                <a:latin typeface="Arial"/>
                <a:cs typeface="Arial"/>
              </a:rPr>
              <a:t>the</a:t>
            </a:r>
            <a:r>
              <a:rPr lang="en-US" sz="1400" spc="-50" dirty="0">
                <a:solidFill>
                  <a:schemeClr val="accent1">
                    <a:lumMod val="50000"/>
                  </a:schemeClr>
                </a:solidFill>
                <a:latin typeface="Arial"/>
                <a:cs typeface="Arial"/>
              </a:rPr>
              <a:t> </a:t>
            </a:r>
            <a:r>
              <a:rPr lang="en-US" sz="1400" spc="-15" dirty="0">
                <a:solidFill>
                  <a:schemeClr val="accent1">
                    <a:lumMod val="50000"/>
                  </a:schemeClr>
                </a:solidFill>
                <a:latin typeface="Arial"/>
                <a:cs typeface="Arial"/>
              </a:rPr>
              <a:t>spectrum  </a:t>
            </a:r>
            <a:r>
              <a:rPr lang="en-US" sz="1400" spc="35" dirty="0">
                <a:solidFill>
                  <a:schemeClr val="accent1">
                    <a:lumMod val="50000"/>
                  </a:schemeClr>
                </a:solidFill>
                <a:latin typeface="Arial"/>
                <a:cs typeface="Arial"/>
              </a:rPr>
              <a:t>of</a:t>
            </a:r>
            <a:r>
              <a:rPr lang="en-US" sz="1400" spc="-150" dirty="0">
                <a:solidFill>
                  <a:schemeClr val="accent1">
                    <a:lumMod val="50000"/>
                  </a:schemeClr>
                </a:solidFill>
                <a:latin typeface="Arial"/>
                <a:cs typeface="Arial"/>
              </a:rPr>
              <a:t> </a:t>
            </a:r>
            <a:r>
              <a:rPr lang="en-US" sz="1400" spc="-25" dirty="0">
                <a:solidFill>
                  <a:schemeClr val="accent1">
                    <a:lumMod val="50000"/>
                  </a:schemeClr>
                </a:solidFill>
                <a:latin typeface="Arial"/>
                <a:cs typeface="Arial"/>
              </a:rPr>
              <a:t>beneficiaries</a:t>
            </a:r>
            <a:r>
              <a:rPr lang="en-US" sz="1400" spc="-150" dirty="0">
                <a:solidFill>
                  <a:schemeClr val="accent1">
                    <a:lumMod val="50000"/>
                  </a:schemeClr>
                </a:solidFill>
                <a:latin typeface="Arial"/>
                <a:cs typeface="Arial"/>
              </a:rPr>
              <a:t> </a:t>
            </a:r>
            <a:r>
              <a:rPr lang="en-US" sz="1400" spc="-30" dirty="0">
                <a:solidFill>
                  <a:schemeClr val="accent1">
                    <a:lumMod val="50000"/>
                  </a:schemeClr>
                </a:solidFill>
                <a:latin typeface="Arial"/>
                <a:cs typeface="Arial"/>
              </a:rPr>
              <a:t>and</a:t>
            </a:r>
            <a:r>
              <a:rPr lang="en-US" sz="1400" spc="-150" dirty="0">
                <a:solidFill>
                  <a:schemeClr val="accent1">
                    <a:lumMod val="50000"/>
                  </a:schemeClr>
                </a:solidFill>
                <a:latin typeface="Arial"/>
                <a:cs typeface="Arial"/>
              </a:rPr>
              <a:t> </a:t>
            </a:r>
            <a:r>
              <a:rPr lang="en-US" sz="1400" spc="65" dirty="0">
                <a:solidFill>
                  <a:schemeClr val="accent1">
                    <a:lumMod val="50000"/>
                  </a:schemeClr>
                </a:solidFill>
                <a:latin typeface="Arial"/>
                <a:cs typeface="Arial"/>
              </a:rPr>
              <a:t>to</a:t>
            </a:r>
            <a:r>
              <a:rPr lang="en-US" sz="1400" spc="-150" dirty="0">
                <a:solidFill>
                  <a:schemeClr val="accent1">
                    <a:lumMod val="50000"/>
                  </a:schemeClr>
                </a:solidFill>
                <a:latin typeface="Arial"/>
                <a:cs typeface="Arial"/>
              </a:rPr>
              <a:t> </a:t>
            </a:r>
            <a:r>
              <a:rPr lang="en-US" sz="1400" spc="-45" dirty="0">
                <a:solidFill>
                  <a:schemeClr val="accent1">
                    <a:lumMod val="50000"/>
                  </a:schemeClr>
                </a:solidFill>
                <a:latin typeface="Arial"/>
                <a:cs typeface="Arial"/>
              </a:rPr>
              <a:t>make</a:t>
            </a:r>
            <a:r>
              <a:rPr lang="en-US" sz="1400" spc="-150" dirty="0">
                <a:solidFill>
                  <a:schemeClr val="accent1">
                    <a:lumMod val="50000"/>
                  </a:schemeClr>
                </a:solidFill>
                <a:latin typeface="Arial"/>
                <a:cs typeface="Arial"/>
              </a:rPr>
              <a:t> </a:t>
            </a:r>
            <a:r>
              <a:rPr lang="en-US" sz="1400" spc="15" dirty="0">
                <a:solidFill>
                  <a:schemeClr val="accent1">
                    <a:lumMod val="50000"/>
                  </a:schemeClr>
                </a:solidFill>
                <a:latin typeface="Arial"/>
                <a:cs typeface="Arial"/>
              </a:rPr>
              <a:t>the</a:t>
            </a:r>
            <a:r>
              <a:rPr lang="en-US" sz="1400" spc="-150" dirty="0">
                <a:solidFill>
                  <a:schemeClr val="accent1">
                    <a:lumMod val="50000"/>
                  </a:schemeClr>
                </a:solidFill>
                <a:latin typeface="Arial"/>
                <a:cs typeface="Arial"/>
              </a:rPr>
              <a:t> </a:t>
            </a:r>
            <a:r>
              <a:rPr lang="en-US" sz="1400" spc="-50" dirty="0">
                <a:solidFill>
                  <a:schemeClr val="accent1">
                    <a:lumMod val="50000"/>
                  </a:schemeClr>
                </a:solidFill>
                <a:latin typeface="Arial"/>
                <a:cs typeface="Arial"/>
              </a:rPr>
              <a:t>courses</a:t>
            </a:r>
            <a:r>
              <a:rPr lang="en-US" sz="1400" spc="-120" dirty="0">
                <a:solidFill>
                  <a:schemeClr val="accent1">
                    <a:lumMod val="50000"/>
                  </a:schemeClr>
                </a:solidFill>
                <a:latin typeface="Arial"/>
                <a:cs typeface="Arial"/>
              </a:rPr>
              <a:t> </a:t>
            </a:r>
            <a:r>
              <a:rPr lang="en-US" sz="1400" spc="5" dirty="0">
                <a:solidFill>
                  <a:schemeClr val="accent1">
                    <a:lumMod val="50000"/>
                  </a:schemeClr>
                </a:solidFill>
                <a:latin typeface="Arial"/>
                <a:cs typeface="Arial"/>
              </a:rPr>
              <a:t>content</a:t>
            </a:r>
            <a:r>
              <a:rPr lang="en-US" sz="1400" spc="-135" dirty="0">
                <a:solidFill>
                  <a:schemeClr val="accent1">
                    <a:lumMod val="50000"/>
                  </a:schemeClr>
                </a:solidFill>
                <a:latin typeface="Arial"/>
                <a:cs typeface="Arial"/>
              </a:rPr>
              <a:t> </a:t>
            </a:r>
            <a:r>
              <a:rPr lang="en-US" sz="1400" spc="-20" dirty="0">
                <a:solidFill>
                  <a:schemeClr val="accent1">
                    <a:lumMod val="50000"/>
                  </a:schemeClr>
                </a:solidFill>
                <a:latin typeface="Arial"/>
                <a:cs typeface="Arial"/>
              </a:rPr>
              <a:t>avail</a:t>
            </a:r>
            <a:r>
              <a:rPr lang="en-US" sz="1400" spc="-25" dirty="0">
                <a:solidFill>
                  <a:schemeClr val="accent1">
                    <a:lumMod val="50000"/>
                  </a:schemeClr>
                </a:solidFill>
                <a:latin typeface="Arial"/>
                <a:cs typeface="Arial"/>
              </a:rPr>
              <a:t>able </a:t>
            </a:r>
            <a:r>
              <a:rPr lang="en-US" sz="1400" spc="25" dirty="0">
                <a:solidFill>
                  <a:schemeClr val="accent1">
                    <a:lumMod val="50000"/>
                  </a:schemeClr>
                </a:solidFill>
                <a:latin typeface="Arial"/>
                <a:cs typeface="Arial"/>
              </a:rPr>
              <a:t>for </a:t>
            </a:r>
            <a:r>
              <a:rPr lang="en-US" sz="1400" spc="10" dirty="0">
                <a:solidFill>
                  <a:schemeClr val="accent1">
                    <a:lumMod val="50000"/>
                  </a:schemeClr>
                </a:solidFill>
                <a:latin typeface="Arial"/>
                <a:cs typeface="Arial"/>
              </a:rPr>
              <a:t>other </a:t>
            </a:r>
            <a:r>
              <a:rPr lang="en-US" sz="1400" spc="-25" dirty="0">
                <a:solidFill>
                  <a:schemeClr val="accent1">
                    <a:lumMod val="50000"/>
                  </a:schemeClr>
                </a:solidFill>
                <a:latin typeface="Arial"/>
                <a:cs typeface="Arial"/>
              </a:rPr>
              <a:t>regions </a:t>
            </a:r>
            <a:r>
              <a:rPr lang="en-US" sz="1400" spc="-30" dirty="0">
                <a:solidFill>
                  <a:schemeClr val="accent1">
                    <a:lumMod val="50000"/>
                  </a:schemeClr>
                </a:solidFill>
                <a:latin typeface="Arial"/>
                <a:cs typeface="Arial"/>
              </a:rPr>
              <a:t>and </a:t>
            </a:r>
            <a:r>
              <a:rPr lang="en-US" sz="1400" spc="10" dirty="0">
                <a:solidFill>
                  <a:schemeClr val="accent1">
                    <a:lumMod val="50000"/>
                  </a:schemeClr>
                </a:solidFill>
                <a:latin typeface="Arial"/>
                <a:cs typeface="Arial"/>
              </a:rPr>
              <a:t>other </a:t>
            </a:r>
            <a:r>
              <a:rPr lang="en-US" sz="1400" spc="-175" dirty="0">
                <a:solidFill>
                  <a:schemeClr val="accent1">
                    <a:lumMod val="50000"/>
                  </a:schemeClr>
                </a:solidFill>
                <a:latin typeface="Arial"/>
                <a:cs typeface="Arial"/>
              </a:rPr>
              <a:t>RTCs </a:t>
            </a:r>
            <a:r>
              <a:rPr lang="en-US" sz="1400" spc="-105" dirty="0">
                <a:solidFill>
                  <a:schemeClr val="accent1">
                    <a:lumMod val="50000"/>
                  </a:schemeClr>
                </a:solidFill>
                <a:latin typeface="Arial"/>
                <a:cs typeface="Arial"/>
              </a:rPr>
              <a:t>as </a:t>
            </a:r>
            <a:r>
              <a:rPr lang="en-US" sz="1400" spc="-90" dirty="0">
                <a:solidFill>
                  <a:schemeClr val="accent1">
                    <a:lumMod val="50000"/>
                  </a:schemeClr>
                </a:solidFill>
                <a:latin typeface="Arial"/>
                <a:cs typeface="Arial"/>
              </a:rPr>
              <a:t>a </a:t>
            </a:r>
            <a:r>
              <a:rPr lang="en-US" sz="1400" spc="-20" dirty="0">
                <a:solidFill>
                  <a:schemeClr val="accent1">
                    <a:lumMod val="50000"/>
                  </a:schemeClr>
                </a:solidFill>
                <a:latin typeface="Arial"/>
                <a:cs typeface="Arial"/>
              </a:rPr>
              <a:t>distance  </a:t>
            </a:r>
            <a:r>
              <a:rPr lang="en-US" sz="1400" spc="-25" dirty="0">
                <a:solidFill>
                  <a:schemeClr val="accent1">
                    <a:lumMod val="50000"/>
                  </a:schemeClr>
                </a:solidFill>
                <a:latin typeface="Arial"/>
                <a:cs typeface="Arial"/>
              </a:rPr>
              <a:t>learning </a:t>
            </a:r>
            <a:r>
              <a:rPr lang="en-US" sz="1400" spc="-40" dirty="0">
                <a:solidFill>
                  <a:schemeClr val="accent1">
                    <a:lumMod val="50000"/>
                  </a:schemeClr>
                </a:solidFill>
                <a:latin typeface="Arial"/>
                <a:cs typeface="Arial"/>
              </a:rPr>
              <a:t>course</a:t>
            </a:r>
            <a:r>
              <a:rPr lang="en-US" sz="1400" spc="-15" dirty="0">
                <a:solidFill>
                  <a:schemeClr val="accent1">
                    <a:lumMod val="50000"/>
                  </a:schemeClr>
                </a:solidFill>
                <a:latin typeface="Arial"/>
                <a:cs typeface="Arial"/>
              </a:rPr>
              <a:t> </a:t>
            </a:r>
            <a:r>
              <a:rPr lang="en-US" sz="1400" spc="-60" dirty="0">
                <a:solidFill>
                  <a:schemeClr val="accent1">
                    <a:lumMod val="50000"/>
                  </a:schemeClr>
                </a:solidFill>
                <a:latin typeface="Arial"/>
                <a:cs typeface="Arial"/>
              </a:rPr>
              <a:t>package.</a:t>
            </a:r>
            <a:endParaRPr lang="en-US" sz="1400" dirty="0">
              <a:solidFill>
                <a:schemeClr val="accent1">
                  <a:lumMod val="50000"/>
                </a:schemeClr>
              </a:solidFill>
              <a:latin typeface="Arial"/>
              <a:cs typeface="Aria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483" y="2452203"/>
            <a:ext cx="2593359" cy="2427990"/>
          </a:xfrm>
          <a:prstGeom prst="rect">
            <a:avLst/>
          </a:prstGeom>
        </p:spPr>
      </p:pic>
      <p:sp>
        <p:nvSpPr>
          <p:cNvPr id="11" name="Figura a mano libera 10"/>
          <p:cNvSpPr/>
          <p:nvPr/>
        </p:nvSpPr>
        <p:spPr>
          <a:xfrm>
            <a:off x="861994" y="1407593"/>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1</a:t>
            </a:r>
          </a:p>
        </p:txBody>
      </p:sp>
      <p:sp>
        <p:nvSpPr>
          <p:cNvPr id="13" name="Figura a mano libera 12"/>
          <p:cNvSpPr/>
          <p:nvPr/>
        </p:nvSpPr>
        <p:spPr>
          <a:xfrm>
            <a:off x="10268905" y="1190138"/>
            <a:ext cx="624018" cy="592600"/>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6</a:t>
            </a:r>
          </a:p>
        </p:txBody>
      </p:sp>
      <p:sp>
        <p:nvSpPr>
          <p:cNvPr id="15" name="Figura a mano libera 14"/>
          <p:cNvSpPr/>
          <p:nvPr/>
        </p:nvSpPr>
        <p:spPr>
          <a:xfrm>
            <a:off x="10771466" y="5479540"/>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4</a:t>
            </a:r>
          </a:p>
        </p:txBody>
      </p:sp>
      <p:sp>
        <p:nvSpPr>
          <p:cNvPr id="17" name="Figura a mano libera 16"/>
          <p:cNvSpPr/>
          <p:nvPr/>
        </p:nvSpPr>
        <p:spPr>
          <a:xfrm>
            <a:off x="3133810" y="5479540"/>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3</a:t>
            </a:r>
          </a:p>
        </p:txBody>
      </p:sp>
      <p:sp>
        <p:nvSpPr>
          <p:cNvPr id="19" name="Figura a mano libera 18"/>
          <p:cNvSpPr/>
          <p:nvPr/>
        </p:nvSpPr>
        <p:spPr>
          <a:xfrm>
            <a:off x="873185" y="3429000"/>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2</a:t>
            </a:r>
          </a:p>
        </p:txBody>
      </p:sp>
      <p:sp>
        <p:nvSpPr>
          <p:cNvPr id="23" name="Figura a mano libera 22"/>
          <p:cNvSpPr/>
          <p:nvPr/>
        </p:nvSpPr>
        <p:spPr>
          <a:xfrm>
            <a:off x="10706998" y="3434610"/>
            <a:ext cx="624018" cy="602204"/>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algn="ctr" defTabSz="889000">
              <a:lnSpc>
                <a:spcPct val="90000"/>
              </a:lnSpc>
              <a:spcBef>
                <a:spcPct val="0"/>
              </a:spcBef>
              <a:spcAft>
                <a:spcPct val="35000"/>
              </a:spcAft>
            </a:pPr>
            <a:r>
              <a:rPr lang="it-IT" sz="2000" b="1" dirty="0">
                <a:ln w="22225">
                  <a:solidFill>
                    <a:schemeClr val="accent2"/>
                  </a:solidFill>
                  <a:prstDash val="solid"/>
                </a:ln>
                <a:solidFill>
                  <a:schemeClr val="accent2">
                    <a:lumMod val="40000"/>
                    <a:lumOff val="60000"/>
                  </a:schemeClr>
                </a:solidFill>
              </a:rPr>
              <a:t>5</a:t>
            </a:r>
          </a:p>
        </p:txBody>
      </p:sp>
    </p:spTree>
    <p:extLst>
      <p:ext uri="{BB962C8B-B14F-4D97-AF65-F5344CB8AC3E}">
        <p14:creationId xmlns:p14="http://schemas.microsoft.com/office/powerpoint/2010/main" val="1543063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t="23662" b="17902"/>
          <a:stretch/>
        </p:blipFill>
        <p:spPr>
          <a:xfrm>
            <a:off x="75549" y="198039"/>
            <a:ext cx="4238625" cy="1857675"/>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t="25823" r="8613"/>
          <a:stretch/>
        </p:blipFill>
        <p:spPr>
          <a:xfrm>
            <a:off x="8562780" y="146650"/>
            <a:ext cx="3316550" cy="2019016"/>
          </a:xfrm>
          <a:prstGeom prst="rect">
            <a:avLst/>
          </a:prstGeom>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t="28131"/>
          <a:stretch/>
        </p:blipFill>
        <p:spPr>
          <a:xfrm>
            <a:off x="7084747" y="2321728"/>
            <a:ext cx="4419600" cy="2382252"/>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8868" y="271332"/>
            <a:ext cx="2919218" cy="3892291"/>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2392" y="3698356"/>
            <a:ext cx="4584031" cy="3056020"/>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089" y="2055714"/>
            <a:ext cx="4380000" cy="2628000"/>
          </a:xfrm>
          <a:prstGeom prst="rect">
            <a:avLst/>
          </a:prstGeom>
        </p:spPr>
      </p:pic>
      <p:pic>
        <p:nvPicPr>
          <p:cNvPr id="11" name="Immagin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7262" y="4163000"/>
            <a:ext cx="4616532" cy="2592000"/>
          </a:xfrm>
          <a:prstGeom prst="rect">
            <a:avLst/>
          </a:prstGeom>
        </p:spPr>
      </p:pic>
    </p:spTree>
    <p:extLst>
      <p:ext uri="{BB962C8B-B14F-4D97-AF65-F5344CB8AC3E}">
        <p14:creationId xmlns:p14="http://schemas.microsoft.com/office/powerpoint/2010/main" val="3524325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p:nvPr/>
        </p:nvSpPr>
        <p:spPr>
          <a:xfrm>
            <a:off x="6761189" y="0"/>
            <a:ext cx="5211736" cy="7272216"/>
          </a:xfrm>
          <a:prstGeom prst="rect">
            <a:avLst/>
          </a:prstGeom>
          <a:solidFill>
            <a:srgbClr val="E8E8E8">
              <a:alpha val="30590"/>
            </a:srgbClr>
          </a:solidFill>
          <a:ln>
            <a:noFill/>
          </a:ln>
        </p:spPr>
        <p:txBody>
          <a:bodyPr spcFirstLastPara="1" wrap="square" lIns="60933" tIns="60933" rIns="60933" bIns="60933" anchor="ctr" anchorCtr="0">
            <a:noAutofit/>
          </a:bodyPr>
          <a:lstStyle/>
          <a:p>
            <a:pPr algn="ctr">
              <a:buClr>
                <a:srgbClr val="FFFFFF"/>
              </a:buClr>
            </a:pPr>
            <a:endParaRPr sz="4800" dirty="0">
              <a:solidFill>
                <a:srgbClr val="FFFFFF"/>
              </a:solidFill>
              <a:latin typeface="+mj-lt"/>
              <a:ea typeface="Poppins Light"/>
              <a:cs typeface="Poppins Light"/>
              <a:sym typeface="Poppins Light"/>
            </a:endParaRPr>
          </a:p>
        </p:txBody>
      </p:sp>
      <p:sp>
        <p:nvSpPr>
          <p:cNvPr id="125" name="Shape 125"/>
          <p:cNvSpPr/>
          <p:nvPr/>
        </p:nvSpPr>
        <p:spPr>
          <a:xfrm>
            <a:off x="528489" y="428039"/>
            <a:ext cx="3804800" cy="548800"/>
          </a:xfrm>
          <a:prstGeom prst="rect">
            <a:avLst/>
          </a:prstGeom>
          <a:noFill/>
          <a:ln>
            <a:noFill/>
          </a:ln>
        </p:spPr>
        <p:txBody>
          <a:bodyPr spcFirstLastPara="1" wrap="square" lIns="0" tIns="0" rIns="0" bIns="0" anchor="ctr" anchorCtr="0">
            <a:noAutofit/>
          </a:bodyPr>
          <a:lstStyle/>
          <a:p>
            <a:pPr>
              <a:lnSpc>
                <a:spcPct val="128787"/>
              </a:lnSpc>
              <a:buClr>
                <a:srgbClr val="000000"/>
              </a:buClr>
            </a:pPr>
            <a:r>
              <a:rPr lang="en-GB" sz="2400" b="1" dirty="0">
                <a:solidFill>
                  <a:srgbClr val="000000"/>
                </a:solidFill>
                <a:latin typeface="+mj-lt"/>
              </a:rPr>
              <a:t>Get Connected</a:t>
            </a:r>
            <a:endParaRPr sz="2400" b="1" dirty="0">
              <a:latin typeface="+mj-lt"/>
            </a:endParaRPr>
          </a:p>
        </p:txBody>
      </p:sp>
      <p:grpSp>
        <p:nvGrpSpPr>
          <p:cNvPr id="126" name="Shape 126"/>
          <p:cNvGrpSpPr/>
          <p:nvPr/>
        </p:nvGrpSpPr>
        <p:grpSpPr>
          <a:xfrm>
            <a:off x="528507" y="2173011"/>
            <a:ext cx="1310364" cy="129600"/>
            <a:chOff x="-1" y="-136"/>
            <a:chExt cx="2461240" cy="253653"/>
          </a:xfrm>
        </p:grpSpPr>
        <p:grpSp>
          <p:nvGrpSpPr>
            <p:cNvPr id="127" name="Shape 127"/>
            <p:cNvGrpSpPr/>
            <p:nvPr/>
          </p:nvGrpSpPr>
          <p:grpSpPr>
            <a:xfrm>
              <a:off x="-1" y="154249"/>
              <a:ext cx="2461240" cy="99268"/>
              <a:chOff x="-1" y="-136"/>
              <a:chExt cx="2461240" cy="99268"/>
            </a:xfrm>
          </p:grpSpPr>
          <p:sp>
            <p:nvSpPr>
              <p:cNvPr id="128" name="Shape 128"/>
              <p:cNvSpPr/>
              <p:nvPr/>
            </p:nvSpPr>
            <p:spPr>
              <a:xfrm rot="-2745530">
                <a:off x="13264" y="1795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29" name="Shape 129"/>
              <p:cNvSpPr/>
              <p:nvPr/>
            </p:nvSpPr>
            <p:spPr>
              <a:xfrm rot="-2745530">
                <a:off x="228777" y="1554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0" name="Shape 130"/>
              <p:cNvSpPr/>
              <p:nvPr/>
            </p:nvSpPr>
            <p:spPr>
              <a:xfrm rot="-2745530">
                <a:off x="444290" y="13129"/>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1" name="Shape 131"/>
              <p:cNvSpPr/>
              <p:nvPr/>
            </p:nvSpPr>
            <p:spPr>
              <a:xfrm rot="-2745530">
                <a:off x="659802" y="18668"/>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2" name="Shape 132"/>
              <p:cNvSpPr/>
              <p:nvPr/>
            </p:nvSpPr>
            <p:spPr>
              <a:xfrm rot="-2745530">
                <a:off x="875315" y="1625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3" name="Shape 133"/>
              <p:cNvSpPr/>
              <p:nvPr/>
            </p:nvSpPr>
            <p:spPr>
              <a:xfrm rot="-2745530">
                <a:off x="1090828" y="2179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4" name="Shape 134"/>
              <p:cNvSpPr/>
              <p:nvPr/>
            </p:nvSpPr>
            <p:spPr>
              <a:xfrm rot="-2745530">
                <a:off x="1306340" y="19385"/>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5" name="Shape 135"/>
              <p:cNvSpPr/>
              <p:nvPr/>
            </p:nvSpPr>
            <p:spPr>
              <a:xfrm rot="-2745530">
                <a:off x="1521853" y="16974"/>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6" name="Shape 136"/>
              <p:cNvSpPr/>
              <p:nvPr/>
            </p:nvSpPr>
            <p:spPr>
              <a:xfrm rot="-2745530">
                <a:off x="1737366" y="14563"/>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7" name="Shape 137"/>
              <p:cNvSpPr/>
              <p:nvPr/>
            </p:nvSpPr>
            <p:spPr>
              <a:xfrm rot="-2745530">
                <a:off x="1952878" y="20102"/>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8" name="Shape 138"/>
              <p:cNvSpPr/>
              <p:nvPr/>
            </p:nvSpPr>
            <p:spPr>
              <a:xfrm rot="-2745530">
                <a:off x="2168391" y="1769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39" name="Shape 139"/>
              <p:cNvSpPr/>
              <p:nvPr/>
            </p:nvSpPr>
            <p:spPr>
              <a:xfrm rot="-2745530">
                <a:off x="2383904" y="1528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grpSp>
        <p:grpSp>
          <p:nvGrpSpPr>
            <p:cNvPr id="140" name="Shape 140"/>
            <p:cNvGrpSpPr/>
            <p:nvPr/>
          </p:nvGrpSpPr>
          <p:grpSpPr>
            <a:xfrm>
              <a:off x="-1" y="-136"/>
              <a:ext cx="2461240" cy="99268"/>
              <a:chOff x="-1" y="-136"/>
              <a:chExt cx="2461240" cy="99268"/>
            </a:xfrm>
          </p:grpSpPr>
          <p:sp>
            <p:nvSpPr>
              <p:cNvPr id="141" name="Shape 141"/>
              <p:cNvSpPr/>
              <p:nvPr/>
            </p:nvSpPr>
            <p:spPr>
              <a:xfrm rot="-2745530">
                <a:off x="13264" y="1795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2" name="Shape 142"/>
              <p:cNvSpPr/>
              <p:nvPr/>
            </p:nvSpPr>
            <p:spPr>
              <a:xfrm rot="-2745530">
                <a:off x="228777" y="1554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3" name="Shape 143"/>
              <p:cNvSpPr/>
              <p:nvPr/>
            </p:nvSpPr>
            <p:spPr>
              <a:xfrm rot="-2745530">
                <a:off x="444290" y="13129"/>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4" name="Shape 144"/>
              <p:cNvSpPr/>
              <p:nvPr/>
            </p:nvSpPr>
            <p:spPr>
              <a:xfrm rot="-2745530">
                <a:off x="659802" y="18668"/>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5" name="Shape 145"/>
              <p:cNvSpPr/>
              <p:nvPr/>
            </p:nvSpPr>
            <p:spPr>
              <a:xfrm rot="-2745530">
                <a:off x="875315" y="1625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6" name="Shape 146"/>
              <p:cNvSpPr/>
              <p:nvPr/>
            </p:nvSpPr>
            <p:spPr>
              <a:xfrm rot="-2745530">
                <a:off x="1090828" y="21797"/>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7" name="Shape 147"/>
              <p:cNvSpPr/>
              <p:nvPr/>
            </p:nvSpPr>
            <p:spPr>
              <a:xfrm rot="-2745530">
                <a:off x="1306340" y="19385"/>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8" name="Shape 148"/>
              <p:cNvSpPr/>
              <p:nvPr/>
            </p:nvSpPr>
            <p:spPr>
              <a:xfrm rot="-2745530">
                <a:off x="1521853" y="16974"/>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49" name="Shape 149"/>
              <p:cNvSpPr/>
              <p:nvPr/>
            </p:nvSpPr>
            <p:spPr>
              <a:xfrm rot="-2745530">
                <a:off x="1737366" y="14563"/>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50" name="Shape 150"/>
              <p:cNvSpPr/>
              <p:nvPr/>
            </p:nvSpPr>
            <p:spPr>
              <a:xfrm rot="-2745530">
                <a:off x="1952878" y="20102"/>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51" name="Shape 151"/>
              <p:cNvSpPr/>
              <p:nvPr/>
            </p:nvSpPr>
            <p:spPr>
              <a:xfrm rot="-2745530">
                <a:off x="2168391" y="17691"/>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sp>
            <p:nvSpPr>
              <p:cNvPr id="152" name="Shape 152"/>
              <p:cNvSpPr/>
              <p:nvPr/>
            </p:nvSpPr>
            <p:spPr>
              <a:xfrm rot="-2745530">
                <a:off x="2383904" y="15280"/>
                <a:ext cx="64069" cy="64069"/>
              </a:xfrm>
              <a:prstGeom prst="ellipse">
                <a:avLst/>
              </a:prstGeom>
              <a:solidFill>
                <a:srgbClr val="000000"/>
              </a:solidFill>
              <a:ln>
                <a:noFill/>
              </a:ln>
            </p:spPr>
            <p:txBody>
              <a:bodyPr spcFirstLastPara="1" wrap="square" lIns="60933" tIns="60933" rIns="60933" bIns="60933" anchor="ctr" anchorCtr="0">
                <a:noAutofit/>
              </a:bodyPr>
              <a:lstStyle/>
              <a:p>
                <a:pPr algn="ctr">
                  <a:buClr>
                    <a:srgbClr val="FFFFFF"/>
                  </a:buClr>
                </a:pPr>
                <a:endParaRPr sz="4800">
                  <a:solidFill>
                    <a:srgbClr val="FFFFFF"/>
                  </a:solidFill>
                  <a:latin typeface="+mj-lt"/>
                  <a:ea typeface="Poppins Light"/>
                  <a:cs typeface="Poppins Light"/>
                  <a:sym typeface="Poppins Light"/>
                </a:endParaRPr>
              </a:p>
            </p:txBody>
          </p:sp>
        </p:grpSp>
      </p:grpSp>
      <p:sp>
        <p:nvSpPr>
          <p:cNvPr id="153" name="Shape 153"/>
          <p:cNvSpPr/>
          <p:nvPr/>
        </p:nvSpPr>
        <p:spPr>
          <a:xfrm>
            <a:off x="355581" y="1033309"/>
            <a:ext cx="5065200" cy="921200"/>
          </a:xfrm>
          <a:prstGeom prst="rect">
            <a:avLst/>
          </a:prstGeom>
          <a:noFill/>
          <a:ln>
            <a:noFill/>
          </a:ln>
        </p:spPr>
        <p:txBody>
          <a:bodyPr spcFirstLastPara="1" wrap="square" lIns="144967" tIns="144967" rIns="144967" bIns="144967" anchor="t" anchorCtr="0">
            <a:noAutofit/>
          </a:bodyPr>
          <a:lstStyle/>
          <a:p>
            <a:pPr>
              <a:lnSpc>
                <a:spcPct val="112500"/>
              </a:lnSpc>
              <a:buClr>
                <a:srgbClr val="4DB4B4"/>
              </a:buClr>
            </a:pPr>
            <a:r>
              <a:rPr lang="it-IT" sz="2400" b="1" dirty="0">
                <a:solidFill>
                  <a:srgbClr val="4DB4B4"/>
                </a:solidFill>
                <a:latin typeface="+mj-lt"/>
              </a:rPr>
              <a:t>Marina Baldi</a:t>
            </a:r>
            <a:endParaRPr sz="2400" dirty="0">
              <a:latin typeface="+mj-lt"/>
            </a:endParaRPr>
          </a:p>
          <a:p>
            <a:pPr>
              <a:lnSpc>
                <a:spcPct val="112500"/>
              </a:lnSpc>
              <a:spcBef>
                <a:spcPts val="667"/>
              </a:spcBef>
              <a:buClr>
                <a:srgbClr val="4DB4B4"/>
              </a:buClr>
            </a:pPr>
            <a:r>
              <a:rPr lang="en-GB" sz="2400" b="1" dirty="0">
                <a:solidFill>
                  <a:srgbClr val="4DB4B4"/>
                </a:solidFill>
                <a:latin typeface="+mj-lt"/>
              </a:rPr>
              <a:t>IBE-CNR</a:t>
            </a:r>
            <a:endParaRPr sz="2400" dirty="0">
              <a:latin typeface="+mj-lt"/>
            </a:endParaRPr>
          </a:p>
        </p:txBody>
      </p:sp>
      <p:sp>
        <p:nvSpPr>
          <p:cNvPr id="154" name="Shape 154"/>
          <p:cNvSpPr/>
          <p:nvPr/>
        </p:nvSpPr>
        <p:spPr>
          <a:xfrm>
            <a:off x="434543" y="3567883"/>
            <a:ext cx="297200" cy="207600"/>
          </a:xfrm>
          <a:custGeom>
            <a:avLst/>
            <a:gdLst/>
            <a:ahLst/>
            <a:cxnLst/>
            <a:rect l="0" t="0" r="0" b="0"/>
            <a:pathLst>
              <a:path w="120000" h="120000" extrusionOk="0">
                <a:moveTo>
                  <a:pt x="114544" y="105000"/>
                </a:moveTo>
                <a:cubicBezTo>
                  <a:pt x="114544" y="105444"/>
                  <a:pt x="114505" y="105877"/>
                  <a:pt x="114450" y="106305"/>
                </a:cubicBezTo>
                <a:lnTo>
                  <a:pt x="80772" y="60000"/>
                </a:lnTo>
                <a:lnTo>
                  <a:pt x="114450" y="13694"/>
                </a:lnTo>
                <a:cubicBezTo>
                  <a:pt x="114505" y="14122"/>
                  <a:pt x="114544" y="14555"/>
                  <a:pt x="114544" y="15000"/>
                </a:cubicBezTo>
                <a:cubicBezTo>
                  <a:pt x="114544" y="15000"/>
                  <a:pt x="114544" y="105000"/>
                  <a:pt x="114544" y="105000"/>
                </a:cubicBezTo>
                <a:close/>
                <a:moveTo>
                  <a:pt x="109088" y="112500"/>
                </a:moveTo>
                <a:lnTo>
                  <a:pt x="10911" y="112500"/>
                </a:lnTo>
                <a:cubicBezTo>
                  <a:pt x="10272" y="112500"/>
                  <a:pt x="9661" y="112322"/>
                  <a:pt x="9094" y="112044"/>
                </a:cubicBezTo>
                <a:lnTo>
                  <a:pt x="43083" y="65300"/>
                </a:lnTo>
                <a:lnTo>
                  <a:pt x="52444" y="78177"/>
                </a:lnTo>
                <a:cubicBezTo>
                  <a:pt x="54533" y="81050"/>
                  <a:pt x="57266" y="82483"/>
                  <a:pt x="60000" y="82483"/>
                </a:cubicBezTo>
                <a:cubicBezTo>
                  <a:pt x="62733" y="82483"/>
                  <a:pt x="65466" y="81050"/>
                  <a:pt x="67550" y="78177"/>
                </a:cubicBezTo>
                <a:lnTo>
                  <a:pt x="76916" y="65300"/>
                </a:lnTo>
                <a:lnTo>
                  <a:pt x="110911" y="112044"/>
                </a:lnTo>
                <a:cubicBezTo>
                  <a:pt x="110338" y="112322"/>
                  <a:pt x="109733" y="112500"/>
                  <a:pt x="109088" y="112500"/>
                </a:cubicBezTo>
                <a:moveTo>
                  <a:pt x="5455" y="105000"/>
                </a:moveTo>
                <a:lnTo>
                  <a:pt x="5455" y="15000"/>
                </a:lnTo>
                <a:cubicBezTo>
                  <a:pt x="5455" y="14555"/>
                  <a:pt x="5494" y="14122"/>
                  <a:pt x="5550" y="13694"/>
                </a:cubicBezTo>
                <a:lnTo>
                  <a:pt x="39227" y="60000"/>
                </a:lnTo>
                <a:lnTo>
                  <a:pt x="5550" y="106305"/>
                </a:lnTo>
                <a:cubicBezTo>
                  <a:pt x="5494" y="105877"/>
                  <a:pt x="5455" y="105444"/>
                  <a:pt x="5455" y="105000"/>
                </a:cubicBezTo>
                <a:moveTo>
                  <a:pt x="10911" y="7500"/>
                </a:moveTo>
                <a:lnTo>
                  <a:pt x="109088" y="7500"/>
                </a:lnTo>
                <a:cubicBezTo>
                  <a:pt x="109733" y="7500"/>
                  <a:pt x="110338" y="7677"/>
                  <a:pt x="110911" y="7961"/>
                </a:cubicBezTo>
                <a:lnTo>
                  <a:pt x="63694" y="72877"/>
                </a:lnTo>
                <a:cubicBezTo>
                  <a:pt x="62711" y="74233"/>
                  <a:pt x="61394" y="74983"/>
                  <a:pt x="60000" y="74983"/>
                </a:cubicBezTo>
                <a:cubicBezTo>
                  <a:pt x="58605" y="74983"/>
                  <a:pt x="57288" y="74233"/>
                  <a:pt x="56300" y="72877"/>
                </a:cubicBezTo>
                <a:lnTo>
                  <a:pt x="9094" y="7961"/>
                </a:lnTo>
                <a:cubicBezTo>
                  <a:pt x="9661" y="7677"/>
                  <a:pt x="10272" y="7500"/>
                  <a:pt x="10911" y="7500"/>
                </a:cubicBezTo>
                <a:moveTo>
                  <a:pt x="109088" y="0"/>
                </a:moveTo>
                <a:lnTo>
                  <a:pt x="10911" y="0"/>
                </a:lnTo>
                <a:cubicBezTo>
                  <a:pt x="4883" y="0"/>
                  <a:pt x="0" y="6716"/>
                  <a:pt x="0" y="15000"/>
                </a:cubicBezTo>
                <a:lnTo>
                  <a:pt x="0" y="105000"/>
                </a:lnTo>
                <a:cubicBezTo>
                  <a:pt x="0" y="113283"/>
                  <a:pt x="4883" y="120000"/>
                  <a:pt x="10911" y="120000"/>
                </a:cubicBezTo>
                <a:lnTo>
                  <a:pt x="109088" y="120000"/>
                </a:lnTo>
                <a:cubicBezTo>
                  <a:pt x="115116" y="120000"/>
                  <a:pt x="120000" y="113283"/>
                  <a:pt x="120000" y="105000"/>
                </a:cubicBezTo>
                <a:lnTo>
                  <a:pt x="120000" y="15000"/>
                </a:lnTo>
                <a:cubicBezTo>
                  <a:pt x="120000" y="6716"/>
                  <a:pt x="115116" y="0"/>
                  <a:pt x="109088" y="0"/>
                </a:cubicBezTo>
              </a:path>
            </a:pathLst>
          </a:custGeom>
          <a:solidFill>
            <a:srgbClr val="00B2B3"/>
          </a:solidFill>
          <a:ln>
            <a:noFill/>
          </a:ln>
        </p:spPr>
        <p:txBody>
          <a:bodyPr spcFirstLastPara="1" wrap="square" lIns="60933" tIns="60933" rIns="60933" bIns="60933" anchor="ctr" anchorCtr="0">
            <a:noAutofit/>
          </a:bodyPr>
          <a:lstStyle/>
          <a:p>
            <a:pPr>
              <a:buClr>
                <a:srgbClr val="FFFFFF"/>
              </a:buClr>
            </a:pPr>
            <a:endParaRPr sz="3867">
              <a:solidFill>
                <a:srgbClr val="FFFFFF"/>
              </a:solidFill>
              <a:latin typeface="+mj-lt"/>
              <a:ea typeface="Poppins Light"/>
              <a:cs typeface="Poppins Light"/>
              <a:sym typeface="Poppins Light"/>
            </a:endParaRPr>
          </a:p>
        </p:txBody>
      </p:sp>
      <p:sp>
        <p:nvSpPr>
          <p:cNvPr id="155" name="Shape 155"/>
          <p:cNvSpPr/>
          <p:nvPr/>
        </p:nvSpPr>
        <p:spPr>
          <a:xfrm>
            <a:off x="434543" y="4097108"/>
            <a:ext cx="297200" cy="285600"/>
          </a:xfrm>
          <a:custGeom>
            <a:avLst/>
            <a:gdLst/>
            <a:ahLst/>
            <a:cxnLst/>
            <a:rect l="0" t="0" r="0" b="0"/>
            <a:pathLst>
              <a:path w="120000" h="120000" extrusionOk="0">
                <a:moveTo>
                  <a:pt x="99166" y="97888"/>
                </a:moveTo>
                <a:cubicBezTo>
                  <a:pt x="95944" y="95122"/>
                  <a:pt x="92244" y="92677"/>
                  <a:pt x="88083" y="90688"/>
                </a:cubicBezTo>
                <a:cubicBezTo>
                  <a:pt x="88155" y="90466"/>
                  <a:pt x="88233" y="90244"/>
                  <a:pt x="88311" y="90016"/>
                </a:cubicBezTo>
                <a:cubicBezTo>
                  <a:pt x="89616" y="85866"/>
                  <a:pt x="90666" y="81422"/>
                  <a:pt x="91411" y="76727"/>
                </a:cubicBezTo>
                <a:cubicBezTo>
                  <a:pt x="91505" y="76133"/>
                  <a:pt x="91577" y="75533"/>
                  <a:pt x="91661" y="74933"/>
                </a:cubicBezTo>
                <a:cubicBezTo>
                  <a:pt x="91911" y="73144"/>
                  <a:pt x="92116" y="71327"/>
                  <a:pt x="92277" y="69483"/>
                </a:cubicBezTo>
                <a:cubicBezTo>
                  <a:pt x="92338" y="68794"/>
                  <a:pt x="92400" y="68111"/>
                  <a:pt x="92450" y="67416"/>
                </a:cubicBezTo>
                <a:cubicBezTo>
                  <a:pt x="92555" y="65877"/>
                  <a:pt x="92577" y="64300"/>
                  <a:pt x="92627" y="62727"/>
                </a:cubicBezTo>
                <a:lnTo>
                  <a:pt x="114433" y="62727"/>
                </a:lnTo>
                <a:cubicBezTo>
                  <a:pt x="113755" y="76372"/>
                  <a:pt x="108055" y="88677"/>
                  <a:pt x="99166" y="97888"/>
                </a:cubicBezTo>
                <a:moveTo>
                  <a:pt x="76188" y="112100"/>
                </a:moveTo>
                <a:cubicBezTo>
                  <a:pt x="77361" y="110872"/>
                  <a:pt x="78483" y="109500"/>
                  <a:pt x="79561" y="108022"/>
                </a:cubicBezTo>
                <a:cubicBezTo>
                  <a:pt x="79661" y="107883"/>
                  <a:pt x="79761" y="107744"/>
                  <a:pt x="79861" y="107605"/>
                </a:cubicBezTo>
                <a:cubicBezTo>
                  <a:pt x="82022" y="104566"/>
                  <a:pt x="83977" y="101066"/>
                  <a:pt x="85666" y="97155"/>
                </a:cubicBezTo>
                <a:cubicBezTo>
                  <a:pt x="85755" y="96944"/>
                  <a:pt x="85838" y="96722"/>
                  <a:pt x="85927" y="96511"/>
                </a:cubicBezTo>
                <a:cubicBezTo>
                  <a:pt x="86027" y="96272"/>
                  <a:pt x="86105" y="96011"/>
                  <a:pt x="86205" y="95772"/>
                </a:cubicBezTo>
                <a:cubicBezTo>
                  <a:pt x="89572" y="97416"/>
                  <a:pt x="92583" y="99388"/>
                  <a:pt x="95233" y="101583"/>
                </a:cubicBezTo>
                <a:cubicBezTo>
                  <a:pt x="89716" y="106272"/>
                  <a:pt x="83272" y="109900"/>
                  <a:pt x="76188" y="112100"/>
                </a:cubicBezTo>
                <a:moveTo>
                  <a:pt x="62727" y="114272"/>
                </a:moveTo>
                <a:lnTo>
                  <a:pt x="62727" y="90116"/>
                </a:lnTo>
                <a:cubicBezTo>
                  <a:pt x="69433" y="90394"/>
                  <a:pt x="75766" y="91627"/>
                  <a:pt x="81400" y="93716"/>
                </a:cubicBezTo>
                <a:cubicBezTo>
                  <a:pt x="76944" y="105050"/>
                  <a:pt x="70300" y="112766"/>
                  <a:pt x="62727" y="114272"/>
                </a:cubicBezTo>
                <a:moveTo>
                  <a:pt x="62727" y="62727"/>
                </a:moveTo>
                <a:lnTo>
                  <a:pt x="87205" y="62727"/>
                </a:lnTo>
                <a:cubicBezTo>
                  <a:pt x="86972" y="72194"/>
                  <a:pt x="85511" y="81005"/>
                  <a:pt x="83172" y="88600"/>
                </a:cubicBezTo>
                <a:cubicBezTo>
                  <a:pt x="76972" y="86300"/>
                  <a:pt x="70044" y="84950"/>
                  <a:pt x="62727" y="84666"/>
                </a:cubicBezTo>
                <a:cubicBezTo>
                  <a:pt x="62727" y="84666"/>
                  <a:pt x="62727" y="62727"/>
                  <a:pt x="62727" y="62727"/>
                </a:cubicBezTo>
                <a:close/>
                <a:moveTo>
                  <a:pt x="62727" y="35333"/>
                </a:moveTo>
                <a:cubicBezTo>
                  <a:pt x="70044" y="35050"/>
                  <a:pt x="76972" y="33700"/>
                  <a:pt x="83172" y="31400"/>
                </a:cubicBezTo>
                <a:cubicBezTo>
                  <a:pt x="85511" y="38994"/>
                  <a:pt x="86972" y="47805"/>
                  <a:pt x="87205" y="57272"/>
                </a:cubicBezTo>
                <a:lnTo>
                  <a:pt x="62727" y="57272"/>
                </a:lnTo>
                <a:cubicBezTo>
                  <a:pt x="62727" y="57272"/>
                  <a:pt x="62727" y="35333"/>
                  <a:pt x="62727" y="35333"/>
                </a:cubicBezTo>
                <a:close/>
                <a:moveTo>
                  <a:pt x="62727" y="5727"/>
                </a:moveTo>
                <a:cubicBezTo>
                  <a:pt x="70300" y="7233"/>
                  <a:pt x="76944" y="14950"/>
                  <a:pt x="81400" y="26283"/>
                </a:cubicBezTo>
                <a:cubicBezTo>
                  <a:pt x="75766" y="28372"/>
                  <a:pt x="69433" y="29605"/>
                  <a:pt x="62727" y="29883"/>
                </a:cubicBezTo>
                <a:cubicBezTo>
                  <a:pt x="62727" y="29883"/>
                  <a:pt x="62727" y="5727"/>
                  <a:pt x="62727" y="5727"/>
                </a:cubicBezTo>
                <a:close/>
                <a:moveTo>
                  <a:pt x="95233" y="18416"/>
                </a:moveTo>
                <a:cubicBezTo>
                  <a:pt x="92583" y="20616"/>
                  <a:pt x="89572" y="22583"/>
                  <a:pt x="86205" y="24227"/>
                </a:cubicBezTo>
                <a:cubicBezTo>
                  <a:pt x="86105" y="23988"/>
                  <a:pt x="86027" y="23727"/>
                  <a:pt x="85927" y="23494"/>
                </a:cubicBezTo>
                <a:cubicBezTo>
                  <a:pt x="85838" y="23277"/>
                  <a:pt x="85755" y="23061"/>
                  <a:pt x="85666" y="22844"/>
                </a:cubicBezTo>
                <a:cubicBezTo>
                  <a:pt x="83977" y="18933"/>
                  <a:pt x="82022" y="15433"/>
                  <a:pt x="79861" y="12394"/>
                </a:cubicBezTo>
                <a:cubicBezTo>
                  <a:pt x="79761" y="12255"/>
                  <a:pt x="79661" y="12116"/>
                  <a:pt x="79561" y="11977"/>
                </a:cubicBezTo>
                <a:cubicBezTo>
                  <a:pt x="78483" y="10500"/>
                  <a:pt x="77361" y="9127"/>
                  <a:pt x="76188" y="7900"/>
                </a:cubicBezTo>
                <a:cubicBezTo>
                  <a:pt x="83272" y="10100"/>
                  <a:pt x="89716" y="13727"/>
                  <a:pt x="95233" y="18416"/>
                </a:cubicBezTo>
                <a:moveTo>
                  <a:pt x="114433" y="57272"/>
                </a:moveTo>
                <a:lnTo>
                  <a:pt x="92627" y="57272"/>
                </a:lnTo>
                <a:cubicBezTo>
                  <a:pt x="92577" y="55705"/>
                  <a:pt x="92555" y="54122"/>
                  <a:pt x="92450" y="52583"/>
                </a:cubicBezTo>
                <a:cubicBezTo>
                  <a:pt x="92400" y="51888"/>
                  <a:pt x="92338" y="51205"/>
                  <a:pt x="92277" y="50516"/>
                </a:cubicBezTo>
                <a:cubicBezTo>
                  <a:pt x="92116" y="48672"/>
                  <a:pt x="91911" y="46855"/>
                  <a:pt x="91661" y="45066"/>
                </a:cubicBezTo>
                <a:cubicBezTo>
                  <a:pt x="91577" y="44472"/>
                  <a:pt x="91505" y="43866"/>
                  <a:pt x="91411" y="43272"/>
                </a:cubicBezTo>
                <a:cubicBezTo>
                  <a:pt x="90666" y="38577"/>
                  <a:pt x="89616" y="34133"/>
                  <a:pt x="88311" y="29983"/>
                </a:cubicBezTo>
                <a:cubicBezTo>
                  <a:pt x="88233" y="29761"/>
                  <a:pt x="88155" y="29538"/>
                  <a:pt x="88083" y="29311"/>
                </a:cubicBezTo>
                <a:cubicBezTo>
                  <a:pt x="92244" y="27322"/>
                  <a:pt x="95944" y="24877"/>
                  <a:pt x="99166" y="22116"/>
                </a:cubicBezTo>
                <a:cubicBezTo>
                  <a:pt x="108055" y="31322"/>
                  <a:pt x="113755" y="43627"/>
                  <a:pt x="114433" y="57272"/>
                </a:cubicBezTo>
                <a:moveTo>
                  <a:pt x="57272" y="29883"/>
                </a:moveTo>
                <a:cubicBezTo>
                  <a:pt x="50561" y="29605"/>
                  <a:pt x="44227" y="28372"/>
                  <a:pt x="38594" y="26283"/>
                </a:cubicBezTo>
                <a:cubicBezTo>
                  <a:pt x="43050" y="14950"/>
                  <a:pt x="49694" y="7233"/>
                  <a:pt x="57272" y="5727"/>
                </a:cubicBezTo>
                <a:cubicBezTo>
                  <a:pt x="57272" y="5727"/>
                  <a:pt x="57272" y="29883"/>
                  <a:pt x="57272" y="29883"/>
                </a:cubicBezTo>
                <a:close/>
                <a:moveTo>
                  <a:pt x="57272" y="57272"/>
                </a:moveTo>
                <a:lnTo>
                  <a:pt x="32794" y="57272"/>
                </a:lnTo>
                <a:cubicBezTo>
                  <a:pt x="33027" y="47805"/>
                  <a:pt x="34483" y="38994"/>
                  <a:pt x="36827" y="31400"/>
                </a:cubicBezTo>
                <a:cubicBezTo>
                  <a:pt x="43027" y="33700"/>
                  <a:pt x="49950" y="35050"/>
                  <a:pt x="57272" y="35333"/>
                </a:cubicBezTo>
                <a:cubicBezTo>
                  <a:pt x="57272" y="35333"/>
                  <a:pt x="57272" y="57272"/>
                  <a:pt x="57272" y="57272"/>
                </a:cubicBezTo>
                <a:close/>
                <a:moveTo>
                  <a:pt x="57272" y="84666"/>
                </a:moveTo>
                <a:cubicBezTo>
                  <a:pt x="49950" y="84950"/>
                  <a:pt x="43027" y="86300"/>
                  <a:pt x="36827" y="88600"/>
                </a:cubicBezTo>
                <a:cubicBezTo>
                  <a:pt x="34483" y="81005"/>
                  <a:pt x="33027" y="72194"/>
                  <a:pt x="32794" y="62727"/>
                </a:cubicBezTo>
                <a:lnTo>
                  <a:pt x="57272" y="62727"/>
                </a:lnTo>
                <a:cubicBezTo>
                  <a:pt x="57272" y="62727"/>
                  <a:pt x="57272" y="84666"/>
                  <a:pt x="57272" y="84666"/>
                </a:cubicBezTo>
                <a:close/>
                <a:moveTo>
                  <a:pt x="57272" y="114272"/>
                </a:moveTo>
                <a:cubicBezTo>
                  <a:pt x="49694" y="112766"/>
                  <a:pt x="43050" y="105050"/>
                  <a:pt x="38594" y="93716"/>
                </a:cubicBezTo>
                <a:cubicBezTo>
                  <a:pt x="44227" y="91627"/>
                  <a:pt x="50561" y="90394"/>
                  <a:pt x="57272" y="90116"/>
                </a:cubicBezTo>
                <a:cubicBezTo>
                  <a:pt x="57272" y="90116"/>
                  <a:pt x="57272" y="114272"/>
                  <a:pt x="57272" y="114272"/>
                </a:cubicBezTo>
                <a:close/>
                <a:moveTo>
                  <a:pt x="24766" y="101583"/>
                </a:moveTo>
                <a:cubicBezTo>
                  <a:pt x="27411" y="99388"/>
                  <a:pt x="30422" y="97416"/>
                  <a:pt x="33794" y="95772"/>
                </a:cubicBezTo>
                <a:cubicBezTo>
                  <a:pt x="33888" y="96011"/>
                  <a:pt x="33972" y="96272"/>
                  <a:pt x="34066" y="96511"/>
                </a:cubicBezTo>
                <a:cubicBezTo>
                  <a:pt x="34161" y="96722"/>
                  <a:pt x="34238" y="96944"/>
                  <a:pt x="34333" y="97155"/>
                </a:cubicBezTo>
                <a:cubicBezTo>
                  <a:pt x="36022" y="101066"/>
                  <a:pt x="37972" y="104566"/>
                  <a:pt x="40133" y="107605"/>
                </a:cubicBezTo>
                <a:cubicBezTo>
                  <a:pt x="40233" y="107744"/>
                  <a:pt x="40338" y="107883"/>
                  <a:pt x="40438" y="108022"/>
                </a:cubicBezTo>
                <a:cubicBezTo>
                  <a:pt x="41511" y="109500"/>
                  <a:pt x="42633" y="110872"/>
                  <a:pt x="43811" y="112100"/>
                </a:cubicBezTo>
                <a:cubicBezTo>
                  <a:pt x="36722" y="109900"/>
                  <a:pt x="30283" y="106272"/>
                  <a:pt x="24766" y="101583"/>
                </a:cubicBezTo>
                <a:moveTo>
                  <a:pt x="5566" y="62727"/>
                </a:moveTo>
                <a:lnTo>
                  <a:pt x="27372" y="62727"/>
                </a:lnTo>
                <a:cubicBezTo>
                  <a:pt x="27416" y="64300"/>
                  <a:pt x="27444" y="65877"/>
                  <a:pt x="27544" y="67416"/>
                </a:cubicBezTo>
                <a:cubicBezTo>
                  <a:pt x="27594" y="68111"/>
                  <a:pt x="27661" y="68794"/>
                  <a:pt x="27716" y="69483"/>
                </a:cubicBezTo>
                <a:cubicBezTo>
                  <a:pt x="27877" y="71327"/>
                  <a:pt x="28083" y="73144"/>
                  <a:pt x="28333" y="74933"/>
                </a:cubicBezTo>
                <a:cubicBezTo>
                  <a:pt x="28422" y="75533"/>
                  <a:pt x="28494" y="76133"/>
                  <a:pt x="28588" y="76727"/>
                </a:cubicBezTo>
                <a:cubicBezTo>
                  <a:pt x="29333" y="81422"/>
                  <a:pt x="30377" y="85866"/>
                  <a:pt x="31688" y="90016"/>
                </a:cubicBezTo>
                <a:cubicBezTo>
                  <a:pt x="31766" y="90244"/>
                  <a:pt x="31838" y="90466"/>
                  <a:pt x="31911" y="90688"/>
                </a:cubicBezTo>
                <a:cubicBezTo>
                  <a:pt x="27755" y="92677"/>
                  <a:pt x="24055" y="95122"/>
                  <a:pt x="20827" y="97888"/>
                </a:cubicBezTo>
                <a:cubicBezTo>
                  <a:pt x="11944" y="88677"/>
                  <a:pt x="6238" y="76372"/>
                  <a:pt x="5566" y="62727"/>
                </a:cubicBezTo>
                <a:moveTo>
                  <a:pt x="20827" y="22116"/>
                </a:moveTo>
                <a:cubicBezTo>
                  <a:pt x="24055" y="24877"/>
                  <a:pt x="27755" y="27322"/>
                  <a:pt x="31911" y="29311"/>
                </a:cubicBezTo>
                <a:cubicBezTo>
                  <a:pt x="31838" y="29538"/>
                  <a:pt x="31766" y="29761"/>
                  <a:pt x="31688" y="29983"/>
                </a:cubicBezTo>
                <a:cubicBezTo>
                  <a:pt x="30383" y="34133"/>
                  <a:pt x="29333" y="38577"/>
                  <a:pt x="28588" y="43272"/>
                </a:cubicBezTo>
                <a:cubicBezTo>
                  <a:pt x="28494" y="43866"/>
                  <a:pt x="28422" y="44472"/>
                  <a:pt x="28333" y="45066"/>
                </a:cubicBezTo>
                <a:cubicBezTo>
                  <a:pt x="28083" y="46855"/>
                  <a:pt x="27877" y="48672"/>
                  <a:pt x="27716" y="50516"/>
                </a:cubicBezTo>
                <a:cubicBezTo>
                  <a:pt x="27661" y="51205"/>
                  <a:pt x="27594" y="51888"/>
                  <a:pt x="27544" y="52583"/>
                </a:cubicBezTo>
                <a:cubicBezTo>
                  <a:pt x="27444" y="54122"/>
                  <a:pt x="27416" y="55705"/>
                  <a:pt x="27372" y="57272"/>
                </a:cubicBezTo>
                <a:lnTo>
                  <a:pt x="5566" y="57272"/>
                </a:lnTo>
                <a:cubicBezTo>
                  <a:pt x="6238" y="43627"/>
                  <a:pt x="11944" y="31322"/>
                  <a:pt x="20827" y="22116"/>
                </a:cubicBezTo>
                <a:moveTo>
                  <a:pt x="43811" y="7900"/>
                </a:moveTo>
                <a:cubicBezTo>
                  <a:pt x="42633" y="9127"/>
                  <a:pt x="41511" y="10500"/>
                  <a:pt x="40438" y="11977"/>
                </a:cubicBezTo>
                <a:cubicBezTo>
                  <a:pt x="40338" y="12116"/>
                  <a:pt x="40233" y="12255"/>
                  <a:pt x="40133" y="12394"/>
                </a:cubicBezTo>
                <a:cubicBezTo>
                  <a:pt x="37972" y="15433"/>
                  <a:pt x="36022" y="18933"/>
                  <a:pt x="34333" y="22844"/>
                </a:cubicBezTo>
                <a:cubicBezTo>
                  <a:pt x="34238" y="23061"/>
                  <a:pt x="34161" y="23277"/>
                  <a:pt x="34066" y="23494"/>
                </a:cubicBezTo>
                <a:cubicBezTo>
                  <a:pt x="33972" y="23727"/>
                  <a:pt x="33888" y="23988"/>
                  <a:pt x="33794" y="24227"/>
                </a:cubicBezTo>
                <a:cubicBezTo>
                  <a:pt x="30422" y="22583"/>
                  <a:pt x="27411" y="20616"/>
                  <a:pt x="24766" y="18416"/>
                </a:cubicBezTo>
                <a:cubicBezTo>
                  <a:pt x="30283" y="13727"/>
                  <a:pt x="36722" y="10100"/>
                  <a:pt x="43811" y="7900"/>
                </a:cubicBezTo>
                <a:moveTo>
                  <a:pt x="60000" y="0"/>
                </a:moveTo>
                <a:cubicBezTo>
                  <a:pt x="26861" y="0"/>
                  <a:pt x="0" y="26861"/>
                  <a:pt x="0" y="60000"/>
                </a:cubicBezTo>
                <a:cubicBezTo>
                  <a:pt x="0" y="93138"/>
                  <a:pt x="26861" y="120000"/>
                  <a:pt x="60000" y="120000"/>
                </a:cubicBezTo>
                <a:cubicBezTo>
                  <a:pt x="93133" y="120000"/>
                  <a:pt x="120000" y="93138"/>
                  <a:pt x="120000" y="60000"/>
                </a:cubicBezTo>
                <a:cubicBezTo>
                  <a:pt x="120000" y="26861"/>
                  <a:pt x="93133" y="0"/>
                  <a:pt x="60000" y="0"/>
                </a:cubicBezTo>
              </a:path>
            </a:pathLst>
          </a:custGeom>
          <a:solidFill>
            <a:srgbClr val="00B2B3"/>
          </a:solidFill>
          <a:ln>
            <a:noFill/>
          </a:ln>
        </p:spPr>
        <p:txBody>
          <a:bodyPr spcFirstLastPara="1" wrap="square" lIns="60933" tIns="60933" rIns="60933" bIns="60933" anchor="ctr" anchorCtr="0">
            <a:noAutofit/>
          </a:bodyPr>
          <a:lstStyle/>
          <a:p>
            <a:pPr>
              <a:buClr>
                <a:srgbClr val="FFFFFF"/>
              </a:buClr>
            </a:pPr>
            <a:endParaRPr sz="3867">
              <a:solidFill>
                <a:srgbClr val="FFFFFF"/>
              </a:solidFill>
              <a:latin typeface="+mj-lt"/>
              <a:ea typeface="Poppins Light"/>
              <a:cs typeface="Poppins Light"/>
              <a:sym typeface="Poppins Light"/>
            </a:endParaRPr>
          </a:p>
        </p:txBody>
      </p:sp>
      <p:sp>
        <p:nvSpPr>
          <p:cNvPr id="157" name="Shape 157"/>
          <p:cNvSpPr/>
          <p:nvPr/>
        </p:nvSpPr>
        <p:spPr>
          <a:xfrm>
            <a:off x="501943" y="2960657"/>
            <a:ext cx="162400" cy="285600"/>
          </a:xfrm>
          <a:custGeom>
            <a:avLst/>
            <a:gdLst/>
            <a:ahLst/>
            <a:cxnLst/>
            <a:rect l="0" t="0" r="0" b="0"/>
            <a:pathLst>
              <a:path w="120000" h="120000" extrusionOk="0">
                <a:moveTo>
                  <a:pt x="65000" y="8183"/>
                </a:moveTo>
                <a:lnTo>
                  <a:pt x="55000" y="8183"/>
                </a:lnTo>
                <a:cubicBezTo>
                  <a:pt x="52238" y="8183"/>
                  <a:pt x="50000" y="9400"/>
                  <a:pt x="50000" y="10911"/>
                </a:cubicBezTo>
                <a:cubicBezTo>
                  <a:pt x="50000" y="12416"/>
                  <a:pt x="52238" y="13638"/>
                  <a:pt x="55000" y="13638"/>
                </a:cubicBezTo>
                <a:lnTo>
                  <a:pt x="65000" y="13638"/>
                </a:lnTo>
                <a:cubicBezTo>
                  <a:pt x="67761" y="13638"/>
                  <a:pt x="70000" y="12416"/>
                  <a:pt x="70000" y="10911"/>
                </a:cubicBezTo>
                <a:cubicBezTo>
                  <a:pt x="70000" y="9400"/>
                  <a:pt x="67761" y="8183"/>
                  <a:pt x="65000" y="8183"/>
                </a:cubicBezTo>
                <a:moveTo>
                  <a:pt x="110000" y="16361"/>
                </a:moveTo>
                <a:lnTo>
                  <a:pt x="10000" y="16361"/>
                </a:lnTo>
                <a:lnTo>
                  <a:pt x="10000" y="10911"/>
                </a:lnTo>
                <a:cubicBezTo>
                  <a:pt x="10000" y="7900"/>
                  <a:pt x="14472" y="5455"/>
                  <a:pt x="20000" y="5455"/>
                </a:cubicBezTo>
                <a:lnTo>
                  <a:pt x="100000" y="5455"/>
                </a:lnTo>
                <a:cubicBezTo>
                  <a:pt x="105516" y="5455"/>
                  <a:pt x="110000" y="7900"/>
                  <a:pt x="110000" y="10911"/>
                </a:cubicBezTo>
                <a:cubicBezTo>
                  <a:pt x="110000" y="10911"/>
                  <a:pt x="110000" y="16361"/>
                  <a:pt x="110000" y="16361"/>
                </a:cubicBezTo>
                <a:close/>
                <a:moveTo>
                  <a:pt x="110000" y="98183"/>
                </a:moveTo>
                <a:lnTo>
                  <a:pt x="10000" y="98183"/>
                </a:lnTo>
                <a:lnTo>
                  <a:pt x="10000" y="21816"/>
                </a:lnTo>
                <a:lnTo>
                  <a:pt x="110000" y="21816"/>
                </a:lnTo>
                <a:cubicBezTo>
                  <a:pt x="110000" y="21816"/>
                  <a:pt x="110000" y="98183"/>
                  <a:pt x="110000" y="98183"/>
                </a:cubicBezTo>
                <a:close/>
                <a:moveTo>
                  <a:pt x="110000" y="109088"/>
                </a:moveTo>
                <a:cubicBezTo>
                  <a:pt x="110000" y="112105"/>
                  <a:pt x="105516" y="114544"/>
                  <a:pt x="100000" y="114544"/>
                </a:cubicBezTo>
                <a:lnTo>
                  <a:pt x="20000" y="114544"/>
                </a:lnTo>
                <a:cubicBezTo>
                  <a:pt x="14472" y="114544"/>
                  <a:pt x="10000" y="112105"/>
                  <a:pt x="10000" y="109088"/>
                </a:cubicBezTo>
                <a:lnTo>
                  <a:pt x="10000" y="103638"/>
                </a:lnTo>
                <a:lnTo>
                  <a:pt x="110000" y="103638"/>
                </a:lnTo>
                <a:cubicBezTo>
                  <a:pt x="110000" y="103638"/>
                  <a:pt x="110000" y="109088"/>
                  <a:pt x="110000" y="109088"/>
                </a:cubicBezTo>
                <a:close/>
                <a:moveTo>
                  <a:pt x="100000" y="0"/>
                </a:moveTo>
                <a:lnTo>
                  <a:pt x="20000" y="0"/>
                </a:lnTo>
                <a:cubicBezTo>
                  <a:pt x="8955" y="0"/>
                  <a:pt x="0" y="4883"/>
                  <a:pt x="0" y="10911"/>
                </a:cubicBezTo>
                <a:lnTo>
                  <a:pt x="0" y="109088"/>
                </a:lnTo>
                <a:cubicBezTo>
                  <a:pt x="0" y="115116"/>
                  <a:pt x="8955" y="120000"/>
                  <a:pt x="20000" y="120000"/>
                </a:cubicBezTo>
                <a:lnTo>
                  <a:pt x="100000" y="120000"/>
                </a:lnTo>
                <a:cubicBezTo>
                  <a:pt x="111044" y="120000"/>
                  <a:pt x="120000" y="115116"/>
                  <a:pt x="120000" y="109088"/>
                </a:cubicBezTo>
                <a:lnTo>
                  <a:pt x="120000" y="10911"/>
                </a:lnTo>
                <a:cubicBezTo>
                  <a:pt x="120000" y="4883"/>
                  <a:pt x="111044" y="0"/>
                  <a:pt x="100000" y="0"/>
                </a:cubicBezTo>
                <a:moveTo>
                  <a:pt x="60000" y="111816"/>
                </a:moveTo>
                <a:cubicBezTo>
                  <a:pt x="62761" y="111816"/>
                  <a:pt x="65000" y="110600"/>
                  <a:pt x="65000" y="109088"/>
                </a:cubicBezTo>
                <a:cubicBezTo>
                  <a:pt x="65000" y="107588"/>
                  <a:pt x="62761" y="106361"/>
                  <a:pt x="60000" y="106361"/>
                </a:cubicBezTo>
                <a:cubicBezTo>
                  <a:pt x="57238" y="106361"/>
                  <a:pt x="55000" y="107588"/>
                  <a:pt x="55000" y="109088"/>
                </a:cubicBezTo>
                <a:cubicBezTo>
                  <a:pt x="55000" y="110600"/>
                  <a:pt x="57238" y="111816"/>
                  <a:pt x="60000" y="111816"/>
                </a:cubicBezTo>
              </a:path>
            </a:pathLst>
          </a:custGeom>
          <a:solidFill>
            <a:srgbClr val="00B2B3"/>
          </a:solidFill>
          <a:ln>
            <a:noFill/>
          </a:ln>
        </p:spPr>
        <p:txBody>
          <a:bodyPr spcFirstLastPara="1" wrap="square" lIns="60933" tIns="60933" rIns="60933" bIns="60933" anchor="ctr" anchorCtr="0">
            <a:noAutofit/>
          </a:bodyPr>
          <a:lstStyle/>
          <a:p>
            <a:pPr>
              <a:buClr>
                <a:srgbClr val="FFFFFF"/>
              </a:buClr>
            </a:pPr>
            <a:endParaRPr sz="3867">
              <a:solidFill>
                <a:srgbClr val="FFFFFF"/>
              </a:solidFill>
              <a:latin typeface="+mj-lt"/>
              <a:ea typeface="Poppins Light"/>
              <a:cs typeface="Poppins Light"/>
              <a:sym typeface="Poppins Light"/>
            </a:endParaRPr>
          </a:p>
        </p:txBody>
      </p:sp>
      <p:grpSp>
        <p:nvGrpSpPr>
          <p:cNvPr id="161" name="Shape 161"/>
          <p:cNvGrpSpPr/>
          <p:nvPr/>
        </p:nvGrpSpPr>
        <p:grpSpPr>
          <a:xfrm>
            <a:off x="8768473" y="5592973"/>
            <a:ext cx="2025650" cy="954288"/>
            <a:chOff x="6203740" y="4502427"/>
            <a:chExt cx="1519237" cy="715714"/>
          </a:xfrm>
        </p:grpSpPr>
        <p:pic>
          <p:nvPicPr>
            <p:cNvPr id="162" name="Shape 162" descr="pasted-image.pdf"/>
            <p:cNvPicPr preferRelativeResize="0"/>
            <p:nvPr/>
          </p:nvPicPr>
          <p:blipFill rotWithShape="1">
            <a:blip r:embed="rId3">
              <a:alphaModFix/>
            </a:blip>
            <a:srcRect/>
            <a:stretch/>
          </p:blipFill>
          <p:spPr>
            <a:xfrm>
              <a:off x="6203740" y="4502427"/>
              <a:ext cx="658725" cy="637568"/>
            </a:xfrm>
            <a:prstGeom prst="rect">
              <a:avLst/>
            </a:prstGeom>
            <a:noFill/>
            <a:ln>
              <a:noFill/>
            </a:ln>
          </p:spPr>
        </p:pic>
        <p:pic>
          <p:nvPicPr>
            <p:cNvPr id="163" name="Shape 163" descr="pasted-image.pdf"/>
            <p:cNvPicPr preferRelativeResize="0"/>
            <p:nvPr/>
          </p:nvPicPr>
          <p:blipFill rotWithShape="1">
            <a:blip r:embed="rId4">
              <a:alphaModFix/>
            </a:blip>
            <a:srcRect/>
            <a:stretch/>
          </p:blipFill>
          <p:spPr>
            <a:xfrm>
              <a:off x="6957519" y="4574825"/>
              <a:ext cx="765458" cy="643316"/>
            </a:xfrm>
            <a:prstGeom prst="rect">
              <a:avLst/>
            </a:prstGeom>
            <a:noFill/>
            <a:ln>
              <a:noFill/>
            </a:ln>
          </p:spPr>
        </p:pic>
      </p:grpSp>
      <p:sp>
        <p:nvSpPr>
          <p:cNvPr id="166" name="Shape 166"/>
          <p:cNvSpPr txBox="1"/>
          <p:nvPr/>
        </p:nvSpPr>
        <p:spPr>
          <a:xfrm>
            <a:off x="901367" y="2980867"/>
            <a:ext cx="2920160" cy="298499"/>
          </a:xfrm>
          <a:prstGeom prst="rect">
            <a:avLst/>
          </a:prstGeom>
          <a:noFill/>
          <a:ln>
            <a:noFill/>
          </a:ln>
        </p:spPr>
        <p:txBody>
          <a:bodyPr spcFirstLastPara="1" wrap="square" lIns="121900" tIns="121900" rIns="121900" bIns="121900" anchor="ctr" anchorCtr="0">
            <a:noAutofit/>
          </a:bodyPr>
          <a:lstStyle/>
          <a:p>
            <a:r>
              <a:rPr lang="en-GB" sz="2400" dirty="0">
                <a:latin typeface="+mj-lt"/>
              </a:rPr>
              <a:t>+39 0649937680</a:t>
            </a:r>
            <a:endParaRPr sz="2400" dirty="0">
              <a:latin typeface="+mj-lt"/>
            </a:endParaRPr>
          </a:p>
        </p:txBody>
      </p:sp>
      <p:sp>
        <p:nvSpPr>
          <p:cNvPr id="167" name="Shape 167"/>
          <p:cNvSpPr txBox="1"/>
          <p:nvPr/>
        </p:nvSpPr>
        <p:spPr>
          <a:xfrm>
            <a:off x="901367" y="3549067"/>
            <a:ext cx="3337368" cy="300541"/>
          </a:xfrm>
          <a:prstGeom prst="rect">
            <a:avLst/>
          </a:prstGeom>
          <a:noFill/>
          <a:ln>
            <a:noFill/>
          </a:ln>
        </p:spPr>
        <p:txBody>
          <a:bodyPr spcFirstLastPara="1" wrap="square" lIns="121900" tIns="121900" rIns="121900" bIns="121900" anchor="ctr" anchorCtr="0">
            <a:noAutofit/>
          </a:bodyPr>
          <a:lstStyle/>
          <a:p>
            <a:r>
              <a:rPr lang="en-GB" sz="2400" dirty="0">
                <a:latin typeface="+mj-lt"/>
              </a:rPr>
              <a:t>marina.baldi@ibe.cnr.it</a:t>
            </a:r>
            <a:endParaRPr sz="2400" dirty="0">
              <a:latin typeface="+mj-lt"/>
            </a:endParaRPr>
          </a:p>
        </p:txBody>
      </p:sp>
      <p:sp>
        <p:nvSpPr>
          <p:cNvPr id="168" name="Shape 168"/>
          <p:cNvSpPr txBox="1"/>
          <p:nvPr/>
        </p:nvSpPr>
        <p:spPr>
          <a:xfrm>
            <a:off x="904645" y="3907579"/>
            <a:ext cx="3431923" cy="591480"/>
          </a:xfrm>
          <a:prstGeom prst="rect">
            <a:avLst/>
          </a:prstGeom>
          <a:noFill/>
          <a:ln>
            <a:noFill/>
          </a:ln>
        </p:spPr>
        <p:txBody>
          <a:bodyPr spcFirstLastPara="1" wrap="square" lIns="121900" tIns="121900" rIns="121900" bIns="121900" anchor="ctr" anchorCtr="0">
            <a:noAutofit/>
          </a:bodyPr>
          <a:lstStyle/>
          <a:p>
            <a:r>
              <a:rPr lang="it-IT" sz="2400" dirty="0">
                <a:latin typeface="+mj-lt"/>
              </a:rPr>
              <a:t>ibe.cnr.it</a:t>
            </a:r>
            <a:endParaRPr sz="2400" dirty="0">
              <a:latin typeface="+mj-lt"/>
            </a:endParaRPr>
          </a:p>
        </p:txBody>
      </p:sp>
      <p:pic>
        <p:nvPicPr>
          <p:cNvPr id="4" name="Immagine 3">
            <a:extLst>
              <a:ext uri="{FF2B5EF4-FFF2-40B4-BE49-F238E27FC236}">
                <a16:creationId xmlns:a16="http://schemas.microsoft.com/office/drawing/2014/main" xmlns="" id="{DE6003C3-35A9-4843-8963-4C9E9F0CF5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81" y="5832414"/>
            <a:ext cx="3337368" cy="714831"/>
          </a:xfrm>
          <a:prstGeom prst="rect">
            <a:avLst/>
          </a:prstGeom>
        </p:spPr>
      </p:pic>
      <p:pic>
        <p:nvPicPr>
          <p:cNvPr id="46" name="Immagine 45">
            <a:extLst>
              <a:ext uri="{FF2B5EF4-FFF2-40B4-BE49-F238E27FC236}">
                <a16:creationId xmlns:a16="http://schemas.microsoft.com/office/drawing/2014/main" xmlns="" id="{91325F44-5208-443F-9E52-6C28F4C6AD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46"/>
          <a:stretch/>
        </p:blipFill>
        <p:spPr>
          <a:xfrm>
            <a:off x="7006262" y="1074915"/>
            <a:ext cx="4966663" cy="367121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716214" y="0"/>
            <a:ext cx="7248525"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External assessment</a:t>
            </a:r>
          </a:p>
        </p:txBody>
      </p:sp>
      <p:sp>
        <p:nvSpPr>
          <p:cNvPr id="4" name="Segnaposto testo 3"/>
          <p:cNvSpPr>
            <a:spLocks noGrp="1"/>
          </p:cNvSpPr>
          <p:nvPr>
            <p:ph type="body" idx="2"/>
          </p:nvPr>
        </p:nvSpPr>
        <p:spPr>
          <a:xfrm>
            <a:off x="5781675" y="904875"/>
            <a:ext cx="6267450" cy="5829300"/>
          </a:xfrm>
        </p:spPr>
        <p:txBody>
          <a:bodyPr>
            <a:normAutofit fontScale="70000" lnSpcReduction="20000"/>
          </a:bodyPr>
          <a:lstStyle/>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The activities of the RTC in Florence have been externally assessed in 2004, and the Executive Council, following Recommendation 1 (PAN-XXII), reconfirmed the status of the RMTC hosted by Italy as WMO-recognized RMTC during its 58th Session.</a:t>
            </a:r>
          </a:p>
          <a:p>
            <a:pPr>
              <a:lnSpc>
                <a:spcPct val="150000"/>
              </a:lnSpc>
              <a:spcAft>
                <a:spcPct val="0"/>
              </a:spcAft>
              <a:buClr>
                <a:srgbClr val="000099"/>
              </a:buClr>
              <a:buFont typeface="Wingdings" panose="05000000000000000000" pitchFamily="2" charset="2"/>
              <a:buChar char=""/>
            </a:pPr>
            <a:endParaRPr lang="en-US" altLang="it-IT" dirty="0">
              <a:solidFill>
                <a:schemeClr val="tx1">
                  <a:lumMod val="50000"/>
                  <a:lumOff val="50000"/>
                </a:schemeClr>
              </a:solidFill>
              <a:latin typeface="Arial" panose="020B0604020202020204" pitchFamily="34" charset="0"/>
              <a:ea typeface="Lato" panose="020F0502020204030203" pitchFamily="34" charset="0"/>
            </a:endParaRP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Another external assessment took place in 2014, the RTC reconfirmation was discussed in 2015 during the 26th Session of the Executive Council Panel of Experts on Education and Training and its reconfirmation status deferred to the 68th Session of the Executive Council</a:t>
            </a:r>
            <a:r>
              <a:rPr lang="en-US" altLang="it-IT" dirty="0" smtClean="0">
                <a:solidFill>
                  <a:schemeClr val="tx1">
                    <a:lumMod val="50000"/>
                    <a:lumOff val="50000"/>
                  </a:schemeClr>
                </a:solidFill>
                <a:latin typeface="Arial" panose="020B0604020202020204" pitchFamily="34" charset="0"/>
                <a:ea typeface="Lato" panose="020F0502020204030203" pitchFamily="34" charset="0"/>
              </a:rPr>
              <a:t>.</a:t>
            </a:r>
            <a:endParaRPr lang="en-US" altLang="it-IT" dirty="0">
              <a:solidFill>
                <a:schemeClr val="tx1">
                  <a:lumMod val="50000"/>
                  <a:lumOff val="50000"/>
                </a:schemeClr>
              </a:solidFill>
              <a:latin typeface="Arial" panose="020B0604020202020204" pitchFamily="34" charset="0"/>
              <a:ea typeface="Lato" panose="020F0502020204030203" pitchFamily="34" charset="0"/>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518420"/>
            <a:ext cx="4185455" cy="268605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54" y="2970415"/>
            <a:ext cx="5336771" cy="3354185"/>
          </a:xfrm>
          <a:prstGeom prst="rect">
            <a:avLst/>
          </a:prstGeom>
        </p:spPr>
      </p:pic>
    </p:spTree>
    <p:extLst>
      <p:ext uri="{BB962C8B-B14F-4D97-AF65-F5344CB8AC3E}">
        <p14:creationId xmlns:p14="http://schemas.microsoft.com/office/powerpoint/2010/main" val="3175796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97648" y="93384"/>
            <a:ext cx="10930964" cy="1118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February 2019: A new Memorandum of Understanding</a:t>
            </a:r>
          </a:p>
          <a:p>
            <a:pPr algn="ctr">
              <a:lnSpc>
                <a:spcPct val="125000"/>
              </a:lnSpc>
              <a:spcAft>
                <a:spcPct val="0"/>
              </a:spcAft>
              <a:buClrTx/>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 – RTC in Italy – National PR</a:t>
            </a:r>
          </a:p>
        </p:txBody>
      </p:sp>
      <p:sp>
        <p:nvSpPr>
          <p:cNvPr id="6" name="Text Box 3"/>
          <p:cNvSpPr txBox="1">
            <a:spLocks noChangeArrowheads="1"/>
          </p:cNvSpPr>
          <p:nvPr/>
        </p:nvSpPr>
        <p:spPr bwMode="auto">
          <a:xfrm>
            <a:off x="125872" y="1212217"/>
            <a:ext cx="7230272" cy="511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50000"/>
              </a:lnSpc>
              <a:spcAft>
                <a:spcPct val="0"/>
              </a:spcAft>
              <a:buClr>
                <a:srgbClr val="000099"/>
              </a:buClr>
            </a:pPr>
            <a:r>
              <a:rPr lang="en-US" altLang="it-IT" dirty="0">
                <a:solidFill>
                  <a:schemeClr val="tx1">
                    <a:lumMod val="50000"/>
                    <a:lumOff val="50000"/>
                  </a:schemeClr>
                </a:solidFill>
                <a:latin typeface="Arial" panose="020B0604020202020204" pitchFamily="34" charset="0"/>
                <a:ea typeface="Lato" panose="020F0502020204030203" pitchFamily="34" charset="0"/>
              </a:rPr>
              <a:t>With the MoU, WMO designates CNR-IBE as a WMO RTC, for the following purposes:</a:t>
            </a: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The Centre will organize and conduct training </a:t>
            </a:r>
            <a:r>
              <a:rPr lang="en-US" altLang="it-IT" dirty="0" err="1">
                <a:solidFill>
                  <a:schemeClr val="tx1">
                    <a:lumMod val="50000"/>
                    <a:lumOff val="50000"/>
                  </a:schemeClr>
                </a:solidFill>
                <a:latin typeface="Arial" panose="020B0604020202020204" pitchFamily="34" charset="0"/>
                <a:ea typeface="Lato" panose="020F0502020204030203" pitchFamily="34" charset="0"/>
              </a:rPr>
              <a:t>programmes</a:t>
            </a:r>
            <a:r>
              <a:rPr lang="en-US" altLang="it-IT" dirty="0">
                <a:solidFill>
                  <a:schemeClr val="tx1">
                    <a:lumMod val="50000"/>
                    <a:lumOff val="50000"/>
                  </a:schemeClr>
                </a:solidFill>
                <a:latin typeface="Arial" panose="020B0604020202020204" pitchFamily="34" charset="0"/>
                <a:ea typeface="Lato" panose="020F0502020204030203" pitchFamily="34" charset="0"/>
              </a:rPr>
              <a:t> for the meteorological and hydrological education and training of personnel of Members of WMO.</a:t>
            </a: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The Centre will organize or host such other training events as are agreed among the Permanent Representative of Italy with WMO, the Centre and WMO and are consistent with the commitments of the Centre.</a:t>
            </a:r>
          </a:p>
          <a:p>
            <a:pPr>
              <a:lnSpc>
                <a:spcPct val="150000"/>
              </a:lnSpc>
              <a:spcAft>
                <a:spcPct val="0"/>
              </a:spcAft>
              <a:buClr>
                <a:srgbClr val="000099"/>
              </a:buClr>
              <a:buFont typeface="Wingdings" panose="05000000000000000000" pitchFamily="2" charset="2"/>
              <a:buChar char=""/>
            </a:pPr>
            <a:r>
              <a:rPr lang="en-US" altLang="it-IT" dirty="0">
                <a:solidFill>
                  <a:schemeClr val="tx1">
                    <a:lumMod val="50000"/>
                    <a:lumOff val="50000"/>
                  </a:schemeClr>
                </a:solidFill>
                <a:latin typeface="Arial" panose="020B0604020202020204" pitchFamily="34" charset="0"/>
                <a:ea typeface="Lato" panose="020F0502020204030203" pitchFamily="34" charset="0"/>
              </a:rPr>
              <a:t> The Centre will conduct resource mobilization to augment its activities in collaboration with WMO</a:t>
            </a:r>
          </a:p>
        </p:txBody>
      </p:sp>
      <p:pic>
        <p:nvPicPr>
          <p:cNvPr id="3" name="Immagine 2">
            <a:extLst>
              <a:ext uri="{FF2B5EF4-FFF2-40B4-BE49-F238E27FC236}">
                <a16:creationId xmlns:a16="http://schemas.microsoft.com/office/drawing/2014/main" xmlns="" id="{89CF8AFB-9746-4298-A1CA-3309723619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6144" y="2074127"/>
            <a:ext cx="4532970" cy="3021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1288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0500" y="142431"/>
            <a:ext cx="9308861"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recent international activities</a:t>
            </a:r>
          </a:p>
        </p:txBody>
      </p:sp>
      <p:sp>
        <p:nvSpPr>
          <p:cNvPr id="3" name="Rectangle 3"/>
          <p:cNvSpPr>
            <a:spLocks noChangeArrowheads="1"/>
          </p:cNvSpPr>
          <p:nvPr/>
        </p:nvSpPr>
        <p:spPr bwMode="auto">
          <a:xfrm>
            <a:off x="48961" y="690944"/>
            <a:ext cx="12501638" cy="2740816"/>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June 2014</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Climate change impacts on agricultural systems in Africa</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June 2014</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Water footprint application for water resources</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September 2014</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Seasonal forecasts for agriculture in the Mediterranean</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October 2015</a:t>
            </a:r>
            <a:r>
              <a:rPr lang="en-US" altLang="it-IT" i="1" dirty="0">
                <a:solidFill>
                  <a:schemeClr val="tx1">
                    <a:lumMod val="50000"/>
                    <a:lumOff val="50000"/>
                  </a:schemeClr>
                </a:solidFill>
                <a:latin typeface="Arial" panose="020B0604020202020204" pitchFamily="34" charset="0"/>
                <a:ea typeface="Lato" panose="020F0502020204030203" pitchFamily="34" charset="0"/>
              </a:rPr>
              <a:t>: </a:t>
            </a:r>
            <a:r>
              <a:rPr lang="en-US" altLang="it-IT" dirty="0">
                <a:solidFill>
                  <a:schemeClr val="tx1">
                    <a:lumMod val="50000"/>
                    <a:lumOff val="50000"/>
                  </a:schemeClr>
                </a:solidFill>
                <a:latin typeface="Arial" panose="020B0604020202020204" pitchFamily="34" charset="0"/>
                <a:ea typeface="Lato" panose="020F0502020204030203" pitchFamily="34" charset="0"/>
              </a:rPr>
              <a:t>Seasonal forecast and water management in the Mediterranean: integrated approach</a:t>
            </a:r>
          </a:p>
          <a:p>
            <a:pPr>
              <a:lnSpc>
                <a:spcPct val="110000"/>
              </a:lnSpc>
              <a:spcBef>
                <a:spcPts val="500"/>
              </a:spcBef>
              <a:spcAft>
                <a:spcPts val="500"/>
              </a:spcAft>
              <a:buClrTx/>
            </a:pPr>
            <a:r>
              <a:rPr lang="en-US" altLang="it-IT" b="1" i="1" dirty="0">
                <a:solidFill>
                  <a:schemeClr val="tx1">
                    <a:lumMod val="50000"/>
                    <a:lumOff val="50000"/>
                  </a:schemeClr>
                </a:solidFill>
                <a:latin typeface="Arial" panose="020B0604020202020204" pitchFamily="34" charset="0"/>
                <a:ea typeface="Lato" panose="020F0502020204030203" pitchFamily="34" charset="0"/>
              </a:rPr>
              <a:t>November 2016</a:t>
            </a:r>
            <a:r>
              <a:rPr lang="en-US" altLang="it-IT" i="1" dirty="0">
                <a:solidFill>
                  <a:schemeClr val="tx1">
                    <a:lumMod val="50000"/>
                    <a:lumOff val="50000"/>
                  </a:schemeClr>
                </a:solidFill>
                <a:latin typeface="Arial" panose="020B0604020202020204" pitchFamily="34" charset="0"/>
                <a:ea typeface="Lato" panose="020F0502020204030203" pitchFamily="34" charset="0"/>
              </a:rPr>
              <a:t>:</a:t>
            </a:r>
            <a:r>
              <a:rPr lang="en-US" altLang="it-IT" dirty="0">
                <a:solidFill>
                  <a:schemeClr val="tx1">
                    <a:lumMod val="50000"/>
                    <a:lumOff val="50000"/>
                  </a:schemeClr>
                </a:solidFill>
                <a:latin typeface="Arial" panose="020B0604020202020204" pitchFamily="34" charset="0"/>
                <a:ea typeface="Lato" panose="020F0502020204030203" pitchFamily="34" charset="0"/>
              </a:rPr>
              <a:t> Verification of Operational Seasonal Forecasts in the Mediterranean region</a:t>
            </a:r>
          </a:p>
          <a:p>
            <a:pPr>
              <a:lnSpc>
                <a:spcPct val="110000"/>
              </a:lnSpc>
              <a:spcBef>
                <a:spcPts val="500"/>
              </a:spcBef>
              <a:spcAft>
                <a:spcPts val="500"/>
              </a:spcAft>
              <a:buClrTx/>
            </a:pPr>
            <a:r>
              <a:rPr lang="en-US" altLang="it-IT" b="1" i="1" dirty="0" smtClean="0">
                <a:solidFill>
                  <a:schemeClr val="tx1">
                    <a:lumMod val="50000"/>
                    <a:lumOff val="50000"/>
                  </a:schemeClr>
                </a:solidFill>
                <a:latin typeface="Arial" panose="020B0604020202020204" pitchFamily="34" charset="0"/>
                <a:ea typeface="Lato" panose="020F0502020204030203" pitchFamily="34" charset="0"/>
              </a:rPr>
              <a:t>November </a:t>
            </a:r>
            <a:r>
              <a:rPr lang="en-US" altLang="it-IT" b="1" i="1" dirty="0">
                <a:solidFill>
                  <a:schemeClr val="tx1">
                    <a:lumMod val="50000"/>
                    <a:lumOff val="50000"/>
                  </a:schemeClr>
                </a:solidFill>
                <a:latin typeface="Arial" panose="020B0604020202020204" pitchFamily="34" charset="0"/>
                <a:ea typeface="Lato" panose="020F0502020204030203" pitchFamily="34" charset="0"/>
              </a:rPr>
              <a:t>2017, and </a:t>
            </a:r>
            <a:r>
              <a:rPr lang="en-US" altLang="it-IT" b="1" i="1" dirty="0" smtClean="0">
                <a:solidFill>
                  <a:schemeClr val="tx1">
                    <a:lumMod val="50000"/>
                    <a:lumOff val="50000"/>
                  </a:schemeClr>
                </a:solidFill>
                <a:latin typeface="Arial" panose="020B0604020202020204" pitchFamily="34" charset="0"/>
                <a:ea typeface="Lato" panose="020F0502020204030203" pitchFamily="34" charset="0"/>
              </a:rPr>
              <a:t>June </a:t>
            </a:r>
            <a:r>
              <a:rPr lang="en-US" altLang="it-IT" b="1" i="1" dirty="0">
                <a:solidFill>
                  <a:schemeClr val="tx1">
                    <a:lumMod val="50000"/>
                    <a:lumOff val="50000"/>
                  </a:schemeClr>
                </a:solidFill>
                <a:latin typeface="Arial" panose="020B0604020202020204" pitchFamily="34" charset="0"/>
                <a:ea typeface="Lato" panose="020F0502020204030203" pitchFamily="34" charset="0"/>
              </a:rPr>
              <a:t>2018: </a:t>
            </a:r>
            <a:r>
              <a:rPr lang="en-US" altLang="it-IT" dirty="0">
                <a:solidFill>
                  <a:schemeClr val="tx1">
                    <a:lumMod val="50000"/>
                    <a:lumOff val="50000"/>
                  </a:schemeClr>
                </a:solidFill>
                <a:latin typeface="Arial" panose="020B0604020202020204" pitchFamily="34" charset="0"/>
                <a:ea typeface="Lato" panose="020F0502020204030203" pitchFamily="34" charset="0"/>
              </a:rPr>
              <a:t>PACC-RRC Courses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84584" y="387880"/>
            <a:ext cx="2961002" cy="20021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5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665" y="3469957"/>
            <a:ext cx="3224213" cy="212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5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77216" y="3351583"/>
            <a:ext cx="3273425" cy="20208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24825" y="3461328"/>
            <a:ext cx="2870128" cy="16557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31652" y="4605269"/>
            <a:ext cx="3328611" cy="2312610"/>
          </a:xfrm>
          <a:prstGeom prst="rect">
            <a:avLst/>
          </a:prstGeom>
          <a:ln>
            <a:noFill/>
          </a:ln>
          <a:effectLst>
            <a:softEdge rad="112500"/>
          </a:effectLst>
        </p:spPr>
      </p:pic>
      <p:pic>
        <p:nvPicPr>
          <p:cNvPr id="9" name="Immagine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422635" y="5201816"/>
            <a:ext cx="5296564" cy="1656184"/>
          </a:xfrm>
          <a:prstGeom prst="rect">
            <a:avLst/>
          </a:prstGeom>
          <a:ln>
            <a:noFill/>
          </a:ln>
          <a:effectLst>
            <a:softEdge rad="112500"/>
          </a:effectLst>
        </p:spPr>
      </p:pic>
    </p:spTree>
    <p:extLst>
      <p:ext uri="{BB962C8B-B14F-4D97-AF65-F5344CB8AC3E}">
        <p14:creationId xmlns:p14="http://schemas.microsoft.com/office/powerpoint/2010/main" val="174126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63099" y="154819"/>
            <a:ext cx="4632557" cy="2106141"/>
          </a:xfrm>
          <a:prstGeom prst="rect">
            <a:avLst/>
          </a:pr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Immagine 2"/>
          <p:cNvPicPr>
            <a:picLocks noChangeAspect="1"/>
          </p:cNvPicPr>
          <p:nvPr/>
        </p:nvPicPr>
        <p:blipFill>
          <a:blip r:embed="rId4"/>
          <a:stretch>
            <a:fillRect/>
          </a:stretch>
        </p:blipFill>
        <p:spPr>
          <a:xfrm>
            <a:off x="225994" y="2593219"/>
            <a:ext cx="3018107" cy="37422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Immagine 3"/>
          <p:cNvPicPr>
            <a:picLocks noChangeAspect="1"/>
          </p:cNvPicPr>
          <p:nvPr/>
        </p:nvPicPr>
        <p:blipFill>
          <a:blip r:embed="rId5"/>
          <a:stretch>
            <a:fillRect/>
          </a:stretch>
        </p:blipFill>
        <p:spPr>
          <a:xfrm>
            <a:off x="8762087" y="0"/>
            <a:ext cx="3100924" cy="44268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Immagine 4"/>
          <p:cNvPicPr>
            <a:picLocks noChangeAspect="1"/>
          </p:cNvPicPr>
          <p:nvPr/>
        </p:nvPicPr>
        <p:blipFill>
          <a:blip r:embed="rId6"/>
          <a:stretch>
            <a:fillRect/>
          </a:stretch>
        </p:blipFill>
        <p:spPr>
          <a:xfrm>
            <a:off x="3636811" y="2019979"/>
            <a:ext cx="2919140" cy="47558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 Box 2"/>
          <p:cNvSpPr txBox="1">
            <a:spLocks noChangeArrowheads="1"/>
          </p:cNvSpPr>
          <p:nvPr/>
        </p:nvSpPr>
        <p:spPr bwMode="auto">
          <a:xfrm>
            <a:off x="4580041" y="154819"/>
            <a:ext cx="4190087" cy="1710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25000"/>
              </a:lnSpc>
              <a:spcAft>
                <a:spcPct val="0"/>
              </a:spcAft>
              <a:buClrTx/>
              <a:buFontTx/>
              <a:buNone/>
            </a:pPr>
            <a:r>
              <a:rPr lang="en-US" altLang="it-IT" sz="2800" b="1" dirty="0">
                <a:solidFill>
                  <a:schemeClr val="tx1">
                    <a:lumMod val="50000"/>
                    <a:lumOff val="50000"/>
                  </a:schemeClr>
                </a:solidFill>
                <a:latin typeface="Arial" panose="020B0604020202020204" pitchFamily="34" charset="0"/>
                <a:ea typeface="Lato" panose="020F0502020204030203" pitchFamily="34" charset="0"/>
              </a:rPr>
              <a:t>WMO-RTC in Italy: recent international activities</a:t>
            </a:r>
          </a:p>
        </p:txBody>
      </p:sp>
      <p:pic>
        <p:nvPicPr>
          <p:cNvPr id="7" name="Immagine 6"/>
          <p:cNvPicPr>
            <a:picLocks noChangeAspect="1"/>
          </p:cNvPicPr>
          <p:nvPr/>
        </p:nvPicPr>
        <p:blipFill>
          <a:blip r:embed="rId7"/>
          <a:stretch>
            <a:fillRect/>
          </a:stretch>
        </p:blipFill>
        <p:spPr>
          <a:xfrm>
            <a:off x="6555951" y="2148282"/>
            <a:ext cx="3336407" cy="46321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0365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xmlns="" id="{F1343F42-7093-49FC-8AD4-A2F63BAC332B}"/>
              </a:ext>
            </a:extLst>
          </p:cNvPr>
          <p:cNvSpPr txBox="1">
            <a:spLocks noChangeArrowheads="1"/>
          </p:cNvSpPr>
          <p:nvPr/>
        </p:nvSpPr>
        <p:spPr bwMode="auto">
          <a:xfrm>
            <a:off x="1992313" y="115888"/>
            <a:ext cx="8064500" cy="12954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chemeClr val="tx1">
                    <a:lumMod val="50000"/>
                    <a:lumOff val="50000"/>
                  </a:schemeClr>
                </a:solidFill>
                <a:latin typeface="Arial" panose="020B0604020202020204" pitchFamily="34" charset="0"/>
              </a:rPr>
              <a:t>Verification of Operational Seasonal Forecasts in the Mediterranean region</a:t>
            </a:r>
          </a:p>
          <a:p>
            <a:pPr algn="ctr">
              <a:lnSpc>
                <a:spcPct val="100000"/>
              </a:lnSpc>
              <a:spcAft>
                <a:spcPct val="0"/>
              </a:spcAft>
              <a:buClrTx/>
              <a:buFontTx/>
              <a:buNone/>
            </a:pPr>
            <a:r>
              <a:rPr lang="en-US" altLang="it-IT" sz="2600" b="1" dirty="0">
                <a:solidFill>
                  <a:schemeClr val="tx1">
                    <a:lumMod val="50000"/>
                    <a:lumOff val="50000"/>
                  </a:schemeClr>
                </a:solidFill>
                <a:latin typeface="Arial" panose="020B0604020202020204" pitchFamily="34" charset="0"/>
              </a:rPr>
              <a:t>Rome, November 2016</a:t>
            </a:r>
          </a:p>
        </p:txBody>
      </p:sp>
      <p:pic>
        <p:nvPicPr>
          <p:cNvPr id="2" name="Immagine 1">
            <a:extLst>
              <a:ext uri="{FF2B5EF4-FFF2-40B4-BE49-F238E27FC236}">
                <a16:creationId xmlns:a16="http://schemas.microsoft.com/office/drawing/2014/main" xmlns="" id="{94925DE9-F3AD-441C-A57A-9A98A7C795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9496" y="1263693"/>
            <a:ext cx="5296564" cy="1656184"/>
          </a:xfrm>
          <a:prstGeom prst="rect">
            <a:avLst/>
          </a:prstGeom>
          <a:ln>
            <a:noFill/>
          </a:ln>
          <a:effectLst>
            <a:softEdge rad="112500"/>
          </a:effectLst>
        </p:spPr>
      </p:pic>
      <p:pic>
        <p:nvPicPr>
          <p:cNvPr id="3" name="Immagine 2">
            <a:extLst>
              <a:ext uri="{FF2B5EF4-FFF2-40B4-BE49-F238E27FC236}">
                <a16:creationId xmlns:a16="http://schemas.microsoft.com/office/drawing/2014/main" xmlns="" id="{C24CCBEC-A850-4106-9457-C3BD450C79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47233" y="3166479"/>
            <a:ext cx="4187957" cy="3140968"/>
          </a:xfrm>
          <a:prstGeom prst="rect">
            <a:avLst/>
          </a:prstGeom>
          <a:ln>
            <a:noFill/>
          </a:ln>
          <a:effectLst>
            <a:softEdge rad="112500"/>
          </a:effectLst>
        </p:spPr>
      </p:pic>
      <p:pic>
        <p:nvPicPr>
          <p:cNvPr id="27653" name="Immagine 3">
            <a:extLst>
              <a:ext uri="{FF2B5EF4-FFF2-40B4-BE49-F238E27FC236}">
                <a16:creationId xmlns:a16="http://schemas.microsoft.com/office/drawing/2014/main" xmlns="" id="{8C94A0AF-FD6F-4BB4-8182-A3402898D5E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88164" y="4221164"/>
            <a:ext cx="2376487"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51">
            <a:extLst>
              <a:ext uri="{FF2B5EF4-FFF2-40B4-BE49-F238E27FC236}">
                <a16:creationId xmlns:a16="http://schemas.microsoft.com/office/drawing/2014/main" xmlns="" id="{8B82278E-919E-4FCD-B29F-432408BED494}"/>
              </a:ext>
            </a:extLst>
          </p:cNvPr>
          <p:cNvSpPr txBox="1">
            <a:spLocks noChangeArrowheads="1"/>
          </p:cNvSpPr>
          <p:nvPr/>
        </p:nvSpPr>
        <p:spPr bwMode="auto">
          <a:xfrm>
            <a:off x="6858001" y="1374818"/>
            <a:ext cx="4813300" cy="2368550"/>
          </a:xfrm>
          <a:prstGeom prst="rect">
            <a:avLst/>
          </a:prstGeom>
          <a:noFill/>
          <a:ln>
            <a:noFill/>
          </a:ln>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ct val="0"/>
              </a:spcAft>
              <a:defRPr/>
            </a:pPr>
            <a:r>
              <a:rPr lang="en-US" altLang="it-IT" sz="2400" b="1" dirty="0">
                <a:solidFill>
                  <a:schemeClr val="tx1">
                    <a:lumMod val="50000"/>
                    <a:lumOff val="50000"/>
                  </a:schemeClr>
                </a:solidFill>
                <a:latin typeface="Arial" panose="020B0604020202020204" pitchFamily="34" charset="0"/>
              </a:rPr>
              <a:t>N. of participants: 23</a:t>
            </a:r>
          </a:p>
          <a:p>
            <a:pPr>
              <a:lnSpc>
                <a:spcPct val="100000"/>
              </a:lnSpc>
              <a:spcAft>
                <a:spcPct val="0"/>
              </a:spcAft>
              <a:defRPr/>
            </a:pPr>
            <a:endParaRPr lang="en-US" altLang="it-IT" sz="2400" b="1" dirty="0">
              <a:solidFill>
                <a:schemeClr val="tx1">
                  <a:lumMod val="50000"/>
                  <a:lumOff val="50000"/>
                </a:schemeClr>
              </a:solidFill>
              <a:latin typeface="Arial" panose="020B0604020202020204" pitchFamily="34" charset="0"/>
            </a:endParaRPr>
          </a:p>
          <a:p>
            <a:pPr marL="342900" indent="-342900">
              <a:lnSpc>
                <a:spcPct val="100000"/>
              </a:lnSpc>
              <a:spcAft>
                <a:spcPct val="0"/>
              </a:spcAft>
              <a:buFont typeface="Arial" panose="020B0604020202020204" pitchFamily="34" charset="0"/>
              <a:buChar char="•"/>
              <a:defRPr/>
            </a:pPr>
            <a:r>
              <a:rPr lang="en-US" altLang="it-IT" dirty="0">
                <a:solidFill>
                  <a:schemeClr val="tx1">
                    <a:lumMod val="50000"/>
                    <a:lumOff val="50000"/>
                  </a:schemeClr>
                </a:solidFill>
                <a:latin typeface="Arial" panose="020B0604020202020204" pitchFamily="34" charset="0"/>
              </a:rPr>
              <a:t>7 are from the PRESANORD Region, </a:t>
            </a:r>
          </a:p>
          <a:p>
            <a:pPr marL="342900" indent="-342900">
              <a:lnSpc>
                <a:spcPct val="100000"/>
              </a:lnSpc>
              <a:spcAft>
                <a:spcPct val="0"/>
              </a:spcAft>
              <a:buFont typeface="Arial" panose="020B0604020202020204" pitchFamily="34" charset="0"/>
              <a:buChar char="•"/>
              <a:defRPr/>
            </a:pPr>
            <a:r>
              <a:rPr lang="en-US" altLang="it-IT" dirty="0">
                <a:solidFill>
                  <a:schemeClr val="tx1">
                    <a:lumMod val="50000"/>
                    <a:lumOff val="50000"/>
                  </a:schemeClr>
                </a:solidFill>
                <a:latin typeface="Arial" panose="020B0604020202020204" pitchFamily="34" charset="0"/>
              </a:rPr>
              <a:t>15 from the SEECOF Region, </a:t>
            </a:r>
          </a:p>
          <a:p>
            <a:pPr marL="342900" indent="-342900">
              <a:lnSpc>
                <a:spcPct val="100000"/>
              </a:lnSpc>
              <a:spcAft>
                <a:spcPct val="0"/>
              </a:spcAft>
              <a:buFont typeface="Arial" panose="020B0604020202020204" pitchFamily="34" charset="0"/>
              <a:buChar char="•"/>
              <a:defRPr/>
            </a:pPr>
            <a:r>
              <a:rPr lang="en-US" altLang="it-IT" dirty="0">
                <a:solidFill>
                  <a:schemeClr val="tx1">
                    <a:lumMod val="50000"/>
                    <a:lumOff val="50000"/>
                  </a:schemeClr>
                </a:solidFill>
                <a:latin typeface="Arial" panose="020B0604020202020204" pitchFamily="34" charset="0"/>
              </a:rPr>
              <a:t>1 participant from Lebanon.</a:t>
            </a:r>
          </a:p>
          <a:p>
            <a:pPr>
              <a:lnSpc>
                <a:spcPct val="100000"/>
              </a:lnSpc>
              <a:spcAft>
                <a:spcPct val="0"/>
              </a:spcAft>
              <a:defRPr/>
            </a:pPr>
            <a:endParaRPr lang="it-IT" altLang="it-IT" dirty="0">
              <a:solidFill>
                <a:schemeClr val="tx1">
                  <a:lumMod val="50000"/>
                  <a:lumOff val="50000"/>
                </a:schemeClr>
              </a:solidFill>
              <a:latin typeface="Arial" panose="020B0604020202020204" pitchFamily="34" charset="0"/>
            </a:endParaRPr>
          </a:p>
          <a:p>
            <a:pPr>
              <a:lnSpc>
                <a:spcPct val="100000"/>
              </a:lnSpc>
              <a:spcAft>
                <a:spcPct val="0"/>
              </a:spcAft>
              <a:defRPr/>
            </a:pPr>
            <a:r>
              <a:rPr lang="it-IT" altLang="it-IT" dirty="0">
                <a:solidFill>
                  <a:schemeClr val="tx1">
                    <a:lumMod val="50000"/>
                    <a:lumOff val="50000"/>
                  </a:schemeClr>
                </a:solidFill>
                <a:latin typeface="Arial" panose="020B0604020202020204" pitchFamily="34" charset="0"/>
              </a:rPr>
              <a:t>	       9 F and 14 M</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499710" y="262755"/>
            <a:ext cx="4362219" cy="6186309"/>
          </a:xfrm>
          <a:prstGeom prst="rect">
            <a:avLst/>
          </a:prstGeom>
        </p:spPr>
        <p:txBody>
          <a:bodyPr wrap="square">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The training course “Advanced </a:t>
            </a:r>
            <a:r>
              <a:rPr lang="en-US" dirty="0" err="1">
                <a:solidFill>
                  <a:schemeClr val="tx1">
                    <a:lumMod val="50000"/>
                    <a:lumOff val="50000"/>
                  </a:schemeClr>
                </a:solidFill>
                <a:latin typeface="Arial" panose="020B0604020202020204" pitchFamily="34" charset="0"/>
                <a:cs typeface="Arial" panose="020B0604020202020204" pitchFamily="34" charset="0"/>
              </a:rPr>
              <a:t>agrometeorology</a:t>
            </a:r>
            <a:r>
              <a:rPr lang="en-US" dirty="0">
                <a:solidFill>
                  <a:schemeClr val="tx1">
                    <a:lumMod val="50000"/>
                    <a:lumOff val="50000"/>
                  </a:schemeClr>
                </a:solidFill>
                <a:latin typeface="Arial" panose="020B0604020202020204" pitchFamily="34" charset="0"/>
                <a:cs typeface="Arial" panose="020B0604020202020204" pitchFamily="34" charset="0"/>
              </a:rPr>
              <a:t>” is organized by the World Meteorological Organization Regional Training Center in Italy operated by the Institute of Biometeorology of the National Research Council (CNR-IBIMET) and financed by FAO, it was held in Italy at CNR premises in Sesto </a:t>
            </a:r>
            <a:r>
              <a:rPr lang="en-US" dirty="0" err="1">
                <a:solidFill>
                  <a:schemeClr val="tx1">
                    <a:lumMod val="50000"/>
                    <a:lumOff val="50000"/>
                  </a:schemeClr>
                </a:solidFill>
                <a:latin typeface="Arial" panose="020B0604020202020204" pitchFamily="34" charset="0"/>
                <a:cs typeface="Arial" panose="020B0604020202020204" pitchFamily="34" charset="0"/>
              </a:rPr>
              <a:t>Fiorentino</a:t>
            </a:r>
            <a:r>
              <a:rPr lang="en-US" dirty="0">
                <a:solidFill>
                  <a:schemeClr val="tx1">
                    <a:lumMod val="50000"/>
                    <a:lumOff val="50000"/>
                  </a:schemeClr>
                </a:solidFill>
                <a:latin typeface="Arial" panose="020B0604020202020204" pitchFamily="34" charset="0"/>
                <a:cs typeface="Arial" panose="020B0604020202020204" pitchFamily="34" charset="0"/>
              </a:rPr>
              <a:t> (Florence), from the 20 May to the 8 August 2019 for 12 climatologists, agro-meteorologists, agronomists from Angola and </a:t>
            </a:r>
            <a:r>
              <a:rPr lang="en-US" dirty="0" err="1">
                <a:solidFill>
                  <a:schemeClr val="tx1">
                    <a:lumMod val="50000"/>
                    <a:lumOff val="50000"/>
                  </a:schemeClr>
                </a:solidFill>
                <a:latin typeface="Arial" panose="020B0604020202020204" pitchFamily="34" charset="0"/>
                <a:cs typeface="Arial" panose="020B0604020202020204" pitchFamily="34" charset="0"/>
              </a:rPr>
              <a:t>Mozambico</a:t>
            </a:r>
            <a:r>
              <a:rPr lang="en-US" dirty="0">
                <a:solidFill>
                  <a:schemeClr val="tx1">
                    <a:lumMod val="50000"/>
                    <a:lumOff val="50000"/>
                  </a:schemeClr>
                </a:solidFill>
                <a:latin typeface="Arial" panose="020B0604020202020204" pitchFamily="34" charset="0"/>
                <a:cs typeface="Arial" panose="020B0604020202020204" pitchFamily="34" charset="0"/>
              </a:rPr>
              <a:t>.</a:t>
            </a:r>
          </a:p>
          <a:p>
            <a:endParaRPr lang="en-US" dirty="0">
              <a:solidFill>
                <a:schemeClr val="tx1">
                  <a:lumMod val="50000"/>
                  <a:lumOff val="50000"/>
                </a:schemeClr>
              </a:solidFill>
              <a:latin typeface="Arial" panose="020B0604020202020204" pitchFamily="34" charset="0"/>
              <a:cs typeface="Arial" panose="020B0604020202020204" pitchFamily="34" charset="0"/>
            </a:endParaRPr>
          </a:p>
          <a:p>
            <a:r>
              <a:rPr lang="en-US" dirty="0">
                <a:solidFill>
                  <a:schemeClr val="tx1">
                    <a:lumMod val="50000"/>
                    <a:lumOff val="50000"/>
                  </a:schemeClr>
                </a:solidFill>
                <a:latin typeface="Arial" panose="020B0604020202020204" pitchFamily="34" charset="0"/>
                <a:cs typeface="Arial" panose="020B0604020202020204" pitchFamily="34" charset="0"/>
              </a:rPr>
              <a:t>The training covers a large spectrum of topics in advanced agrometeorological aiming to give technical skills to participants and let them practice with these tools trying to simulate a cropping season monitoring. The idea is to use a learning by doing approach using both theoretical and practical session.</a:t>
            </a:r>
          </a:p>
        </p:txBody>
      </p:sp>
      <p:sp>
        <p:nvSpPr>
          <p:cNvPr id="5" name="Rettangolo 4"/>
          <p:cNvSpPr/>
          <p:nvPr/>
        </p:nvSpPr>
        <p:spPr>
          <a:xfrm>
            <a:off x="3474563" y="155034"/>
            <a:ext cx="4362219" cy="1200329"/>
          </a:xfrm>
          <a:prstGeom prst="rect">
            <a:avLst/>
          </a:prstGeom>
        </p:spPr>
        <p:txBody>
          <a:bodyPr wrap="square">
            <a:spAutoFit/>
          </a:bodyPr>
          <a:lstStyle/>
          <a:p>
            <a:pPr algn="ctr"/>
            <a:r>
              <a:rPr lang="en-US" sz="2400" b="1" i="1" dirty="0">
                <a:solidFill>
                  <a:schemeClr val="tx1">
                    <a:lumMod val="50000"/>
                    <a:lumOff val="50000"/>
                  </a:schemeClr>
                </a:solidFill>
                <a:latin typeface="Arial" panose="020B0604020202020204" pitchFamily="34" charset="0"/>
                <a:cs typeface="Arial" panose="020B0604020202020204" pitchFamily="34" charset="0"/>
              </a:rPr>
              <a:t>International Training Course on Advanced Agrometeorology</a:t>
            </a: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4014" y="1524655"/>
            <a:ext cx="3496670" cy="2286566"/>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471" y="4333889"/>
            <a:ext cx="3202675" cy="2402006"/>
          </a:xfrm>
          <a:prstGeom prst="rect">
            <a:avLst/>
          </a:prstGeom>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09262" y="2926522"/>
            <a:ext cx="3277091" cy="2041356"/>
          </a:xfrm>
          <a:prstGeom prst="rect">
            <a:avLst/>
          </a:prstGeom>
        </p:spPr>
      </p:pic>
      <p:pic>
        <p:nvPicPr>
          <p:cNvPr id="9" name="Immagin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80231" y="4394959"/>
            <a:ext cx="2754632" cy="1987115"/>
          </a:xfrm>
          <a:prstGeom prst="rect">
            <a:avLst/>
          </a:prstGeom>
        </p:spPr>
      </p:pic>
      <p:pic>
        <p:nvPicPr>
          <p:cNvPr id="7" name="Immagin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80976" y="1723534"/>
            <a:ext cx="2970577" cy="1775906"/>
          </a:xfrm>
          <a:prstGeom prst="rect">
            <a:avLst/>
          </a:prstGeom>
        </p:spPr>
      </p:pic>
      <p:grpSp>
        <p:nvGrpSpPr>
          <p:cNvPr id="29" name="Gruppo 28">
            <a:extLst>
              <a:ext uri="{FF2B5EF4-FFF2-40B4-BE49-F238E27FC236}">
                <a16:creationId xmlns:a16="http://schemas.microsoft.com/office/drawing/2014/main" xmlns="" id="{5F0D957D-737B-4163-9600-547EBF4A5605}"/>
              </a:ext>
            </a:extLst>
          </p:cNvPr>
          <p:cNvGrpSpPr/>
          <p:nvPr/>
        </p:nvGrpSpPr>
        <p:grpSpPr>
          <a:xfrm>
            <a:off x="127688" y="168634"/>
            <a:ext cx="3357803" cy="1231476"/>
            <a:chOff x="127688" y="168634"/>
            <a:chExt cx="3357803" cy="1231476"/>
          </a:xfrm>
        </p:grpSpPr>
        <p:pic>
          <p:nvPicPr>
            <p:cNvPr id="30" name="Immagine 29">
              <a:extLst>
                <a:ext uri="{FF2B5EF4-FFF2-40B4-BE49-F238E27FC236}">
                  <a16:creationId xmlns:a16="http://schemas.microsoft.com/office/drawing/2014/main" xmlns="" id="{7BED043F-BDD7-47E3-B1EB-47D132A3CE8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7688" y="331880"/>
              <a:ext cx="1243420" cy="1068230"/>
            </a:xfrm>
            <a:prstGeom prst="rect">
              <a:avLst/>
            </a:prstGeom>
          </p:spPr>
        </p:pic>
        <p:pic>
          <p:nvPicPr>
            <p:cNvPr id="31" name="Picture 2">
              <a:extLst>
                <a:ext uri="{FF2B5EF4-FFF2-40B4-BE49-F238E27FC236}">
                  <a16:creationId xmlns:a16="http://schemas.microsoft.com/office/drawing/2014/main" xmlns="" id="{50A0C684-D411-417F-86B1-4F9D3C715EB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511050" y="168634"/>
              <a:ext cx="742599" cy="1068230"/>
            </a:xfrm>
            <a:prstGeom prst="rect">
              <a:avLst/>
            </a:prstGeom>
            <a:noFill/>
            <a:extLst>
              <a:ext uri="{909E8E84-426E-40DD-AFC4-6F175D3DCCD1}">
                <a14:hiddenFill xmlns:a14="http://schemas.microsoft.com/office/drawing/2010/main">
                  <a:solidFill>
                    <a:srgbClr val="FFFFFF"/>
                  </a:solidFill>
                </a14:hiddenFill>
              </a:ext>
            </a:extLst>
          </p:spPr>
        </p:pic>
        <p:pic>
          <p:nvPicPr>
            <p:cNvPr id="32" name="Immagine 31">
              <a:extLst>
                <a:ext uri="{FF2B5EF4-FFF2-40B4-BE49-F238E27FC236}">
                  <a16:creationId xmlns:a16="http://schemas.microsoft.com/office/drawing/2014/main" xmlns="" id="{7B4E0E03-EFA9-4D6D-92B5-E3014DB45E8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33533" y="220367"/>
              <a:ext cx="951958" cy="964765"/>
            </a:xfrm>
            <a:prstGeom prst="rect">
              <a:avLst/>
            </a:prstGeom>
          </p:spPr>
        </p:pic>
      </p:grpSp>
    </p:spTree>
    <p:extLst>
      <p:ext uri="{BB962C8B-B14F-4D97-AF65-F5344CB8AC3E}">
        <p14:creationId xmlns:p14="http://schemas.microsoft.com/office/powerpoint/2010/main" val="3885520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4683" y="0"/>
            <a:ext cx="6370442" cy="2249600"/>
          </a:xfrm>
        </p:spPr>
        <p:txBody>
          <a:bodyPr/>
          <a:lstStyle/>
          <a:p>
            <a:r>
              <a:rPr lang="en-GB" dirty="0" smtClean="0"/>
              <a:t>Advanced </a:t>
            </a:r>
            <a:r>
              <a:rPr lang="en-GB" dirty="0" err="1" smtClean="0"/>
              <a:t>Agrometeorology</a:t>
            </a:r>
            <a:endParaRPr lang="en-GB" dirty="0"/>
          </a:p>
        </p:txBody>
      </p:sp>
      <p:pic>
        <p:nvPicPr>
          <p:cNvPr id="5" name="AGROMET_PRO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055" y="655000"/>
            <a:ext cx="10722756" cy="6031550"/>
          </a:xfrm>
          <a:prstGeom prst="rect">
            <a:avLst/>
          </a:prstGeom>
        </p:spPr>
      </p:pic>
    </p:spTree>
    <p:extLst>
      <p:ext uri="{BB962C8B-B14F-4D97-AF65-F5344CB8AC3E}">
        <p14:creationId xmlns:p14="http://schemas.microsoft.com/office/powerpoint/2010/main" val="404797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1143</TotalTime>
  <Words>2029</Words>
  <Application>Microsoft Office PowerPoint</Application>
  <PresentationFormat>Widescreen</PresentationFormat>
  <Paragraphs>195</Paragraphs>
  <Slides>23</Slides>
  <Notes>20</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23</vt:i4>
      </vt:variant>
    </vt:vector>
  </HeadingPairs>
  <TitlesOfParts>
    <vt:vector size="34" baseType="lpstr">
      <vt:lpstr>Microsoft YaHei</vt:lpstr>
      <vt:lpstr>Arial</vt:lpstr>
      <vt:lpstr>Calibri</vt:lpstr>
      <vt:lpstr>Calibri Light</vt:lpstr>
      <vt:lpstr>Century Gothic</vt:lpstr>
      <vt:lpstr>Lato</vt:lpstr>
      <vt:lpstr>Poppins Light</vt:lpstr>
      <vt:lpstr>Raleway</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Advanced Agrometeorology</vt:lpstr>
      <vt:lpstr>Presentazione standard di PowerPoint</vt:lpstr>
      <vt:lpstr>Presentazione standard di PowerPoint</vt:lpstr>
      <vt:lpstr>Presentazione standard di PowerPoint</vt:lpstr>
      <vt:lpstr>Presentazione standard di PowerPoint</vt:lpstr>
      <vt:lpstr>Training approach</vt:lpstr>
      <vt:lpstr>Training approach</vt:lpstr>
      <vt:lpstr>Monitoring and evaluation</vt:lpstr>
      <vt:lpstr>Weaknesses of DLCs</vt:lpstr>
      <vt:lpstr>Weaknesses of Classroom Courses</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b</dc:creator>
  <cp:lastModifiedBy>m b</cp:lastModifiedBy>
  <cp:revision>76</cp:revision>
  <cp:lastPrinted>2019-05-19T09:09:56Z</cp:lastPrinted>
  <dcterms:created xsi:type="dcterms:W3CDTF">2017-11-17T18:46:02Z</dcterms:created>
  <dcterms:modified xsi:type="dcterms:W3CDTF">2019-10-28T10:49:37Z</dcterms:modified>
</cp:coreProperties>
</file>