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303" r:id="rId3"/>
    <p:sldId id="304" r:id="rId4"/>
    <p:sldId id="309" r:id="rId5"/>
    <p:sldId id="310" r:id="rId6"/>
    <p:sldId id="270" r:id="rId7"/>
    <p:sldId id="283" r:id="rId8"/>
    <p:sldId id="275" r:id="rId9"/>
    <p:sldId id="276" r:id="rId10"/>
    <p:sldId id="287" r:id="rId11"/>
    <p:sldId id="278" r:id="rId12"/>
    <p:sldId id="279" r:id="rId13"/>
    <p:sldId id="311" r:id="rId14"/>
    <p:sldId id="312" r:id="rId15"/>
    <p:sldId id="288" r:id="rId16"/>
    <p:sldId id="286" r:id="rId17"/>
    <p:sldId id="313" r:id="rId18"/>
    <p:sldId id="258" r:id="rId19"/>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8008"/>
    <a:srgbClr val="E7D629"/>
    <a:srgbClr val="E3A34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39" autoAdjust="0"/>
  </p:normalViewPr>
  <p:slideViewPr>
    <p:cSldViewPr snapToGrid="0" snapToObjects="1">
      <p:cViewPr>
        <p:scale>
          <a:sx n="110" d="100"/>
          <a:sy n="110" d="100"/>
        </p:scale>
        <p:origin x="-944" y="56"/>
      </p:cViewPr>
      <p:guideLst>
        <p:guide orient="horz" pos="2160"/>
        <p:guide pos="2880"/>
      </p:guideLst>
    </p:cSldViewPr>
  </p:slideViewPr>
  <p:notesTextViewPr>
    <p:cViewPr>
      <p:scale>
        <a:sx n="100" d="100"/>
        <a:sy n="100" d="100"/>
      </p:scale>
      <p:origin x="0" y="0"/>
    </p:cViewPr>
  </p:notesTextViewPr>
  <p:sorterViewPr>
    <p:cViewPr>
      <p:scale>
        <a:sx n="98" d="100"/>
        <a:sy n="98"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4F5FFC00-B07B-4CD8-9A6E-0B8651A51DCA}" type="datetimeFigureOut">
              <a:rPr lang="en-US" smtClean="0"/>
              <a:t>29/10/19</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3D57B9F6-32BE-47F8-A551-670A251B4523}" type="slidenum">
              <a:rPr lang="en-US" smtClean="0"/>
              <a:t>‹#›</a:t>
            </a:fld>
            <a:endParaRPr lang="en-US"/>
          </a:p>
        </p:txBody>
      </p:sp>
    </p:spTree>
    <p:extLst>
      <p:ext uri="{BB962C8B-B14F-4D97-AF65-F5344CB8AC3E}">
        <p14:creationId xmlns:p14="http://schemas.microsoft.com/office/powerpoint/2010/main" val="3054072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9B68C074-D26A-634F-A712-43DFF3D8886D}" type="slidenum">
              <a:rPr lang="en-US"/>
              <a:pPr fontAlgn="base">
                <a:spcBef>
                  <a:spcPct val="0"/>
                </a:spcBef>
                <a:spcAft>
                  <a:spcPct val="0"/>
                </a:spcAft>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51B564CA-CD43-574A-87CE-49E8A77A61A3}" type="slidenum">
              <a:rPr lang="en-US"/>
              <a:pPr fontAlgn="base">
                <a:spcBef>
                  <a:spcPct val="0"/>
                </a:spcBef>
                <a:spcAft>
                  <a:spcPct val="0"/>
                </a:spcAft>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52B1538D-683A-514C-BA86-15076E0A5381}" type="slidenum">
              <a:rPr lang="en-US"/>
              <a:pPr fontAlgn="base">
                <a:spcBef>
                  <a:spcPct val="0"/>
                </a:spcBef>
                <a:spcAft>
                  <a:spcPct val="0"/>
                </a:spcAft>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a:p>
        </p:txBody>
      </p:sp>
      <p:sp>
        <p:nvSpPr>
          <p:cNvPr id="4" name="Slide Number Placeholder 3"/>
          <p:cNvSpPr>
            <a:spLocks noGrp="1"/>
          </p:cNvSpPr>
          <p:nvPr>
            <p:ph type="sldNum" sz="quarter" idx="10"/>
          </p:nvPr>
        </p:nvSpPr>
        <p:spPr/>
        <p:txBody>
          <a:bodyPr/>
          <a:lstStyle/>
          <a:p>
            <a:fld id="{3D57B9F6-32BE-47F8-A551-670A251B4523}" type="slidenum">
              <a:rPr lang="en-US" smtClean="0"/>
              <a:t>8</a:t>
            </a:fld>
            <a:endParaRPr lang="en-US"/>
          </a:p>
        </p:txBody>
      </p:sp>
    </p:spTree>
    <p:extLst>
      <p:ext uri="{BB962C8B-B14F-4D97-AF65-F5344CB8AC3E}">
        <p14:creationId xmlns:p14="http://schemas.microsoft.com/office/powerpoint/2010/main" val="2828195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256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5DD2704F-F8B3-6E49-8A2D-FAE98B6263ED}" type="slidenum">
              <a:rPr lang="en-US"/>
              <a:pPr fontAlgn="base">
                <a:spcBef>
                  <a:spcPct val="0"/>
                </a:spcBef>
                <a:spcAft>
                  <a:spcPct val="0"/>
                </a:spcAft>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9B41B8B6-987A-B140-8D2A-2F9308DA2A15}" type="slidenum">
              <a:rPr lang="en-US"/>
              <a:pPr fontAlgn="base">
                <a:spcBef>
                  <a:spcPct val="0"/>
                </a:spcBef>
                <a:spcAft>
                  <a:spcPct val="0"/>
                </a:spcAft>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39064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28650" y="6356351"/>
            <a:ext cx="2057400" cy="365125"/>
          </a:xfrm>
          <a:prstGeom prst="rect">
            <a:avLst/>
          </a:prstGeom>
        </p:spPr>
        <p:txBody>
          <a:bodyPr/>
          <a:lstStyle/>
          <a:p>
            <a:fld id="{EC5ECA96-BAD9-4957-AAE2-858CE824FE30}" type="datetimeFigureOut">
              <a:rPr lang="en-US" smtClean="0"/>
              <a:t>29/10/19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6D2C95C-7E22-49D3-B100-62F437774265}" type="slidenum">
              <a:rPr lang="en-US" smtClean="0"/>
              <a:t>‹#›</a:t>
            </a:fld>
            <a:endParaRPr lang="en-US"/>
          </a:p>
        </p:txBody>
      </p:sp>
      <p:sp>
        <p:nvSpPr>
          <p:cNvPr id="8" name="Picture Placeholder 7"/>
          <p:cNvSpPr>
            <a:spLocks noGrp="1"/>
          </p:cNvSpPr>
          <p:nvPr>
            <p:ph type="pic" sz="quarter" idx="13"/>
          </p:nvPr>
        </p:nvSpPr>
        <p:spPr>
          <a:xfrm>
            <a:off x="0" y="0"/>
            <a:ext cx="9144000" cy="6858000"/>
          </a:xfrm>
          <a:prstGeom prst="rect">
            <a:avLst/>
          </a:prstGeom>
        </p:spPr>
        <p:txBody>
          <a:bodyPr/>
          <a:lstStyle/>
          <a:p>
            <a:endParaRPr lang="ru-RU"/>
          </a:p>
        </p:txBody>
      </p:sp>
    </p:spTree>
    <p:extLst>
      <p:ext uri="{BB962C8B-B14F-4D97-AF65-F5344CB8AC3E}">
        <p14:creationId xmlns:p14="http://schemas.microsoft.com/office/powerpoint/2010/main" val="3341524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pic>
        <p:nvPicPr>
          <p:cNvPr id="7" name="Picture 6" descr="wmo2016_powerpoint_standard_v2-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151694"/>
            <a:ext cx="1988820" cy="1714500"/>
          </a:xfrm>
          <a:prstGeom prst="rect">
            <a:avLst/>
          </a:prstGeom>
        </p:spPr>
      </p:pic>
    </p:spTree>
    <p:extLst>
      <p:ext uri="{BB962C8B-B14F-4D97-AF65-F5344CB8AC3E}">
        <p14:creationId xmlns:p14="http://schemas.microsoft.com/office/powerpoint/2010/main" val="500931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2833901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87663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2036454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723727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418312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305509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dirty="0"/>
          </a:p>
        </p:txBody>
      </p:sp>
    </p:spTree>
    <p:extLst>
      <p:ext uri="{BB962C8B-B14F-4D97-AF65-F5344CB8AC3E}">
        <p14:creationId xmlns:p14="http://schemas.microsoft.com/office/powerpoint/2010/main" val="2834843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9AF2F-52C6-9B46-B8B2-0579234AE62E}" type="slidenum">
              <a:rPr lang="en-US" smtClean="0"/>
              <a:t>‹#›</a:t>
            </a:fld>
            <a:endParaRPr lang="en-US"/>
          </a:p>
        </p:txBody>
      </p:sp>
      <p:pic>
        <p:nvPicPr>
          <p:cNvPr id="7" name="Picture 6" descr="wmo2016_powerpoint_standard_v2-2.jp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0" y="5151694"/>
            <a:ext cx="1988820" cy="1714500"/>
          </a:xfrm>
          <a:prstGeom prst="rect">
            <a:avLst/>
          </a:prstGeom>
        </p:spPr>
      </p:pic>
    </p:spTree>
    <p:extLst>
      <p:ext uri="{BB962C8B-B14F-4D97-AF65-F5344CB8AC3E}">
        <p14:creationId xmlns:p14="http://schemas.microsoft.com/office/powerpoint/2010/main" val="3053617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10.xml"/><Relationship Id="rId2"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10.xml"/><Relationship Id="rId2"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2.png"/><Relationship Id="rId3"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mo2016_powerpoint_standard_v2-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16000" cy="6912000"/>
          </a:xfrm>
          <a:prstGeom prst="rect">
            <a:avLst/>
          </a:prstGeom>
        </p:spPr>
      </p:pic>
      <p:sp>
        <p:nvSpPr>
          <p:cNvPr id="5" name="Title 1"/>
          <p:cNvSpPr txBox="1">
            <a:spLocks/>
          </p:cNvSpPr>
          <p:nvPr/>
        </p:nvSpPr>
        <p:spPr>
          <a:xfrm>
            <a:off x="242455" y="605370"/>
            <a:ext cx="8816107" cy="1840813"/>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120000"/>
              </a:lnSpc>
            </a:pPr>
            <a:r>
              <a:rPr lang="en-US" sz="4800" b="1" dirty="0">
                <a:solidFill>
                  <a:srgbClr val="FD8008"/>
                </a:solidFill>
                <a:latin typeface="Tahoma"/>
                <a:cs typeface="Tahoma"/>
              </a:rPr>
              <a:t>Role of WMO Regional Office for Africa in support of Regional Training Centres </a:t>
            </a:r>
            <a:r>
              <a:rPr lang="en-US" sz="4800" b="1" dirty="0" smtClean="0">
                <a:solidFill>
                  <a:srgbClr val="FD8008"/>
                </a:solidFill>
                <a:latin typeface="Tahoma"/>
                <a:cs typeface="Tahoma"/>
              </a:rPr>
              <a:t>(RTCs) </a:t>
            </a:r>
          </a:p>
          <a:p>
            <a:pPr>
              <a:lnSpc>
                <a:spcPct val="120000"/>
              </a:lnSpc>
            </a:pPr>
            <a:r>
              <a:rPr lang="en-US" sz="4800" b="1" dirty="0" smtClean="0">
                <a:solidFill>
                  <a:srgbClr val="FD8008"/>
                </a:solidFill>
                <a:latin typeface="Tahoma"/>
                <a:cs typeface="Tahoma"/>
              </a:rPr>
              <a:t>in </a:t>
            </a:r>
            <a:r>
              <a:rPr lang="en-US" sz="4800" b="1" dirty="0">
                <a:solidFill>
                  <a:srgbClr val="FD8008"/>
                </a:solidFill>
                <a:latin typeface="Tahoma"/>
                <a:cs typeface="Tahoma"/>
              </a:rPr>
              <a:t>RA I (Africa)</a:t>
            </a:r>
          </a:p>
        </p:txBody>
      </p:sp>
      <p:sp>
        <p:nvSpPr>
          <p:cNvPr id="4" name="Title 1"/>
          <p:cNvSpPr txBox="1">
            <a:spLocks/>
          </p:cNvSpPr>
          <p:nvPr/>
        </p:nvSpPr>
        <p:spPr>
          <a:xfrm>
            <a:off x="828963" y="2951406"/>
            <a:ext cx="8229600" cy="1840813"/>
          </a:xfrm>
          <a:prstGeom prst="rect">
            <a:avLst/>
          </a:prstGeom>
        </p:spPr>
        <p:txBody>
          <a:bodyPr vert="horz" lIns="91440" tIns="45720" rIns="91440" bIns="45720" rtlCol="0" anchor="ctr">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120000"/>
              </a:lnSpc>
            </a:pPr>
            <a:r>
              <a:rPr lang="en-US" sz="4800" b="1" dirty="0" smtClean="0">
                <a:solidFill>
                  <a:srgbClr val="0000FF"/>
                </a:solidFill>
                <a:latin typeface="Tahoma"/>
                <a:cs typeface="Tahoma"/>
              </a:rPr>
              <a:t>Ernest A. Afiesimama</a:t>
            </a:r>
          </a:p>
          <a:p>
            <a:r>
              <a:rPr lang="en-US" sz="3200" b="1" dirty="0"/>
              <a:t>Regional Office for Africa</a:t>
            </a:r>
          </a:p>
          <a:p>
            <a:r>
              <a:rPr lang="en-US" sz="3200" b="1" dirty="0"/>
              <a:t>World Meteorological Organization (WMO)</a:t>
            </a:r>
          </a:p>
          <a:p>
            <a:r>
              <a:rPr lang="en-US" sz="3200" b="1" dirty="0"/>
              <a:t>Addis Ababa, Ethiopia</a:t>
            </a:r>
          </a:p>
        </p:txBody>
      </p:sp>
    </p:spTree>
    <p:extLst>
      <p:ext uri="{BB962C8B-B14F-4D97-AF65-F5344CB8AC3E}">
        <p14:creationId xmlns:p14="http://schemas.microsoft.com/office/powerpoint/2010/main" val="238926067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6241" y="4619357"/>
            <a:ext cx="857978" cy="7850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p:nvSpPr>
        <p:spPr>
          <a:xfrm>
            <a:off x="583096" y="395882"/>
            <a:ext cx="5671431" cy="523220"/>
          </a:xfrm>
          <a:prstGeom prst="rect">
            <a:avLst/>
          </a:prstGeom>
        </p:spPr>
        <p:txBody>
          <a:bodyPr wrap="square">
            <a:spAutoFit/>
          </a:bodyPr>
          <a:lstStyle/>
          <a:p>
            <a:r>
              <a:rPr lang="fr-CH" sz="28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B. Coordination</a:t>
            </a:r>
            <a:endParaRPr lang="ru-RU" sz="2800"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grpSp>
        <p:nvGrpSpPr>
          <p:cNvPr id="34" name="Group 33"/>
          <p:cNvGrpSpPr/>
          <p:nvPr/>
        </p:nvGrpSpPr>
        <p:grpSpPr>
          <a:xfrm>
            <a:off x="659955" y="919102"/>
            <a:ext cx="2758856" cy="72000"/>
            <a:chOff x="1026228" y="1498519"/>
            <a:chExt cx="1440000" cy="72000"/>
          </a:xfrm>
        </p:grpSpPr>
        <p:sp>
          <p:nvSpPr>
            <p:cNvPr id="24" name="Rectangle 23"/>
            <p:cNvSpPr/>
            <p:nvPr/>
          </p:nvSpPr>
          <p:spPr>
            <a:xfrm>
              <a:off x="1026228" y="1498519"/>
              <a:ext cx="720000" cy="72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5" name="Rectangle 24"/>
            <p:cNvSpPr/>
            <p:nvPr/>
          </p:nvSpPr>
          <p:spPr>
            <a:xfrm>
              <a:off x="1746228" y="1498519"/>
              <a:ext cx="720000" cy="7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
        <p:nvSpPr>
          <p:cNvPr id="18" name="TextBox 17"/>
          <p:cNvSpPr txBox="1"/>
          <p:nvPr/>
        </p:nvSpPr>
        <p:spPr>
          <a:xfrm>
            <a:off x="1621061" y="1010545"/>
            <a:ext cx="6738309" cy="2031325"/>
          </a:xfrm>
          <a:prstGeom prst="rect">
            <a:avLst/>
          </a:prstGeom>
          <a:noFill/>
        </p:spPr>
        <p:txBody>
          <a:bodyPr wrap="square" rtlCol="0">
            <a:spAutoFit/>
          </a:bodyPr>
          <a:lstStyle/>
          <a:p>
            <a:r>
              <a:rPr lang="fr-CH"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INFORM</a:t>
            </a:r>
          </a:p>
          <a:p>
            <a:pPr marL="285750" indent="-285750">
              <a:buFont typeface="Arial" panose="020B0604020202020204" pitchFamily="34" charset="0"/>
              <a:buChar char="•"/>
            </a:pPr>
            <a:r>
              <a:rPr lang="en-US" dirty="0" smtClean="0">
                <a:solidFill>
                  <a:srgbClr val="000000"/>
                </a:solidFill>
                <a:latin typeface="Verdana" panose="020B0604030504040204" pitchFamily="34" charset="0"/>
                <a:ea typeface="Verdana" panose="020B0604030504040204" pitchFamily="34" charset="0"/>
                <a:cs typeface="Verdana" panose="020B0604030504040204" pitchFamily="34" charset="0"/>
              </a:rPr>
              <a:t>Disseminate information </a:t>
            </a:r>
            <a:r>
              <a:rPr lang="en-US" dirty="0">
                <a:solidFill>
                  <a:srgbClr val="000000"/>
                </a:solidFill>
                <a:latin typeface="Verdana" panose="020B0604030504040204" pitchFamily="34" charset="0"/>
                <a:ea typeface="Verdana" panose="020B0604030504040204" pitchFamily="34" charset="0"/>
                <a:cs typeface="Verdana" panose="020B0604030504040204" pitchFamily="34" charset="0"/>
              </a:rPr>
              <a:t>on </a:t>
            </a:r>
            <a:r>
              <a:rPr lang="en-US" dirty="0" smtClean="0">
                <a:solidFill>
                  <a:srgbClr val="000000"/>
                </a:solidFill>
                <a:latin typeface="Verdana" panose="020B0604030504040204" pitchFamily="34" charset="0"/>
                <a:ea typeface="Verdana" panose="020B0604030504040204" pitchFamily="34" charset="0"/>
                <a:cs typeface="Verdana" panose="020B0604030504040204" pitchFamily="34" charset="0"/>
              </a:rPr>
              <a:t>technical aspects and best practices to the Members</a:t>
            </a:r>
          </a:p>
          <a:p>
            <a:pPr marL="285750" indent="-285750">
              <a:buFont typeface="Arial" panose="020B0604020202020204" pitchFamily="34" charset="0"/>
              <a:buChar char="•"/>
            </a:pPr>
            <a:r>
              <a:rPr lang="en-US" dirty="0" smtClean="0">
                <a:solidFill>
                  <a:srgbClr val="000000"/>
                </a:solidFill>
                <a:latin typeface="Verdana" panose="020B0604030504040204" pitchFamily="34" charset="0"/>
                <a:ea typeface="Verdana" panose="020B0604030504040204" pitchFamily="34" charset="0"/>
                <a:cs typeface="Verdana" panose="020B0604030504040204" pitchFamily="34" charset="0"/>
              </a:rPr>
              <a:t>Facilitate sharing of data and experts</a:t>
            </a:r>
          </a:p>
          <a:p>
            <a:pPr marL="285750" indent="-285750">
              <a:buFont typeface="Arial" panose="020B0604020202020204" pitchFamily="34" charset="0"/>
              <a:buChar char="•"/>
            </a:pPr>
            <a:r>
              <a:rPr lang="fr-CH" dirty="0" smtClean="0">
                <a:solidFill>
                  <a:srgbClr val="000000"/>
                </a:solidFill>
                <a:latin typeface="Verdana" panose="020B0604030504040204" pitchFamily="34" charset="0"/>
                <a:ea typeface="Verdana" panose="020B0604030504040204" pitchFamily="34" charset="0"/>
                <a:cs typeface="Verdana" panose="020B0604030504040204" pitchFamily="34" charset="0"/>
              </a:rPr>
              <a:t>Participate in the work of RA, technical commissions, Training Opportunities and exchange information (e.g. requirements) </a:t>
            </a:r>
            <a:endParaRPr lang="ru-RU"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20" name="TextBox 19"/>
          <p:cNvSpPr txBox="1"/>
          <p:nvPr/>
        </p:nvSpPr>
        <p:spPr>
          <a:xfrm>
            <a:off x="1625347" y="4772622"/>
            <a:ext cx="7423761" cy="1477328"/>
          </a:xfrm>
          <a:prstGeom prst="rect">
            <a:avLst/>
          </a:prstGeom>
          <a:noFill/>
        </p:spPr>
        <p:txBody>
          <a:bodyPr wrap="square" rtlCol="0">
            <a:spAutoFit/>
          </a:bodyPr>
          <a:lstStyle/>
          <a:p>
            <a:r>
              <a:rPr lang="en-US"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ANALYZE and MONITOR</a:t>
            </a:r>
          </a:p>
          <a:p>
            <a:pPr marL="285750" indent="-285750">
              <a:buFont typeface="Arial" panose="020B0604020202020204" pitchFamily="34" charset="0"/>
              <a:buChar char="•"/>
            </a:pPr>
            <a:r>
              <a:rPr lang="fr-CH" dirty="0" smtClean="0">
                <a:solidFill>
                  <a:srgbClr val="000000"/>
                </a:solidFill>
                <a:latin typeface="Verdana" panose="020B0604030504040204" pitchFamily="34" charset="0"/>
                <a:ea typeface="Verdana" panose="020B0604030504040204" pitchFamily="34" charset="0"/>
                <a:cs typeface="Verdana" panose="020B0604030504040204" pitchFamily="34" charset="0"/>
              </a:rPr>
              <a:t>Support regular monitoring of regional centers</a:t>
            </a:r>
          </a:p>
          <a:p>
            <a:pPr marL="285750" indent="-285750">
              <a:buFont typeface="Arial" panose="020B0604020202020204" pitchFamily="34" charset="0"/>
              <a:buChar char="•"/>
            </a:pPr>
            <a:r>
              <a:rPr lang="fr-CH" dirty="0" smtClean="0">
                <a:solidFill>
                  <a:srgbClr val="000000"/>
                </a:solidFill>
                <a:latin typeface="Verdana" panose="020B0604030504040204" pitchFamily="34" charset="0"/>
                <a:ea typeface="Verdana" panose="020B0604030504040204" pitchFamily="34" charset="0"/>
                <a:cs typeface="Verdana" panose="020B0604030504040204" pitchFamily="34" charset="0"/>
              </a:rPr>
              <a:t>Monitor/Identify requirements, including technical gaps and critical deficiencies for long-term modern services</a:t>
            </a:r>
          </a:p>
          <a:p>
            <a:pPr marL="285750" indent="-285750">
              <a:buFont typeface="Arial" panose="020B0604020202020204" pitchFamily="34" charset="0"/>
              <a:buChar char="•"/>
            </a:pPr>
            <a:r>
              <a:rPr lang="fr-CH" dirty="0" smtClean="0">
                <a:solidFill>
                  <a:srgbClr val="000000"/>
                </a:solidFill>
                <a:latin typeface="Verdana" panose="020B0604030504040204" pitchFamily="34" charset="0"/>
                <a:ea typeface="Verdana" panose="020B0604030504040204" pitchFamily="34" charset="0"/>
                <a:cs typeface="Verdana" panose="020B0604030504040204" pitchFamily="34" charset="0"/>
              </a:rPr>
              <a:t>Monitor all Regional Data (activ., projects, donors, etc.)</a:t>
            </a:r>
          </a:p>
        </p:txBody>
      </p:sp>
      <p:cxnSp>
        <p:nvCxnSpPr>
          <p:cNvPr id="21" name="Straight Connector 20"/>
          <p:cNvCxnSpPr/>
          <p:nvPr/>
        </p:nvCxnSpPr>
        <p:spPr>
          <a:xfrm>
            <a:off x="1418527" y="1171677"/>
            <a:ext cx="0" cy="936000"/>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422815" y="4722874"/>
            <a:ext cx="0" cy="936000"/>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659955" y="1260182"/>
            <a:ext cx="760716" cy="76071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Lato" panose="020F0502020204030203" pitchFamily="34" charset="0"/>
                <a:ea typeface="Lato" panose="020F0502020204030203" pitchFamily="34" charset="0"/>
                <a:cs typeface="Lato" panose="020F0502020204030203" pitchFamily="34" charset="0"/>
              </a:rPr>
              <a:t>01</a:t>
            </a:r>
            <a:endParaRPr lang="ru-RU" sz="2800" b="1" dirty="0">
              <a:latin typeface="Lato" panose="020F0502020204030203" pitchFamily="34" charset="0"/>
              <a:ea typeface="Lato" panose="020F0502020204030203" pitchFamily="34" charset="0"/>
              <a:cs typeface="Lato" panose="020F0502020204030203" pitchFamily="34" charset="0"/>
            </a:endParaRPr>
          </a:p>
        </p:txBody>
      </p:sp>
      <p:sp>
        <p:nvSpPr>
          <p:cNvPr id="33" name="Rectangle 32"/>
          <p:cNvSpPr/>
          <p:nvPr/>
        </p:nvSpPr>
        <p:spPr>
          <a:xfrm>
            <a:off x="659956" y="4792971"/>
            <a:ext cx="760716" cy="76071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latin typeface="Lato" panose="020F0502020204030203" pitchFamily="34" charset="0"/>
                <a:ea typeface="Lato" panose="020F0502020204030203" pitchFamily="34" charset="0"/>
                <a:cs typeface="Lato" panose="020F0502020204030203" pitchFamily="34" charset="0"/>
              </a:rPr>
              <a:t>03</a:t>
            </a:r>
            <a:endParaRPr lang="ru-RU" sz="2800" b="1" dirty="0">
              <a:latin typeface="Lato" panose="020F0502020204030203" pitchFamily="34" charset="0"/>
              <a:ea typeface="Lato" panose="020F0502020204030203" pitchFamily="34" charset="0"/>
              <a:cs typeface="Lato" panose="020F0502020204030203" pitchFamily="34" charset="0"/>
            </a:endParaRPr>
          </a:p>
        </p:txBody>
      </p:sp>
      <p:sp>
        <p:nvSpPr>
          <p:cNvPr id="35" name="TextBox 34"/>
          <p:cNvSpPr txBox="1"/>
          <p:nvPr/>
        </p:nvSpPr>
        <p:spPr>
          <a:xfrm>
            <a:off x="1625348" y="3098589"/>
            <a:ext cx="6972387" cy="1477328"/>
          </a:xfrm>
          <a:prstGeom prst="rect">
            <a:avLst/>
          </a:prstGeom>
          <a:noFill/>
        </p:spPr>
        <p:txBody>
          <a:bodyPr wrap="square" rtlCol="0">
            <a:spAutoFit/>
          </a:bodyPr>
          <a:lstStyle/>
          <a:p>
            <a:r>
              <a:rPr lang="en-US"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ASSIST</a:t>
            </a:r>
          </a:p>
          <a:p>
            <a:pPr marL="285750" indent="-285750">
              <a:buFont typeface="Arial" panose="020B0604020202020204" pitchFamily="34" charset="0"/>
              <a:buChar char="•"/>
            </a:pPr>
            <a:r>
              <a:rPr lang="fr-CH" dirty="0" smtClean="0">
                <a:solidFill>
                  <a:srgbClr val="000000"/>
                </a:solidFill>
                <a:latin typeface="Verdana" panose="020B0604030504040204" pitchFamily="34" charset="0"/>
                <a:ea typeface="Verdana" panose="020B0604030504040204" pitchFamily="34" charset="0"/>
                <a:cs typeface="Verdana" panose="020B0604030504040204" pitchFamily="34" charset="0"/>
              </a:rPr>
              <a:t>Organize activities to support implementation of </a:t>
            </a:r>
          </a:p>
          <a:p>
            <a:r>
              <a:rPr lang="fr-CH" dirty="0" smtClean="0">
                <a:solidFill>
                  <a:srgbClr val="000000"/>
                </a:solidFill>
                <a:latin typeface="Verdana" panose="020B0604030504040204" pitchFamily="34" charset="0"/>
                <a:ea typeface="Verdana" panose="020B0604030504040204" pitchFamily="34" charset="0"/>
                <a:cs typeface="Verdana" panose="020B0604030504040204" pitchFamily="34" charset="0"/>
              </a:rPr>
              <a:t>    WMO Programmes/Projects</a:t>
            </a:r>
          </a:p>
          <a:p>
            <a:pPr marL="285750" indent="-285750">
              <a:buFont typeface="Arial" panose="020B0604020202020204" pitchFamily="34" charset="0"/>
              <a:buChar char="•"/>
            </a:pPr>
            <a:r>
              <a:rPr lang="fr-CH" dirty="0" smtClean="0">
                <a:solidFill>
                  <a:srgbClr val="000000"/>
                </a:solidFill>
                <a:latin typeface="Verdana" panose="020B0604030504040204" pitchFamily="34" charset="0"/>
                <a:ea typeface="Verdana" panose="020B0604030504040204" pitchFamily="34" charset="0"/>
                <a:cs typeface="Verdana" panose="020B0604030504040204" pitchFamily="34" charset="0"/>
              </a:rPr>
              <a:t>Support formulation of project </a:t>
            </a:r>
          </a:p>
          <a:p>
            <a:pPr marL="285750" indent="-285750">
              <a:buFont typeface="Arial" panose="020B0604020202020204" pitchFamily="34" charset="0"/>
              <a:buChar char="•"/>
            </a:pPr>
            <a:r>
              <a:rPr lang="fr-CH" dirty="0" smtClean="0">
                <a:solidFill>
                  <a:srgbClr val="000000"/>
                </a:solidFill>
                <a:latin typeface="Verdana" panose="020B0604030504040204" pitchFamily="34" charset="0"/>
                <a:ea typeface="Verdana" panose="020B0604030504040204" pitchFamily="34" charset="0"/>
                <a:cs typeface="Verdana" panose="020B0604030504040204" pitchFamily="34" charset="0"/>
              </a:rPr>
              <a:t>Faciliate engagement of stakeholders in activit./projects</a:t>
            </a:r>
            <a:endParaRPr lang="en-US" dirty="0" smtClean="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cxnSp>
        <p:nvCxnSpPr>
          <p:cNvPr id="36" name="Straight Connector 35"/>
          <p:cNvCxnSpPr/>
          <p:nvPr/>
        </p:nvCxnSpPr>
        <p:spPr>
          <a:xfrm>
            <a:off x="1422814" y="2960953"/>
            <a:ext cx="0" cy="936000"/>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59955" y="3041870"/>
            <a:ext cx="760716" cy="76071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latin typeface="Lato" panose="020F0502020204030203" pitchFamily="34" charset="0"/>
                <a:ea typeface="Lato" panose="020F0502020204030203" pitchFamily="34" charset="0"/>
                <a:cs typeface="Lato" panose="020F0502020204030203" pitchFamily="34" charset="0"/>
              </a:rPr>
              <a:t>02</a:t>
            </a:r>
            <a:endParaRPr lang="ru-RU" sz="2800" b="1" dirty="0">
              <a:latin typeface="Lato" panose="020F0502020204030203" pitchFamily="34" charset="0"/>
              <a:ea typeface="Lato" panose="020F0502020204030203" pitchFamily="34" charset="0"/>
              <a:cs typeface="Lato" panose="020F0502020204030203" pitchFamily="34" charset="0"/>
            </a:endParaRPr>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37114" y="1171677"/>
            <a:ext cx="892817" cy="7607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01863" y="2960953"/>
            <a:ext cx="923925"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8772640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44081" y="397966"/>
            <a:ext cx="5671431" cy="523220"/>
          </a:xfrm>
          <a:prstGeom prst="rect">
            <a:avLst/>
          </a:prstGeom>
        </p:spPr>
        <p:txBody>
          <a:bodyPr wrap="square">
            <a:spAutoFit/>
          </a:bodyPr>
          <a:lstStyle/>
          <a:p>
            <a:r>
              <a:rPr lang="fr-CH" sz="2800" b="1" dirty="0">
                <a:solidFill>
                  <a:srgbClr val="000000"/>
                </a:solidFill>
                <a:latin typeface="Verdana" panose="020B0604030504040204" pitchFamily="34" charset="0"/>
                <a:ea typeface="Verdana" panose="020B0604030504040204" pitchFamily="34" charset="0"/>
                <a:cs typeface="Verdana" panose="020B0604030504040204" pitchFamily="34" charset="0"/>
              </a:rPr>
              <a:t>C</a:t>
            </a:r>
            <a:r>
              <a:rPr lang="fr-CH" sz="28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 Advocacy</a:t>
            </a:r>
            <a:endParaRPr lang="ru-RU" sz="2800"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grpSp>
        <p:nvGrpSpPr>
          <p:cNvPr id="34" name="Group 33"/>
          <p:cNvGrpSpPr/>
          <p:nvPr/>
        </p:nvGrpSpPr>
        <p:grpSpPr>
          <a:xfrm>
            <a:off x="620940" y="921186"/>
            <a:ext cx="2264764" cy="72000"/>
            <a:chOff x="1026228" y="1498519"/>
            <a:chExt cx="1440000" cy="72000"/>
          </a:xfrm>
        </p:grpSpPr>
        <p:sp>
          <p:nvSpPr>
            <p:cNvPr id="24" name="Rectangle 23"/>
            <p:cNvSpPr/>
            <p:nvPr/>
          </p:nvSpPr>
          <p:spPr>
            <a:xfrm>
              <a:off x="1026228" y="1498519"/>
              <a:ext cx="720000" cy="72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Rectangle 24"/>
            <p:cNvSpPr/>
            <p:nvPr/>
          </p:nvSpPr>
          <p:spPr>
            <a:xfrm>
              <a:off x="1746228" y="1498519"/>
              <a:ext cx="720000" cy="7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8" name="TextBox 17"/>
          <p:cNvSpPr txBox="1"/>
          <p:nvPr/>
        </p:nvSpPr>
        <p:spPr>
          <a:xfrm>
            <a:off x="1582046" y="1542968"/>
            <a:ext cx="6738309" cy="923330"/>
          </a:xfrm>
          <a:prstGeom prst="rect">
            <a:avLst/>
          </a:prstGeom>
          <a:noFill/>
        </p:spPr>
        <p:txBody>
          <a:bodyPr wrap="square" rtlCol="0">
            <a:spAutoFit/>
          </a:bodyPr>
          <a:lstStyle/>
          <a:p>
            <a:r>
              <a:rPr lang="fr-CH"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ENSURE</a:t>
            </a:r>
          </a:p>
          <a:p>
            <a:pPr marL="285750" indent="-285750">
              <a:buFont typeface="Arial" panose="020B0604020202020204" pitchFamily="34" charset="0"/>
              <a:buChar char="•"/>
            </a:pPr>
            <a:r>
              <a:rPr lang="en-US" dirty="0" smtClean="0">
                <a:solidFill>
                  <a:srgbClr val="000000"/>
                </a:solidFill>
                <a:latin typeface="Verdana" panose="020B0604030504040204" pitchFamily="34" charset="0"/>
                <a:ea typeface="Verdana" panose="020B0604030504040204" pitchFamily="34" charset="0"/>
                <a:cs typeface="Verdana" panose="020B0604030504040204" pitchFamily="34" charset="0"/>
              </a:rPr>
              <a:t>WMO visibility and recognition in the Region</a:t>
            </a:r>
          </a:p>
          <a:p>
            <a:endParaRPr lang="en-US" dirty="0" smtClean="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20" name="TextBox 19"/>
          <p:cNvSpPr txBox="1"/>
          <p:nvPr/>
        </p:nvSpPr>
        <p:spPr>
          <a:xfrm>
            <a:off x="1582045" y="2813082"/>
            <a:ext cx="6738311" cy="646331"/>
          </a:xfrm>
          <a:prstGeom prst="rect">
            <a:avLst/>
          </a:prstGeom>
          <a:noFill/>
        </p:spPr>
        <p:txBody>
          <a:bodyPr wrap="square" rtlCol="0">
            <a:spAutoFit/>
          </a:bodyPr>
          <a:lstStyle/>
          <a:p>
            <a:r>
              <a:rPr lang="en-US"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ESTABLISH</a:t>
            </a:r>
          </a:p>
          <a:p>
            <a:pPr marL="285750" indent="-285750">
              <a:buFont typeface="Arial" panose="020B0604020202020204" pitchFamily="34" charset="0"/>
              <a:buChar char="•"/>
            </a:pPr>
            <a:r>
              <a:rPr lang="fr-CH" dirty="0" smtClean="0">
                <a:solidFill>
                  <a:srgbClr val="000000"/>
                </a:solidFill>
                <a:latin typeface="Verdana" panose="020B0604030504040204" pitchFamily="34" charset="0"/>
                <a:ea typeface="Verdana" panose="020B0604030504040204" pitchFamily="34" charset="0"/>
                <a:cs typeface="Verdana" panose="020B0604030504040204" pitchFamily="34" charset="0"/>
              </a:rPr>
              <a:t>Regional </a:t>
            </a:r>
            <a:r>
              <a:rPr lang="fr-CH" dirty="0">
                <a:solidFill>
                  <a:srgbClr val="000000"/>
                </a:solidFill>
                <a:latin typeface="Verdana" panose="020B0604030504040204" pitchFamily="34" charset="0"/>
                <a:ea typeface="Verdana" panose="020B0604030504040204" pitchFamily="34" charset="0"/>
                <a:cs typeface="Verdana" panose="020B0604030504040204" pitchFamily="34" charset="0"/>
              </a:rPr>
              <a:t>networks and </a:t>
            </a:r>
            <a:r>
              <a:rPr lang="fr-CH" dirty="0" smtClean="0">
                <a:solidFill>
                  <a:srgbClr val="000000"/>
                </a:solidFill>
                <a:latin typeface="Verdana" panose="020B0604030504040204" pitchFamily="34" charset="0"/>
                <a:ea typeface="Verdana" panose="020B0604030504040204" pitchFamily="34" charset="0"/>
                <a:cs typeface="Verdana" panose="020B0604030504040204" pitchFamily="34" charset="0"/>
              </a:rPr>
              <a:t>partnerships</a:t>
            </a:r>
          </a:p>
        </p:txBody>
      </p:sp>
      <p:cxnSp>
        <p:nvCxnSpPr>
          <p:cNvPr id="21" name="Straight Connector 20"/>
          <p:cNvCxnSpPr/>
          <p:nvPr/>
        </p:nvCxnSpPr>
        <p:spPr>
          <a:xfrm>
            <a:off x="1379512" y="1507136"/>
            <a:ext cx="0" cy="936000"/>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379512" y="2763334"/>
            <a:ext cx="0" cy="936000"/>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620940" y="1595641"/>
            <a:ext cx="760716" cy="76071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Lato" panose="020F0502020204030203" pitchFamily="34" charset="0"/>
                <a:ea typeface="Lato" panose="020F0502020204030203" pitchFamily="34" charset="0"/>
                <a:cs typeface="Lato" panose="020F0502020204030203" pitchFamily="34" charset="0"/>
              </a:rPr>
              <a:t>01</a:t>
            </a:r>
            <a:endParaRPr lang="ru-RU" sz="2800" b="1" dirty="0">
              <a:latin typeface="Lato" panose="020F0502020204030203" pitchFamily="34" charset="0"/>
              <a:ea typeface="Lato" panose="020F0502020204030203" pitchFamily="34" charset="0"/>
              <a:cs typeface="Lato" panose="020F0502020204030203" pitchFamily="34" charset="0"/>
            </a:endParaRPr>
          </a:p>
        </p:txBody>
      </p:sp>
      <p:sp>
        <p:nvSpPr>
          <p:cNvPr id="33" name="Rectangle 32"/>
          <p:cNvSpPr/>
          <p:nvPr/>
        </p:nvSpPr>
        <p:spPr>
          <a:xfrm>
            <a:off x="616653" y="2833431"/>
            <a:ext cx="760716" cy="76071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Lato" panose="020F0502020204030203" pitchFamily="34" charset="0"/>
                <a:ea typeface="Lato" panose="020F0502020204030203" pitchFamily="34" charset="0"/>
                <a:cs typeface="Lato" panose="020F0502020204030203" pitchFamily="34" charset="0"/>
              </a:rPr>
              <a:t>02</a:t>
            </a:r>
            <a:endParaRPr lang="ru-RU" sz="2800" b="1" dirty="0">
              <a:latin typeface="Lato" panose="020F0502020204030203" pitchFamily="34" charset="0"/>
              <a:ea typeface="Lato" panose="020F0502020204030203" pitchFamily="34" charset="0"/>
              <a:cs typeface="Lato" panose="020F0502020204030203" pitchFamily="34" charset="0"/>
            </a:endParaRPr>
          </a:p>
        </p:txBody>
      </p:sp>
      <p:sp>
        <p:nvSpPr>
          <p:cNvPr id="35" name="TextBox 34"/>
          <p:cNvSpPr txBox="1"/>
          <p:nvPr/>
        </p:nvSpPr>
        <p:spPr>
          <a:xfrm>
            <a:off x="1586333" y="4017527"/>
            <a:ext cx="6734023" cy="923330"/>
          </a:xfrm>
          <a:prstGeom prst="rect">
            <a:avLst/>
          </a:prstGeom>
          <a:noFill/>
        </p:spPr>
        <p:txBody>
          <a:bodyPr wrap="square" rtlCol="0">
            <a:spAutoFit/>
          </a:bodyPr>
          <a:lstStyle/>
          <a:p>
            <a:r>
              <a:rPr lang="en-US"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PROMOTE</a:t>
            </a:r>
          </a:p>
          <a:p>
            <a:pPr marL="285750" indent="-285750">
              <a:buFont typeface="Arial" panose="020B0604020202020204" pitchFamily="34" charset="0"/>
              <a:buChar char="•"/>
            </a:pPr>
            <a:r>
              <a:rPr lang="fr-CH" dirty="0">
                <a:solidFill>
                  <a:srgbClr val="000000"/>
                </a:solidFill>
                <a:latin typeface="Verdana" panose="020B0604030504040204" pitchFamily="34" charset="0"/>
                <a:ea typeface="Verdana" panose="020B0604030504040204" pitchFamily="34" charset="0"/>
                <a:cs typeface="Verdana" panose="020B0604030504040204" pitchFamily="34" charset="0"/>
              </a:rPr>
              <a:t>Advocate for investment in systems and sevices</a:t>
            </a:r>
          </a:p>
          <a:p>
            <a:pPr marL="285750" indent="-285750">
              <a:buFont typeface="Arial" panose="020B0604020202020204" pitchFamily="34" charset="0"/>
              <a:buChar char="•"/>
            </a:pPr>
            <a:r>
              <a:rPr lang="fr-CH" dirty="0" smtClean="0">
                <a:solidFill>
                  <a:srgbClr val="000000"/>
                </a:solidFill>
                <a:latin typeface="Verdana" panose="020B0604030504040204" pitchFamily="34" charset="0"/>
                <a:ea typeface="Verdana" panose="020B0604030504040204" pitchFamily="34" charset="0"/>
                <a:cs typeface="Verdana" panose="020B0604030504040204" pitchFamily="34" charset="0"/>
              </a:rPr>
              <a:t>Engage stakeholders in regional activities</a:t>
            </a:r>
            <a:endParaRPr lang="fr-CH"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cxnSp>
        <p:nvCxnSpPr>
          <p:cNvPr id="36" name="Straight Connector 35"/>
          <p:cNvCxnSpPr/>
          <p:nvPr/>
        </p:nvCxnSpPr>
        <p:spPr>
          <a:xfrm>
            <a:off x="1383799" y="3918859"/>
            <a:ext cx="0" cy="936000"/>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20940" y="4037876"/>
            <a:ext cx="760716" cy="76071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latin typeface="Lato" panose="020F0502020204030203" pitchFamily="34" charset="0"/>
                <a:ea typeface="Lato" panose="020F0502020204030203" pitchFamily="34" charset="0"/>
                <a:cs typeface="Lato" panose="020F0502020204030203" pitchFamily="34" charset="0"/>
              </a:rPr>
              <a:t>03</a:t>
            </a:r>
            <a:endParaRPr lang="ru-RU" sz="2800" b="1" dirty="0">
              <a:latin typeface="Lato" panose="020F0502020204030203" pitchFamily="34" charset="0"/>
              <a:ea typeface="Lato" panose="020F0502020204030203" pitchFamily="34" charset="0"/>
              <a:cs typeface="Lato" panose="020F0502020204030203" pitchFamily="34"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8289" y="2763334"/>
            <a:ext cx="911656" cy="8203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3592" y="1507136"/>
            <a:ext cx="805180" cy="7607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9462" y="3918859"/>
            <a:ext cx="809310" cy="8392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9490444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72656" y="397966"/>
            <a:ext cx="7093526" cy="523220"/>
          </a:xfrm>
          <a:prstGeom prst="rect">
            <a:avLst/>
          </a:prstGeom>
        </p:spPr>
        <p:txBody>
          <a:bodyPr wrap="square">
            <a:spAutoFit/>
          </a:bodyPr>
          <a:lstStyle/>
          <a:p>
            <a:r>
              <a:rPr lang="fr-CH" sz="2800" b="1" dirty="0">
                <a:solidFill>
                  <a:srgbClr val="000000"/>
                </a:solidFill>
                <a:latin typeface="Verdana" panose="020B0604030504040204" pitchFamily="34" charset="0"/>
                <a:ea typeface="Verdana" panose="020B0604030504040204" pitchFamily="34" charset="0"/>
                <a:cs typeface="Verdana" panose="020B0604030504040204" pitchFamily="34" charset="0"/>
              </a:rPr>
              <a:t>D</a:t>
            </a:r>
            <a:r>
              <a:rPr lang="fr-CH" sz="28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 Administrative and Logistics</a:t>
            </a:r>
            <a:endParaRPr lang="ru-RU" sz="2800"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grpSp>
        <p:nvGrpSpPr>
          <p:cNvPr id="34" name="Group 33"/>
          <p:cNvGrpSpPr/>
          <p:nvPr/>
        </p:nvGrpSpPr>
        <p:grpSpPr>
          <a:xfrm>
            <a:off x="649514" y="921186"/>
            <a:ext cx="5608781" cy="72000"/>
            <a:chOff x="1026228" y="1498519"/>
            <a:chExt cx="1440000" cy="72000"/>
          </a:xfrm>
        </p:grpSpPr>
        <p:sp>
          <p:nvSpPr>
            <p:cNvPr id="24" name="Rectangle 23"/>
            <p:cNvSpPr/>
            <p:nvPr/>
          </p:nvSpPr>
          <p:spPr>
            <a:xfrm>
              <a:off x="1026228" y="1498519"/>
              <a:ext cx="720000" cy="72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Rectangle 24"/>
            <p:cNvSpPr/>
            <p:nvPr/>
          </p:nvSpPr>
          <p:spPr>
            <a:xfrm>
              <a:off x="1746228" y="1498519"/>
              <a:ext cx="720000" cy="7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8" name="TextBox 17"/>
          <p:cNvSpPr txBox="1"/>
          <p:nvPr/>
        </p:nvSpPr>
        <p:spPr>
          <a:xfrm>
            <a:off x="1610621" y="1542968"/>
            <a:ext cx="6738309" cy="646331"/>
          </a:xfrm>
          <a:prstGeom prst="rect">
            <a:avLst/>
          </a:prstGeom>
          <a:noFill/>
        </p:spPr>
        <p:txBody>
          <a:bodyPr wrap="square" rtlCol="0">
            <a:spAutoFit/>
          </a:bodyPr>
          <a:lstStyle/>
          <a:p>
            <a:r>
              <a:rPr lang="fr-CH" dirty="0" smtClean="0">
                <a:solidFill>
                  <a:srgbClr val="000000"/>
                </a:solidFill>
                <a:latin typeface="Verdana" panose="020B0604030504040204" pitchFamily="34" charset="0"/>
                <a:ea typeface="Verdana" panose="020B0604030504040204" pitchFamily="34" charset="0"/>
                <a:cs typeface="Verdana" panose="020B0604030504040204" pitchFamily="34" charset="0"/>
              </a:rPr>
              <a:t>Provide support to Regional Associations, Working Goups and Technical Departments</a:t>
            </a:r>
          </a:p>
        </p:txBody>
      </p:sp>
      <p:cxnSp>
        <p:nvCxnSpPr>
          <p:cNvPr id="21" name="Straight Connector 20"/>
          <p:cNvCxnSpPr/>
          <p:nvPr/>
        </p:nvCxnSpPr>
        <p:spPr>
          <a:xfrm>
            <a:off x="1417612" y="1507136"/>
            <a:ext cx="0" cy="936000"/>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614908" y="4017527"/>
            <a:ext cx="6734023" cy="369332"/>
          </a:xfrm>
          <a:prstGeom prst="rect">
            <a:avLst/>
          </a:prstGeom>
          <a:noFill/>
        </p:spPr>
        <p:txBody>
          <a:bodyPr wrap="square" rtlCol="0">
            <a:spAutoFit/>
          </a:bodyPr>
          <a:lstStyle/>
          <a:p>
            <a:r>
              <a:rPr lang="fr-CH" dirty="0" smtClean="0">
                <a:solidFill>
                  <a:srgbClr val="000000"/>
                </a:solidFill>
                <a:latin typeface="Verdana" panose="020B0604030504040204" pitchFamily="34" charset="0"/>
                <a:ea typeface="Verdana" panose="020B0604030504040204" pitchFamily="34" charset="0"/>
                <a:cs typeface="Verdana" panose="020B0604030504040204" pitchFamily="34" charset="0"/>
              </a:rPr>
              <a:t>Management of RO – WMO internal processes</a:t>
            </a:r>
            <a:endParaRPr lang="fr-CH"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cxnSp>
        <p:nvCxnSpPr>
          <p:cNvPr id="36" name="Straight Connector 35"/>
          <p:cNvCxnSpPr/>
          <p:nvPr/>
        </p:nvCxnSpPr>
        <p:spPr>
          <a:xfrm>
            <a:off x="1412374" y="3918859"/>
            <a:ext cx="0" cy="936000"/>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49515" y="4037876"/>
            <a:ext cx="760716" cy="76071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latin typeface="Lato" panose="020F0502020204030203" pitchFamily="34" charset="0"/>
                <a:ea typeface="Lato" panose="020F0502020204030203" pitchFamily="34" charset="0"/>
                <a:cs typeface="Lato" panose="020F0502020204030203" pitchFamily="34" charset="0"/>
              </a:rPr>
              <a:t>01</a:t>
            </a:r>
            <a:endParaRPr lang="ru-RU" sz="2800" b="1" dirty="0">
              <a:latin typeface="Lato" panose="020F0502020204030203" pitchFamily="34" charset="0"/>
              <a:ea typeface="Lato" panose="020F0502020204030203" pitchFamily="34" charset="0"/>
              <a:cs typeface="Lato" panose="020F0502020204030203" pitchFamily="34"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6700" y="1426588"/>
            <a:ext cx="758728" cy="7627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ectangle 15"/>
          <p:cNvSpPr/>
          <p:nvPr/>
        </p:nvSpPr>
        <p:spPr>
          <a:xfrm>
            <a:off x="649515" y="2845891"/>
            <a:ext cx="6171044" cy="523220"/>
          </a:xfrm>
          <a:prstGeom prst="rect">
            <a:avLst/>
          </a:prstGeom>
        </p:spPr>
        <p:txBody>
          <a:bodyPr wrap="square">
            <a:spAutoFit/>
          </a:bodyPr>
          <a:lstStyle/>
          <a:p>
            <a:r>
              <a:rPr lang="fr-CH" sz="2800" b="1" dirty="0">
                <a:solidFill>
                  <a:srgbClr val="000000"/>
                </a:solidFill>
                <a:latin typeface="Verdana" panose="020B0604030504040204" pitchFamily="34" charset="0"/>
                <a:ea typeface="Verdana" panose="020B0604030504040204" pitchFamily="34" charset="0"/>
                <a:cs typeface="Verdana" panose="020B0604030504040204" pitchFamily="34" charset="0"/>
              </a:rPr>
              <a:t>E</a:t>
            </a:r>
            <a:r>
              <a:rPr lang="fr-CH" sz="28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 Internal Management - RO</a:t>
            </a:r>
            <a:endParaRPr lang="ru-RU" sz="2800"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grpSp>
        <p:nvGrpSpPr>
          <p:cNvPr id="17" name="Group 16"/>
          <p:cNvGrpSpPr/>
          <p:nvPr/>
        </p:nvGrpSpPr>
        <p:grpSpPr>
          <a:xfrm>
            <a:off x="726374" y="3369111"/>
            <a:ext cx="5318166" cy="72000"/>
            <a:chOff x="1026228" y="1498519"/>
            <a:chExt cx="1440000" cy="72000"/>
          </a:xfrm>
        </p:grpSpPr>
        <p:sp>
          <p:nvSpPr>
            <p:cNvPr id="19" name="Rectangle 18"/>
            <p:cNvSpPr/>
            <p:nvPr/>
          </p:nvSpPr>
          <p:spPr>
            <a:xfrm>
              <a:off x="1026228" y="1498519"/>
              <a:ext cx="720000" cy="72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Rectangle 21"/>
            <p:cNvSpPr/>
            <p:nvPr/>
          </p:nvSpPr>
          <p:spPr>
            <a:xfrm>
              <a:off x="1746228" y="1498519"/>
              <a:ext cx="720000" cy="7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23" name="Rectangle 22"/>
          <p:cNvSpPr/>
          <p:nvPr/>
        </p:nvSpPr>
        <p:spPr>
          <a:xfrm>
            <a:off x="649515" y="1594778"/>
            <a:ext cx="760716" cy="76071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latin typeface="Lato" panose="020F0502020204030203" pitchFamily="34" charset="0"/>
                <a:ea typeface="Lato" panose="020F0502020204030203" pitchFamily="34" charset="0"/>
                <a:cs typeface="Lato" panose="020F0502020204030203" pitchFamily="34" charset="0"/>
              </a:rPr>
              <a:t>01</a:t>
            </a:r>
            <a:endParaRPr lang="ru-RU" sz="2800" b="1" dirty="0">
              <a:latin typeface="Lato" panose="020F0502020204030203" pitchFamily="34" charset="0"/>
              <a:ea typeface="Lato" panose="020F0502020204030203" pitchFamily="34" charset="0"/>
              <a:cs typeface="Lato" panose="020F0502020204030203" pitchFamily="34" charset="0"/>
            </a:endParaRP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3935" y="3918859"/>
            <a:ext cx="849991" cy="8138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6453207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1613" y="188913"/>
            <a:ext cx="8259762" cy="6554787"/>
          </a:xfrm>
          <a:prstGeom prst="rect">
            <a:avLst/>
          </a:prstGeom>
          <a:noFill/>
        </p:spPr>
        <p:txBody>
          <a:bodyPr>
            <a:spAutoFit/>
          </a:bodyPr>
          <a:lstStyle/>
          <a:p>
            <a:pPr algn="just" fontAlgn="auto">
              <a:spcBef>
                <a:spcPts val="0"/>
              </a:spcBef>
              <a:spcAft>
                <a:spcPts val="0"/>
              </a:spcAft>
              <a:defRPr/>
            </a:pPr>
            <a:r>
              <a:rPr lang="fr-CH" sz="2400" b="1" u="sng" dirty="0">
                <a:solidFill>
                  <a:srgbClr val="FF0000"/>
                </a:solidFill>
                <a:latin typeface="Verdana"/>
                <a:ea typeface="+mn-ea"/>
                <a:cs typeface="Verdana"/>
              </a:rPr>
              <a:t>Activities</a:t>
            </a:r>
            <a:endParaRPr lang="en-US" sz="2400" b="1" u="sng" dirty="0">
              <a:solidFill>
                <a:srgbClr val="FF0000"/>
              </a:solidFill>
              <a:latin typeface="Verdana"/>
              <a:ea typeface="+mn-ea"/>
              <a:cs typeface="Verdana"/>
            </a:endParaRPr>
          </a:p>
          <a:p>
            <a:pPr algn="just" fontAlgn="auto">
              <a:spcBef>
                <a:spcPts val="0"/>
              </a:spcBef>
              <a:spcAft>
                <a:spcPts val="0"/>
              </a:spcAft>
              <a:defRPr/>
            </a:pPr>
            <a:endParaRPr lang="en-US" b="1" dirty="0">
              <a:solidFill>
                <a:srgbClr val="FF0000"/>
              </a:solidFill>
              <a:latin typeface="Verdana"/>
              <a:ea typeface="+mn-ea"/>
              <a:cs typeface="Verdana"/>
            </a:endParaRPr>
          </a:p>
          <a:p>
            <a:pPr marL="285750" indent="-285750" algn="just" fontAlgn="auto">
              <a:spcBef>
                <a:spcPts val="0"/>
              </a:spcBef>
              <a:spcAft>
                <a:spcPts val="0"/>
              </a:spcAft>
              <a:buFont typeface="Arial"/>
              <a:buChar char="•"/>
              <a:defRPr/>
            </a:pPr>
            <a:r>
              <a:rPr lang="en-US" b="1" dirty="0">
                <a:solidFill>
                  <a:srgbClr val="0000FF"/>
                </a:solidFill>
                <a:latin typeface="Verdana"/>
                <a:ea typeface="+mn-ea"/>
                <a:cs typeface="Verdana"/>
              </a:rPr>
              <a:t>Assist Members in the Region to develop their National Meteorological and Hydrological Services (NMHSs) to enable them to play their full role in the economic and social development of their countries as well as in any new high priority areas of the Organization;</a:t>
            </a:r>
          </a:p>
          <a:p>
            <a:pPr marL="285750" indent="-285750" algn="just" fontAlgn="auto">
              <a:spcBef>
                <a:spcPts val="0"/>
              </a:spcBef>
              <a:spcAft>
                <a:spcPts val="0"/>
              </a:spcAft>
              <a:buFont typeface="Arial"/>
              <a:buChar char="•"/>
              <a:defRPr/>
            </a:pPr>
            <a:endParaRPr lang="en-US" b="1" dirty="0">
              <a:solidFill>
                <a:srgbClr val="0000FF"/>
              </a:solidFill>
              <a:latin typeface="Verdana"/>
              <a:ea typeface="+mn-ea"/>
              <a:cs typeface="Verdana"/>
            </a:endParaRPr>
          </a:p>
          <a:p>
            <a:pPr marL="285750" indent="-285750" algn="just" fontAlgn="auto">
              <a:spcBef>
                <a:spcPts val="0"/>
              </a:spcBef>
              <a:spcAft>
                <a:spcPts val="0"/>
              </a:spcAft>
              <a:buFont typeface="Arial"/>
              <a:buChar char="•"/>
              <a:defRPr/>
            </a:pPr>
            <a:r>
              <a:rPr lang="en-US" b="1" dirty="0">
                <a:solidFill>
                  <a:srgbClr val="000000"/>
                </a:solidFill>
                <a:latin typeface="Verdana"/>
                <a:ea typeface="+mn-ea"/>
                <a:cs typeface="Verdana"/>
              </a:rPr>
              <a:t>Contribute to the development and implementation of the WMO Regional Programme and to assist the relevant Departments of the WMO Secretariat in discharging their responsibilities related to regional activities;</a:t>
            </a:r>
          </a:p>
          <a:p>
            <a:pPr marL="285750" indent="-285750" algn="just" fontAlgn="auto">
              <a:spcBef>
                <a:spcPts val="0"/>
              </a:spcBef>
              <a:spcAft>
                <a:spcPts val="0"/>
              </a:spcAft>
              <a:buFont typeface="Arial"/>
              <a:buChar char="•"/>
              <a:defRPr/>
            </a:pPr>
            <a:endParaRPr lang="en-US" b="1" dirty="0">
              <a:solidFill>
                <a:srgbClr val="0000FF"/>
              </a:solidFill>
              <a:latin typeface="Verdana"/>
              <a:ea typeface="+mn-ea"/>
              <a:cs typeface="Verdana"/>
            </a:endParaRPr>
          </a:p>
          <a:p>
            <a:pPr marL="285750" indent="-285750" algn="just" fontAlgn="auto">
              <a:spcBef>
                <a:spcPts val="0"/>
              </a:spcBef>
              <a:spcAft>
                <a:spcPts val="0"/>
              </a:spcAft>
              <a:buFont typeface="Arial"/>
              <a:buChar char="•"/>
              <a:defRPr/>
            </a:pPr>
            <a:r>
              <a:rPr lang="en-US" b="1" dirty="0">
                <a:solidFill>
                  <a:srgbClr val="0000FF"/>
                </a:solidFill>
                <a:latin typeface="Verdana"/>
                <a:ea typeface="+mn-ea"/>
                <a:cs typeface="Verdana"/>
              </a:rPr>
              <a:t>Promote and advise Members on any new high-priority activities of the Organization; </a:t>
            </a:r>
          </a:p>
          <a:p>
            <a:pPr marL="285750" indent="-285750" algn="just" fontAlgn="auto">
              <a:spcBef>
                <a:spcPts val="0"/>
              </a:spcBef>
              <a:spcAft>
                <a:spcPts val="0"/>
              </a:spcAft>
              <a:buFont typeface="Arial"/>
              <a:buChar char="•"/>
              <a:defRPr/>
            </a:pPr>
            <a:endParaRPr lang="en-US" b="1" dirty="0">
              <a:solidFill>
                <a:srgbClr val="0000FF"/>
              </a:solidFill>
              <a:latin typeface="Verdana"/>
              <a:ea typeface="+mn-ea"/>
              <a:cs typeface="Verdana"/>
            </a:endParaRPr>
          </a:p>
          <a:p>
            <a:pPr marL="285750" indent="-285750" algn="just" fontAlgn="auto">
              <a:spcBef>
                <a:spcPts val="0"/>
              </a:spcBef>
              <a:spcAft>
                <a:spcPts val="0"/>
              </a:spcAft>
              <a:buFont typeface="Arial"/>
              <a:buChar char="•"/>
              <a:defRPr/>
            </a:pPr>
            <a:r>
              <a:rPr lang="en-US" b="1" dirty="0">
                <a:solidFill>
                  <a:srgbClr val="000000"/>
                </a:solidFill>
                <a:latin typeface="Verdana"/>
                <a:ea typeface="+mn-ea"/>
                <a:cs typeface="Verdana"/>
              </a:rPr>
              <a:t>Liaise with bodies and agencies of the UN system located within the Region and with regional inter-governmental bodies; and </a:t>
            </a:r>
          </a:p>
          <a:p>
            <a:pPr marL="285750" indent="-285750" algn="just" fontAlgn="auto">
              <a:spcBef>
                <a:spcPts val="0"/>
              </a:spcBef>
              <a:spcAft>
                <a:spcPts val="0"/>
              </a:spcAft>
              <a:buFont typeface="Arial"/>
              <a:buChar char="•"/>
              <a:defRPr/>
            </a:pPr>
            <a:endParaRPr lang="en-US" b="1" dirty="0">
              <a:solidFill>
                <a:srgbClr val="0000FF"/>
              </a:solidFill>
              <a:latin typeface="Verdana"/>
              <a:ea typeface="+mn-ea"/>
              <a:cs typeface="Verdana"/>
            </a:endParaRPr>
          </a:p>
          <a:p>
            <a:pPr marL="285750" indent="-285750" algn="just" fontAlgn="auto">
              <a:spcBef>
                <a:spcPts val="0"/>
              </a:spcBef>
              <a:spcAft>
                <a:spcPts val="0"/>
              </a:spcAft>
              <a:buFont typeface="Arial"/>
              <a:buChar char="•"/>
              <a:defRPr/>
            </a:pPr>
            <a:r>
              <a:rPr lang="en-US" b="1" dirty="0">
                <a:solidFill>
                  <a:srgbClr val="0000FF"/>
                </a:solidFill>
                <a:latin typeface="Verdana"/>
                <a:ea typeface="+mn-ea"/>
                <a:cs typeface="Verdana"/>
              </a:rPr>
              <a:t>Promote and advise Members on any new high-priority activities of the Organization; and</a:t>
            </a:r>
          </a:p>
          <a:p>
            <a:pPr marL="285750" indent="-285750" algn="just" fontAlgn="auto">
              <a:spcBef>
                <a:spcPts val="0"/>
              </a:spcBef>
              <a:spcAft>
                <a:spcPts val="0"/>
              </a:spcAft>
              <a:buFont typeface="Arial"/>
              <a:buChar char="•"/>
              <a:defRPr/>
            </a:pPr>
            <a:endParaRPr lang="en-US" b="1" dirty="0">
              <a:solidFill>
                <a:srgbClr val="0000FF"/>
              </a:solidFill>
              <a:latin typeface="Verdana"/>
              <a:ea typeface="+mn-ea"/>
              <a:cs typeface="Verdana"/>
            </a:endParaRPr>
          </a:p>
        </p:txBody>
      </p:sp>
    </p:spTree>
    <p:extLst>
      <p:ext uri="{BB962C8B-B14F-4D97-AF65-F5344CB8AC3E}">
        <p14:creationId xmlns:p14="http://schemas.microsoft.com/office/powerpoint/2010/main" val="26411515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1613" y="260350"/>
            <a:ext cx="8259762" cy="5786438"/>
          </a:xfrm>
          <a:prstGeom prst="rect">
            <a:avLst/>
          </a:prstGeom>
          <a:noFill/>
        </p:spPr>
        <p:txBody>
          <a:bodyPr>
            <a:spAutoFit/>
          </a:bodyPr>
          <a:lstStyle/>
          <a:p>
            <a:pPr algn="just" fontAlgn="auto">
              <a:spcBef>
                <a:spcPts val="0"/>
              </a:spcBef>
              <a:spcAft>
                <a:spcPts val="0"/>
              </a:spcAft>
              <a:defRPr/>
            </a:pPr>
            <a:r>
              <a:rPr lang="fr-CH" sz="2400" b="1" u="sng" dirty="0">
                <a:solidFill>
                  <a:srgbClr val="FF0000"/>
                </a:solidFill>
                <a:latin typeface="Verdana"/>
                <a:ea typeface="+mn-ea"/>
                <a:cs typeface="Verdana"/>
              </a:rPr>
              <a:t>Activities cont’d</a:t>
            </a:r>
            <a:endParaRPr lang="en-US" sz="2400" b="1" u="sng" dirty="0">
              <a:solidFill>
                <a:srgbClr val="FF0000"/>
              </a:solidFill>
              <a:latin typeface="Verdana"/>
              <a:ea typeface="+mn-ea"/>
              <a:cs typeface="Verdana"/>
            </a:endParaRPr>
          </a:p>
          <a:p>
            <a:pPr marL="342900" indent="-342900" algn="just" fontAlgn="auto">
              <a:spcBef>
                <a:spcPts val="0"/>
              </a:spcBef>
              <a:spcAft>
                <a:spcPts val="0"/>
              </a:spcAft>
              <a:buFont typeface="Arial"/>
              <a:buChar char="•"/>
              <a:defRPr/>
            </a:pPr>
            <a:r>
              <a:rPr lang="en-GB" b="1" dirty="0">
                <a:solidFill>
                  <a:srgbClr val="0000FF"/>
                </a:solidFill>
                <a:latin typeface="Verdana"/>
                <a:ea typeface="+mn-ea"/>
                <a:cs typeface="Verdana"/>
              </a:rPr>
              <a:t>Support the WMO Regional Offices for the ESA in Nairobi and NCWA in Abuja to enhance the WMO Programmes in RA I (WIGOS/WIS, GFCS, QMS, AMCOMET, CD, ETR)</a:t>
            </a:r>
            <a:endParaRPr lang="en-US" b="1" dirty="0">
              <a:solidFill>
                <a:srgbClr val="0000FF"/>
              </a:solidFill>
              <a:latin typeface="Verdana"/>
              <a:ea typeface="+mn-ea"/>
              <a:cs typeface="Verdana"/>
            </a:endParaRPr>
          </a:p>
          <a:p>
            <a:pPr marL="342900" indent="-342900" algn="just" fontAlgn="auto">
              <a:spcBef>
                <a:spcPts val="0"/>
              </a:spcBef>
              <a:spcAft>
                <a:spcPts val="0"/>
              </a:spcAft>
              <a:buFont typeface="Arial"/>
              <a:buChar char="•"/>
              <a:defRPr/>
            </a:pPr>
            <a:endParaRPr lang="en-US" b="1" dirty="0">
              <a:solidFill>
                <a:srgbClr val="0000FF"/>
              </a:solidFill>
              <a:latin typeface="Verdana"/>
              <a:ea typeface="+mn-ea"/>
              <a:cs typeface="Verdana"/>
            </a:endParaRPr>
          </a:p>
          <a:p>
            <a:pPr marL="342900" indent="-342900" algn="just" fontAlgn="auto">
              <a:spcBef>
                <a:spcPts val="0"/>
              </a:spcBef>
              <a:spcAft>
                <a:spcPts val="0"/>
              </a:spcAft>
              <a:buFont typeface="Arial"/>
              <a:buChar char="•"/>
              <a:defRPr/>
            </a:pPr>
            <a:r>
              <a:rPr lang="en-GB" b="1" dirty="0">
                <a:solidFill>
                  <a:srgbClr val="000000"/>
                </a:solidFill>
                <a:latin typeface="Verdana"/>
                <a:ea typeface="+mn-ea"/>
                <a:cs typeface="Verdana"/>
              </a:rPr>
              <a:t>Collaborate with DP, AMCOMET and relevant WMO Technical Departments and Development Partners to raise extra-budgetary resources to enhance the RA I programmes and projects. </a:t>
            </a:r>
          </a:p>
          <a:p>
            <a:pPr marL="342900" indent="-342900" algn="just" fontAlgn="auto">
              <a:spcBef>
                <a:spcPts val="0"/>
              </a:spcBef>
              <a:spcAft>
                <a:spcPts val="0"/>
              </a:spcAft>
              <a:buFont typeface="Arial"/>
              <a:buChar char="•"/>
              <a:defRPr/>
            </a:pPr>
            <a:endParaRPr lang="en-US" b="1" dirty="0">
              <a:solidFill>
                <a:srgbClr val="0000FF"/>
              </a:solidFill>
              <a:latin typeface="Verdana"/>
              <a:ea typeface="+mn-ea"/>
              <a:cs typeface="Verdana"/>
            </a:endParaRPr>
          </a:p>
          <a:p>
            <a:pPr marL="342900" indent="-342900" algn="just" fontAlgn="auto">
              <a:spcBef>
                <a:spcPts val="0"/>
              </a:spcBef>
              <a:spcAft>
                <a:spcPts val="0"/>
              </a:spcAft>
              <a:buFont typeface="Arial"/>
              <a:buChar char="•"/>
              <a:defRPr/>
            </a:pPr>
            <a:r>
              <a:rPr lang="en-GB" b="1" dirty="0">
                <a:solidFill>
                  <a:srgbClr val="0000FF"/>
                </a:solidFill>
                <a:latin typeface="Verdana"/>
                <a:ea typeface="+mn-ea"/>
                <a:cs typeface="Verdana"/>
              </a:rPr>
              <a:t>Support the development of NSP in RA I taking into account the WMO Strategic and Operating Plans, RA I Operating Plan, African Integrated Strategy on Meteorology of AMCOMET and country national development plans. </a:t>
            </a:r>
          </a:p>
          <a:p>
            <a:pPr marL="342900" indent="-342900" algn="just" fontAlgn="auto">
              <a:spcBef>
                <a:spcPts val="0"/>
              </a:spcBef>
              <a:spcAft>
                <a:spcPts val="0"/>
              </a:spcAft>
              <a:buFont typeface="Arial"/>
              <a:buChar char="•"/>
              <a:defRPr/>
            </a:pPr>
            <a:endParaRPr lang="en-GB" b="1" dirty="0">
              <a:solidFill>
                <a:srgbClr val="0000FF"/>
              </a:solidFill>
              <a:latin typeface="Verdana"/>
              <a:ea typeface="+mn-ea"/>
              <a:cs typeface="Verdana"/>
            </a:endParaRPr>
          </a:p>
          <a:p>
            <a:pPr marL="342900" indent="-342900" algn="just" fontAlgn="auto">
              <a:spcBef>
                <a:spcPts val="0"/>
              </a:spcBef>
              <a:spcAft>
                <a:spcPts val="0"/>
              </a:spcAft>
              <a:buFont typeface="Arial"/>
              <a:buChar char="•"/>
              <a:defRPr/>
            </a:pPr>
            <a:r>
              <a:rPr lang="en-GB" b="1" dirty="0">
                <a:solidFill>
                  <a:srgbClr val="000000"/>
                </a:solidFill>
                <a:latin typeface="Verdana"/>
                <a:ea typeface="+mn-ea"/>
                <a:cs typeface="Verdana"/>
              </a:rPr>
              <a:t>Follow-up with QMS, cost recovery, and the transformation of NMHSs into autonomous agencies for effective and </a:t>
            </a:r>
            <a:r>
              <a:rPr lang="en-GB" b="1" dirty="0" err="1">
                <a:solidFill>
                  <a:srgbClr val="000000"/>
                </a:solidFill>
                <a:latin typeface="Verdana"/>
                <a:ea typeface="+mn-ea"/>
                <a:cs typeface="Verdana"/>
              </a:rPr>
              <a:t>eff</a:t>
            </a:r>
            <a:r>
              <a:rPr lang="en-US" b="1" dirty="0" err="1">
                <a:solidFill>
                  <a:srgbClr val="000000"/>
                </a:solidFill>
                <a:latin typeface="Verdana"/>
                <a:ea typeface="+mn-ea"/>
                <a:cs typeface="Verdana"/>
              </a:rPr>
              <a:t>i</a:t>
            </a:r>
            <a:r>
              <a:rPr lang="en-GB" b="1" dirty="0" err="1">
                <a:solidFill>
                  <a:srgbClr val="000000"/>
                </a:solidFill>
                <a:latin typeface="Verdana"/>
                <a:ea typeface="+mn-ea"/>
                <a:cs typeface="Verdana"/>
              </a:rPr>
              <a:t>cient</a:t>
            </a:r>
            <a:r>
              <a:rPr lang="en-GB" b="1" dirty="0">
                <a:solidFill>
                  <a:srgbClr val="000000"/>
                </a:solidFill>
                <a:latin typeface="Verdana"/>
                <a:ea typeface="+mn-ea"/>
                <a:cs typeface="Verdana"/>
              </a:rPr>
              <a:t> service delivery</a:t>
            </a:r>
            <a:endParaRPr lang="en-US" b="1" dirty="0">
              <a:solidFill>
                <a:srgbClr val="000000"/>
              </a:solidFill>
              <a:latin typeface="Verdana"/>
              <a:ea typeface="+mn-ea"/>
              <a:cs typeface="Verdana"/>
            </a:endParaRPr>
          </a:p>
          <a:p>
            <a:pPr algn="just" fontAlgn="auto">
              <a:spcBef>
                <a:spcPts val="0"/>
              </a:spcBef>
              <a:spcAft>
                <a:spcPts val="0"/>
              </a:spcAft>
              <a:defRPr/>
            </a:pPr>
            <a:endParaRPr lang="en-US" sz="2000" b="1" dirty="0">
              <a:solidFill>
                <a:srgbClr val="FF0000"/>
              </a:solidFill>
              <a:latin typeface="Verdana"/>
              <a:ea typeface="+mn-ea"/>
              <a:cs typeface="Verdana"/>
            </a:endParaRPr>
          </a:p>
          <a:p>
            <a:pPr algn="just" fontAlgn="auto">
              <a:spcBef>
                <a:spcPts val="0"/>
              </a:spcBef>
              <a:spcAft>
                <a:spcPts val="0"/>
              </a:spcAft>
              <a:defRPr/>
            </a:pPr>
            <a:endParaRPr lang="en-US" sz="2000" b="1" dirty="0">
              <a:solidFill>
                <a:srgbClr val="FF0000"/>
              </a:solidFill>
              <a:latin typeface="Verdana"/>
              <a:ea typeface="+mn-ea"/>
              <a:cs typeface="Verdana"/>
            </a:endParaRPr>
          </a:p>
        </p:txBody>
      </p:sp>
    </p:spTree>
    <p:extLst>
      <p:ext uri="{BB962C8B-B14F-4D97-AF65-F5344CB8AC3E}">
        <p14:creationId xmlns:p14="http://schemas.microsoft.com/office/powerpoint/2010/main" val="2192949454"/>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83096" y="395882"/>
            <a:ext cx="7990888" cy="523220"/>
          </a:xfrm>
          <a:prstGeom prst="rect">
            <a:avLst/>
          </a:prstGeom>
        </p:spPr>
        <p:txBody>
          <a:bodyPr wrap="square">
            <a:spAutoFit/>
          </a:bodyPr>
          <a:lstStyle/>
          <a:p>
            <a:r>
              <a:rPr lang="fr-CH" sz="28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Operations - Support to RTCs </a:t>
            </a:r>
            <a:endParaRPr lang="ru-RU" sz="2800"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grpSp>
        <p:nvGrpSpPr>
          <p:cNvPr id="34" name="Group 33"/>
          <p:cNvGrpSpPr/>
          <p:nvPr/>
        </p:nvGrpSpPr>
        <p:grpSpPr>
          <a:xfrm>
            <a:off x="659953" y="919102"/>
            <a:ext cx="6358363" cy="72000"/>
            <a:chOff x="1026228" y="1498519"/>
            <a:chExt cx="1440000" cy="72000"/>
          </a:xfrm>
        </p:grpSpPr>
        <p:sp>
          <p:nvSpPr>
            <p:cNvPr id="24" name="Rectangle 23"/>
            <p:cNvSpPr/>
            <p:nvPr/>
          </p:nvSpPr>
          <p:spPr>
            <a:xfrm>
              <a:off x="1026228" y="1498519"/>
              <a:ext cx="720000" cy="72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5" name="Rectangle 24"/>
            <p:cNvSpPr/>
            <p:nvPr/>
          </p:nvSpPr>
          <p:spPr>
            <a:xfrm>
              <a:off x="1746228" y="1498519"/>
              <a:ext cx="720000" cy="7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cxnSp>
        <p:nvCxnSpPr>
          <p:cNvPr id="29" name="Straight Connector 28"/>
          <p:cNvCxnSpPr/>
          <p:nvPr/>
        </p:nvCxnSpPr>
        <p:spPr>
          <a:xfrm>
            <a:off x="1422814" y="1207252"/>
            <a:ext cx="0" cy="936000"/>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659955" y="1277349"/>
            <a:ext cx="760716" cy="76071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latin typeface="Lato" panose="020F0502020204030203" pitchFamily="34" charset="0"/>
                <a:ea typeface="Lato" panose="020F0502020204030203" pitchFamily="34" charset="0"/>
                <a:cs typeface="Lato" panose="020F0502020204030203" pitchFamily="34" charset="0"/>
              </a:rPr>
              <a:t>01</a:t>
            </a:r>
            <a:endParaRPr lang="ru-RU" sz="2800" b="1" dirty="0">
              <a:latin typeface="Lato" panose="020F0502020204030203" pitchFamily="34" charset="0"/>
              <a:ea typeface="Lato" panose="020F0502020204030203" pitchFamily="34" charset="0"/>
              <a:cs typeface="Lato" panose="020F0502020204030203" pitchFamily="34" charset="0"/>
            </a:endParaRPr>
          </a:p>
        </p:txBody>
      </p:sp>
      <p:sp>
        <p:nvSpPr>
          <p:cNvPr id="38" name="TextBox 37"/>
          <p:cNvSpPr txBox="1"/>
          <p:nvPr/>
        </p:nvSpPr>
        <p:spPr>
          <a:xfrm>
            <a:off x="1548489" y="1127589"/>
            <a:ext cx="7424743" cy="2031325"/>
          </a:xfrm>
          <a:prstGeom prst="rect">
            <a:avLst/>
          </a:prstGeom>
          <a:noFill/>
        </p:spPr>
        <p:txBody>
          <a:bodyPr wrap="square" rtlCol="0">
            <a:spAutoFit/>
          </a:bodyPr>
          <a:lstStyle/>
          <a:p>
            <a:r>
              <a:rPr lang="fr-CH"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GENERAL ACTIVITIES:</a:t>
            </a:r>
            <a:endParaRPr lang="fr-CH"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fr-CH" dirty="0" smtClean="0">
                <a:solidFill>
                  <a:srgbClr val="000000"/>
                </a:solidFill>
                <a:latin typeface="Verdana" panose="020B0604030504040204" pitchFamily="34" charset="0"/>
                <a:ea typeface="Verdana" panose="020B0604030504040204" pitchFamily="34" charset="0"/>
                <a:cs typeface="Verdana" panose="020B0604030504040204" pitchFamily="34" charset="0"/>
              </a:rPr>
              <a:t>Part of UN Regional/Country Group – facilitate PR work</a:t>
            </a:r>
          </a:p>
          <a:p>
            <a:pPr marL="285750" indent="-285750">
              <a:buFont typeface="Arial" panose="020B0604020202020204" pitchFamily="34" charset="0"/>
              <a:buChar char="•"/>
            </a:pPr>
            <a:r>
              <a:rPr lang="fr-CH" dirty="0" smtClean="0">
                <a:solidFill>
                  <a:srgbClr val="000000"/>
                </a:solidFill>
                <a:latin typeface="Verdana" panose="020B0604030504040204" pitchFamily="34" charset="0"/>
                <a:ea typeface="Verdana" panose="020B0604030504040204" pitchFamily="34" charset="0"/>
                <a:cs typeface="Verdana" panose="020B0604030504040204" pitchFamily="34" charset="0"/>
              </a:rPr>
              <a:t>ETR</a:t>
            </a:r>
            <a:endParaRPr lang="fr-CH"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fr-CH" dirty="0" smtClean="0">
                <a:solidFill>
                  <a:srgbClr val="000000"/>
                </a:solidFill>
                <a:latin typeface="Verdana" panose="020B0604030504040204" pitchFamily="34" charset="0"/>
                <a:ea typeface="Verdana" panose="020B0604030504040204" pitchFamily="34" charset="0"/>
                <a:cs typeface="Verdana" panose="020B0604030504040204" pitchFamily="34" charset="0"/>
              </a:rPr>
              <a:t>Regional Associations and Regional Centers including Regional Training Centres</a:t>
            </a:r>
            <a:endParaRPr lang="fr-CH"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fr-CH" dirty="0" smtClean="0">
                <a:solidFill>
                  <a:srgbClr val="000000"/>
                </a:solidFill>
                <a:latin typeface="Verdana" panose="020B0604030504040204" pitchFamily="34" charset="0"/>
                <a:ea typeface="Verdana" panose="020B0604030504040204" pitchFamily="34" charset="0"/>
                <a:cs typeface="Verdana" panose="020B0604030504040204" pitchFamily="34" charset="0"/>
              </a:rPr>
              <a:t>Regional Networks</a:t>
            </a:r>
            <a:endParaRPr lang="fr-CH"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fr-CH" dirty="0">
                <a:solidFill>
                  <a:srgbClr val="000000"/>
                </a:solidFill>
                <a:latin typeface="Verdana" panose="020B0604030504040204" pitchFamily="34" charset="0"/>
                <a:ea typeface="Verdana" panose="020B0604030504040204" pitchFamily="34" charset="0"/>
                <a:cs typeface="Verdana" panose="020B0604030504040204" pitchFamily="34" charset="0"/>
              </a:rPr>
              <a:t>Policy, representation and advocacy </a:t>
            </a:r>
            <a:r>
              <a:rPr lang="fr-CH" dirty="0" smtClean="0">
                <a:solidFill>
                  <a:srgbClr val="000000"/>
                </a:solidFill>
                <a:latin typeface="Verdana" panose="020B0604030504040204" pitchFamily="34" charset="0"/>
                <a:ea typeface="Verdana" panose="020B0604030504040204" pitchFamily="34" charset="0"/>
                <a:cs typeface="Verdana" panose="020B0604030504040204" pitchFamily="34" charset="0"/>
              </a:rPr>
              <a:t>activities in the Region</a:t>
            </a:r>
            <a:endParaRPr lang="fr-CH"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TextBox 13"/>
          <p:cNvSpPr txBox="1"/>
          <p:nvPr/>
        </p:nvSpPr>
        <p:spPr>
          <a:xfrm>
            <a:off x="1621061" y="3254607"/>
            <a:ext cx="7352171" cy="3416320"/>
          </a:xfrm>
          <a:prstGeom prst="rect">
            <a:avLst/>
          </a:prstGeom>
          <a:noFill/>
        </p:spPr>
        <p:txBody>
          <a:bodyPr wrap="square" rtlCol="0">
            <a:spAutoFit/>
          </a:bodyPr>
          <a:lstStyle/>
          <a:p>
            <a:r>
              <a:rPr lang="fr-CH"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REGION MONITORING:</a:t>
            </a:r>
            <a:endParaRPr lang="en-US" b="1" dirty="0" smtClean="0">
              <a:solidFill>
                <a:srgbClr val="000000"/>
              </a:solidFill>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US" dirty="0" smtClean="0">
                <a:solidFill>
                  <a:srgbClr val="000000"/>
                </a:solidFill>
                <a:latin typeface="Verdana" panose="020B0604030504040204" pitchFamily="34" charset="0"/>
                <a:ea typeface="Verdana" panose="020B0604030504040204" pitchFamily="34" charset="0"/>
                <a:cs typeface="Verdana" panose="020B0604030504040204" pitchFamily="34" charset="0"/>
              </a:rPr>
              <a:t>Encourage, follow up and assist </a:t>
            </a:r>
            <a:r>
              <a:rPr lang="en-US" dirty="0">
                <a:solidFill>
                  <a:srgbClr val="000000"/>
                </a:solidFill>
                <a:latin typeface="Verdana" panose="020B0604030504040204" pitchFamily="34" charset="0"/>
                <a:ea typeface="Verdana" panose="020B0604030504040204" pitchFamily="34" charset="0"/>
                <a:cs typeface="Verdana" panose="020B0604030504040204" pitchFamily="34" charset="0"/>
              </a:rPr>
              <a:t>Members to provide regional up-to-date </a:t>
            </a:r>
            <a:r>
              <a:rPr lang="en-US" dirty="0" smtClean="0">
                <a:solidFill>
                  <a:srgbClr val="000000"/>
                </a:solidFill>
                <a:latin typeface="Verdana" panose="020B0604030504040204" pitchFamily="34" charset="0"/>
                <a:ea typeface="Verdana" panose="020B0604030504040204" pitchFamily="34" charset="0"/>
                <a:cs typeface="Verdana" panose="020B0604030504040204" pitchFamily="34" charset="0"/>
              </a:rPr>
              <a:t>data</a:t>
            </a:r>
            <a:endParaRPr lang="en-US"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US" dirty="0" smtClean="0">
                <a:solidFill>
                  <a:srgbClr val="000000"/>
                </a:solidFill>
                <a:latin typeface="Verdana" panose="020B0604030504040204" pitchFamily="34" charset="0"/>
                <a:ea typeface="Verdana" panose="020B0604030504040204" pitchFamily="34" charset="0"/>
                <a:cs typeface="Verdana" panose="020B0604030504040204" pitchFamily="34" charset="0"/>
              </a:rPr>
              <a:t>Overall monitoring </a:t>
            </a:r>
            <a:r>
              <a:rPr lang="en-US" dirty="0">
                <a:solidFill>
                  <a:srgbClr val="000000"/>
                </a:solidFill>
                <a:latin typeface="Verdana" panose="020B0604030504040204" pitchFamily="34" charset="0"/>
                <a:ea typeface="Verdana" panose="020B0604030504040204" pitchFamily="34" charset="0"/>
                <a:cs typeface="Verdana" panose="020B0604030504040204" pitchFamily="34" charset="0"/>
              </a:rPr>
              <a:t>of all </a:t>
            </a:r>
            <a:r>
              <a:rPr lang="en-US" dirty="0" smtClean="0">
                <a:solidFill>
                  <a:srgbClr val="000000"/>
                </a:solidFill>
                <a:latin typeface="Verdana" panose="020B0604030504040204" pitchFamily="34" charset="0"/>
                <a:ea typeface="Verdana" panose="020B0604030504040204" pitchFamily="34" charset="0"/>
                <a:cs typeface="Verdana" panose="020B0604030504040204" pitchFamily="34" charset="0"/>
              </a:rPr>
              <a:t>Activities, Projects, Donors, Partners</a:t>
            </a:r>
          </a:p>
          <a:p>
            <a:pPr marL="285750" indent="-285750">
              <a:buFont typeface="Arial" panose="020B0604020202020204" pitchFamily="34" charset="0"/>
              <a:buChar char="•"/>
            </a:pPr>
            <a:r>
              <a:rPr lang="fr-CH" dirty="0" smtClean="0">
                <a:solidFill>
                  <a:srgbClr val="000000"/>
                </a:solidFill>
                <a:latin typeface="Verdana" panose="020B0604030504040204" pitchFamily="34" charset="0"/>
                <a:ea typeface="Verdana" panose="020B0604030504040204" pitchFamily="34" charset="0"/>
                <a:cs typeface="Verdana" panose="020B0604030504040204" pitchFamily="34" charset="0"/>
              </a:rPr>
              <a:t>Overall view of needs, gaps analysis and priorities</a:t>
            </a:r>
          </a:p>
          <a:p>
            <a:pPr marL="285750" indent="-285750">
              <a:buFont typeface="Arial" panose="020B0604020202020204" pitchFamily="34" charset="0"/>
              <a:buChar char="•"/>
            </a:pPr>
            <a:r>
              <a:rPr lang="fr-CH" dirty="0" smtClean="0">
                <a:solidFill>
                  <a:srgbClr val="000000"/>
                </a:solidFill>
                <a:latin typeface="Verdana" panose="020B0604030504040204" pitchFamily="34" charset="0"/>
                <a:ea typeface="Verdana" panose="020B0604030504040204" pitchFamily="34" charset="0"/>
                <a:cs typeface="Verdana" panose="020B0604030504040204" pitchFamily="34" charset="0"/>
              </a:rPr>
              <a:t>«Translate» data and feed info to RAs</a:t>
            </a:r>
          </a:p>
          <a:p>
            <a:pPr marL="285750" indent="-285750">
              <a:buFont typeface="Arial" panose="020B0604020202020204" pitchFamily="34" charset="0"/>
              <a:buChar char="•"/>
            </a:pPr>
            <a:r>
              <a:rPr lang="fr-CH" dirty="0" smtClean="0">
                <a:solidFill>
                  <a:srgbClr val="000000"/>
                </a:solidFill>
                <a:latin typeface="Verdana" panose="020B0604030504040204" pitchFamily="34" charset="0"/>
                <a:ea typeface="Verdana" panose="020B0604030504040204" pitchFamily="34" charset="0"/>
                <a:cs typeface="Verdana" panose="020B0604030504040204" pitchFamily="34" charset="0"/>
              </a:rPr>
              <a:t>Contribute to WMO Strategic Plan and Operating Plan (Tech. Dept. to consult with DRA)</a:t>
            </a:r>
          </a:p>
          <a:p>
            <a:pPr marL="285750" indent="-285750">
              <a:buFont typeface="Arial" panose="020B0604020202020204" pitchFamily="34" charset="0"/>
              <a:buChar char="•"/>
            </a:pPr>
            <a:r>
              <a:rPr lang="fr-CH" dirty="0" smtClean="0">
                <a:solidFill>
                  <a:srgbClr val="000000"/>
                </a:solidFill>
                <a:latin typeface="Verdana" panose="020B0604030504040204" pitchFamily="34" charset="0"/>
                <a:ea typeface="Verdana" panose="020B0604030504040204" pitchFamily="34" charset="0"/>
                <a:cs typeface="Verdana" panose="020B0604030504040204" pitchFamily="34" charset="0"/>
              </a:rPr>
              <a:t>Projects/expert services/partnerships - Member priorities driven – DPO/CER to consult with DRA </a:t>
            </a:r>
            <a:r>
              <a:rPr lang="en-US" dirty="0" smtClean="0">
                <a:solidFill>
                  <a:srgbClr val="000000"/>
                </a:solidFill>
                <a:latin typeface="Verdana" panose="020B0604030504040204" pitchFamily="34" charset="0"/>
                <a:ea typeface="Verdana" panose="020B0604030504040204" pitchFamily="34" charset="0"/>
                <a:cs typeface="Verdana" panose="020B0604030504040204" pitchFamily="34" charset="0"/>
              </a:rPr>
              <a:t>for </a:t>
            </a:r>
            <a:r>
              <a:rPr lang="en-US" dirty="0">
                <a:solidFill>
                  <a:srgbClr val="000000"/>
                </a:solidFill>
                <a:latin typeface="Verdana" panose="020B0604030504040204" pitchFamily="34" charset="0"/>
                <a:ea typeface="Verdana" panose="020B0604030504040204" pitchFamily="34" charset="0"/>
                <a:cs typeface="Verdana" panose="020B0604030504040204" pitchFamily="34" charset="0"/>
              </a:rPr>
              <a:t>any potential </a:t>
            </a:r>
            <a:r>
              <a:rPr lang="en-US" dirty="0" smtClean="0">
                <a:solidFill>
                  <a:srgbClr val="000000"/>
                </a:solidFill>
                <a:latin typeface="Verdana" panose="020B0604030504040204" pitchFamily="34" charset="0"/>
                <a:ea typeface="Verdana" panose="020B0604030504040204" pitchFamily="34" charset="0"/>
                <a:cs typeface="Verdana" panose="020B0604030504040204" pitchFamily="34" charset="0"/>
              </a:rPr>
              <a:t>donor/partnership for </a:t>
            </a:r>
            <a:r>
              <a:rPr lang="en-US" dirty="0">
                <a:solidFill>
                  <a:srgbClr val="000000"/>
                </a:solidFill>
                <a:latin typeface="Verdana" panose="020B0604030504040204" pitchFamily="34" charset="0"/>
                <a:ea typeface="Verdana" panose="020B0604030504040204" pitchFamily="34" charset="0"/>
                <a:cs typeface="Verdana" panose="020B0604030504040204" pitchFamily="34" charset="0"/>
              </a:rPr>
              <a:t>that </a:t>
            </a:r>
            <a:r>
              <a:rPr lang="en-US" dirty="0" smtClean="0">
                <a:solidFill>
                  <a:srgbClr val="000000"/>
                </a:solidFill>
                <a:latin typeface="Verdana" panose="020B0604030504040204" pitchFamily="34" charset="0"/>
                <a:ea typeface="Verdana" panose="020B0604030504040204" pitchFamily="34" charset="0"/>
                <a:cs typeface="Verdana" panose="020B0604030504040204" pitchFamily="34" charset="0"/>
              </a:rPr>
              <a:t>Region</a:t>
            </a:r>
            <a:endParaRPr lang="en-US"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cxnSp>
        <p:nvCxnSpPr>
          <p:cNvPr id="15" name="Straight Connector 14"/>
          <p:cNvCxnSpPr/>
          <p:nvPr/>
        </p:nvCxnSpPr>
        <p:spPr>
          <a:xfrm>
            <a:off x="1501652" y="3218775"/>
            <a:ext cx="0" cy="936000"/>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659954" y="3307280"/>
            <a:ext cx="830017" cy="76071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latin typeface="Lato" panose="020F0502020204030203" pitchFamily="34" charset="0"/>
                <a:ea typeface="Lato" panose="020F0502020204030203" pitchFamily="34" charset="0"/>
                <a:cs typeface="Lato" panose="020F0502020204030203" pitchFamily="34" charset="0"/>
              </a:rPr>
              <a:t>02</a:t>
            </a:r>
            <a:endParaRPr lang="ru-RU" sz="2800" b="1"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8353815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83096" y="395882"/>
            <a:ext cx="7990888" cy="954107"/>
          </a:xfrm>
          <a:prstGeom prst="rect">
            <a:avLst/>
          </a:prstGeom>
        </p:spPr>
        <p:txBody>
          <a:bodyPr wrap="square">
            <a:spAutoFit/>
          </a:bodyPr>
          <a:lstStyle/>
          <a:p>
            <a:r>
              <a:rPr lang="fr-CH" sz="28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Operations - Collaboration for the     </a:t>
            </a:r>
          </a:p>
          <a:p>
            <a:r>
              <a:rPr lang="fr-CH" sz="2800" b="1" dirty="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fr-CH" sz="28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                     needs of RTCs</a:t>
            </a:r>
            <a:endParaRPr lang="ru-RU" sz="2800"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grpSp>
        <p:nvGrpSpPr>
          <p:cNvPr id="34" name="Group 33"/>
          <p:cNvGrpSpPr/>
          <p:nvPr/>
        </p:nvGrpSpPr>
        <p:grpSpPr>
          <a:xfrm>
            <a:off x="583096" y="1277989"/>
            <a:ext cx="7154011" cy="72000"/>
            <a:chOff x="1026228" y="1498519"/>
            <a:chExt cx="1440000" cy="72000"/>
          </a:xfrm>
        </p:grpSpPr>
        <p:sp>
          <p:nvSpPr>
            <p:cNvPr id="24" name="Rectangle 23"/>
            <p:cNvSpPr/>
            <p:nvPr/>
          </p:nvSpPr>
          <p:spPr>
            <a:xfrm>
              <a:off x="1026228" y="1498519"/>
              <a:ext cx="720000" cy="72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5" name="Rectangle 24"/>
            <p:cNvSpPr/>
            <p:nvPr/>
          </p:nvSpPr>
          <p:spPr>
            <a:xfrm>
              <a:off x="1746228" y="1498519"/>
              <a:ext cx="720000" cy="7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
        <p:nvSpPr>
          <p:cNvPr id="14" name="TextBox 13"/>
          <p:cNvSpPr txBox="1"/>
          <p:nvPr/>
        </p:nvSpPr>
        <p:spPr>
          <a:xfrm>
            <a:off x="1621059" y="1785856"/>
            <a:ext cx="7327586" cy="2031325"/>
          </a:xfrm>
          <a:prstGeom prst="rect">
            <a:avLst/>
          </a:prstGeom>
          <a:noFill/>
        </p:spPr>
        <p:txBody>
          <a:bodyPr wrap="square" rtlCol="0">
            <a:spAutoFit/>
          </a:bodyPr>
          <a:lstStyle/>
          <a:p>
            <a:r>
              <a:rPr lang="fr-CH"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ROs SUPPORTING role – Tech. Activ. + Projects:</a:t>
            </a:r>
            <a:endParaRPr lang="en-US" b="1" dirty="0" smtClean="0">
              <a:solidFill>
                <a:srgbClr val="000000"/>
              </a:solidFill>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fr-CH" dirty="0" smtClean="0">
                <a:solidFill>
                  <a:srgbClr val="000000"/>
                </a:solidFill>
                <a:latin typeface="Verdana" panose="020B0604030504040204" pitchFamily="34" charset="0"/>
                <a:ea typeface="Verdana" panose="020B0604030504040204" pitchFamily="34" charset="0"/>
                <a:cs typeface="Verdana" panose="020B0604030504040204" pitchFamily="34" charset="0"/>
              </a:rPr>
              <a:t>Planning projects/act. - RO+DPO(as needed)+Tech. Dept. [Tech. Dept - Lead on preparation and implementation]</a:t>
            </a:r>
          </a:p>
          <a:p>
            <a:pPr marL="285750" indent="-285750">
              <a:buFont typeface="Arial" panose="020B0604020202020204" pitchFamily="34" charset="0"/>
              <a:buChar char="•"/>
            </a:pPr>
            <a:r>
              <a:rPr lang="fr-CH" dirty="0">
                <a:solidFill>
                  <a:srgbClr val="000000"/>
                </a:solidFill>
                <a:latin typeface="Verdana" panose="020B0604030504040204" pitchFamily="34" charset="0"/>
                <a:ea typeface="Verdana" panose="020B0604030504040204" pitchFamily="34" charset="0"/>
                <a:cs typeface="Verdana" panose="020B0604030504040204" pitchFamily="34" charset="0"/>
              </a:rPr>
              <a:t>Organize activities to support implementation of WMO Programmes/Projects</a:t>
            </a:r>
          </a:p>
          <a:p>
            <a:pPr marL="285750" indent="-285750">
              <a:buFont typeface="Arial" panose="020B0604020202020204" pitchFamily="34" charset="0"/>
              <a:buChar char="•"/>
            </a:pPr>
            <a:r>
              <a:rPr lang="fr-CH" dirty="0" smtClean="0">
                <a:solidFill>
                  <a:srgbClr val="000000"/>
                </a:solidFill>
                <a:latin typeface="Verdana" panose="020B0604030504040204" pitchFamily="34" charset="0"/>
                <a:ea typeface="Verdana" panose="020B0604030504040204" pitchFamily="34" charset="0"/>
                <a:cs typeface="Verdana" panose="020B0604030504040204" pitchFamily="34" charset="0"/>
              </a:rPr>
              <a:t>Facilitate implementation by assiting Tech. Depts. in the Region</a:t>
            </a:r>
          </a:p>
        </p:txBody>
      </p:sp>
      <p:cxnSp>
        <p:nvCxnSpPr>
          <p:cNvPr id="15" name="Straight Connector 14"/>
          <p:cNvCxnSpPr/>
          <p:nvPr/>
        </p:nvCxnSpPr>
        <p:spPr>
          <a:xfrm>
            <a:off x="1418525" y="1750024"/>
            <a:ext cx="0" cy="936000"/>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659953" y="1838529"/>
            <a:ext cx="760716" cy="76071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latin typeface="Lato" panose="020F0502020204030203" pitchFamily="34" charset="0"/>
                <a:ea typeface="Lato" panose="020F0502020204030203" pitchFamily="34" charset="0"/>
                <a:cs typeface="Lato" panose="020F0502020204030203" pitchFamily="34" charset="0"/>
              </a:rPr>
              <a:t>03</a:t>
            </a:r>
            <a:endParaRPr lang="ru-RU" sz="2800" b="1"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10175879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Box 11"/>
          <p:cNvSpPr txBox="1">
            <a:spLocks noChangeArrowheads="1"/>
          </p:cNvSpPr>
          <p:nvPr/>
        </p:nvSpPr>
        <p:spPr bwMode="auto">
          <a:xfrm>
            <a:off x="620713" y="236538"/>
            <a:ext cx="7731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r>
              <a:rPr lang="en-US" sz="2400" b="1" i="1">
                <a:solidFill>
                  <a:srgbClr val="FF6600"/>
                </a:solidFill>
                <a:latin typeface="Verdana" charset="0"/>
                <a:cs typeface="Verdana" charset="0"/>
              </a:rPr>
              <a:t>Linkages with Technical Departments</a:t>
            </a:r>
          </a:p>
        </p:txBody>
      </p:sp>
      <p:sp>
        <p:nvSpPr>
          <p:cNvPr id="12290" name="Slide Number Placeholder 15"/>
          <p:cNvSpPr>
            <a:spLocks noGrp="1"/>
          </p:cNvSpPr>
          <p:nvPr>
            <p:ph type="sldNum" sz="quarter" idx="4294967295"/>
          </p:nvPr>
        </p:nvSpPr>
        <p:spPr bwMode="auto">
          <a:xfrm>
            <a:off x="6400800" y="632460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9D490CF0-8985-E046-8BCE-F77FDBCD065C}" type="slidenum">
              <a:rPr lang="en-US">
                <a:solidFill>
                  <a:schemeClr val="bg1"/>
                </a:solidFill>
              </a:rPr>
              <a:pPr fontAlgn="base">
                <a:spcBef>
                  <a:spcPct val="0"/>
                </a:spcBef>
                <a:spcAft>
                  <a:spcPct val="0"/>
                </a:spcAft>
              </a:pPr>
              <a:t>17</a:t>
            </a:fld>
            <a:endParaRPr lang="en-US">
              <a:solidFill>
                <a:schemeClr val="bg1"/>
              </a:solidFill>
            </a:endParaRPr>
          </a:p>
        </p:txBody>
      </p:sp>
      <p:sp>
        <p:nvSpPr>
          <p:cNvPr id="2" name="Rectangle 1"/>
          <p:cNvSpPr/>
          <p:nvPr/>
        </p:nvSpPr>
        <p:spPr>
          <a:xfrm>
            <a:off x="211138" y="833438"/>
            <a:ext cx="8323262" cy="5435600"/>
          </a:xfrm>
          <a:prstGeom prst="rect">
            <a:avLst/>
          </a:prstGeom>
        </p:spPr>
        <p:txBody>
          <a:bodyPr>
            <a:spAutoFit/>
          </a:bodyPr>
          <a:lstStyle/>
          <a:p>
            <a:pPr marL="285750" indent="-285750" algn="just" fontAlgn="auto">
              <a:lnSpc>
                <a:spcPct val="90000"/>
              </a:lnSpc>
              <a:spcBef>
                <a:spcPts val="0"/>
              </a:spcBef>
              <a:spcAft>
                <a:spcPts val="0"/>
              </a:spcAft>
              <a:buFont typeface="Wingdings" charset="2"/>
              <a:buChar char="Ø"/>
              <a:defRPr/>
            </a:pPr>
            <a:r>
              <a:rPr lang="en-US" sz="1600" b="1" dirty="0">
                <a:solidFill>
                  <a:srgbClr val="000090"/>
                </a:solidFill>
                <a:latin typeface="Times Bold"/>
                <a:ea typeface="+mn-ea"/>
                <a:cs typeface="Times Bold"/>
              </a:rPr>
              <a:t>Collaborate with GFCS in the development of National Framework of Climate Services (NFCS) in RA I, especially Template and Step-by-Step Guidelines;</a:t>
            </a:r>
          </a:p>
          <a:p>
            <a:pPr marL="285750" indent="-285750" algn="just" fontAlgn="auto">
              <a:lnSpc>
                <a:spcPct val="90000"/>
              </a:lnSpc>
              <a:spcBef>
                <a:spcPts val="0"/>
              </a:spcBef>
              <a:spcAft>
                <a:spcPts val="0"/>
              </a:spcAft>
              <a:buFont typeface="Wingdings" charset="2"/>
              <a:buChar char="Ø"/>
              <a:defRPr/>
            </a:pPr>
            <a:endParaRPr lang="en-US" sz="1600" b="1" dirty="0">
              <a:solidFill>
                <a:srgbClr val="000090"/>
              </a:solidFill>
              <a:latin typeface="Times Bold"/>
              <a:ea typeface="+mn-ea"/>
              <a:cs typeface="Times Bold"/>
            </a:endParaRPr>
          </a:p>
          <a:p>
            <a:pPr marL="285750" indent="-285750" algn="just" fontAlgn="auto">
              <a:lnSpc>
                <a:spcPct val="90000"/>
              </a:lnSpc>
              <a:spcBef>
                <a:spcPts val="0"/>
              </a:spcBef>
              <a:spcAft>
                <a:spcPts val="0"/>
              </a:spcAft>
              <a:buFont typeface="Wingdings" charset="2"/>
              <a:buChar char="Ø"/>
              <a:defRPr/>
            </a:pPr>
            <a:r>
              <a:rPr lang="en-US" sz="1600" b="1" dirty="0">
                <a:solidFill>
                  <a:srgbClr val="000090"/>
                </a:solidFill>
                <a:latin typeface="Times Bold"/>
                <a:ea typeface="+mn-ea"/>
                <a:cs typeface="Times Bold"/>
              </a:rPr>
              <a:t>Climate for Resilience Early Warning System (CREWS) Project for Niger, Burkina Faso, Mali and DR Congo;</a:t>
            </a:r>
            <a:r>
              <a:rPr lang="en-GB" sz="1600" b="1" dirty="0">
                <a:solidFill>
                  <a:srgbClr val="000090"/>
                </a:solidFill>
                <a:latin typeface="Times Bold"/>
                <a:ea typeface="+mn-ea"/>
                <a:cs typeface="Times Bold"/>
              </a:rPr>
              <a:t>  </a:t>
            </a:r>
          </a:p>
          <a:p>
            <a:pPr marL="285750" indent="-285750" algn="just" fontAlgn="auto">
              <a:lnSpc>
                <a:spcPct val="90000"/>
              </a:lnSpc>
              <a:spcBef>
                <a:spcPts val="0"/>
              </a:spcBef>
              <a:spcAft>
                <a:spcPts val="0"/>
              </a:spcAft>
              <a:buFont typeface="Wingdings" charset="2"/>
              <a:buChar char="Ø"/>
              <a:defRPr/>
            </a:pPr>
            <a:endParaRPr lang="en-GB" sz="1600" b="1" dirty="0">
              <a:solidFill>
                <a:srgbClr val="000090"/>
              </a:solidFill>
              <a:latin typeface="Times Bold"/>
              <a:ea typeface="+mn-ea"/>
              <a:cs typeface="Times Bold"/>
            </a:endParaRPr>
          </a:p>
          <a:p>
            <a:pPr marL="285750" indent="-285750" algn="just" fontAlgn="auto">
              <a:lnSpc>
                <a:spcPct val="90000"/>
              </a:lnSpc>
              <a:spcBef>
                <a:spcPts val="0"/>
              </a:spcBef>
              <a:spcAft>
                <a:spcPts val="0"/>
              </a:spcAft>
              <a:buFont typeface="Wingdings" charset="2"/>
              <a:buChar char="Ø"/>
              <a:defRPr/>
            </a:pPr>
            <a:r>
              <a:rPr lang="en-US" sz="1600" b="1" dirty="0">
                <a:solidFill>
                  <a:srgbClr val="000090"/>
                </a:solidFill>
                <a:latin typeface="Times Bold"/>
                <a:ea typeface="+mn-ea"/>
                <a:cs typeface="Times Bold"/>
              </a:rPr>
              <a:t>Norwegian Refugee Council/GFCS technical assistance for implementation of ECOWAS Meteorology Programme;</a:t>
            </a:r>
          </a:p>
          <a:p>
            <a:pPr marL="285750" indent="-285750" algn="just" fontAlgn="auto">
              <a:lnSpc>
                <a:spcPct val="90000"/>
              </a:lnSpc>
              <a:spcBef>
                <a:spcPts val="0"/>
              </a:spcBef>
              <a:spcAft>
                <a:spcPts val="0"/>
              </a:spcAft>
              <a:buFont typeface="Wingdings" charset="2"/>
              <a:buChar char="Ø"/>
              <a:defRPr/>
            </a:pPr>
            <a:endParaRPr lang="en-US" sz="1600" b="1" dirty="0">
              <a:solidFill>
                <a:srgbClr val="000090"/>
              </a:solidFill>
              <a:latin typeface="Times Bold"/>
              <a:ea typeface="+mn-ea"/>
              <a:cs typeface="Times Bold"/>
            </a:endParaRPr>
          </a:p>
          <a:p>
            <a:pPr marL="285750" indent="-285750" algn="just" fontAlgn="auto">
              <a:lnSpc>
                <a:spcPct val="90000"/>
              </a:lnSpc>
              <a:spcBef>
                <a:spcPts val="0"/>
              </a:spcBef>
              <a:spcAft>
                <a:spcPts val="0"/>
              </a:spcAft>
              <a:buFont typeface="Wingdings" charset="2"/>
              <a:buChar char="Ø"/>
              <a:defRPr/>
            </a:pPr>
            <a:r>
              <a:rPr lang="en-GB" sz="1600" b="1" dirty="0">
                <a:solidFill>
                  <a:srgbClr val="000090"/>
                </a:solidFill>
                <a:latin typeface="Times Bold"/>
                <a:ea typeface="+mn-ea"/>
                <a:cs typeface="Times Bold"/>
              </a:rPr>
              <a:t>Agricultural Climate Resilience Enhancement Initiative (ACREI) Project for Ethiopia, Kenya &amp; Uganda;</a:t>
            </a:r>
          </a:p>
          <a:p>
            <a:pPr marL="285750" indent="-285750" algn="just" fontAlgn="auto">
              <a:lnSpc>
                <a:spcPct val="90000"/>
              </a:lnSpc>
              <a:spcBef>
                <a:spcPts val="0"/>
              </a:spcBef>
              <a:spcAft>
                <a:spcPts val="0"/>
              </a:spcAft>
              <a:buFont typeface="Wingdings" charset="2"/>
              <a:buChar char="Ø"/>
              <a:defRPr/>
            </a:pPr>
            <a:endParaRPr lang="en-GB" sz="1600" b="1" dirty="0">
              <a:solidFill>
                <a:srgbClr val="000090"/>
              </a:solidFill>
              <a:latin typeface="Times Bold"/>
              <a:ea typeface="+mn-ea"/>
              <a:cs typeface="Times Bold"/>
            </a:endParaRPr>
          </a:p>
          <a:p>
            <a:pPr marL="285750" indent="-285750" algn="just" fontAlgn="auto">
              <a:lnSpc>
                <a:spcPct val="90000"/>
              </a:lnSpc>
              <a:spcBef>
                <a:spcPts val="0"/>
              </a:spcBef>
              <a:spcAft>
                <a:spcPts val="0"/>
              </a:spcAft>
              <a:buFont typeface="Wingdings" charset="2"/>
              <a:buChar char="Ø"/>
              <a:defRPr/>
            </a:pPr>
            <a:r>
              <a:rPr lang="en-US" sz="1600" b="1" dirty="0">
                <a:solidFill>
                  <a:srgbClr val="000090"/>
                </a:solidFill>
                <a:latin typeface="Times Bold"/>
                <a:ea typeface="+mn-ea"/>
                <a:cs typeface="Times Bold"/>
              </a:rPr>
              <a:t>Climate Data Rescue and Database Enhancement for Improved Climate Information Services: </a:t>
            </a:r>
            <a:r>
              <a:rPr lang="en-US" sz="1600" dirty="0">
                <a:solidFill>
                  <a:srgbClr val="000090"/>
                </a:solidFill>
                <a:latin typeface="Times Bold"/>
                <a:ea typeface="+mn-ea"/>
                <a:cs typeface="Times Bold"/>
              </a:rPr>
              <a:t>Funded by the African Development Bank (AfDB) within the framework of Clim-Dev Special Funds</a:t>
            </a:r>
            <a:r>
              <a:rPr lang="en-US" sz="1600" b="1" dirty="0">
                <a:solidFill>
                  <a:srgbClr val="000090"/>
                </a:solidFill>
                <a:latin typeface="Times Bold"/>
                <a:ea typeface="+mn-ea"/>
                <a:cs typeface="Times Bold"/>
              </a:rPr>
              <a:t> (CDSF</a:t>
            </a:r>
            <a:r>
              <a:rPr lang="en-US" sz="1600" dirty="0">
                <a:solidFill>
                  <a:srgbClr val="000090"/>
                </a:solidFill>
                <a:latin typeface="Times Bold"/>
                <a:ea typeface="+mn-ea"/>
                <a:cs typeface="Times Bold"/>
              </a:rPr>
              <a:t>)and targeting the following countries: Djibouti, Swaziland, Uganda and Zambia;</a:t>
            </a:r>
          </a:p>
          <a:p>
            <a:pPr marL="285750" indent="-285750" algn="just" fontAlgn="auto">
              <a:lnSpc>
                <a:spcPct val="90000"/>
              </a:lnSpc>
              <a:spcBef>
                <a:spcPts val="0"/>
              </a:spcBef>
              <a:spcAft>
                <a:spcPts val="0"/>
              </a:spcAft>
              <a:buFont typeface="Wingdings" charset="2"/>
              <a:buChar char="Ø"/>
              <a:defRPr/>
            </a:pPr>
            <a:endParaRPr lang="en-US" sz="1600" b="1" dirty="0">
              <a:solidFill>
                <a:srgbClr val="000090"/>
              </a:solidFill>
              <a:latin typeface="Times Bold"/>
              <a:ea typeface="+mn-ea"/>
              <a:cs typeface="Times Bold"/>
            </a:endParaRPr>
          </a:p>
          <a:p>
            <a:pPr marL="285750" indent="-285750" algn="just" fontAlgn="auto">
              <a:lnSpc>
                <a:spcPct val="90000"/>
              </a:lnSpc>
              <a:spcBef>
                <a:spcPts val="0"/>
              </a:spcBef>
              <a:spcAft>
                <a:spcPts val="0"/>
              </a:spcAft>
              <a:buFont typeface="Wingdings" charset="2"/>
              <a:buChar char="Ø"/>
              <a:defRPr/>
            </a:pPr>
            <a:r>
              <a:rPr lang="en-US" sz="1600" b="1" dirty="0">
                <a:solidFill>
                  <a:srgbClr val="000090"/>
                </a:solidFill>
                <a:latin typeface="Times Bold"/>
                <a:ea typeface="+mn-ea"/>
                <a:cs typeface="Times Bold"/>
              </a:rPr>
              <a:t>AFRIMET (Spanish) support to West Africa on Marine-Met, </a:t>
            </a:r>
            <a:r>
              <a:rPr lang="en-US" sz="1600" b="1" dirty="0" err="1">
                <a:solidFill>
                  <a:srgbClr val="000090"/>
                </a:solidFill>
                <a:latin typeface="Times Bold"/>
                <a:ea typeface="+mn-ea"/>
                <a:cs typeface="Times Bold"/>
              </a:rPr>
              <a:t>MetAgri</a:t>
            </a:r>
            <a:r>
              <a:rPr lang="en-US" sz="1600" b="1" dirty="0">
                <a:solidFill>
                  <a:srgbClr val="000090"/>
                </a:solidFill>
                <a:latin typeface="Times Bold"/>
                <a:ea typeface="+mn-ea"/>
                <a:cs typeface="Times Bold"/>
              </a:rPr>
              <a:t>, Health-Met;</a:t>
            </a:r>
          </a:p>
          <a:p>
            <a:pPr marL="285750" indent="-285750" algn="just" fontAlgn="auto">
              <a:lnSpc>
                <a:spcPct val="90000"/>
              </a:lnSpc>
              <a:spcBef>
                <a:spcPts val="0"/>
              </a:spcBef>
              <a:spcAft>
                <a:spcPts val="0"/>
              </a:spcAft>
              <a:buFont typeface="Wingdings" charset="2"/>
              <a:buChar char="Ø"/>
              <a:defRPr/>
            </a:pPr>
            <a:endParaRPr lang="en-US" sz="1600" b="1" dirty="0">
              <a:solidFill>
                <a:srgbClr val="000090"/>
              </a:solidFill>
              <a:latin typeface="Times Bold"/>
              <a:ea typeface="+mn-ea"/>
              <a:cs typeface="Times Bold"/>
            </a:endParaRPr>
          </a:p>
          <a:p>
            <a:pPr marL="285750" indent="-285750" algn="just" fontAlgn="auto">
              <a:lnSpc>
                <a:spcPct val="90000"/>
              </a:lnSpc>
              <a:spcBef>
                <a:spcPts val="0"/>
              </a:spcBef>
              <a:spcAft>
                <a:spcPts val="0"/>
              </a:spcAft>
              <a:buFont typeface="Wingdings" charset="2"/>
              <a:buChar char="Ø"/>
              <a:defRPr/>
            </a:pPr>
            <a:r>
              <a:rPr lang="en-US" sz="1600" b="1" dirty="0">
                <a:solidFill>
                  <a:srgbClr val="000090"/>
                </a:solidFill>
                <a:latin typeface="Times Bold"/>
                <a:ea typeface="+mn-ea"/>
                <a:cs typeface="Times Bold"/>
              </a:rPr>
              <a:t>Severe Weather Forecast Demonstration Project (SWFDP) in West Africa;</a:t>
            </a:r>
          </a:p>
          <a:p>
            <a:pPr algn="just" fontAlgn="auto">
              <a:lnSpc>
                <a:spcPct val="90000"/>
              </a:lnSpc>
              <a:spcBef>
                <a:spcPts val="0"/>
              </a:spcBef>
              <a:spcAft>
                <a:spcPts val="0"/>
              </a:spcAft>
              <a:defRPr/>
            </a:pPr>
            <a:endParaRPr lang="en-US" sz="1600" b="1" dirty="0">
              <a:solidFill>
                <a:srgbClr val="000090"/>
              </a:solidFill>
              <a:latin typeface="Times Bold"/>
              <a:ea typeface="+mn-ea"/>
              <a:cs typeface="Times Bold"/>
            </a:endParaRPr>
          </a:p>
          <a:p>
            <a:pPr marL="285750" indent="-285750" algn="just" fontAlgn="auto">
              <a:lnSpc>
                <a:spcPct val="90000"/>
              </a:lnSpc>
              <a:spcBef>
                <a:spcPts val="0"/>
              </a:spcBef>
              <a:spcAft>
                <a:spcPts val="0"/>
              </a:spcAft>
              <a:buFont typeface="Wingdings" charset="2"/>
              <a:buChar char="Ø"/>
              <a:defRPr/>
            </a:pPr>
            <a:r>
              <a:rPr lang="en-US" sz="1600" b="1" dirty="0">
                <a:solidFill>
                  <a:srgbClr val="000090"/>
                </a:solidFill>
                <a:latin typeface="Times Bold"/>
                <a:ea typeface="+mn-ea"/>
                <a:cs typeface="Times Bold"/>
              </a:rPr>
              <a:t>USAID Assessing Sustainability and Effectiveness of Climate Information Services in Africa.</a:t>
            </a:r>
          </a:p>
          <a:p>
            <a:pPr algn="just" fontAlgn="auto">
              <a:spcBef>
                <a:spcPts val="0"/>
              </a:spcBef>
              <a:spcAft>
                <a:spcPts val="0"/>
              </a:spcAft>
              <a:defRPr/>
            </a:pPr>
            <a:endParaRPr lang="en-US" sz="1600" b="1" dirty="0">
              <a:solidFill>
                <a:srgbClr val="0000FF"/>
              </a:solidFill>
              <a:latin typeface="Arial"/>
              <a:ea typeface="+mn-ea"/>
              <a:cs typeface="Arial"/>
            </a:endParaRPr>
          </a:p>
        </p:txBody>
      </p:sp>
    </p:spTree>
    <p:extLst>
      <p:ext uri="{BB962C8B-B14F-4D97-AF65-F5344CB8AC3E}">
        <p14:creationId xmlns:p14="http://schemas.microsoft.com/office/powerpoint/2010/main" val="331484206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mo2016_powerpoint_standard_v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txBox="1">
            <a:spLocks/>
          </p:cNvSpPr>
          <p:nvPr/>
        </p:nvSpPr>
        <p:spPr>
          <a:xfrm>
            <a:off x="457200" y="2002370"/>
            <a:ext cx="8229600" cy="18408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800" dirty="0" smtClean="0">
                <a:solidFill>
                  <a:srgbClr val="000090"/>
                </a:solidFill>
              </a:rPr>
              <a:t>Thank you</a:t>
            </a:r>
          </a:p>
          <a:p>
            <a:r>
              <a:rPr lang="en-US" sz="4800" dirty="0" smtClean="0">
                <a:solidFill>
                  <a:srgbClr val="000090"/>
                </a:solidFill>
              </a:rPr>
              <a:t>Merci</a:t>
            </a:r>
            <a:endParaRPr lang="en-US" sz="4800" dirty="0">
              <a:solidFill>
                <a:srgbClr val="000090"/>
              </a:solidFill>
            </a:endParaRPr>
          </a:p>
        </p:txBody>
      </p:sp>
    </p:spTree>
    <p:extLst>
      <p:ext uri="{BB962C8B-B14F-4D97-AF65-F5344CB8AC3E}">
        <p14:creationId xmlns:p14="http://schemas.microsoft.com/office/powerpoint/2010/main" val="38022845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3838" y="333375"/>
            <a:ext cx="8259762" cy="5632311"/>
          </a:xfrm>
          <a:prstGeom prst="rect">
            <a:avLst/>
          </a:prstGeom>
          <a:noFill/>
        </p:spPr>
        <p:txBody>
          <a:bodyPr>
            <a:spAutoFit/>
          </a:bodyPr>
          <a:lstStyle/>
          <a:p>
            <a:pPr algn="ctr" fontAlgn="auto">
              <a:spcBef>
                <a:spcPts val="0"/>
              </a:spcBef>
              <a:spcAft>
                <a:spcPts val="0"/>
              </a:spcAft>
              <a:defRPr/>
            </a:pPr>
            <a:r>
              <a:rPr lang="en-US" sz="2400" b="1" dirty="0" smtClean="0">
                <a:solidFill>
                  <a:srgbClr val="FF0000"/>
                </a:solidFill>
                <a:latin typeface="Verdana"/>
                <a:ea typeface="+mn-ea"/>
                <a:cs typeface="Verdana"/>
              </a:rPr>
              <a:t>Introduction</a:t>
            </a:r>
            <a:endParaRPr lang="en-US" sz="2400" b="1" dirty="0">
              <a:solidFill>
                <a:srgbClr val="FF0000"/>
              </a:solidFill>
              <a:latin typeface="Verdana"/>
              <a:ea typeface="+mn-ea"/>
              <a:cs typeface="Verdana"/>
            </a:endParaRPr>
          </a:p>
          <a:p>
            <a:pPr algn="just" fontAlgn="auto">
              <a:spcBef>
                <a:spcPts val="0"/>
              </a:spcBef>
              <a:spcAft>
                <a:spcPts val="0"/>
              </a:spcAft>
              <a:defRPr/>
            </a:pPr>
            <a:endParaRPr lang="en-US" sz="2000" b="1" dirty="0" smtClean="0">
              <a:solidFill>
                <a:srgbClr val="0000FF"/>
              </a:solidFill>
              <a:latin typeface="Verdana"/>
              <a:cs typeface="Verdana"/>
            </a:endParaRPr>
          </a:p>
          <a:p>
            <a:pPr algn="just" fontAlgn="auto">
              <a:spcBef>
                <a:spcPts val="0"/>
              </a:spcBef>
              <a:spcAft>
                <a:spcPts val="0"/>
              </a:spcAft>
              <a:defRPr/>
            </a:pPr>
            <a:r>
              <a:rPr lang="en-US" sz="2000" b="1" dirty="0" smtClean="0">
                <a:solidFill>
                  <a:srgbClr val="FD8008"/>
                </a:solidFill>
                <a:latin typeface="Verdana"/>
                <a:cs typeface="Verdana"/>
              </a:rPr>
              <a:t>Regional Office for Africa:</a:t>
            </a:r>
          </a:p>
          <a:p>
            <a:pPr marL="285750" indent="-285750" algn="just" fontAlgn="auto">
              <a:spcBef>
                <a:spcPts val="0"/>
              </a:spcBef>
              <a:spcAft>
                <a:spcPts val="0"/>
              </a:spcAft>
              <a:buFont typeface="Arial"/>
              <a:buChar char="•"/>
              <a:defRPr/>
            </a:pPr>
            <a:endParaRPr lang="en-US" sz="2000" b="1" dirty="0">
              <a:solidFill>
                <a:srgbClr val="0000FF"/>
              </a:solidFill>
              <a:latin typeface="Verdana"/>
              <a:cs typeface="Verdana"/>
            </a:endParaRPr>
          </a:p>
          <a:p>
            <a:pPr marL="285750" indent="-285750" algn="just" fontAlgn="auto">
              <a:spcBef>
                <a:spcPts val="0"/>
              </a:spcBef>
              <a:spcAft>
                <a:spcPts val="0"/>
              </a:spcAft>
              <a:buFont typeface="Arial"/>
              <a:buChar char="•"/>
              <a:defRPr/>
            </a:pPr>
            <a:r>
              <a:rPr lang="en-US" sz="2000" b="1" dirty="0" smtClean="0">
                <a:solidFill>
                  <a:srgbClr val="0000FF"/>
                </a:solidFill>
                <a:latin typeface="Verdana"/>
                <a:cs typeface="Verdana"/>
              </a:rPr>
              <a:t>WMO </a:t>
            </a:r>
            <a:r>
              <a:rPr lang="en-US" sz="2000" b="1" dirty="0">
                <a:solidFill>
                  <a:srgbClr val="0000FF"/>
                </a:solidFill>
                <a:latin typeface="Verdana"/>
                <a:cs typeface="Verdana"/>
              </a:rPr>
              <a:t>Regional Office for Africa (</a:t>
            </a:r>
            <a:r>
              <a:rPr lang="en-US" sz="2000" b="1" dirty="0" smtClean="0">
                <a:solidFill>
                  <a:srgbClr val="0000FF"/>
                </a:solidFill>
                <a:latin typeface="Verdana"/>
                <a:cs typeface="Verdana"/>
              </a:rPr>
              <a:t>ROA) </a:t>
            </a:r>
            <a:r>
              <a:rPr lang="en-US" sz="2000" b="1" dirty="0">
                <a:solidFill>
                  <a:srgbClr val="0000FF"/>
                </a:solidFill>
                <a:latin typeface="Verdana"/>
                <a:cs typeface="Verdana"/>
              </a:rPr>
              <a:t>is part of the </a:t>
            </a:r>
            <a:r>
              <a:rPr lang="en-US" sz="2000" b="1" dirty="0" smtClean="0">
                <a:solidFill>
                  <a:srgbClr val="0000FF"/>
                </a:solidFill>
                <a:latin typeface="Verdana"/>
                <a:cs typeface="Verdana"/>
              </a:rPr>
              <a:t>Member Services and Development (MSD). It </a:t>
            </a:r>
            <a:r>
              <a:rPr lang="en-US" sz="2000" b="1" dirty="0">
                <a:solidFill>
                  <a:srgbClr val="0000FF"/>
                </a:solidFill>
                <a:latin typeface="Verdana"/>
                <a:cs typeface="Verdana"/>
              </a:rPr>
              <a:t>is </a:t>
            </a:r>
            <a:r>
              <a:rPr lang="en-US" sz="2000" b="1" dirty="0" smtClean="0">
                <a:solidFill>
                  <a:srgbClr val="0000FF"/>
                </a:solidFill>
                <a:latin typeface="Verdana"/>
                <a:cs typeface="Verdana"/>
              </a:rPr>
              <a:t>currently </a:t>
            </a:r>
            <a:r>
              <a:rPr lang="en-US" sz="2000" b="1" dirty="0">
                <a:solidFill>
                  <a:srgbClr val="0000FF"/>
                </a:solidFill>
                <a:latin typeface="Verdana"/>
                <a:cs typeface="Verdana"/>
              </a:rPr>
              <a:t>located in </a:t>
            </a:r>
            <a:r>
              <a:rPr lang="en-US" sz="2000" b="1" dirty="0" smtClean="0">
                <a:solidFill>
                  <a:srgbClr val="0000FF"/>
                </a:solidFill>
                <a:latin typeface="Verdana"/>
                <a:cs typeface="Verdana"/>
              </a:rPr>
              <a:t>Addis Ababa, Ethiopia. The activities </a:t>
            </a:r>
            <a:r>
              <a:rPr lang="en-US" sz="2000" b="1" dirty="0">
                <a:solidFill>
                  <a:srgbClr val="0000FF"/>
                </a:solidFill>
                <a:latin typeface="Verdana"/>
                <a:cs typeface="Verdana"/>
              </a:rPr>
              <a:t>for the Least Developed </a:t>
            </a:r>
            <a:r>
              <a:rPr lang="en-US" sz="2000" b="1" dirty="0" smtClean="0">
                <a:solidFill>
                  <a:srgbClr val="0000FF"/>
                </a:solidFill>
                <a:latin typeface="Verdana"/>
                <a:cs typeface="Verdana"/>
              </a:rPr>
              <a:t>Countries (LDCs) and AMCOMET </a:t>
            </a:r>
            <a:r>
              <a:rPr lang="en-US" sz="2000" b="1" dirty="0">
                <a:solidFill>
                  <a:srgbClr val="0000FF"/>
                </a:solidFill>
                <a:latin typeface="Verdana"/>
                <a:cs typeface="Verdana"/>
              </a:rPr>
              <a:t>Secretariat </a:t>
            </a:r>
            <a:r>
              <a:rPr lang="en-US" sz="2000" b="1" dirty="0" smtClean="0">
                <a:solidFill>
                  <a:srgbClr val="0000FF"/>
                </a:solidFill>
                <a:latin typeface="Verdana"/>
                <a:cs typeface="Verdana"/>
              </a:rPr>
              <a:t>are co-located with ROA.</a:t>
            </a:r>
            <a:endParaRPr lang="en-US" sz="2000" b="1" dirty="0">
              <a:solidFill>
                <a:srgbClr val="0000FF"/>
              </a:solidFill>
              <a:latin typeface="Verdana"/>
              <a:cs typeface="Verdana"/>
            </a:endParaRPr>
          </a:p>
          <a:p>
            <a:pPr marL="285750" indent="-285750" algn="just" fontAlgn="auto">
              <a:spcBef>
                <a:spcPts val="0"/>
              </a:spcBef>
              <a:spcAft>
                <a:spcPts val="0"/>
              </a:spcAft>
              <a:buFont typeface="Arial"/>
              <a:buChar char="•"/>
              <a:defRPr/>
            </a:pPr>
            <a:endParaRPr lang="en-US" b="1" dirty="0" smtClean="0">
              <a:solidFill>
                <a:srgbClr val="0000FF"/>
              </a:solidFill>
              <a:latin typeface="Verdana"/>
              <a:ea typeface="+mn-ea"/>
              <a:cs typeface="Verdana"/>
            </a:endParaRPr>
          </a:p>
          <a:p>
            <a:pPr marL="285750" indent="-285750" algn="just" fontAlgn="auto">
              <a:spcBef>
                <a:spcPts val="0"/>
              </a:spcBef>
              <a:spcAft>
                <a:spcPts val="0"/>
              </a:spcAft>
              <a:buFont typeface="Arial"/>
              <a:buChar char="•"/>
              <a:defRPr/>
            </a:pPr>
            <a:endParaRPr lang="en-US" dirty="0">
              <a:latin typeface="+mn-lt"/>
              <a:ea typeface="+mn-ea"/>
              <a:cs typeface="+mn-cs"/>
            </a:endParaRPr>
          </a:p>
          <a:p>
            <a:pPr algn="just" fontAlgn="auto">
              <a:spcBef>
                <a:spcPts val="0"/>
              </a:spcBef>
              <a:spcAft>
                <a:spcPts val="0"/>
              </a:spcAft>
              <a:defRPr/>
            </a:pPr>
            <a:r>
              <a:rPr lang="en-US" sz="2000" b="1" dirty="0">
                <a:solidFill>
                  <a:srgbClr val="FD8008"/>
                </a:solidFill>
                <a:latin typeface="Verdana"/>
                <a:ea typeface="+mn-ea"/>
                <a:cs typeface="Verdana"/>
              </a:rPr>
              <a:t>Sub-offices:</a:t>
            </a:r>
          </a:p>
          <a:p>
            <a:pPr marL="285750" indent="-285750" algn="just" fontAlgn="auto">
              <a:spcBef>
                <a:spcPts val="0"/>
              </a:spcBef>
              <a:spcAft>
                <a:spcPts val="0"/>
              </a:spcAft>
              <a:buFont typeface="Arial"/>
              <a:buChar char="•"/>
              <a:defRPr/>
            </a:pPr>
            <a:r>
              <a:rPr lang="en-US" sz="2000" b="1" dirty="0">
                <a:solidFill>
                  <a:srgbClr val="0000FF"/>
                </a:solidFill>
                <a:latin typeface="Verdana"/>
                <a:ea typeface="+mn-ea"/>
                <a:cs typeface="Verdana"/>
              </a:rPr>
              <a:t>WMO Office for North, Central and West Africa in Abuja, </a:t>
            </a:r>
            <a:r>
              <a:rPr lang="en-US" sz="2000" b="1" dirty="0" smtClean="0">
                <a:solidFill>
                  <a:srgbClr val="0000FF"/>
                </a:solidFill>
                <a:latin typeface="Verdana"/>
                <a:ea typeface="+mn-ea"/>
                <a:cs typeface="Verdana"/>
              </a:rPr>
              <a:t>Nigeria</a:t>
            </a:r>
          </a:p>
          <a:p>
            <a:pPr marL="285750" indent="-285750" algn="just" fontAlgn="auto">
              <a:spcBef>
                <a:spcPts val="0"/>
              </a:spcBef>
              <a:spcAft>
                <a:spcPts val="0"/>
              </a:spcAft>
              <a:buFont typeface="Arial"/>
              <a:buChar char="•"/>
              <a:defRPr/>
            </a:pPr>
            <a:endParaRPr lang="en-US" sz="2000" b="1" dirty="0">
              <a:solidFill>
                <a:srgbClr val="0000FF"/>
              </a:solidFill>
              <a:latin typeface="Verdana"/>
              <a:ea typeface="+mn-ea"/>
              <a:cs typeface="Verdana"/>
            </a:endParaRPr>
          </a:p>
          <a:p>
            <a:pPr marL="285750" indent="-285750" algn="just" fontAlgn="auto">
              <a:spcBef>
                <a:spcPts val="0"/>
              </a:spcBef>
              <a:spcAft>
                <a:spcPts val="0"/>
              </a:spcAft>
              <a:buFont typeface="Arial"/>
              <a:buChar char="•"/>
              <a:defRPr/>
            </a:pPr>
            <a:r>
              <a:rPr lang="en-US" sz="2000" b="1" dirty="0">
                <a:solidFill>
                  <a:srgbClr val="0000FF"/>
                </a:solidFill>
                <a:latin typeface="Verdana"/>
                <a:ea typeface="+mn-ea"/>
                <a:cs typeface="Verdana"/>
              </a:rPr>
              <a:t>WMO Office for Eastern and Southern Africa in Nairobi, </a:t>
            </a:r>
            <a:r>
              <a:rPr lang="en-US" sz="2000" b="1" dirty="0" smtClean="0">
                <a:solidFill>
                  <a:srgbClr val="0000FF"/>
                </a:solidFill>
                <a:latin typeface="Verdana"/>
                <a:ea typeface="+mn-ea"/>
                <a:cs typeface="Verdana"/>
              </a:rPr>
              <a:t>Kenya</a:t>
            </a:r>
          </a:p>
          <a:p>
            <a:pPr marL="285750" indent="-285750" algn="just" fontAlgn="auto">
              <a:spcBef>
                <a:spcPts val="0"/>
              </a:spcBef>
              <a:spcAft>
                <a:spcPts val="0"/>
              </a:spcAft>
              <a:buFont typeface="Arial"/>
              <a:buChar char="•"/>
              <a:defRPr/>
            </a:pPr>
            <a:endParaRPr lang="en-US" sz="2000" b="1" dirty="0">
              <a:solidFill>
                <a:srgbClr val="0000FF"/>
              </a:solidFill>
              <a:latin typeface="Verdana"/>
              <a:ea typeface="+mn-ea"/>
              <a:cs typeface="Verdana"/>
            </a:endParaRPr>
          </a:p>
        </p:txBody>
      </p:sp>
    </p:spTree>
    <p:extLst>
      <p:ext uri="{BB962C8B-B14F-4D97-AF65-F5344CB8AC3E}">
        <p14:creationId xmlns:p14="http://schemas.microsoft.com/office/powerpoint/2010/main" val="142097315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1613" y="260350"/>
            <a:ext cx="8259762" cy="5878534"/>
          </a:xfrm>
          <a:prstGeom prst="rect">
            <a:avLst/>
          </a:prstGeom>
          <a:noFill/>
        </p:spPr>
        <p:txBody>
          <a:bodyPr>
            <a:spAutoFit/>
          </a:bodyPr>
          <a:lstStyle/>
          <a:p>
            <a:pPr algn="just" fontAlgn="auto">
              <a:spcBef>
                <a:spcPts val="0"/>
              </a:spcBef>
              <a:spcAft>
                <a:spcPts val="0"/>
              </a:spcAft>
              <a:defRPr/>
            </a:pPr>
            <a:r>
              <a:rPr lang="en-US" sz="2400" b="1" dirty="0" smtClean="0">
                <a:solidFill>
                  <a:srgbClr val="FF0000"/>
                </a:solidFill>
                <a:latin typeface="Verdana"/>
                <a:ea typeface="+mn-ea"/>
                <a:cs typeface="Verdana"/>
              </a:rPr>
              <a:t>LDCs</a:t>
            </a:r>
            <a:endParaRPr lang="en-US" sz="2400" b="1" dirty="0">
              <a:solidFill>
                <a:srgbClr val="FF0000"/>
              </a:solidFill>
              <a:latin typeface="Verdana"/>
              <a:ea typeface="+mn-ea"/>
              <a:cs typeface="Verdana"/>
            </a:endParaRPr>
          </a:p>
          <a:p>
            <a:pPr marL="285750" indent="-285750" algn="just" fontAlgn="auto">
              <a:spcBef>
                <a:spcPts val="0"/>
              </a:spcBef>
              <a:spcAft>
                <a:spcPts val="0"/>
              </a:spcAft>
              <a:buFont typeface="Arial"/>
              <a:buChar char="•"/>
              <a:defRPr/>
            </a:pPr>
            <a:r>
              <a:rPr lang="en-US" sz="1600" b="1" dirty="0">
                <a:latin typeface="Verdana"/>
                <a:ea typeface="+mn-ea"/>
                <a:cs typeface="Verdana"/>
              </a:rPr>
              <a:t>The Least Developed Countries (LDCs) are a group of countries that have been classified by the UN as “least developed” in terms of their low gross national income (GNI), their weak human assets and their high degree of economic vulnerability. </a:t>
            </a:r>
          </a:p>
          <a:p>
            <a:pPr marL="285750" indent="-285750" algn="just" fontAlgn="auto">
              <a:spcBef>
                <a:spcPts val="0"/>
              </a:spcBef>
              <a:spcAft>
                <a:spcPts val="0"/>
              </a:spcAft>
              <a:buFont typeface="Arial"/>
              <a:buChar char="•"/>
              <a:defRPr/>
            </a:pPr>
            <a:endParaRPr lang="en-US" sz="1600" b="1" dirty="0">
              <a:latin typeface="Verdana"/>
              <a:ea typeface="+mn-ea"/>
              <a:cs typeface="Verdana"/>
            </a:endParaRPr>
          </a:p>
          <a:p>
            <a:pPr marL="285750" indent="-285750" algn="just" fontAlgn="auto">
              <a:spcBef>
                <a:spcPts val="0"/>
              </a:spcBef>
              <a:spcAft>
                <a:spcPts val="0"/>
              </a:spcAft>
              <a:buFont typeface="Arial"/>
              <a:buChar char="•"/>
              <a:defRPr/>
            </a:pPr>
            <a:r>
              <a:rPr lang="en-US" sz="1600" b="1" dirty="0">
                <a:solidFill>
                  <a:srgbClr val="0000FF"/>
                </a:solidFill>
                <a:latin typeface="Verdana"/>
                <a:ea typeface="+mn-ea"/>
                <a:cs typeface="Verdana"/>
              </a:rPr>
              <a:t>There are thirty four (34) LDCs in Africa, eight (8) in Asia, five (5) in the Pacific and one (1) in the Caribbean, making a total of 48 LDCs. Furthermore, there are nine Small Island Developing States (SIDS) and 16 Landlocked Developing Countries (LLDCs), which are also LDCs. </a:t>
            </a:r>
          </a:p>
          <a:p>
            <a:pPr marL="285750" indent="-285750" algn="just" fontAlgn="auto">
              <a:spcBef>
                <a:spcPts val="0"/>
              </a:spcBef>
              <a:spcAft>
                <a:spcPts val="0"/>
              </a:spcAft>
              <a:buFont typeface="Arial"/>
              <a:buChar char="•"/>
              <a:defRPr/>
            </a:pPr>
            <a:endParaRPr lang="en-US" sz="1600" b="1" dirty="0">
              <a:solidFill>
                <a:srgbClr val="0000FF"/>
              </a:solidFill>
              <a:latin typeface="Verdana"/>
              <a:ea typeface="+mn-ea"/>
              <a:cs typeface="Verdana"/>
            </a:endParaRPr>
          </a:p>
          <a:p>
            <a:pPr marL="285750" indent="-285750" algn="just" fontAlgn="auto">
              <a:spcBef>
                <a:spcPts val="0"/>
              </a:spcBef>
              <a:spcAft>
                <a:spcPts val="0"/>
              </a:spcAft>
              <a:buFont typeface="Arial"/>
              <a:buChar char="•"/>
              <a:defRPr/>
            </a:pPr>
            <a:r>
              <a:rPr lang="en-US" sz="1600" b="1" dirty="0">
                <a:latin typeface="Verdana"/>
                <a:ea typeface="+mn-ea"/>
                <a:cs typeface="Verdana"/>
              </a:rPr>
              <a:t>The governing bodies of UN system and other multilateral organizations are invited to contribute to the implementation of Istanbul Programme of Action for LDCs (</a:t>
            </a:r>
            <a:r>
              <a:rPr lang="en-US" sz="1600" b="1" dirty="0" err="1">
                <a:latin typeface="Verdana"/>
                <a:ea typeface="+mn-ea"/>
                <a:cs typeface="Verdana"/>
              </a:rPr>
              <a:t>IPoA</a:t>
            </a:r>
            <a:r>
              <a:rPr lang="en-US" sz="1600" b="1" dirty="0">
                <a:latin typeface="Verdana"/>
                <a:ea typeface="+mn-ea"/>
                <a:cs typeface="Verdana"/>
              </a:rPr>
              <a:t>: 2011-2020)</a:t>
            </a:r>
          </a:p>
          <a:p>
            <a:pPr marL="285750" indent="-285750" algn="just" fontAlgn="auto">
              <a:spcBef>
                <a:spcPts val="0"/>
              </a:spcBef>
              <a:spcAft>
                <a:spcPts val="0"/>
              </a:spcAft>
              <a:buFont typeface="Arial"/>
              <a:buChar char="•"/>
              <a:defRPr/>
            </a:pPr>
            <a:endParaRPr lang="en-US" sz="1600" b="1" dirty="0">
              <a:latin typeface="Verdana"/>
              <a:ea typeface="+mn-ea"/>
              <a:cs typeface="Verdana"/>
            </a:endParaRPr>
          </a:p>
          <a:p>
            <a:pPr marL="285750" indent="-285750" algn="just" fontAlgn="auto">
              <a:spcBef>
                <a:spcPts val="0"/>
              </a:spcBef>
              <a:spcAft>
                <a:spcPts val="0"/>
              </a:spcAft>
              <a:buFont typeface="Arial"/>
              <a:buChar char="•"/>
              <a:defRPr/>
            </a:pPr>
            <a:r>
              <a:rPr lang="en-US" sz="1600" b="1" dirty="0">
                <a:latin typeface="Verdana"/>
                <a:ea typeface="+mn-ea"/>
                <a:cs typeface="Verdana"/>
              </a:rPr>
              <a:t>WMO Programme of LDCs is developed as WMO contribution to the </a:t>
            </a:r>
            <a:r>
              <a:rPr lang="en-US" sz="1600" b="1" dirty="0" err="1">
                <a:latin typeface="Verdana"/>
                <a:ea typeface="+mn-ea"/>
                <a:cs typeface="Verdana"/>
              </a:rPr>
              <a:t>IPoA</a:t>
            </a:r>
            <a:r>
              <a:rPr lang="en-US" sz="1600" b="1" dirty="0">
                <a:latin typeface="Verdana"/>
                <a:ea typeface="+mn-ea"/>
                <a:cs typeface="Verdana"/>
              </a:rPr>
              <a:t> to enable NMHSs in the countries to enhance both human and institutional capacities to eradicate poverty, achieve internationally agreed development goals and enable graduation from LDC category like Capo Verde, Botswana, Maldives, Samoa. </a:t>
            </a:r>
          </a:p>
          <a:p>
            <a:pPr marL="285750" indent="-285750" algn="just" fontAlgn="auto">
              <a:spcBef>
                <a:spcPts val="0"/>
              </a:spcBef>
              <a:spcAft>
                <a:spcPts val="0"/>
              </a:spcAft>
              <a:buFont typeface="Arial"/>
              <a:buChar char="•"/>
              <a:defRPr/>
            </a:pPr>
            <a:endParaRPr lang="en-US" sz="1600" b="1" dirty="0">
              <a:solidFill>
                <a:srgbClr val="0000FF"/>
              </a:solidFill>
              <a:latin typeface="Verdana"/>
              <a:ea typeface="+mn-ea"/>
              <a:cs typeface="Verdana"/>
            </a:endParaRPr>
          </a:p>
          <a:p>
            <a:pPr algn="just" fontAlgn="auto">
              <a:spcBef>
                <a:spcPts val="0"/>
              </a:spcBef>
              <a:spcAft>
                <a:spcPts val="0"/>
              </a:spcAft>
              <a:defRPr/>
            </a:pPr>
            <a:endParaRPr lang="en-US" sz="1600" b="1" dirty="0">
              <a:solidFill>
                <a:srgbClr val="FF0000"/>
              </a:solidFill>
              <a:latin typeface="Verdana"/>
              <a:ea typeface="+mn-ea"/>
              <a:cs typeface="Verdana"/>
            </a:endParaRPr>
          </a:p>
        </p:txBody>
      </p:sp>
    </p:spTree>
    <p:extLst>
      <p:ext uri="{BB962C8B-B14F-4D97-AF65-F5344CB8AC3E}">
        <p14:creationId xmlns:p14="http://schemas.microsoft.com/office/powerpoint/2010/main" val="1430458994"/>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1613" y="630238"/>
            <a:ext cx="8259762" cy="5386091"/>
          </a:xfrm>
          <a:prstGeom prst="rect">
            <a:avLst/>
          </a:prstGeom>
          <a:noFill/>
        </p:spPr>
        <p:txBody>
          <a:bodyPr>
            <a:spAutoFit/>
          </a:bodyPr>
          <a:lstStyle/>
          <a:p>
            <a:pPr algn="just" fontAlgn="auto">
              <a:spcBef>
                <a:spcPts val="0"/>
              </a:spcBef>
              <a:spcAft>
                <a:spcPts val="0"/>
              </a:spcAft>
              <a:defRPr/>
            </a:pPr>
            <a:endParaRPr lang="en-US" sz="1600" b="1" dirty="0">
              <a:solidFill>
                <a:srgbClr val="FF0000"/>
              </a:solidFill>
              <a:latin typeface="Verdana"/>
              <a:ea typeface="+mn-ea"/>
              <a:cs typeface="Verdana"/>
            </a:endParaRPr>
          </a:p>
          <a:p>
            <a:pPr algn="just" fontAlgn="auto">
              <a:spcBef>
                <a:spcPts val="0"/>
              </a:spcBef>
              <a:spcAft>
                <a:spcPts val="0"/>
              </a:spcAft>
              <a:defRPr/>
            </a:pPr>
            <a:r>
              <a:rPr lang="en-US" sz="2000" b="1" dirty="0">
                <a:solidFill>
                  <a:srgbClr val="FF6600"/>
                </a:solidFill>
                <a:latin typeface="Verdana"/>
                <a:ea typeface="+mn-ea"/>
                <a:cs typeface="Verdana"/>
              </a:rPr>
              <a:t>The Office for the LDC Programme is located in Regional Office for Africa and is responsible for ensuring:</a:t>
            </a:r>
          </a:p>
          <a:p>
            <a:pPr fontAlgn="auto">
              <a:spcBef>
                <a:spcPts val="0"/>
              </a:spcBef>
              <a:spcAft>
                <a:spcPts val="0"/>
              </a:spcAft>
              <a:defRPr/>
            </a:pPr>
            <a:endParaRPr lang="en-US" b="1" dirty="0">
              <a:solidFill>
                <a:srgbClr val="FF0000"/>
              </a:solidFill>
              <a:latin typeface="Verdana"/>
              <a:ea typeface="+mn-ea"/>
              <a:cs typeface="Verdana"/>
            </a:endParaRPr>
          </a:p>
          <a:p>
            <a:pPr marL="285750" indent="-285750" algn="just" fontAlgn="auto">
              <a:spcBef>
                <a:spcPts val="0"/>
              </a:spcBef>
              <a:spcAft>
                <a:spcPts val="0"/>
              </a:spcAft>
              <a:buFont typeface="Arial"/>
              <a:buChar char="•"/>
              <a:defRPr/>
            </a:pPr>
            <a:r>
              <a:rPr lang="en-US" b="1" dirty="0">
                <a:solidFill>
                  <a:srgbClr val="0000FF"/>
                </a:solidFill>
                <a:latin typeface="Verdana"/>
                <a:ea typeface="+mn-ea"/>
                <a:cs typeface="Verdana"/>
              </a:rPr>
              <a:t>Development and effective implementation of the WMO Programme for the LDCs, through harmonization and coherence in the implementation of the Regional Programmes, including support to common regional issues;</a:t>
            </a:r>
          </a:p>
          <a:p>
            <a:pPr marL="285750" indent="-285750" algn="just" fontAlgn="auto">
              <a:spcBef>
                <a:spcPts val="0"/>
              </a:spcBef>
              <a:spcAft>
                <a:spcPts val="0"/>
              </a:spcAft>
              <a:buFont typeface="Arial"/>
              <a:buChar char="•"/>
              <a:defRPr/>
            </a:pPr>
            <a:endParaRPr lang="en-US" b="1" dirty="0">
              <a:solidFill>
                <a:srgbClr val="0000FF"/>
              </a:solidFill>
              <a:latin typeface="Verdana"/>
              <a:ea typeface="+mn-ea"/>
              <a:cs typeface="Verdana"/>
            </a:endParaRPr>
          </a:p>
          <a:p>
            <a:pPr marL="285750" indent="-285750" algn="just" fontAlgn="auto">
              <a:spcBef>
                <a:spcPts val="0"/>
              </a:spcBef>
              <a:spcAft>
                <a:spcPts val="0"/>
              </a:spcAft>
              <a:buFont typeface="Arial"/>
              <a:buChar char="•"/>
              <a:defRPr/>
            </a:pPr>
            <a:r>
              <a:rPr lang="en-US" b="1" dirty="0">
                <a:solidFill>
                  <a:srgbClr val="000000"/>
                </a:solidFill>
                <a:latin typeface="Verdana"/>
                <a:ea typeface="+mn-ea"/>
                <a:cs typeface="Verdana"/>
              </a:rPr>
              <a:t>Coordination of the development and implementation of the WMO Country Profile Database;</a:t>
            </a:r>
          </a:p>
          <a:p>
            <a:pPr marL="285750" indent="-285750" algn="just" fontAlgn="auto">
              <a:spcBef>
                <a:spcPts val="0"/>
              </a:spcBef>
              <a:spcAft>
                <a:spcPts val="0"/>
              </a:spcAft>
              <a:buFont typeface="Arial"/>
              <a:buChar char="•"/>
              <a:defRPr/>
            </a:pPr>
            <a:endParaRPr lang="en-US" b="1" dirty="0">
              <a:solidFill>
                <a:srgbClr val="0000FF"/>
              </a:solidFill>
              <a:latin typeface="Verdana"/>
              <a:ea typeface="+mn-ea"/>
              <a:cs typeface="Verdana"/>
            </a:endParaRPr>
          </a:p>
          <a:p>
            <a:pPr marL="285750" indent="-285750" algn="just" fontAlgn="auto">
              <a:spcBef>
                <a:spcPts val="0"/>
              </a:spcBef>
              <a:spcAft>
                <a:spcPts val="0"/>
              </a:spcAft>
              <a:buFont typeface="Arial"/>
              <a:buChar char="•"/>
              <a:defRPr/>
            </a:pPr>
            <a:r>
              <a:rPr lang="en-US" b="1" dirty="0">
                <a:solidFill>
                  <a:srgbClr val="0000FF"/>
                </a:solidFill>
                <a:latin typeface="Verdana"/>
                <a:ea typeface="+mn-ea"/>
                <a:cs typeface="Verdana"/>
              </a:rPr>
              <a:t>Coordination of the development and implementation of the WMO strategy for the SIDS; and</a:t>
            </a:r>
          </a:p>
          <a:p>
            <a:pPr marL="285750" indent="-285750" algn="just" fontAlgn="auto">
              <a:spcBef>
                <a:spcPts val="0"/>
              </a:spcBef>
              <a:spcAft>
                <a:spcPts val="0"/>
              </a:spcAft>
              <a:buFont typeface="Arial"/>
              <a:buChar char="•"/>
              <a:defRPr/>
            </a:pPr>
            <a:endParaRPr lang="en-US" b="1" dirty="0">
              <a:solidFill>
                <a:srgbClr val="0000FF"/>
              </a:solidFill>
              <a:latin typeface="Verdana"/>
              <a:ea typeface="+mn-ea"/>
              <a:cs typeface="Verdana"/>
            </a:endParaRPr>
          </a:p>
          <a:p>
            <a:pPr marL="285750" indent="-285750" algn="just" fontAlgn="auto">
              <a:spcBef>
                <a:spcPts val="0"/>
              </a:spcBef>
              <a:spcAft>
                <a:spcPts val="0"/>
              </a:spcAft>
              <a:buFont typeface="Arial"/>
              <a:buChar char="•"/>
              <a:defRPr/>
            </a:pPr>
            <a:r>
              <a:rPr lang="en-US" b="1" dirty="0">
                <a:solidFill>
                  <a:srgbClr val="000000"/>
                </a:solidFill>
                <a:latin typeface="Verdana"/>
                <a:ea typeface="+mn-ea"/>
                <a:cs typeface="Verdana"/>
              </a:rPr>
              <a:t>Promotion of WMO and NMHSs contribution towards achieving the internationally agreed development, goals and initiatives, including the Sustainable Development Goals (SDGs).</a:t>
            </a:r>
          </a:p>
        </p:txBody>
      </p:sp>
    </p:spTree>
    <p:extLst>
      <p:ext uri="{BB962C8B-B14F-4D97-AF65-F5344CB8AC3E}">
        <p14:creationId xmlns:p14="http://schemas.microsoft.com/office/powerpoint/2010/main" val="399478148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1"/>
          <p:cNvSpPr txBox="1">
            <a:spLocks noChangeArrowheads="1"/>
          </p:cNvSpPr>
          <p:nvPr/>
        </p:nvSpPr>
        <p:spPr bwMode="auto">
          <a:xfrm>
            <a:off x="2598738" y="192088"/>
            <a:ext cx="259080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r>
              <a:rPr lang="en-US" sz="2200" b="1">
                <a:solidFill>
                  <a:srgbClr val="FF6600"/>
                </a:solidFill>
                <a:latin typeface="Verdana" charset="0"/>
                <a:cs typeface="Verdana" charset="0"/>
              </a:rPr>
              <a:t>AMCOMET</a:t>
            </a:r>
            <a:endParaRPr lang="en-US" sz="1600">
              <a:solidFill>
                <a:srgbClr val="FF6600"/>
              </a:solidFill>
              <a:latin typeface="Verdana" charset="0"/>
              <a:cs typeface="Verdana" charset="0"/>
            </a:endParaRPr>
          </a:p>
        </p:txBody>
      </p:sp>
      <p:sp>
        <p:nvSpPr>
          <p:cNvPr id="16386" name="Slide Number Placeholder 15"/>
          <p:cNvSpPr>
            <a:spLocks noGrp="1"/>
          </p:cNvSpPr>
          <p:nvPr>
            <p:ph type="sldNum" sz="quarter" idx="4294967295"/>
          </p:nvPr>
        </p:nvSpPr>
        <p:spPr bwMode="auto">
          <a:xfrm>
            <a:off x="6400800" y="632460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450DB799-E918-5745-B3C4-0C5E03B7D42C}" type="slidenum">
              <a:rPr lang="en-US">
                <a:solidFill>
                  <a:schemeClr val="bg1"/>
                </a:solidFill>
              </a:rPr>
              <a:pPr fontAlgn="base">
                <a:spcBef>
                  <a:spcPct val="0"/>
                </a:spcBef>
                <a:spcAft>
                  <a:spcPct val="0"/>
                </a:spcAft>
              </a:pPr>
              <a:t>5</a:t>
            </a:fld>
            <a:endParaRPr lang="en-US">
              <a:solidFill>
                <a:schemeClr val="bg1"/>
              </a:solidFill>
            </a:endParaRPr>
          </a:p>
        </p:txBody>
      </p:sp>
      <p:sp>
        <p:nvSpPr>
          <p:cNvPr id="4" name="TextBox 3"/>
          <p:cNvSpPr txBox="1"/>
          <p:nvPr/>
        </p:nvSpPr>
        <p:spPr>
          <a:xfrm>
            <a:off x="401638" y="692150"/>
            <a:ext cx="8132762" cy="6094413"/>
          </a:xfrm>
          <a:prstGeom prst="rect">
            <a:avLst/>
          </a:prstGeom>
          <a:noFill/>
        </p:spPr>
        <p:txBody>
          <a:bodyPr>
            <a:spAutoFit/>
          </a:bodyPr>
          <a:lstStyle/>
          <a:p>
            <a:pPr marL="285750" indent="-285750" algn="just" fontAlgn="auto">
              <a:spcBef>
                <a:spcPts val="0"/>
              </a:spcBef>
              <a:spcAft>
                <a:spcPts val="0"/>
              </a:spcAft>
              <a:buFont typeface="Arial"/>
              <a:buChar char="•"/>
              <a:defRPr/>
            </a:pPr>
            <a:r>
              <a:rPr lang="en-US" sz="1500" b="1" dirty="0">
                <a:solidFill>
                  <a:srgbClr val="0000FF"/>
                </a:solidFill>
                <a:latin typeface="Verdana"/>
                <a:ea typeface="+mn-ea"/>
                <a:cs typeface="Verdana"/>
              </a:rPr>
              <a:t>African Ministerial Conference on Meteorology (AMCOMET) was established in April 2010 when African ministers responsible for Meteorology met in Kenya and adopted the Nairobi Ministerial Declaration</a:t>
            </a:r>
            <a:br>
              <a:rPr lang="en-US" sz="1500" b="1" dirty="0">
                <a:solidFill>
                  <a:srgbClr val="0000FF"/>
                </a:solidFill>
                <a:latin typeface="Verdana"/>
                <a:ea typeface="+mn-ea"/>
                <a:cs typeface="Verdana"/>
              </a:rPr>
            </a:br>
            <a:endParaRPr lang="en-US" sz="1500" b="1" dirty="0">
              <a:solidFill>
                <a:srgbClr val="0000FF"/>
              </a:solidFill>
              <a:latin typeface="Verdana"/>
              <a:ea typeface="+mn-ea"/>
              <a:cs typeface="Verdana"/>
            </a:endParaRPr>
          </a:p>
          <a:p>
            <a:pPr marL="285750" indent="-285750" algn="just" fontAlgn="auto">
              <a:spcBef>
                <a:spcPts val="0"/>
              </a:spcBef>
              <a:spcAft>
                <a:spcPts val="0"/>
              </a:spcAft>
              <a:buFont typeface="Arial"/>
              <a:buChar char="•"/>
              <a:defRPr/>
            </a:pPr>
            <a:r>
              <a:rPr lang="en-US" sz="1500" b="1" dirty="0">
                <a:solidFill>
                  <a:srgbClr val="0000FF"/>
                </a:solidFill>
                <a:latin typeface="Verdana"/>
                <a:ea typeface="+mn-ea"/>
                <a:cs typeface="Verdana"/>
              </a:rPr>
              <a:t>The Secretariat is location in the Regional Office for Africa</a:t>
            </a:r>
          </a:p>
          <a:p>
            <a:pPr marL="285750" indent="-285750" algn="just" fontAlgn="auto">
              <a:spcBef>
                <a:spcPts val="0"/>
              </a:spcBef>
              <a:spcAft>
                <a:spcPts val="0"/>
              </a:spcAft>
              <a:buFont typeface="Arial"/>
              <a:buChar char="•"/>
              <a:defRPr/>
            </a:pPr>
            <a:endParaRPr lang="en-US" sz="1500" b="1" dirty="0">
              <a:solidFill>
                <a:srgbClr val="0000FF"/>
              </a:solidFill>
              <a:latin typeface="Verdana"/>
              <a:ea typeface="+mn-ea"/>
              <a:cs typeface="Verdana"/>
            </a:endParaRPr>
          </a:p>
          <a:p>
            <a:pPr marL="285750" indent="-285750" algn="just" fontAlgn="auto">
              <a:spcBef>
                <a:spcPts val="0"/>
              </a:spcBef>
              <a:spcAft>
                <a:spcPts val="0"/>
              </a:spcAft>
              <a:buFont typeface="Arial"/>
              <a:buChar char="•"/>
              <a:defRPr/>
            </a:pPr>
            <a:r>
              <a:rPr lang="en-US" sz="1500" b="1" dirty="0">
                <a:solidFill>
                  <a:srgbClr val="0000FF"/>
                </a:solidFill>
                <a:latin typeface="Verdana"/>
                <a:ea typeface="+mn-ea"/>
                <a:cs typeface="Verdana"/>
              </a:rPr>
              <a:t>AMCOMET’s </a:t>
            </a:r>
            <a:r>
              <a:rPr lang="en-US" sz="1500" b="1" dirty="0">
                <a:solidFill>
                  <a:srgbClr val="FF0000"/>
                </a:solidFill>
                <a:latin typeface="Verdana"/>
                <a:ea typeface="+mn-ea"/>
                <a:cs typeface="Verdana"/>
              </a:rPr>
              <a:t>Key Objectives</a:t>
            </a:r>
            <a:r>
              <a:rPr lang="en-US" sz="1500" b="1" dirty="0">
                <a:solidFill>
                  <a:srgbClr val="0000FF"/>
                </a:solidFill>
                <a:latin typeface="Verdana"/>
                <a:ea typeface="+mn-ea"/>
                <a:cs typeface="Verdana"/>
              </a:rPr>
              <a:t> are to promote political cooperation and streamline policies at a pan-African level and advocate for sound decision-making based on robust science.  AMCOMET consolidates and builds on previous achievements to further promote the effective use of weather and climate products and services that meet end-user requirements to help achieve the Sustainable Development Goals.</a:t>
            </a:r>
          </a:p>
          <a:p>
            <a:pPr algn="just" fontAlgn="auto">
              <a:spcBef>
                <a:spcPts val="0"/>
              </a:spcBef>
              <a:spcAft>
                <a:spcPts val="0"/>
              </a:spcAft>
              <a:defRPr/>
            </a:pPr>
            <a:endParaRPr lang="it-IT" sz="1500" b="1" dirty="0">
              <a:solidFill>
                <a:srgbClr val="0000FF"/>
              </a:solidFill>
              <a:latin typeface="Verdana"/>
              <a:ea typeface="+mn-ea"/>
              <a:cs typeface="Verdana"/>
            </a:endParaRPr>
          </a:p>
          <a:p>
            <a:pPr algn="just" fontAlgn="auto">
              <a:spcBef>
                <a:spcPts val="0"/>
              </a:spcBef>
              <a:spcAft>
                <a:spcPts val="0"/>
              </a:spcAft>
              <a:defRPr/>
            </a:pPr>
            <a:r>
              <a:rPr lang="it-IT" sz="1500" b="1" dirty="0">
                <a:solidFill>
                  <a:srgbClr val="FF0000"/>
                </a:solidFill>
                <a:latin typeface="Verdana"/>
                <a:ea typeface="+mn-ea"/>
                <a:cs typeface="Verdana"/>
              </a:rPr>
              <a:t>Vision</a:t>
            </a:r>
          </a:p>
          <a:p>
            <a:pPr marL="285750" indent="-285750" algn="just" fontAlgn="auto">
              <a:spcBef>
                <a:spcPts val="0"/>
              </a:spcBef>
              <a:spcAft>
                <a:spcPts val="0"/>
              </a:spcAft>
              <a:buFont typeface="Arial"/>
              <a:buChar char="•"/>
              <a:defRPr/>
            </a:pPr>
            <a:r>
              <a:rPr lang="en-US" sz="1500" b="1" dirty="0">
                <a:solidFill>
                  <a:srgbClr val="000000"/>
                </a:solidFill>
                <a:latin typeface="Verdana"/>
                <a:ea typeface="+mn-ea"/>
                <a:cs typeface="Verdana"/>
              </a:rPr>
              <a:t>The vision of AMCOMET is to create a framework to promote cooperation, security, socio-economic development and poverty eradication on a pan-African level through sound governance of the science of meteorology and its related applications.</a:t>
            </a:r>
          </a:p>
          <a:p>
            <a:pPr algn="just" fontAlgn="auto">
              <a:spcBef>
                <a:spcPts val="0"/>
              </a:spcBef>
              <a:spcAft>
                <a:spcPts val="0"/>
              </a:spcAft>
              <a:defRPr/>
            </a:pPr>
            <a:endParaRPr lang="it-IT" sz="1500" b="1" dirty="0">
              <a:solidFill>
                <a:srgbClr val="0000FF"/>
              </a:solidFill>
              <a:latin typeface="Verdana"/>
              <a:ea typeface="+mn-ea"/>
              <a:cs typeface="Verdana"/>
            </a:endParaRPr>
          </a:p>
          <a:p>
            <a:pPr algn="just" fontAlgn="auto">
              <a:spcBef>
                <a:spcPts val="0"/>
              </a:spcBef>
              <a:spcAft>
                <a:spcPts val="0"/>
              </a:spcAft>
              <a:defRPr/>
            </a:pPr>
            <a:r>
              <a:rPr lang="it-IT" sz="1500" b="1" dirty="0">
                <a:solidFill>
                  <a:srgbClr val="FF0000"/>
                </a:solidFill>
                <a:latin typeface="Verdana"/>
                <a:ea typeface="+mn-ea"/>
                <a:cs typeface="Verdana"/>
              </a:rPr>
              <a:t>Mission</a:t>
            </a:r>
          </a:p>
          <a:p>
            <a:pPr marL="285750" indent="-285750" algn="just" fontAlgn="auto">
              <a:spcBef>
                <a:spcPts val="0"/>
              </a:spcBef>
              <a:spcAft>
                <a:spcPts val="0"/>
              </a:spcAft>
              <a:buFont typeface="Arial"/>
              <a:buChar char="•"/>
              <a:defRPr/>
            </a:pPr>
            <a:endParaRPr lang="en-US" sz="1500" b="1" dirty="0">
              <a:solidFill>
                <a:srgbClr val="0000FF"/>
              </a:solidFill>
              <a:latin typeface="Verdana"/>
              <a:ea typeface="+mn-ea"/>
              <a:cs typeface="Verdana"/>
            </a:endParaRPr>
          </a:p>
          <a:p>
            <a:pPr marL="285750" indent="-285750" algn="just" fontAlgn="auto">
              <a:spcBef>
                <a:spcPts val="0"/>
              </a:spcBef>
              <a:spcAft>
                <a:spcPts val="0"/>
              </a:spcAft>
              <a:buFont typeface="Arial"/>
              <a:buChar char="•"/>
              <a:defRPr/>
            </a:pPr>
            <a:r>
              <a:rPr lang="en-US" sz="1500" b="1" dirty="0">
                <a:solidFill>
                  <a:srgbClr val="000000"/>
                </a:solidFill>
                <a:latin typeface="Verdana"/>
                <a:ea typeface="+mn-ea"/>
                <a:cs typeface="Verdana"/>
              </a:rPr>
              <a:t>The mission of AMCOMET is to provide political leadership, policy direction and advocacy in the provision of weather, water and climate information and services that meet sector specific needs; i.e. agriculture, health, disaster risk reduction, etc.</a:t>
            </a:r>
          </a:p>
        </p:txBody>
      </p:sp>
    </p:spTree>
    <p:extLst>
      <p:ext uri="{BB962C8B-B14F-4D97-AF65-F5344CB8AC3E}">
        <p14:creationId xmlns:p14="http://schemas.microsoft.com/office/powerpoint/2010/main" val="178155295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91622" y="1299584"/>
            <a:ext cx="6453638" cy="1077218"/>
          </a:xfrm>
          <a:prstGeom prst="rect">
            <a:avLst/>
          </a:prstGeom>
          <a:noFill/>
        </p:spPr>
        <p:txBody>
          <a:bodyPr wrap="square" rtlCol="0">
            <a:spAutoFit/>
          </a:bodyPr>
          <a:lstStyle/>
          <a:p>
            <a:r>
              <a:rPr lang="en-US" sz="1600" b="1" dirty="0">
                <a:solidFill>
                  <a:srgbClr val="000000"/>
                </a:solidFill>
                <a:latin typeface="Verdana" panose="020B0604030504040204" pitchFamily="34" charset="0"/>
                <a:ea typeface="Verdana" panose="020B0604030504040204" pitchFamily="34" charset="0"/>
                <a:cs typeface="Verdana" panose="020B0604030504040204" pitchFamily="34" charset="0"/>
              </a:rPr>
              <a:t>To facilitate the achievement of the WMO objectives and ensure that WMO operations are directed efficiently and effectively on the key priorities areas on each Region.</a:t>
            </a:r>
            <a:endParaRPr lang="ru-RU" sz="1600"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8" name="TextBox 7"/>
          <p:cNvSpPr txBox="1"/>
          <p:nvPr/>
        </p:nvSpPr>
        <p:spPr>
          <a:xfrm>
            <a:off x="1910804" y="2682522"/>
            <a:ext cx="6886835" cy="4062650"/>
          </a:xfrm>
          <a:prstGeom prst="rect">
            <a:avLst/>
          </a:prstGeom>
          <a:noFill/>
        </p:spPr>
        <p:txBody>
          <a:bodyPr wrap="square" rtlCol="0">
            <a:spAutoFit/>
          </a:bodyPr>
          <a:lstStyle/>
          <a:p>
            <a:r>
              <a:rPr lang="en-US" sz="1700" b="1" dirty="0">
                <a:solidFill>
                  <a:srgbClr val="000000"/>
                </a:solidFill>
                <a:latin typeface="Verdana" panose="020B0604030504040204" pitchFamily="34" charset="0"/>
                <a:ea typeface="Verdana" panose="020B0604030504040204" pitchFamily="34" charset="0"/>
                <a:cs typeface="Verdana" panose="020B0604030504040204" pitchFamily="34" charset="0"/>
              </a:rPr>
              <a:t>1</a:t>
            </a:r>
            <a:r>
              <a:rPr lang="en-US" sz="1600" b="1" dirty="0">
                <a:solidFill>
                  <a:srgbClr val="000000"/>
                </a:solidFill>
                <a:latin typeface="Verdana" panose="020B0604030504040204" pitchFamily="34" charset="0"/>
                <a:ea typeface="Verdana" panose="020B0604030504040204" pitchFamily="34" charset="0"/>
                <a:cs typeface="Verdana" panose="020B0604030504040204" pitchFamily="34" charset="0"/>
              </a:rPr>
              <a:t>. Contribute to the WMO Strategic and Operating Plans to address regional priorities and </a:t>
            </a:r>
            <a:r>
              <a:rPr lang="en-US" sz="16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facilitate their implementation and best use of </a:t>
            </a:r>
            <a:r>
              <a:rPr lang="en-US" sz="1600" b="1" dirty="0">
                <a:solidFill>
                  <a:srgbClr val="000000"/>
                </a:solidFill>
                <a:latin typeface="Verdana" panose="020B0604030504040204" pitchFamily="34" charset="0"/>
                <a:ea typeface="Verdana" panose="020B0604030504040204" pitchFamily="34" charset="0"/>
                <a:cs typeface="Verdana" panose="020B0604030504040204" pitchFamily="34" charset="0"/>
              </a:rPr>
              <a:t>Members</a:t>
            </a:r>
            <a:r>
              <a:rPr lang="en-US" sz="16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 expertise.</a:t>
            </a:r>
            <a:endParaRPr lang="en-US" sz="1600"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endParaRPr lang="en-US" sz="1600" b="1" dirty="0" smtClean="0">
              <a:solidFill>
                <a:srgbClr val="000000"/>
              </a:solidFill>
              <a:latin typeface="Verdana" panose="020B0604030504040204" pitchFamily="34" charset="0"/>
              <a:ea typeface="Verdana" panose="020B0604030504040204" pitchFamily="34" charset="0"/>
              <a:cs typeface="Verdana" panose="020B0604030504040204" pitchFamily="34" charset="0"/>
            </a:endParaRPr>
          </a:p>
          <a:p>
            <a:r>
              <a:rPr lang="en-US" sz="16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2</a:t>
            </a:r>
            <a:r>
              <a:rPr lang="en-US" sz="1600" b="1" dirty="0">
                <a:solidFill>
                  <a:srgbClr val="000000"/>
                </a:solidFill>
                <a:latin typeface="Verdana" panose="020B0604030504040204" pitchFamily="34" charset="0"/>
                <a:ea typeface="Verdana" panose="020B0604030504040204" pitchFamily="34" charset="0"/>
                <a:cs typeface="Verdana" panose="020B0604030504040204" pitchFamily="34" charset="0"/>
              </a:rPr>
              <a:t>. Establish regional networks and </a:t>
            </a:r>
            <a:r>
              <a:rPr lang="en-US" sz="16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facilities </a:t>
            </a:r>
            <a:r>
              <a:rPr lang="en-US" sz="1600" b="1" dirty="0">
                <a:solidFill>
                  <a:srgbClr val="000000"/>
                </a:solidFill>
                <a:latin typeface="Verdana" panose="020B0604030504040204" pitchFamily="34" charset="0"/>
                <a:ea typeface="Verdana" panose="020B0604030504040204" pitchFamily="34" charset="0"/>
                <a:cs typeface="Verdana" panose="020B0604030504040204" pitchFamily="34" charset="0"/>
              </a:rPr>
              <a:t>in close coordination with the technical commissions.</a:t>
            </a:r>
          </a:p>
          <a:p>
            <a:endParaRPr lang="en-US" sz="1600" b="1" dirty="0" smtClean="0">
              <a:solidFill>
                <a:srgbClr val="000000"/>
              </a:solidFill>
              <a:latin typeface="Verdana" panose="020B0604030504040204" pitchFamily="34" charset="0"/>
              <a:ea typeface="Verdana" panose="020B0604030504040204" pitchFamily="34" charset="0"/>
              <a:cs typeface="Verdana" panose="020B0604030504040204" pitchFamily="34" charset="0"/>
            </a:endParaRPr>
          </a:p>
          <a:p>
            <a:r>
              <a:rPr lang="en-US" sz="16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3</a:t>
            </a:r>
            <a:r>
              <a:rPr lang="en-US" sz="1600" b="1" dirty="0">
                <a:solidFill>
                  <a:srgbClr val="000000"/>
                </a:solidFill>
                <a:latin typeface="Verdana" panose="020B0604030504040204" pitchFamily="34" charset="0"/>
                <a:ea typeface="Verdana" panose="020B0604030504040204" pitchFamily="34" charset="0"/>
                <a:cs typeface="Verdana" panose="020B0604030504040204" pitchFamily="34" charset="0"/>
              </a:rPr>
              <a:t>. Advocate for investment in systems and services at Regional and National levels</a:t>
            </a:r>
          </a:p>
          <a:p>
            <a:endParaRPr lang="en-US" sz="1600" b="1" dirty="0" smtClean="0">
              <a:solidFill>
                <a:srgbClr val="000000"/>
              </a:solidFill>
              <a:latin typeface="Verdana" panose="020B0604030504040204" pitchFamily="34" charset="0"/>
              <a:ea typeface="Verdana" panose="020B0604030504040204" pitchFamily="34" charset="0"/>
              <a:cs typeface="Verdana" panose="020B0604030504040204" pitchFamily="34" charset="0"/>
            </a:endParaRPr>
          </a:p>
          <a:p>
            <a:r>
              <a:rPr lang="en-US" sz="16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4</a:t>
            </a:r>
            <a:r>
              <a:rPr lang="en-US" sz="1600" b="1" dirty="0">
                <a:solidFill>
                  <a:srgbClr val="000000"/>
                </a:solidFill>
                <a:latin typeface="Verdana" panose="020B0604030504040204" pitchFamily="34" charset="0"/>
                <a:ea typeface="Verdana" panose="020B0604030504040204" pitchFamily="34" charset="0"/>
                <a:cs typeface="Verdana" panose="020B0604030504040204" pitchFamily="34" charset="0"/>
              </a:rPr>
              <a:t>. Raise visibility and engage stakeholders in initiatives and projects related to the strategic priorities and identify impediments to the timely implementation of planned programmes and activities</a:t>
            </a:r>
            <a:r>
              <a:rPr lang="en-US" sz="16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a:t>
            </a:r>
          </a:p>
          <a:p>
            <a:endParaRPr lang="fr-CH" sz="1600" b="1" dirty="0" smtClean="0">
              <a:solidFill>
                <a:srgbClr val="000000"/>
              </a:solidFill>
              <a:latin typeface="Verdana" panose="020B0604030504040204" pitchFamily="34" charset="0"/>
              <a:ea typeface="Verdana" panose="020B0604030504040204" pitchFamily="34" charset="0"/>
              <a:cs typeface="Verdana" panose="020B0604030504040204" pitchFamily="34" charset="0"/>
            </a:endParaRPr>
          </a:p>
          <a:p>
            <a:r>
              <a:rPr lang="fr-CH" sz="16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5. </a:t>
            </a:r>
            <a:r>
              <a:rPr lang="en-US" sz="1600" b="1" dirty="0">
                <a:solidFill>
                  <a:srgbClr val="000000"/>
                </a:solidFill>
                <a:latin typeface="Verdana" panose="020B0604030504040204" pitchFamily="34" charset="0"/>
                <a:ea typeface="Verdana" panose="020B0604030504040204" pitchFamily="34" charset="0"/>
                <a:cs typeface="Verdana" panose="020B0604030504040204" pitchFamily="34" charset="0"/>
              </a:rPr>
              <a:t>Build and promote regional </a:t>
            </a:r>
            <a:r>
              <a:rPr lang="en-US" sz="16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partnerships</a:t>
            </a:r>
            <a:r>
              <a:rPr lang="en-US" sz="17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a:t>
            </a:r>
            <a:endParaRPr lang="en-US" sz="1700"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p:cNvSpPr/>
          <p:nvPr/>
        </p:nvSpPr>
        <p:spPr>
          <a:xfrm>
            <a:off x="953656" y="397966"/>
            <a:ext cx="7491604" cy="523220"/>
          </a:xfrm>
          <a:prstGeom prst="rect">
            <a:avLst/>
          </a:prstGeom>
        </p:spPr>
        <p:txBody>
          <a:bodyPr wrap="square">
            <a:spAutoFit/>
          </a:bodyPr>
          <a:lstStyle/>
          <a:p>
            <a:r>
              <a:rPr lang="en-US" sz="28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Vision &amp; Mission of Regional Office</a:t>
            </a:r>
            <a:endParaRPr lang="ru-RU" sz="2800"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cxnSp>
        <p:nvCxnSpPr>
          <p:cNvPr id="20" name="Straight Connector 19"/>
          <p:cNvCxnSpPr/>
          <p:nvPr/>
        </p:nvCxnSpPr>
        <p:spPr>
          <a:xfrm>
            <a:off x="1789087" y="1263752"/>
            <a:ext cx="0" cy="936000"/>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793374" y="2786431"/>
            <a:ext cx="0" cy="936000"/>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1030515" y="921186"/>
            <a:ext cx="3738995" cy="72000"/>
            <a:chOff x="1026228" y="1498519"/>
            <a:chExt cx="1440000" cy="72000"/>
          </a:xfrm>
        </p:grpSpPr>
        <p:sp>
          <p:nvSpPr>
            <p:cNvPr id="24" name="Rectangle 23"/>
            <p:cNvSpPr/>
            <p:nvPr/>
          </p:nvSpPr>
          <p:spPr>
            <a:xfrm>
              <a:off x="1026228" y="1498519"/>
              <a:ext cx="720000" cy="72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5" name="Rectangle 24"/>
            <p:cNvSpPr/>
            <p:nvPr/>
          </p:nvSpPr>
          <p:spPr>
            <a:xfrm>
              <a:off x="1746228" y="1498519"/>
              <a:ext cx="720000" cy="7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
        <p:nvSpPr>
          <p:cNvPr id="26" name="Rectangle 25"/>
          <p:cNvSpPr/>
          <p:nvPr/>
        </p:nvSpPr>
        <p:spPr>
          <a:xfrm>
            <a:off x="1030515" y="1352257"/>
            <a:ext cx="760716" cy="76071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latin typeface="Lato" panose="020F0502020204030203" pitchFamily="34" charset="0"/>
              <a:ea typeface="Lato" panose="020F0502020204030203" pitchFamily="34" charset="0"/>
              <a:cs typeface="Lato" panose="020F0502020204030203" pitchFamily="34" charset="0"/>
            </a:endParaRPr>
          </a:p>
        </p:txBody>
      </p:sp>
      <p:sp>
        <p:nvSpPr>
          <p:cNvPr id="32" name="Rectangle 31"/>
          <p:cNvSpPr/>
          <p:nvPr/>
        </p:nvSpPr>
        <p:spPr>
          <a:xfrm>
            <a:off x="1030515" y="2886398"/>
            <a:ext cx="760716" cy="76071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89324337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953656" y="397966"/>
            <a:ext cx="5671431" cy="523220"/>
          </a:xfrm>
          <a:prstGeom prst="rect">
            <a:avLst/>
          </a:prstGeom>
        </p:spPr>
        <p:txBody>
          <a:bodyPr wrap="square">
            <a:spAutoFit/>
          </a:bodyPr>
          <a:lstStyle/>
          <a:p>
            <a:r>
              <a:rPr lang="en-US" sz="28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WMO Regional Approach</a:t>
            </a:r>
            <a:endParaRPr lang="ru-RU" sz="2800"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grpSp>
        <p:nvGrpSpPr>
          <p:cNvPr id="34" name="Group 33"/>
          <p:cNvGrpSpPr/>
          <p:nvPr/>
        </p:nvGrpSpPr>
        <p:grpSpPr>
          <a:xfrm>
            <a:off x="1030515" y="921186"/>
            <a:ext cx="4408384" cy="72000"/>
            <a:chOff x="1026228" y="1498519"/>
            <a:chExt cx="1440000" cy="72000"/>
          </a:xfrm>
        </p:grpSpPr>
        <p:sp>
          <p:nvSpPr>
            <p:cNvPr id="24" name="Rectangle 23"/>
            <p:cNvSpPr/>
            <p:nvPr/>
          </p:nvSpPr>
          <p:spPr>
            <a:xfrm>
              <a:off x="1026228" y="1498519"/>
              <a:ext cx="720000" cy="72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5" name="Rectangle 24"/>
            <p:cNvSpPr/>
            <p:nvPr/>
          </p:nvSpPr>
          <p:spPr>
            <a:xfrm>
              <a:off x="1746228" y="1498519"/>
              <a:ext cx="720000" cy="7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50" y="1436915"/>
            <a:ext cx="8808601" cy="29925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213755" y="4839769"/>
            <a:ext cx="8667295" cy="1200329"/>
          </a:xfrm>
          <a:prstGeom prst="rect">
            <a:avLst/>
          </a:prstGeom>
        </p:spPr>
        <p:txBody>
          <a:bodyPr wrap="square">
            <a:spAutoFit/>
          </a:bodyPr>
          <a:lstStyle/>
          <a:p>
            <a:r>
              <a:rPr lang="en-US" b="1" dirty="0">
                <a:solidFill>
                  <a:srgbClr val="000000"/>
                </a:solidFill>
                <a:latin typeface="Verdana" panose="020B0604030504040204" pitchFamily="34" charset="0"/>
                <a:ea typeface="Verdana" panose="020B0604030504040204" pitchFamily="34" charset="0"/>
                <a:cs typeface="Verdana" panose="020B0604030504040204" pitchFamily="34" charset="0"/>
              </a:rPr>
              <a:t>The fundamental objective of Regional Office is to support the planning for set </a:t>
            </a:r>
            <a:r>
              <a:rPr lang="en-US"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initiatives </a:t>
            </a:r>
            <a:r>
              <a:rPr lang="en-US" b="1" dirty="0">
                <a:solidFill>
                  <a:srgbClr val="000000"/>
                </a:solidFill>
                <a:latin typeface="Verdana" panose="020B0604030504040204" pitchFamily="34" charset="0"/>
                <a:ea typeface="Verdana" panose="020B0604030504040204" pitchFamily="34" charset="0"/>
                <a:cs typeface="Verdana" panose="020B0604030504040204" pitchFamily="34" charset="0"/>
              </a:rPr>
              <a:t>and facilitate </a:t>
            </a:r>
            <a:r>
              <a:rPr lang="en-US"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their </a:t>
            </a:r>
            <a:r>
              <a:rPr lang="en-US" b="1" dirty="0">
                <a:solidFill>
                  <a:srgbClr val="000000"/>
                </a:solidFill>
                <a:latin typeface="Verdana" panose="020B0604030504040204" pitchFamily="34" charset="0"/>
                <a:ea typeface="Verdana" panose="020B0604030504040204" pitchFamily="34" charset="0"/>
                <a:cs typeface="Verdana" panose="020B0604030504040204" pitchFamily="34" charset="0"/>
              </a:rPr>
              <a:t>implementation to best achieve the </a:t>
            </a:r>
            <a:r>
              <a:rPr lang="en-US"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Organization’s </a:t>
            </a:r>
            <a:r>
              <a:rPr lang="en-US" b="1" dirty="0">
                <a:solidFill>
                  <a:srgbClr val="000000"/>
                </a:solidFill>
                <a:latin typeface="Verdana" panose="020B0604030504040204" pitchFamily="34" charset="0"/>
                <a:ea typeface="Verdana" panose="020B0604030504040204" pitchFamily="34" charset="0"/>
                <a:cs typeface="Verdana" panose="020B0604030504040204" pitchFamily="34" charset="0"/>
              </a:rPr>
              <a:t>overall </a:t>
            </a:r>
            <a:r>
              <a:rPr lang="en-US"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objectives </a:t>
            </a:r>
            <a:r>
              <a:rPr lang="en-US" b="1" dirty="0">
                <a:solidFill>
                  <a:srgbClr val="000000"/>
                </a:solidFill>
                <a:latin typeface="Verdana" panose="020B0604030504040204" pitchFamily="34" charset="0"/>
                <a:ea typeface="Verdana" panose="020B0604030504040204" pitchFamily="34" charset="0"/>
                <a:cs typeface="Verdana" panose="020B0604030504040204" pitchFamily="34" charset="0"/>
              </a:rPr>
              <a:t>at Regional Level</a:t>
            </a:r>
            <a:r>
              <a:rPr lang="en-US" dirty="0">
                <a:solidFill>
                  <a:srgbClr val="000000"/>
                </a:solidFill>
                <a:latin typeface="Verdana" panose="020B0604030504040204" pitchFamily="34" charset="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160737214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059" y="877362"/>
            <a:ext cx="4069892" cy="36848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p:nvSpPr>
        <p:spPr>
          <a:xfrm>
            <a:off x="953656" y="147812"/>
            <a:ext cx="7924722" cy="523220"/>
          </a:xfrm>
          <a:prstGeom prst="rect">
            <a:avLst/>
          </a:prstGeom>
        </p:spPr>
        <p:txBody>
          <a:bodyPr wrap="square">
            <a:spAutoFit/>
          </a:bodyPr>
          <a:lstStyle/>
          <a:p>
            <a:r>
              <a:rPr lang="en-US" sz="2800" b="1" dirty="0" smtClean="0">
                <a:latin typeface="Verdana" panose="020B0604030504040204" pitchFamily="34" charset="0"/>
                <a:ea typeface="Verdana" panose="020B0604030504040204" pitchFamily="34" charset="0"/>
                <a:cs typeface="Verdana" panose="020B0604030504040204" pitchFamily="34" charset="0"/>
              </a:rPr>
              <a:t>Overview – Key Strength</a:t>
            </a:r>
            <a:endParaRPr lang="ru-RU" sz="2800" b="1" dirty="0">
              <a:latin typeface="Verdana" panose="020B0604030504040204" pitchFamily="34" charset="0"/>
              <a:ea typeface="Verdana" panose="020B0604030504040204" pitchFamily="34" charset="0"/>
              <a:cs typeface="Verdana" panose="020B0604030504040204" pitchFamily="34" charset="0"/>
            </a:endParaRPr>
          </a:p>
        </p:txBody>
      </p:sp>
      <p:grpSp>
        <p:nvGrpSpPr>
          <p:cNvPr id="34" name="Group 33"/>
          <p:cNvGrpSpPr/>
          <p:nvPr/>
        </p:nvGrpSpPr>
        <p:grpSpPr>
          <a:xfrm>
            <a:off x="1076325" y="663689"/>
            <a:ext cx="3839692" cy="72000"/>
            <a:chOff x="1026228" y="1498519"/>
            <a:chExt cx="1440000" cy="72000"/>
          </a:xfrm>
        </p:grpSpPr>
        <p:sp>
          <p:nvSpPr>
            <p:cNvPr id="24" name="Rectangle 23"/>
            <p:cNvSpPr/>
            <p:nvPr/>
          </p:nvSpPr>
          <p:spPr>
            <a:xfrm>
              <a:off x="1026228" y="1498519"/>
              <a:ext cx="720000" cy="72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5" name="Rectangle 24"/>
            <p:cNvSpPr/>
            <p:nvPr/>
          </p:nvSpPr>
          <p:spPr>
            <a:xfrm>
              <a:off x="1746228" y="1498519"/>
              <a:ext cx="720000" cy="7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
        <p:nvSpPr>
          <p:cNvPr id="14" name="Right Arrow 13"/>
          <p:cNvSpPr/>
          <p:nvPr/>
        </p:nvSpPr>
        <p:spPr>
          <a:xfrm rot="5400000">
            <a:off x="3649351" y="3768226"/>
            <a:ext cx="1801304" cy="319175"/>
          </a:xfrm>
          <a:prstGeom prst="rightArrow">
            <a:avLst/>
          </a:prstGeom>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1403" y="4842114"/>
            <a:ext cx="8077200" cy="1314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3" name="Group 12"/>
          <p:cNvGrpSpPr/>
          <p:nvPr/>
        </p:nvGrpSpPr>
        <p:grpSpPr>
          <a:xfrm flipH="1">
            <a:off x="6584950" y="308615"/>
            <a:ext cx="2003653" cy="1948811"/>
            <a:chOff x="6329189" y="785476"/>
            <a:chExt cx="4806235" cy="4635154"/>
          </a:xfrm>
        </p:grpSpPr>
        <p:sp>
          <p:nvSpPr>
            <p:cNvPr id="15" name="Chevron 14"/>
            <p:cNvSpPr/>
            <p:nvPr/>
          </p:nvSpPr>
          <p:spPr>
            <a:xfrm rot="5400000">
              <a:off x="6414730" y="699935"/>
              <a:ext cx="4635154" cy="4806235"/>
            </a:xfrm>
            <a:prstGeom prst="chevron">
              <a:avLst>
                <a:gd name="adj" fmla="val 49434"/>
              </a:avLst>
            </a:prstGeom>
            <a:solidFill>
              <a:schemeClr val="bg1">
                <a:lumMod val="9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solidFill>
                  <a:schemeClr val="tx1"/>
                </a:solidFill>
                <a:latin typeface="Helvetica" panose="020B0504020202030204" pitchFamily="34" charset="0"/>
              </a:endParaRPr>
            </a:p>
          </p:txBody>
        </p:sp>
        <p:grpSp>
          <p:nvGrpSpPr>
            <p:cNvPr id="17" name="Group 16"/>
            <p:cNvGrpSpPr/>
            <p:nvPr/>
          </p:nvGrpSpPr>
          <p:grpSpPr>
            <a:xfrm flipH="1">
              <a:off x="6968139" y="2724106"/>
              <a:ext cx="3570157" cy="1905577"/>
              <a:chOff x="6355227" y="2770369"/>
              <a:chExt cx="3570157" cy="1905577"/>
            </a:xfrm>
          </p:grpSpPr>
          <p:sp>
            <p:nvSpPr>
              <p:cNvPr id="18" name="TextBox 17"/>
              <p:cNvSpPr txBox="1"/>
              <p:nvPr/>
            </p:nvSpPr>
            <p:spPr>
              <a:xfrm flipH="1">
                <a:off x="6355227" y="2770369"/>
                <a:ext cx="3570157" cy="1244453"/>
              </a:xfrm>
              <a:prstGeom prst="rect">
                <a:avLst/>
              </a:prstGeom>
              <a:noFill/>
            </p:spPr>
            <p:txBody>
              <a:bodyPr wrap="square" rtlCol="0">
                <a:spAutoFit/>
              </a:bodyPr>
              <a:lstStyle/>
              <a:p>
                <a:pPr algn="ctr"/>
                <a:r>
                  <a:rPr lang="en-US" sz="1400" b="1" dirty="0" smtClean="0">
                    <a:solidFill>
                      <a:srgbClr val="676767"/>
                    </a:solidFill>
                    <a:latin typeface="Verdana" panose="020B0604030504040204" pitchFamily="34" charset="0"/>
                    <a:ea typeface="Verdana" panose="020B0604030504040204" pitchFamily="34" charset="0"/>
                    <a:cs typeface="Verdana" panose="020B0604030504040204" pitchFamily="34" charset="0"/>
                  </a:rPr>
                  <a:t>Aligned to </a:t>
                </a:r>
              </a:p>
              <a:p>
                <a:pPr algn="ctr"/>
                <a:r>
                  <a:rPr lang="en-US" sz="1400" b="1" dirty="0" smtClean="0">
                    <a:solidFill>
                      <a:srgbClr val="676767"/>
                    </a:solidFill>
                    <a:latin typeface="Verdana" panose="020B0604030504040204" pitchFamily="34" charset="0"/>
                    <a:ea typeface="Verdana" panose="020B0604030504040204" pitchFamily="34" charset="0"/>
                    <a:cs typeface="Verdana" panose="020B0604030504040204" pitchFamily="34" charset="0"/>
                  </a:rPr>
                  <a:t>WMO Reform</a:t>
                </a:r>
                <a:endParaRPr lang="ru-RU" sz="1400" b="1" dirty="0">
                  <a:solidFill>
                    <a:srgbClr val="676767"/>
                  </a:solidFill>
                  <a:latin typeface="Verdana" panose="020B0604030504040204" pitchFamily="34" charset="0"/>
                  <a:ea typeface="Verdana" panose="020B0604030504040204" pitchFamily="34" charset="0"/>
                  <a:cs typeface="Verdana" panose="020B0604030504040204" pitchFamily="34" charset="0"/>
                </a:endParaRPr>
              </a:p>
            </p:txBody>
          </p:sp>
          <p:cxnSp>
            <p:nvCxnSpPr>
              <p:cNvPr id="19" name="Straight Connector 18"/>
              <p:cNvCxnSpPr/>
              <p:nvPr/>
            </p:nvCxnSpPr>
            <p:spPr>
              <a:xfrm flipH="1">
                <a:off x="7414818" y="4675946"/>
                <a:ext cx="1517717" cy="0"/>
              </a:xfrm>
              <a:prstGeom prst="line">
                <a:avLst/>
              </a:prstGeom>
              <a:ln w="63500">
                <a:solidFill>
                  <a:srgbClr val="0070C0"/>
                </a:solidFill>
                <a:prstDash val="solid"/>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7296985" y="4420447"/>
                <a:ext cx="1635550" cy="0"/>
              </a:xfrm>
              <a:prstGeom prst="line">
                <a:avLst/>
              </a:prstGeom>
              <a:ln w="63500">
                <a:solidFill>
                  <a:srgbClr val="0070C0"/>
                </a:solidFill>
                <a:prstDash val="sysDot"/>
              </a:ln>
            </p:spPr>
            <p:style>
              <a:lnRef idx="1">
                <a:schemeClr val="accent1"/>
              </a:lnRef>
              <a:fillRef idx="0">
                <a:schemeClr val="accent1"/>
              </a:fillRef>
              <a:effectRef idx="0">
                <a:schemeClr val="accent1"/>
              </a:effectRef>
              <a:fontRef idx="minor">
                <a:schemeClr val="tx1"/>
              </a:fontRef>
            </p:style>
          </p:cxnSp>
        </p:grpSp>
      </p:grpSp>
      <p:grpSp>
        <p:nvGrpSpPr>
          <p:cNvPr id="21" name="Group 20"/>
          <p:cNvGrpSpPr/>
          <p:nvPr/>
        </p:nvGrpSpPr>
        <p:grpSpPr>
          <a:xfrm flipH="1">
            <a:off x="511403" y="2627732"/>
            <a:ext cx="2003653" cy="1948811"/>
            <a:chOff x="6329189" y="785476"/>
            <a:chExt cx="4806236" cy="4635154"/>
          </a:xfrm>
        </p:grpSpPr>
        <p:sp>
          <p:nvSpPr>
            <p:cNvPr id="22" name="Chevron 21"/>
            <p:cNvSpPr/>
            <p:nvPr/>
          </p:nvSpPr>
          <p:spPr>
            <a:xfrm rot="5400000">
              <a:off x="6414730" y="699935"/>
              <a:ext cx="4635154" cy="4806235"/>
            </a:xfrm>
            <a:prstGeom prst="chevron">
              <a:avLst>
                <a:gd name="adj" fmla="val 49434"/>
              </a:avLst>
            </a:prstGeom>
            <a:solidFill>
              <a:schemeClr val="bg1">
                <a:lumMod val="9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solidFill>
                  <a:schemeClr val="tx1"/>
                </a:solidFill>
                <a:latin typeface="Helvetica" panose="020B0504020202030204" pitchFamily="34" charset="0"/>
              </a:endParaRPr>
            </a:p>
          </p:txBody>
        </p:sp>
        <p:grpSp>
          <p:nvGrpSpPr>
            <p:cNvPr id="23" name="Group 22"/>
            <p:cNvGrpSpPr/>
            <p:nvPr/>
          </p:nvGrpSpPr>
          <p:grpSpPr>
            <a:xfrm flipH="1">
              <a:off x="6341646" y="2724106"/>
              <a:ext cx="4793779" cy="1905577"/>
              <a:chOff x="5758098" y="2770369"/>
              <a:chExt cx="4793779" cy="1905577"/>
            </a:xfrm>
          </p:grpSpPr>
          <p:sp>
            <p:nvSpPr>
              <p:cNvPr id="26" name="TextBox 25"/>
              <p:cNvSpPr txBox="1"/>
              <p:nvPr/>
            </p:nvSpPr>
            <p:spPr>
              <a:xfrm flipH="1">
                <a:off x="5758098" y="2770369"/>
                <a:ext cx="4793779" cy="1244453"/>
              </a:xfrm>
              <a:prstGeom prst="rect">
                <a:avLst/>
              </a:prstGeom>
              <a:noFill/>
            </p:spPr>
            <p:txBody>
              <a:bodyPr wrap="square" rtlCol="0">
                <a:spAutoFit/>
              </a:bodyPr>
              <a:lstStyle/>
              <a:p>
                <a:pPr algn="ctr"/>
                <a:r>
                  <a:rPr lang="en-US" sz="1400" b="1" smtClean="0">
                    <a:solidFill>
                      <a:srgbClr val="676767"/>
                    </a:solidFill>
                    <a:latin typeface="Verdana" panose="020B0604030504040204" pitchFamily="34" charset="0"/>
                    <a:ea typeface="Verdana" panose="020B0604030504040204" pitchFamily="34" charset="0"/>
                    <a:cs typeface="Verdana" panose="020B0604030504040204" pitchFamily="34" charset="0"/>
                  </a:rPr>
                  <a:t>RO</a:t>
                </a:r>
              </a:p>
              <a:p>
                <a:pPr algn="ctr"/>
                <a:r>
                  <a:rPr lang="fr-CH" sz="1400" b="1" smtClean="0">
                    <a:solidFill>
                      <a:srgbClr val="676767"/>
                    </a:solidFill>
                    <a:latin typeface="Verdana" panose="020B0604030504040204" pitchFamily="34" charset="0"/>
                    <a:ea typeface="Verdana" panose="020B0604030504040204" pitchFamily="34" charset="0"/>
                    <a:cs typeface="Verdana" panose="020B0604030504040204" pitchFamily="34" charset="0"/>
                  </a:rPr>
                  <a:t>KEY FACILITATOR</a:t>
                </a:r>
                <a:endParaRPr lang="ru-RU" sz="1400" b="1" dirty="0">
                  <a:solidFill>
                    <a:srgbClr val="676767"/>
                  </a:solidFill>
                  <a:latin typeface="Verdana" panose="020B0604030504040204" pitchFamily="34" charset="0"/>
                  <a:ea typeface="Verdana" panose="020B0604030504040204" pitchFamily="34" charset="0"/>
                  <a:cs typeface="Verdana" panose="020B0604030504040204" pitchFamily="34" charset="0"/>
                </a:endParaRPr>
              </a:p>
            </p:txBody>
          </p:sp>
          <p:cxnSp>
            <p:nvCxnSpPr>
              <p:cNvPr id="27" name="Straight Connector 26"/>
              <p:cNvCxnSpPr/>
              <p:nvPr/>
            </p:nvCxnSpPr>
            <p:spPr>
              <a:xfrm flipH="1">
                <a:off x="7414818" y="4675946"/>
                <a:ext cx="1517717" cy="0"/>
              </a:xfrm>
              <a:prstGeom prst="line">
                <a:avLst/>
              </a:prstGeom>
              <a:ln w="6350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7296985" y="4420447"/>
                <a:ext cx="1635550" cy="0"/>
              </a:xfrm>
              <a:prstGeom prst="line">
                <a:avLst/>
              </a:prstGeom>
              <a:ln w="63500">
                <a:solidFill>
                  <a:srgbClr val="FFC000"/>
                </a:solidFill>
                <a:prstDash val="sysDot"/>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06879001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605884" y="397966"/>
            <a:ext cx="5671431" cy="523220"/>
          </a:xfrm>
          <a:prstGeom prst="rect">
            <a:avLst/>
          </a:prstGeom>
        </p:spPr>
        <p:txBody>
          <a:bodyPr wrap="square">
            <a:spAutoFit/>
          </a:bodyPr>
          <a:lstStyle/>
          <a:p>
            <a:r>
              <a:rPr lang="en-US" sz="28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A. Representation</a:t>
            </a:r>
            <a:endParaRPr lang="ru-RU" sz="2800"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grpSp>
        <p:nvGrpSpPr>
          <p:cNvPr id="34" name="Group 33"/>
          <p:cNvGrpSpPr/>
          <p:nvPr/>
        </p:nvGrpSpPr>
        <p:grpSpPr>
          <a:xfrm>
            <a:off x="682743" y="921186"/>
            <a:ext cx="3214779" cy="72000"/>
            <a:chOff x="1026228" y="1498519"/>
            <a:chExt cx="1440000" cy="72000"/>
          </a:xfrm>
        </p:grpSpPr>
        <p:sp>
          <p:nvSpPr>
            <p:cNvPr id="24" name="Rectangle 23"/>
            <p:cNvSpPr/>
            <p:nvPr/>
          </p:nvSpPr>
          <p:spPr>
            <a:xfrm>
              <a:off x="1026228" y="1498519"/>
              <a:ext cx="720000" cy="72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5" name="Rectangle 24"/>
            <p:cNvSpPr/>
            <p:nvPr/>
          </p:nvSpPr>
          <p:spPr>
            <a:xfrm>
              <a:off x="1746228" y="1498519"/>
              <a:ext cx="720000" cy="7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
        <p:nvSpPr>
          <p:cNvPr id="16" name="Rectangle 15"/>
          <p:cNvSpPr/>
          <p:nvPr/>
        </p:nvSpPr>
        <p:spPr>
          <a:xfrm>
            <a:off x="1679924" y="1359114"/>
            <a:ext cx="5877509" cy="1200329"/>
          </a:xfrm>
          <a:prstGeom prst="rect">
            <a:avLst/>
          </a:prstGeom>
        </p:spPr>
        <p:txBody>
          <a:bodyPr wrap="square">
            <a:spAutoFit/>
          </a:bodyPr>
          <a:lstStyle/>
          <a:p>
            <a:r>
              <a:rPr lang="fr-CH"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REPRESENT WMO IN THE REGION</a:t>
            </a:r>
          </a:p>
          <a:p>
            <a:pPr marL="457200" indent="-457200">
              <a:buFont typeface="Arial" panose="020B0604020202020204" pitchFamily="34" charset="0"/>
              <a:buChar char="•"/>
            </a:pPr>
            <a:r>
              <a:rPr lang="en-US" dirty="0" smtClean="0">
                <a:solidFill>
                  <a:srgbClr val="000000"/>
                </a:solidFill>
                <a:latin typeface="Verdana" panose="020B0604030504040204" pitchFamily="34" charset="0"/>
                <a:ea typeface="Verdana" panose="020B0604030504040204" pitchFamily="34" charset="0"/>
                <a:cs typeface="Verdana" panose="020B0604030504040204" pitchFamily="34" charset="0"/>
              </a:rPr>
              <a:t>Act </a:t>
            </a:r>
            <a:r>
              <a:rPr lang="en-US" dirty="0">
                <a:solidFill>
                  <a:srgbClr val="000000"/>
                </a:solidFill>
                <a:latin typeface="Verdana" panose="020B0604030504040204" pitchFamily="34" charset="0"/>
                <a:ea typeface="Verdana" panose="020B0604030504040204" pitchFamily="34" charset="0"/>
                <a:cs typeface="Verdana" panose="020B0604030504040204" pitchFamily="34" charset="0"/>
              </a:rPr>
              <a:t>as WMO Focal </a:t>
            </a:r>
            <a:r>
              <a:rPr lang="en-US" dirty="0" smtClean="0">
                <a:solidFill>
                  <a:srgbClr val="000000"/>
                </a:solidFill>
                <a:latin typeface="Verdana" panose="020B0604030504040204" pitchFamily="34" charset="0"/>
                <a:ea typeface="Verdana" panose="020B0604030504040204" pitchFamily="34" charset="0"/>
                <a:cs typeface="Verdana" panose="020B0604030504040204" pitchFamily="34" charset="0"/>
              </a:rPr>
              <a:t>Point - Advise Members on WMO objectives and </a:t>
            </a:r>
            <a:r>
              <a:rPr lang="en-US" dirty="0">
                <a:solidFill>
                  <a:srgbClr val="000000"/>
                </a:solidFill>
                <a:latin typeface="Verdana" panose="020B0604030504040204" pitchFamily="34" charset="0"/>
                <a:ea typeface="Verdana" panose="020B0604030504040204" pitchFamily="34" charset="0"/>
                <a:cs typeface="Verdana" panose="020B0604030504040204" pitchFamily="34" charset="0"/>
              </a:rPr>
              <a:t>any </a:t>
            </a:r>
            <a:r>
              <a:rPr lang="en-US" dirty="0" smtClean="0">
                <a:solidFill>
                  <a:srgbClr val="000000"/>
                </a:solidFill>
                <a:latin typeface="Verdana" panose="020B0604030504040204" pitchFamily="34" charset="0"/>
                <a:ea typeface="Verdana" panose="020B0604030504040204" pitchFamily="34" charset="0"/>
                <a:cs typeface="Verdana" panose="020B0604030504040204" pitchFamily="34" charset="0"/>
              </a:rPr>
              <a:t>high-priority </a:t>
            </a:r>
            <a:r>
              <a:rPr lang="en-US" dirty="0">
                <a:solidFill>
                  <a:srgbClr val="000000"/>
                </a:solidFill>
                <a:latin typeface="Verdana" panose="020B0604030504040204" pitchFamily="34" charset="0"/>
                <a:ea typeface="Verdana" panose="020B0604030504040204" pitchFamily="34" charset="0"/>
                <a:cs typeface="Verdana" panose="020B0604030504040204" pitchFamily="34" charset="0"/>
              </a:rPr>
              <a:t>activities of the </a:t>
            </a:r>
            <a:r>
              <a:rPr lang="en-US" dirty="0" smtClean="0">
                <a:solidFill>
                  <a:srgbClr val="000000"/>
                </a:solidFill>
                <a:latin typeface="Verdana" panose="020B0604030504040204" pitchFamily="34" charset="0"/>
                <a:ea typeface="Verdana" panose="020B0604030504040204" pitchFamily="34" charset="0"/>
                <a:cs typeface="Verdana" panose="020B0604030504040204" pitchFamily="34" charset="0"/>
              </a:rPr>
              <a:t>Organization</a:t>
            </a:r>
            <a:endParaRPr lang="ru-RU"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Rectangle 16"/>
          <p:cNvSpPr/>
          <p:nvPr/>
        </p:nvSpPr>
        <p:spPr>
          <a:xfrm>
            <a:off x="1662781" y="3652529"/>
            <a:ext cx="5975913" cy="1477328"/>
          </a:xfrm>
          <a:prstGeom prst="rect">
            <a:avLst/>
          </a:prstGeom>
        </p:spPr>
        <p:txBody>
          <a:bodyPr wrap="square">
            <a:spAutoFit/>
          </a:bodyPr>
          <a:lstStyle/>
          <a:p>
            <a:r>
              <a:rPr lang="fr-CH"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REPRESENT REGION TO WMO</a:t>
            </a:r>
          </a:p>
          <a:p>
            <a:pPr marL="342900" indent="-342900">
              <a:buFont typeface="Arial" panose="020B0604020202020204" pitchFamily="34" charset="0"/>
              <a:buChar char="•"/>
            </a:pPr>
            <a:r>
              <a:rPr lang="en-US" dirty="0" smtClean="0">
                <a:solidFill>
                  <a:srgbClr val="000000"/>
                </a:solidFill>
                <a:latin typeface="Verdana" panose="020B0604030504040204" pitchFamily="34" charset="0"/>
                <a:ea typeface="Verdana" panose="020B0604030504040204" pitchFamily="34" charset="0"/>
                <a:cs typeface="Verdana" panose="020B0604030504040204" pitchFamily="34" charset="0"/>
              </a:rPr>
              <a:t>Act </a:t>
            </a:r>
            <a:r>
              <a:rPr lang="en-US" dirty="0">
                <a:solidFill>
                  <a:srgbClr val="000000"/>
                </a:solidFill>
                <a:latin typeface="Verdana" panose="020B0604030504040204" pitchFamily="34" charset="0"/>
                <a:ea typeface="Verdana" panose="020B0604030504040204" pitchFamily="34" charset="0"/>
                <a:cs typeface="Verdana" panose="020B0604030504040204" pitchFamily="34" charset="0"/>
              </a:rPr>
              <a:t>as Region Focal Point </a:t>
            </a:r>
            <a:r>
              <a:rPr lang="en-US" dirty="0" smtClean="0">
                <a:solidFill>
                  <a:srgbClr val="000000"/>
                </a:solidFill>
                <a:latin typeface="Verdana" panose="020B0604030504040204" pitchFamily="34" charset="0"/>
                <a:ea typeface="Verdana" panose="020B0604030504040204" pitchFamily="34" charset="0"/>
                <a:cs typeface="Verdana" panose="020B0604030504040204" pitchFamily="34" charset="0"/>
              </a:rPr>
              <a:t>- Encourage </a:t>
            </a:r>
            <a:r>
              <a:rPr lang="en-US" dirty="0">
                <a:solidFill>
                  <a:srgbClr val="000000"/>
                </a:solidFill>
                <a:latin typeface="Verdana" panose="020B0604030504040204" pitchFamily="34" charset="0"/>
                <a:ea typeface="Verdana" panose="020B0604030504040204" pitchFamily="34" charset="0"/>
                <a:cs typeface="Verdana" panose="020B0604030504040204" pitchFamily="34" charset="0"/>
              </a:rPr>
              <a:t>Members to </a:t>
            </a:r>
            <a:r>
              <a:rPr lang="en-US" dirty="0" smtClean="0">
                <a:solidFill>
                  <a:srgbClr val="000000"/>
                </a:solidFill>
                <a:latin typeface="Verdana" panose="020B0604030504040204" pitchFamily="34" charset="0"/>
                <a:ea typeface="Verdana" panose="020B0604030504040204" pitchFamily="34" charset="0"/>
                <a:cs typeface="Verdana" panose="020B0604030504040204" pitchFamily="34" charset="0"/>
              </a:rPr>
              <a:t>provide regional up-to-date data</a:t>
            </a:r>
          </a:p>
          <a:p>
            <a:pPr marL="342900" indent="-342900">
              <a:buFont typeface="Arial" panose="020B0604020202020204" pitchFamily="34" charset="0"/>
              <a:buChar char="•"/>
            </a:pPr>
            <a:r>
              <a:rPr lang="en-US" dirty="0" smtClean="0">
                <a:solidFill>
                  <a:srgbClr val="000000"/>
                </a:solidFill>
                <a:latin typeface="Verdana" panose="020B0604030504040204" pitchFamily="34" charset="0"/>
                <a:ea typeface="Verdana" panose="020B0604030504040204" pitchFamily="34" charset="0"/>
                <a:cs typeface="Verdana" panose="020B0604030504040204" pitchFamily="34" charset="0"/>
              </a:rPr>
              <a:t>Contribute </a:t>
            </a:r>
            <a:r>
              <a:rPr lang="en-US" dirty="0">
                <a:solidFill>
                  <a:srgbClr val="000000"/>
                </a:solidFill>
                <a:latin typeface="Verdana" panose="020B0604030504040204" pitchFamily="34" charset="0"/>
                <a:ea typeface="Verdana" panose="020B0604030504040204" pitchFamily="34" charset="0"/>
                <a:cs typeface="Verdana" panose="020B0604030504040204" pitchFamily="34" charset="0"/>
              </a:rPr>
              <a:t>to </a:t>
            </a:r>
            <a:r>
              <a:rPr lang="en-US" dirty="0" smtClean="0">
                <a:solidFill>
                  <a:srgbClr val="000000"/>
                </a:solidFill>
                <a:latin typeface="Verdana" panose="020B0604030504040204" pitchFamily="34" charset="0"/>
                <a:ea typeface="Verdana" panose="020B0604030504040204" pitchFamily="34" charset="0"/>
                <a:cs typeface="Verdana" panose="020B0604030504040204" pitchFamily="34" charset="0"/>
              </a:rPr>
              <a:t>WMO </a:t>
            </a:r>
            <a:r>
              <a:rPr lang="en-US" dirty="0">
                <a:solidFill>
                  <a:srgbClr val="000000"/>
                </a:solidFill>
                <a:latin typeface="Verdana" panose="020B0604030504040204" pitchFamily="34" charset="0"/>
                <a:ea typeface="Verdana" panose="020B0604030504040204" pitchFamily="34" charset="0"/>
                <a:cs typeface="Verdana" panose="020B0604030504040204" pitchFamily="34" charset="0"/>
              </a:rPr>
              <a:t>Strategic and Operating Plans to address regional </a:t>
            </a:r>
            <a:r>
              <a:rPr lang="en-US" dirty="0" smtClean="0">
                <a:solidFill>
                  <a:srgbClr val="000000"/>
                </a:solidFill>
                <a:latin typeface="Verdana" panose="020B0604030504040204" pitchFamily="34" charset="0"/>
                <a:ea typeface="Verdana" panose="020B0604030504040204" pitchFamily="34" charset="0"/>
                <a:cs typeface="Verdana" panose="020B0604030504040204" pitchFamily="34" charset="0"/>
              </a:rPr>
              <a:t>priorities</a:t>
            </a:r>
            <a:endParaRPr lang="en-US" sz="2000" dirty="0">
              <a:solidFill>
                <a:srgbClr val="000000"/>
              </a:solidFill>
              <a:latin typeface="Lato" panose="020F0502020204030203" pitchFamily="34" charset="0"/>
              <a:ea typeface="Lato" panose="020F0502020204030203" pitchFamily="34" charset="0"/>
              <a:cs typeface="Lato" panose="020F0502020204030203" pitchFamily="34" charset="0"/>
            </a:endParaRPr>
          </a:p>
        </p:txBody>
      </p:sp>
      <p:cxnSp>
        <p:nvCxnSpPr>
          <p:cNvPr id="19" name="Straight Connector 18"/>
          <p:cNvCxnSpPr/>
          <p:nvPr/>
        </p:nvCxnSpPr>
        <p:spPr>
          <a:xfrm flipV="1">
            <a:off x="1465679" y="3109605"/>
            <a:ext cx="6911275" cy="10459"/>
          </a:xfrm>
          <a:prstGeom prst="line">
            <a:avLst/>
          </a:prstGeom>
          <a:ln>
            <a:solidFill>
              <a:srgbClr val="999996"/>
            </a:solidFill>
            <a:prstDash val="dash"/>
          </a:ln>
        </p:spPr>
        <p:style>
          <a:lnRef idx="1">
            <a:schemeClr val="accent1"/>
          </a:lnRef>
          <a:fillRef idx="0">
            <a:schemeClr val="accent1"/>
          </a:fillRef>
          <a:effectRef idx="0">
            <a:schemeClr val="accent1"/>
          </a:effectRef>
          <a:fontRef idx="minor">
            <a:schemeClr val="tx1"/>
          </a:fontRef>
        </p:style>
      </p:cxnSp>
      <p:sp>
        <p:nvSpPr>
          <p:cNvPr id="22" name="Isosceles Triangle 21"/>
          <p:cNvSpPr/>
          <p:nvPr/>
        </p:nvSpPr>
        <p:spPr>
          <a:xfrm rot="10800000">
            <a:off x="4491685" y="3120064"/>
            <a:ext cx="481404" cy="251558"/>
          </a:xfrm>
          <a:prstGeom prst="triangle">
            <a:avLst/>
          </a:prstGeom>
          <a:solidFill>
            <a:srgbClr val="0070C0"/>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8" name="Rectangle 27"/>
          <p:cNvSpPr/>
          <p:nvPr/>
        </p:nvSpPr>
        <p:spPr>
          <a:xfrm>
            <a:off x="7590532" y="1447619"/>
            <a:ext cx="786422" cy="78642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latin typeface="Lato" panose="020F0502020204030203" pitchFamily="34" charset="0"/>
              <a:ea typeface="Lato" panose="020F0502020204030203" pitchFamily="34" charset="0"/>
              <a:cs typeface="Lato" panose="020F0502020204030203" pitchFamily="34" charset="0"/>
            </a:endParaRPr>
          </a:p>
        </p:txBody>
      </p:sp>
      <p:sp>
        <p:nvSpPr>
          <p:cNvPr id="29" name="Freeform 28"/>
          <p:cNvSpPr/>
          <p:nvPr/>
        </p:nvSpPr>
        <p:spPr>
          <a:xfrm>
            <a:off x="7760244" y="1596180"/>
            <a:ext cx="434921" cy="434921"/>
          </a:xfrm>
          <a:custGeom>
            <a:avLst/>
            <a:gdLst/>
            <a:ahLst/>
            <a:cxnLst/>
            <a:rect l="l" t="t" r="r" b="b"/>
            <a:pathLst>
              <a:path w="228600" h="228600">
                <a:moveTo>
                  <a:pt x="148177" y="140475"/>
                </a:moveTo>
                <a:cubicBezTo>
                  <a:pt x="149851" y="140438"/>
                  <a:pt x="151507" y="141238"/>
                  <a:pt x="153144" y="142875"/>
                </a:cubicBezTo>
                <a:lnTo>
                  <a:pt x="214759" y="204043"/>
                </a:lnTo>
                <a:lnTo>
                  <a:pt x="214312" y="169664"/>
                </a:lnTo>
                <a:cubicBezTo>
                  <a:pt x="214312" y="168175"/>
                  <a:pt x="214833" y="166910"/>
                  <a:pt x="215875" y="165869"/>
                </a:cubicBezTo>
                <a:cubicBezTo>
                  <a:pt x="216917" y="164827"/>
                  <a:pt x="218182" y="164306"/>
                  <a:pt x="219670" y="164306"/>
                </a:cubicBezTo>
                <a:lnTo>
                  <a:pt x="223242" y="164306"/>
                </a:lnTo>
                <a:cubicBezTo>
                  <a:pt x="226814" y="164306"/>
                  <a:pt x="228600" y="165794"/>
                  <a:pt x="228600" y="168771"/>
                </a:cubicBezTo>
                <a:lnTo>
                  <a:pt x="228600" y="220563"/>
                </a:lnTo>
                <a:lnTo>
                  <a:pt x="228600" y="223242"/>
                </a:lnTo>
                <a:cubicBezTo>
                  <a:pt x="228600" y="224730"/>
                  <a:pt x="228302" y="225921"/>
                  <a:pt x="227707" y="226814"/>
                </a:cubicBezTo>
                <a:cubicBezTo>
                  <a:pt x="226516" y="227707"/>
                  <a:pt x="225177" y="228153"/>
                  <a:pt x="223688" y="228153"/>
                </a:cubicBezTo>
                <a:lnTo>
                  <a:pt x="221009" y="228153"/>
                </a:lnTo>
                <a:lnTo>
                  <a:pt x="169664" y="228600"/>
                </a:lnTo>
                <a:cubicBezTo>
                  <a:pt x="168473" y="228600"/>
                  <a:pt x="167357" y="228079"/>
                  <a:pt x="166315" y="227037"/>
                </a:cubicBezTo>
                <a:cubicBezTo>
                  <a:pt x="165273" y="225995"/>
                  <a:pt x="164604" y="224730"/>
                  <a:pt x="164306" y="223242"/>
                </a:cubicBezTo>
                <a:lnTo>
                  <a:pt x="164306" y="219223"/>
                </a:lnTo>
                <a:cubicBezTo>
                  <a:pt x="164901" y="215652"/>
                  <a:pt x="166985" y="214014"/>
                  <a:pt x="170557" y="214312"/>
                </a:cubicBezTo>
                <a:lnTo>
                  <a:pt x="204043" y="213866"/>
                </a:lnTo>
                <a:lnTo>
                  <a:pt x="142875" y="153144"/>
                </a:lnTo>
                <a:cubicBezTo>
                  <a:pt x="139601" y="149870"/>
                  <a:pt x="139675" y="146521"/>
                  <a:pt x="143098" y="143098"/>
                </a:cubicBezTo>
                <a:cubicBezTo>
                  <a:pt x="144809" y="141386"/>
                  <a:pt x="146502" y="140512"/>
                  <a:pt x="148177" y="140475"/>
                </a:cubicBezTo>
                <a:close/>
                <a:moveTo>
                  <a:pt x="80813" y="140475"/>
                </a:moveTo>
                <a:cubicBezTo>
                  <a:pt x="82451" y="140512"/>
                  <a:pt x="84088" y="141386"/>
                  <a:pt x="85725" y="143098"/>
                </a:cubicBezTo>
                <a:cubicBezTo>
                  <a:pt x="88999" y="146521"/>
                  <a:pt x="88999" y="149870"/>
                  <a:pt x="85725" y="153144"/>
                </a:cubicBezTo>
                <a:lnTo>
                  <a:pt x="24556" y="213866"/>
                </a:lnTo>
                <a:lnTo>
                  <a:pt x="58489" y="214312"/>
                </a:lnTo>
                <a:cubicBezTo>
                  <a:pt x="62061" y="214014"/>
                  <a:pt x="63996" y="215652"/>
                  <a:pt x="64293" y="219223"/>
                </a:cubicBezTo>
                <a:lnTo>
                  <a:pt x="64293" y="223242"/>
                </a:lnTo>
                <a:cubicBezTo>
                  <a:pt x="64293" y="224730"/>
                  <a:pt x="63773" y="225995"/>
                  <a:pt x="62731" y="227037"/>
                </a:cubicBezTo>
                <a:cubicBezTo>
                  <a:pt x="61689" y="228079"/>
                  <a:pt x="60424" y="228600"/>
                  <a:pt x="58936" y="228600"/>
                </a:cubicBezTo>
                <a:lnTo>
                  <a:pt x="7590" y="228153"/>
                </a:lnTo>
                <a:lnTo>
                  <a:pt x="4911" y="228153"/>
                </a:lnTo>
                <a:cubicBezTo>
                  <a:pt x="3423" y="228153"/>
                  <a:pt x="2083" y="227707"/>
                  <a:pt x="893" y="226814"/>
                </a:cubicBezTo>
                <a:cubicBezTo>
                  <a:pt x="297" y="225921"/>
                  <a:pt x="0" y="224730"/>
                  <a:pt x="0" y="223242"/>
                </a:cubicBezTo>
                <a:lnTo>
                  <a:pt x="0" y="220563"/>
                </a:lnTo>
                <a:lnTo>
                  <a:pt x="0" y="168771"/>
                </a:lnTo>
                <a:cubicBezTo>
                  <a:pt x="0" y="165794"/>
                  <a:pt x="1786" y="164306"/>
                  <a:pt x="5358" y="164306"/>
                </a:cubicBezTo>
                <a:lnTo>
                  <a:pt x="9376" y="164306"/>
                </a:lnTo>
                <a:cubicBezTo>
                  <a:pt x="10864" y="164306"/>
                  <a:pt x="12055" y="164827"/>
                  <a:pt x="12948" y="165869"/>
                </a:cubicBezTo>
                <a:cubicBezTo>
                  <a:pt x="13841" y="166910"/>
                  <a:pt x="14287" y="168175"/>
                  <a:pt x="14287" y="169664"/>
                </a:cubicBezTo>
                <a:lnTo>
                  <a:pt x="14287" y="204043"/>
                </a:lnTo>
                <a:lnTo>
                  <a:pt x="75902" y="142875"/>
                </a:lnTo>
                <a:cubicBezTo>
                  <a:pt x="77539" y="141238"/>
                  <a:pt x="79176" y="140438"/>
                  <a:pt x="80813" y="140475"/>
                </a:cubicBezTo>
                <a:close/>
                <a:moveTo>
                  <a:pt x="169664" y="0"/>
                </a:moveTo>
                <a:lnTo>
                  <a:pt x="221009" y="446"/>
                </a:lnTo>
                <a:lnTo>
                  <a:pt x="223688" y="446"/>
                </a:lnTo>
                <a:cubicBezTo>
                  <a:pt x="225177" y="446"/>
                  <a:pt x="226367" y="893"/>
                  <a:pt x="227260" y="1786"/>
                </a:cubicBezTo>
                <a:cubicBezTo>
                  <a:pt x="228153" y="2679"/>
                  <a:pt x="228600" y="3869"/>
                  <a:pt x="228600" y="5357"/>
                </a:cubicBezTo>
                <a:lnTo>
                  <a:pt x="228600" y="8036"/>
                </a:lnTo>
                <a:lnTo>
                  <a:pt x="228600" y="59829"/>
                </a:lnTo>
                <a:cubicBezTo>
                  <a:pt x="228600" y="62805"/>
                  <a:pt x="226814" y="64293"/>
                  <a:pt x="223242" y="64293"/>
                </a:cubicBezTo>
                <a:lnTo>
                  <a:pt x="219670" y="64293"/>
                </a:lnTo>
                <a:cubicBezTo>
                  <a:pt x="218182" y="64293"/>
                  <a:pt x="216917" y="63772"/>
                  <a:pt x="215875" y="62731"/>
                </a:cubicBezTo>
                <a:cubicBezTo>
                  <a:pt x="214833" y="61689"/>
                  <a:pt x="214312" y="60424"/>
                  <a:pt x="214312" y="58936"/>
                </a:cubicBezTo>
                <a:lnTo>
                  <a:pt x="214759" y="24556"/>
                </a:lnTo>
                <a:lnTo>
                  <a:pt x="153144" y="85725"/>
                </a:lnTo>
                <a:cubicBezTo>
                  <a:pt x="149870" y="88999"/>
                  <a:pt x="146521" y="88924"/>
                  <a:pt x="143098" y="85501"/>
                </a:cubicBezTo>
                <a:cubicBezTo>
                  <a:pt x="139675" y="82078"/>
                  <a:pt x="139601" y="78730"/>
                  <a:pt x="142875" y="75455"/>
                </a:cubicBezTo>
                <a:lnTo>
                  <a:pt x="204043" y="14734"/>
                </a:lnTo>
                <a:lnTo>
                  <a:pt x="170557" y="14287"/>
                </a:lnTo>
                <a:cubicBezTo>
                  <a:pt x="166985" y="14585"/>
                  <a:pt x="164901" y="12948"/>
                  <a:pt x="164306" y="9376"/>
                </a:cubicBezTo>
                <a:lnTo>
                  <a:pt x="164306" y="5357"/>
                </a:lnTo>
                <a:cubicBezTo>
                  <a:pt x="164604" y="3869"/>
                  <a:pt x="165273" y="2604"/>
                  <a:pt x="166315" y="1562"/>
                </a:cubicBezTo>
                <a:cubicBezTo>
                  <a:pt x="167357" y="521"/>
                  <a:pt x="168473" y="0"/>
                  <a:pt x="169664" y="0"/>
                </a:cubicBezTo>
                <a:close/>
                <a:moveTo>
                  <a:pt x="58936" y="0"/>
                </a:moveTo>
                <a:cubicBezTo>
                  <a:pt x="60424" y="0"/>
                  <a:pt x="61689" y="521"/>
                  <a:pt x="62731" y="1562"/>
                </a:cubicBezTo>
                <a:cubicBezTo>
                  <a:pt x="63773" y="2604"/>
                  <a:pt x="64293" y="3869"/>
                  <a:pt x="64293" y="5357"/>
                </a:cubicBezTo>
                <a:lnTo>
                  <a:pt x="64293" y="9376"/>
                </a:lnTo>
                <a:cubicBezTo>
                  <a:pt x="63996" y="12948"/>
                  <a:pt x="62061" y="14585"/>
                  <a:pt x="58489" y="14287"/>
                </a:cubicBezTo>
                <a:lnTo>
                  <a:pt x="24556" y="14734"/>
                </a:lnTo>
                <a:lnTo>
                  <a:pt x="85725" y="75455"/>
                </a:lnTo>
                <a:cubicBezTo>
                  <a:pt x="88999" y="78730"/>
                  <a:pt x="88999" y="82078"/>
                  <a:pt x="85725" y="85501"/>
                </a:cubicBezTo>
                <a:cubicBezTo>
                  <a:pt x="82451" y="88924"/>
                  <a:pt x="79176" y="88999"/>
                  <a:pt x="75902" y="85725"/>
                </a:cubicBezTo>
                <a:lnTo>
                  <a:pt x="14287" y="24556"/>
                </a:lnTo>
                <a:lnTo>
                  <a:pt x="14287" y="58936"/>
                </a:lnTo>
                <a:cubicBezTo>
                  <a:pt x="14287" y="60424"/>
                  <a:pt x="13841" y="61689"/>
                  <a:pt x="12948" y="62731"/>
                </a:cubicBezTo>
                <a:cubicBezTo>
                  <a:pt x="12055" y="63772"/>
                  <a:pt x="10864" y="64293"/>
                  <a:pt x="9376" y="64293"/>
                </a:cubicBezTo>
                <a:lnTo>
                  <a:pt x="5358" y="64293"/>
                </a:lnTo>
                <a:cubicBezTo>
                  <a:pt x="1786" y="64293"/>
                  <a:pt x="0" y="62805"/>
                  <a:pt x="0" y="59829"/>
                </a:cubicBezTo>
                <a:lnTo>
                  <a:pt x="0" y="8036"/>
                </a:lnTo>
                <a:lnTo>
                  <a:pt x="0" y="5357"/>
                </a:lnTo>
                <a:cubicBezTo>
                  <a:pt x="0" y="3869"/>
                  <a:pt x="297" y="2679"/>
                  <a:pt x="893" y="1786"/>
                </a:cubicBezTo>
                <a:cubicBezTo>
                  <a:pt x="2083" y="893"/>
                  <a:pt x="3423" y="446"/>
                  <a:pt x="4911" y="446"/>
                </a:cubicBezTo>
                <a:lnTo>
                  <a:pt x="7590" y="446"/>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dirty="0"/>
          </a:p>
        </p:txBody>
      </p:sp>
      <p:sp>
        <p:nvSpPr>
          <p:cNvPr id="33" name="Isosceles Triangle 32"/>
          <p:cNvSpPr/>
          <p:nvPr/>
        </p:nvSpPr>
        <p:spPr>
          <a:xfrm>
            <a:off x="4491685" y="2858047"/>
            <a:ext cx="481404" cy="251558"/>
          </a:xfrm>
          <a:prstGeom prst="triangle">
            <a:avLst/>
          </a:prstGeom>
          <a:solidFill>
            <a:srgbClr val="0070C0"/>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36" name="Straight Connector 35"/>
          <p:cNvCxnSpPr/>
          <p:nvPr/>
        </p:nvCxnSpPr>
        <p:spPr>
          <a:xfrm>
            <a:off x="1450680" y="1359114"/>
            <a:ext cx="0" cy="936000"/>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465679" y="3577740"/>
            <a:ext cx="0" cy="936000"/>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671639" y="1447619"/>
            <a:ext cx="786422" cy="78642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800" b="1" dirty="0" smtClean="0">
                <a:latin typeface="Lato" panose="020F0502020204030203" pitchFamily="34" charset="0"/>
                <a:ea typeface="Lato" panose="020F0502020204030203" pitchFamily="34" charset="0"/>
                <a:cs typeface="Lato" panose="020F0502020204030203" pitchFamily="34" charset="0"/>
              </a:rPr>
              <a:t>01</a:t>
            </a:r>
            <a:endParaRPr lang="ru-RU" sz="2800" b="1" dirty="0">
              <a:latin typeface="Lato" panose="020F0502020204030203" pitchFamily="34" charset="0"/>
              <a:ea typeface="Lato" panose="020F0502020204030203" pitchFamily="34" charset="0"/>
              <a:cs typeface="Lato" panose="020F0502020204030203" pitchFamily="34" charset="0"/>
            </a:endParaRPr>
          </a:p>
        </p:txBody>
      </p:sp>
      <p:sp>
        <p:nvSpPr>
          <p:cNvPr id="41" name="Rectangle 40"/>
          <p:cNvSpPr/>
          <p:nvPr/>
        </p:nvSpPr>
        <p:spPr>
          <a:xfrm>
            <a:off x="688782" y="3652529"/>
            <a:ext cx="786422" cy="78642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800" b="1" dirty="0" smtClean="0">
                <a:latin typeface="Lato" panose="020F0502020204030203" pitchFamily="34" charset="0"/>
                <a:ea typeface="Lato" panose="020F0502020204030203" pitchFamily="34" charset="0"/>
                <a:cs typeface="Lato" panose="020F0502020204030203" pitchFamily="34" charset="0"/>
              </a:rPr>
              <a:t>02</a:t>
            </a:r>
            <a:endParaRPr lang="ru-RU" sz="2800" b="1" dirty="0">
              <a:latin typeface="Lato" panose="020F0502020204030203" pitchFamily="34" charset="0"/>
              <a:ea typeface="Lato" panose="020F0502020204030203" pitchFamily="34" charset="0"/>
              <a:cs typeface="Lato" panose="020F0502020204030203" pitchFamily="34" charset="0"/>
            </a:endParaRPr>
          </a:p>
        </p:txBody>
      </p:sp>
      <p:sp>
        <p:nvSpPr>
          <p:cNvPr id="44" name="Rectangle 43"/>
          <p:cNvSpPr/>
          <p:nvPr/>
        </p:nvSpPr>
        <p:spPr>
          <a:xfrm>
            <a:off x="7563496" y="3652529"/>
            <a:ext cx="786422" cy="78642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b="1" dirty="0">
              <a:latin typeface="Lato" panose="020F0502020204030203" pitchFamily="34" charset="0"/>
              <a:ea typeface="Lato" panose="020F0502020204030203" pitchFamily="34" charset="0"/>
              <a:cs typeface="Lato" panose="020F0502020204030203" pitchFamily="34" charset="0"/>
            </a:endParaRPr>
          </a:p>
        </p:txBody>
      </p:sp>
      <p:sp>
        <p:nvSpPr>
          <p:cNvPr id="45" name="Freeform 44"/>
          <p:cNvSpPr/>
          <p:nvPr/>
        </p:nvSpPr>
        <p:spPr>
          <a:xfrm>
            <a:off x="7731302" y="3815312"/>
            <a:ext cx="434921" cy="433334"/>
          </a:xfrm>
          <a:custGeom>
            <a:avLst/>
            <a:gdLst/>
            <a:ahLst/>
            <a:cxnLst/>
            <a:rect l="l" t="t" r="r" b="b"/>
            <a:pathLst>
              <a:path w="229886" h="229046">
                <a:moveTo>
                  <a:pt x="148011" y="143099"/>
                </a:moveTo>
                <a:lnTo>
                  <a:pt x="151136" y="143099"/>
                </a:lnTo>
                <a:lnTo>
                  <a:pt x="202482" y="143099"/>
                </a:lnTo>
                <a:cubicBezTo>
                  <a:pt x="203970" y="143099"/>
                  <a:pt x="205235" y="143620"/>
                  <a:pt x="206277" y="144661"/>
                </a:cubicBezTo>
                <a:cubicBezTo>
                  <a:pt x="207319" y="145703"/>
                  <a:pt x="207839" y="146968"/>
                  <a:pt x="207839" y="148456"/>
                </a:cubicBezTo>
                <a:lnTo>
                  <a:pt x="207839" y="152028"/>
                </a:lnTo>
                <a:cubicBezTo>
                  <a:pt x="207542" y="155898"/>
                  <a:pt x="205607" y="157684"/>
                  <a:pt x="202035" y="157386"/>
                </a:cubicBezTo>
                <a:lnTo>
                  <a:pt x="168102" y="157386"/>
                </a:lnTo>
                <a:lnTo>
                  <a:pt x="227485" y="216322"/>
                </a:lnTo>
                <a:cubicBezTo>
                  <a:pt x="230759" y="219894"/>
                  <a:pt x="230685" y="223317"/>
                  <a:pt x="227262" y="226591"/>
                </a:cubicBezTo>
                <a:cubicBezTo>
                  <a:pt x="223838" y="229865"/>
                  <a:pt x="220490" y="229865"/>
                  <a:pt x="217216" y="226591"/>
                </a:cubicBezTo>
                <a:lnTo>
                  <a:pt x="157387" y="167655"/>
                </a:lnTo>
                <a:lnTo>
                  <a:pt x="157833" y="202481"/>
                </a:lnTo>
                <a:cubicBezTo>
                  <a:pt x="157833" y="203969"/>
                  <a:pt x="157312" y="205234"/>
                  <a:pt x="156271" y="206276"/>
                </a:cubicBezTo>
                <a:cubicBezTo>
                  <a:pt x="155229" y="207318"/>
                  <a:pt x="153964" y="207839"/>
                  <a:pt x="152475" y="207839"/>
                </a:cubicBezTo>
                <a:lnTo>
                  <a:pt x="148904" y="207839"/>
                </a:lnTo>
                <a:cubicBezTo>
                  <a:pt x="145332" y="207541"/>
                  <a:pt x="143546" y="205904"/>
                  <a:pt x="143546" y="202928"/>
                </a:cubicBezTo>
                <a:lnTo>
                  <a:pt x="143099" y="151582"/>
                </a:lnTo>
                <a:lnTo>
                  <a:pt x="143546" y="151135"/>
                </a:lnTo>
                <a:lnTo>
                  <a:pt x="143099" y="148456"/>
                </a:lnTo>
                <a:cubicBezTo>
                  <a:pt x="143099" y="146968"/>
                  <a:pt x="143546" y="145778"/>
                  <a:pt x="144439" y="144885"/>
                </a:cubicBezTo>
                <a:cubicBezTo>
                  <a:pt x="145629" y="143694"/>
                  <a:pt x="146820" y="143099"/>
                  <a:pt x="148011" y="143099"/>
                </a:cubicBezTo>
                <a:close/>
                <a:moveTo>
                  <a:pt x="27460" y="143099"/>
                </a:moveTo>
                <a:lnTo>
                  <a:pt x="78805" y="143545"/>
                </a:lnTo>
                <a:lnTo>
                  <a:pt x="81484" y="143099"/>
                </a:lnTo>
                <a:cubicBezTo>
                  <a:pt x="82973" y="143099"/>
                  <a:pt x="84163" y="143694"/>
                  <a:pt x="85056" y="144885"/>
                </a:cubicBezTo>
                <a:cubicBezTo>
                  <a:pt x="85949" y="145778"/>
                  <a:pt x="86396" y="146968"/>
                  <a:pt x="86396" y="148456"/>
                </a:cubicBezTo>
                <a:lnTo>
                  <a:pt x="85949" y="151135"/>
                </a:lnTo>
                <a:lnTo>
                  <a:pt x="86396" y="151582"/>
                </a:lnTo>
                <a:lnTo>
                  <a:pt x="85949" y="202928"/>
                </a:lnTo>
                <a:cubicBezTo>
                  <a:pt x="85949" y="205904"/>
                  <a:pt x="84163" y="207541"/>
                  <a:pt x="80591" y="207839"/>
                </a:cubicBezTo>
                <a:lnTo>
                  <a:pt x="77020" y="207839"/>
                </a:lnTo>
                <a:cubicBezTo>
                  <a:pt x="75531" y="207839"/>
                  <a:pt x="74341" y="207318"/>
                  <a:pt x="73448" y="206276"/>
                </a:cubicBezTo>
                <a:cubicBezTo>
                  <a:pt x="72555" y="205234"/>
                  <a:pt x="72108" y="203969"/>
                  <a:pt x="72108" y="202481"/>
                </a:cubicBezTo>
                <a:lnTo>
                  <a:pt x="72108" y="167655"/>
                </a:lnTo>
                <a:lnTo>
                  <a:pt x="12726" y="226591"/>
                </a:lnTo>
                <a:cubicBezTo>
                  <a:pt x="11238" y="228079"/>
                  <a:pt x="9526" y="228824"/>
                  <a:pt x="7591" y="228824"/>
                </a:cubicBezTo>
                <a:cubicBezTo>
                  <a:pt x="5656" y="228824"/>
                  <a:pt x="4019" y="228079"/>
                  <a:pt x="2680" y="226591"/>
                </a:cubicBezTo>
                <a:cubicBezTo>
                  <a:pt x="1340" y="225103"/>
                  <a:pt x="671" y="223391"/>
                  <a:pt x="671" y="221457"/>
                </a:cubicBezTo>
                <a:cubicBezTo>
                  <a:pt x="671" y="219522"/>
                  <a:pt x="1266" y="217810"/>
                  <a:pt x="2457" y="216322"/>
                </a:cubicBezTo>
                <a:lnTo>
                  <a:pt x="61839" y="157386"/>
                </a:lnTo>
                <a:lnTo>
                  <a:pt x="27906" y="157386"/>
                </a:lnTo>
                <a:cubicBezTo>
                  <a:pt x="24334" y="157684"/>
                  <a:pt x="22400" y="155898"/>
                  <a:pt x="22102" y="152028"/>
                </a:cubicBezTo>
                <a:lnTo>
                  <a:pt x="22102" y="148456"/>
                </a:lnTo>
                <a:cubicBezTo>
                  <a:pt x="22102" y="146968"/>
                  <a:pt x="22623" y="145703"/>
                  <a:pt x="23665" y="144661"/>
                </a:cubicBezTo>
                <a:cubicBezTo>
                  <a:pt x="24706" y="143620"/>
                  <a:pt x="25972" y="143099"/>
                  <a:pt x="27460" y="143099"/>
                </a:cubicBezTo>
                <a:close/>
                <a:moveTo>
                  <a:pt x="7591" y="224"/>
                </a:moveTo>
                <a:cubicBezTo>
                  <a:pt x="9526" y="224"/>
                  <a:pt x="11238" y="968"/>
                  <a:pt x="12726" y="2456"/>
                </a:cubicBezTo>
                <a:lnTo>
                  <a:pt x="72108" y="61392"/>
                </a:lnTo>
                <a:lnTo>
                  <a:pt x="72108" y="26566"/>
                </a:lnTo>
                <a:cubicBezTo>
                  <a:pt x="72108" y="25078"/>
                  <a:pt x="72555" y="23813"/>
                  <a:pt x="73448" y="22771"/>
                </a:cubicBezTo>
                <a:cubicBezTo>
                  <a:pt x="74341" y="21729"/>
                  <a:pt x="75531" y="21208"/>
                  <a:pt x="77020" y="21208"/>
                </a:cubicBezTo>
                <a:lnTo>
                  <a:pt x="80591" y="21208"/>
                </a:lnTo>
                <a:cubicBezTo>
                  <a:pt x="84163" y="21506"/>
                  <a:pt x="85949" y="23143"/>
                  <a:pt x="85949" y="26120"/>
                </a:cubicBezTo>
                <a:lnTo>
                  <a:pt x="86396" y="77465"/>
                </a:lnTo>
                <a:lnTo>
                  <a:pt x="85949" y="77912"/>
                </a:lnTo>
                <a:lnTo>
                  <a:pt x="86396" y="80591"/>
                </a:lnTo>
                <a:cubicBezTo>
                  <a:pt x="86396" y="82079"/>
                  <a:pt x="85949" y="83270"/>
                  <a:pt x="85056" y="84163"/>
                </a:cubicBezTo>
                <a:cubicBezTo>
                  <a:pt x="84163" y="85056"/>
                  <a:pt x="82973" y="85502"/>
                  <a:pt x="81484" y="85502"/>
                </a:cubicBezTo>
                <a:lnTo>
                  <a:pt x="78805" y="85502"/>
                </a:lnTo>
                <a:lnTo>
                  <a:pt x="27460" y="85502"/>
                </a:lnTo>
                <a:cubicBezTo>
                  <a:pt x="25972" y="85502"/>
                  <a:pt x="24706" y="84981"/>
                  <a:pt x="23665" y="83939"/>
                </a:cubicBezTo>
                <a:cubicBezTo>
                  <a:pt x="22623" y="82898"/>
                  <a:pt x="22102" y="81633"/>
                  <a:pt x="22102" y="80144"/>
                </a:cubicBezTo>
                <a:lnTo>
                  <a:pt x="22102" y="76572"/>
                </a:lnTo>
                <a:cubicBezTo>
                  <a:pt x="22400" y="73001"/>
                  <a:pt x="24334" y="71215"/>
                  <a:pt x="27906" y="71215"/>
                </a:cubicBezTo>
                <a:lnTo>
                  <a:pt x="61839" y="71215"/>
                </a:lnTo>
                <a:lnTo>
                  <a:pt x="2457" y="12725"/>
                </a:lnTo>
                <a:cubicBezTo>
                  <a:pt x="-818" y="9153"/>
                  <a:pt x="-818" y="5730"/>
                  <a:pt x="2457" y="2456"/>
                </a:cubicBezTo>
                <a:cubicBezTo>
                  <a:pt x="3945" y="968"/>
                  <a:pt x="5656" y="224"/>
                  <a:pt x="7591" y="224"/>
                </a:cubicBezTo>
                <a:close/>
                <a:moveTo>
                  <a:pt x="222183" y="0"/>
                </a:moveTo>
                <a:cubicBezTo>
                  <a:pt x="223857" y="0"/>
                  <a:pt x="225550" y="819"/>
                  <a:pt x="227262" y="2456"/>
                </a:cubicBezTo>
                <a:cubicBezTo>
                  <a:pt x="230685" y="5730"/>
                  <a:pt x="230759" y="9153"/>
                  <a:pt x="227485" y="12725"/>
                </a:cubicBezTo>
                <a:lnTo>
                  <a:pt x="168102" y="71215"/>
                </a:lnTo>
                <a:lnTo>
                  <a:pt x="202035" y="71215"/>
                </a:lnTo>
                <a:cubicBezTo>
                  <a:pt x="205607" y="71215"/>
                  <a:pt x="207542" y="73001"/>
                  <a:pt x="207839" y="76572"/>
                </a:cubicBezTo>
                <a:lnTo>
                  <a:pt x="207839" y="80144"/>
                </a:lnTo>
                <a:cubicBezTo>
                  <a:pt x="207839" y="81633"/>
                  <a:pt x="207319" y="82898"/>
                  <a:pt x="206277" y="83939"/>
                </a:cubicBezTo>
                <a:cubicBezTo>
                  <a:pt x="205235" y="84981"/>
                  <a:pt x="203970" y="85502"/>
                  <a:pt x="202482" y="85502"/>
                </a:cubicBezTo>
                <a:lnTo>
                  <a:pt x="151136" y="85502"/>
                </a:lnTo>
                <a:lnTo>
                  <a:pt x="148457" y="85502"/>
                </a:lnTo>
                <a:cubicBezTo>
                  <a:pt x="146969" y="85502"/>
                  <a:pt x="145778" y="85056"/>
                  <a:pt x="144885" y="84163"/>
                </a:cubicBezTo>
                <a:cubicBezTo>
                  <a:pt x="143992" y="83270"/>
                  <a:pt x="143546" y="82079"/>
                  <a:pt x="143546" y="80591"/>
                </a:cubicBezTo>
                <a:lnTo>
                  <a:pt x="143992" y="77912"/>
                </a:lnTo>
                <a:lnTo>
                  <a:pt x="143546" y="77465"/>
                </a:lnTo>
                <a:lnTo>
                  <a:pt x="143992" y="26120"/>
                </a:lnTo>
                <a:cubicBezTo>
                  <a:pt x="143992" y="23143"/>
                  <a:pt x="145778" y="21506"/>
                  <a:pt x="149350" y="21208"/>
                </a:cubicBezTo>
                <a:lnTo>
                  <a:pt x="152922" y="21208"/>
                </a:lnTo>
                <a:cubicBezTo>
                  <a:pt x="154410" y="21208"/>
                  <a:pt x="155601" y="21729"/>
                  <a:pt x="156494" y="22771"/>
                </a:cubicBezTo>
                <a:cubicBezTo>
                  <a:pt x="157387" y="23813"/>
                  <a:pt x="157833" y="25078"/>
                  <a:pt x="157833" y="26566"/>
                </a:cubicBezTo>
                <a:lnTo>
                  <a:pt x="157833" y="61392"/>
                </a:lnTo>
                <a:lnTo>
                  <a:pt x="217216" y="2456"/>
                </a:lnTo>
                <a:cubicBezTo>
                  <a:pt x="218853" y="819"/>
                  <a:pt x="220508" y="0"/>
                  <a:pt x="222183"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dirty="0"/>
          </a:p>
        </p:txBody>
      </p:sp>
    </p:spTree>
    <p:extLst>
      <p:ext uri="{BB962C8B-B14F-4D97-AF65-F5344CB8AC3E}">
        <p14:creationId xmlns:p14="http://schemas.microsoft.com/office/powerpoint/2010/main" val="173660182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WMO_WHITE_Powerpoint_en_f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WMO_WHITE_Powerpoint_en_fr</Template>
  <TotalTime>28720</TotalTime>
  <Words>1384</Words>
  <Application>Microsoft Macintosh PowerPoint</Application>
  <PresentationFormat>On-screen Show (4:3)</PresentationFormat>
  <Paragraphs>175</Paragraphs>
  <Slides>18</Slides>
  <Notes>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WMO_WHITE_Powerpoint_en_fr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World Meteorological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Cristina Grigoras;Mary Power</dc:creator>
  <cp:lastModifiedBy>Ernest Afiesimama</cp:lastModifiedBy>
  <cp:revision>104</cp:revision>
  <cp:lastPrinted>2019-03-08T09:11:54Z</cp:lastPrinted>
  <dcterms:created xsi:type="dcterms:W3CDTF">2019-01-30T11:04:51Z</dcterms:created>
  <dcterms:modified xsi:type="dcterms:W3CDTF">2019-10-29T07:12:18Z</dcterms:modified>
</cp:coreProperties>
</file>