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7" r:id="rId3"/>
    <p:sldId id="299" r:id="rId4"/>
    <p:sldId id="270" r:id="rId5"/>
    <p:sldId id="321" r:id="rId6"/>
    <p:sldId id="316" r:id="rId7"/>
    <p:sldId id="322" r:id="rId8"/>
    <p:sldId id="291" r:id="rId9"/>
    <p:sldId id="323" r:id="rId10"/>
    <p:sldId id="283" r:id="rId11"/>
    <p:sldId id="311" r:id="rId12"/>
    <p:sldId id="304" r:id="rId13"/>
    <p:sldId id="324" r:id="rId14"/>
    <p:sldId id="318" r:id="rId15"/>
    <p:sldId id="320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301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78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541B0-1EBA-4ADC-ACE1-FF803A8F6055}" type="datetimeFigureOut">
              <a:rPr lang="en-ZA" smtClean="0"/>
              <a:t>2019/10/25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1F74C-B293-44C9-A613-20D3A04578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004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F74C-B293-44C9-A613-20D3A04578CD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001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F10A-9DB6-4767-9DBB-47B8FAB6CBE6}" type="datetime1">
              <a:rPr lang="en-ZA" smtClean="0"/>
              <a:t>2019/10/25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72141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FDEB-AA74-469F-AE0F-943F6E0B82C3}" type="datetime1">
              <a:rPr lang="en-ZA" smtClean="0"/>
              <a:t>2019/10/25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63596" cy="365125"/>
          </a:xfrm>
        </p:spPr>
        <p:txBody>
          <a:bodyPr/>
          <a:lstStyle/>
          <a:p>
            <a:r>
              <a:rPr lang="pt-BR" dirty="0" smtClean="0"/>
              <a:t>Templ ref: PPT-ISO-colour.001   Doc Ref no: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1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9741-7FB9-4873-AC00-7F76D4AE26ED}" type="datetime1">
              <a:rPr lang="en-ZA" smtClean="0"/>
              <a:t>2019/10/25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63596" cy="365125"/>
          </a:xfrm>
        </p:spPr>
        <p:txBody>
          <a:bodyPr/>
          <a:lstStyle/>
          <a:p>
            <a:r>
              <a:rPr lang="pt-BR" dirty="0" smtClean="0"/>
              <a:t>Templ ref: PPT-ISO-colour.001   Doc Ref no: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127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9375" y="1639748"/>
            <a:ext cx="9144000" cy="3462338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0292" y="6356351"/>
            <a:ext cx="3623416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0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6F04-8674-4813-9F1C-E21BDCD8BAAA}" type="datetime1">
              <a:rPr lang="en-ZA" smtClean="0"/>
              <a:t>2019/10/25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8837" y="6356351"/>
            <a:ext cx="3606326" cy="365125"/>
          </a:xfrm>
        </p:spPr>
        <p:txBody>
          <a:bodyPr/>
          <a:lstStyle/>
          <a:p>
            <a:r>
              <a:rPr lang="pt-BR" dirty="0" smtClean="0"/>
              <a:t>Templ ref: PPT-ISO-colour.001   Doc Ref no: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021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1B0F-00DE-4508-86D0-56A2D4790B11}" type="datetime1">
              <a:rPr lang="en-ZA" smtClean="0"/>
              <a:t>2019/10/25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49" y="6356351"/>
            <a:ext cx="3743325" cy="365125"/>
          </a:xfrm>
        </p:spPr>
        <p:txBody>
          <a:bodyPr/>
          <a:lstStyle/>
          <a:p>
            <a:r>
              <a:rPr lang="pt-BR" dirty="0" smtClean="0"/>
              <a:t>Templ ref: PPT-ISO-colour.001   Doc Ref no: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562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2019/10/25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9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2019/10/25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2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2019/10/25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5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6F4C-108C-4F3D-8E42-E7AE5F01C0BB}" type="datetime1">
              <a:rPr lang="en-ZA" smtClean="0"/>
              <a:t>2019/10/25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pt-BR" dirty="0" smtClean="0"/>
              <a:t>Templ ref: PPT-ISO-colour.001   Doc Ref no: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4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6F4C-108C-4F3D-8E42-E7AE5F01C0BB}" type="datetime1">
              <a:rPr lang="en-ZA" smtClean="0"/>
              <a:t>2019/10/25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pt-BR" dirty="0" smtClean="0"/>
              <a:t>Templ ref: PPT-ISO-colour.001   Doc Ref no: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9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2019/10/25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001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2019/10/25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084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2019/10/25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904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276E-61B0-4082-B666-69E4ABB2C526}" type="datetime1">
              <a:rPr lang="en-ZA" smtClean="0"/>
              <a:t>2019/10/25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Templ ref: PPT-ISO-colour.001   Doc Ref no: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380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5" r:id="rId5"/>
    <p:sldLayoutId id="2147483674" r:id="rId6"/>
    <p:sldLayoutId id="2147483664" r:id="rId7"/>
    <p:sldLayoutId id="2147483675" r:id="rId8"/>
    <p:sldLayoutId id="2147483676" r:id="rId9"/>
    <p:sldLayoutId id="2147483668" r:id="rId10"/>
    <p:sldLayoutId id="2147483669" r:id="rId11"/>
    <p:sldLayoutId id="2147483663" r:id="rId12"/>
    <p:sldLayoutId id="2147483670" r:id="rId13"/>
    <p:sldLayoutId id="2147483671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events.wmo.int/#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Winifred.Jordaan@weathersa.co.za" TargetMode="External"/><Relationship Id="rId2" Type="http://schemas.openxmlformats.org/officeDocument/2006/relationships/hyperlink" Target="mailto:met.training@weathersa.co.za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ublic.wmo.int/en/resources/training/wmolearn" TargetMode="External"/><Relationship Id="rId4" Type="http://schemas.openxmlformats.org/officeDocument/2006/relationships/hyperlink" Target="http://rtc.weathersa.co.z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361758"/>
            <a:ext cx="7886700" cy="4200842"/>
          </a:xfrm>
        </p:spPr>
        <p:txBody>
          <a:bodyPr>
            <a:normAutofit fontScale="62500" lnSpcReduction="20000"/>
          </a:bodyPr>
          <a:lstStyle/>
          <a:p>
            <a:pPr algn="ctr"/>
            <a:endParaRPr lang="en-ZA" dirty="0" smtClean="0"/>
          </a:p>
          <a:p>
            <a:pPr algn="ctr"/>
            <a:endParaRPr lang="en-ZA" dirty="0"/>
          </a:p>
          <a:p>
            <a:pPr algn="ctr">
              <a:lnSpc>
                <a:spcPct val="160000"/>
              </a:lnSpc>
            </a:pPr>
            <a:r>
              <a:rPr lang="en-US" altLang="en-US" sz="4400" b="1" dirty="0" smtClean="0">
                <a:solidFill>
                  <a:schemeClr val="tx2"/>
                </a:solidFill>
              </a:rPr>
              <a:t>Recognized </a:t>
            </a:r>
            <a:r>
              <a:rPr lang="en-US" altLang="en-US" sz="4400" b="1" dirty="0">
                <a:solidFill>
                  <a:schemeClr val="tx2"/>
                </a:solidFill>
              </a:rPr>
              <a:t>World Meteorological Organization (WMO) </a:t>
            </a:r>
            <a:br>
              <a:rPr lang="en-US" altLang="en-US" sz="4400" b="1" dirty="0">
                <a:solidFill>
                  <a:schemeClr val="tx2"/>
                </a:solidFill>
              </a:rPr>
            </a:br>
            <a:r>
              <a:rPr lang="en-US" altLang="en-US" sz="4400" b="1" dirty="0">
                <a:solidFill>
                  <a:schemeClr val="tx2"/>
                </a:solidFill>
              </a:rPr>
              <a:t>Regional Training Centre:</a:t>
            </a:r>
            <a:br>
              <a:rPr lang="en-US" altLang="en-US" sz="4400" b="1" dirty="0">
                <a:solidFill>
                  <a:schemeClr val="tx2"/>
                </a:solidFill>
              </a:rPr>
            </a:br>
            <a:r>
              <a:rPr lang="en-US" altLang="en-US" sz="4400" b="1" dirty="0">
                <a:solidFill>
                  <a:schemeClr val="tx2"/>
                </a:solidFill>
              </a:rPr>
              <a:t>RTC: Pretoria</a:t>
            </a:r>
            <a:br>
              <a:rPr lang="en-US" altLang="en-US" sz="4400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/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ZA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397A-87D2-4321-A38F-4BF03C96F70F}" type="datetime1">
              <a:rPr lang="en-ZA" smtClean="0"/>
              <a:t>2019/10/25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1229" y="6109855"/>
            <a:ext cx="5378335" cy="611621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no:RTC-PRES-RA1 meeting-2019-001.1</a:t>
            </a:r>
            <a:endParaRPr lang="en-US" dirty="0"/>
          </a:p>
          <a:p>
            <a:pPr>
              <a:defRPr/>
            </a:pPr>
            <a:r>
              <a:rPr lang="pt-BR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100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sz="4000" b="1" dirty="0"/>
              <a:t>Additional Training in </a:t>
            </a:r>
            <a:r>
              <a:rPr lang="en-US" altLang="en-US" sz="4000" b="1" dirty="0" smtClean="0"/>
              <a:t>Planning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2019/10/25</a:t>
            </a:fld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10</a:t>
            </a:fld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894" y="1433633"/>
            <a:ext cx="8308386" cy="480922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The training of Climatologists needs to comply with the Competencies for Climatologists. We are in discussions with universities to adjust their training.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The training of Instrument Technicians to maintain Instrumentation.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The Managerial training of Meteorological Managers (extension in </a:t>
            </a:r>
            <a:r>
              <a:rPr lang="en-US" altLang="en-US" sz="1800" dirty="0" smtClean="0"/>
              <a:t>scope for the RTC) </a:t>
            </a:r>
            <a:r>
              <a:rPr lang="en-US" altLang="en-US" sz="1800" dirty="0"/>
              <a:t>Looking for </a:t>
            </a:r>
            <a:r>
              <a:rPr lang="en-US" altLang="en-US" sz="1800" dirty="0" smtClean="0"/>
              <a:t>an </a:t>
            </a:r>
            <a:r>
              <a:rPr lang="en-US" altLang="en-US" sz="1800" dirty="0"/>
              <a:t>online </a:t>
            </a:r>
            <a:r>
              <a:rPr lang="en-US" altLang="en-US" sz="1800" dirty="0" smtClean="0"/>
              <a:t>partner .</a:t>
            </a:r>
            <a:endParaRPr lang="en-US" altLang="en-US" sz="18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TQM – either as assistance or as compliance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Any other request can be sent to the email on the last slide.</a:t>
            </a:r>
            <a:endParaRPr lang="en-US" altLang="en-US" sz="18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altLang="en-US" sz="1800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554479" y="6356351"/>
            <a:ext cx="6666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 smtClean="0"/>
              <a:t>Templ ref: PPT-ISO-colour.001   Doc Ref no: RTC- no: RTC-PRES-RA1 meeting-2019-001.1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2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21" y="186096"/>
            <a:ext cx="7886700" cy="74562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 smtClean="0"/>
              <a:t>New 5-year Strategy:</a:t>
            </a:r>
            <a:br>
              <a:rPr lang="en-US" altLang="en-US" sz="3600" b="1" dirty="0" smtClean="0"/>
            </a:br>
            <a:r>
              <a:rPr lang="en-US" altLang="en-US" sz="3600" b="1" dirty="0" smtClean="0"/>
              <a:t>Strategic Goals and Objectives</a:t>
            </a:r>
            <a:endParaRPr lang="en-Z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86" y="1149909"/>
            <a:ext cx="8500820" cy="520644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en-ZA" sz="1800" b="1" dirty="0" smtClean="0"/>
              <a:t>1: To </a:t>
            </a:r>
            <a:r>
              <a:rPr lang="en-ZA" sz="1800" b="1" dirty="0"/>
              <a:t>ensure a portfolio of relevant meteorological </a:t>
            </a:r>
            <a:r>
              <a:rPr lang="en-ZA" sz="1800" b="1" dirty="0" smtClean="0"/>
              <a:t> related </a:t>
            </a:r>
            <a:r>
              <a:rPr lang="en-ZA" sz="1800" b="1" dirty="0"/>
              <a:t>competence development </a:t>
            </a:r>
            <a:r>
              <a:rPr lang="en-ZA" sz="1800" b="1" dirty="0" smtClean="0"/>
              <a:t>programmes:</a:t>
            </a:r>
          </a:p>
          <a:p>
            <a:pPr lvl="0"/>
            <a:r>
              <a:rPr lang="en-ZA" sz="1800" b="1" dirty="0"/>
              <a:t>	</a:t>
            </a:r>
            <a:r>
              <a:rPr lang="en-ZA" sz="1800" b="1" dirty="0" smtClean="0"/>
              <a:t>a) Programme Development: </a:t>
            </a:r>
          </a:p>
          <a:p>
            <a:r>
              <a:rPr lang="en-ZA" sz="1800" b="1" dirty="0"/>
              <a:t>	</a:t>
            </a:r>
            <a:r>
              <a:rPr lang="en-ZA" sz="1800" b="1" dirty="0" smtClean="0"/>
              <a:t>b</a:t>
            </a:r>
            <a:r>
              <a:rPr lang="en-ZA" sz="1800" b="1" dirty="0"/>
              <a:t>) Programme Enhancement: </a:t>
            </a:r>
          </a:p>
          <a:p>
            <a:pPr lvl="0"/>
            <a:r>
              <a:rPr lang="en-ZA" sz="1800" dirty="0"/>
              <a:t>2:  </a:t>
            </a:r>
            <a:r>
              <a:rPr lang="en-ZA" sz="1800" b="1" dirty="0"/>
              <a:t>To ensure a network of conducive partnerships for enhancement of meteorological related competence development capacity</a:t>
            </a:r>
          </a:p>
          <a:p>
            <a:pPr marL="457200" lvl="0" indent="-457200">
              <a:buAutoNum type="alphaLcParenR"/>
            </a:pPr>
            <a:r>
              <a:rPr lang="en-ZA" sz="1800" b="1" dirty="0"/>
              <a:t>Partnership Development</a:t>
            </a:r>
          </a:p>
          <a:p>
            <a:pPr lvl="0"/>
            <a:r>
              <a:rPr lang="en-ZA" sz="1800" b="1" dirty="0"/>
              <a:t>	- </a:t>
            </a:r>
            <a:r>
              <a:rPr lang="en-ZA" sz="1800" b="1" dirty="0">
                <a:solidFill>
                  <a:srgbClr val="0000FF"/>
                </a:solidFill>
              </a:rPr>
              <a:t>Identification of Educational partners</a:t>
            </a:r>
          </a:p>
          <a:p>
            <a:pPr lvl="0"/>
            <a:r>
              <a:rPr lang="en-ZA" sz="1800" b="1" dirty="0">
                <a:solidFill>
                  <a:srgbClr val="0000FF"/>
                </a:solidFill>
              </a:rPr>
              <a:t>	- Identification of funders</a:t>
            </a:r>
          </a:p>
          <a:p>
            <a:pPr lvl="0"/>
            <a:r>
              <a:rPr lang="en-ZA" sz="1800" b="1" dirty="0">
                <a:solidFill>
                  <a:srgbClr val="0000FF"/>
                </a:solidFill>
              </a:rPr>
              <a:t>	- International collaboration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dirty="0" smtClean="0"/>
              <a:t>b</a:t>
            </a:r>
            <a:r>
              <a:rPr lang="en-US" altLang="en-US" sz="1800" dirty="0"/>
              <a:t>)   </a:t>
            </a:r>
            <a:r>
              <a:rPr lang="en-US" altLang="en-US" sz="1800" b="1" dirty="0"/>
              <a:t>Partnership Relations management</a:t>
            </a:r>
          </a:p>
          <a:p>
            <a:pPr lvl="0"/>
            <a:endParaRPr lang="en-ZA" b="1" dirty="0" smtClean="0">
              <a:solidFill>
                <a:srgbClr val="0000FF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ZA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2019/10/25</a:t>
            </a:fld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11</a:t>
            </a:fld>
            <a:endParaRPr lang="en-ZA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554479" y="6356351"/>
            <a:ext cx="6666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 smtClean="0"/>
              <a:t>Templ ref: PPT-ISO-colour.001   Doc Ref no: RTC- no: RTC-PRES-RA1 meeting-2019-001.1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21" y="186096"/>
            <a:ext cx="7886700" cy="745622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 smtClean="0"/>
              <a:t>Strategic Goals and Objectives</a:t>
            </a:r>
            <a:endParaRPr lang="en-Z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86" y="1149909"/>
            <a:ext cx="8500820" cy="520644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en-ZA" sz="2000" dirty="0" smtClean="0"/>
              <a:t>2</a:t>
            </a:r>
            <a:r>
              <a:rPr lang="en-ZA" sz="1800" dirty="0" smtClean="0"/>
              <a:t>:  </a:t>
            </a:r>
            <a:r>
              <a:rPr lang="en-ZA" sz="1800" b="1" dirty="0" smtClean="0"/>
              <a:t>To </a:t>
            </a:r>
            <a:r>
              <a:rPr lang="en-ZA" sz="1800" b="1" dirty="0"/>
              <a:t>ensure a network of conducive partnerships for enhancement of meteorological related competence development </a:t>
            </a:r>
            <a:r>
              <a:rPr lang="en-ZA" sz="1800" b="1" dirty="0" smtClean="0"/>
              <a:t>capacity</a:t>
            </a:r>
          </a:p>
          <a:p>
            <a:pPr marL="457200" lvl="0" indent="-457200">
              <a:buAutoNum type="alphaLcParenR"/>
            </a:pPr>
            <a:r>
              <a:rPr lang="en-ZA" sz="1800" b="1" dirty="0" smtClean="0"/>
              <a:t>Partnership Development</a:t>
            </a:r>
          </a:p>
          <a:p>
            <a:pPr lvl="0"/>
            <a:r>
              <a:rPr lang="en-ZA" sz="1800" b="1" dirty="0" smtClean="0"/>
              <a:t>	- </a:t>
            </a:r>
            <a:r>
              <a:rPr lang="en-ZA" sz="1800" b="1" dirty="0" smtClean="0">
                <a:solidFill>
                  <a:srgbClr val="0000FF"/>
                </a:solidFill>
              </a:rPr>
              <a:t>Identification of Educational partners</a:t>
            </a:r>
          </a:p>
          <a:p>
            <a:pPr lvl="0"/>
            <a:r>
              <a:rPr lang="en-ZA" sz="1800" b="1" dirty="0">
                <a:solidFill>
                  <a:srgbClr val="0000FF"/>
                </a:solidFill>
              </a:rPr>
              <a:t>	</a:t>
            </a:r>
            <a:r>
              <a:rPr lang="en-ZA" sz="1800" b="1" dirty="0" smtClean="0">
                <a:solidFill>
                  <a:srgbClr val="0000FF"/>
                </a:solidFill>
              </a:rPr>
              <a:t>- Identification of funders</a:t>
            </a:r>
          </a:p>
          <a:p>
            <a:pPr lvl="0"/>
            <a:r>
              <a:rPr lang="en-ZA" sz="1800" b="1" dirty="0">
                <a:solidFill>
                  <a:srgbClr val="0000FF"/>
                </a:solidFill>
              </a:rPr>
              <a:t>	</a:t>
            </a:r>
            <a:r>
              <a:rPr lang="en-ZA" sz="1800" b="1" dirty="0" smtClean="0">
                <a:solidFill>
                  <a:srgbClr val="0000FF"/>
                </a:solidFill>
              </a:rPr>
              <a:t>- International collaboration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lphaLcParenR" startAt="2"/>
              <a:defRPr/>
            </a:pPr>
            <a:r>
              <a:rPr lang="en-US" altLang="en-US" sz="1800" b="1" dirty="0" smtClean="0"/>
              <a:t>Partnership Relations management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lphaLcParenR" startAt="2"/>
              <a:defRPr/>
            </a:pPr>
            <a:endParaRPr lang="en-US" altLang="en-US" sz="1800" b="1" dirty="0" smtClean="0"/>
          </a:p>
          <a:p>
            <a:r>
              <a:rPr lang="en-ZA" sz="1800" dirty="0"/>
              <a:t>3:  </a:t>
            </a:r>
            <a:r>
              <a:rPr lang="en-ZA" sz="1800" b="1" dirty="0"/>
              <a:t>To ensure sound meteorological related competence development delivery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ZA" sz="1800" dirty="0"/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AutoNum type="alphaLcParenR"/>
              <a:defRPr/>
            </a:pPr>
            <a:r>
              <a:rPr lang="en-ZA" sz="1800" b="1" dirty="0"/>
              <a:t>Training Programme Implementation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AutoNum type="alphaLcParenR"/>
              <a:defRPr/>
            </a:pPr>
            <a:r>
              <a:rPr lang="en-ZA" sz="1800" b="1" dirty="0"/>
              <a:t>Training Programme Evaluation and Monitoring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AutoNum type="alphaLcParenR"/>
              <a:defRPr/>
            </a:pPr>
            <a:endParaRPr lang="en-ZA" sz="1800" b="1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ZA" sz="1800" b="1" dirty="0"/>
              <a:t>4: To ensure internal business excellence within the RTC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lphaLcParenR" startAt="2"/>
              <a:defRPr/>
            </a:pPr>
            <a:endParaRPr lang="en-US" alt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2019/10/25</a:t>
            </a:fld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12</a:t>
            </a:fld>
            <a:endParaRPr lang="en-ZA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554479" y="6356351"/>
            <a:ext cx="6666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 smtClean="0"/>
              <a:t>Templ ref: PPT-ISO-colour.001   Doc Ref no: RTC- no: RTC-PRES-RA1 meeting-2019-001.1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Benefit from other RTCs: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305098"/>
            <a:ext cx="7886700" cy="46634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800" dirty="0" smtClean="0"/>
              <a:t>The revival of the Severe Weather Forecasting Demonstration Project (SWFDP)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800" dirty="0" smtClean="0"/>
              <a:t>Looking for experienced moderators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800" dirty="0" smtClean="0"/>
              <a:t>Looking for a partner in the Managerial Training of senior Weather Service personnel.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800" dirty="0" smtClean="0"/>
              <a:t>Enhancement of the Online training – Moodle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800" dirty="0" smtClean="0"/>
              <a:t>Expansion of the offerings in the Air Quality and Technical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800" dirty="0" smtClean="0"/>
              <a:t>Exchange of Lecturers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800" dirty="0" smtClean="0"/>
              <a:t>Joint project for Resource mobilization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800" dirty="0" smtClean="0"/>
              <a:t>Joint student projects like the Polar Stern (RTC: Niger </a:t>
            </a:r>
            <a:r>
              <a:rPr lang="en-ZA" sz="1800" dirty="0" err="1" smtClean="0"/>
              <a:t>Eamac</a:t>
            </a:r>
            <a:r>
              <a:rPr lang="en-ZA" sz="1800" dirty="0" smtClean="0"/>
              <a:t> a possibility)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800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2019/10/25</a:t>
            </a:fld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13</a:t>
            </a:fld>
            <a:endParaRPr lang="en-ZA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554479" y="6356351"/>
            <a:ext cx="6666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 smtClean="0"/>
              <a:t>Templ ref: PPT-ISO-colour.001   Doc Ref no: RTC- no: RTC-PRES-RA1 meeting-2019-001.1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0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ZA" dirty="0" smtClean="0">
                <a:solidFill>
                  <a:srgbClr val="C00000"/>
                </a:solidFill>
              </a:rPr>
              <a:t>BIP-M/MT review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4298950"/>
          </a:xfrm>
        </p:spPr>
        <p:txBody>
          <a:bodyPr>
            <a:normAutofit/>
          </a:bodyPr>
          <a:lstStyle/>
          <a:p>
            <a:r>
              <a:rPr lang="en-ZA" sz="1800" dirty="0" smtClean="0"/>
              <a:t>The BIP for Meteorologists as well as Meteorological Technicians are under review. </a:t>
            </a:r>
          </a:p>
          <a:p>
            <a:r>
              <a:rPr lang="en-ZA" sz="1800" dirty="0" smtClean="0"/>
              <a:t>Working group to report back in March 2020.</a:t>
            </a:r>
          </a:p>
          <a:p>
            <a:endParaRPr lang="en-ZA" sz="1800" dirty="0" smtClean="0"/>
          </a:p>
          <a:p>
            <a:r>
              <a:rPr lang="en-ZA" sz="1800" dirty="0" smtClean="0"/>
              <a:t>BIP-MT – sent the input so far: looks like it will consist out of Meteorological Guidelines and competency guideline (to take into account the additional roles they play)</a:t>
            </a:r>
          </a:p>
          <a:p>
            <a:endParaRPr lang="en-ZA" sz="1800" dirty="0" smtClean="0"/>
          </a:p>
          <a:p>
            <a:r>
              <a:rPr lang="en-ZA" sz="1800" dirty="0" smtClean="0"/>
              <a:t>BIP-M: they are busy with the mathematical additions on the moment.</a:t>
            </a:r>
          </a:p>
          <a:p>
            <a:r>
              <a:rPr lang="en-ZA" sz="1800" dirty="0"/>
              <a:t>	</a:t>
            </a:r>
            <a:r>
              <a:rPr lang="en-ZA" sz="1800" dirty="0" smtClean="0"/>
              <a:t>Looks like it will have 2 outputs: first for Forecasters and ..second 	for researchers  </a:t>
            </a:r>
            <a:endParaRPr lang="en-Z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F10A-9DB6-4767-9DBB-47B8FAB6CBE6}" type="datetime1">
              <a:rPr lang="en-ZA" smtClean="0"/>
              <a:t>2019/10/25</a:t>
            </a:fld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14</a:t>
            </a:fld>
            <a:endParaRPr lang="en-ZA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554479" y="6356351"/>
            <a:ext cx="6666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 smtClean="0"/>
              <a:t>Templ ref: PPT-ISO-colour.001   Doc Ref no: RTC- no: RTC-PRES-RA1 meeting-2019-001.1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1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ZA" dirty="0" smtClean="0">
                <a:solidFill>
                  <a:srgbClr val="C00000"/>
                </a:solidFill>
              </a:rPr>
              <a:t>WMO Global Campus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sz="2000" dirty="0" smtClean="0"/>
              <a:t>WMO created a calendar where the meteorological related courses are listed and advertised.</a:t>
            </a:r>
          </a:p>
          <a:p>
            <a:endParaRPr lang="en-ZA" dirty="0"/>
          </a:p>
          <a:p>
            <a:r>
              <a:rPr lang="en-ZA" dirty="0" smtClean="0"/>
              <a:t>Link is</a:t>
            </a:r>
            <a:r>
              <a:rPr lang="en-ZA" dirty="0"/>
              <a:t>: </a:t>
            </a:r>
            <a:r>
              <a:rPr lang="en-ZA" dirty="0">
                <a:hlinkClick r:id="rId2"/>
              </a:rPr>
              <a:t>http://learningevents.wmo.int</a:t>
            </a:r>
            <a:r>
              <a:rPr lang="en-ZA" dirty="0" smtClean="0">
                <a:hlinkClick r:id="rId2"/>
              </a:rPr>
              <a:t>/#/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F10A-9DB6-4767-9DBB-47B8FAB6CBE6}" type="datetime1">
              <a:rPr lang="en-ZA" smtClean="0"/>
              <a:t>2019/10/25</a:t>
            </a:fld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15</a:t>
            </a:fld>
            <a:endParaRPr lang="en-ZA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554479" y="6356351"/>
            <a:ext cx="6666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 smtClean="0"/>
              <a:t>Templ ref: PPT-ISO-colour.001   Doc Ref no: RTC- no: RTC-PRES-RA1 meeting-2019-001.1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690" y="1292225"/>
            <a:ext cx="8069234" cy="381970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 smtClean="0"/>
              <a:t>The </a:t>
            </a:r>
            <a:r>
              <a:rPr lang="en-US" b="1" dirty="0"/>
              <a:t>End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en-US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hlinkClick r:id="rId2"/>
              </a:rPr>
              <a:t>met.training@weathersa.co.za</a:t>
            </a:r>
            <a:endParaRPr lang="en-US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hlinkClick r:id="rId3"/>
              </a:rPr>
              <a:t>Winifred.Jordaan@weathersa.co.za</a:t>
            </a:r>
            <a:endParaRPr lang="en-US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rtc.weathersa.co.za/</a:t>
            </a:r>
            <a:endParaRPr lang="en-US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ZA" dirty="0">
                <a:hlinkClick r:id="rId5"/>
              </a:rPr>
              <a:t>https://</a:t>
            </a:r>
            <a:r>
              <a:rPr lang="en-ZA" dirty="0" smtClean="0">
                <a:hlinkClick r:id="rId5"/>
              </a:rPr>
              <a:t>public.wmo.int/en/resources/training/wmolearn</a:t>
            </a:r>
            <a:endParaRPr lang="en-ZA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2019/10/25</a:t>
            </a:fld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16</a:t>
            </a:fld>
            <a:endParaRPr lang="en-ZA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554479" y="6356351"/>
            <a:ext cx="6666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 smtClean="0"/>
              <a:t>Templ ref: PPT-ISO-colour.001   Doc Ref no: RTC- no: RTC-PRES-RA1 meeting-2019-001.1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3600" b="1" dirty="0"/>
              <a:t>Background for RTC and </a:t>
            </a:r>
            <a:r>
              <a:rPr lang="en-US" altLang="en-US" sz="3600" b="1" dirty="0" err="1"/>
              <a:t>CoE</a:t>
            </a:r>
            <a:r>
              <a:rPr lang="en-US" altLang="en-US" sz="3600" b="1" dirty="0"/>
              <a:t> in satellite training</a:t>
            </a:r>
            <a:endParaRPr lang="en-Z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9171" y="6356351"/>
            <a:ext cx="5943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 RTC-PRES-Executive-2019-001.1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2</a:t>
            </a:fld>
            <a:endParaRPr lang="en-Z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847037"/>
              </p:ext>
            </p:extLst>
          </p:nvPr>
        </p:nvGraphicFramePr>
        <p:xfrm>
          <a:off x="408429" y="1367441"/>
          <a:ext cx="8278371" cy="2668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7191">
                  <a:extLst>
                    <a:ext uri="{9D8B030D-6E8A-4147-A177-3AD203B41FA5}">
                      <a16:colId xmlns:a16="http://schemas.microsoft.com/office/drawing/2014/main" xmlns="" val="1039313555"/>
                    </a:ext>
                  </a:extLst>
                </a:gridCol>
                <a:gridCol w="1821180">
                  <a:extLst>
                    <a:ext uri="{9D8B030D-6E8A-4147-A177-3AD203B41FA5}">
                      <a16:colId xmlns:a16="http://schemas.microsoft.com/office/drawing/2014/main" xmlns="" val="2387546870"/>
                    </a:ext>
                  </a:extLst>
                </a:gridCol>
              </a:tblGrid>
              <a:tr h="714565">
                <a:tc>
                  <a:txBody>
                    <a:bodyPr/>
                    <a:lstStyle/>
                    <a:p>
                      <a:r>
                        <a:rPr lang="en-GB" altLang="en-US" sz="1800" b="0" dirty="0" smtClean="0">
                          <a:solidFill>
                            <a:schemeClr val="tx1"/>
                          </a:solidFill>
                        </a:rPr>
                        <a:t>Accredited Nationally with the Sector Education and Training Authority for Transport (TETA SETA)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800" b="0" dirty="0" smtClean="0">
                          <a:solidFill>
                            <a:schemeClr val="tx1"/>
                          </a:solidFill>
                        </a:rPr>
                        <a:t>since 2007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7702035"/>
                  </a:ext>
                </a:extLst>
              </a:tr>
              <a:tr h="764896">
                <a:tc>
                  <a:txBody>
                    <a:bodyPr/>
                    <a:lstStyle/>
                    <a:p>
                      <a:r>
                        <a:rPr lang="en-GB" altLang="en-US" sz="1800" dirty="0" smtClean="0"/>
                        <a:t>Recognized WMO Centre of Excellence (CoE) in satellite training - for </a:t>
                      </a:r>
                      <a:r>
                        <a:rPr lang="en-GB" altLang="en-US" sz="1800" u="none" dirty="0" smtClean="0"/>
                        <a:t>SADC.</a:t>
                      </a:r>
                      <a:endParaRPr lang="en-ZA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 smtClean="0"/>
                        <a:t>since 2010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3230324"/>
                  </a:ext>
                </a:extLst>
              </a:tr>
              <a:tr h="1150327">
                <a:tc>
                  <a:txBody>
                    <a:bodyPr/>
                    <a:lstStyle/>
                    <a:p>
                      <a:r>
                        <a:rPr lang="en-GB" altLang="en-US" sz="1800" dirty="0" smtClean="0"/>
                        <a:t>Recognized as a World Meteorological Organization (WMO) Regional Training Centre (RTC)</a:t>
                      </a:r>
                      <a:r>
                        <a:rPr lang="en-GB" altLang="en-US" sz="1800" baseline="0" dirty="0" smtClean="0"/>
                        <a:t> -</a:t>
                      </a:r>
                      <a:r>
                        <a:rPr lang="en-GB" altLang="en-US" sz="1800" dirty="0" smtClean="0"/>
                        <a:t> for SADC and beyond.</a:t>
                      </a:r>
                    </a:p>
                    <a:p>
                      <a:r>
                        <a:rPr lang="en-GB" altLang="en-US" sz="1800" u="none" dirty="0" smtClean="0"/>
                        <a:t>Had a review in September 2018. Re-confirmed</a:t>
                      </a:r>
                      <a:endParaRPr lang="en-GB" altLang="en-US" sz="1800" dirty="0" smtClean="0"/>
                    </a:p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 smtClean="0"/>
                        <a:t>since May 2011 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313408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772784" y="4744346"/>
            <a:ext cx="30870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0000FF"/>
                </a:solidFill>
              </a:rPr>
              <a:t>WMO’s recognized </a:t>
            </a:r>
            <a:r>
              <a:rPr lang="en-US" altLang="en-US" sz="2000" dirty="0" err="1">
                <a:solidFill>
                  <a:srgbClr val="0000FF"/>
                </a:solidFill>
              </a:rPr>
              <a:t>CoE’s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pic>
        <p:nvPicPr>
          <p:cNvPr id="1026" name="fancybox-img" descr="VLab links between Centres of Excellence (represented by their national flag) and their supporting satellite operators (highlighted in yellow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4" y="3997228"/>
            <a:ext cx="4026411" cy="263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26" y="300396"/>
            <a:ext cx="7886700" cy="828362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 smtClean="0"/>
              <a:t>Purpose of </a:t>
            </a:r>
            <a:r>
              <a:rPr lang="en-US" altLang="en-US" sz="3600" b="1" smtClean="0"/>
              <a:t>the Presentation</a:t>
            </a:r>
            <a:endParaRPr lang="en-ZA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4479" y="6356351"/>
            <a:ext cx="6666808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</a:t>
            </a:r>
            <a:r>
              <a:rPr lang="pt-BR" dirty="0"/>
              <a:t>: RTC- no</a:t>
            </a:r>
            <a:r>
              <a:rPr lang="pt-BR" dirty="0" smtClean="0"/>
              <a:t>: RTC-PRES-RA1 </a:t>
            </a:r>
            <a:r>
              <a:rPr lang="pt-BR" dirty="0"/>
              <a:t>meeting-2019-001.1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3</a:t>
            </a:fld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375091" y="1626649"/>
            <a:ext cx="8370570" cy="3748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  <a:defRPr/>
            </a:pPr>
            <a:r>
              <a:rPr lang="en-US" b="1" dirty="0" smtClean="0"/>
              <a:t>Overview of the courses and highlight the strengths of the RTC scientists.</a:t>
            </a:r>
          </a:p>
          <a:p>
            <a:pPr marL="342900" indent="-342900">
              <a:lnSpc>
                <a:spcPct val="120000"/>
              </a:lnSpc>
              <a:buFontTx/>
              <a:buChar char="-"/>
              <a:defRPr/>
            </a:pPr>
            <a:endParaRPr lang="en-US" b="1" dirty="0"/>
          </a:p>
          <a:p>
            <a:pPr marL="342900" indent="-342900">
              <a:lnSpc>
                <a:spcPct val="120000"/>
              </a:lnSpc>
              <a:buFontTx/>
              <a:buChar char="-"/>
              <a:defRPr/>
            </a:pPr>
            <a:r>
              <a:rPr lang="en-US" b="1" dirty="0" smtClean="0"/>
              <a:t>Collaborations with other training Institutions</a:t>
            </a:r>
          </a:p>
          <a:p>
            <a:pPr marL="342900" indent="-342900">
              <a:lnSpc>
                <a:spcPct val="120000"/>
              </a:lnSpc>
              <a:buFontTx/>
              <a:buChar char="-"/>
              <a:defRPr/>
            </a:pPr>
            <a:endParaRPr lang="en-US" b="1" dirty="0" smtClean="0"/>
          </a:p>
          <a:p>
            <a:pPr marL="342900" indent="-342900">
              <a:lnSpc>
                <a:spcPct val="120000"/>
              </a:lnSpc>
              <a:buFontTx/>
              <a:buChar char="-"/>
              <a:defRPr/>
            </a:pPr>
            <a:r>
              <a:rPr lang="en-US" b="1" dirty="0" smtClean="0"/>
              <a:t>Collaboration with other RTCs and what can RTC: South Africa offer</a:t>
            </a:r>
          </a:p>
          <a:p>
            <a:pPr marL="342900" indent="-342900">
              <a:lnSpc>
                <a:spcPct val="120000"/>
              </a:lnSpc>
              <a:buFontTx/>
              <a:buChar char="-"/>
              <a:defRPr/>
            </a:pPr>
            <a:endParaRPr lang="en-US" b="1" dirty="0" smtClean="0"/>
          </a:p>
          <a:p>
            <a:pPr marL="342900" indent="-342900">
              <a:lnSpc>
                <a:spcPct val="120000"/>
              </a:lnSpc>
              <a:buFontTx/>
              <a:buChar char="-"/>
              <a:defRPr/>
            </a:pPr>
            <a:r>
              <a:rPr lang="en-US" b="1" dirty="0" smtClean="0"/>
              <a:t>New RTC strategy</a:t>
            </a:r>
          </a:p>
          <a:p>
            <a:pPr>
              <a:lnSpc>
                <a:spcPct val="120000"/>
              </a:lnSpc>
              <a:defRPr/>
            </a:pPr>
            <a:endParaRPr lang="en-US" b="1" dirty="0" smtClean="0"/>
          </a:p>
          <a:p>
            <a:pPr marL="342900" indent="-342900">
              <a:lnSpc>
                <a:spcPct val="120000"/>
              </a:lnSpc>
              <a:buFontTx/>
              <a:buChar char="-"/>
              <a:defRPr/>
            </a:pPr>
            <a:r>
              <a:rPr lang="en-ZA" b="1" dirty="0" smtClean="0"/>
              <a:t>How can we benefit from other RTC’s</a:t>
            </a:r>
          </a:p>
          <a:p>
            <a:pPr>
              <a:lnSpc>
                <a:spcPct val="120000"/>
              </a:lnSpc>
              <a:defRPr/>
            </a:pP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1021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26" y="300396"/>
            <a:ext cx="7886700" cy="828362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/>
              <a:t>Training of Meteorologists and </a:t>
            </a:r>
            <a:r>
              <a:rPr lang="en-US" altLang="en-US" sz="3600" b="1" dirty="0" smtClean="0"/>
              <a:t>Climatologists: University courses</a:t>
            </a:r>
            <a:endParaRPr lang="en-Z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717" y="1622019"/>
            <a:ext cx="8271317" cy="425849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800" b="1" u="sng" dirty="0" smtClean="0"/>
              <a:t>This qualifications are prescribed mostly by </a:t>
            </a:r>
            <a:r>
              <a:rPr lang="en-US" sz="1800" b="1" u="sng" dirty="0"/>
              <a:t>WMO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Meteorologists </a:t>
            </a:r>
            <a:r>
              <a:rPr lang="en-US" sz="1800" dirty="0"/>
              <a:t>- Basic Instruction Package for Meteorologists (BIP-M</a:t>
            </a:r>
            <a:r>
              <a:rPr lang="en-US" sz="1800" dirty="0" smtClean="0"/>
              <a:t>) (WMO-1083)</a:t>
            </a:r>
          </a:p>
          <a:p>
            <a:pPr>
              <a:lnSpc>
                <a:spcPct val="120000"/>
              </a:lnSpc>
              <a:defRPr/>
            </a:pPr>
            <a:endParaRPr lang="en-US" sz="1800" dirty="0" smtClean="0"/>
          </a:p>
          <a:p>
            <a:pPr>
              <a:lnSpc>
                <a:spcPct val="120000"/>
              </a:lnSpc>
              <a:defRPr/>
            </a:pPr>
            <a:r>
              <a:rPr lang="en-US" sz="1800" b="1" u="sng" dirty="0"/>
              <a:t>This Training is prescribed mostly by WMO: Competencies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Forecaster – Different Competencies (as published) (Public weather, Marine and Aviation)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Climatologists – Competencies (as published)</a:t>
            </a:r>
          </a:p>
          <a:p>
            <a:pPr>
              <a:lnSpc>
                <a:spcPct val="120000"/>
              </a:lnSpc>
              <a:defRPr/>
            </a:pPr>
            <a:endParaRPr lang="en-US" sz="1800" dirty="0" smtClean="0"/>
          </a:p>
          <a:p>
            <a:pPr>
              <a:lnSpc>
                <a:spcPct val="120000"/>
              </a:lnSpc>
              <a:defRPr/>
            </a:pPr>
            <a:r>
              <a:rPr lang="en-US" sz="1800" dirty="0" smtClean="0"/>
              <a:t>Collaboration </a:t>
            </a:r>
            <a:r>
              <a:rPr lang="en-US" sz="1800" dirty="0"/>
              <a:t>with different Universities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>
              <a:lnSpc>
                <a:spcPct val="120000"/>
              </a:lnSpc>
              <a:defRPr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2019/10/25</a:t>
            </a:fld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4</a:t>
            </a:fld>
            <a:endParaRPr lang="en-ZA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554479" y="6356351"/>
            <a:ext cx="6666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 smtClean="0"/>
              <a:t>Templ ref: PPT-ISO-colour.001   Doc Ref no: RTC- no: RTC-PRES-RA1 meeting-2019-001.1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26" y="300396"/>
            <a:ext cx="7886700" cy="828362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/>
              <a:t>Training of </a:t>
            </a:r>
            <a:r>
              <a:rPr lang="en-US" altLang="en-US" sz="3600" b="1" dirty="0" smtClean="0"/>
              <a:t>Meteorological Technicians</a:t>
            </a:r>
            <a:endParaRPr lang="en-Z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717" y="1622019"/>
            <a:ext cx="8271317" cy="425849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800" b="1" u="sng" dirty="0" smtClean="0"/>
              <a:t>This qualification is prescribed mostly by </a:t>
            </a:r>
            <a:r>
              <a:rPr lang="en-US" sz="1800" b="1" u="sng" dirty="0"/>
              <a:t>WMO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Meteorological </a:t>
            </a:r>
            <a:r>
              <a:rPr lang="en-US" sz="1800" dirty="0"/>
              <a:t>Technician – Basic Instruction Package for a Meteorological Technician (BIP-MT</a:t>
            </a:r>
            <a:r>
              <a:rPr lang="en-US" sz="1800" dirty="0" smtClean="0"/>
              <a:t>) (WMO-1083)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This is a qualification that is registered through the South African Qualification Authority (SAQA).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The RTC is accredited to give this.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Additional course include Maintenance and verification of Automatic Weather Stations</a:t>
            </a:r>
            <a:endParaRPr lang="en-US" sz="18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>
              <a:lnSpc>
                <a:spcPct val="120000"/>
              </a:lnSpc>
              <a:defRPr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2019/10/25</a:t>
            </a:fld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5</a:t>
            </a:fld>
            <a:endParaRPr lang="en-ZA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554479" y="6356351"/>
            <a:ext cx="6666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 smtClean="0"/>
              <a:t>Templ ref: PPT-ISO-colour.001   Doc Ref no: RTC- no: RTC-PRES-RA1 meeting-2019-001.1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26" y="300396"/>
            <a:ext cx="7886700" cy="828362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 smtClean="0"/>
              <a:t>Strengths of RTC: South Africa</a:t>
            </a:r>
            <a:endParaRPr lang="en-Z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717" y="1622019"/>
            <a:ext cx="8271317" cy="425849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altLang="en-US" sz="1800" dirty="0" smtClean="0">
              <a:solidFill>
                <a:srgbClr val="0000FF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0000FF"/>
                </a:solidFill>
              </a:rPr>
              <a:t>Fully qualified and knowledgeable Lecturers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0000FF"/>
                </a:solidFill>
              </a:rPr>
              <a:t>Continuous Development of courses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0000FF"/>
                </a:solidFill>
              </a:rPr>
              <a:t>New development to keep up with requirements</a:t>
            </a:r>
            <a:endParaRPr lang="en-US" altLang="en-US" sz="1800" dirty="0">
              <a:solidFill>
                <a:srgbClr val="0000FF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0000FF"/>
                </a:solidFill>
              </a:rPr>
              <a:t>Fully supported by the South African Weather Service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0000FF"/>
                </a:solidFill>
              </a:rPr>
              <a:t>In contact with the Meteorological association of Southern Africa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0000FF"/>
                </a:solidFill>
              </a:rPr>
              <a:t>Online training by using SAWS Moodle site (and supported by SAWS)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0000FF"/>
                </a:solidFill>
              </a:rPr>
              <a:t>In contact with other training Institutions within South Africa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0000FF"/>
                </a:solidFill>
              </a:rPr>
              <a:t>Good cooperation within the English speaking Training Community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altLang="en-US" sz="1800" dirty="0" smtClean="0">
              <a:solidFill>
                <a:srgbClr val="0000FF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000FF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>
              <a:lnSpc>
                <a:spcPct val="120000"/>
              </a:lnSpc>
              <a:defRPr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2019/10/25</a:t>
            </a:fld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6</a:t>
            </a:fld>
            <a:endParaRPr lang="en-ZA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554479" y="6356351"/>
            <a:ext cx="6666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 smtClean="0"/>
              <a:t>Templ ref: PPT-ISO-colour.001   Doc Ref no: RTC- no: RTC-PRES-RA1 meeting-2019-001.1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ZA" dirty="0" smtClean="0">
                <a:solidFill>
                  <a:srgbClr val="97301D"/>
                </a:solidFill>
              </a:rPr>
              <a:t>Collaboration with other Training Institutions</a:t>
            </a:r>
            <a:endParaRPr lang="en-ZA" dirty="0">
              <a:solidFill>
                <a:srgbClr val="97301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1800" dirty="0" smtClean="0"/>
              <a:t>Collaboration with Universities within South Africa (meteorology, Climatology)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1800" dirty="0" smtClean="0"/>
              <a:t>MOU’s with other Training Institutions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1800" dirty="0" smtClean="0"/>
              <a:t>Collaboration with the Deutsche </a:t>
            </a:r>
            <a:r>
              <a:rPr lang="en-ZA" sz="1800" dirty="0" err="1" smtClean="0"/>
              <a:t>Wetterdienst</a:t>
            </a:r>
            <a:r>
              <a:rPr lang="en-ZA" sz="1800" dirty="0" smtClean="0"/>
              <a:t> – Polar Stern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1800" dirty="0" smtClean="0"/>
              <a:t>UKMO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1800" dirty="0" smtClean="0"/>
              <a:t>Eumetsat (visiting scientists, MSG training </a:t>
            </a:r>
            <a:r>
              <a:rPr lang="en-ZA" sz="1800" dirty="0" err="1" smtClean="0"/>
              <a:t>etc</a:t>
            </a:r>
            <a:r>
              <a:rPr lang="en-ZA" sz="1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F10A-9DB6-4767-9DBB-47B8FAB6CBE6}" type="datetime1">
              <a:rPr lang="en-ZA" smtClean="0"/>
              <a:t>2019/10/25</a:t>
            </a:fld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7</a:t>
            </a:fld>
            <a:endParaRPr lang="en-ZA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554479" y="6356351"/>
            <a:ext cx="6666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 smtClean="0"/>
              <a:t>Templ ref: PPT-ISO-colour.001   Doc Ref no: RTC- no: RTC-PRES-RA1 meeting-2019-001.1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2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0341"/>
            <a:ext cx="7886700" cy="828362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u="sng" dirty="0"/>
              <a:t>Workshops for SADC and Beyond</a:t>
            </a:r>
            <a:endParaRPr lang="en-ZA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2019/10/25</a:t>
            </a:fld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8</a:t>
            </a:fld>
            <a:endParaRPr lang="en-ZA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175207"/>
              </p:ext>
            </p:extLst>
          </p:nvPr>
        </p:nvGraphicFramePr>
        <p:xfrm>
          <a:off x="418148" y="1355811"/>
          <a:ext cx="8298180" cy="4849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1653">
                  <a:extLst>
                    <a:ext uri="{9D8B030D-6E8A-4147-A177-3AD203B41FA5}">
                      <a16:colId xmlns:a16="http://schemas.microsoft.com/office/drawing/2014/main" xmlns="" val="3376021177"/>
                    </a:ext>
                  </a:extLst>
                </a:gridCol>
                <a:gridCol w="2696527">
                  <a:extLst>
                    <a:ext uri="{9D8B030D-6E8A-4147-A177-3AD203B41FA5}">
                      <a16:colId xmlns:a16="http://schemas.microsoft.com/office/drawing/2014/main" xmlns="" val="249638346"/>
                    </a:ext>
                  </a:extLst>
                </a:gridCol>
              </a:tblGrid>
              <a:tr h="638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b="0" dirty="0" smtClean="0">
                          <a:solidFill>
                            <a:schemeClr val="tx1"/>
                          </a:solidFill>
                        </a:rPr>
                        <a:t>Aviation competencies (in negotiations with UKMO)</a:t>
                      </a:r>
                      <a:endParaRPr lang="en-ZA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b="0" dirty="0" smtClean="0">
                          <a:solidFill>
                            <a:schemeClr val="tx1"/>
                          </a:solidFill>
                        </a:rPr>
                        <a:t>Ad Hoc basis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3897389"/>
                  </a:ext>
                </a:extLst>
              </a:tr>
              <a:tr h="834395">
                <a:tc>
                  <a:txBody>
                    <a:bodyPr/>
                    <a:lstStyle/>
                    <a:p>
                      <a:r>
                        <a:rPr lang="en-US" altLang="en-US" dirty="0" err="1" smtClean="0"/>
                        <a:t>Meteosat</a:t>
                      </a:r>
                      <a:r>
                        <a:rPr lang="en-US" altLang="en-US" dirty="0" smtClean="0"/>
                        <a:t> Second Generation (MSG) Satellite interpretation – third generation</a:t>
                      </a:r>
                      <a:r>
                        <a:rPr lang="en-US" altLang="en-US" baseline="0" dirty="0" smtClean="0"/>
                        <a:t> information is coming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/>
                        <a:t>Every year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0420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dirty="0" smtClean="0"/>
                        <a:t>Marine MSG interpretation (ad hoc)</a:t>
                      </a:r>
                      <a:endParaRPr lang="en-ZA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/>
                        <a:t>Every second year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4106740"/>
                  </a:ext>
                </a:extLst>
              </a:tr>
              <a:tr h="683623">
                <a:tc>
                  <a:txBody>
                    <a:bodyPr/>
                    <a:lstStyle/>
                    <a:p>
                      <a:r>
                        <a:rPr lang="en-US" altLang="en-US" dirty="0" smtClean="0"/>
                        <a:t>Climate satellite application 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/>
                        <a:t>Every second year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9616046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r>
                        <a:rPr lang="en-US" altLang="en-US" dirty="0" smtClean="0"/>
                        <a:t>Severe Weather Forecasting Demonstration Project</a:t>
                      </a:r>
                      <a:endParaRPr lang="en-ZA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/>
                        <a:t>(if funds are available)</a:t>
                      </a:r>
                    </a:p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2224695"/>
                  </a:ext>
                </a:extLst>
              </a:tr>
              <a:tr h="770708">
                <a:tc>
                  <a:txBody>
                    <a:bodyPr/>
                    <a:lstStyle/>
                    <a:p>
                      <a:r>
                        <a:rPr lang="en-US" dirty="0" smtClean="0"/>
                        <a:t>Sponsored Satellite workshops (Forecasters, Marine and Climate)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707487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 request - Radar and other specialist subjects</a:t>
                      </a:r>
                    </a:p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8599439"/>
                  </a:ext>
                </a:extLst>
              </a:tr>
            </a:tbl>
          </a:graphicData>
        </a:graphic>
      </p:graphicFrame>
      <p:sp>
        <p:nvSpPr>
          <p:cNvPr id="8" name="Footer Placeholder 4"/>
          <p:cNvSpPr txBox="1">
            <a:spLocks/>
          </p:cNvSpPr>
          <p:nvPr/>
        </p:nvSpPr>
        <p:spPr>
          <a:xfrm>
            <a:off x="1554479" y="6356351"/>
            <a:ext cx="6666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 smtClean="0"/>
              <a:t>Templ ref: PPT-ISO-colour.001   Doc Ref no: RTC- no: RTC-PRES-RA1 meeting-2019-001.1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ZA" dirty="0" smtClean="0">
                <a:solidFill>
                  <a:srgbClr val="97301D"/>
                </a:solidFill>
              </a:rPr>
              <a:t>Collaboration with other RTC’s and possible offerings</a:t>
            </a:r>
            <a:endParaRPr lang="en-ZA" dirty="0">
              <a:solidFill>
                <a:srgbClr val="97301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1800" dirty="0" smtClean="0"/>
              <a:t>Collaboration around the MSG training – already in contact with RTC Kenya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1800" dirty="0" smtClean="0"/>
              <a:t>ASMET development (Kenya, Niger, Morocco)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1800" dirty="0" smtClean="0"/>
              <a:t>Conceptual models for the Southern Hemisphere (Argentina (BOM), Philippines)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1800" dirty="0" smtClean="0"/>
              <a:t>TQM training for Seychelles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1800" dirty="0" smtClean="0"/>
              <a:t>Review of the BIP-MT – contact with as many met services and RTC’s as possible.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1800" dirty="0" smtClean="0"/>
              <a:t> Open access information is available on the RTC: Pretoria website for all RTCs to 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F10A-9DB6-4767-9DBB-47B8FAB6CBE6}" type="datetime1">
              <a:rPr lang="en-ZA" smtClean="0"/>
              <a:t>2019/10/25</a:t>
            </a:fld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9</a:t>
            </a:fld>
            <a:endParaRPr lang="en-ZA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554479" y="6356351"/>
            <a:ext cx="6666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 smtClean="0"/>
              <a:t>Templ ref: PPT-ISO-colour.001   Doc Ref no: RTC- no: RTC-PRES-RA1 meeting-2019-001.1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88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1505</TotalTime>
  <Words>1050</Words>
  <Application>Microsoft Office PowerPoint</Application>
  <PresentationFormat>On-screen Show (4:3)</PresentationFormat>
  <Paragraphs>205</Paragraphs>
  <Slides>16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Background for RTC and CoE in satellite training</vt:lpstr>
      <vt:lpstr>Purpose of the Presentation</vt:lpstr>
      <vt:lpstr>Training of Meteorologists and Climatologists: University courses</vt:lpstr>
      <vt:lpstr>Training of Meteorological Technicians</vt:lpstr>
      <vt:lpstr>Strengths of RTC: South Africa</vt:lpstr>
      <vt:lpstr>Collaboration with other Training Institutions</vt:lpstr>
      <vt:lpstr>Workshops for SADC and Beyond</vt:lpstr>
      <vt:lpstr>Collaboration with other RTC’s and possible offerings</vt:lpstr>
      <vt:lpstr>Additional Training in Planning</vt:lpstr>
      <vt:lpstr>New 5-year Strategy: Strategic Goals and Objectives</vt:lpstr>
      <vt:lpstr>Strategic Goals and Objectives</vt:lpstr>
      <vt:lpstr>Benefit from other RTCs:</vt:lpstr>
      <vt:lpstr>BIP-M/MT review</vt:lpstr>
      <vt:lpstr>WMO Global Campus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Heidel</dc:creator>
  <cp:lastModifiedBy>Patrick Parrish</cp:lastModifiedBy>
  <cp:revision>233</cp:revision>
  <dcterms:created xsi:type="dcterms:W3CDTF">2018-05-07T11:03:38Z</dcterms:created>
  <dcterms:modified xsi:type="dcterms:W3CDTF">2019-10-25T13:59:05Z</dcterms:modified>
</cp:coreProperties>
</file>