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25"/>
  </p:notesMasterIdLst>
  <p:sldIdLst>
    <p:sldId id="256" r:id="rId2"/>
    <p:sldId id="350" r:id="rId3"/>
    <p:sldId id="432" r:id="rId4"/>
    <p:sldId id="433" r:id="rId5"/>
    <p:sldId id="434" r:id="rId6"/>
    <p:sldId id="435" r:id="rId7"/>
    <p:sldId id="436" r:id="rId8"/>
    <p:sldId id="437" r:id="rId9"/>
    <p:sldId id="438" r:id="rId10"/>
    <p:sldId id="442" r:id="rId11"/>
    <p:sldId id="441" r:id="rId12"/>
    <p:sldId id="454" r:id="rId13"/>
    <p:sldId id="440" r:id="rId14"/>
    <p:sldId id="429" r:id="rId15"/>
    <p:sldId id="451" r:id="rId16"/>
    <p:sldId id="444" r:id="rId17"/>
    <p:sldId id="445" r:id="rId18"/>
    <p:sldId id="446" r:id="rId19"/>
    <p:sldId id="447" r:id="rId20"/>
    <p:sldId id="452" r:id="rId21"/>
    <p:sldId id="448" r:id="rId22"/>
    <p:sldId id="449" r:id="rId23"/>
    <p:sldId id="450" r:id="rId24"/>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等线"/>
      </a:defRPr>
    </a:lvl1pPr>
    <a:lvl2pPr marL="457200" algn="l" rtl="0" fontAlgn="base">
      <a:spcBef>
        <a:spcPct val="0"/>
      </a:spcBef>
      <a:spcAft>
        <a:spcPct val="0"/>
      </a:spcAft>
      <a:defRPr kern="1200">
        <a:solidFill>
          <a:schemeClr val="tx1"/>
        </a:solidFill>
        <a:latin typeface="Arial" charset="0"/>
        <a:ea typeface="宋体" charset="-122"/>
        <a:cs typeface="等线"/>
      </a:defRPr>
    </a:lvl2pPr>
    <a:lvl3pPr marL="914400" algn="l" rtl="0" fontAlgn="base">
      <a:spcBef>
        <a:spcPct val="0"/>
      </a:spcBef>
      <a:spcAft>
        <a:spcPct val="0"/>
      </a:spcAft>
      <a:defRPr kern="1200">
        <a:solidFill>
          <a:schemeClr val="tx1"/>
        </a:solidFill>
        <a:latin typeface="Arial" charset="0"/>
        <a:ea typeface="宋体" charset="-122"/>
        <a:cs typeface="等线"/>
      </a:defRPr>
    </a:lvl3pPr>
    <a:lvl4pPr marL="1371600" algn="l" rtl="0" fontAlgn="base">
      <a:spcBef>
        <a:spcPct val="0"/>
      </a:spcBef>
      <a:spcAft>
        <a:spcPct val="0"/>
      </a:spcAft>
      <a:defRPr kern="1200">
        <a:solidFill>
          <a:schemeClr val="tx1"/>
        </a:solidFill>
        <a:latin typeface="Arial" charset="0"/>
        <a:ea typeface="宋体" charset="-122"/>
        <a:cs typeface="等线"/>
      </a:defRPr>
    </a:lvl4pPr>
    <a:lvl5pPr marL="1828800" algn="l" rtl="0" fontAlgn="base">
      <a:spcBef>
        <a:spcPct val="0"/>
      </a:spcBef>
      <a:spcAft>
        <a:spcPct val="0"/>
      </a:spcAft>
      <a:defRPr kern="1200">
        <a:solidFill>
          <a:schemeClr val="tx1"/>
        </a:solidFill>
        <a:latin typeface="Arial" charset="0"/>
        <a:ea typeface="宋体" charset="-122"/>
        <a:cs typeface="等线"/>
      </a:defRPr>
    </a:lvl5pPr>
    <a:lvl6pPr marL="2286000" algn="l" defTabSz="914400" rtl="0" eaLnBrk="1" latinLnBrk="0" hangingPunct="1">
      <a:defRPr kern="1200">
        <a:solidFill>
          <a:schemeClr val="tx1"/>
        </a:solidFill>
        <a:latin typeface="Arial" charset="0"/>
        <a:ea typeface="宋体" charset="-122"/>
        <a:cs typeface="等线"/>
      </a:defRPr>
    </a:lvl6pPr>
    <a:lvl7pPr marL="2743200" algn="l" defTabSz="914400" rtl="0" eaLnBrk="1" latinLnBrk="0" hangingPunct="1">
      <a:defRPr kern="1200">
        <a:solidFill>
          <a:schemeClr val="tx1"/>
        </a:solidFill>
        <a:latin typeface="Arial" charset="0"/>
        <a:ea typeface="宋体" charset="-122"/>
        <a:cs typeface="等线"/>
      </a:defRPr>
    </a:lvl7pPr>
    <a:lvl8pPr marL="3200400" algn="l" defTabSz="914400" rtl="0" eaLnBrk="1" latinLnBrk="0" hangingPunct="1">
      <a:defRPr kern="1200">
        <a:solidFill>
          <a:schemeClr val="tx1"/>
        </a:solidFill>
        <a:latin typeface="Arial" charset="0"/>
        <a:ea typeface="宋体" charset="-122"/>
        <a:cs typeface="等线"/>
      </a:defRPr>
    </a:lvl8pPr>
    <a:lvl9pPr marL="3657600" algn="l" defTabSz="914400" rtl="0" eaLnBrk="1" latinLnBrk="0" hangingPunct="1">
      <a:defRPr kern="1200">
        <a:solidFill>
          <a:schemeClr val="tx1"/>
        </a:solidFill>
        <a:latin typeface="Arial" charset="0"/>
        <a:ea typeface="宋体" charset="-122"/>
        <a:cs typeface="等线"/>
      </a:defRPr>
    </a:lvl9pPr>
  </p:defaultTextStyle>
  <p:extLst>
    <p:ext uri="{EFAFB233-063F-42B5-8137-9DF3F51BA10A}">
      <p15:sldGuideLst xmlns:p15="http://schemas.microsoft.com/office/powerpoint/2012/main">
        <p15:guide id="1" orient="horz" pos="2160">
          <p15:clr>
            <a:srgbClr val="A4A3A4"/>
          </p15:clr>
        </p15:guide>
        <p15:guide id="2" orient="horz" pos="2137">
          <p15:clr>
            <a:srgbClr val="A4A3A4"/>
          </p15:clr>
        </p15:guide>
        <p15:guide id="3"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FFFF"/>
    <a:srgbClr val="99CCFF"/>
    <a:srgbClr val="ED7D31"/>
    <a:srgbClr val="FF9966"/>
    <a:srgbClr val="CCCCFF"/>
    <a:srgbClr val="CCFFFF"/>
    <a:srgbClr val="FFCC99"/>
    <a:srgbClr val="CC3300"/>
    <a:srgbClr val="16A0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90" autoAdjust="0"/>
    <p:restoredTop sz="79319" autoAdjust="0"/>
  </p:normalViewPr>
  <p:slideViewPr>
    <p:cSldViewPr snapToGrid="0">
      <p:cViewPr varScale="1">
        <p:scale>
          <a:sx n="65" d="100"/>
          <a:sy n="65" d="100"/>
        </p:scale>
        <p:origin x="1522" y="62"/>
      </p:cViewPr>
      <p:guideLst>
        <p:guide orient="horz" pos="2160"/>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2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学历生</c:v>
                </c:pt>
              </c:strCache>
            </c:strRef>
          </c:tx>
          <c:spPr>
            <a:noFill/>
            <a:ln w="25400" cap="flat" cmpd="sng" algn="ctr">
              <a:solidFill>
                <a:schemeClr val="accent1"/>
              </a:solidFill>
              <a:miter lim="800000"/>
            </a:ln>
            <a:effectLst/>
          </c:spPr>
          <c:invertIfNegative val="0"/>
          <c:dLbls>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461</c:v>
                </c:pt>
                <c:pt idx="1">
                  <c:v>533</c:v>
                </c:pt>
                <c:pt idx="2">
                  <c:v>611</c:v>
                </c:pt>
                <c:pt idx="3">
                  <c:v>710</c:v>
                </c:pt>
                <c:pt idx="4">
                  <c:v>908</c:v>
                </c:pt>
              </c:numCache>
            </c:numRef>
          </c:val>
          <c:extLst>
            <c:ext xmlns:c16="http://schemas.microsoft.com/office/drawing/2014/chart" uri="{C3380CC4-5D6E-409C-BE32-E72D297353CC}">
              <c16:uniqueId val="{00000000-EA9E-40A7-93D9-7F5671492F88}"/>
            </c:ext>
          </c:extLst>
        </c:ser>
        <c:ser>
          <c:idx val="1"/>
          <c:order val="1"/>
          <c:tx>
            <c:strRef>
              <c:f>Sheet1!$C$1</c:f>
              <c:strCache>
                <c:ptCount val="1"/>
                <c:pt idx="0">
                  <c:v>非学历生</c:v>
                </c:pt>
              </c:strCache>
            </c:strRef>
          </c:tx>
          <c:spPr>
            <a:noFill/>
            <a:ln w="25400" cap="flat" cmpd="sng" algn="ctr">
              <a:solidFill>
                <a:schemeClr val="accent2"/>
              </a:solidFill>
              <a:miter lim="800000"/>
            </a:ln>
            <a:effectLst/>
          </c:spPr>
          <c:invertIfNegative val="0"/>
          <c:dLbls>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Sheet1!$C$2:$C$6</c:f>
              <c:numCache>
                <c:formatCode>General</c:formatCode>
                <c:ptCount val="5"/>
                <c:pt idx="0">
                  <c:v>461</c:v>
                </c:pt>
                <c:pt idx="1">
                  <c:v>573</c:v>
                </c:pt>
                <c:pt idx="2">
                  <c:v>811</c:v>
                </c:pt>
                <c:pt idx="3">
                  <c:v>843</c:v>
                </c:pt>
                <c:pt idx="4">
                  <c:v>743</c:v>
                </c:pt>
              </c:numCache>
            </c:numRef>
          </c:val>
          <c:extLst>
            <c:ext xmlns:c16="http://schemas.microsoft.com/office/drawing/2014/chart" uri="{C3380CC4-5D6E-409C-BE32-E72D297353CC}">
              <c16:uniqueId val="{00000001-EA9E-40A7-93D9-7F5671492F88}"/>
            </c:ext>
          </c:extLst>
        </c:ser>
        <c:ser>
          <c:idx val="2"/>
          <c:order val="2"/>
          <c:tx>
            <c:strRef>
              <c:f>Sheet1!$D$1</c:f>
              <c:strCache>
                <c:ptCount val="1"/>
                <c:pt idx="0">
                  <c:v>总规模</c:v>
                </c:pt>
              </c:strCache>
            </c:strRef>
          </c:tx>
          <c:spPr>
            <a:noFill/>
            <a:ln w="25400" cap="flat" cmpd="sng" algn="ctr">
              <a:solidFill>
                <a:schemeClr val="accent3"/>
              </a:solidFill>
              <a:miter lim="800000"/>
            </a:ln>
            <a:effectLst/>
          </c:spPr>
          <c:invertIfNegative val="0"/>
          <c:dLbls>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Sheet1!$D$2:$D$6</c:f>
              <c:numCache>
                <c:formatCode>General</c:formatCode>
                <c:ptCount val="5"/>
                <c:pt idx="0">
                  <c:v>922</c:v>
                </c:pt>
                <c:pt idx="1">
                  <c:v>1106</c:v>
                </c:pt>
                <c:pt idx="2">
                  <c:v>1422</c:v>
                </c:pt>
                <c:pt idx="3">
                  <c:v>1553</c:v>
                </c:pt>
                <c:pt idx="4">
                  <c:v>1651</c:v>
                </c:pt>
              </c:numCache>
            </c:numRef>
          </c:val>
          <c:extLst>
            <c:ext xmlns:c16="http://schemas.microsoft.com/office/drawing/2014/chart" uri="{C3380CC4-5D6E-409C-BE32-E72D297353CC}">
              <c16:uniqueId val="{00000002-EA9E-40A7-93D9-7F5671492F88}"/>
            </c:ext>
          </c:extLst>
        </c:ser>
        <c:dLbls>
          <c:showLegendKey val="0"/>
          <c:showVal val="1"/>
          <c:showCatName val="0"/>
          <c:showSerName val="0"/>
          <c:showPercent val="0"/>
          <c:showBubbleSize val="0"/>
        </c:dLbls>
        <c:gapWidth val="164"/>
        <c:overlap val="-35"/>
        <c:axId val="784527344"/>
        <c:axId val="784524624"/>
      </c:barChart>
      <c:catAx>
        <c:axId val="784527344"/>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50000"/>
                    <a:lumOff val="50000"/>
                  </a:schemeClr>
                </a:solidFill>
                <a:latin typeface="+mn-lt"/>
                <a:ea typeface="+mn-ea"/>
                <a:cs typeface="+mn-ea"/>
                <a:sym typeface="+mn-lt"/>
              </a:defRPr>
            </a:pPr>
            <a:endParaRPr lang="zh-CN"/>
          </a:p>
        </c:txPr>
        <c:crossAx val="784524624"/>
        <c:crosses val="autoZero"/>
        <c:auto val="1"/>
        <c:lblAlgn val="ctr"/>
        <c:lblOffset val="100"/>
        <c:noMultiLvlLbl val="0"/>
      </c:catAx>
      <c:valAx>
        <c:axId val="784524624"/>
        <c:scaling>
          <c:orientation val="minMax"/>
        </c:scaling>
        <c:delete val="1"/>
        <c:axPos val="l"/>
        <c:numFmt formatCode="General" sourceLinked="1"/>
        <c:majorTickMark val="none"/>
        <c:minorTickMark val="none"/>
        <c:tickLblPos val="nextTo"/>
        <c:crossAx val="784527344"/>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lang="zh-CN" sz="1600" b="0" i="0" u="none" strike="noStrike" kern="1200" baseline="0">
                <a:solidFill>
                  <a:schemeClr val="tx1">
                    <a:lumMod val="50000"/>
                    <a:lumOff val="50000"/>
                  </a:schemeClr>
                </a:solidFill>
                <a:latin typeface="+mn-lt"/>
                <a:ea typeface="+mn-ea"/>
                <a:cs typeface="+mn-ea"/>
                <a:sym typeface="+mn-lt"/>
              </a:defRPr>
            </a:pPr>
            <a:endParaRPr lang="zh-CN"/>
          </a:p>
        </c:txPr>
      </c:legendEntry>
      <c:legendEntry>
        <c:idx val="1"/>
        <c:txPr>
          <a:bodyPr rot="0" spcFirstLastPara="1" vertOverflow="ellipsis" vert="horz" wrap="square" anchor="ctr" anchorCtr="1"/>
          <a:lstStyle/>
          <a:p>
            <a:pPr>
              <a:defRPr lang="zh-CN" sz="1600" b="0" i="0" u="none" strike="noStrike" kern="1200" baseline="0">
                <a:solidFill>
                  <a:schemeClr val="tx1">
                    <a:lumMod val="50000"/>
                    <a:lumOff val="50000"/>
                  </a:schemeClr>
                </a:solidFill>
                <a:latin typeface="+mn-lt"/>
                <a:ea typeface="+mn-ea"/>
                <a:cs typeface="+mn-ea"/>
                <a:sym typeface="+mn-lt"/>
              </a:defRPr>
            </a:pPr>
            <a:endParaRPr lang="zh-CN"/>
          </a:p>
        </c:txPr>
      </c:legendEntry>
      <c:legendEntry>
        <c:idx val="2"/>
        <c:txPr>
          <a:bodyPr rot="0" spcFirstLastPara="1" vertOverflow="ellipsis" vert="horz" wrap="square" anchor="ctr" anchorCtr="1"/>
          <a:lstStyle/>
          <a:p>
            <a:pPr>
              <a:defRPr lang="zh-CN" sz="1600" b="0" i="0" u="none" strike="noStrike" kern="1200" baseline="0">
                <a:solidFill>
                  <a:schemeClr val="tx1">
                    <a:lumMod val="50000"/>
                    <a:lumOff val="50000"/>
                  </a:schemeClr>
                </a:solidFill>
                <a:latin typeface="+mn-lt"/>
                <a:ea typeface="+mn-ea"/>
                <a:cs typeface="+mn-ea"/>
                <a:sym typeface="+mn-lt"/>
              </a:defRPr>
            </a:pPr>
            <a:endParaRPr lang="zh-CN"/>
          </a:p>
        </c:txPr>
      </c:legendEntry>
      <c:layout/>
      <c:overlay val="0"/>
      <c:spPr>
        <a:noFill/>
        <a:ln>
          <a:noFill/>
        </a:ln>
        <a:effectLst/>
      </c:spPr>
      <c:txPr>
        <a:bodyPr rot="0" spcFirstLastPara="1" vertOverflow="ellipsis" vert="horz" wrap="square" anchor="ctr" anchorCtr="1"/>
        <a:lstStyle/>
        <a:p>
          <a:pPr>
            <a:defRPr lang="zh-CN" sz="1600" b="0" i="0" u="none" strike="noStrike" kern="1200" baseline="0">
              <a:solidFill>
                <a:schemeClr val="tx1">
                  <a:lumMod val="50000"/>
                  <a:lumOff val="50000"/>
                </a:schemeClr>
              </a:solidFill>
              <a:latin typeface="+mn-lt"/>
              <a:ea typeface="+mn-ea"/>
              <a:cs typeface="+mn-ea"/>
              <a:sym typeface="+mn-lt"/>
            </a:defRPr>
          </a:pPr>
          <a:endParaRPr lang="zh-CN"/>
        </a:p>
      </c:txPr>
    </c:legend>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74379582320201"/>
          <c:y val="1.9890139606853902E-2"/>
          <c:w val="0.56740816112080406"/>
          <c:h val="0.854138976216405"/>
        </c:manualLayout>
      </c:layout>
      <c:pieChart>
        <c:varyColors val="1"/>
        <c:ser>
          <c:idx val="0"/>
          <c:order val="0"/>
          <c:tx>
            <c:strRef>
              <c:f>Sheet1!$B$1</c:f>
              <c:strCache>
                <c:ptCount val="1"/>
                <c:pt idx="0">
                  <c:v>硕博士占比</c:v>
                </c:pt>
              </c:strCache>
            </c:strRef>
          </c:tx>
          <c:dPt>
            <c:idx val="0"/>
            <c:bubble3D val="0"/>
            <c:spPr>
              <a:solidFill>
                <a:srgbClr val="00B0F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9C9-4027-A517-43D7DBC0F98A}"/>
              </c:ext>
            </c:extLst>
          </c:dPt>
          <c:dPt>
            <c:idx val="1"/>
            <c:bubble3D val="0"/>
            <c:spPr>
              <a:solidFill>
                <a:srgbClr val="FF006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9C9-4027-A517-43D7DBC0F98A}"/>
              </c:ext>
            </c:extLst>
          </c:dPt>
          <c:dPt>
            <c:idx val="2"/>
            <c:bubble3D val="0"/>
            <c:spPr>
              <a:solidFill>
                <a:srgbClr val="F45A5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9C9-4027-A517-43D7DBC0F98A}"/>
              </c:ext>
            </c:extLst>
          </c:dPt>
          <c:dLbls>
            <c:dLbl>
              <c:idx val="0"/>
              <c:layout>
                <c:manualLayout>
                  <c:x val="-0.19367326292481199"/>
                  <c:y val="-0.27565899379672398"/>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5778031525349698"/>
                      <c:h val="0.42674629483552901"/>
                    </c:manualLayout>
                  </c15:layout>
                </c:ext>
                <c:ext xmlns:c16="http://schemas.microsoft.com/office/drawing/2014/chart" uri="{C3380CC4-5D6E-409C-BE32-E72D297353CC}">
                  <c16:uniqueId val="{00000001-99C9-4027-A517-43D7DBC0F98A}"/>
                </c:ext>
              </c:extLst>
            </c:dLbl>
            <c:dLbl>
              <c:idx val="1"/>
              <c:layout>
                <c:manualLayout>
                  <c:x val="0.195099307134111"/>
                  <c:y val="0.178957477890553"/>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5984727568012798"/>
                      <c:h val="0.42674629483552901"/>
                    </c:manualLayout>
                  </c15:layout>
                </c:ext>
                <c:ext xmlns:c16="http://schemas.microsoft.com/office/drawing/2014/chart" uri="{C3380CC4-5D6E-409C-BE32-E72D297353CC}">
                  <c16:uniqueId val="{00000003-99C9-4027-A517-43D7DBC0F98A}"/>
                </c:ext>
              </c:extLst>
            </c:dLbl>
            <c:dLbl>
              <c:idx val="2"/>
              <c:layout>
                <c:manualLayout>
                  <c:x val="9.2299714887599402E-2"/>
                  <c:y val="0"/>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5-99C9-4027-A517-43D7DBC0F98A}"/>
                </c:ext>
              </c:extLst>
            </c:dLbl>
            <c:spPr>
              <a:noFill/>
              <a:ln>
                <a:noFill/>
              </a:ln>
              <a:effectLst/>
            </c:spPr>
            <c:txPr>
              <a:bodyPr rot="0" spcFirstLastPara="1" vertOverflow="ellipsis" vert="horz" wrap="square" anchor="ctr" anchorCtr="1"/>
              <a:lstStyle/>
              <a:p>
                <a:pPr>
                  <a:defRPr lang="zh-CN" sz="1600" b="1" i="0" u="none" strike="noStrike" kern="1200" baseline="0">
                    <a:solidFill>
                      <a:schemeClr val="lt1"/>
                    </a:solidFill>
                    <a:latin typeface="+mn-lt"/>
                    <a:ea typeface="+mn-ea"/>
                    <a:cs typeface="+mn-ea"/>
                    <a:sym typeface="+mn-lt"/>
                  </a:defRPr>
                </a:pPr>
                <a:endParaRPr lang="zh-CN"/>
              </a:p>
            </c:txPr>
            <c:dLblPos val="inEnd"/>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Undergraduate</c:v>
                </c:pt>
                <c:pt idx="1">
                  <c:v>Master</c:v>
                </c:pt>
                <c:pt idx="2">
                  <c:v>Doctor</c:v>
                </c:pt>
              </c:strCache>
            </c:strRef>
          </c:cat>
          <c:val>
            <c:numRef>
              <c:f>Sheet1!$B$2:$B$4</c:f>
              <c:numCache>
                <c:formatCode>General</c:formatCode>
                <c:ptCount val="3"/>
                <c:pt idx="0">
                  <c:v>612</c:v>
                </c:pt>
                <c:pt idx="1">
                  <c:v>243</c:v>
                </c:pt>
                <c:pt idx="2">
                  <c:v>53</c:v>
                </c:pt>
              </c:numCache>
            </c:numRef>
          </c:val>
          <c:extLst>
            <c:ext xmlns:c16="http://schemas.microsoft.com/office/drawing/2014/chart" uri="{C3380CC4-5D6E-409C-BE32-E72D297353CC}">
              <c16:uniqueId val="{00000006-99C9-4027-A517-43D7DBC0F98A}"/>
            </c:ext>
          </c:extLst>
        </c:ser>
        <c:dLbls>
          <c:showLegendKey val="1"/>
          <c:showVal val="1"/>
          <c:showCatName val="1"/>
          <c:showSerName val="1"/>
          <c:showPercent val="1"/>
          <c:showBubbleSize val="1"/>
          <c:showLeaderLines val="0"/>
        </c:dLbls>
        <c:firstSliceAng val="0"/>
      </c:pieChart>
      <c:spPr>
        <a:noFill/>
        <a:ln>
          <a:noFill/>
        </a:ln>
        <a:effectLst/>
      </c:spPr>
    </c:plotArea>
    <c:plotVisOnly val="1"/>
    <c:dispBlanksAs val="zero"/>
    <c:showDLblsOverMax val="0"/>
  </c:chart>
  <c:spPr>
    <a:noFill/>
    <a:ln>
      <a:noFill/>
    </a:ln>
    <a:effectLst/>
  </c:spPr>
  <c:txPr>
    <a:bodyPr/>
    <a:lstStyle/>
    <a:p>
      <a:pPr>
        <a:defRPr lang="zh-CN" sz="1600">
          <a:latin typeface="+mn-lt"/>
          <a:ea typeface="+mn-ea"/>
          <a:cs typeface="+mn-ea"/>
          <a:sym typeface="+mn-lt"/>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mn-lt"/>
                <a:ea typeface="+mn-ea"/>
                <a:cs typeface="+mn-ea"/>
                <a:sym typeface="+mn-lt"/>
              </a:defRPr>
            </a:pPr>
            <a:r>
              <a:rPr lang="en-US"/>
              <a:t>Undergraduate Enrollment  in Meteorology at NUIST in the Past 5 Years</a:t>
            </a:r>
            <a:endParaRPr lang="zh-CN"/>
          </a:p>
        </c:rich>
      </c:tx>
      <c:layout/>
      <c:overlay val="0"/>
      <c:spPr>
        <a:noFill/>
        <a:ln>
          <a:noFill/>
        </a:ln>
        <a:effectLst/>
      </c:spPr>
      <c:txPr>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mn-lt"/>
              <a:ea typeface="+mn-ea"/>
              <a:cs typeface="+mn-ea"/>
              <a:sym typeface="+mn-lt"/>
            </a:defRPr>
          </a:pPr>
          <a:endParaRPr lang="zh-CN"/>
        </a:p>
      </c:txPr>
    </c:title>
    <c:autoTitleDeleted val="0"/>
    <c:plotArea>
      <c:layout/>
      <c:barChart>
        <c:barDir val="col"/>
        <c:grouping val="clustered"/>
        <c:varyColors val="0"/>
        <c:ser>
          <c:idx val="0"/>
          <c:order val="0"/>
          <c:tx>
            <c:strRef>
              <c:f>Sheet1!$B$1</c:f>
              <c:strCache>
                <c:ptCount val="1"/>
                <c:pt idx="0">
                  <c:v>招生人数</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ea"/>
                    <a:sym typeface="+mn-lt"/>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863</c:v>
                </c:pt>
                <c:pt idx="1">
                  <c:v>1053</c:v>
                </c:pt>
                <c:pt idx="2">
                  <c:v>889</c:v>
                </c:pt>
                <c:pt idx="3">
                  <c:v>1135</c:v>
                </c:pt>
                <c:pt idx="4">
                  <c:v>1181</c:v>
                </c:pt>
              </c:numCache>
            </c:numRef>
          </c:val>
          <c:extLst>
            <c:ext xmlns:c16="http://schemas.microsoft.com/office/drawing/2014/chart" uri="{C3380CC4-5D6E-409C-BE32-E72D297353CC}">
              <c16:uniqueId val="{00000000-E4AF-49BA-9C4C-7DF609C9EA5A}"/>
            </c:ext>
          </c:extLst>
        </c:ser>
        <c:dLbls>
          <c:showLegendKey val="0"/>
          <c:showVal val="1"/>
          <c:showCatName val="0"/>
          <c:showSerName val="0"/>
          <c:showPercent val="0"/>
          <c:showBubbleSize val="0"/>
        </c:dLbls>
        <c:gapWidth val="80"/>
        <c:overlap val="-27"/>
        <c:axId val="784526800"/>
        <c:axId val="784520272"/>
      </c:barChart>
      <c:catAx>
        <c:axId val="78452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784520272"/>
        <c:crosses val="autoZero"/>
        <c:auto val="1"/>
        <c:lblAlgn val="ctr"/>
        <c:lblOffset val="100"/>
        <c:noMultiLvlLbl val="0"/>
      </c:catAx>
      <c:valAx>
        <c:axId val="78452027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84526800"/>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mn-lt"/>
                <a:ea typeface="+mn-ea"/>
                <a:cs typeface="+mn-ea"/>
                <a:sym typeface="+mn-lt"/>
              </a:defRPr>
            </a:pPr>
            <a:r>
              <a:rPr lang="en-US"/>
              <a:t>Postgraduate Enrollment in Meteorology at NUIST in the Past 5 Years</a:t>
            </a:r>
            <a:endParaRPr lang="zh-CN"/>
          </a:p>
        </c:rich>
      </c:tx>
      <c:layout/>
      <c:overlay val="0"/>
      <c:spPr>
        <a:noFill/>
        <a:ln>
          <a:noFill/>
        </a:ln>
        <a:effectLst/>
      </c:spPr>
      <c:txPr>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mn-lt"/>
              <a:ea typeface="+mn-ea"/>
              <a:cs typeface="+mn-ea"/>
              <a:sym typeface="+mn-lt"/>
            </a:defRPr>
          </a:pPr>
          <a:endParaRPr lang="zh-CN"/>
        </a:p>
      </c:txPr>
    </c:title>
    <c:autoTitleDeleted val="0"/>
    <c:plotArea>
      <c:layout/>
      <c:barChart>
        <c:barDir val="col"/>
        <c:grouping val="clustered"/>
        <c:varyColors val="0"/>
        <c:ser>
          <c:idx val="0"/>
          <c:order val="0"/>
          <c:tx>
            <c:strRef>
              <c:f>Sheet1!$B$1</c:f>
              <c:strCache>
                <c:ptCount val="1"/>
                <c:pt idx="0">
                  <c:v>Doctor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ea"/>
                    <a:sym typeface="+mn-lt"/>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78</c:v>
                </c:pt>
                <c:pt idx="1">
                  <c:v>80</c:v>
                </c:pt>
                <c:pt idx="2">
                  <c:v>85</c:v>
                </c:pt>
                <c:pt idx="3">
                  <c:v>93</c:v>
                </c:pt>
                <c:pt idx="4">
                  <c:v>102</c:v>
                </c:pt>
              </c:numCache>
            </c:numRef>
          </c:val>
          <c:extLst>
            <c:ext xmlns:c16="http://schemas.microsoft.com/office/drawing/2014/chart" uri="{C3380CC4-5D6E-409C-BE32-E72D297353CC}">
              <c16:uniqueId val="{00000000-350B-4BA3-B788-489D8B711DD2}"/>
            </c:ext>
          </c:extLst>
        </c:ser>
        <c:ser>
          <c:idx val="1"/>
          <c:order val="1"/>
          <c:tx>
            <c:strRef>
              <c:f>Sheet1!$C$1</c:f>
              <c:strCache>
                <c:ptCount val="1"/>
                <c:pt idx="0">
                  <c:v>Master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ea"/>
                    <a:sym typeface="+mn-lt"/>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Sheet1!$C$2:$C$6</c:f>
              <c:numCache>
                <c:formatCode>General</c:formatCode>
                <c:ptCount val="5"/>
                <c:pt idx="0">
                  <c:v>304</c:v>
                </c:pt>
                <c:pt idx="1">
                  <c:v>322</c:v>
                </c:pt>
                <c:pt idx="2">
                  <c:v>335</c:v>
                </c:pt>
                <c:pt idx="3">
                  <c:v>343</c:v>
                </c:pt>
                <c:pt idx="4">
                  <c:v>359</c:v>
                </c:pt>
              </c:numCache>
            </c:numRef>
          </c:val>
          <c:extLst>
            <c:ext xmlns:c16="http://schemas.microsoft.com/office/drawing/2014/chart" uri="{C3380CC4-5D6E-409C-BE32-E72D297353CC}">
              <c16:uniqueId val="{00000001-350B-4BA3-B788-489D8B711DD2}"/>
            </c:ext>
          </c:extLst>
        </c:ser>
        <c:dLbls>
          <c:showLegendKey val="0"/>
          <c:showVal val="1"/>
          <c:showCatName val="0"/>
          <c:showSerName val="0"/>
          <c:showPercent val="0"/>
          <c:showBubbleSize val="0"/>
        </c:dLbls>
        <c:gapWidth val="80"/>
        <c:overlap val="-27"/>
        <c:axId val="784524080"/>
        <c:axId val="784528976"/>
      </c:barChart>
      <c:catAx>
        <c:axId val="78452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784528976"/>
        <c:crosses val="autoZero"/>
        <c:auto val="1"/>
        <c:lblAlgn val="ctr"/>
        <c:lblOffset val="100"/>
        <c:noMultiLvlLbl val="0"/>
      </c:catAx>
      <c:valAx>
        <c:axId val="7845289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845240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30107056998448"/>
          <c:y val="9.7093688084737659E-2"/>
          <c:w val="0.82570005734036378"/>
          <c:h val="0.77326915963306475"/>
        </c:manualLayout>
      </c:layout>
      <c:barChart>
        <c:barDir val="col"/>
        <c:grouping val="clustered"/>
        <c:varyColors val="0"/>
        <c:ser>
          <c:idx val="0"/>
          <c:order val="0"/>
          <c:tx>
            <c:strRef>
              <c:f>Sheet1!$B$1</c:f>
              <c:strCache>
                <c:ptCount val="1"/>
                <c:pt idx="0">
                  <c:v>人数</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bachelor</c:v>
                </c:pt>
                <c:pt idx="1">
                  <c:v>master</c:v>
                </c:pt>
                <c:pt idx="2">
                  <c:v>doctor</c:v>
                </c:pt>
              </c:strCache>
            </c:strRef>
          </c:cat>
          <c:val>
            <c:numRef>
              <c:f>Sheet1!$B$2:$B$4</c:f>
              <c:numCache>
                <c:formatCode>General</c:formatCode>
                <c:ptCount val="3"/>
                <c:pt idx="0">
                  <c:v>400</c:v>
                </c:pt>
                <c:pt idx="1">
                  <c:v>340</c:v>
                </c:pt>
                <c:pt idx="2">
                  <c:v>51</c:v>
                </c:pt>
              </c:numCache>
            </c:numRef>
          </c:val>
          <c:extLst>
            <c:ext xmlns:c16="http://schemas.microsoft.com/office/drawing/2014/chart" uri="{C3380CC4-5D6E-409C-BE32-E72D297353CC}">
              <c16:uniqueId val="{00000000-DC8F-4DB3-8DC7-99A5C1A68DBB}"/>
            </c:ext>
          </c:extLst>
        </c:ser>
        <c:dLbls>
          <c:showLegendKey val="0"/>
          <c:showVal val="0"/>
          <c:showCatName val="0"/>
          <c:showSerName val="0"/>
          <c:showPercent val="0"/>
          <c:showBubbleSize val="0"/>
        </c:dLbls>
        <c:gapWidth val="80"/>
        <c:overlap val="25"/>
        <c:axId val="784531152"/>
        <c:axId val="784531696"/>
      </c:barChart>
      <c:catAx>
        <c:axId val="78453115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zh-CN"/>
          </a:p>
        </c:txPr>
        <c:crossAx val="784531696"/>
        <c:crosses val="autoZero"/>
        <c:auto val="1"/>
        <c:lblAlgn val="ctr"/>
        <c:lblOffset val="100"/>
        <c:noMultiLvlLbl val="0"/>
      </c:catAx>
      <c:valAx>
        <c:axId val="784531696"/>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zh-CN"/>
          </a:p>
        </c:txPr>
        <c:crossAx val="784531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science</c:v>
                </c:pt>
                <c:pt idx="1">
                  <c:v>engineering</c:v>
                </c:pt>
                <c:pt idx="2">
                  <c:v>economics</c:v>
                </c:pt>
                <c:pt idx="3">
                  <c:v>management</c:v>
                </c:pt>
                <c:pt idx="4">
                  <c:v>agriculture</c:v>
                </c:pt>
                <c:pt idx="5">
                  <c:v>law</c:v>
                </c:pt>
                <c:pt idx="6">
                  <c:v>art</c:v>
                </c:pt>
                <c:pt idx="7">
                  <c:v>literature</c:v>
                </c:pt>
              </c:strCache>
            </c:strRef>
          </c:cat>
          <c:val>
            <c:numRef>
              <c:f>Sheet1!$B$2:$B$9</c:f>
              <c:numCache>
                <c:formatCode>General</c:formatCode>
                <c:ptCount val="8"/>
                <c:pt idx="0">
                  <c:v>258</c:v>
                </c:pt>
                <c:pt idx="1">
                  <c:v>267</c:v>
                </c:pt>
                <c:pt idx="2">
                  <c:v>167</c:v>
                </c:pt>
                <c:pt idx="3">
                  <c:v>94</c:v>
                </c:pt>
                <c:pt idx="4">
                  <c:v>2</c:v>
                </c:pt>
                <c:pt idx="5">
                  <c:v>1</c:v>
                </c:pt>
                <c:pt idx="6">
                  <c:v>1</c:v>
                </c:pt>
                <c:pt idx="7">
                  <c:v>1</c:v>
                </c:pt>
              </c:numCache>
            </c:numRef>
          </c:val>
          <c:extLst>
            <c:ext xmlns:c16="http://schemas.microsoft.com/office/drawing/2014/chart" uri="{C3380CC4-5D6E-409C-BE32-E72D297353CC}">
              <c16:uniqueId val="{00000000-343C-41FF-9C4A-A71D928F5FE3}"/>
            </c:ext>
          </c:extLst>
        </c:ser>
        <c:dLbls>
          <c:showLegendKey val="0"/>
          <c:showVal val="0"/>
          <c:showCatName val="0"/>
          <c:showSerName val="0"/>
          <c:showPercent val="0"/>
          <c:showBubbleSize val="0"/>
        </c:dLbls>
        <c:gapWidth val="80"/>
        <c:overlap val="25"/>
        <c:axId val="784532240"/>
        <c:axId val="784525168"/>
      </c:barChart>
      <c:catAx>
        <c:axId val="78453224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zh-CN"/>
          </a:p>
        </c:txPr>
        <c:crossAx val="784525168"/>
        <c:crosses val="autoZero"/>
        <c:auto val="1"/>
        <c:lblAlgn val="ctr"/>
        <c:lblOffset val="100"/>
        <c:noMultiLvlLbl val="0"/>
      </c:catAx>
      <c:valAx>
        <c:axId val="784525168"/>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zh-CN"/>
          </a:p>
        </c:txPr>
        <c:crossAx val="784532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04386625174198E-2"/>
          <c:y val="0.22319482256828968"/>
          <c:w val="0.68613192772815979"/>
          <c:h val="0.73839629863953327"/>
        </c:manualLayout>
      </c:layout>
      <c:pieChart>
        <c:varyColors val="1"/>
        <c:ser>
          <c:idx val="0"/>
          <c:order val="0"/>
          <c:tx>
            <c:strRef>
              <c:f>Sheet1!$B$1</c:f>
              <c:strCache>
                <c:ptCount val="1"/>
                <c:pt idx="0">
                  <c:v>人数</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FC6-4637-AB78-CEA2AA25131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FC6-4637-AB78-CEA2AA25131D}"/>
              </c:ext>
            </c:extLst>
          </c:dPt>
          <c:dLbls>
            <c:dLbl>
              <c:idx val="0"/>
              <c:layout>
                <c:manualLayout>
                  <c:x val="-0.33599870522415809"/>
                  <c:y val="-0.15987590855107028"/>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FC6-4637-AB78-CEA2AA25131D}"/>
                </c:ext>
              </c:extLst>
            </c:dLbl>
            <c:dLbl>
              <c:idx val="1"/>
              <c:layout>
                <c:manualLayout>
                  <c:x val="0.19745601763282963"/>
                  <c:y val="0.12120087248220124"/>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endParaRPr lang="zh-CN"/>
                </a:p>
              </c:txPr>
              <c:showLegendKey val="0"/>
              <c:showVal val="1"/>
              <c:showCatName val="0"/>
              <c:showSerName val="0"/>
              <c:showPercent val="0"/>
              <c:showBubbleSize val="0"/>
              <c:extLst>
                <c:ext xmlns:c15="http://schemas.microsoft.com/office/drawing/2012/chart" uri="{CE6537A1-D6FC-4f65-9D91-7224C49458BB}">
                  <c15:layout>
                    <c:manualLayout>
                      <c:w val="0.16071019157101982"/>
                      <c:h val="0.12927216667613661"/>
                    </c:manualLayout>
                  </c15:layout>
                </c:ext>
                <c:ext xmlns:c16="http://schemas.microsoft.com/office/drawing/2014/chart" uri="{C3380CC4-5D6E-409C-BE32-E72D297353CC}">
                  <c16:uniqueId val="{00000003-DFC6-4637-AB78-CEA2AA25131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long-term students</c:v>
                </c:pt>
                <c:pt idx="1">
                  <c:v>short-term students</c:v>
                </c:pt>
              </c:strCache>
            </c:strRef>
          </c:cat>
          <c:val>
            <c:numRef>
              <c:f>Sheet1!$B$2:$B$3</c:f>
              <c:numCache>
                <c:formatCode>General</c:formatCode>
                <c:ptCount val="2"/>
                <c:pt idx="0">
                  <c:v>922</c:v>
                </c:pt>
                <c:pt idx="1">
                  <c:v>333</c:v>
                </c:pt>
              </c:numCache>
            </c:numRef>
          </c:val>
          <c:extLst>
            <c:ext xmlns:c16="http://schemas.microsoft.com/office/drawing/2014/chart" uri="{C3380CC4-5D6E-409C-BE32-E72D297353CC}">
              <c16:uniqueId val="{00000004-DFC6-4637-AB78-CEA2AA25131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1195" kern="1200"/>
  </cs:axisTitle>
  <cs:categoryAxis>
    <cs:lnRef idx="0"/>
    <cs:fillRef idx="0"/>
    <cs:effectRef idx="0"/>
    <cs:fontRef idx="minor">
      <a:schemeClr val="tx1">
        <a:lumMod val="50000"/>
        <a:lumOff val="50000"/>
      </a:schemeClr>
    </cs:fontRef>
    <cs:defRPr sz="1195"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65000"/>
        <a:lumOff val="35000"/>
      </a:schemeClr>
    </cs:fontRef>
    <cs:defRPr sz="1195" kern="1200"/>
  </cs:dataLabel>
  <cs:dataLabelCallout>
    <cs:lnRef idx="0"/>
    <cs:fillRef idx="0"/>
    <cs:effectRef idx="0"/>
    <cs:fontRef idx="minor">
      <a:schemeClr val="bg1"/>
    </cs:fontRef>
    <cs:spPr>
      <a:solidFill>
        <a:schemeClr val="tx1">
          <a:lumMod val="35000"/>
          <a:lumOff val="65000"/>
        </a:schemeClr>
      </a:solidFill>
    </cs:spPr>
    <cs:defRPr sz="1195"/>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5"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5"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2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1195"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1195"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5" kern="1200"/>
  </cs:axisTitle>
  <cs:categoryAxis>
    <cs:lnRef idx="0"/>
    <cs:fillRef idx="0"/>
    <cs:effectRef idx="0"/>
    <cs:fontRef idx="minor">
      <a:schemeClr val="tx1">
        <a:lumMod val="65000"/>
        <a:lumOff val="35000"/>
      </a:schemeClr>
    </cs:fontRef>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lt1"/>
    </cs:fontRef>
    <cs:defRPr sz="1195"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B5BDB9A-0BFA-40EB-8925-3CDBB386806F}" type="doc">
      <dgm:prSet loTypeId="urn:microsoft.com/office/officeart/2005/8/layout/hList1" loCatId="list" qsTypeId="urn:microsoft.com/office/officeart/2005/8/quickstyle/simple1#2" qsCatId="simple" csTypeId="urn:microsoft.com/office/officeart/2005/8/colors/colorful1#2" csCatId="colorful" phldr="1"/>
      <dgm:spPr/>
      <dgm:t>
        <a:bodyPr/>
        <a:lstStyle/>
        <a:p>
          <a:endParaRPr lang="zh-CN" altLang="en-US"/>
        </a:p>
      </dgm:t>
    </dgm:pt>
    <dgm:pt modelId="{46AF90C8-71CF-4FD4-A115-E3CFDC27E535}">
      <dgm:prSet/>
      <dgm:spPr/>
      <dgm:t>
        <a:bodyPr/>
        <a:lstStyle/>
        <a:p>
          <a:pPr rtl="0"/>
          <a:r>
            <a:rPr lang="en-US" altLang="zh-CN" b="1" dirty="0">
              <a:latin typeface="+mn-lt"/>
              <a:ea typeface="+mn-ea"/>
              <a:cs typeface="+mn-ea"/>
              <a:sym typeface="+mn-lt"/>
            </a:rPr>
            <a:t>R&amp;D Total Funds</a:t>
          </a:r>
          <a:endParaRPr lang="zh-CN" b="1" dirty="0">
            <a:latin typeface="+mn-lt"/>
            <a:ea typeface="+mn-ea"/>
            <a:cs typeface="+mn-ea"/>
            <a:sym typeface="+mn-lt"/>
          </a:endParaRPr>
        </a:p>
      </dgm:t>
    </dgm:pt>
    <dgm:pt modelId="{18C0B78E-B950-4FC1-8C42-F7E936F2B223}" type="parTrans" cxnId="{B7BE948A-A2AF-49C4-AF01-DB5428E14770}">
      <dgm:prSet/>
      <dgm:spPr/>
      <dgm:t>
        <a:bodyPr/>
        <a:lstStyle/>
        <a:p>
          <a:endParaRPr lang="zh-CN" altLang="en-US" b="1"/>
        </a:p>
      </dgm:t>
    </dgm:pt>
    <dgm:pt modelId="{11F857FB-C4A2-4070-B5F1-FA6F4CA9F3A5}" type="sibTrans" cxnId="{B7BE948A-A2AF-49C4-AF01-DB5428E14770}">
      <dgm:prSet/>
      <dgm:spPr/>
      <dgm:t>
        <a:bodyPr/>
        <a:lstStyle/>
        <a:p>
          <a:endParaRPr lang="zh-CN" altLang="en-US" b="1"/>
        </a:p>
      </dgm:t>
    </dgm:pt>
    <dgm:pt modelId="{B5D79185-FA5F-4E69-85CA-AE8E20701E0D}">
      <dgm:prSet/>
      <dgm:spPr/>
      <dgm:t>
        <a:bodyPr/>
        <a:lstStyle/>
        <a:p>
          <a:pPr rtl="0"/>
          <a:r>
            <a:rPr lang="en-US" altLang="zh-CN" b="1" dirty="0">
              <a:latin typeface="+mn-lt"/>
              <a:ea typeface="+mn-ea"/>
              <a:cs typeface="+mn-ea"/>
              <a:sym typeface="+mn-lt"/>
            </a:rPr>
            <a:t>350 Million RMB in account</a:t>
          </a:r>
          <a:endParaRPr lang="zh-CN" b="1" dirty="0">
            <a:latin typeface="+mn-lt"/>
            <a:ea typeface="+mn-ea"/>
            <a:cs typeface="+mn-ea"/>
            <a:sym typeface="+mn-lt"/>
          </a:endParaRPr>
        </a:p>
      </dgm:t>
    </dgm:pt>
    <dgm:pt modelId="{6520E9DF-D266-403C-A10B-60B05BDE3311}" type="parTrans" cxnId="{4328488F-C30D-4FB7-A4E3-1280927A2155}">
      <dgm:prSet/>
      <dgm:spPr/>
      <dgm:t>
        <a:bodyPr/>
        <a:lstStyle/>
        <a:p>
          <a:endParaRPr lang="zh-CN" altLang="en-US" b="1"/>
        </a:p>
      </dgm:t>
    </dgm:pt>
    <dgm:pt modelId="{193294EB-7223-4E9D-AB26-213841B1D444}" type="sibTrans" cxnId="{4328488F-C30D-4FB7-A4E3-1280927A2155}">
      <dgm:prSet/>
      <dgm:spPr/>
      <dgm:t>
        <a:bodyPr/>
        <a:lstStyle/>
        <a:p>
          <a:endParaRPr lang="zh-CN" altLang="en-US" b="1"/>
        </a:p>
      </dgm:t>
    </dgm:pt>
    <dgm:pt modelId="{FE2F78CB-ABE1-4875-BF3F-C6B1C067FAFA}">
      <dgm:prSet/>
      <dgm:spPr/>
      <dgm:t>
        <a:bodyPr/>
        <a:lstStyle/>
        <a:p>
          <a:pPr rtl="0"/>
          <a:r>
            <a:rPr lang="en-US" b="1" dirty="0">
              <a:latin typeface="+mn-lt"/>
              <a:ea typeface="+mn-ea"/>
              <a:cs typeface="+mn-ea"/>
              <a:sym typeface="+mn-lt"/>
            </a:rPr>
            <a:t>R&amp;D 660 Million RMB</a:t>
          </a:r>
          <a:endParaRPr lang="zh-CN" b="1" dirty="0">
            <a:latin typeface="+mn-lt"/>
            <a:ea typeface="+mn-ea"/>
            <a:cs typeface="+mn-ea"/>
            <a:sym typeface="+mn-lt"/>
          </a:endParaRPr>
        </a:p>
      </dgm:t>
    </dgm:pt>
    <dgm:pt modelId="{078C7694-BF7F-4102-A4A1-63BB0DFBBAD4}" type="parTrans" cxnId="{62F7A980-782A-4D7F-8372-AC6BA876508C}">
      <dgm:prSet/>
      <dgm:spPr/>
      <dgm:t>
        <a:bodyPr/>
        <a:lstStyle/>
        <a:p>
          <a:endParaRPr lang="zh-CN" altLang="en-US"/>
        </a:p>
      </dgm:t>
    </dgm:pt>
    <dgm:pt modelId="{396FA747-548B-4BC9-A163-5A161149AF2E}" type="sibTrans" cxnId="{62F7A980-782A-4D7F-8372-AC6BA876508C}">
      <dgm:prSet/>
      <dgm:spPr/>
      <dgm:t>
        <a:bodyPr/>
        <a:lstStyle/>
        <a:p>
          <a:endParaRPr lang="zh-CN" altLang="en-US"/>
        </a:p>
      </dgm:t>
    </dgm:pt>
    <dgm:pt modelId="{ABD073E7-78C9-4E03-BD97-A6F70527986F}">
      <dgm:prSet/>
      <dgm:spPr/>
      <dgm:t>
        <a:bodyPr/>
        <a:lstStyle/>
        <a:p>
          <a:pPr rtl="0"/>
          <a:r>
            <a:rPr lang="en-US" altLang="zh-CN" b="1" dirty="0">
              <a:latin typeface="+mn-lt"/>
              <a:ea typeface="+mn-ea"/>
              <a:cs typeface="+mn-ea"/>
              <a:sym typeface="+mn-lt"/>
            </a:rPr>
            <a:t>Per capita</a:t>
          </a:r>
          <a:endParaRPr lang="zh-CN" b="1" dirty="0">
            <a:latin typeface="+mn-lt"/>
            <a:ea typeface="+mn-ea"/>
            <a:cs typeface="+mn-ea"/>
            <a:sym typeface="+mn-lt"/>
          </a:endParaRPr>
        </a:p>
      </dgm:t>
    </dgm:pt>
    <dgm:pt modelId="{F2345ED8-90B1-450C-B62F-2C34861F5027}" type="parTrans" cxnId="{221F4359-8808-46B2-99C0-A9C15F0E02F7}">
      <dgm:prSet/>
      <dgm:spPr/>
      <dgm:t>
        <a:bodyPr/>
        <a:lstStyle/>
        <a:p>
          <a:endParaRPr lang="zh-CN" altLang="en-US"/>
        </a:p>
      </dgm:t>
    </dgm:pt>
    <dgm:pt modelId="{AFE413FB-FE0D-4C0B-9571-60F5C66BD574}" type="sibTrans" cxnId="{221F4359-8808-46B2-99C0-A9C15F0E02F7}">
      <dgm:prSet/>
      <dgm:spPr/>
      <dgm:t>
        <a:bodyPr/>
        <a:lstStyle/>
        <a:p>
          <a:endParaRPr lang="zh-CN" altLang="en-US"/>
        </a:p>
      </dgm:t>
    </dgm:pt>
    <dgm:pt modelId="{26CEB1D8-F142-4E9E-AC21-B79DE76395D3}">
      <dgm:prSet/>
      <dgm:spPr/>
      <dgm:t>
        <a:bodyPr/>
        <a:lstStyle/>
        <a:p>
          <a:pPr rtl="0"/>
          <a:r>
            <a:rPr lang="en-US" altLang="zh-CN" b="1" dirty="0">
              <a:latin typeface="+mn-lt"/>
              <a:ea typeface="+mn-ea"/>
              <a:cs typeface="+mn-ea"/>
              <a:sym typeface="+mn-lt"/>
            </a:rPr>
            <a:t>380,000 per capita</a:t>
          </a:r>
          <a:endParaRPr lang="zh-CN" b="1" dirty="0">
            <a:latin typeface="+mn-lt"/>
            <a:ea typeface="+mn-ea"/>
            <a:cs typeface="+mn-ea"/>
            <a:sym typeface="+mn-lt"/>
          </a:endParaRPr>
        </a:p>
      </dgm:t>
    </dgm:pt>
    <dgm:pt modelId="{B1818DBB-5383-478F-BFB9-0D774C20C0AA}" type="parTrans" cxnId="{72C2F8B7-F7E5-4C6A-A4A7-CCBBD721FC5B}">
      <dgm:prSet/>
      <dgm:spPr/>
      <dgm:t>
        <a:bodyPr/>
        <a:lstStyle/>
        <a:p>
          <a:endParaRPr lang="zh-CN" altLang="en-US"/>
        </a:p>
      </dgm:t>
    </dgm:pt>
    <dgm:pt modelId="{091840E6-6EF4-4D8E-92E1-210B8A2952D2}" type="sibTrans" cxnId="{72C2F8B7-F7E5-4C6A-A4A7-CCBBD721FC5B}">
      <dgm:prSet/>
      <dgm:spPr/>
      <dgm:t>
        <a:bodyPr/>
        <a:lstStyle/>
        <a:p>
          <a:endParaRPr lang="zh-CN" altLang="en-US"/>
        </a:p>
      </dgm:t>
    </dgm:pt>
    <dgm:pt modelId="{C1ACDD67-F873-4505-9E0C-6B21044B63D8}">
      <dgm:prSet/>
      <dgm:spPr/>
      <dgm:t>
        <a:bodyPr/>
        <a:lstStyle/>
        <a:p>
          <a:pPr rtl="0"/>
          <a:r>
            <a:rPr lang="en-US" altLang="zh-CN" b="1" dirty="0">
              <a:latin typeface="+mn-lt"/>
              <a:ea typeface="+mn-ea"/>
              <a:cs typeface="+mn-ea"/>
              <a:sym typeface="+mn-lt"/>
            </a:rPr>
            <a:t>Platform</a:t>
          </a:r>
          <a:endParaRPr lang="zh-CN" b="1" dirty="0">
            <a:latin typeface="+mn-lt"/>
            <a:ea typeface="+mn-ea"/>
            <a:cs typeface="+mn-ea"/>
            <a:sym typeface="+mn-lt"/>
          </a:endParaRPr>
        </a:p>
      </dgm:t>
    </dgm:pt>
    <dgm:pt modelId="{0B7B4A0D-2AB1-4621-A89E-D29181680FFC}" type="parTrans" cxnId="{4D7EFEF3-E18A-4B33-A972-F733A0CC2510}">
      <dgm:prSet/>
      <dgm:spPr/>
      <dgm:t>
        <a:bodyPr/>
        <a:lstStyle/>
        <a:p>
          <a:endParaRPr lang="zh-CN" altLang="en-US"/>
        </a:p>
      </dgm:t>
    </dgm:pt>
    <dgm:pt modelId="{C962C55F-4AB4-4AB9-A671-B1ED72204A74}" type="sibTrans" cxnId="{4D7EFEF3-E18A-4B33-A972-F733A0CC2510}">
      <dgm:prSet/>
      <dgm:spPr/>
      <dgm:t>
        <a:bodyPr/>
        <a:lstStyle/>
        <a:p>
          <a:endParaRPr lang="zh-CN" altLang="en-US"/>
        </a:p>
      </dgm:t>
    </dgm:pt>
    <dgm:pt modelId="{CF819001-DAE1-4172-B125-65C29B3E8FE3}">
      <dgm:prSet/>
      <dgm:spPr/>
      <dgm:t>
        <a:bodyPr/>
        <a:lstStyle/>
        <a:p>
          <a:pPr rtl="0"/>
          <a:r>
            <a:rPr lang="en-US" altLang="zh-CN" b="1" dirty="0">
              <a:latin typeface="+mn-lt"/>
              <a:ea typeface="+mn-ea"/>
              <a:cs typeface="+mn-ea"/>
              <a:sym typeface="+mn-lt"/>
            </a:rPr>
            <a:t>International Joint Lab</a:t>
          </a:r>
          <a:endParaRPr lang="zh-CN" dirty="0">
            <a:latin typeface="+mn-lt"/>
            <a:ea typeface="+mn-ea"/>
            <a:cs typeface="+mn-ea"/>
            <a:sym typeface="+mn-lt"/>
          </a:endParaRPr>
        </a:p>
      </dgm:t>
    </dgm:pt>
    <dgm:pt modelId="{03AB670E-AEC7-4A3D-B317-BE9DC58709DF}" type="parTrans" cxnId="{EC7DE42F-855D-4F74-B03E-ECEF1787FF4E}">
      <dgm:prSet/>
      <dgm:spPr/>
      <dgm:t>
        <a:bodyPr/>
        <a:lstStyle/>
        <a:p>
          <a:endParaRPr lang="zh-CN" altLang="en-US"/>
        </a:p>
      </dgm:t>
    </dgm:pt>
    <dgm:pt modelId="{92425B86-3DD9-4EFE-9DCE-A63BF8946314}" type="sibTrans" cxnId="{EC7DE42F-855D-4F74-B03E-ECEF1787FF4E}">
      <dgm:prSet/>
      <dgm:spPr/>
      <dgm:t>
        <a:bodyPr/>
        <a:lstStyle/>
        <a:p>
          <a:endParaRPr lang="zh-CN" altLang="en-US"/>
        </a:p>
      </dgm:t>
    </dgm:pt>
    <dgm:pt modelId="{157B9313-D2D5-495A-9202-DE5B568449FC}">
      <dgm:prSet/>
      <dgm:spPr/>
      <dgm:t>
        <a:bodyPr/>
        <a:lstStyle/>
        <a:p>
          <a:pPr rtl="0"/>
          <a:r>
            <a:rPr lang="en-US" b="1" dirty="0">
              <a:latin typeface="+mn-lt"/>
              <a:ea typeface="+mn-ea"/>
              <a:cs typeface="+mn-ea"/>
              <a:sym typeface="+mn-lt"/>
            </a:rPr>
            <a:t>2011 Coordination Innovation Centre</a:t>
          </a:r>
          <a:endParaRPr lang="zh-CN" dirty="0">
            <a:latin typeface="+mn-lt"/>
            <a:ea typeface="+mn-ea"/>
            <a:cs typeface="+mn-ea"/>
            <a:sym typeface="+mn-lt"/>
          </a:endParaRPr>
        </a:p>
      </dgm:t>
    </dgm:pt>
    <dgm:pt modelId="{9B1F119D-7691-48CC-BF3F-810397C446CC}" type="parTrans" cxnId="{123F7875-2C30-441D-95CC-3DE807FC054D}">
      <dgm:prSet/>
      <dgm:spPr/>
      <dgm:t>
        <a:bodyPr/>
        <a:lstStyle/>
        <a:p>
          <a:endParaRPr lang="zh-CN" altLang="en-US"/>
        </a:p>
      </dgm:t>
    </dgm:pt>
    <dgm:pt modelId="{A7BA033D-042C-44D0-B99A-D62087754FC4}" type="sibTrans" cxnId="{123F7875-2C30-441D-95CC-3DE807FC054D}">
      <dgm:prSet/>
      <dgm:spPr/>
      <dgm:t>
        <a:bodyPr/>
        <a:lstStyle/>
        <a:p>
          <a:endParaRPr lang="zh-CN" altLang="en-US"/>
        </a:p>
      </dgm:t>
    </dgm:pt>
    <dgm:pt modelId="{86D4A866-78E0-4DB0-AD16-E92BA9EBD484}">
      <dgm:prSet/>
      <dgm:spPr/>
      <dgm:t>
        <a:bodyPr/>
        <a:lstStyle/>
        <a:p>
          <a:pPr rtl="0"/>
          <a:r>
            <a:rPr lang="en-US" altLang="zh-CN" b="1" dirty="0">
              <a:latin typeface="+mn-lt"/>
              <a:ea typeface="+mn-ea"/>
              <a:cs typeface="+mn-ea"/>
              <a:sym typeface="+mn-lt"/>
            </a:rPr>
            <a:t>Provincial-Ministerial Joint Lab</a:t>
          </a:r>
          <a:endParaRPr lang="zh-CN" dirty="0">
            <a:latin typeface="+mn-lt"/>
            <a:ea typeface="+mn-ea"/>
            <a:cs typeface="+mn-ea"/>
            <a:sym typeface="+mn-lt"/>
          </a:endParaRPr>
        </a:p>
      </dgm:t>
    </dgm:pt>
    <dgm:pt modelId="{A9F96F5C-D9AB-48F5-9223-4B6689D0F666}" type="parTrans" cxnId="{5F3AAD27-A691-4325-99F9-0BEE2B727D79}">
      <dgm:prSet/>
      <dgm:spPr/>
      <dgm:t>
        <a:bodyPr/>
        <a:lstStyle/>
        <a:p>
          <a:endParaRPr lang="zh-CN" altLang="en-US"/>
        </a:p>
      </dgm:t>
    </dgm:pt>
    <dgm:pt modelId="{5373C10A-D0EA-4AA1-855F-6F57C6896E7D}" type="sibTrans" cxnId="{5F3AAD27-A691-4325-99F9-0BEE2B727D79}">
      <dgm:prSet/>
      <dgm:spPr/>
      <dgm:t>
        <a:bodyPr/>
        <a:lstStyle/>
        <a:p>
          <a:endParaRPr lang="zh-CN" altLang="en-US"/>
        </a:p>
      </dgm:t>
    </dgm:pt>
    <dgm:pt modelId="{FE5C3504-DB05-4D5E-BF8C-BCF2D0A8887C}">
      <dgm:prSet/>
      <dgm:spPr/>
      <dgm:t>
        <a:bodyPr/>
        <a:lstStyle/>
        <a:p>
          <a:pPr rtl="0"/>
          <a:r>
            <a:rPr lang="en-US" altLang="zh-CN" b="1" dirty="0">
              <a:latin typeface="+mn-lt"/>
              <a:ea typeface="+mn-ea"/>
              <a:cs typeface="+mn-ea"/>
              <a:sym typeface="+mn-lt"/>
            </a:rPr>
            <a:t>No. 40 in China</a:t>
          </a:r>
          <a:endParaRPr lang="zh-CN" b="1" dirty="0">
            <a:latin typeface="+mn-lt"/>
            <a:ea typeface="+mn-ea"/>
            <a:cs typeface="+mn-ea"/>
            <a:sym typeface="+mn-lt"/>
          </a:endParaRPr>
        </a:p>
      </dgm:t>
    </dgm:pt>
    <dgm:pt modelId="{E8D3BE88-E52A-489D-B17A-5C42A1B22D2A}" type="parTrans" cxnId="{6805D94B-D291-44C3-B535-22C35358C2D2}">
      <dgm:prSet/>
      <dgm:spPr/>
    </dgm:pt>
    <dgm:pt modelId="{B76BC524-8664-4358-BE8C-E7492F6AAC6E}" type="sibTrans" cxnId="{6805D94B-D291-44C3-B535-22C35358C2D2}">
      <dgm:prSet/>
      <dgm:spPr/>
    </dgm:pt>
    <dgm:pt modelId="{8922C89F-36F7-4846-B1AD-44C78672869B}" type="pres">
      <dgm:prSet presAssocID="{7B5BDB9A-0BFA-40EB-8925-3CDBB386806F}" presName="Name0" presStyleCnt="0">
        <dgm:presLayoutVars>
          <dgm:dir/>
          <dgm:animLvl val="lvl"/>
          <dgm:resizeHandles val="exact"/>
        </dgm:presLayoutVars>
      </dgm:prSet>
      <dgm:spPr/>
      <dgm:t>
        <a:bodyPr/>
        <a:lstStyle/>
        <a:p>
          <a:endParaRPr lang="zh-CN" altLang="en-US"/>
        </a:p>
      </dgm:t>
    </dgm:pt>
    <dgm:pt modelId="{F2AB270E-11B9-49AC-8CBF-ED17CA262181}" type="pres">
      <dgm:prSet presAssocID="{46AF90C8-71CF-4FD4-A115-E3CFDC27E535}" presName="composite" presStyleCnt="0"/>
      <dgm:spPr/>
    </dgm:pt>
    <dgm:pt modelId="{88D53EF3-9D15-4431-B3E2-67E7609FDB97}" type="pres">
      <dgm:prSet presAssocID="{46AF90C8-71CF-4FD4-A115-E3CFDC27E535}" presName="parTx" presStyleLbl="alignNode1" presStyleIdx="0" presStyleCnt="3">
        <dgm:presLayoutVars>
          <dgm:chMax val="0"/>
          <dgm:chPref val="0"/>
          <dgm:bulletEnabled val="1"/>
        </dgm:presLayoutVars>
      </dgm:prSet>
      <dgm:spPr/>
      <dgm:t>
        <a:bodyPr/>
        <a:lstStyle/>
        <a:p>
          <a:endParaRPr lang="zh-CN" altLang="en-US"/>
        </a:p>
      </dgm:t>
    </dgm:pt>
    <dgm:pt modelId="{8B4AEED8-EB5A-4835-86DA-DE72B719183B}" type="pres">
      <dgm:prSet presAssocID="{46AF90C8-71CF-4FD4-A115-E3CFDC27E535}" presName="desTx" presStyleLbl="alignAccFollowNode1" presStyleIdx="0" presStyleCnt="3">
        <dgm:presLayoutVars>
          <dgm:bulletEnabled val="1"/>
        </dgm:presLayoutVars>
      </dgm:prSet>
      <dgm:spPr/>
      <dgm:t>
        <a:bodyPr/>
        <a:lstStyle/>
        <a:p>
          <a:endParaRPr lang="zh-CN" altLang="en-US"/>
        </a:p>
      </dgm:t>
    </dgm:pt>
    <dgm:pt modelId="{3FBD3889-074B-4698-AC2B-5054D2633288}" type="pres">
      <dgm:prSet presAssocID="{11F857FB-C4A2-4070-B5F1-FA6F4CA9F3A5}" presName="space" presStyleCnt="0"/>
      <dgm:spPr/>
    </dgm:pt>
    <dgm:pt modelId="{1A903369-667E-4BDC-AB20-17DA4286995C}" type="pres">
      <dgm:prSet presAssocID="{ABD073E7-78C9-4E03-BD97-A6F70527986F}" presName="composite" presStyleCnt="0"/>
      <dgm:spPr/>
    </dgm:pt>
    <dgm:pt modelId="{802CD65C-1F90-444E-A658-B30E0AF8BEE4}" type="pres">
      <dgm:prSet presAssocID="{ABD073E7-78C9-4E03-BD97-A6F70527986F}" presName="parTx" presStyleLbl="alignNode1" presStyleIdx="1" presStyleCnt="3">
        <dgm:presLayoutVars>
          <dgm:chMax val="0"/>
          <dgm:chPref val="0"/>
          <dgm:bulletEnabled val="1"/>
        </dgm:presLayoutVars>
      </dgm:prSet>
      <dgm:spPr/>
      <dgm:t>
        <a:bodyPr/>
        <a:lstStyle/>
        <a:p>
          <a:endParaRPr lang="zh-CN" altLang="en-US"/>
        </a:p>
      </dgm:t>
    </dgm:pt>
    <dgm:pt modelId="{BD85B9C2-2F57-4CFE-A3C8-FDE2149C792C}" type="pres">
      <dgm:prSet presAssocID="{ABD073E7-78C9-4E03-BD97-A6F70527986F}" presName="desTx" presStyleLbl="alignAccFollowNode1" presStyleIdx="1" presStyleCnt="3">
        <dgm:presLayoutVars>
          <dgm:bulletEnabled val="1"/>
        </dgm:presLayoutVars>
      </dgm:prSet>
      <dgm:spPr/>
      <dgm:t>
        <a:bodyPr/>
        <a:lstStyle/>
        <a:p>
          <a:endParaRPr lang="zh-CN" altLang="en-US"/>
        </a:p>
      </dgm:t>
    </dgm:pt>
    <dgm:pt modelId="{72A8834D-1D29-4842-A31D-D6C6BC9D14FA}" type="pres">
      <dgm:prSet presAssocID="{AFE413FB-FE0D-4C0B-9571-60F5C66BD574}" presName="space" presStyleCnt="0"/>
      <dgm:spPr/>
    </dgm:pt>
    <dgm:pt modelId="{A6545B1E-E804-4B3D-AE4D-A2F4F289E82C}" type="pres">
      <dgm:prSet presAssocID="{C1ACDD67-F873-4505-9E0C-6B21044B63D8}" presName="composite" presStyleCnt="0"/>
      <dgm:spPr/>
    </dgm:pt>
    <dgm:pt modelId="{E14F7E91-E800-42F3-B2EA-F341558C29E1}" type="pres">
      <dgm:prSet presAssocID="{C1ACDD67-F873-4505-9E0C-6B21044B63D8}" presName="parTx" presStyleLbl="alignNode1" presStyleIdx="2" presStyleCnt="3">
        <dgm:presLayoutVars>
          <dgm:chMax val="0"/>
          <dgm:chPref val="0"/>
          <dgm:bulletEnabled val="1"/>
        </dgm:presLayoutVars>
      </dgm:prSet>
      <dgm:spPr/>
      <dgm:t>
        <a:bodyPr/>
        <a:lstStyle/>
        <a:p>
          <a:endParaRPr lang="zh-CN" altLang="en-US"/>
        </a:p>
      </dgm:t>
    </dgm:pt>
    <dgm:pt modelId="{A545311E-A97D-4E85-8FE6-9DAF01C48F25}" type="pres">
      <dgm:prSet presAssocID="{C1ACDD67-F873-4505-9E0C-6B21044B63D8}" presName="desTx" presStyleLbl="alignAccFollowNode1" presStyleIdx="2" presStyleCnt="3">
        <dgm:presLayoutVars>
          <dgm:bulletEnabled val="1"/>
        </dgm:presLayoutVars>
      </dgm:prSet>
      <dgm:spPr/>
      <dgm:t>
        <a:bodyPr/>
        <a:lstStyle/>
        <a:p>
          <a:endParaRPr lang="zh-CN" altLang="en-US"/>
        </a:p>
      </dgm:t>
    </dgm:pt>
  </dgm:ptLst>
  <dgm:cxnLst>
    <dgm:cxn modelId="{BC75247D-FC45-4E54-BF7B-67AB05CD373F}" type="presOf" srcId="{C1ACDD67-F873-4505-9E0C-6B21044B63D8}" destId="{E14F7E91-E800-42F3-B2EA-F341558C29E1}" srcOrd="0" destOrd="0" presId="urn:microsoft.com/office/officeart/2005/8/layout/hList1"/>
    <dgm:cxn modelId="{1748A38E-4584-4835-8632-B7C02F93DF22}" type="presOf" srcId="{FE2F78CB-ABE1-4875-BF3F-C6B1C067FAFA}" destId="{8B4AEED8-EB5A-4835-86DA-DE72B719183B}" srcOrd="0" destOrd="0" presId="urn:microsoft.com/office/officeart/2005/8/layout/hList1"/>
    <dgm:cxn modelId="{B6FBCADB-2C90-429C-A93F-05ADAEE18B77}" type="presOf" srcId="{7B5BDB9A-0BFA-40EB-8925-3CDBB386806F}" destId="{8922C89F-36F7-4846-B1AD-44C78672869B}" srcOrd="0" destOrd="0" presId="urn:microsoft.com/office/officeart/2005/8/layout/hList1"/>
    <dgm:cxn modelId="{EC7DE42F-855D-4F74-B03E-ECEF1787FF4E}" srcId="{C1ACDD67-F873-4505-9E0C-6B21044B63D8}" destId="{CF819001-DAE1-4172-B125-65C29B3E8FE3}" srcOrd="0" destOrd="0" parTransId="{03AB670E-AEC7-4A3D-B317-BE9DC58709DF}" sibTransId="{92425B86-3DD9-4EFE-9DCE-A63BF8946314}"/>
    <dgm:cxn modelId="{2AEDE1C0-DFE9-40FD-B509-C1A1271941A7}" type="presOf" srcId="{157B9313-D2D5-495A-9202-DE5B568449FC}" destId="{A545311E-A97D-4E85-8FE6-9DAF01C48F25}" srcOrd="0" destOrd="1" presId="urn:microsoft.com/office/officeart/2005/8/layout/hList1"/>
    <dgm:cxn modelId="{4D7EFEF3-E18A-4B33-A972-F733A0CC2510}" srcId="{7B5BDB9A-0BFA-40EB-8925-3CDBB386806F}" destId="{C1ACDD67-F873-4505-9E0C-6B21044B63D8}" srcOrd="2" destOrd="0" parTransId="{0B7B4A0D-2AB1-4621-A89E-D29181680FFC}" sibTransId="{C962C55F-4AB4-4AB9-A671-B1ED72204A74}"/>
    <dgm:cxn modelId="{4328488F-C30D-4FB7-A4E3-1280927A2155}" srcId="{46AF90C8-71CF-4FD4-A115-E3CFDC27E535}" destId="{B5D79185-FA5F-4E69-85CA-AE8E20701E0D}" srcOrd="1" destOrd="0" parTransId="{6520E9DF-D266-403C-A10B-60B05BDE3311}" sibTransId="{193294EB-7223-4E9D-AB26-213841B1D444}"/>
    <dgm:cxn modelId="{0B4585AF-E70A-4A7E-9E1E-FADE6ACA8469}" type="presOf" srcId="{CF819001-DAE1-4172-B125-65C29B3E8FE3}" destId="{A545311E-A97D-4E85-8FE6-9DAF01C48F25}" srcOrd="0" destOrd="0" presId="urn:microsoft.com/office/officeart/2005/8/layout/hList1"/>
    <dgm:cxn modelId="{583641F7-EE61-4366-97D3-218BE85F24FB}" type="presOf" srcId="{86D4A866-78E0-4DB0-AD16-E92BA9EBD484}" destId="{A545311E-A97D-4E85-8FE6-9DAF01C48F25}" srcOrd="0" destOrd="2" presId="urn:microsoft.com/office/officeart/2005/8/layout/hList1"/>
    <dgm:cxn modelId="{221F4359-8808-46B2-99C0-A9C15F0E02F7}" srcId="{7B5BDB9A-0BFA-40EB-8925-3CDBB386806F}" destId="{ABD073E7-78C9-4E03-BD97-A6F70527986F}" srcOrd="1" destOrd="0" parTransId="{F2345ED8-90B1-450C-B62F-2C34861F5027}" sibTransId="{AFE413FB-FE0D-4C0B-9571-60F5C66BD574}"/>
    <dgm:cxn modelId="{72C2F8B7-F7E5-4C6A-A4A7-CCBBD721FC5B}" srcId="{ABD073E7-78C9-4E03-BD97-A6F70527986F}" destId="{26CEB1D8-F142-4E9E-AC21-B79DE76395D3}" srcOrd="0" destOrd="0" parTransId="{B1818DBB-5383-478F-BFB9-0D774C20C0AA}" sibTransId="{091840E6-6EF4-4D8E-92E1-210B8A2952D2}"/>
    <dgm:cxn modelId="{5F3AAD27-A691-4325-99F9-0BEE2B727D79}" srcId="{C1ACDD67-F873-4505-9E0C-6B21044B63D8}" destId="{86D4A866-78E0-4DB0-AD16-E92BA9EBD484}" srcOrd="2" destOrd="0" parTransId="{A9F96F5C-D9AB-48F5-9223-4B6689D0F666}" sibTransId="{5373C10A-D0EA-4AA1-855F-6F57C6896E7D}"/>
    <dgm:cxn modelId="{123F7875-2C30-441D-95CC-3DE807FC054D}" srcId="{C1ACDD67-F873-4505-9E0C-6B21044B63D8}" destId="{157B9313-D2D5-495A-9202-DE5B568449FC}" srcOrd="1" destOrd="0" parTransId="{9B1F119D-7691-48CC-BF3F-810397C446CC}" sibTransId="{A7BA033D-042C-44D0-B99A-D62087754FC4}"/>
    <dgm:cxn modelId="{6805D94B-D291-44C3-B535-22C35358C2D2}" srcId="{ABD073E7-78C9-4E03-BD97-A6F70527986F}" destId="{FE5C3504-DB05-4D5E-BF8C-BCF2D0A8887C}" srcOrd="1" destOrd="0" parTransId="{E8D3BE88-E52A-489D-B17A-5C42A1B22D2A}" sibTransId="{B76BC524-8664-4358-BE8C-E7492F6AAC6E}"/>
    <dgm:cxn modelId="{03E11C75-127B-4769-AA66-49CED8B0216E}" type="presOf" srcId="{FE5C3504-DB05-4D5E-BF8C-BCF2D0A8887C}" destId="{BD85B9C2-2F57-4CFE-A3C8-FDE2149C792C}" srcOrd="0" destOrd="1" presId="urn:microsoft.com/office/officeart/2005/8/layout/hList1"/>
    <dgm:cxn modelId="{62F7A980-782A-4D7F-8372-AC6BA876508C}" srcId="{46AF90C8-71CF-4FD4-A115-E3CFDC27E535}" destId="{FE2F78CB-ABE1-4875-BF3F-C6B1C067FAFA}" srcOrd="0" destOrd="0" parTransId="{078C7694-BF7F-4102-A4A1-63BB0DFBBAD4}" sibTransId="{396FA747-548B-4BC9-A163-5A161149AF2E}"/>
    <dgm:cxn modelId="{B7BE948A-A2AF-49C4-AF01-DB5428E14770}" srcId="{7B5BDB9A-0BFA-40EB-8925-3CDBB386806F}" destId="{46AF90C8-71CF-4FD4-A115-E3CFDC27E535}" srcOrd="0" destOrd="0" parTransId="{18C0B78E-B950-4FC1-8C42-F7E936F2B223}" sibTransId="{11F857FB-C4A2-4070-B5F1-FA6F4CA9F3A5}"/>
    <dgm:cxn modelId="{912D4F68-70CE-472E-BA29-454F03F87B88}" type="presOf" srcId="{B5D79185-FA5F-4E69-85CA-AE8E20701E0D}" destId="{8B4AEED8-EB5A-4835-86DA-DE72B719183B}" srcOrd="0" destOrd="1" presId="urn:microsoft.com/office/officeart/2005/8/layout/hList1"/>
    <dgm:cxn modelId="{6B36FE9E-357F-495B-B96F-5AD9C0BD97B5}" type="presOf" srcId="{ABD073E7-78C9-4E03-BD97-A6F70527986F}" destId="{802CD65C-1F90-444E-A658-B30E0AF8BEE4}" srcOrd="0" destOrd="0" presId="urn:microsoft.com/office/officeart/2005/8/layout/hList1"/>
    <dgm:cxn modelId="{469D6B3B-6D13-4368-9F67-1E1D85077B0D}" type="presOf" srcId="{46AF90C8-71CF-4FD4-A115-E3CFDC27E535}" destId="{88D53EF3-9D15-4431-B3E2-67E7609FDB97}" srcOrd="0" destOrd="0" presId="urn:microsoft.com/office/officeart/2005/8/layout/hList1"/>
    <dgm:cxn modelId="{404E434B-589F-41F7-90A4-CA566154897A}" type="presOf" srcId="{26CEB1D8-F142-4E9E-AC21-B79DE76395D3}" destId="{BD85B9C2-2F57-4CFE-A3C8-FDE2149C792C}" srcOrd="0" destOrd="0" presId="urn:microsoft.com/office/officeart/2005/8/layout/hList1"/>
    <dgm:cxn modelId="{915E00F0-F253-4FDE-AA40-3AF3EC2CDB44}" type="presParOf" srcId="{8922C89F-36F7-4846-B1AD-44C78672869B}" destId="{F2AB270E-11B9-49AC-8CBF-ED17CA262181}" srcOrd="0" destOrd="0" presId="urn:microsoft.com/office/officeart/2005/8/layout/hList1"/>
    <dgm:cxn modelId="{886B6061-5F37-44D8-BDD5-572D9CF199D2}" type="presParOf" srcId="{F2AB270E-11B9-49AC-8CBF-ED17CA262181}" destId="{88D53EF3-9D15-4431-B3E2-67E7609FDB97}" srcOrd="0" destOrd="0" presId="urn:microsoft.com/office/officeart/2005/8/layout/hList1"/>
    <dgm:cxn modelId="{E1F27FCC-6BD4-4DA8-8D51-B7B89DD77B31}" type="presParOf" srcId="{F2AB270E-11B9-49AC-8CBF-ED17CA262181}" destId="{8B4AEED8-EB5A-4835-86DA-DE72B719183B}" srcOrd="1" destOrd="0" presId="urn:microsoft.com/office/officeart/2005/8/layout/hList1"/>
    <dgm:cxn modelId="{A812C6E8-10BE-4727-B2E0-9F3054C94309}" type="presParOf" srcId="{8922C89F-36F7-4846-B1AD-44C78672869B}" destId="{3FBD3889-074B-4698-AC2B-5054D2633288}" srcOrd="1" destOrd="0" presId="urn:microsoft.com/office/officeart/2005/8/layout/hList1"/>
    <dgm:cxn modelId="{E562474B-A8BB-4D3F-BEE9-BB5C68CE5B41}" type="presParOf" srcId="{8922C89F-36F7-4846-B1AD-44C78672869B}" destId="{1A903369-667E-4BDC-AB20-17DA4286995C}" srcOrd="2" destOrd="0" presId="urn:microsoft.com/office/officeart/2005/8/layout/hList1"/>
    <dgm:cxn modelId="{90C8B511-53DE-43EF-AFEB-61507B79510D}" type="presParOf" srcId="{1A903369-667E-4BDC-AB20-17DA4286995C}" destId="{802CD65C-1F90-444E-A658-B30E0AF8BEE4}" srcOrd="0" destOrd="0" presId="urn:microsoft.com/office/officeart/2005/8/layout/hList1"/>
    <dgm:cxn modelId="{FB0A7872-D1B8-4E4D-9FE5-771ECE55A1B5}" type="presParOf" srcId="{1A903369-667E-4BDC-AB20-17DA4286995C}" destId="{BD85B9C2-2F57-4CFE-A3C8-FDE2149C792C}" srcOrd="1" destOrd="0" presId="urn:microsoft.com/office/officeart/2005/8/layout/hList1"/>
    <dgm:cxn modelId="{FBF1655F-FD56-4F3B-9E4D-6C5C568E217D}" type="presParOf" srcId="{8922C89F-36F7-4846-B1AD-44C78672869B}" destId="{72A8834D-1D29-4842-A31D-D6C6BC9D14FA}" srcOrd="3" destOrd="0" presId="urn:microsoft.com/office/officeart/2005/8/layout/hList1"/>
    <dgm:cxn modelId="{5336D739-88D0-4705-B4A0-1EBBEE5B2C59}" type="presParOf" srcId="{8922C89F-36F7-4846-B1AD-44C78672869B}" destId="{A6545B1E-E804-4B3D-AE4D-A2F4F289E82C}" srcOrd="4" destOrd="0" presId="urn:microsoft.com/office/officeart/2005/8/layout/hList1"/>
    <dgm:cxn modelId="{FADDCE05-6878-4289-8703-7C01D0F1FA82}" type="presParOf" srcId="{A6545B1E-E804-4B3D-AE4D-A2F4F289E82C}" destId="{E14F7E91-E800-42F3-B2EA-F341558C29E1}" srcOrd="0" destOrd="0" presId="urn:microsoft.com/office/officeart/2005/8/layout/hList1"/>
    <dgm:cxn modelId="{33EBF015-654F-4972-9E5E-13E928FB2EF6}" type="presParOf" srcId="{A6545B1E-E804-4B3D-AE4D-A2F4F289E82C}" destId="{A545311E-A97D-4E85-8FE6-9DAF01C48F25}" srcOrd="1" destOrd="0" presId="urn:microsoft.com/office/officeart/2005/8/layout/hLis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53EF3-9D15-4431-B3E2-67E7609FDB97}">
      <dsp:nvSpPr>
        <dsp:cNvPr id="0" name=""/>
        <dsp:cNvSpPr/>
      </dsp:nvSpPr>
      <dsp:spPr>
        <a:xfrm>
          <a:off x="1615" y="273331"/>
          <a:ext cx="1575237" cy="3456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rtl="0">
            <a:lnSpc>
              <a:spcPct val="90000"/>
            </a:lnSpc>
            <a:spcBef>
              <a:spcPct val="0"/>
            </a:spcBef>
            <a:spcAft>
              <a:spcPct val="35000"/>
            </a:spcAft>
          </a:pPr>
          <a:r>
            <a:rPr lang="en-US" altLang="zh-CN" sz="1200" b="1" kern="1200" dirty="0">
              <a:latin typeface="+mn-lt"/>
              <a:ea typeface="+mn-ea"/>
              <a:cs typeface="+mn-ea"/>
              <a:sym typeface="+mn-lt"/>
            </a:rPr>
            <a:t>R&amp;D Total Funds</a:t>
          </a:r>
          <a:endParaRPr lang="zh-CN" sz="1200" b="1" kern="1200" dirty="0">
            <a:latin typeface="+mn-lt"/>
            <a:ea typeface="+mn-ea"/>
            <a:cs typeface="+mn-ea"/>
            <a:sym typeface="+mn-lt"/>
          </a:endParaRPr>
        </a:p>
      </dsp:txBody>
      <dsp:txXfrm>
        <a:off x="1615" y="273331"/>
        <a:ext cx="1575237" cy="345600"/>
      </dsp:txXfrm>
    </dsp:sp>
    <dsp:sp modelId="{8B4AEED8-EB5A-4835-86DA-DE72B719183B}">
      <dsp:nvSpPr>
        <dsp:cNvPr id="0" name=""/>
        <dsp:cNvSpPr/>
      </dsp:nvSpPr>
      <dsp:spPr>
        <a:xfrm>
          <a:off x="1615" y="618931"/>
          <a:ext cx="1575237" cy="152553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sz="1200" b="1" kern="1200" dirty="0">
              <a:latin typeface="+mn-lt"/>
              <a:ea typeface="+mn-ea"/>
              <a:cs typeface="+mn-ea"/>
              <a:sym typeface="+mn-lt"/>
            </a:rPr>
            <a:t>R&amp;D 660 Million RMB</a:t>
          </a:r>
          <a:endParaRPr lang="zh-CN" sz="1200" b="1" kern="1200" dirty="0">
            <a:latin typeface="+mn-lt"/>
            <a:ea typeface="+mn-ea"/>
            <a:cs typeface="+mn-ea"/>
            <a:sym typeface="+mn-lt"/>
          </a:endParaRPr>
        </a:p>
        <a:p>
          <a:pPr marL="114300" lvl="1" indent="-114300" algn="l" defTabSz="533400" rtl="0">
            <a:lnSpc>
              <a:spcPct val="90000"/>
            </a:lnSpc>
            <a:spcBef>
              <a:spcPct val="0"/>
            </a:spcBef>
            <a:spcAft>
              <a:spcPct val="15000"/>
            </a:spcAft>
            <a:buChar char="••"/>
          </a:pPr>
          <a:r>
            <a:rPr lang="en-US" altLang="zh-CN" sz="1200" b="1" kern="1200" dirty="0">
              <a:latin typeface="+mn-lt"/>
              <a:ea typeface="+mn-ea"/>
              <a:cs typeface="+mn-ea"/>
              <a:sym typeface="+mn-lt"/>
            </a:rPr>
            <a:t>350 Million RMB in account</a:t>
          </a:r>
          <a:endParaRPr lang="zh-CN" sz="1200" b="1" kern="1200" dirty="0">
            <a:latin typeface="+mn-lt"/>
            <a:ea typeface="+mn-ea"/>
            <a:cs typeface="+mn-ea"/>
            <a:sym typeface="+mn-lt"/>
          </a:endParaRPr>
        </a:p>
      </dsp:txBody>
      <dsp:txXfrm>
        <a:off x="1615" y="618931"/>
        <a:ext cx="1575237" cy="1525533"/>
      </dsp:txXfrm>
    </dsp:sp>
    <dsp:sp modelId="{802CD65C-1F90-444E-A658-B30E0AF8BEE4}">
      <dsp:nvSpPr>
        <dsp:cNvPr id="0" name=""/>
        <dsp:cNvSpPr/>
      </dsp:nvSpPr>
      <dsp:spPr>
        <a:xfrm>
          <a:off x="1797386" y="273331"/>
          <a:ext cx="1575237" cy="345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rtl="0">
            <a:lnSpc>
              <a:spcPct val="90000"/>
            </a:lnSpc>
            <a:spcBef>
              <a:spcPct val="0"/>
            </a:spcBef>
            <a:spcAft>
              <a:spcPct val="35000"/>
            </a:spcAft>
          </a:pPr>
          <a:r>
            <a:rPr lang="en-US" altLang="zh-CN" sz="1200" b="1" kern="1200" dirty="0">
              <a:latin typeface="+mn-lt"/>
              <a:ea typeface="+mn-ea"/>
              <a:cs typeface="+mn-ea"/>
              <a:sym typeface="+mn-lt"/>
            </a:rPr>
            <a:t>Per capita</a:t>
          </a:r>
          <a:endParaRPr lang="zh-CN" sz="1200" b="1" kern="1200" dirty="0">
            <a:latin typeface="+mn-lt"/>
            <a:ea typeface="+mn-ea"/>
            <a:cs typeface="+mn-ea"/>
            <a:sym typeface="+mn-lt"/>
          </a:endParaRPr>
        </a:p>
      </dsp:txBody>
      <dsp:txXfrm>
        <a:off x="1797386" y="273331"/>
        <a:ext cx="1575237" cy="345600"/>
      </dsp:txXfrm>
    </dsp:sp>
    <dsp:sp modelId="{BD85B9C2-2F57-4CFE-A3C8-FDE2149C792C}">
      <dsp:nvSpPr>
        <dsp:cNvPr id="0" name=""/>
        <dsp:cNvSpPr/>
      </dsp:nvSpPr>
      <dsp:spPr>
        <a:xfrm>
          <a:off x="1797386" y="618931"/>
          <a:ext cx="1575237" cy="1525533"/>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altLang="zh-CN" sz="1200" b="1" kern="1200" dirty="0">
              <a:latin typeface="+mn-lt"/>
              <a:ea typeface="+mn-ea"/>
              <a:cs typeface="+mn-ea"/>
              <a:sym typeface="+mn-lt"/>
            </a:rPr>
            <a:t>380,000 per capita</a:t>
          </a:r>
          <a:endParaRPr lang="zh-CN" sz="1200" b="1" kern="1200" dirty="0">
            <a:latin typeface="+mn-lt"/>
            <a:ea typeface="+mn-ea"/>
            <a:cs typeface="+mn-ea"/>
            <a:sym typeface="+mn-lt"/>
          </a:endParaRPr>
        </a:p>
        <a:p>
          <a:pPr marL="114300" lvl="1" indent="-114300" algn="l" defTabSz="533400" rtl="0">
            <a:lnSpc>
              <a:spcPct val="90000"/>
            </a:lnSpc>
            <a:spcBef>
              <a:spcPct val="0"/>
            </a:spcBef>
            <a:spcAft>
              <a:spcPct val="15000"/>
            </a:spcAft>
            <a:buChar char="••"/>
          </a:pPr>
          <a:r>
            <a:rPr lang="en-US" altLang="zh-CN" sz="1200" b="1" kern="1200" dirty="0">
              <a:latin typeface="+mn-lt"/>
              <a:ea typeface="+mn-ea"/>
              <a:cs typeface="+mn-ea"/>
              <a:sym typeface="+mn-lt"/>
            </a:rPr>
            <a:t>No. 40 in China</a:t>
          </a:r>
          <a:endParaRPr lang="zh-CN" sz="1200" b="1" kern="1200" dirty="0">
            <a:latin typeface="+mn-lt"/>
            <a:ea typeface="+mn-ea"/>
            <a:cs typeface="+mn-ea"/>
            <a:sym typeface="+mn-lt"/>
          </a:endParaRPr>
        </a:p>
      </dsp:txBody>
      <dsp:txXfrm>
        <a:off x="1797386" y="618931"/>
        <a:ext cx="1575237" cy="1525533"/>
      </dsp:txXfrm>
    </dsp:sp>
    <dsp:sp modelId="{E14F7E91-E800-42F3-B2EA-F341558C29E1}">
      <dsp:nvSpPr>
        <dsp:cNvPr id="0" name=""/>
        <dsp:cNvSpPr/>
      </dsp:nvSpPr>
      <dsp:spPr>
        <a:xfrm>
          <a:off x="3593157" y="273331"/>
          <a:ext cx="1575237" cy="3456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rtl="0">
            <a:lnSpc>
              <a:spcPct val="90000"/>
            </a:lnSpc>
            <a:spcBef>
              <a:spcPct val="0"/>
            </a:spcBef>
            <a:spcAft>
              <a:spcPct val="35000"/>
            </a:spcAft>
          </a:pPr>
          <a:r>
            <a:rPr lang="en-US" altLang="zh-CN" sz="1200" b="1" kern="1200" dirty="0">
              <a:latin typeface="+mn-lt"/>
              <a:ea typeface="+mn-ea"/>
              <a:cs typeface="+mn-ea"/>
              <a:sym typeface="+mn-lt"/>
            </a:rPr>
            <a:t>Platform</a:t>
          </a:r>
          <a:endParaRPr lang="zh-CN" sz="1200" b="1" kern="1200" dirty="0">
            <a:latin typeface="+mn-lt"/>
            <a:ea typeface="+mn-ea"/>
            <a:cs typeface="+mn-ea"/>
            <a:sym typeface="+mn-lt"/>
          </a:endParaRPr>
        </a:p>
      </dsp:txBody>
      <dsp:txXfrm>
        <a:off x="3593157" y="273331"/>
        <a:ext cx="1575237" cy="345600"/>
      </dsp:txXfrm>
    </dsp:sp>
    <dsp:sp modelId="{A545311E-A97D-4E85-8FE6-9DAF01C48F25}">
      <dsp:nvSpPr>
        <dsp:cNvPr id="0" name=""/>
        <dsp:cNvSpPr/>
      </dsp:nvSpPr>
      <dsp:spPr>
        <a:xfrm>
          <a:off x="3593157" y="618931"/>
          <a:ext cx="1575237" cy="1525533"/>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altLang="zh-CN" sz="1200" b="1" kern="1200" dirty="0">
              <a:latin typeface="+mn-lt"/>
              <a:ea typeface="+mn-ea"/>
              <a:cs typeface="+mn-ea"/>
              <a:sym typeface="+mn-lt"/>
            </a:rPr>
            <a:t>International Joint Lab</a:t>
          </a:r>
          <a:endParaRPr lang="zh-CN" sz="1200" kern="1200" dirty="0">
            <a:latin typeface="+mn-lt"/>
            <a:ea typeface="+mn-ea"/>
            <a:cs typeface="+mn-ea"/>
            <a:sym typeface="+mn-lt"/>
          </a:endParaRPr>
        </a:p>
        <a:p>
          <a:pPr marL="114300" lvl="1" indent="-114300" algn="l" defTabSz="533400" rtl="0">
            <a:lnSpc>
              <a:spcPct val="90000"/>
            </a:lnSpc>
            <a:spcBef>
              <a:spcPct val="0"/>
            </a:spcBef>
            <a:spcAft>
              <a:spcPct val="15000"/>
            </a:spcAft>
            <a:buChar char="••"/>
          </a:pPr>
          <a:r>
            <a:rPr lang="en-US" sz="1200" b="1" kern="1200" dirty="0">
              <a:latin typeface="+mn-lt"/>
              <a:ea typeface="+mn-ea"/>
              <a:cs typeface="+mn-ea"/>
              <a:sym typeface="+mn-lt"/>
            </a:rPr>
            <a:t>2011 Coordination Innovation Centre</a:t>
          </a:r>
          <a:endParaRPr lang="zh-CN" sz="1200" kern="1200" dirty="0">
            <a:latin typeface="+mn-lt"/>
            <a:ea typeface="+mn-ea"/>
            <a:cs typeface="+mn-ea"/>
            <a:sym typeface="+mn-lt"/>
          </a:endParaRPr>
        </a:p>
        <a:p>
          <a:pPr marL="114300" lvl="1" indent="-114300" algn="l" defTabSz="533400" rtl="0">
            <a:lnSpc>
              <a:spcPct val="90000"/>
            </a:lnSpc>
            <a:spcBef>
              <a:spcPct val="0"/>
            </a:spcBef>
            <a:spcAft>
              <a:spcPct val="15000"/>
            </a:spcAft>
            <a:buChar char="••"/>
          </a:pPr>
          <a:r>
            <a:rPr lang="en-US" altLang="zh-CN" sz="1200" b="1" kern="1200" dirty="0">
              <a:latin typeface="+mn-lt"/>
              <a:ea typeface="+mn-ea"/>
              <a:cs typeface="+mn-ea"/>
              <a:sym typeface="+mn-lt"/>
            </a:rPr>
            <a:t>Provincial-Ministerial Joint Lab</a:t>
          </a:r>
          <a:endParaRPr lang="zh-CN" sz="1200" kern="1200" dirty="0">
            <a:latin typeface="+mn-lt"/>
            <a:ea typeface="+mn-ea"/>
            <a:cs typeface="+mn-ea"/>
            <a:sym typeface="+mn-lt"/>
          </a:endParaRPr>
        </a:p>
      </dsp:txBody>
      <dsp:txXfrm>
        <a:off x="3593157" y="618931"/>
        <a:ext cx="1575237" cy="152553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drawing1.xml><?xml version="1.0" encoding="utf-8"?>
<c:userShapes xmlns:c="http://schemas.openxmlformats.org/drawingml/2006/chart">
  <cdr:relSizeAnchor xmlns:cdr="http://schemas.openxmlformats.org/drawingml/2006/chartDrawing">
    <cdr:from>
      <cdr:x>0.27351</cdr:x>
      <cdr:y>0.62632</cdr:y>
    </cdr:from>
    <cdr:to>
      <cdr:x>0.72648</cdr:x>
      <cdr:y>0.72917</cdr:y>
    </cdr:to>
    <cdr:sp macro="" textlink="">
      <cdr:nvSpPr>
        <cdr:cNvPr id="2" name="文本框 1"/>
        <cdr:cNvSpPr txBox="1"/>
      </cdr:nvSpPr>
      <cdr:spPr>
        <a:xfrm xmlns:a="http://schemas.openxmlformats.org/drawingml/2006/main">
          <a:off x="1062984" y="2054767"/>
          <a:ext cx="1760417" cy="3374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zh-CN" sz="1400" b="1" dirty="0" smtClean="0">
              <a:solidFill>
                <a:schemeClr val="bg1"/>
              </a:solidFill>
            </a:rPr>
            <a:t>long-term students</a:t>
          </a:r>
          <a:endParaRPr lang="zh-CN" altLang="en-US" sz="1400" b="1" dirty="0">
            <a:solidFill>
              <a:schemeClr val="bg1"/>
            </a:solidFill>
          </a:endParaRPr>
        </a:p>
      </cdr:txBody>
    </cdr:sp>
  </cdr:relSizeAnchor>
  <cdr:relSizeAnchor xmlns:cdr="http://schemas.openxmlformats.org/drawingml/2006/chartDrawing">
    <cdr:from>
      <cdr:x>0.12898</cdr:x>
      <cdr:y>0.47074</cdr:y>
    </cdr:from>
    <cdr:to>
      <cdr:x>0.41249</cdr:x>
      <cdr:y>0.52926</cdr:y>
    </cdr:to>
    <cdr:sp macro="" textlink="">
      <cdr:nvSpPr>
        <cdr:cNvPr id="3" name="文本框 1"/>
        <cdr:cNvSpPr txBox="1"/>
      </cdr:nvSpPr>
      <cdr:spPr>
        <a:xfrm xmlns:a="http://schemas.openxmlformats.org/drawingml/2006/main">
          <a:off x="501255" y="2136814"/>
          <a:ext cx="1101827" cy="26560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400" b="1" dirty="0" smtClean="0">
              <a:solidFill>
                <a:schemeClr val="bg1"/>
              </a:solidFill>
            </a:rPr>
            <a:t>short-term students</a:t>
          </a:r>
          <a:endParaRPr lang="zh-CN" altLang="en-US" sz="1400" b="1"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8A06F1CA-F24B-4587-AB88-ED7FE0F1AE0B}" type="datetimeFigureOut">
              <a:rPr lang="zh-CN" altLang="en-US"/>
              <a:pPr>
                <a:defRPr/>
              </a:pPr>
              <a:t>2019/10/29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C1A2AFCB-E920-4457-AE74-37EB0CAF6C5D}" type="slidenum">
              <a:rPr lang="zh-CN" altLang="en-US"/>
              <a:pPr>
                <a:defRPr/>
              </a:pPr>
              <a:t>‹#›</a:t>
            </a:fld>
            <a:endParaRPr lang="zh-CN" altLang="en-US"/>
          </a:p>
        </p:txBody>
      </p:sp>
    </p:spTree>
    <p:extLst>
      <p:ext uri="{BB962C8B-B14F-4D97-AF65-F5344CB8AC3E}">
        <p14:creationId xmlns:p14="http://schemas.microsoft.com/office/powerpoint/2010/main" val="31749900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等线"/>
      </a:defRPr>
    </a:lvl1pPr>
    <a:lvl2pPr marL="457200" algn="l" rtl="0" fontAlgn="base">
      <a:spcBef>
        <a:spcPct val="30000"/>
      </a:spcBef>
      <a:spcAft>
        <a:spcPct val="0"/>
      </a:spcAft>
      <a:defRPr sz="1200" kern="1200">
        <a:solidFill>
          <a:schemeClr val="tx1"/>
        </a:solidFill>
        <a:latin typeface="+mn-lt"/>
        <a:ea typeface="+mn-ea"/>
        <a:cs typeface="等线"/>
      </a:defRPr>
    </a:lvl2pPr>
    <a:lvl3pPr marL="914400" algn="l" rtl="0" fontAlgn="base">
      <a:spcBef>
        <a:spcPct val="30000"/>
      </a:spcBef>
      <a:spcAft>
        <a:spcPct val="0"/>
      </a:spcAft>
      <a:defRPr sz="1200" kern="1200">
        <a:solidFill>
          <a:schemeClr val="tx1"/>
        </a:solidFill>
        <a:latin typeface="+mn-lt"/>
        <a:ea typeface="+mn-ea"/>
        <a:cs typeface="等线"/>
      </a:defRPr>
    </a:lvl3pPr>
    <a:lvl4pPr marL="1371600" algn="l" rtl="0" fontAlgn="base">
      <a:spcBef>
        <a:spcPct val="30000"/>
      </a:spcBef>
      <a:spcAft>
        <a:spcPct val="0"/>
      </a:spcAft>
      <a:defRPr sz="1200" kern="1200">
        <a:solidFill>
          <a:schemeClr val="tx1"/>
        </a:solidFill>
        <a:latin typeface="+mn-lt"/>
        <a:ea typeface="+mn-ea"/>
        <a:cs typeface="等线"/>
      </a:defRPr>
    </a:lvl4pPr>
    <a:lvl5pPr marL="1828800" algn="l" rtl="0" fontAlgn="base">
      <a:spcBef>
        <a:spcPct val="30000"/>
      </a:spcBef>
      <a:spcAft>
        <a:spcPct val="0"/>
      </a:spcAft>
      <a:defRPr sz="1200" kern="1200">
        <a:solidFill>
          <a:schemeClr val="tx1"/>
        </a:solidFill>
        <a:latin typeface="+mn-lt"/>
        <a:ea typeface="+mn-ea"/>
        <a:cs typeface="等线"/>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1A2AFCB-E920-4457-AE74-37EB0CAF6C5D}" type="slidenum">
              <a:rPr lang="zh-CN" altLang="en-US" smtClean="0"/>
              <a:pPr>
                <a:defRPr/>
              </a:pPr>
              <a:t>1</a:t>
            </a:fld>
            <a:endParaRPr lang="zh-CN" altLang="en-US"/>
          </a:p>
        </p:txBody>
      </p:sp>
    </p:spTree>
    <p:extLst>
      <p:ext uri="{BB962C8B-B14F-4D97-AF65-F5344CB8AC3E}">
        <p14:creationId xmlns:p14="http://schemas.microsoft.com/office/powerpoint/2010/main" val="98903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1A2AFCB-E920-4457-AE74-37EB0CAF6C5D}" type="slidenum">
              <a:rPr lang="zh-CN" altLang="en-US" smtClean="0"/>
              <a:pPr>
                <a:defRPr/>
              </a:pPr>
              <a:t>10</a:t>
            </a:fld>
            <a:endParaRPr lang="zh-CN" altLang="en-US"/>
          </a:p>
        </p:txBody>
      </p:sp>
    </p:spTree>
    <p:extLst>
      <p:ext uri="{BB962C8B-B14F-4D97-AF65-F5344CB8AC3E}">
        <p14:creationId xmlns:p14="http://schemas.microsoft.com/office/powerpoint/2010/main" val="2653412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Aft>
                <a:spcPts val="0"/>
              </a:spcAft>
            </a:pPr>
            <a:r>
              <a:rPr lang="en-US" altLang="zh-CN" kern="0" dirty="0">
                <a:latin typeface="Calibri" panose="020F0502020204030204" pitchFamily="34" charset="0"/>
                <a:ea typeface="宋体" panose="02010600030101010101" pitchFamily="2" charset="-122"/>
                <a:cs typeface="宋体" panose="02010600030101010101" pitchFamily="2" charset="-122"/>
              </a:rPr>
              <a:t>First of all, NUIST and RTC-NJ have made significant contributions to meteorological education and training in Africa.</a:t>
            </a:r>
          </a:p>
          <a:p>
            <a:pPr>
              <a:spcAft>
                <a:spcPts val="0"/>
              </a:spcAft>
            </a:pPr>
            <a:r>
              <a:rPr lang="en-US" altLang="zh-CN" kern="0" dirty="0">
                <a:latin typeface="Calibri" panose="020F0502020204030204" pitchFamily="34" charset="0"/>
                <a:ea typeface="宋体" panose="02010600030101010101" pitchFamily="2" charset="-122"/>
                <a:cs typeface="宋体" panose="02010600030101010101" pitchFamily="2" charset="-122"/>
              </a:rPr>
              <a:t>Since January 1, 2008, we have trained 922 long-term students and 333 short-term students for Africa. For academic students, there were 400 undergraduates, 340 postgraduates, 51 doctoral postgraduates. </a:t>
            </a:r>
          </a:p>
          <a:p>
            <a:pPr>
              <a:spcAft>
                <a:spcPts val="0"/>
              </a:spcAft>
            </a:pPr>
            <a:r>
              <a:rPr lang="en-US" altLang="zh-CN" kern="0" dirty="0">
                <a:latin typeface="Calibri" panose="020F0502020204030204" pitchFamily="34" charset="0"/>
                <a:ea typeface="宋体" panose="02010600030101010101" pitchFamily="2" charset="-122"/>
                <a:cs typeface="宋体" panose="02010600030101010101" pitchFamily="2" charset="-122"/>
              </a:rPr>
              <a:t>(Majors coverage by at least: 258 students in </a:t>
            </a:r>
            <a:r>
              <a:rPr lang="en-US" altLang="zh-CN" kern="0" dirty="0" smtClean="0">
                <a:latin typeface="Calibri" panose="020F0502020204030204" pitchFamily="34" charset="0"/>
                <a:ea typeface="宋体" panose="02010600030101010101" pitchFamily="2" charset="-122"/>
                <a:cs typeface="宋体" panose="02010600030101010101" pitchFamily="2" charset="-122"/>
              </a:rPr>
              <a:t>science, </a:t>
            </a:r>
            <a:r>
              <a:rPr lang="en-US" altLang="zh-CN" kern="0" dirty="0">
                <a:latin typeface="Calibri" panose="020F0502020204030204" pitchFamily="34" charset="0"/>
                <a:ea typeface="宋体" panose="02010600030101010101" pitchFamily="2" charset="-122"/>
                <a:cs typeface="宋体" panose="02010600030101010101" pitchFamily="2" charset="-122"/>
              </a:rPr>
              <a:t>267 in </a:t>
            </a:r>
            <a:r>
              <a:rPr lang="en-US" altLang="zh-CN" kern="0" dirty="0" smtClean="0">
                <a:latin typeface="Calibri" panose="020F0502020204030204" pitchFamily="34" charset="0"/>
                <a:ea typeface="宋体" panose="02010600030101010101" pitchFamily="2" charset="-122"/>
                <a:cs typeface="宋体" panose="02010600030101010101" pitchFamily="2" charset="-122"/>
              </a:rPr>
              <a:t>engineering, </a:t>
            </a:r>
            <a:r>
              <a:rPr lang="en-US" altLang="zh-CN" kern="0" dirty="0">
                <a:latin typeface="Calibri" panose="020F0502020204030204" pitchFamily="34" charset="0"/>
                <a:ea typeface="宋体" panose="02010600030101010101" pitchFamily="2" charset="-122"/>
                <a:cs typeface="宋体" panose="02010600030101010101" pitchFamily="2" charset="-122"/>
              </a:rPr>
              <a:t>167 in economics, 94 in management, 2 in agriculture, 1 in law, 1 in art, 1 in literature)</a:t>
            </a:r>
            <a:endParaRPr lang="zh-CN" alt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a:defRPr/>
            </a:pPr>
            <a:fld id="{C1A2AFCB-E920-4457-AE74-37EB0CAF6C5D}" type="slidenum">
              <a:rPr lang="zh-CN" altLang="en-US" smtClean="0"/>
              <a:pPr>
                <a:defRPr/>
              </a:pPr>
              <a:t>11</a:t>
            </a:fld>
            <a:endParaRPr lang="zh-CN" altLang="en-US"/>
          </a:p>
        </p:txBody>
      </p:sp>
    </p:spTree>
    <p:extLst>
      <p:ext uri="{BB962C8B-B14F-4D97-AF65-F5344CB8AC3E}">
        <p14:creationId xmlns:p14="http://schemas.microsoft.com/office/powerpoint/2010/main" val="2716753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smtClean="0"/>
              <a:t>（</a:t>
            </a:r>
            <a:r>
              <a:rPr lang="en-US" altLang="zh-CN" dirty="0" smtClean="0"/>
              <a:t>5</a:t>
            </a:r>
            <a:r>
              <a:rPr lang="zh-CN" altLang="en-US" dirty="0" smtClean="0"/>
              <a:t>人照片，参加过短期培训，从左到右分别是</a:t>
            </a:r>
            <a:endParaRPr lang="en-US" altLang="zh-CN"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t>Director of Zimbabwe meteorological department</a:t>
            </a:r>
            <a:r>
              <a:rPr lang="en-US" altLang="zh-CN" sz="1200" dirty="0" smtClean="0"/>
              <a:t>   </a:t>
            </a:r>
            <a:r>
              <a:rPr lang="en-US" altLang="zh-CN" sz="1200" baseline="0" dirty="0" smtClean="0"/>
              <a:t> </a:t>
            </a:r>
            <a:r>
              <a:rPr lang="zh-CN" altLang="en-US" sz="1200" b="1" dirty="0" smtClean="0">
                <a:solidFill>
                  <a:schemeClr val="tx1"/>
                </a:solidFill>
                <a:latin typeface="楷体_GB2312"/>
                <a:ea typeface="楷体_GB2312"/>
                <a:cs typeface="楷体_GB2312"/>
              </a:rPr>
              <a:t>津巴布韦气象局局长 （</a:t>
            </a:r>
            <a:r>
              <a:rPr lang="en-US" altLang="zh-CN" sz="1200" b="1" dirty="0" smtClean="0">
                <a:solidFill>
                  <a:schemeClr val="tx1"/>
                </a:solidFill>
                <a:latin typeface="楷体_GB2312"/>
                <a:ea typeface="楷体_GB2312"/>
                <a:cs typeface="楷体_GB2312"/>
              </a:rPr>
              <a:t>2016</a:t>
            </a:r>
            <a:r>
              <a:rPr lang="zh-CN" altLang="en-US" sz="1200" b="1" dirty="0" smtClean="0">
                <a:solidFill>
                  <a:schemeClr val="tx1"/>
                </a:solidFill>
                <a:latin typeface="楷体_GB2312"/>
                <a:ea typeface="楷体_GB2312"/>
                <a:cs typeface="楷体_GB2312"/>
              </a:rPr>
              <a:t>年</a:t>
            </a:r>
            <a:r>
              <a:rPr lang="en-US" altLang="zh-CN" sz="1200" b="1" dirty="0" smtClean="0">
                <a:solidFill>
                  <a:schemeClr val="tx1"/>
                </a:solidFill>
                <a:latin typeface="楷体_GB2312"/>
                <a:ea typeface="楷体_GB2312"/>
                <a:cs typeface="楷体_GB2312"/>
              </a:rPr>
              <a:t>8</a:t>
            </a:r>
            <a:r>
              <a:rPr lang="zh-CN" altLang="en-US" sz="1200" b="1" dirty="0" smtClean="0">
                <a:solidFill>
                  <a:schemeClr val="tx1"/>
                </a:solidFill>
                <a:latin typeface="楷体_GB2312"/>
                <a:ea typeface="楷体_GB2312"/>
                <a:cs typeface="楷体_GB2312"/>
              </a:rPr>
              <a:t>月访问过中国气象局</a:t>
            </a:r>
            <a:r>
              <a:rPr lang="en-US" altLang="zh-CN" sz="1200" b="1" dirty="0" smtClean="0">
                <a:solidFill>
                  <a:schemeClr val="tx1"/>
                </a:solidFill>
                <a:latin typeface="楷体_GB2312"/>
                <a:ea typeface="楷体_GB2312"/>
                <a:cs typeface="楷体_GB2312"/>
              </a:rPr>
              <a:t>, </a:t>
            </a:r>
            <a:r>
              <a:rPr lang="zh-CN" altLang="en-US" sz="1200" b="1" dirty="0" smtClean="0">
                <a:solidFill>
                  <a:schemeClr val="tx1"/>
                </a:solidFill>
                <a:latin typeface="楷体_GB2312"/>
                <a:ea typeface="楷体_GB2312"/>
                <a:cs typeface="楷体_GB2312"/>
              </a:rPr>
              <a:t>由气象局网页上获知）</a:t>
            </a:r>
            <a:endParaRPr lang="en-US" altLang="zh-CN"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b="0" dirty="0" smtClean="0"/>
              <a:t>Director at Zambia Meteorological Department</a:t>
            </a:r>
            <a:r>
              <a:rPr lang="en-US" altLang="zh-CN" b="0" baseline="0" dirty="0" smtClean="0"/>
              <a:t>    </a:t>
            </a:r>
            <a:r>
              <a:rPr lang="zh-CN" altLang="en-US" sz="1200" b="1" dirty="0" smtClean="0">
                <a:latin typeface="楷体_GB2312"/>
              </a:rPr>
              <a:t>赞比亚气象局长 （</a:t>
            </a:r>
            <a:r>
              <a:rPr lang="en-US" altLang="zh-CN" sz="1200" b="1" dirty="0" smtClean="0">
                <a:latin typeface="楷体_GB2312"/>
              </a:rPr>
              <a:t>Linked in </a:t>
            </a:r>
            <a:r>
              <a:rPr lang="zh-CN" altLang="en-US" sz="1200" b="1" dirty="0" smtClean="0">
                <a:latin typeface="楷体_GB2312"/>
              </a:rPr>
              <a:t>上获得，无更新时间等详细信息）</a:t>
            </a:r>
            <a:endParaRPr lang="en-US" altLang="zh-CN"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t>Former Director of the Ivorian Meteorological Agency </a:t>
            </a:r>
            <a:r>
              <a:rPr lang="zh-CN" altLang="en-US" sz="1200" b="1" dirty="0" smtClean="0">
                <a:latin typeface="楷体_GB2312"/>
              </a:rPr>
              <a:t>科特迪瓦气象局原局长（黄老师确认）</a:t>
            </a:r>
            <a:endParaRPr lang="en-US" altLang="zh-CN" sz="1200" b="0" dirty="0" smtClean="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t>Director </a:t>
            </a:r>
            <a:r>
              <a:rPr lang="en-US" altLang="zh-CN" dirty="0"/>
              <a:t>of the Namibian Meteorological </a:t>
            </a:r>
            <a:r>
              <a:rPr lang="en-US" altLang="zh-CN" dirty="0" smtClean="0"/>
              <a:t>Service     </a:t>
            </a:r>
            <a:r>
              <a:rPr lang="zh-CN" altLang="en-US" sz="1200" b="1" dirty="0" smtClean="0">
                <a:latin typeface="楷体_GB2312"/>
              </a:rPr>
              <a:t>纳米比亚气象局局长 （黄老师确认）</a:t>
            </a:r>
            <a:endParaRPr lang="en-US" altLang="zh-CN"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t>Former Director of the Sudan Ese Meteorological </a:t>
            </a:r>
            <a:r>
              <a:rPr lang="en-US" altLang="zh-CN" dirty="0" smtClean="0"/>
              <a:t>Agency </a:t>
            </a:r>
            <a:r>
              <a:rPr lang="zh-CN" altLang="zh-CN" sz="1200" b="1" dirty="0" smtClean="0">
                <a:solidFill>
                  <a:schemeClr val="tx1"/>
                </a:solidFill>
                <a:latin typeface="楷体_GB2312"/>
                <a:ea typeface="楷体_GB2312"/>
                <a:cs typeface="楷体_GB2312"/>
              </a:rPr>
              <a:t>苏丹气象局</a:t>
            </a:r>
            <a:r>
              <a:rPr lang="zh-CN" altLang="en-US" sz="1200" b="1" dirty="0" smtClean="0">
                <a:solidFill>
                  <a:schemeClr val="tx1"/>
                </a:solidFill>
                <a:latin typeface="楷体_GB2312"/>
                <a:ea typeface="楷体_GB2312"/>
                <a:cs typeface="楷体_GB2312"/>
              </a:rPr>
              <a:t>原局长</a:t>
            </a:r>
            <a:r>
              <a:rPr lang="zh-CN" altLang="en-US" dirty="0" smtClean="0"/>
              <a:t>（</a:t>
            </a:r>
            <a:r>
              <a:rPr lang="zh-CN" altLang="en-US" sz="1200" b="1" dirty="0" smtClean="0">
                <a:latin typeface="楷体_GB2312"/>
              </a:rPr>
              <a:t>黄老师确认</a:t>
            </a:r>
            <a:r>
              <a:rPr lang="zh-CN" altLang="en-US" dirty="0" smtClean="0"/>
              <a:t>）</a:t>
            </a:r>
            <a:endParaRPr lang="en-US" altLang="zh-CN"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zh-CN"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t>(</a:t>
            </a:r>
            <a:r>
              <a:rPr lang="zh-CN" altLang="en-US" dirty="0" smtClean="0"/>
              <a:t>下表是学历生中的代表，不是照片中</a:t>
            </a:r>
            <a:r>
              <a:rPr lang="en-US" altLang="zh-CN" dirty="0" smtClean="0"/>
              <a:t>5</a:t>
            </a:r>
            <a:r>
              <a:rPr lang="zh-CN" altLang="en-US" dirty="0" smtClean="0"/>
              <a:t>人</a:t>
            </a:r>
            <a:r>
              <a:rPr lang="en-US" altLang="zh-CN" dirty="0" smtClean="0"/>
              <a:t>)</a:t>
            </a:r>
            <a:endParaRPr lang="en-US" altLang="zh-CN" dirty="0"/>
          </a:p>
        </p:txBody>
      </p:sp>
      <p:sp>
        <p:nvSpPr>
          <p:cNvPr id="4" name="灯片编号占位符 3"/>
          <p:cNvSpPr>
            <a:spLocks noGrp="1"/>
          </p:cNvSpPr>
          <p:nvPr>
            <p:ph type="sldNum" sz="quarter" idx="10"/>
          </p:nvPr>
        </p:nvSpPr>
        <p:spPr/>
        <p:txBody>
          <a:bodyPr/>
          <a:lstStyle/>
          <a:p>
            <a:pPr>
              <a:defRPr/>
            </a:pPr>
            <a:fld id="{C1A2AFCB-E920-4457-AE74-37EB0CAF6C5D}" type="slidenum">
              <a:rPr lang="zh-CN" altLang="en-US" smtClean="0"/>
              <a:pPr>
                <a:defRPr/>
              </a:pPr>
              <a:t>12</a:t>
            </a:fld>
            <a:endParaRPr lang="zh-CN" altLang="en-US"/>
          </a:p>
        </p:txBody>
      </p:sp>
    </p:spTree>
    <p:extLst>
      <p:ext uri="{BB962C8B-B14F-4D97-AF65-F5344CB8AC3E}">
        <p14:creationId xmlns:p14="http://schemas.microsoft.com/office/powerpoint/2010/main" val="4160507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lgn="just">
              <a:spcAft>
                <a:spcPts val="0"/>
              </a:spcAft>
            </a:pPr>
            <a:r>
              <a:rPr lang="en-US" altLang="zh-CN" dirty="0"/>
              <a:t>Offer African students and scholars more study opportunities, more scholarships</a:t>
            </a:r>
          </a:p>
          <a:p>
            <a:pPr lvl="0" algn="just">
              <a:spcAft>
                <a:spcPts val="0"/>
              </a:spcAft>
            </a:pPr>
            <a:r>
              <a:rPr lang="en-US" altLang="zh-CN" dirty="0"/>
              <a:t>Open our web-based course resources to training </a:t>
            </a:r>
            <a:r>
              <a:rPr lang="en-US" altLang="zh-CN" dirty="0" err="1"/>
              <a:t>centres</a:t>
            </a:r>
            <a:r>
              <a:rPr lang="en-US" altLang="zh-CN" dirty="0"/>
              <a:t> in Africa, even opening branches in Africa.</a:t>
            </a:r>
          </a:p>
          <a:p>
            <a:pPr lvl="0" algn="just">
              <a:spcAft>
                <a:spcPts val="0"/>
              </a:spcAft>
            </a:pPr>
            <a:r>
              <a:rPr lang="en-US" altLang="zh-CN" dirty="0"/>
              <a:t>We can provide more training opportunities at the African Training Centre, at a cost we consider.</a:t>
            </a:r>
          </a:p>
          <a:p>
            <a:pPr lvl="0" algn="just">
              <a:spcAft>
                <a:spcPts val="0"/>
              </a:spcAft>
            </a:pPr>
            <a:r>
              <a:rPr lang="en-US" altLang="zh-CN" dirty="0"/>
              <a:t>We can provide human support to Africa and send experts and scholars to help Africa.</a:t>
            </a:r>
          </a:p>
          <a:p>
            <a:pPr lvl="0" algn="just">
              <a:spcAft>
                <a:spcPts val="0"/>
              </a:spcAft>
            </a:pPr>
            <a:r>
              <a:rPr lang="en-US" altLang="zh-CN" dirty="0"/>
              <a:t>In response to the initiative of the Forum on China-Africa Cooperation, we can establish a China-Africa Meteorological Education Cooperation Organization to promote meteorological education on both sides.</a:t>
            </a:r>
            <a:endParaRPr lang="zh-CN" altLang="zh-CN" dirty="0"/>
          </a:p>
        </p:txBody>
      </p:sp>
      <p:sp>
        <p:nvSpPr>
          <p:cNvPr id="4" name="灯片编号占位符 3"/>
          <p:cNvSpPr>
            <a:spLocks noGrp="1"/>
          </p:cNvSpPr>
          <p:nvPr>
            <p:ph type="sldNum" sz="quarter" idx="10"/>
          </p:nvPr>
        </p:nvSpPr>
        <p:spPr/>
        <p:txBody>
          <a:bodyPr/>
          <a:lstStyle/>
          <a:p>
            <a:pPr>
              <a:defRPr/>
            </a:pPr>
            <a:fld id="{C1A2AFCB-E920-4457-AE74-37EB0CAF6C5D}" type="slidenum">
              <a:rPr lang="zh-CN" altLang="en-US" smtClean="0"/>
              <a:pPr>
                <a:defRPr/>
              </a:pPr>
              <a:t>13</a:t>
            </a:fld>
            <a:endParaRPr lang="zh-CN" altLang="en-US"/>
          </a:p>
        </p:txBody>
      </p:sp>
    </p:spTree>
    <p:extLst>
      <p:ext uri="{BB962C8B-B14F-4D97-AF65-F5344CB8AC3E}">
        <p14:creationId xmlns:p14="http://schemas.microsoft.com/office/powerpoint/2010/main" val="3100627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zh-CN" altLang="zh-CN" sz="1200" kern="1200" dirty="0" smtClean="0">
                <a:solidFill>
                  <a:schemeClr val="tx1"/>
                </a:solidFill>
                <a:effectLst/>
                <a:latin typeface="+mn-lt"/>
                <a:ea typeface="+mn-ea"/>
                <a:cs typeface="等线"/>
              </a:rPr>
              <a:t>我们提议组建一个共同体，推动全球校园建设。可以设置</a:t>
            </a:r>
            <a:r>
              <a:rPr lang="en-US" altLang="zh-CN" sz="1200" kern="1200" dirty="0" smtClean="0">
                <a:solidFill>
                  <a:schemeClr val="tx1"/>
                </a:solidFill>
                <a:effectLst/>
                <a:latin typeface="+mn-lt"/>
                <a:ea typeface="+mn-ea"/>
                <a:cs typeface="等线"/>
              </a:rPr>
              <a:t> </a:t>
            </a:r>
            <a:r>
              <a:rPr lang="zh-CN" altLang="zh-CN" sz="1200" kern="1200" dirty="0" smtClean="0">
                <a:solidFill>
                  <a:schemeClr val="tx1"/>
                </a:solidFill>
                <a:effectLst/>
                <a:latin typeface="+mn-lt"/>
                <a:ea typeface="+mn-ea"/>
                <a:cs typeface="等线"/>
              </a:rPr>
              <a:t>主席轮值概念或者</a:t>
            </a:r>
            <a:r>
              <a:rPr lang="en-US" altLang="zh-CN" sz="1200" kern="1200" dirty="0" smtClean="0">
                <a:solidFill>
                  <a:schemeClr val="tx1"/>
                </a:solidFill>
                <a:effectLst/>
                <a:latin typeface="+mn-lt"/>
                <a:ea typeface="+mn-ea"/>
                <a:cs typeface="等线"/>
              </a:rPr>
              <a:t>WMO</a:t>
            </a:r>
            <a:r>
              <a:rPr lang="zh-CN" altLang="zh-CN" sz="1200" kern="1200" dirty="0" smtClean="0">
                <a:solidFill>
                  <a:schemeClr val="tx1"/>
                </a:solidFill>
                <a:effectLst/>
                <a:latin typeface="+mn-lt"/>
                <a:ea typeface="+mn-ea"/>
                <a:cs typeface="等线"/>
              </a:rPr>
              <a:t>培训司司长任主席（总协调者），各区域分工建设，比如雷丁筹建欧洲，我们筹建亚非。</a:t>
            </a:r>
            <a:endParaRPr lang="en-US" altLang="zh-CN" sz="1200" kern="1200" dirty="0" smtClean="0">
              <a:solidFill>
                <a:schemeClr val="tx1"/>
              </a:solidFill>
              <a:effectLst/>
              <a:latin typeface="+mn-lt"/>
              <a:ea typeface="+mn-ea"/>
              <a:cs typeface="等线"/>
            </a:endParaRPr>
          </a:p>
          <a:p>
            <a:r>
              <a:rPr lang="en-US" altLang="zh-CN" sz="1200" kern="1200" dirty="0" smtClean="0">
                <a:solidFill>
                  <a:schemeClr val="tx1"/>
                </a:solidFill>
                <a:effectLst/>
                <a:latin typeface="+mn-lt"/>
                <a:ea typeface="+mn-ea"/>
                <a:cs typeface="等线"/>
              </a:rPr>
              <a:t>We propose to form a community to promote the construction of global campuses. The Chairman's Rotating Concept or the WMO Training Division Director can be set up as The Chairman (General Coordinator), and regional </a:t>
            </a:r>
            <a:r>
              <a:rPr lang="en-US" altLang="zh-CN" sz="1200" kern="1200" dirty="0" err="1" smtClean="0">
                <a:solidFill>
                  <a:schemeClr val="tx1"/>
                </a:solidFill>
                <a:effectLst/>
                <a:latin typeface="+mn-lt"/>
                <a:ea typeface="+mn-ea"/>
                <a:cs typeface="等线"/>
              </a:rPr>
              <a:t>labour</a:t>
            </a:r>
            <a:r>
              <a:rPr lang="en-US" altLang="zh-CN" sz="1200" kern="1200" dirty="0" smtClean="0">
                <a:solidFill>
                  <a:schemeClr val="tx1"/>
                </a:solidFill>
                <a:effectLst/>
                <a:latin typeface="+mn-lt"/>
                <a:ea typeface="+mn-ea"/>
                <a:cs typeface="等线"/>
              </a:rPr>
              <a:t> division can be set up, such as Reading University build Europe Project, and we build the Asian-Africa Project.</a:t>
            </a:r>
            <a:endParaRPr lang="zh-CN" altLang="zh-CN" sz="1200" kern="1200" dirty="0" smtClean="0">
              <a:solidFill>
                <a:schemeClr val="tx1"/>
              </a:solidFill>
              <a:effectLst/>
              <a:latin typeface="+mn-lt"/>
              <a:ea typeface="+mn-ea"/>
              <a:cs typeface="等线"/>
            </a:endParaRPr>
          </a:p>
          <a:p>
            <a:endParaRPr lang="af-ZA" altLang="zh-CN" dirty="0"/>
          </a:p>
        </p:txBody>
      </p:sp>
      <p:sp>
        <p:nvSpPr>
          <p:cNvPr id="4" name="灯片编号占位符 3"/>
          <p:cNvSpPr>
            <a:spLocks noGrp="1"/>
          </p:cNvSpPr>
          <p:nvPr>
            <p:ph type="sldNum" sz="quarter" idx="5"/>
          </p:nvPr>
        </p:nvSpPr>
        <p:spPr/>
        <p:txBody>
          <a:bodyPr/>
          <a:lstStyle/>
          <a:p>
            <a:pPr>
              <a:defRPr/>
            </a:pPr>
            <a:fld id="{C1A2AFCB-E920-4457-AE74-37EB0CAF6C5D}" type="slidenum">
              <a:rPr lang="zh-CN" altLang="en-US" smtClean="0"/>
              <a:pPr>
                <a:defRPr/>
              </a:pPr>
              <a:t>16</a:t>
            </a:fld>
            <a:endParaRPr lang="zh-CN" altLang="en-US"/>
          </a:p>
        </p:txBody>
      </p:sp>
    </p:spTree>
    <p:extLst>
      <p:ext uri="{BB962C8B-B14F-4D97-AF65-F5344CB8AC3E}">
        <p14:creationId xmlns:p14="http://schemas.microsoft.com/office/powerpoint/2010/main" val="3692655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smtClean="0">
                <a:solidFill>
                  <a:schemeClr val="tx1"/>
                </a:solidFill>
                <a:effectLst/>
                <a:latin typeface="+mn-lt"/>
                <a:ea typeface="+mn-ea"/>
                <a:cs typeface="等线"/>
              </a:rPr>
              <a:t>We conceive the specific architecture of the global campus as follows: </a:t>
            </a:r>
            <a:r>
              <a:rPr lang="zh-CN" altLang="en-US" sz="1200" b="1" kern="1200" dirty="0" smtClean="0">
                <a:solidFill>
                  <a:schemeClr val="tx1"/>
                </a:solidFill>
                <a:effectLst/>
                <a:latin typeface="+mn-lt"/>
                <a:ea typeface="+mn-ea"/>
                <a:cs typeface="等线"/>
              </a:rPr>
              <a:t>（</a:t>
            </a:r>
            <a:r>
              <a:rPr lang="zh-CN" altLang="zh-CN" sz="1200" b="1" kern="1200" dirty="0" smtClean="0">
                <a:solidFill>
                  <a:schemeClr val="tx1"/>
                </a:solidFill>
                <a:effectLst/>
                <a:latin typeface="+mn-lt"/>
                <a:ea typeface="+mn-ea"/>
                <a:cs typeface="等线"/>
              </a:rPr>
              <a:t>我们对全球校园的具体架构做如下构想</a:t>
            </a:r>
            <a:r>
              <a:rPr lang="zh-CN" altLang="en-US" sz="1200" b="1" kern="1200" dirty="0" smtClean="0">
                <a:solidFill>
                  <a:schemeClr val="tx1"/>
                </a:solidFill>
                <a:effectLst/>
                <a:latin typeface="+mn-lt"/>
                <a:ea typeface="+mn-ea"/>
                <a:cs typeface="等线"/>
              </a:rPr>
              <a:t>）</a:t>
            </a:r>
            <a:endParaRPr lang="en-US" altLang="zh-CN" sz="1200" b="1" kern="1200" dirty="0" smtClean="0">
              <a:solidFill>
                <a:schemeClr val="tx1"/>
              </a:solidFill>
              <a:effectLst/>
              <a:latin typeface="+mn-lt"/>
              <a:ea typeface="+mn-ea"/>
              <a:cs typeface="等线"/>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b="1" kern="1200" dirty="0" smtClean="0">
              <a:solidFill>
                <a:schemeClr val="tx1"/>
              </a:solidFill>
              <a:effectLst/>
              <a:latin typeface="+mn-lt"/>
              <a:ea typeface="+mn-ea"/>
              <a:cs typeface="等线"/>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等线"/>
              </a:rPr>
              <a:t>Chairman-in-Office or Chairman (of the WMO Training Division as The General Coordinator)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等线"/>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等线"/>
              </a:rPr>
              <a:t>"Global Campus" Committee, formed by WMO-ETR. To direct, authorize and oversee the construction and operation of the “Global Campus”; to develop a code of conduct and building objectives for the “Global Campus” Network; and to coordinate the work of the “Global Campus” departments. </a:t>
            </a:r>
            <a:r>
              <a:rPr lang="zh-CN" altLang="zh-CN" sz="1200" kern="1200" dirty="0" smtClean="0">
                <a:solidFill>
                  <a:schemeClr val="tx1"/>
                </a:solidFill>
                <a:effectLst/>
                <a:latin typeface="+mn-lt"/>
                <a:ea typeface="+mn-ea"/>
                <a:cs typeface="等线"/>
              </a:rPr>
              <a:t>“全球校园”委员会，由</a:t>
            </a:r>
            <a:r>
              <a:rPr lang="en-US" altLang="zh-CN" sz="1200" kern="1200" dirty="0" smtClean="0">
                <a:solidFill>
                  <a:schemeClr val="tx1"/>
                </a:solidFill>
                <a:effectLst/>
                <a:latin typeface="+mn-lt"/>
                <a:ea typeface="+mn-ea"/>
                <a:cs typeface="等线"/>
              </a:rPr>
              <a:t>WMO-ETR</a:t>
            </a:r>
            <a:r>
              <a:rPr lang="zh-CN" altLang="zh-CN" sz="1200" kern="1200" dirty="0" smtClean="0">
                <a:solidFill>
                  <a:schemeClr val="tx1"/>
                </a:solidFill>
                <a:effectLst/>
                <a:latin typeface="+mn-lt"/>
                <a:ea typeface="+mn-ea"/>
                <a:cs typeface="等线"/>
              </a:rPr>
              <a:t>负责组建。指导、授权和监督“全球校园”的建设和运作；制定“全球校园”网的行为准则和建设目标；协调“全球校园”各部门间的工作。</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kern="1200" dirty="0" smtClean="0">
              <a:solidFill>
                <a:schemeClr val="bg1"/>
              </a:solidFill>
              <a:latin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等线"/>
              </a:rPr>
              <a:t>"Global Campus" expert advisory group. WMO-ETR around the world to invite a number of well-known experts and "Global Campus" network platform contributors. Responsible for reviewing the course content and test quality, answer students' learning questions, and developing evaluation methods and evaluation criteria. </a:t>
            </a:r>
            <a:r>
              <a:rPr lang="zh-CN" altLang="zh-CN" sz="1200" kern="1200" dirty="0" smtClean="0">
                <a:solidFill>
                  <a:schemeClr val="tx1"/>
                </a:solidFill>
                <a:effectLst/>
                <a:latin typeface="+mn-lt"/>
                <a:ea typeface="+mn-ea"/>
                <a:cs typeface="等线"/>
              </a:rPr>
              <a:t>“全球校园”专家顾问组，由</a:t>
            </a:r>
            <a:r>
              <a:rPr lang="en-US" altLang="zh-CN" sz="1200" kern="1200" dirty="0" smtClean="0">
                <a:solidFill>
                  <a:schemeClr val="tx1"/>
                </a:solidFill>
                <a:effectLst/>
                <a:latin typeface="+mn-lt"/>
                <a:ea typeface="+mn-ea"/>
                <a:cs typeface="等线"/>
              </a:rPr>
              <a:t>WMO-ETR</a:t>
            </a:r>
            <a:r>
              <a:rPr lang="zh-CN" altLang="zh-CN" sz="1200" kern="1200" dirty="0" smtClean="0">
                <a:solidFill>
                  <a:schemeClr val="tx1"/>
                </a:solidFill>
                <a:effectLst/>
                <a:latin typeface="+mn-lt"/>
                <a:ea typeface="+mn-ea"/>
                <a:cs typeface="等线"/>
              </a:rPr>
              <a:t>在全世界范围内邀请一定数量的知名专家以及“全球校园”网络平台贡献者组成。负责审核课程内容和试题质量，解答学员的学习问题，以及制定评价方法和评价标准。</a:t>
            </a:r>
          </a:p>
          <a:p>
            <a:endParaRPr lang="en-US" altLang="zh-CN" sz="1200" b="1" kern="1200" dirty="0" smtClean="0">
              <a:solidFill>
                <a:schemeClr val="bg1"/>
              </a:solidFill>
              <a:latin typeface="Calibri"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1200" kern="1200" dirty="0" smtClean="0">
                <a:solidFill>
                  <a:schemeClr val="tx1"/>
                </a:solidFill>
                <a:effectLst/>
                <a:latin typeface="+mn-lt"/>
                <a:ea typeface="+mn-ea"/>
                <a:cs typeface="等线"/>
              </a:rPr>
              <a:t>“Global Campus” member group, composed of regional training centers, national meteorological and hydrological Services</a:t>
            </a:r>
            <a:r>
              <a:rPr lang="zh-CN" altLang="en-US" sz="1200" kern="1200" dirty="0" smtClean="0">
                <a:solidFill>
                  <a:schemeClr val="tx1"/>
                </a:solidFill>
                <a:effectLst/>
                <a:latin typeface="+mn-lt"/>
                <a:ea typeface="+mn-ea"/>
                <a:cs typeface="等线"/>
              </a:rPr>
              <a:t>（</a:t>
            </a:r>
            <a:r>
              <a:rPr lang="en-US" altLang="zh-CN" sz="1200" kern="1200" dirty="0" smtClean="0">
                <a:solidFill>
                  <a:schemeClr val="tx1"/>
                </a:solidFill>
                <a:effectLst/>
                <a:latin typeface="+mn-lt"/>
                <a:ea typeface="+mn-ea"/>
                <a:cs typeface="等线"/>
              </a:rPr>
              <a:t>NMHSs</a:t>
            </a:r>
            <a:r>
              <a:rPr lang="zh-CN" altLang="en-US" sz="1200" kern="1200" dirty="0" smtClean="0">
                <a:solidFill>
                  <a:schemeClr val="tx1"/>
                </a:solidFill>
                <a:effectLst/>
                <a:latin typeface="+mn-lt"/>
                <a:ea typeface="+mn-ea"/>
                <a:cs typeface="等线"/>
              </a:rPr>
              <a:t>）</a:t>
            </a:r>
            <a:r>
              <a:rPr lang="en-US" altLang="zh-CN" sz="1200" kern="1200" dirty="0" smtClean="0">
                <a:solidFill>
                  <a:schemeClr val="tx1"/>
                </a:solidFill>
                <a:effectLst/>
                <a:latin typeface="+mn-lt"/>
                <a:ea typeface="+mn-ea"/>
                <a:cs typeface="等线"/>
              </a:rPr>
              <a:t>, universities,. Contribute course content resources and the corresponding set of questions to the “Global Campus” network platform. </a:t>
            </a:r>
            <a:r>
              <a:rPr lang="zh-CN" altLang="zh-CN" sz="1200" kern="1200" dirty="0" smtClean="0">
                <a:solidFill>
                  <a:schemeClr val="tx1"/>
                </a:solidFill>
                <a:effectLst/>
                <a:latin typeface="+mn-lt"/>
                <a:ea typeface="+mn-ea"/>
                <a:cs typeface="等线"/>
              </a:rPr>
              <a:t>“全球校园”成员组，由各区域培训中心、气象水文业务部门、高校组成。向“全球校园”网络平台贡献课程内容资源及相应试题集。</a:t>
            </a:r>
            <a:endParaRPr lang="en-US" altLang="zh-CN" sz="1200" kern="1200" dirty="0" smtClean="0">
              <a:solidFill>
                <a:schemeClr val="tx1"/>
              </a:solidFill>
              <a:effectLst/>
              <a:latin typeface="+mn-lt"/>
              <a:ea typeface="+mn-ea"/>
              <a:cs typeface="等线"/>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zh-CN" sz="1200" kern="1200" dirty="0" smtClean="0">
              <a:solidFill>
                <a:schemeClr val="tx1"/>
              </a:solidFill>
              <a:effectLst/>
              <a:latin typeface="+mn-lt"/>
              <a:ea typeface="+mn-ea"/>
              <a:cs typeface="等线"/>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1200" kern="1200" dirty="0" smtClean="0">
                <a:solidFill>
                  <a:schemeClr val="tx1"/>
                </a:solidFill>
                <a:effectLst/>
                <a:latin typeface="+mn-lt"/>
                <a:ea typeface="+mn-ea"/>
                <a:cs typeface="等线"/>
              </a:rPr>
              <a:t>"Global Campus" office, set up by NUIST (of course, can only bear the Asian-African region). Responsible for raising funds to build a "Global Campus" hardware platform, software development and post-maintenance to ensure the smooth implementation of the Global Campus program, to communicate with the Global Campus Committee and the Global Campus member group, to timely release training notices for regional training centers and training subjects, and to provide "global campus" for the "global campus" member groups; upload course resources and question sets to provide technical support, communicate with experts in the “Global Campus” expert group to facilitate their review of course resources, customized evaluation criteria and answer participant questions, issue training certificates to online trainers, and regularly provide WMO-ETRP feedback on training data and reports. </a:t>
            </a:r>
            <a:r>
              <a:rPr lang="zh-CN" altLang="zh-CN" sz="1200" kern="1200" dirty="0" smtClean="0">
                <a:solidFill>
                  <a:schemeClr val="tx1"/>
                </a:solidFill>
                <a:effectLst/>
                <a:latin typeface="+mn-lt"/>
                <a:ea typeface="+mn-ea"/>
                <a:cs typeface="等线"/>
              </a:rPr>
              <a:t>“全球校园”办公室，由南信大设置</a:t>
            </a:r>
            <a:r>
              <a:rPr lang="en-US" altLang="zh-CN" sz="1200" kern="1200" dirty="0" smtClean="0">
                <a:solidFill>
                  <a:schemeClr val="tx1"/>
                </a:solidFill>
                <a:effectLst/>
                <a:latin typeface="+mn-lt"/>
                <a:ea typeface="+mn-ea"/>
                <a:cs typeface="等线"/>
              </a:rPr>
              <a:t>(</a:t>
            </a:r>
            <a:r>
              <a:rPr lang="zh-CN" altLang="zh-CN" sz="1200" kern="1200" dirty="0" smtClean="0">
                <a:solidFill>
                  <a:schemeClr val="tx1"/>
                </a:solidFill>
                <a:effectLst/>
                <a:latin typeface="+mn-lt"/>
                <a:ea typeface="+mn-ea"/>
                <a:cs typeface="等线"/>
              </a:rPr>
              <a:t>当然可仅承担亚非区域</a:t>
            </a:r>
            <a:r>
              <a:rPr lang="en-US" altLang="zh-CN" sz="1200" kern="1200" dirty="0" smtClean="0">
                <a:solidFill>
                  <a:schemeClr val="tx1"/>
                </a:solidFill>
                <a:effectLst/>
                <a:latin typeface="+mn-lt"/>
                <a:ea typeface="+mn-ea"/>
                <a:cs typeface="等线"/>
              </a:rPr>
              <a:t>)</a:t>
            </a:r>
            <a:r>
              <a:rPr lang="zh-CN" altLang="zh-CN" sz="1200" kern="1200" dirty="0" smtClean="0">
                <a:solidFill>
                  <a:schemeClr val="tx1"/>
                </a:solidFill>
                <a:effectLst/>
                <a:latin typeface="+mn-lt"/>
                <a:ea typeface="+mn-ea"/>
                <a:cs typeface="等线"/>
              </a:rPr>
              <a:t>。负责筹集资金，用以建设“全球校园”的硬件平台、软件开发和后期维护，保障“全球校园”计划的顺利执行；与“全球校园”委员会及“全球校园”成员组进行沟通，及时发布各区域培训中心和培训主体的培训通知；为“全球校园”成员组上传课程资源和试题集提供技术支持；与“全球校园”专家组中的各位专家进行沟通，为其审核课程资源、定制评价标准和回答学员问题提供便利；为在线培训人员颁发培训结业证书；定期向</a:t>
            </a:r>
            <a:r>
              <a:rPr lang="en-US" altLang="zh-CN" sz="1200" kern="1200" dirty="0" smtClean="0">
                <a:solidFill>
                  <a:schemeClr val="tx1"/>
                </a:solidFill>
                <a:effectLst/>
                <a:latin typeface="+mn-lt"/>
                <a:ea typeface="+mn-ea"/>
                <a:cs typeface="等线"/>
              </a:rPr>
              <a:t>WMO-ETRP</a:t>
            </a:r>
            <a:r>
              <a:rPr lang="zh-CN" altLang="zh-CN" sz="1200" kern="1200" dirty="0" smtClean="0">
                <a:solidFill>
                  <a:schemeClr val="tx1"/>
                </a:solidFill>
                <a:effectLst/>
                <a:latin typeface="+mn-lt"/>
                <a:ea typeface="+mn-ea"/>
                <a:cs typeface="等线"/>
              </a:rPr>
              <a:t>反馈培训数据和报告。</a:t>
            </a:r>
          </a:p>
          <a:p>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pPr>
              <a:defRPr/>
            </a:pPr>
            <a:fld id="{C1A2AFCB-E920-4457-AE74-37EB0CAF6C5D}" type="slidenum">
              <a:rPr lang="zh-CN" altLang="en-US" smtClean="0"/>
              <a:pPr>
                <a:defRPr/>
              </a:pPr>
              <a:t>17</a:t>
            </a:fld>
            <a:endParaRPr lang="zh-CN" altLang="en-US"/>
          </a:p>
        </p:txBody>
      </p:sp>
    </p:spTree>
    <p:extLst>
      <p:ext uri="{BB962C8B-B14F-4D97-AF65-F5344CB8AC3E}">
        <p14:creationId xmlns:p14="http://schemas.microsoft.com/office/powerpoint/2010/main" val="2841109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等线"/>
              </a:rPr>
              <a:t>Implementation phase</a:t>
            </a:r>
            <a:r>
              <a:rPr lang="zh-CN" altLang="zh-CN" sz="1200" kern="1200" dirty="0" smtClean="0">
                <a:solidFill>
                  <a:schemeClr val="tx1"/>
                </a:solidFill>
                <a:effectLst/>
                <a:latin typeface="+mn-lt"/>
                <a:ea typeface="+mn-ea"/>
                <a:cs typeface="等线"/>
              </a:rPr>
              <a:t>实施阶段</a:t>
            </a:r>
            <a:endParaRPr lang="en-US" altLang="zh-CN" sz="1200" kern="1200" dirty="0" smtClean="0">
              <a:solidFill>
                <a:schemeClr val="tx1"/>
              </a:solidFill>
              <a:effectLst/>
              <a:latin typeface="+mn-lt"/>
              <a:ea typeface="+mn-ea"/>
              <a:cs typeface="等线"/>
            </a:endParaRPr>
          </a:p>
          <a:p>
            <a:endParaRPr lang="zh-CN" altLang="zh-CN" sz="1200" kern="1200" dirty="0" smtClean="0">
              <a:solidFill>
                <a:schemeClr val="tx1"/>
              </a:solidFill>
              <a:effectLst/>
              <a:latin typeface="+mn-lt"/>
              <a:ea typeface="+mn-ea"/>
              <a:cs typeface="等线"/>
            </a:endParaRPr>
          </a:p>
          <a:p>
            <a:pPr lvl="0"/>
            <a:r>
              <a:rPr lang="en-US" altLang="zh-CN" sz="1200" kern="1200" dirty="0" smtClean="0">
                <a:solidFill>
                  <a:schemeClr val="tx1"/>
                </a:solidFill>
                <a:effectLst/>
                <a:latin typeface="+mn-lt"/>
                <a:ea typeface="+mn-ea"/>
                <a:cs typeface="等线"/>
              </a:rPr>
              <a:t>May 2020-December 2020, start-up phase. Establishment of Global Campus; Global Campus Committee and Global Campus Expert Advisory Group co-develop training courses and evaluation criteria; Global Campus Committee and Global Campus member group agree on mission allocation of course video resources; and Global Campus Office raise funds. 2020</a:t>
            </a:r>
            <a:r>
              <a:rPr lang="zh-CN" altLang="zh-CN" sz="1200" kern="1200" dirty="0" smtClean="0">
                <a:solidFill>
                  <a:schemeClr val="tx1"/>
                </a:solidFill>
                <a:effectLst/>
                <a:latin typeface="+mn-lt"/>
                <a:ea typeface="+mn-ea"/>
                <a:cs typeface="等线"/>
              </a:rPr>
              <a:t>年</a:t>
            </a:r>
            <a:r>
              <a:rPr lang="en-US" altLang="zh-CN" sz="1200" kern="1200" dirty="0" smtClean="0">
                <a:solidFill>
                  <a:schemeClr val="tx1"/>
                </a:solidFill>
                <a:effectLst/>
                <a:latin typeface="+mn-lt"/>
                <a:ea typeface="+mn-ea"/>
                <a:cs typeface="等线"/>
              </a:rPr>
              <a:t>5</a:t>
            </a:r>
            <a:r>
              <a:rPr lang="zh-CN" altLang="zh-CN" sz="1200" kern="1200" dirty="0" smtClean="0">
                <a:solidFill>
                  <a:schemeClr val="tx1"/>
                </a:solidFill>
                <a:effectLst/>
                <a:latin typeface="+mn-lt"/>
                <a:ea typeface="+mn-ea"/>
                <a:cs typeface="等线"/>
              </a:rPr>
              <a:t>月</a:t>
            </a:r>
            <a:r>
              <a:rPr lang="en-US" altLang="zh-CN" sz="1200" kern="1200" dirty="0" smtClean="0">
                <a:solidFill>
                  <a:schemeClr val="tx1"/>
                </a:solidFill>
                <a:effectLst/>
                <a:latin typeface="+mn-lt"/>
                <a:ea typeface="+mn-ea"/>
                <a:cs typeface="等线"/>
              </a:rPr>
              <a:t>-2020</a:t>
            </a:r>
            <a:r>
              <a:rPr lang="zh-CN" altLang="zh-CN" sz="1200" kern="1200" dirty="0" smtClean="0">
                <a:solidFill>
                  <a:schemeClr val="tx1"/>
                </a:solidFill>
                <a:effectLst/>
                <a:latin typeface="+mn-lt"/>
                <a:ea typeface="+mn-ea"/>
                <a:cs typeface="等线"/>
              </a:rPr>
              <a:t>年</a:t>
            </a:r>
            <a:r>
              <a:rPr lang="en-US" altLang="zh-CN" sz="1200" kern="1200" dirty="0" smtClean="0">
                <a:solidFill>
                  <a:schemeClr val="tx1"/>
                </a:solidFill>
                <a:effectLst/>
                <a:latin typeface="+mn-lt"/>
                <a:ea typeface="+mn-ea"/>
                <a:cs typeface="等线"/>
              </a:rPr>
              <a:t>12</a:t>
            </a:r>
            <a:r>
              <a:rPr lang="zh-CN" altLang="zh-CN" sz="1200" kern="1200" dirty="0" smtClean="0">
                <a:solidFill>
                  <a:schemeClr val="tx1"/>
                </a:solidFill>
                <a:effectLst/>
                <a:latin typeface="+mn-lt"/>
                <a:ea typeface="+mn-ea"/>
                <a:cs typeface="等线"/>
              </a:rPr>
              <a:t>月，启动阶段。“全球校园”各机构成立；“全球校园”委员会与“全球校园”专家顾问组共同制定培训课程和评价标准；“全球校园”委员会与“全球校园”成员组商定课程视频资源的任务分配；“全球校园”办公室筹集经费。</a:t>
            </a:r>
          </a:p>
          <a:p>
            <a:r>
              <a:rPr lang="en-US" altLang="zh-CN" sz="1200" kern="1200" dirty="0" smtClean="0">
                <a:solidFill>
                  <a:schemeClr val="tx1"/>
                </a:solidFill>
                <a:effectLst/>
                <a:latin typeface="+mn-lt"/>
                <a:ea typeface="+mn-ea"/>
                <a:cs typeface="等线"/>
              </a:rPr>
              <a:t> </a:t>
            </a:r>
            <a:endParaRPr lang="zh-CN" altLang="zh-CN" sz="1200" kern="1200" dirty="0" smtClean="0">
              <a:solidFill>
                <a:schemeClr val="tx1"/>
              </a:solidFill>
              <a:effectLst/>
              <a:latin typeface="+mn-lt"/>
              <a:ea typeface="+mn-ea"/>
              <a:cs typeface="等线"/>
            </a:endParaRPr>
          </a:p>
          <a:p>
            <a:r>
              <a:rPr lang="en-US" altLang="zh-CN" sz="1200" kern="1200" dirty="0" smtClean="0">
                <a:solidFill>
                  <a:schemeClr val="tx1"/>
                </a:solidFill>
                <a:effectLst/>
                <a:latin typeface="+mn-lt"/>
                <a:ea typeface="+mn-ea"/>
                <a:cs typeface="等线"/>
              </a:rPr>
              <a:t>(2) January 2021-December 2021, platform and content construction phase.</a:t>
            </a:r>
            <a:endParaRPr lang="zh-CN" altLang="zh-CN" sz="1200" kern="1200" dirty="0" smtClean="0">
              <a:solidFill>
                <a:schemeClr val="tx1"/>
              </a:solidFill>
              <a:effectLst/>
              <a:latin typeface="+mn-lt"/>
              <a:ea typeface="+mn-ea"/>
              <a:cs typeface="等线"/>
            </a:endParaRPr>
          </a:p>
          <a:p>
            <a:r>
              <a:rPr lang="en-US" altLang="zh-CN" sz="1200" kern="1200" dirty="0" smtClean="0">
                <a:solidFill>
                  <a:schemeClr val="tx1"/>
                </a:solidFill>
                <a:effectLst/>
                <a:latin typeface="+mn-lt"/>
                <a:ea typeface="+mn-ea"/>
                <a:cs typeface="等线"/>
              </a:rPr>
              <a:t>The Global Campus Office began bidding for the Global Campus network platform and mobile platform based on training needs, and the Global Campus member group filmed the course video and prepared the corresponding question set. 2021</a:t>
            </a:r>
            <a:r>
              <a:rPr lang="zh-CN" altLang="zh-CN" sz="1200" kern="1200" dirty="0" smtClean="0">
                <a:solidFill>
                  <a:schemeClr val="tx1"/>
                </a:solidFill>
                <a:effectLst/>
                <a:latin typeface="+mn-lt"/>
                <a:ea typeface="+mn-ea"/>
                <a:cs typeface="等线"/>
              </a:rPr>
              <a:t>年</a:t>
            </a:r>
            <a:r>
              <a:rPr lang="en-US" altLang="zh-CN" sz="1200" kern="1200" dirty="0" smtClean="0">
                <a:solidFill>
                  <a:schemeClr val="tx1"/>
                </a:solidFill>
                <a:effectLst/>
                <a:latin typeface="+mn-lt"/>
                <a:ea typeface="+mn-ea"/>
                <a:cs typeface="等线"/>
              </a:rPr>
              <a:t>1</a:t>
            </a:r>
            <a:r>
              <a:rPr lang="zh-CN" altLang="zh-CN" sz="1200" kern="1200" dirty="0" smtClean="0">
                <a:solidFill>
                  <a:schemeClr val="tx1"/>
                </a:solidFill>
                <a:effectLst/>
                <a:latin typeface="+mn-lt"/>
                <a:ea typeface="+mn-ea"/>
                <a:cs typeface="等线"/>
              </a:rPr>
              <a:t>月</a:t>
            </a:r>
            <a:r>
              <a:rPr lang="en-US" altLang="zh-CN" sz="1200" kern="1200" dirty="0" smtClean="0">
                <a:solidFill>
                  <a:schemeClr val="tx1"/>
                </a:solidFill>
                <a:effectLst/>
                <a:latin typeface="+mn-lt"/>
                <a:ea typeface="+mn-ea"/>
                <a:cs typeface="等线"/>
              </a:rPr>
              <a:t>-2021</a:t>
            </a:r>
            <a:r>
              <a:rPr lang="zh-CN" altLang="zh-CN" sz="1200" kern="1200" dirty="0" smtClean="0">
                <a:solidFill>
                  <a:schemeClr val="tx1"/>
                </a:solidFill>
                <a:effectLst/>
                <a:latin typeface="+mn-lt"/>
                <a:ea typeface="+mn-ea"/>
                <a:cs typeface="等线"/>
              </a:rPr>
              <a:t>年</a:t>
            </a:r>
            <a:r>
              <a:rPr lang="en-US" altLang="zh-CN" sz="1200" kern="1200" dirty="0" smtClean="0">
                <a:solidFill>
                  <a:schemeClr val="tx1"/>
                </a:solidFill>
                <a:effectLst/>
                <a:latin typeface="+mn-lt"/>
                <a:ea typeface="+mn-ea"/>
                <a:cs typeface="等线"/>
              </a:rPr>
              <a:t>12</a:t>
            </a:r>
            <a:r>
              <a:rPr lang="zh-CN" altLang="zh-CN" sz="1200" kern="1200" dirty="0" smtClean="0">
                <a:solidFill>
                  <a:schemeClr val="tx1"/>
                </a:solidFill>
                <a:effectLst/>
                <a:latin typeface="+mn-lt"/>
                <a:ea typeface="+mn-ea"/>
                <a:cs typeface="等线"/>
              </a:rPr>
              <a:t>月，平台和内容建设阶段。“全球校园”办公室根据培训需求开始招标，建设“全球校园”网络平台和移动平台；“全球校园”成员组拍摄课程视频、准备相应试题集。</a:t>
            </a:r>
          </a:p>
          <a:p>
            <a:r>
              <a:rPr lang="en-US" altLang="zh-CN" sz="1200" kern="1200" dirty="0" smtClean="0">
                <a:solidFill>
                  <a:schemeClr val="tx1"/>
                </a:solidFill>
                <a:effectLst/>
                <a:latin typeface="+mn-lt"/>
                <a:ea typeface="+mn-ea"/>
                <a:cs typeface="等线"/>
              </a:rPr>
              <a:t> </a:t>
            </a:r>
            <a:endParaRPr lang="zh-CN" altLang="zh-CN" sz="1200" kern="1200" dirty="0" smtClean="0">
              <a:solidFill>
                <a:schemeClr val="tx1"/>
              </a:solidFill>
              <a:effectLst/>
              <a:latin typeface="+mn-lt"/>
              <a:ea typeface="+mn-ea"/>
              <a:cs typeface="等线"/>
            </a:endParaRPr>
          </a:p>
          <a:p>
            <a:pPr lvl="0"/>
            <a:r>
              <a:rPr lang="en-US" altLang="zh-CN" sz="1200" kern="1200" dirty="0" smtClean="0">
                <a:solidFill>
                  <a:schemeClr val="tx1"/>
                </a:solidFill>
                <a:effectLst/>
                <a:latin typeface="+mn-lt"/>
                <a:ea typeface="+mn-ea"/>
                <a:cs typeface="等线"/>
              </a:rPr>
              <a:t>January 2022-June 2022, evaluation phase. The Global Campus member group uploads a set of course videos and questions to the Global Campus network. The expert advisory group reviews and evaluates the quality of videos and questions, and the office selects high-quality courses based on the audit results of the expert advisory group, while constructing a library of questions. 2022</a:t>
            </a:r>
            <a:r>
              <a:rPr lang="zh-CN" altLang="zh-CN" sz="1200" kern="1200" dirty="0" smtClean="0">
                <a:solidFill>
                  <a:schemeClr val="tx1"/>
                </a:solidFill>
                <a:effectLst/>
                <a:latin typeface="+mn-lt"/>
                <a:ea typeface="+mn-ea"/>
                <a:cs typeface="等线"/>
              </a:rPr>
              <a:t>年</a:t>
            </a:r>
            <a:r>
              <a:rPr lang="en-US" altLang="zh-CN" sz="1200" kern="1200" dirty="0" smtClean="0">
                <a:solidFill>
                  <a:schemeClr val="tx1"/>
                </a:solidFill>
                <a:effectLst/>
                <a:latin typeface="+mn-lt"/>
                <a:ea typeface="+mn-ea"/>
                <a:cs typeface="等线"/>
              </a:rPr>
              <a:t>1</a:t>
            </a:r>
            <a:r>
              <a:rPr lang="zh-CN" altLang="zh-CN" sz="1200" kern="1200" dirty="0" smtClean="0">
                <a:solidFill>
                  <a:schemeClr val="tx1"/>
                </a:solidFill>
                <a:effectLst/>
                <a:latin typeface="+mn-lt"/>
                <a:ea typeface="+mn-ea"/>
                <a:cs typeface="等线"/>
              </a:rPr>
              <a:t>月</a:t>
            </a:r>
            <a:r>
              <a:rPr lang="en-US" altLang="zh-CN" sz="1200" kern="1200" dirty="0" smtClean="0">
                <a:solidFill>
                  <a:schemeClr val="tx1"/>
                </a:solidFill>
                <a:effectLst/>
                <a:latin typeface="+mn-lt"/>
                <a:ea typeface="+mn-ea"/>
                <a:cs typeface="等线"/>
              </a:rPr>
              <a:t>-2022</a:t>
            </a:r>
            <a:r>
              <a:rPr lang="zh-CN" altLang="zh-CN" sz="1200" kern="1200" dirty="0" smtClean="0">
                <a:solidFill>
                  <a:schemeClr val="tx1"/>
                </a:solidFill>
                <a:effectLst/>
                <a:latin typeface="+mn-lt"/>
                <a:ea typeface="+mn-ea"/>
                <a:cs typeface="等线"/>
              </a:rPr>
              <a:t>年</a:t>
            </a:r>
            <a:r>
              <a:rPr lang="en-US" altLang="zh-CN" sz="1200" kern="1200" dirty="0" smtClean="0">
                <a:solidFill>
                  <a:schemeClr val="tx1"/>
                </a:solidFill>
                <a:effectLst/>
                <a:latin typeface="+mn-lt"/>
                <a:ea typeface="+mn-ea"/>
                <a:cs typeface="等线"/>
              </a:rPr>
              <a:t>6</a:t>
            </a:r>
            <a:r>
              <a:rPr lang="zh-CN" altLang="zh-CN" sz="1200" kern="1200" dirty="0" smtClean="0">
                <a:solidFill>
                  <a:schemeClr val="tx1"/>
                </a:solidFill>
                <a:effectLst/>
                <a:latin typeface="+mn-lt"/>
                <a:ea typeface="+mn-ea"/>
                <a:cs typeface="等线"/>
              </a:rPr>
              <a:t>月，评估阶段。“全球校园”成员组上传课程视频和试题集至“全球校园”网。专家顾问组对视频和试题的质量进行审核和评价；办公室根据专家顾问组的审核结果，筛选出优质课程，同时构建试题集库。</a:t>
            </a:r>
          </a:p>
          <a:p>
            <a:r>
              <a:rPr lang="en-US" altLang="zh-CN" sz="1200" kern="1200" dirty="0" smtClean="0">
                <a:solidFill>
                  <a:schemeClr val="tx1"/>
                </a:solidFill>
                <a:effectLst/>
                <a:latin typeface="+mn-lt"/>
                <a:ea typeface="+mn-ea"/>
                <a:cs typeface="等线"/>
              </a:rPr>
              <a:t> </a:t>
            </a:r>
            <a:endParaRPr lang="zh-CN" altLang="zh-CN" sz="1200" kern="1200" dirty="0" smtClean="0">
              <a:solidFill>
                <a:schemeClr val="tx1"/>
              </a:solidFill>
              <a:effectLst/>
              <a:latin typeface="+mn-lt"/>
              <a:ea typeface="+mn-ea"/>
              <a:cs typeface="等线"/>
            </a:endParaRPr>
          </a:p>
          <a:p>
            <a:pPr lvl="0"/>
            <a:r>
              <a:rPr lang="en-US" altLang="zh-CN" sz="1200" kern="1200" dirty="0" smtClean="0">
                <a:solidFill>
                  <a:schemeClr val="tx1"/>
                </a:solidFill>
                <a:effectLst/>
                <a:latin typeface="+mn-lt"/>
                <a:ea typeface="+mn-ea"/>
                <a:cs typeface="等线"/>
              </a:rPr>
              <a:t>July 2022-December 2022, trial run phase. The Global Campus network is open to WMO member countries for trial operation. The Global Campus Office conclude various issues and user feedbacks during the page and app trial run to further improve the website, improve the user experience, and improve the quality of training. The Expert Advisory Group provides further suggestions for improvement in response to the feedback. 2022</a:t>
            </a:r>
            <a:r>
              <a:rPr lang="zh-CN" altLang="zh-CN" sz="1200" kern="1200" dirty="0" smtClean="0">
                <a:solidFill>
                  <a:schemeClr val="tx1"/>
                </a:solidFill>
                <a:effectLst/>
                <a:latin typeface="+mn-lt"/>
                <a:ea typeface="+mn-ea"/>
                <a:cs typeface="等线"/>
              </a:rPr>
              <a:t>年</a:t>
            </a:r>
            <a:r>
              <a:rPr lang="en-US" altLang="zh-CN" sz="1200" kern="1200" dirty="0" smtClean="0">
                <a:solidFill>
                  <a:schemeClr val="tx1"/>
                </a:solidFill>
                <a:effectLst/>
                <a:latin typeface="+mn-lt"/>
                <a:ea typeface="+mn-ea"/>
                <a:cs typeface="等线"/>
              </a:rPr>
              <a:t>7</a:t>
            </a:r>
            <a:r>
              <a:rPr lang="zh-CN" altLang="zh-CN" sz="1200" kern="1200" dirty="0" smtClean="0">
                <a:solidFill>
                  <a:schemeClr val="tx1"/>
                </a:solidFill>
                <a:effectLst/>
                <a:latin typeface="+mn-lt"/>
                <a:ea typeface="+mn-ea"/>
                <a:cs typeface="等线"/>
              </a:rPr>
              <a:t>月</a:t>
            </a:r>
            <a:r>
              <a:rPr lang="en-US" altLang="zh-CN" sz="1200" kern="1200" dirty="0" smtClean="0">
                <a:solidFill>
                  <a:schemeClr val="tx1"/>
                </a:solidFill>
                <a:effectLst/>
                <a:latin typeface="+mn-lt"/>
                <a:ea typeface="+mn-ea"/>
                <a:cs typeface="等线"/>
              </a:rPr>
              <a:t>-2022</a:t>
            </a:r>
            <a:r>
              <a:rPr lang="zh-CN" altLang="zh-CN" sz="1200" kern="1200" dirty="0" smtClean="0">
                <a:solidFill>
                  <a:schemeClr val="tx1"/>
                </a:solidFill>
                <a:effectLst/>
                <a:latin typeface="+mn-lt"/>
                <a:ea typeface="+mn-ea"/>
                <a:cs typeface="等线"/>
              </a:rPr>
              <a:t>年</a:t>
            </a:r>
            <a:r>
              <a:rPr lang="en-US" altLang="zh-CN" sz="1200" kern="1200" dirty="0" smtClean="0">
                <a:solidFill>
                  <a:schemeClr val="tx1"/>
                </a:solidFill>
                <a:effectLst/>
                <a:latin typeface="+mn-lt"/>
                <a:ea typeface="+mn-ea"/>
                <a:cs typeface="等线"/>
              </a:rPr>
              <a:t>12</a:t>
            </a:r>
            <a:r>
              <a:rPr lang="zh-CN" altLang="zh-CN" sz="1200" kern="1200" dirty="0" smtClean="0">
                <a:solidFill>
                  <a:schemeClr val="tx1"/>
                </a:solidFill>
                <a:effectLst/>
                <a:latin typeface="+mn-lt"/>
                <a:ea typeface="+mn-ea"/>
                <a:cs typeface="等线"/>
              </a:rPr>
              <a:t>月，试运行阶段。“全球校园”网向</a:t>
            </a:r>
            <a:r>
              <a:rPr lang="en-US" altLang="zh-CN" sz="1200" kern="1200" dirty="0" smtClean="0">
                <a:solidFill>
                  <a:schemeClr val="tx1"/>
                </a:solidFill>
                <a:effectLst/>
                <a:latin typeface="+mn-lt"/>
                <a:ea typeface="+mn-ea"/>
                <a:cs typeface="等线"/>
              </a:rPr>
              <a:t>WMO</a:t>
            </a:r>
            <a:r>
              <a:rPr lang="zh-CN" altLang="zh-CN" sz="1200" kern="1200" dirty="0" smtClean="0">
                <a:solidFill>
                  <a:schemeClr val="tx1"/>
                </a:solidFill>
                <a:effectLst/>
                <a:latin typeface="+mn-lt"/>
                <a:ea typeface="+mn-ea"/>
                <a:cs typeface="等线"/>
              </a:rPr>
              <a:t>成员国开放试运行。“全球校园”办公室汇总网页及</a:t>
            </a:r>
            <a:r>
              <a:rPr lang="en-US" altLang="zh-CN" sz="1200" kern="1200" dirty="0" smtClean="0">
                <a:solidFill>
                  <a:schemeClr val="tx1"/>
                </a:solidFill>
                <a:effectLst/>
                <a:latin typeface="+mn-lt"/>
                <a:ea typeface="+mn-ea"/>
                <a:cs typeface="等线"/>
              </a:rPr>
              <a:t>App</a:t>
            </a:r>
            <a:r>
              <a:rPr lang="zh-CN" altLang="zh-CN" sz="1200" kern="1200" dirty="0" smtClean="0">
                <a:solidFill>
                  <a:schemeClr val="tx1"/>
                </a:solidFill>
                <a:effectLst/>
                <a:latin typeface="+mn-lt"/>
                <a:ea typeface="+mn-ea"/>
                <a:cs typeface="等线"/>
              </a:rPr>
              <a:t>试运行期间的各种问题和用户的反馈信息，进一步改进网站，改善用户体验，提升培训质量。专家顾问组针对反馈信息进一步提出改进意见。</a:t>
            </a:r>
          </a:p>
          <a:p>
            <a:r>
              <a:rPr lang="en-US" altLang="zh-CN" sz="1200" kern="1200" dirty="0" smtClean="0">
                <a:solidFill>
                  <a:schemeClr val="tx1"/>
                </a:solidFill>
                <a:effectLst/>
                <a:latin typeface="+mn-lt"/>
                <a:ea typeface="+mn-ea"/>
                <a:cs typeface="等线"/>
              </a:rPr>
              <a:t> </a:t>
            </a:r>
            <a:endParaRPr lang="zh-CN" altLang="zh-CN" sz="1200" kern="1200" dirty="0" smtClean="0">
              <a:solidFill>
                <a:schemeClr val="tx1"/>
              </a:solidFill>
              <a:effectLst/>
              <a:latin typeface="+mn-lt"/>
              <a:ea typeface="+mn-ea"/>
              <a:cs typeface="等线"/>
            </a:endParaRPr>
          </a:p>
          <a:p>
            <a:pPr lvl="0"/>
            <a:r>
              <a:rPr lang="en-US" altLang="zh-CN" sz="1200" kern="1200" dirty="0" smtClean="0">
                <a:solidFill>
                  <a:schemeClr val="tx1"/>
                </a:solidFill>
                <a:effectLst/>
                <a:latin typeface="+mn-lt"/>
                <a:ea typeface="+mn-ea"/>
                <a:cs typeface="等线"/>
              </a:rPr>
              <a:t>After 2023, the stable operation phase. Global Campus office continued to invest in stability to ensure the Global Campus network long-term stable operation. The Global Campus Committee and the Expert Advisory Group will decide whether to further adjust the training courses and evaluation criteria, depending on the feedback from the Global Campus Office. The expert advisory group will also provide some answers to the participants' specific questions and confusions. 2023</a:t>
            </a:r>
            <a:r>
              <a:rPr lang="zh-CN" altLang="zh-CN" sz="1200" kern="1200" dirty="0" smtClean="0">
                <a:solidFill>
                  <a:schemeClr val="tx1"/>
                </a:solidFill>
                <a:effectLst/>
                <a:latin typeface="+mn-lt"/>
                <a:ea typeface="+mn-ea"/>
                <a:cs typeface="等线"/>
              </a:rPr>
              <a:t>年后，稳定运行阶段。“全球校园”办公室持续稳定投入，保障“全球校园”网的长久稳定运行。“全球校园”委员会及专家顾问组将根据“全球校园”办公室的反馈信息，视情况决定是否进一步调整培训课程和评价标准。专家顾问组还将针对学员的具体问题和困惑做出一定的解答。</a:t>
            </a:r>
          </a:p>
          <a:p>
            <a:endParaRPr lang="zh-CN" altLang="en-US" dirty="0"/>
          </a:p>
        </p:txBody>
      </p:sp>
      <p:sp>
        <p:nvSpPr>
          <p:cNvPr id="4" name="灯片编号占位符 3"/>
          <p:cNvSpPr>
            <a:spLocks noGrp="1"/>
          </p:cNvSpPr>
          <p:nvPr>
            <p:ph type="sldNum" sz="quarter" idx="5"/>
          </p:nvPr>
        </p:nvSpPr>
        <p:spPr/>
        <p:txBody>
          <a:bodyPr/>
          <a:lstStyle/>
          <a:p>
            <a:pPr>
              <a:defRPr/>
            </a:pPr>
            <a:fld id="{C1A2AFCB-E920-4457-AE74-37EB0CAF6C5D}" type="slidenum">
              <a:rPr lang="zh-CN" altLang="en-US" smtClean="0"/>
              <a:pPr>
                <a:defRPr/>
              </a:pPr>
              <a:t>18</a:t>
            </a:fld>
            <a:endParaRPr lang="zh-CN" altLang="en-US"/>
          </a:p>
        </p:txBody>
      </p:sp>
    </p:spTree>
    <p:extLst>
      <p:ext uri="{BB962C8B-B14F-4D97-AF65-F5344CB8AC3E}">
        <p14:creationId xmlns:p14="http://schemas.microsoft.com/office/powerpoint/2010/main" val="127456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C1A2AFCB-E920-4457-AE74-37EB0CAF6C5D}" type="slidenum">
              <a:rPr lang="zh-CN" altLang="en-US" smtClean="0"/>
              <a:pPr>
                <a:defRPr/>
              </a:pPr>
              <a:t>19</a:t>
            </a:fld>
            <a:endParaRPr lang="zh-CN" altLang="en-US"/>
          </a:p>
        </p:txBody>
      </p:sp>
    </p:spTree>
    <p:extLst>
      <p:ext uri="{BB962C8B-B14F-4D97-AF65-F5344CB8AC3E}">
        <p14:creationId xmlns:p14="http://schemas.microsoft.com/office/powerpoint/2010/main" val="1776086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smtClean="0">
                <a:solidFill>
                  <a:schemeClr val="tx1"/>
                </a:solidFill>
                <a:effectLst/>
                <a:latin typeface="+mn-lt"/>
                <a:ea typeface="+mn-ea"/>
                <a:cs typeface="等线"/>
              </a:rPr>
              <a:t>我们有丰富的在线课程，包括</a:t>
            </a:r>
            <a:r>
              <a:rPr lang="en-US" altLang="zh-CN" sz="1200" kern="1200" smtClean="0">
                <a:solidFill>
                  <a:schemeClr val="tx1"/>
                </a:solidFill>
                <a:effectLst/>
                <a:latin typeface="+mn-lt"/>
                <a:ea typeface="+mn-ea"/>
                <a:cs typeface="等线"/>
              </a:rPr>
              <a:t>23</a:t>
            </a:r>
            <a:r>
              <a:rPr lang="zh-CN" altLang="zh-CN" sz="1200" kern="1200" smtClean="0">
                <a:solidFill>
                  <a:schemeClr val="tx1"/>
                </a:solidFill>
                <a:effectLst/>
                <a:latin typeface="+mn-lt"/>
                <a:ea typeface="+mn-ea"/>
                <a:cs typeface="等线"/>
              </a:rPr>
              <a:t>门视频课程和</a:t>
            </a:r>
            <a:r>
              <a:rPr lang="en-US" altLang="zh-CN" sz="1200" kern="1200" smtClean="0">
                <a:solidFill>
                  <a:schemeClr val="tx1"/>
                </a:solidFill>
                <a:effectLst/>
                <a:latin typeface="+mn-lt"/>
                <a:ea typeface="+mn-ea"/>
                <a:cs typeface="等线"/>
              </a:rPr>
              <a:t>9</a:t>
            </a:r>
            <a:r>
              <a:rPr lang="zh-CN" altLang="zh-CN" sz="1200" kern="1200" smtClean="0">
                <a:solidFill>
                  <a:schemeClr val="tx1"/>
                </a:solidFill>
                <a:effectLst/>
                <a:latin typeface="+mn-lt"/>
                <a:ea typeface="+mn-ea"/>
                <a:cs typeface="等线"/>
              </a:rPr>
              <a:t>门虚拟仿真课程。其中，虚拟仿真课程可让学员在电脑端实现气象观测、设备使用等实验和实习工作。这些在线课程突破了时空限制，让学员在自己方便的时间和位置中进行学习。需强调的是，我校在制作、使用和管理这些在线课程时已积累的大量的经验，这为我校为建设</a:t>
            </a:r>
            <a:r>
              <a:rPr lang="en-US" altLang="zh-CN" sz="1200" kern="1200" smtClean="0">
                <a:solidFill>
                  <a:schemeClr val="tx1"/>
                </a:solidFill>
                <a:effectLst/>
                <a:latin typeface="+mn-lt"/>
                <a:ea typeface="+mn-ea"/>
                <a:cs typeface="等线"/>
              </a:rPr>
              <a:t>global campus</a:t>
            </a:r>
            <a:r>
              <a:rPr lang="zh-CN" altLang="zh-CN" sz="1200" kern="1200" smtClean="0">
                <a:solidFill>
                  <a:schemeClr val="tx1"/>
                </a:solidFill>
                <a:effectLst/>
                <a:latin typeface="+mn-lt"/>
                <a:ea typeface="+mn-ea"/>
                <a:cs typeface="等线"/>
              </a:rPr>
              <a:t>提供了宝贵的借鉴。目前，更多的在线课程正在制作和准备当中。</a:t>
            </a:r>
            <a:endParaRPr lang="en-US" altLang="zh-CN" sz="1200" kern="1200" smtClean="0">
              <a:solidFill>
                <a:schemeClr val="tx1"/>
              </a:solidFill>
              <a:effectLst/>
              <a:latin typeface="+mn-lt"/>
              <a:ea typeface="+mn-ea"/>
              <a:cs typeface="等线"/>
            </a:endParaRPr>
          </a:p>
          <a:p>
            <a:endParaRPr lang="en-US" altLang="zh-CN" sz="1200" kern="1200" smtClean="0">
              <a:solidFill>
                <a:schemeClr val="tx1"/>
              </a:solidFill>
              <a:effectLst/>
              <a:latin typeface="+mn-lt"/>
              <a:ea typeface="+mn-ea"/>
            </a:endParaRPr>
          </a:p>
          <a:p>
            <a:r>
              <a:rPr lang="en-US" altLang="zh-CN" sz="1200" kern="1200" smtClean="0">
                <a:solidFill>
                  <a:schemeClr val="tx1"/>
                </a:solidFill>
                <a:effectLst/>
                <a:latin typeface="+mn-lt"/>
                <a:ea typeface="+mn-ea"/>
                <a:cs typeface="等线"/>
              </a:rPr>
              <a:t>We have a wide range of online courses, including 23 video courses and 9 virtual simulation courses. Among them, the virtual simulation course allows students to realize meteorological observation, equipment use and other experiments and internships on the computer side. These online courses break through time and space limits, allowing students to learn at their own convenient time and location. It is important to stress that NUIST has accumulated a wealth of experience in the production, use and management of these online courses, which provides our school with valuable lessons for building global campus. More online courses are being developed and prepared.</a:t>
            </a:r>
            <a:endParaRPr lang="zh-CN" altLang="en-US" dirty="0"/>
          </a:p>
        </p:txBody>
      </p:sp>
      <p:sp>
        <p:nvSpPr>
          <p:cNvPr id="4" name="灯片编号占位符 3"/>
          <p:cNvSpPr>
            <a:spLocks noGrp="1"/>
          </p:cNvSpPr>
          <p:nvPr>
            <p:ph type="sldNum" sz="quarter" idx="10"/>
          </p:nvPr>
        </p:nvSpPr>
        <p:spPr/>
        <p:txBody>
          <a:bodyPr/>
          <a:lstStyle/>
          <a:p>
            <a:pPr>
              <a:defRPr/>
            </a:pPr>
            <a:fld id="{C1A2AFCB-E920-4457-AE74-37EB0CAF6C5D}" type="slidenum">
              <a:rPr lang="zh-CN" altLang="en-US" smtClean="0"/>
              <a:pPr>
                <a:defRPr/>
              </a:pPr>
              <a:t>20</a:t>
            </a:fld>
            <a:endParaRPr lang="zh-CN" altLang="en-US"/>
          </a:p>
        </p:txBody>
      </p:sp>
    </p:spTree>
    <p:extLst>
      <p:ext uri="{BB962C8B-B14F-4D97-AF65-F5344CB8AC3E}">
        <p14:creationId xmlns:p14="http://schemas.microsoft.com/office/powerpoint/2010/main" val="3265814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Backup</a:t>
            </a:r>
            <a:r>
              <a:rPr lang="en-US" altLang="zh-CN" baseline="0"/>
              <a:t> </a:t>
            </a:r>
            <a:r>
              <a:rPr lang="en-US" altLang="zh-CN" baseline="0" smtClean="0"/>
              <a:t>two </a:t>
            </a:r>
            <a:r>
              <a:rPr lang="en-US" altLang="zh-CN" baseline="0" dirty="0"/>
              <a:t>center</a:t>
            </a:r>
          </a:p>
          <a:p>
            <a:r>
              <a:rPr lang="en-US" altLang="zh-CN" baseline="0" dirty="0"/>
              <a:t>Country cache server </a:t>
            </a:r>
          </a:p>
        </p:txBody>
      </p:sp>
      <p:sp>
        <p:nvSpPr>
          <p:cNvPr id="4" name="灯片编号占位符 3"/>
          <p:cNvSpPr>
            <a:spLocks noGrp="1"/>
          </p:cNvSpPr>
          <p:nvPr>
            <p:ph type="sldNum" sz="quarter" idx="10"/>
          </p:nvPr>
        </p:nvSpPr>
        <p:spPr/>
        <p:txBody>
          <a:bodyPr/>
          <a:lstStyle/>
          <a:p>
            <a:pPr>
              <a:defRPr/>
            </a:pPr>
            <a:fld id="{C1A2AFCB-E920-4457-AE74-37EB0CAF6C5D}" type="slidenum">
              <a:rPr lang="zh-CN" altLang="en-US" smtClean="0"/>
              <a:pPr>
                <a:defRPr/>
              </a:pPr>
              <a:t>21</a:t>
            </a:fld>
            <a:endParaRPr lang="zh-CN" altLang="en-US"/>
          </a:p>
        </p:txBody>
      </p:sp>
    </p:spTree>
    <p:extLst>
      <p:ext uri="{BB962C8B-B14F-4D97-AF65-F5344CB8AC3E}">
        <p14:creationId xmlns:p14="http://schemas.microsoft.com/office/powerpoint/2010/main" val="32633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mtClean="0"/>
              <a:t>双赢合作</a:t>
            </a:r>
            <a:endParaRPr lang="zh-CN" altLang="en-US" dirty="0"/>
          </a:p>
        </p:txBody>
      </p:sp>
      <p:sp>
        <p:nvSpPr>
          <p:cNvPr id="4" name="灯片编号占位符 3"/>
          <p:cNvSpPr>
            <a:spLocks noGrp="1"/>
          </p:cNvSpPr>
          <p:nvPr>
            <p:ph type="sldNum" sz="quarter" idx="10"/>
          </p:nvPr>
        </p:nvSpPr>
        <p:spPr/>
        <p:txBody>
          <a:bodyPr/>
          <a:lstStyle/>
          <a:p>
            <a:pPr>
              <a:defRPr/>
            </a:pPr>
            <a:fld id="{C1A2AFCB-E920-4457-AE74-37EB0CAF6C5D}" type="slidenum">
              <a:rPr lang="zh-CN" altLang="en-US" smtClean="0"/>
              <a:pPr>
                <a:defRPr/>
              </a:pPr>
              <a:t>2</a:t>
            </a:fld>
            <a:endParaRPr lang="zh-CN" altLang="en-US"/>
          </a:p>
        </p:txBody>
      </p:sp>
    </p:spTree>
    <p:extLst>
      <p:ext uri="{BB962C8B-B14F-4D97-AF65-F5344CB8AC3E}">
        <p14:creationId xmlns:p14="http://schemas.microsoft.com/office/powerpoint/2010/main" val="2954564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kern="1200" dirty="0" smtClean="0">
              <a:solidFill>
                <a:schemeClr val="tx1"/>
              </a:solidFill>
              <a:effectLst/>
              <a:latin typeface="+mn-lt"/>
              <a:ea typeface="+mn-ea"/>
              <a:cs typeface="等线"/>
            </a:endParaRPr>
          </a:p>
          <a:p>
            <a:r>
              <a:rPr lang="en-US" altLang="zh-CN" sz="1200" kern="1200" dirty="0" smtClean="0">
                <a:solidFill>
                  <a:schemeClr val="tx1"/>
                </a:solidFill>
                <a:effectLst/>
                <a:latin typeface="+mn-lt"/>
                <a:ea typeface="+mn-ea"/>
                <a:cs typeface="等线"/>
              </a:rPr>
              <a:t>Construction budget</a:t>
            </a:r>
            <a:r>
              <a:rPr lang="zh-CN" altLang="zh-CN" sz="1200" kern="1200" dirty="0" smtClean="0">
                <a:solidFill>
                  <a:schemeClr val="tx1"/>
                </a:solidFill>
                <a:effectLst/>
                <a:latin typeface="+mn-lt"/>
                <a:ea typeface="+mn-ea"/>
                <a:cs typeface="等线"/>
              </a:rPr>
              <a:t>建设预算</a:t>
            </a:r>
          </a:p>
          <a:p>
            <a:r>
              <a:rPr lang="en-US" altLang="zh-CN" sz="1200" kern="1200" dirty="0" smtClean="0">
                <a:solidFill>
                  <a:schemeClr val="tx1"/>
                </a:solidFill>
                <a:effectLst/>
                <a:latin typeface="+mn-lt"/>
                <a:ea typeface="+mn-ea"/>
                <a:cs typeface="等线"/>
              </a:rPr>
              <a:t>The construction of the Global Campus network requires a large amount of capital investment, which mainly includes the front-end cost of the pre-construction and the back-end cost of the later year-end operation and maintenance. </a:t>
            </a:r>
            <a:r>
              <a:rPr lang="zh-CN" altLang="zh-CN" sz="1200" kern="1200" dirty="0" smtClean="0">
                <a:solidFill>
                  <a:schemeClr val="tx1"/>
                </a:solidFill>
                <a:effectLst/>
                <a:latin typeface="+mn-lt"/>
                <a:ea typeface="+mn-ea"/>
                <a:cs typeface="等线"/>
              </a:rPr>
              <a:t>建设“全球校园”网需进行大量的资金投入，这主要包含前期建设的前端费用和后期逐年运行维护产生的后端费用共两部分组成。</a:t>
            </a:r>
          </a:p>
          <a:p>
            <a:r>
              <a:rPr lang="en-US" altLang="zh-CN" sz="1200" kern="1200" dirty="0" smtClean="0">
                <a:solidFill>
                  <a:schemeClr val="tx1"/>
                </a:solidFill>
                <a:effectLst/>
                <a:latin typeface="+mn-lt"/>
                <a:ea typeface="+mn-ea"/>
                <a:cs typeface="等线"/>
              </a:rPr>
              <a:t> </a:t>
            </a:r>
            <a:endParaRPr lang="zh-CN" altLang="zh-CN" sz="1200" kern="1200" dirty="0" smtClean="0">
              <a:solidFill>
                <a:schemeClr val="tx1"/>
              </a:solidFill>
              <a:effectLst/>
              <a:latin typeface="+mn-lt"/>
              <a:ea typeface="+mn-ea"/>
              <a:cs typeface="等线"/>
            </a:endParaRPr>
          </a:p>
          <a:p>
            <a:r>
              <a:rPr lang="en-US" altLang="zh-CN" sz="1200" kern="1200" dirty="0" smtClean="0">
                <a:solidFill>
                  <a:schemeClr val="tx1"/>
                </a:solidFill>
                <a:effectLst/>
                <a:latin typeface="+mn-lt"/>
                <a:ea typeface="+mn-ea"/>
                <a:cs typeface="等线"/>
              </a:rPr>
              <a:t>(1) Front-end expenses ($1.21 million) </a:t>
            </a:r>
            <a:endParaRPr lang="zh-CN" altLang="zh-CN" sz="1200" kern="1200" dirty="0" smtClean="0">
              <a:solidFill>
                <a:schemeClr val="tx1"/>
              </a:solidFill>
              <a:effectLst/>
              <a:latin typeface="+mn-lt"/>
              <a:ea typeface="+mn-ea"/>
              <a:cs typeface="等线"/>
            </a:endParaRPr>
          </a:p>
          <a:p>
            <a:r>
              <a:rPr lang="en-US" altLang="zh-CN" sz="1200" kern="1200" dirty="0" smtClean="0">
                <a:solidFill>
                  <a:schemeClr val="tx1"/>
                </a:solidFill>
                <a:effectLst/>
                <a:latin typeface="+mn-lt"/>
                <a:ea typeface="+mn-ea"/>
                <a:cs typeface="等线"/>
              </a:rPr>
              <a:t>a. Platform hardware. "Global campus" network construction, the use of various types of servers and storage hardware. Based on the Chinese market price, about 0.50 million U.S. dollars. Now, NUIST has all the hardware facilities. </a:t>
            </a:r>
            <a:r>
              <a:rPr lang="zh-CN" altLang="zh-CN" sz="1200" kern="1200" dirty="0" smtClean="0">
                <a:solidFill>
                  <a:schemeClr val="tx1"/>
                </a:solidFill>
                <a:effectLst/>
                <a:latin typeface="+mn-lt"/>
                <a:ea typeface="+mn-ea"/>
                <a:cs typeface="等线"/>
              </a:rPr>
              <a:t>平台硬件。“全球校园”网的建设，需使用各类服务器和存储等硬件。按中国市场价格，大致</a:t>
            </a:r>
            <a:r>
              <a:rPr lang="en-US" altLang="zh-CN" sz="1200" kern="1200" dirty="0" smtClean="0">
                <a:solidFill>
                  <a:schemeClr val="tx1"/>
                </a:solidFill>
                <a:effectLst/>
                <a:latin typeface="+mn-lt"/>
                <a:ea typeface="+mn-ea"/>
                <a:cs typeface="等线"/>
              </a:rPr>
              <a:t>0.50</a:t>
            </a:r>
            <a:r>
              <a:rPr lang="zh-CN" altLang="zh-CN" sz="1200" kern="1200" dirty="0" smtClean="0">
                <a:solidFill>
                  <a:schemeClr val="tx1"/>
                </a:solidFill>
                <a:effectLst/>
                <a:latin typeface="+mn-lt"/>
                <a:ea typeface="+mn-ea"/>
                <a:cs typeface="等线"/>
              </a:rPr>
              <a:t>百万美元。目前，南信大已有全部硬件设施。</a:t>
            </a:r>
          </a:p>
          <a:p>
            <a:r>
              <a:rPr lang="en-US" altLang="zh-CN" sz="1200" kern="1200" dirty="0" smtClean="0">
                <a:solidFill>
                  <a:schemeClr val="tx1"/>
                </a:solidFill>
                <a:effectLst/>
                <a:latin typeface="+mn-lt"/>
                <a:ea typeface="+mn-ea"/>
                <a:cs typeface="等线"/>
              </a:rPr>
              <a:t> </a:t>
            </a:r>
            <a:endParaRPr lang="zh-CN" altLang="zh-CN" sz="1200" kern="1200" dirty="0" smtClean="0">
              <a:solidFill>
                <a:schemeClr val="tx1"/>
              </a:solidFill>
              <a:effectLst/>
              <a:latin typeface="+mn-lt"/>
              <a:ea typeface="+mn-ea"/>
              <a:cs typeface="等线"/>
            </a:endParaRPr>
          </a:p>
          <a:p>
            <a:r>
              <a:rPr lang="en-US" altLang="zh-CN" sz="1200" kern="1200" dirty="0" smtClean="0">
                <a:solidFill>
                  <a:schemeClr val="tx1"/>
                </a:solidFill>
                <a:effectLst/>
                <a:latin typeface="+mn-lt"/>
                <a:ea typeface="+mn-ea"/>
                <a:cs typeface="等线"/>
              </a:rPr>
              <a:t>b. Training website development. In addition to the general on-demand functions of the website, there will also be a study discussion area, expert question-and-answer area, examination area, for full discussion and exchange of students and teachers or experts. The website is available in both web and app versions (Android/Apple). Development at the Chinese market price is 50,000 U.S. dollar each, a total of 100,000 U.S. dollar. </a:t>
            </a:r>
            <a:r>
              <a:rPr lang="zh-CN" altLang="zh-CN" sz="1200" kern="1200" dirty="0" smtClean="0">
                <a:solidFill>
                  <a:schemeClr val="tx1"/>
                </a:solidFill>
                <a:effectLst/>
                <a:latin typeface="+mn-lt"/>
                <a:ea typeface="+mn-ea"/>
                <a:cs typeface="等线"/>
              </a:rPr>
              <a:t>培训网站开发。网站除一般的点播功能外，还将设有学习讨论区、专家答疑区、考试区，供学员与教师或专家进行充分的讨论和交流。网站有网页版和</a:t>
            </a:r>
            <a:r>
              <a:rPr lang="en-US" altLang="zh-CN" sz="1200" kern="1200" dirty="0" smtClean="0">
                <a:solidFill>
                  <a:schemeClr val="tx1"/>
                </a:solidFill>
                <a:effectLst/>
                <a:latin typeface="+mn-lt"/>
                <a:ea typeface="+mn-ea"/>
                <a:cs typeface="等线"/>
              </a:rPr>
              <a:t>App</a:t>
            </a:r>
            <a:r>
              <a:rPr lang="zh-CN" altLang="zh-CN" sz="1200" kern="1200" dirty="0" smtClean="0">
                <a:solidFill>
                  <a:schemeClr val="tx1"/>
                </a:solidFill>
                <a:effectLst/>
                <a:latin typeface="+mn-lt"/>
                <a:ea typeface="+mn-ea"/>
                <a:cs typeface="等线"/>
              </a:rPr>
              <a:t>版（安卓</a:t>
            </a:r>
            <a:r>
              <a:rPr lang="en-US" altLang="zh-CN" sz="1200" kern="1200" dirty="0" smtClean="0">
                <a:solidFill>
                  <a:schemeClr val="tx1"/>
                </a:solidFill>
                <a:effectLst/>
                <a:latin typeface="+mn-lt"/>
                <a:ea typeface="+mn-ea"/>
                <a:cs typeface="等线"/>
              </a:rPr>
              <a:t>/</a:t>
            </a:r>
            <a:r>
              <a:rPr lang="zh-CN" altLang="zh-CN" sz="1200" kern="1200" dirty="0" smtClean="0">
                <a:solidFill>
                  <a:schemeClr val="tx1"/>
                </a:solidFill>
                <a:effectLst/>
                <a:latin typeface="+mn-lt"/>
                <a:ea typeface="+mn-ea"/>
                <a:cs typeface="等线"/>
              </a:rPr>
              <a:t>苹果）。开发按中国市场价格各</a:t>
            </a:r>
            <a:r>
              <a:rPr lang="en-US" altLang="zh-CN" sz="1200" kern="1200" dirty="0" smtClean="0">
                <a:solidFill>
                  <a:schemeClr val="tx1"/>
                </a:solidFill>
                <a:effectLst/>
                <a:latin typeface="+mn-lt"/>
                <a:ea typeface="+mn-ea"/>
                <a:cs typeface="等线"/>
              </a:rPr>
              <a:t>0.05</a:t>
            </a:r>
            <a:r>
              <a:rPr lang="zh-CN" altLang="zh-CN" sz="1200" kern="1200" dirty="0" smtClean="0">
                <a:solidFill>
                  <a:schemeClr val="tx1"/>
                </a:solidFill>
                <a:effectLst/>
                <a:latin typeface="+mn-lt"/>
                <a:ea typeface="+mn-ea"/>
                <a:cs typeface="等线"/>
              </a:rPr>
              <a:t>百万美元，共</a:t>
            </a:r>
            <a:r>
              <a:rPr lang="en-US" altLang="zh-CN" sz="1200" kern="1200" dirty="0" smtClean="0">
                <a:solidFill>
                  <a:schemeClr val="tx1"/>
                </a:solidFill>
                <a:effectLst/>
                <a:latin typeface="+mn-lt"/>
                <a:ea typeface="+mn-ea"/>
                <a:cs typeface="等线"/>
              </a:rPr>
              <a:t>0.1</a:t>
            </a:r>
            <a:r>
              <a:rPr lang="zh-CN" altLang="zh-CN" sz="1200" kern="1200" dirty="0" smtClean="0">
                <a:solidFill>
                  <a:schemeClr val="tx1"/>
                </a:solidFill>
                <a:effectLst/>
                <a:latin typeface="+mn-lt"/>
                <a:ea typeface="+mn-ea"/>
                <a:cs typeface="等线"/>
              </a:rPr>
              <a:t>百万美元计。</a:t>
            </a:r>
          </a:p>
          <a:p>
            <a:r>
              <a:rPr lang="en-US" altLang="zh-CN" sz="1200" kern="1200" dirty="0" smtClean="0">
                <a:solidFill>
                  <a:schemeClr val="tx1"/>
                </a:solidFill>
                <a:effectLst/>
                <a:latin typeface="+mn-lt"/>
                <a:ea typeface="+mn-ea"/>
                <a:cs typeface="等线"/>
              </a:rPr>
              <a:t> </a:t>
            </a:r>
            <a:endParaRPr lang="zh-CN" altLang="zh-CN" sz="1200" kern="1200" dirty="0" smtClean="0">
              <a:solidFill>
                <a:schemeClr val="tx1"/>
              </a:solidFill>
              <a:effectLst/>
              <a:latin typeface="+mn-lt"/>
              <a:ea typeface="+mn-ea"/>
              <a:cs typeface="等线"/>
            </a:endParaRPr>
          </a:p>
          <a:p>
            <a:r>
              <a:rPr lang="en-US" altLang="zh-CN" sz="1200" kern="1200" dirty="0" smtClean="0">
                <a:solidFill>
                  <a:schemeClr val="tx1"/>
                </a:solidFill>
                <a:effectLst/>
                <a:latin typeface="+mn-lt"/>
                <a:ea typeface="+mn-ea"/>
                <a:cs typeface="等线"/>
              </a:rPr>
              <a:t>c. Course video production. NUIST will provide 10 courses of video resources and 10 virtual simulation courses. Based on 20,000 U.S. dollar per course for each shooting and production costs, and 10,000 US dollar per course for the human resources of teachers or experts involved in video recording, it is a total of 30,000 U.S. dollar per course. For 20 courses, it is 600,000 U.S. dollar.</a:t>
            </a:r>
            <a:endParaRPr lang="zh-CN" altLang="zh-CN" sz="1200" kern="1200" dirty="0" smtClean="0">
              <a:solidFill>
                <a:schemeClr val="tx1"/>
              </a:solidFill>
              <a:effectLst/>
              <a:latin typeface="+mn-lt"/>
              <a:ea typeface="+mn-ea"/>
              <a:cs typeface="等线"/>
            </a:endParaRPr>
          </a:p>
          <a:p>
            <a:r>
              <a:rPr lang="en-US" altLang="zh-CN" sz="1200" kern="1200" dirty="0" smtClean="0">
                <a:solidFill>
                  <a:schemeClr val="tx1"/>
                </a:solidFill>
                <a:effectLst/>
                <a:latin typeface="+mn-lt"/>
                <a:ea typeface="+mn-ea"/>
                <a:cs typeface="等线"/>
              </a:rPr>
              <a:t>At present, NUIST has 8 video courses and 5 virtual simulations related to meteorology and hydrology, and will carry out translation work later. NUIST has invested 390,000 U.S. dollar</a:t>
            </a:r>
            <a:r>
              <a:rPr lang="zh-CN" altLang="zh-CN" sz="1200" kern="1200" dirty="0" smtClean="0">
                <a:solidFill>
                  <a:schemeClr val="tx1"/>
                </a:solidFill>
                <a:effectLst/>
                <a:latin typeface="+mn-lt"/>
                <a:ea typeface="+mn-ea"/>
                <a:cs typeface="等线"/>
              </a:rPr>
              <a:t>。课程视频制作。南信大将提供</a:t>
            </a:r>
            <a:r>
              <a:rPr lang="en-US" altLang="zh-CN" sz="1200" kern="1200" dirty="0" smtClean="0">
                <a:solidFill>
                  <a:schemeClr val="tx1"/>
                </a:solidFill>
                <a:effectLst/>
                <a:latin typeface="+mn-lt"/>
                <a:ea typeface="+mn-ea"/>
                <a:cs typeface="等线"/>
              </a:rPr>
              <a:t>10</a:t>
            </a:r>
            <a:r>
              <a:rPr lang="zh-CN" altLang="zh-CN" sz="1200" kern="1200" dirty="0" smtClean="0">
                <a:solidFill>
                  <a:schemeClr val="tx1"/>
                </a:solidFill>
                <a:effectLst/>
                <a:latin typeface="+mn-lt"/>
                <a:ea typeface="+mn-ea"/>
                <a:cs typeface="等线"/>
              </a:rPr>
              <a:t>门课程的视频资源和</a:t>
            </a:r>
            <a:r>
              <a:rPr lang="en-US" altLang="zh-CN" sz="1200" kern="1200" dirty="0" smtClean="0">
                <a:solidFill>
                  <a:schemeClr val="tx1"/>
                </a:solidFill>
                <a:effectLst/>
                <a:latin typeface="+mn-lt"/>
                <a:ea typeface="+mn-ea"/>
                <a:cs typeface="等线"/>
              </a:rPr>
              <a:t>10</a:t>
            </a:r>
            <a:r>
              <a:rPr lang="zh-CN" altLang="zh-CN" sz="1200" kern="1200" dirty="0" smtClean="0">
                <a:solidFill>
                  <a:schemeClr val="tx1"/>
                </a:solidFill>
                <a:effectLst/>
                <a:latin typeface="+mn-lt"/>
                <a:ea typeface="+mn-ea"/>
                <a:cs typeface="等线"/>
              </a:rPr>
              <a:t>门虚拟仿真课程，按中国市场价</a:t>
            </a:r>
            <a:r>
              <a:rPr lang="en-US" altLang="zh-CN" sz="1200" kern="1200" dirty="0" smtClean="0">
                <a:solidFill>
                  <a:schemeClr val="tx1"/>
                </a:solidFill>
                <a:effectLst/>
                <a:latin typeface="+mn-lt"/>
                <a:ea typeface="+mn-ea"/>
                <a:cs typeface="等线"/>
              </a:rPr>
              <a:t>0.02</a:t>
            </a:r>
            <a:r>
              <a:rPr lang="zh-CN" altLang="zh-CN" sz="1200" kern="1200" dirty="0" smtClean="0">
                <a:solidFill>
                  <a:schemeClr val="tx1"/>
                </a:solidFill>
                <a:effectLst/>
                <a:latin typeface="+mn-lt"/>
                <a:ea typeface="+mn-ea"/>
                <a:cs typeface="等线"/>
              </a:rPr>
              <a:t>百万美元</a:t>
            </a:r>
            <a:r>
              <a:rPr lang="en-US" altLang="zh-CN" sz="1200" kern="1200" dirty="0" smtClean="0">
                <a:solidFill>
                  <a:schemeClr val="tx1"/>
                </a:solidFill>
                <a:effectLst/>
                <a:latin typeface="+mn-lt"/>
                <a:ea typeface="+mn-ea"/>
                <a:cs typeface="等线"/>
              </a:rPr>
              <a:t>/</a:t>
            </a:r>
            <a:r>
              <a:rPr lang="zh-CN" altLang="zh-CN" sz="1200" kern="1200" dirty="0" smtClean="0">
                <a:solidFill>
                  <a:schemeClr val="tx1"/>
                </a:solidFill>
                <a:effectLst/>
                <a:latin typeface="+mn-lt"/>
                <a:ea typeface="+mn-ea"/>
                <a:cs typeface="等线"/>
              </a:rPr>
              <a:t>门的拍摄和制作费、参与视频录制的教师或专家的人力资源费</a:t>
            </a:r>
            <a:r>
              <a:rPr lang="en-US" altLang="zh-CN" sz="1200" kern="1200" dirty="0" smtClean="0">
                <a:solidFill>
                  <a:schemeClr val="tx1"/>
                </a:solidFill>
                <a:effectLst/>
                <a:latin typeface="+mn-lt"/>
                <a:ea typeface="+mn-ea"/>
                <a:cs typeface="等线"/>
              </a:rPr>
              <a:t>0.01</a:t>
            </a:r>
            <a:r>
              <a:rPr lang="zh-CN" altLang="zh-CN" sz="1200" kern="1200" dirty="0" smtClean="0">
                <a:solidFill>
                  <a:schemeClr val="tx1"/>
                </a:solidFill>
                <a:effectLst/>
                <a:latin typeface="+mn-lt"/>
                <a:ea typeface="+mn-ea"/>
                <a:cs typeface="等线"/>
              </a:rPr>
              <a:t>万美元</a:t>
            </a:r>
            <a:r>
              <a:rPr lang="en-US" altLang="zh-CN" sz="1200" kern="1200" dirty="0" smtClean="0">
                <a:solidFill>
                  <a:schemeClr val="tx1"/>
                </a:solidFill>
                <a:effectLst/>
                <a:latin typeface="+mn-lt"/>
                <a:ea typeface="+mn-ea"/>
                <a:cs typeface="等线"/>
              </a:rPr>
              <a:t>/</a:t>
            </a:r>
            <a:r>
              <a:rPr lang="zh-CN" altLang="zh-CN" sz="1200" kern="1200" dirty="0" smtClean="0">
                <a:solidFill>
                  <a:schemeClr val="tx1"/>
                </a:solidFill>
                <a:effectLst/>
                <a:latin typeface="+mn-lt"/>
                <a:ea typeface="+mn-ea"/>
                <a:cs typeface="等线"/>
              </a:rPr>
              <a:t>门计算，共</a:t>
            </a:r>
            <a:r>
              <a:rPr lang="en-US" altLang="zh-CN" sz="1200" kern="1200" dirty="0" smtClean="0">
                <a:solidFill>
                  <a:schemeClr val="tx1"/>
                </a:solidFill>
                <a:effectLst/>
                <a:latin typeface="+mn-lt"/>
                <a:ea typeface="+mn-ea"/>
                <a:cs typeface="等线"/>
              </a:rPr>
              <a:t>0.03</a:t>
            </a:r>
            <a:r>
              <a:rPr lang="zh-CN" altLang="zh-CN" sz="1200" kern="1200" dirty="0" smtClean="0">
                <a:solidFill>
                  <a:schemeClr val="tx1"/>
                </a:solidFill>
                <a:effectLst/>
                <a:latin typeface="+mn-lt"/>
                <a:ea typeface="+mn-ea"/>
                <a:cs typeface="等线"/>
              </a:rPr>
              <a:t>万美元</a:t>
            </a:r>
            <a:r>
              <a:rPr lang="en-US" altLang="zh-CN" sz="1200" kern="1200" dirty="0" smtClean="0">
                <a:solidFill>
                  <a:schemeClr val="tx1"/>
                </a:solidFill>
                <a:effectLst/>
                <a:latin typeface="+mn-lt"/>
                <a:ea typeface="+mn-ea"/>
                <a:cs typeface="等线"/>
              </a:rPr>
              <a:t>/</a:t>
            </a:r>
            <a:r>
              <a:rPr lang="zh-CN" altLang="zh-CN" sz="1200" kern="1200" dirty="0" smtClean="0">
                <a:solidFill>
                  <a:schemeClr val="tx1"/>
                </a:solidFill>
                <a:effectLst/>
                <a:latin typeface="+mn-lt"/>
                <a:ea typeface="+mn-ea"/>
                <a:cs typeface="等线"/>
              </a:rPr>
              <a:t>门</a:t>
            </a:r>
            <a:r>
              <a:rPr lang="en-US" altLang="zh-CN" sz="1200" kern="1200" dirty="0" smtClean="0">
                <a:solidFill>
                  <a:schemeClr val="tx1"/>
                </a:solidFill>
                <a:effectLst/>
                <a:latin typeface="+mn-lt"/>
                <a:ea typeface="+mn-ea"/>
                <a:cs typeface="等线"/>
              </a:rPr>
              <a:t>X 20</a:t>
            </a:r>
            <a:r>
              <a:rPr lang="zh-CN" altLang="zh-CN" sz="1200" kern="1200" dirty="0" smtClean="0">
                <a:solidFill>
                  <a:schemeClr val="tx1"/>
                </a:solidFill>
                <a:effectLst/>
                <a:latin typeface="+mn-lt"/>
                <a:ea typeface="+mn-ea"/>
                <a:cs typeface="等线"/>
              </a:rPr>
              <a:t>门</a:t>
            </a:r>
            <a:r>
              <a:rPr lang="en-US" altLang="zh-CN" sz="1200" kern="1200" dirty="0" smtClean="0">
                <a:solidFill>
                  <a:schemeClr val="tx1"/>
                </a:solidFill>
                <a:effectLst/>
                <a:latin typeface="+mn-lt"/>
                <a:ea typeface="+mn-ea"/>
                <a:cs typeface="等线"/>
              </a:rPr>
              <a:t>=0.6</a:t>
            </a:r>
            <a:r>
              <a:rPr lang="zh-CN" altLang="zh-CN" sz="1200" kern="1200" dirty="0" smtClean="0">
                <a:solidFill>
                  <a:schemeClr val="tx1"/>
                </a:solidFill>
                <a:effectLst/>
                <a:latin typeface="+mn-lt"/>
                <a:ea typeface="+mn-ea"/>
                <a:cs typeface="等线"/>
              </a:rPr>
              <a:t>百万美元。目前，南信大已有与气象水文相关的</a:t>
            </a:r>
            <a:r>
              <a:rPr lang="en-US" altLang="zh-CN" sz="1200" kern="1200" dirty="0" smtClean="0">
                <a:solidFill>
                  <a:schemeClr val="tx1"/>
                </a:solidFill>
                <a:effectLst/>
                <a:latin typeface="+mn-lt"/>
                <a:ea typeface="+mn-ea"/>
                <a:cs typeface="等线"/>
              </a:rPr>
              <a:t>8</a:t>
            </a:r>
            <a:r>
              <a:rPr lang="zh-CN" altLang="zh-CN" sz="1200" kern="1200" dirty="0" smtClean="0">
                <a:solidFill>
                  <a:schemeClr val="tx1"/>
                </a:solidFill>
                <a:effectLst/>
                <a:latin typeface="+mn-lt"/>
                <a:ea typeface="+mn-ea"/>
                <a:cs typeface="等线"/>
              </a:rPr>
              <a:t>门视频课程、</a:t>
            </a:r>
            <a:r>
              <a:rPr lang="en-US" altLang="zh-CN" sz="1200" kern="1200" dirty="0" smtClean="0">
                <a:solidFill>
                  <a:schemeClr val="tx1"/>
                </a:solidFill>
                <a:effectLst/>
                <a:latin typeface="+mn-lt"/>
                <a:ea typeface="+mn-ea"/>
                <a:cs typeface="等线"/>
              </a:rPr>
              <a:t>5</a:t>
            </a:r>
            <a:r>
              <a:rPr lang="zh-CN" altLang="zh-CN" sz="1200" kern="1200" dirty="0" smtClean="0">
                <a:solidFill>
                  <a:schemeClr val="tx1"/>
                </a:solidFill>
                <a:effectLst/>
                <a:latin typeface="+mn-lt"/>
                <a:ea typeface="+mn-ea"/>
                <a:cs typeface="等线"/>
              </a:rPr>
              <a:t>门虚拟仿真，后期将进行翻译工作，已投资</a:t>
            </a:r>
            <a:r>
              <a:rPr lang="en-US" altLang="zh-CN" sz="1200" kern="1200" dirty="0" smtClean="0">
                <a:solidFill>
                  <a:schemeClr val="tx1"/>
                </a:solidFill>
                <a:effectLst/>
                <a:latin typeface="+mn-lt"/>
                <a:ea typeface="+mn-ea"/>
                <a:cs typeface="等线"/>
              </a:rPr>
              <a:t>0.39</a:t>
            </a:r>
            <a:r>
              <a:rPr lang="zh-CN" altLang="zh-CN" sz="1200" kern="1200" dirty="0" smtClean="0">
                <a:solidFill>
                  <a:schemeClr val="tx1"/>
                </a:solidFill>
                <a:effectLst/>
                <a:latin typeface="+mn-lt"/>
                <a:ea typeface="+mn-ea"/>
                <a:cs typeface="等线"/>
              </a:rPr>
              <a:t>百万美元</a:t>
            </a:r>
          </a:p>
          <a:p>
            <a:r>
              <a:rPr lang="en-US" altLang="zh-CN" sz="1200" kern="1200" dirty="0" smtClean="0">
                <a:solidFill>
                  <a:schemeClr val="tx1"/>
                </a:solidFill>
                <a:effectLst/>
                <a:latin typeface="+mn-lt"/>
                <a:ea typeface="+mn-ea"/>
                <a:cs typeface="等线"/>
              </a:rPr>
              <a:t> </a:t>
            </a:r>
            <a:endParaRPr lang="zh-CN" altLang="zh-CN" sz="1200" kern="1200" dirty="0" smtClean="0">
              <a:solidFill>
                <a:schemeClr val="tx1"/>
              </a:solidFill>
              <a:effectLst/>
              <a:latin typeface="+mn-lt"/>
              <a:ea typeface="+mn-ea"/>
              <a:cs typeface="等线"/>
            </a:endParaRPr>
          </a:p>
          <a:p>
            <a:r>
              <a:rPr lang="en-US" altLang="zh-CN" sz="1200" kern="1200" dirty="0" smtClean="0">
                <a:solidFill>
                  <a:schemeClr val="tx1"/>
                </a:solidFill>
                <a:effectLst/>
                <a:latin typeface="+mn-lt"/>
                <a:ea typeface="+mn-ea"/>
                <a:cs typeface="等线"/>
              </a:rPr>
              <a:t>d. Office equipment. Purchase of necessary computers, printed copies, air conditioners, office furniture and other fixed assets for the "Global Campus" office, according to the Chinese market price, it will cost 10,000 U.S. dollars. NUIST already has necessary office equipment. </a:t>
            </a:r>
            <a:r>
              <a:rPr lang="zh-CN" altLang="zh-CN" sz="1200" kern="1200" dirty="0" smtClean="0">
                <a:solidFill>
                  <a:schemeClr val="tx1"/>
                </a:solidFill>
                <a:effectLst/>
                <a:latin typeface="+mn-lt"/>
                <a:ea typeface="+mn-ea"/>
                <a:cs typeface="等线"/>
              </a:rPr>
              <a:t>办公设备。为“全球校园”办公室购置必备的电脑、打印复印一体机、空调、办公家具等固定资产，按中国市场价格</a:t>
            </a:r>
            <a:r>
              <a:rPr lang="en-US" altLang="zh-CN" sz="1200" kern="1200" dirty="0" smtClean="0">
                <a:solidFill>
                  <a:schemeClr val="tx1"/>
                </a:solidFill>
                <a:effectLst/>
                <a:latin typeface="+mn-lt"/>
                <a:ea typeface="+mn-ea"/>
                <a:cs typeface="等线"/>
              </a:rPr>
              <a:t>0.01</a:t>
            </a:r>
            <a:r>
              <a:rPr lang="zh-CN" altLang="zh-CN" sz="1200" kern="1200" dirty="0" smtClean="0">
                <a:solidFill>
                  <a:schemeClr val="tx1"/>
                </a:solidFill>
                <a:effectLst/>
                <a:latin typeface="+mn-lt"/>
                <a:ea typeface="+mn-ea"/>
                <a:cs typeface="等线"/>
              </a:rPr>
              <a:t>百万美元计。南信大已有必须办公设备。</a:t>
            </a:r>
          </a:p>
          <a:p>
            <a:r>
              <a:rPr lang="en-US" altLang="zh-CN" sz="1200" kern="1200" dirty="0" smtClean="0">
                <a:solidFill>
                  <a:schemeClr val="tx1"/>
                </a:solidFill>
                <a:effectLst/>
                <a:latin typeface="+mn-lt"/>
                <a:ea typeface="+mn-ea"/>
                <a:cs typeface="等线"/>
              </a:rPr>
              <a:t> </a:t>
            </a:r>
            <a:endParaRPr lang="zh-CN" altLang="zh-CN" sz="1200" kern="1200" dirty="0" smtClean="0">
              <a:solidFill>
                <a:schemeClr val="tx1"/>
              </a:solidFill>
              <a:effectLst/>
              <a:latin typeface="+mn-lt"/>
              <a:ea typeface="+mn-ea"/>
              <a:cs typeface="等线"/>
            </a:endParaRPr>
          </a:p>
          <a:p>
            <a:r>
              <a:rPr lang="en-US" altLang="zh-CN" sz="1200" kern="1200" dirty="0" smtClean="0">
                <a:solidFill>
                  <a:schemeClr val="tx1"/>
                </a:solidFill>
                <a:effectLst/>
                <a:latin typeface="+mn-lt"/>
                <a:ea typeface="+mn-ea"/>
                <a:cs typeface="等线"/>
              </a:rPr>
              <a:t>(2) Back-end expenses ($650,000 per year) </a:t>
            </a:r>
            <a:endParaRPr lang="zh-CN" altLang="zh-CN" sz="1200" kern="1200" dirty="0" smtClean="0">
              <a:solidFill>
                <a:schemeClr val="tx1"/>
              </a:solidFill>
              <a:effectLst/>
              <a:latin typeface="+mn-lt"/>
              <a:ea typeface="+mn-ea"/>
              <a:cs typeface="等线"/>
            </a:endParaRPr>
          </a:p>
          <a:p>
            <a:r>
              <a:rPr lang="en-US" altLang="zh-CN" sz="1200" kern="1200" dirty="0" smtClean="0">
                <a:solidFill>
                  <a:schemeClr val="tx1"/>
                </a:solidFill>
                <a:effectLst/>
                <a:latin typeface="+mn-lt"/>
                <a:ea typeface="+mn-ea"/>
                <a:cs typeface="等线"/>
              </a:rPr>
              <a:t>a. Human resources costs. The Global Campus Office will initially have two permanent staff members, each earning $20,000 per year, or $20,000 per year per person by 2 persons, in total $40,000, according to the average local salary. NUIST will implement two permanent staff members for the Global Campus Office through on-campus recruitment, without additional financial burden. In this case, $40,000 per year has been implemented. Expert consultation fees for meteorological experts who participate in the "Global Campus" online question answers and revision, and the labor costs of hiring professional network technicians and temporary office staff will be $10,000 per year. Subtotal $40,000 and $10,000, a total of $50,000. </a:t>
            </a:r>
            <a:r>
              <a:rPr lang="zh-CN" altLang="zh-CN" sz="1200" kern="1200" dirty="0" smtClean="0">
                <a:solidFill>
                  <a:schemeClr val="tx1"/>
                </a:solidFill>
                <a:effectLst/>
                <a:latin typeface="+mn-lt"/>
                <a:ea typeface="+mn-ea"/>
                <a:cs typeface="等线"/>
              </a:rPr>
              <a:t>人力资源费。“全球校园”办公室初期将设置固定工作人员</a:t>
            </a:r>
            <a:r>
              <a:rPr lang="en-US" altLang="zh-CN" sz="1200" kern="1200" dirty="0" smtClean="0">
                <a:solidFill>
                  <a:schemeClr val="tx1"/>
                </a:solidFill>
                <a:effectLst/>
                <a:latin typeface="+mn-lt"/>
                <a:ea typeface="+mn-ea"/>
                <a:cs typeface="等线"/>
              </a:rPr>
              <a:t>2</a:t>
            </a:r>
            <a:r>
              <a:rPr lang="zh-CN" altLang="zh-CN" sz="1200" kern="1200" dirty="0" smtClean="0">
                <a:solidFill>
                  <a:schemeClr val="tx1"/>
                </a:solidFill>
                <a:effectLst/>
                <a:latin typeface="+mn-lt"/>
                <a:ea typeface="+mn-ea"/>
                <a:cs typeface="等线"/>
              </a:rPr>
              <a:t>名，按照当地平均工资标准，每人每年酬薪</a:t>
            </a:r>
            <a:r>
              <a:rPr lang="en-US" altLang="zh-CN" sz="1200" kern="1200" dirty="0" smtClean="0">
                <a:solidFill>
                  <a:schemeClr val="tx1"/>
                </a:solidFill>
                <a:effectLst/>
                <a:latin typeface="+mn-lt"/>
                <a:ea typeface="+mn-ea"/>
                <a:cs typeface="等线"/>
              </a:rPr>
              <a:t>2</a:t>
            </a:r>
            <a:r>
              <a:rPr lang="zh-CN" altLang="zh-CN" sz="1200" kern="1200" dirty="0" smtClean="0">
                <a:solidFill>
                  <a:schemeClr val="tx1"/>
                </a:solidFill>
                <a:effectLst/>
                <a:latin typeface="+mn-lt"/>
                <a:ea typeface="+mn-ea"/>
                <a:cs typeface="等线"/>
              </a:rPr>
              <a:t>万美元，计</a:t>
            </a:r>
            <a:r>
              <a:rPr lang="en-US" altLang="zh-CN" sz="1200" kern="1200" dirty="0" smtClean="0">
                <a:solidFill>
                  <a:schemeClr val="tx1"/>
                </a:solidFill>
                <a:effectLst/>
                <a:latin typeface="+mn-lt"/>
                <a:ea typeface="+mn-ea"/>
                <a:cs typeface="等线"/>
              </a:rPr>
              <a:t>2</a:t>
            </a:r>
            <a:r>
              <a:rPr lang="zh-CN" altLang="zh-CN" sz="1200" kern="1200" dirty="0" smtClean="0">
                <a:solidFill>
                  <a:schemeClr val="tx1"/>
                </a:solidFill>
                <a:effectLst/>
                <a:latin typeface="+mn-lt"/>
                <a:ea typeface="+mn-ea"/>
                <a:cs typeface="等线"/>
              </a:rPr>
              <a:t>万美元</a:t>
            </a:r>
            <a:r>
              <a:rPr lang="en-US" altLang="zh-CN" sz="1200" kern="1200" dirty="0" smtClean="0">
                <a:solidFill>
                  <a:schemeClr val="tx1"/>
                </a:solidFill>
                <a:effectLst/>
                <a:latin typeface="+mn-lt"/>
                <a:ea typeface="+mn-ea"/>
                <a:cs typeface="等线"/>
              </a:rPr>
              <a:t>/</a:t>
            </a:r>
            <a:r>
              <a:rPr lang="zh-CN" altLang="zh-CN" sz="1200" kern="1200" dirty="0" smtClean="0">
                <a:solidFill>
                  <a:schemeClr val="tx1"/>
                </a:solidFill>
                <a:effectLst/>
                <a:latin typeface="+mn-lt"/>
                <a:ea typeface="+mn-ea"/>
                <a:cs typeface="等线"/>
              </a:rPr>
              <a:t>年</a:t>
            </a:r>
            <a:r>
              <a:rPr lang="en-US" altLang="zh-CN" sz="1200" kern="1200" dirty="0" smtClean="0">
                <a:solidFill>
                  <a:schemeClr val="tx1"/>
                </a:solidFill>
                <a:effectLst/>
                <a:latin typeface="+mn-lt"/>
                <a:ea typeface="+mn-ea"/>
                <a:cs typeface="等线"/>
              </a:rPr>
              <a:t>/</a:t>
            </a:r>
            <a:r>
              <a:rPr lang="zh-CN" altLang="zh-CN" sz="1200" kern="1200" dirty="0" smtClean="0">
                <a:solidFill>
                  <a:schemeClr val="tx1"/>
                </a:solidFill>
                <a:effectLst/>
                <a:latin typeface="+mn-lt"/>
                <a:ea typeface="+mn-ea"/>
                <a:cs typeface="等线"/>
              </a:rPr>
              <a:t>人</a:t>
            </a:r>
            <a:r>
              <a:rPr lang="en-US" altLang="zh-CN" sz="1200" kern="1200" dirty="0" smtClean="0">
                <a:solidFill>
                  <a:schemeClr val="tx1"/>
                </a:solidFill>
                <a:effectLst/>
                <a:latin typeface="+mn-lt"/>
                <a:ea typeface="+mn-ea"/>
                <a:cs typeface="等线"/>
              </a:rPr>
              <a:t>X2</a:t>
            </a:r>
            <a:r>
              <a:rPr lang="zh-CN" altLang="zh-CN" sz="1200" kern="1200" dirty="0" smtClean="0">
                <a:solidFill>
                  <a:schemeClr val="tx1"/>
                </a:solidFill>
                <a:effectLst/>
                <a:latin typeface="+mn-lt"/>
                <a:ea typeface="+mn-ea"/>
                <a:cs typeface="等线"/>
              </a:rPr>
              <a:t>人</a:t>
            </a:r>
            <a:r>
              <a:rPr lang="en-US" altLang="zh-CN" sz="1200" kern="1200" dirty="0" smtClean="0">
                <a:solidFill>
                  <a:schemeClr val="tx1"/>
                </a:solidFill>
                <a:effectLst/>
                <a:latin typeface="+mn-lt"/>
                <a:ea typeface="+mn-ea"/>
                <a:cs typeface="等线"/>
              </a:rPr>
              <a:t>=4</a:t>
            </a:r>
            <a:r>
              <a:rPr lang="zh-CN" altLang="zh-CN" sz="1200" kern="1200" dirty="0" smtClean="0">
                <a:solidFill>
                  <a:schemeClr val="tx1"/>
                </a:solidFill>
                <a:effectLst/>
                <a:latin typeface="+mn-lt"/>
                <a:ea typeface="+mn-ea"/>
                <a:cs typeface="等线"/>
              </a:rPr>
              <a:t>万美元。需支出的是，南信大将通过校内招聘的方式，落实“全球校园”办公室两名固定工作人员，这不额外增加财政负担。因此，已落实</a:t>
            </a:r>
            <a:r>
              <a:rPr lang="en-US" altLang="zh-CN" sz="1200" kern="1200" dirty="0" smtClean="0">
                <a:solidFill>
                  <a:schemeClr val="tx1"/>
                </a:solidFill>
                <a:effectLst/>
                <a:latin typeface="+mn-lt"/>
                <a:ea typeface="+mn-ea"/>
                <a:cs typeface="等线"/>
              </a:rPr>
              <a:t>0.04</a:t>
            </a:r>
            <a:r>
              <a:rPr lang="zh-CN" altLang="zh-CN" sz="1200" kern="1200" dirty="0" smtClean="0">
                <a:solidFill>
                  <a:schemeClr val="tx1"/>
                </a:solidFill>
                <a:effectLst/>
                <a:latin typeface="+mn-lt"/>
                <a:ea typeface="+mn-ea"/>
                <a:cs typeface="等线"/>
              </a:rPr>
              <a:t>百万美元</a:t>
            </a:r>
            <a:r>
              <a:rPr lang="en-US" altLang="zh-CN" sz="1200" kern="1200" dirty="0" smtClean="0">
                <a:solidFill>
                  <a:schemeClr val="tx1"/>
                </a:solidFill>
                <a:effectLst/>
                <a:latin typeface="+mn-lt"/>
                <a:ea typeface="+mn-ea"/>
                <a:cs typeface="等线"/>
              </a:rPr>
              <a:t>/</a:t>
            </a:r>
            <a:r>
              <a:rPr lang="zh-CN" altLang="zh-CN" sz="1200" kern="1200" dirty="0" smtClean="0">
                <a:solidFill>
                  <a:schemeClr val="tx1"/>
                </a:solidFill>
                <a:effectLst/>
                <a:latin typeface="+mn-lt"/>
                <a:ea typeface="+mn-ea"/>
                <a:cs typeface="等线"/>
              </a:rPr>
              <a:t>年。参与“全球校园”网网上试题答疑和批改的气象专家的专家咨询费，聘请专业网络技术人员和临时办公工作人员的劳务费，每年</a:t>
            </a:r>
            <a:r>
              <a:rPr lang="en-US" altLang="zh-CN" sz="1200" kern="1200" dirty="0" smtClean="0">
                <a:solidFill>
                  <a:schemeClr val="tx1"/>
                </a:solidFill>
                <a:effectLst/>
                <a:latin typeface="+mn-lt"/>
                <a:ea typeface="+mn-ea"/>
                <a:cs typeface="等线"/>
              </a:rPr>
              <a:t>0.01</a:t>
            </a:r>
            <a:r>
              <a:rPr lang="zh-CN" altLang="zh-CN" sz="1200" kern="1200" dirty="0" smtClean="0">
                <a:solidFill>
                  <a:schemeClr val="tx1"/>
                </a:solidFill>
                <a:effectLst/>
                <a:latin typeface="+mn-lt"/>
                <a:ea typeface="+mn-ea"/>
                <a:cs typeface="等线"/>
              </a:rPr>
              <a:t>百万美元。小计</a:t>
            </a:r>
            <a:r>
              <a:rPr lang="en-US" altLang="zh-CN" sz="1200" kern="1200" dirty="0" smtClean="0">
                <a:solidFill>
                  <a:schemeClr val="tx1"/>
                </a:solidFill>
                <a:effectLst/>
                <a:latin typeface="+mn-lt"/>
                <a:ea typeface="+mn-ea"/>
                <a:cs typeface="等线"/>
              </a:rPr>
              <a:t>0.04</a:t>
            </a:r>
            <a:r>
              <a:rPr lang="zh-CN" altLang="zh-CN" sz="1200" kern="1200" dirty="0" smtClean="0">
                <a:solidFill>
                  <a:schemeClr val="tx1"/>
                </a:solidFill>
                <a:effectLst/>
                <a:latin typeface="+mn-lt"/>
                <a:ea typeface="+mn-ea"/>
                <a:cs typeface="等线"/>
              </a:rPr>
              <a:t>百万美元</a:t>
            </a:r>
            <a:r>
              <a:rPr lang="en-US" altLang="zh-CN" sz="1200" kern="1200" dirty="0" smtClean="0">
                <a:solidFill>
                  <a:schemeClr val="tx1"/>
                </a:solidFill>
                <a:effectLst/>
                <a:latin typeface="+mn-lt"/>
                <a:ea typeface="+mn-ea"/>
                <a:cs typeface="等线"/>
              </a:rPr>
              <a:t>+0.01</a:t>
            </a:r>
            <a:r>
              <a:rPr lang="zh-CN" altLang="zh-CN" sz="1200" kern="1200" dirty="0" smtClean="0">
                <a:solidFill>
                  <a:schemeClr val="tx1"/>
                </a:solidFill>
                <a:effectLst/>
                <a:latin typeface="+mn-lt"/>
                <a:ea typeface="+mn-ea"/>
                <a:cs typeface="等线"/>
              </a:rPr>
              <a:t>百万美元</a:t>
            </a:r>
            <a:r>
              <a:rPr lang="en-US" altLang="zh-CN" sz="1200" kern="1200" dirty="0" smtClean="0">
                <a:solidFill>
                  <a:schemeClr val="tx1"/>
                </a:solidFill>
                <a:effectLst/>
                <a:latin typeface="+mn-lt"/>
                <a:ea typeface="+mn-ea"/>
                <a:cs typeface="等线"/>
              </a:rPr>
              <a:t>=0.05</a:t>
            </a:r>
            <a:r>
              <a:rPr lang="zh-CN" altLang="zh-CN" sz="1200" kern="1200" dirty="0" smtClean="0">
                <a:solidFill>
                  <a:schemeClr val="tx1"/>
                </a:solidFill>
                <a:effectLst/>
                <a:latin typeface="+mn-lt"/>
                <a:ea typeface="+mn-ea"/>
                <a:cs typeface="等线"/>
              </a:rPr>
              <a:t>百万美元。</a:t>
            </a:r>
          </a:p>
          <a:p>
            <a:r>
              <a:rPr lang="en-US" altLang="zh-CN" sz="1200" kern="1200" dirty="0" smtClean="0">
                <a:solidFill>
                  <a:schemeClr val="tx1"/>
                </a:solidFill>
                <a:effectLst/>
                <a:latin typeface="+mn-lt"/>
                <a:ea typeface="+mn-ea"/>
                <a:cs typeface="等线"/>
              </a:rPr>
              <a:t> </a:t>
            </a:r>
            <a:endParaRPr lang="zh-CN" altLang="zh-CN" sz="1200" kern="1200" dirty="0" smtClean="0">
              <a:solidFill>
                <a:schemeClr val="tx1"/>
              </a:solidFill>
              <a:effectLst/>
              <a:latin typeface="+mn-lt"/>
              <a:ea typeface="+mn-ea"/>
              <a:cs typeface="等线"/>
            </a:endParaRPr>
          </a:p>
          <a:p>
            <a:r>
              <a:rPr lang="en-US" altLang="zh-CN" sz="1200" kern="1200" dirty="0" smtClean="0">
                <a:solidFill>
                  <a:schemeClr val="tx1"/>
                </a:solidFill>
                <a:effectLst/>
                <a:latin typeface="+mn-lt"/>
                <a:ea typeface="+mn-ea"/>
                <a:cs typeface="等线"/>
              </a:rPr>
              <a:t>b. Network bandwidth charges. To ensure the smooth operation of the Global Campus network, an application will be made to lease a 100M large bandwidth international network, and it costs $50,000 per year. At present, NUIST has a 50M international bandwidth and will be upgraded later, which will cost $20,000 per year. </a:t>
            </a:r>
            <a:r>
              <a:rPr lang="zh-CN" altLang="zh-CN" sz="1200" kern="1200" dirty="0" smtClean="0">
                <a:solidFill>
                  <a:schemeClr val="tx1"/>
                </a:solidFill>
                <a:effectLst/>
                <a:latin typeface="+mn-lt"/>
                <a:ea typeface="+mn-ea"/>
                <a:cs typeface="等线"/>
              </a:rPr>
              <a:t>网络带宽费。为保障“全球校园”网的顺畅运行，将申请租用</a:t>
            </a:r>
            <a:r>
              <a:rPr lang="en-US" altLang="zh-CN" sz="1200" kern="1200" dirty="0" smtClean="0">
                <a:solidFill>
                  <a:schemeClr val="tx1"/>
                </a:solidFill>
                <a:effectLst/>
                <a:latin typeface="+mn-lt"/>
                <a:ea typeface="+mn-ea"/>
                <a:cs typeface="等线"/>
              </a:rPr>
              <a:t>100M</a:t>
            </a:r>
            <a:r>
              <a:rPr lang="zh-CN" altLang="zh-CN" sz="1200" kern="1200" dirty="0" smtClean="0">
                <a:solidFill>
                  <a:schemeClr val="tx1"/>
                </a:solidFill>
                <a:effectLst/>
                <a:latin typeface="+mn-lt"/>
                <a:ea typeface="+mn-ea"/>
                <a:cs typeface="等线"/>
              </a:rPr>
              <a:t>大带宽国际网络，</a:t>
            </a:r>
            <a:r>
              <a:rPr lang="en-US" altLang="zh-CN" sz="1200" kern="1200" dirty="0" smtClean="0">
                <a:solidFill>
                  <a:schemeClr val="tx1"/>
                </a:solidFill>
                <a:effectLst/>
                <a:latin typeface="+mn-lt"/>
                <a:ea typeface="+mn-ea"/>
                <a:cs typeface="等线"/>
              </a:rPr>
              <a:t>0.05</a:t>
            </a:r>
            <a:r>
              <a:rPr lang="zh-CN" altLang="zh-CN" sz="1200" kern="1200" dirty="0" smtClean="0">
                <a:solidFill>
                  <a:schemeClr val="tx1"/>
                </a:solidFill>
                <a:effectLst/>
                <a:latin typeface="+mn-lt"/>
                <a:ea typeface="+mn-ea"/>
                <a:cs typeface="等线"/>
              </a:rPr>
              <a:t>百万美元</a:t>
            </a:r>
            <a:r>
              <a:rPr lang="en-US" altLang="zh-CN" sz="1200" kern="1200" dirty="0" smtClean="0">
                <a:solidFill>
                  <a:schemeClr val="tx1"/>
                </a:solidFill>
                <a:effectLst/>
                <a:latin typeface="+mn-lt"/>
                <a:ea typeface="+mn-ea"/>
                <a:cs typeface="等线"/>
              </a:rPr>
              <a:t>/</a:t>
            </a:r>
            <a:r>
              <a:rPr lang="zh-CN" altLang="zh-CN" sz="1200" kern="1200" dirty="0" smtClean="0">
                <a:solidFill>
                  <a:schemeClr val="tx1"/>
                </a:solidFill>
                <a:effectLst/>
                <a:latin typeface="+mn-lt"/>
                <a:ea typeface="+mn-ea"/>
                <a:cs typeface="等线"/>
              </a:rPr>
              <a:t>年。目前，南信大已有</a:t>
            </a:r>
            <a:r>
              <a:rPr lang="en-US" altLang="zh-CN" sz="1200" kern="1200" dirty="0" smtClean="0">
                <a:solidFill>
                  <a:schemeClr val="tx1"/>
                </a:solidFill>
                <a:effectLst/>
                <a:latin typeface="+mn-lt"/>
                <a:ea typeface="+mn-ea"/>
                <a:cs typeface="等线"/>
              </a:rPr>
              <a:t>0.02</a:t>
            </a:r>
            <a:r>
              <a:rPr lang="zh-CN" altLang="zh-CN" sz="1200" kern="1200" dirty="0" smtClean="0">
                <a:solidFill>
                  <a:schemeClr val="tx1"/>
                </a:solidFill>
                <a:effectLst/>
                <a:latin typeface="+mn-lt"/>
                <a:ea typeface="+mn-ea"/>
                <a:cs typeface="等线"/>
              </a:rPr>
              <a:t>百万美元</a:t>
            </a:r>
            <a:r>
              <a:rPr lang="en-US" altLang="zh-CN" sz="1200" kern="1200" dirty="0" smtClean="0">
                <a:solidFill>
                  <a:schemeClr val="tx1"/>
                </a:solidFill>
                <a:effectLst/>
                <a:latin typeface="+mn-lt"/>
                <a:ea typeface="+mn-ea"/>
                <a:cs typeface="等线"/>
              </a:rPr>
              <a:t>/</a:t>
            </a:r>
            <a:r>
              <a:rPr lang="zh-CN" altLang="zh-CN" sz="1200" kern="1200" dirty="0" smtClean="0">
                <a:solidFill>
                  <a:schemeClr val="tx1"/>
                </a:solidFill>
                <a:effectLst/>
                <a:latin typeface="+mn-lt"/>
                <a:ea typeface="+mn-ea"/>
                <a:cs typeface="等线"/>
              </a:rPr>
              <a:t>年的</a:t>
            </a:r>
            <a:r>
              <a:rPr lang="en-US" altLang="zh-CN" sz="1200" kern="1200" dirty="0" smtClean="0">
                <a:solidFill>
                  <a:schemeClr val="tx1"/>
                </a:solidFill>
                <a:effectLst/>
                <a:latin typeface="+mn-lt"/>
                <a:ea typeface="+mn-ea"/>
                <a:cs typeface="等线"/>
              </a:rPr>
              <a:t>50M</a:t>
            </a:r>
            <a:r>
              <a:rPr lang="zh-CN" altLang="zh-CN" sz="1200" kern="1200" dirty="0" smtClean="0">
                <a:solidFill>
                  <a:schemeClr val="tx1"/>
                </a:solidFill>
                <a:effectLst/>
                <a:latin typeface="+mn-lt"/>
                <a:ea typeface="+mn-ea"/>
                <a:cs typeface="等线"/>
              </a:rPr>
              <a:t>国际带宽，后期将升级国际带宽。</a:t>
            </a:r>
          </a:p>
          <a:p>
            <a:r>
              <a:rPr lang="en-US" altLang="zh-CN" sz="1200" kern="1200" dirty="0" smtClean="0">
                <a:solidFill>
                  <a:schemeClr val="tx1"/>
                </a:solidFill>
                <a:effectLst/>
                <a:latin typeface="+mn-lt"/>
                <a:ea typeface="+mn-ea"/>
                <a:cs typeface="等线"/>
              </a:rPr>
              <a:t> </a:t>
            </a:r>
            <a:endParaRPr lang="zh-CN" altLang="zh-CN" sz="1200" kern="1200" dirty="0" smtClean="0">
              <a:solidFill>
                <a:schemeClr val="tx1"/>
              </a:solidFill>
              <a:effectLst/>
              <a:latin typeface="+mn-lt"/>
              <a:ea typeface="+mn-ea"/>
              <a:cs typeface="等线"/>
            </a:endParaRPr>
          </a:p>
          <a:p>
            <a:r>
              <a:rPr lang="en-US" altLang="zh-CN" sz="1200" kern="1200" dirty="0" smtClean="0">
                <a:solidFill>
                  <a:schemeClr val="tx1"/>
                </a:solidFill>
                <a:effectLst/>
                <a:latin typeface="+mn-lt"/>
                <a:ea typeface="+mn-ea"/>
                <a:cs typeface="等线"/>
              </a:rPr>
              <a:t>c. Hardware upgrades and maintenance for the Global Campus network costs $20,000 per year. </a:t>
            </a:r>
            <a:r>
              <a:rPr lang="zh-CN" altLang="zh-CN" sz="1200" kern="1200" dirty="0" smtClean="0">
                <a:solidFill>
                  <a:schemeClr val="tx1"/>
                </a:solidFill>
                <a:effectLst/>
                <a:latin typeface="+mn-lt"/>
                <a:ea typeface="+mn-ea"/>
                <a:cs typeface="等线"/>
              </a:rPr>
              <a:t>“全球校园”网的硬件的更新和维修费，</a:t>
            </a:r>
            <a:r>
              <a:rPr lang="en-US" altLang="zh-CN" sz="1200" kern="1200" dirty="0" smtClean="0">
                <a:solidFill>
                  <a:schemeClr val="tx1"/>
                </a:solidFill>
                <a:effectLst/>
                <a:latin typeface="+mn-lt"/>
                <a:ea typeface="+mn-ea"/>
                <a:cs typeface="等线"/>
              </a:rPr>
              <a:t>0.02</a:t>
            </a:r>
            <a:r>
              <a:rPr lang="zh-CN" altLang="zh-CN" sz="1200" kern="1200" dirty="0" smtClean="0">
                <a:solidFill>
                  <a:schemeClr val="tx1"/>
                </a:solidFill>
                <a:effectLst/>
                <a:latin typeface="+mn-lt"/>
                <a:ea typeface="+mn-ea"/>
                <a:cs typeface="等线"/>
              </a:rPr>
              <a:t>百万美元</a:t>
            </a:r>
            <a:r>
              <a:rPr lang="en-US" altLang="zh-CN" sz="1200" kern="1200" dirty="0" smtClean="0">
                <a:solidFill>
                  <a:schemeClr val="tx1"/>
                </a:solidFill>
                <a:effectLst/>
                <a:latin typeface="+mn-lt"/>
                <a:ea typeface="+mn-ea"/>
                <a:cs typeface="等线"/>
              </a:rPr>
              <a:t>/</a:t>
            </a:r>
            <a:r>
              <a:rPr lang="zh-CN" altLang="zh-CN" sz="1200" kern="1200" dirty="0" smtClean="0">
                <a:solidFill>
                  <a:schemeClr val="tx1"/>
                </a:solidFill>
                <a:effectLst/>
                <a:latin typeface="+mn-lt"/>
                <a:ea typeface="+mn-ea"/>
                <a:cs typeface="等线"/>
              </a:rPr>
              <a:t>年。</a:t>
            </a:r>
          </a:p>
          <a:p>
            <a:r>
              <a:rPr lang="en-US" altLang="zh-CN" sz="1200" kern="1200" dirty="0" smtClean="0">
                <a:solidFill>
                  <a:schemeClr val="tx1"/>
                </a:solidFill>
                <a:effectLst/>
                <a:latin typeface="+mn-lt"/>
                <a:ea typeface="+mn-ea"/>
                <a:cs typeface="等线"/>
              </a:rPr>
              <a:t> </a:t>
            </a:r>
            <a:endParaRPr lang="zh-CN" altLang="zh-CN" sz="1200" kern="1200" dirty="0" smtClean="0">
              <a:solidFill>
                <a:schemeClr val="tx1"/>
              </a:solidFill>
              <a:effectLst/>
              <a:latin typeface="+mn-lt"/>
              <a:ea typeface="+mn-ea"/>
              <a:cs typeface="等线"/>
            </a:endParaRPr>
          </a:p>
          <a:p>
            <a:r>
              <a:rPr lang="en-US" altLang="zh-CN" sz="1200" kern="1200" dirty="0" smtClean="0">
                <a:solidFill>
                  <a:schemeClr val="tx1"/>
                </a:solidFill>
                <a:effectLst/>
                <a:latin typeface="+mn-lt"/>
                <a:ea typeface="+mn-ea"/>
                <a:cs typeface="等线"/>
              </a:rPr>
              <a:t>d. Other costs. Reception fees for foreign experts, office supplies such as pen, paper, toner, water and electricity, and site usage, $10,000 per year. </a:t>
            </a:r>
            <a:r>
              <a:rPr lang="zh-CN" altLang="zh-CN" sz="1200" kern="1200" dirty="0" smtClean="0">
                <a:solidFill>
                  <a:schemeClr val="tx1"/>
                </a:solidFill>
                <a:effectLst/>
                <a:latin typeface="+mn-lt"/>
                <a:ea typeface="+mn-ea"/>
                <a:cs typeface="等线"/>
              </a:rPr>
              <a:t>其他费用。外来专家的接待费，办公室的笔、纸、硒鼓等耗材的办公用品费、水电气使用费、场地使用费，</a:t>
            </a:r>
            <a:r>
              <a:rPr lang="en-US" altLang="zh-CN" sz="1200" kern="1200" dirty="0" smtClean="0">
                <a:solidFill>
                  <a:schemeClr val="tx1"/>
                </a:solidFill>
                <a:effectLst/>
                <a:latin typeface="+mn-lt"/>
                <a:ea typeface="+mn-ea"/>
                <a:cs typeface="等线"/>
              </a:rPr>
              <a:t>0.01</a:t>
            </a:r>
            <a:r>
              <a:rPr lang="zh-CN" altLang="zh-CN" sz="1200" kern="1200" dirty="0" smtClean="0">
                <a:solidFill>
                  <a:schemeClr val="tx1"/>
                </a:solidFill>
                <a:effectLst/>
                <a:latin typeface="+mn-lt"/>
                <a:ea typeface="+mn-ea"/>
                <a:cs typeface="等线"/>
              </a:rPr>
              <a:t>百万美元</a:t>
            </a:r>
            <a:r>
              <a:rPr lang="en-US" altLang="zh-CN" sz="1200" kern="1200" dirty="0" smtClean="0">
                <a:solidFill>
                  <a:schemeClr val="tx1"/>
                </a:solidFill>
                <a:effectLst/>
                <a:latin typeface="+mn-lt"/>
                <a:ea typeface="+mn-ea"/>
                <a:cs typeface="等线"/>
              </a:rPr>
              <a:t>/</a:t>
            </a:r>
            <a:r>
              <a:rPr lang="zh-CN" altLang="zh-CN" sz="1200" kern="1200" dirty="0" smtClean="0">
                <a:solidFill>
                  <a:schemeClr val="tx1"/>
                </a:solidFill>
                <a:effectLst/>
                <a:latin typeface="+mn-lt"/>
                <a:ea typeface="+mn-ea"/>
                <a:cs typeface="等线"/>
              </a:rPr>
              <a:t>年。</a:t>
            </a:r>
          </a:p>
          <a:p>
            <a:r>
              <a:rPr lang="en-US" altLang="zh-CN" sz="1200" kern="1200" dirty="0" smtClean="0">
                <a:solidFill>
                  <a:schemeClr val="tx1"/>
                </a:solidFill>
                <a:effectLst/>
                <a:latin typeface="+mn-lt"/>
                <a:ea typeface="+mn-ea"/>
                <a:cs typeface="等线"/>
              </a:rPr>
              <a:t> </a:t>
            </a:r>
            <a:endParaRPr lang="zh-CN" altLang="zh-CN" sz="1200" kern="1200" dirty="0" smtClean="0">
              <a:solidFill>
                <a:schemeClr val="tx1"/>
              </a:solidFill>
              <a:effectLst/>
              <a:latin typeface="+mn-lt"/>
              <a:ea typeface="+mn-ea"/>
              <a:cs typeface="等线"/>
            </a:endParaRPr>
          </a:p>
          <a:p>
            <a:r>
              <a:rPr lang="en-US" altLang="zh-CN" sz="1200" kern="1200" dirty="0" smtClean="0">
                <a:solidFill>
                  <a:schemeClr val="tx1"/>
                </a:solidFill>
                <a:effectLst/>
                <a:latin typeface="+mn-lt"/>
                <a:ea typeface="+mn-ea"/>
                <a:cs typeface="等线"/>
              </a:rPr>
              <a:t>Overall, in the next five years, NUIST has implemented $1.23 million in construction costs, occupying about 66% of the total budget $1.86 million. In the future construction, NUIST will further actively apply to the Chinese government for funding and support. In addition, NUIST and local governments also maintain long-term friendly and cooperative relations, such as the Jiangsu provincial government, Nanjing municipal government, and they have been provided various types of scholarship support for our international students education. Later we will also seek more financial and policy support from them to fully guarantee the smooth construction of the "Global Campus" network. </a:t>
            </a:r>
            <a:r>
              <a:rPr lang="zh-CN" altLang="zh-CN" sz="1200" kern="1200" dirty="0" smtClean="0">
                <a:solidFill>
                  <a:schemeClr val="tx1"/>
                </a:solidFill>
                <a:effectLst/>
                <a:latin typeface="+mn-lt"/>
                <a:ea typeface="+mn-ea"/>
                <a:cs typeface="等线"/>
              </a:rPr>
              <a:t>总之，在未来的</a:t>
            </a:r>
            <a:r>
              <a:rPr lang="en-US" altLang="zh-CN" sz="1200" kern="1200" dirty="0" smtClean="0">
                <a:solidFill>
                  <a:schemeClr val="tx1"/>
                </a:solidFill>
                <a:effectLst/>
                <a:latin typeface="+mn-lt"/>
                <a:ea typeface="+mn-ea"/>
                <a:cs typeface="等线"/>
              </a:rPr>
              <a:t>5</a:t>
            </a:r>
            <a:r>
              <a:rPr lang="zh-CN" altLang="zh-CN" sz="1200" kern="1200" dirty="0" smtClean="0">
                <a:solidFill>
                  <a:schemeClr val="tx1"/>
                </a:solidFill>
                <a:effectLst/>
                <a:latin typeface="+mn-lt"/>
                <a:ea typeface="+mn-ea"/>
                <a:cs typeface="等线"/>
              </a:rPr>
              <a:t>年中，南信大已落实</a:t>
            </a:r>
            <a:r>
              <a:rPr lang="en-US" altLang="zh-CN" sz="1200" kern="1200" dirty="0" smtClean="0">
                <a:solidFill>
                  <a:schemeClr val="tx1"/>
                </a:solidFill>
                <a:effectLst/>
                <a:latin typeface="+mn-lt"/>
                <a:ea typeface="+mn-ea"/>
                <a:cs typeface="等线"/>
              </a:rPr>
              <a:t>1.23</a:t>
            </a:r>
            <a:r>
              <a:rPr lang="zh-CN" altLang="zh-CN" sz="1200" kern="1200" dirty="0" smtClean="0">
                <a:solidFill>
                  <a:schemeClr val="tx1"/>
                </a:solidFill>
                <a:effectLst/>
                <a:latin typeface="+mn-lt"/>
                <a:ea typeface="+mn-ea"/>
                <a:cs typeface="等线"/>
              </a:rPr>
              <a:t>百万美元的建设费用，约占总预算</a:t>
            </a:r>
            <a:r>
              <a:rPr lang="en-US" altLang="zh-CN" sz="1200" kern="1200" dirty="0" smtClean="0">
                <a:solidFill>
                  <a:schemeClr val="tx1"/>
                </a:solidFill>
                <a:effectLst/>
                <a:latin typeface="+mn-lt"/>
                <a:ea typeface="+mn-ea"/>
                <a:cs typeface="等线"/>
              </a:rPr>
              <a:t>1.86</a:t>
            </a:r>
            <a:r>
              <a:rPr lang="zh-CN" altLang="zh-CN" sz="1200" kern="1200" dirty="0" smtClean="0">
                <a:solidFill>
                  <a:schemeClr val="tx1"/>
                </a:solidFill>
                <a:effectLst/>
                <a:latin typeface="+mn-lt"/>
                <a:ea typeface="+mn-ea"/>
                <a:cs typeface="等线"/>
              </a:rPr>
              <a:t>万美元的</a:t>
            </a:r>
            <a:r>
              <a:rPr lang="en-US" altLang="zh-CN" sz="1200" kern="1200" dirty="0" smtClean="0">
                <a:solidFill>
                  <a:schemeClr val="tx1"/>
                </a:solidFill>
                <a:effectLst/>
                <a:latin typeface="+mn-lt"/>
                <a:ea typeface="+mn-ea"/>
                <a:cs typeface="等线"/>
              </a:rPr>
              <a:t>66%</a:t>
            </a:r>
            <a:r>
              <a:rPr lang="zh-CN" altLang="zh-CN" sz="1200" kern="1200" dirty="0" smtClean="0">
                <a:solidFill>
                  <a:schemeClr val="tx1"/>
                </a:solidFill>
                <a:effectLst/>
                <a:latin typeface="+mn-lt"/>
                <a:ea typeface="+mn-ea"/>
                <a:cs typeface="等线"/>
              </a:rPr>
              <a:t>。在未来的建设中，南信大将进一步积极向中国政府申请资助和支持。此外，南信大与地方政府也保持着长期友好的合作关系，比如江苏省政府、南京市政府，他们一直为我校的留学生教育提供着各类奖学金支持。后期我们还将向他们寻求更多的经费和政策支持，全面保障“全球校园”网的顺利建设。</a:t>
            </a:r>
          </a:p>
        </p:txBody>
      </p:sp>
      <p:sp>
        <p:nvSpPr>
          <p:cNvPr id="4" name="灯片编号占位符 3"/>
          <p:cNvSpPr>
            <a:spLocks noGrp="1"/>
          </p:cNvSpPr>
          <p:nvPr>
            <p:ph type="sldNum" sz="quarter" idx="10"/>
          </p:nvPr>
        </p:nvSpPr>
        <p:spPr/>
        <p:txBody>
          <a:bodyPr/>
          <a:lstStyle/>
          <a:p>
            <a:pPr>
              <a:defRPr/>
            </a:pPr>
            <a:fld id="{C1A2AFCB-E920-4457-AE74-37EB0CAF6C5D}" type="slidenum">
              <a:rPr lang="zh-CN" altLang="en-US" smtClean="0"/>
              <a:pPr>
                <a:defRPr/>
              </a:pPr>
              <a:t>22</a:t>
            </a:fld>
            <a:endParaRPr lang="zh-CN" altLang="en-US"/>
          </a:p>
        </p:txBody>
      </p:sp>
    </p:spTree>
    <p:extLst>
      <p:ext uri="{BB962C8B-B14F-4D97-AF65-F5344CB8AC3E}">
        <p14:creationId xmlns:p14="http://schemas.microsoft.com/office/powerpoint/2010/main" val="2340781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1902</a:t>
            </a:r>
            <a:r>
              <a:rPr lang="zh-CN" altLang="en-US" dirty="0"/>
              <a:t>文脉，</a:t>
            </a:r>
            <a:r>
              <a:rPr lang="en-US" altLang="zh-CN" dirty="0"/>
              <a:t>1921</a:t>
            </a:r>
            <a:r>
              <a:rPr lang="zh-CN" altLang="en-US" dirty="0"/>
              <a:t>学缘，</a:t>
            </a:r>
            <a:r>
              <a:rPr lang="en-US" altLang="zh-CN" dirty="0"/>
              <a:t>1960</a:t>
            </a:r>
            <a:r>
              <a:rPr lang="zh-CN" altLang="en-US" dirty="0"/>
              <a:t>办学，</a:t>
            </a:r>
            <a:r>
              <a:rPr lang="en-US" altLang="zh-CN" dirty="0"/>
              <a:t>1978</a:t>
            </a:r>
            <a:r>
              <a:rPr lang="zh-CN" altLang="en-US" dirty="0"/>
              <a:t>重点，</a:t>
            </a:r>
            <a:r>
              <a:rPr lang="en-US" altLang="zh-CN" dirty="0"/>
              <a:t>2004</a:t>
            </a:r>
            <a:r>
              <a:rPr lang="zh-CN" altLang="en-US" dirty="0"/>
              <a:t>更名，</a:t>
            </a:r>
            <a:r>
              <a:rPr lang="en-US" altLang="zh-CN" dirty="0"/>
              <a:t>2005</a:t>
            </a:r>
            <a:r>
              <a:rPr lang="zh-CN" altLang="en-US" dirty="0"/>
              <a:t>评估，</a:t>
            </a:r>
            <a:r>
              <a:rPr lang="en-US" altLang="zh-CN" dirty="0"/>
              <a:t>2017</a:t>
            </a:r>
            <a:r>
              <a:rPr lang="zh-CN" altLang="en-US" dirty="0"/>
              <a:t>双一流及高水平大学</a:t>
            </a:r>
          </a:p>
        </p:txBody>
      </p:sp>
      <p:sp>
        <p:nvSpPr>
          <p:cNvPr id="4" name="灯片编号占位符 3"/>
          <p:cNvSpPr>
            <a:spLocks noGrp="1"/>
          </p:cNvSpPr>
          <p:nvPr>
            <p:ph type="sldNum" sz="quarter" idx="10"/>
          </p:nvPr>
        </p:nvSpPr>
        <p:spPr/>
        <p:txBody>
          <a:bodyPr/>
          <a:lstStyle/>
          <a:p>
            <a:pPr>
              <a:defRPr/>
            </a:pPr>
            <a:fld id="{C1A2AFCB-E920-4457-AE74-37EB0CAF6C5D}" type="slidenum">
              <a:rPr lang="zh-CN" altLang="en-US" smtClean="0"/>
              <a:pPr>
                <a:defRPr/>
              </a:pPr>
              <a:t>3</a:t>
            </a:fld>
            <a:endParaRPr lang="zh-CN" altLang="en-US"/>
          </a:p>
        </p:txBody>
      </p:sp>
    </p:spTree>
    <p:extLst>
      <p:ext uri="{BB962C8B-B14F-4D97-AF65-F5344CB8AC3E}">
        <p14:creationId xmlns:p14="http://schemas.microsoft.com/office/powerpoint/2010/main" val="1191402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b="1" smtClean="0">
                <a:solidFill>
                  <a:schemeClr val="bg1"/>
                </a:solidFill>
                <a:latin typeface="微软雅黑" panose="020B0503020204020204" pitchFamily="34" charset="-122"/>
                <a:ea typeface="微软雅黑" panose="020B0503020204020204" pitchFamily="34" charset="-122"/>
              </a:rPr>
              <a:t>Serve meteorological cause</a:t>
            </a:r>
          </a:p>
          <a:p>
            <a:r>
              <a:rPr lang="zh-CN" altLang="en-US" smtClean="0"/>
              <a:t>服务行业</a:t>
            </a:r>
            <a:endParaRPr lang="en-US" altLang="zh-CN" smtClean="0"/>
          </a:p>
          <a:p>
            <a:endParaRPr lang="zh-CN" altLang="en-US" dirty="0"/>
          </a:p>
        </p:txBody>
      </p:sp>
      <p:sp>
        <p:nvSpPr>
          <p:cNvPr id="4" name="灯片编号占位符 3"/>
          <p:cNvSpPr>
            <a:spLocks noGrp="1"/>
          </p:cNvSpPr>
          <p:nvPr>
            <p:ph type="sldNum" sz="quarter" idx="10"/>
          </p:nvPr>
        </p:nvSpPr>
        <p:spPr/>
        <p:txBody>
          <a:bodyPr/>
          <a:lstStyle/>
          <a:p>
            <a:pPr>
              <a:defRPr/>
            </a:pPr>
            <a:fld id="{C1A2AFCB-E920-4457-AE74-37EB0CAF6C5D}" type="slidenum">
              <a:rPr lang="zh-CN" altLang="en-US" smtClean="0"/>
              <a:pPr>
                <a:defRPr/>
              </a:pPr>
              <a:t>4</a:t>
            </a:fld>
            <a:endParaRPr lang="zh-CN" altLang="en-US"/>
          </a:p>
        </p:txBody>
      </p:sp>
    </p:spTree>
    <p:extLst>
      <p:ext uri="{BB962C8B-B14F-4D97-AF65-F5344CB8AC3E}">
        <p14:creationId xmlns:p14="http://schemas.microsoft.com/office/powerpoint/2010/main" val="2192225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International Education</a:t>
            </a:r>
            <a:endParaRPr lang="zh-CN" altLang="en-US" dirty="0"/>
          </a:p>
        </p:txBody>
      </p:sp>
      <p:sp>
        <p:nvSpPr>
          <p:cNvPr id="4" name="灯片编号占位符 3"/>
          <p:cNvSpPr>
            <a:spLocks noGrp="1"/>
          </p:cNvSpPr>
          <p:nvPr>
            <p:ph type="sldNum" sz="quarter" idx="10"/>
          </p:nvPr>
        </p:nvSpPr>
        <p:spPr/>
        <p:txBody>
          <a:bodyPr/>
          <a:lstStyle/>
          <a:p>
            <a:pPr>
              <a:defRPr/>
            </a:pPr>
            <a:fld id="{C1A2AFCB-E920-4457-AE74-37EB0CAF6C5D}" type="slidenum">
              <a:rPr lang="zh-CN" altLang="en-US" smtClean="0"/>
              <a:pPr>
                <a:defRPr/>
              </a:pPr>
              <a:t>5</a:t>
            </a:fld>
            <a:endParaRPr lang="zh-CN" altLang="en-US"/>
          </a:p>
        </p:txBody>
      </p:sp>
    </p:spTree>
    <p:extLst>
      <p:ext uri="{BB962C8B-B14F-4D97-AF65-F5344CB8AC3E}">
        <p14:creationId xmlns:p14="http://schemas.microsoft.com/office/powerpoint/2010/main" val="3468662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SG</a:t>
            </a:r>
            <a:r>
              <a:rPr lang="zh-CN" altLang="en-US" dirty="0"/>
              <a:t>： </a:t>
            </a:r>
            <a:r>
              <a:rPr lang="en-US" altLang="zh-CN" sz="1200" dirty="0">
                <a:latin typeface="Arial" pitchFamily="34" charset="0"/>
                <a:cs typeface="Arial" pitchFamily="34" charset="0"/>
              </a:rPr>
              <a:t>Secretary General</a:t>
            </a:r>
          </a:p>
          <a:p>
            <a:endParaRPr lang="en-US" altLang="zh-CN"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1200" kern="1200" dirty="0">
                <a:solidFill>
                  <a:schemeClr val="tx1"/>
                </a:solidFill>
                <a:effectLst/>
                <a:latin typeface="+mn-lt"/>
                <a:ea typeface="+mn-ea"/>
                <a:cs typeface="等线"/>
              </a:rPr>
              <a:t>Since its foundation, WMO RTC NJ has won high reputation for its high </a:t>
            </a:r>
            <a:r>
              <a:rPr lang="en-US" altLang="zh-CN" sz="1200" dirty="0"/>
              <a:t>quality</a:t>
            </a:r>
            <a:r>
              <a:rPr lang="en-US" altLang="zh-CN" sz="1200" kern="1200" dirty="0">
                <a:solidFill>
                  <a:schemeClr val="tx1"/>
                </a:solidFill>
                <a:effectLst/>
                <a:latin typeface="+mn-lt"/>
                <a:ea typeface="+mn-ea"/>
                <a:cs typeface="等线"/>
              </a:rPr>
              <a:t> of training.</a:t>
            </a:r>
            <a:r>
              <a:rPr lang="en-US" altLang="zh-CN" sz="1200" dirty="0"/>
              <a:t>  When Dr. Petteri </a:t>
            </a:r>
            <a:r>
              <a:rPr lang="en-US" altLang="zh-CN" sz="1200" dirty="0" err="1"/>
              <a:t>Taalas</a:t>
            </a:r>
            <a:r>
              <a:rPr lang="en-US" altLang="zh-CN" sz="1200" dirty="0"/>
              <a:t>, WMO SG visited NUIST in Dec. 2015, his remarks greatly encouraged </a:t>
            </a:r>
            <a:r>
              <a:rPr lang="en-US" altLang="zh-CN" sz="1200" dirty="0" err="1"/>
              <a:t>NUISTers</a:t>
            </a:r>
            <a:r>
              <a:rPr lang="en-US" altLang="zh-CN" sz="1200" dirty="0"/>
              <a:t>. </a:t>
            </a:r>
            <a:endParaRPr lang="zh-CN" altLang="zh-CN" sz="1200" kern="1200" dirty="0">
              <a:solidFill>
                <a:schemeClr val="tx1"/>
              </a:solidFill>
              <a:effectLst/>
              <a:latin typeface="+mn-lt"/>
              <a:ea typeface="+mn-ea"/>
              <a:cs typeface="等线"/>
            </a:endParaRPr>
          </a:p>
          <a:p>
            <a:endParaRPr lang="zh-CN" altLang="en-US" dirty="0"/>
          </a:p>
        </p:txBody>
      </p:sp>
      <p:sp>
        <p:nvSpPr>
          <p:cNvPr id="4" name="灯片编号占位符 3"/>
          <p:cNvSpPr>
            <a:spLocks noGrp="1"/>
          </p:cNvSpPr>
          <p:nvPr>
            <p:ph type="sldNum" sz="quarter" idx="10"/>
          </p:nvPr>
        </p:nvSpPr>
        <p:spPr/>
        <p:txBody>
          <a:bodyPr/>
          <a:lstStyle/>
          <a:p>
            <a:pPr>
              <a:defRPr/>
            </a:pPr>
            <a:fld id="{C1A2AFCB-E920-4457-AE74-37EB0CAF6C5D}" type="slidenum">
              <a:rPr lang="zh-CN" altLang="en-US" smtClean="0"/>
              <a:pPr>
                <a:defRPr/>
              </a:pPr>
              <a:t>6</a:t>
            </a:fld>
            <a:endParaRPr lang="zh-CN" altLang="en-US"/>
          </a:p>
        </p:txBody>
      </p:sp>
    </p:spTree>
    <p:extLst>
      <p:ext uri="{BB962C8B-B14F-4D97-AF65-F5344CB8AC3E}">
        <p14:creationId xmlns:p14="http://schemas.microsoft.com/office/powerpoint/2010/main" val="3677796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zh-CN" altLang="en-US" sz="1200" b="1" dirty="0">
              <a:solidFill>
                <a:schemeClr val="accent1">
                  <a:lumMod val="75000"/>
                </a:schemeClr>
              </a:solidFill>
              <a:cs typeface="+mn-ea"/>
              <a:sym typeface="+mn-lt"/>
            </a:endParaRPr>
          </a:p>
        </p:txBody>
      </p:sp>
      <p:sp>
        <p:nvSpPr>
          <p:cNvPr id="4" name="灯片编号占位符 3"/>
          <p:cNvSpPr>
            <a:spLocks noGrp="1"/>
          </p:cNvSpPr>
          <p:nvPr>
            <p:ph type="sldNum" sz="quarter" idx="10"/>
          </p:nvPr>
        </p:nvSpPr>
        <p:spPr/>
        <p:txBody>
          <a:bodyPr/>
          <a:lstStyle/>
          <a:p>
            <a:pPr>
              <a:defRPr/>
            </a:pPr>
            <a:fld id="{C1A2AFCB-E920-4457-AE74-37EB0CAF6C5D}" type="slidenum">
              <a:rPr lang="zh-CN" altLang="en-US" smtClean="0"/>
              <a:pPr>
                <a:defRPr/>
              </a:pPr>
              <a:t>7</a:t>
            </a:fld>
            <a:endParaRPr lang="zh-CN" altLang="en-US"/>
          </a:p>
        </p:txBody>
      </p:sp>
    </p:spTree>
    <p:extLst>
      <p:ext uri="{BB962C8B-B14F-4D97-AF65-F5344CB8AC3E}">
        <p14:creationId xmlns:p14="http://schemas.microsoft.com/office/powerpoint/2010/main" val="679130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zh-CN" altLang="en-US" sz="1200" b="1" dirty="0">
              <a:solidFill>
                <a:schemeClr val="accent1">
                  <a:lumMod val="75000"/>
                </a:schemeClr>
              </a:solidFill>
              <a:cs typeface="+mn-ea"/>
              <a:sym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b="1" dirty="0" smtClean="0">
                <a:solidFill>
                  <a:schemeClr val="bg1"/>
                </a:solidFill>
                <a:latin typeface="微软雅黑" panose="020B0503020204020204" pitchFamily="34" charset="-122"/>
                <a:ea typeface="微软雅黑" panose="020B0503020204020204" pitchFamily="34" charset="-122"/>
              </a:rPr>
              <a:t>Development relying on characteristic  </a:t>
            </a:r>
            <a:r>
              <a:rPr lang="zh-CN" altLang="en-US" b="1" dirty="0" smtClean="0">
                <a:solidFill>
                  <a:schemeClr val="bg1"/>
                </a:solidFill>
                <a:latin typeface="微软雅黑" panose="020B0503020204020204" pitchFamily="34" charset="-122"/>
                <a:ea typeface="微软雅黑" panose="020B0503020204020204" pitchFamily="34" charset="-122"/>
              </a:rPr>
              <a:t>特色发展</a:t>
            </a:r>
            <a:endParaRPr lang="en-US" altLang="zh-CN" b="1" dirty="0" smtClean="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pPr>
              <a:defRPr/>
            </a:pPr>
            <a:fld id="{C1A2AFCB-E920-4457-AE74-37EB0CAF6C5D}" type="slidenum">
              <a:rPr lang="zh-CN" altLang="en-US" smtClean="0"/>
              <a:pPr>
                <a:defRPr/>
              </a:pPr>
              <a:t>8</a:t>
            </a:fld>
            <a:endParaRPr lang="zh-CN" altLang="en-US"/>
          </a:p>
        </p:txBody>
      </p:sp>
    </p:spTree>
    <p:extLst>
      <p:ext uri="{BB962C8B-B14F-4D97-AF65-F5344CB8AC3E}">
        <p14:creationId xmlns:p14="http://schemas.microsoft.com/office/powerpoint/2010/main" val="609294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1200" b="1" kern="1200" dirty="0" smtClean="0">
                <a:solidFill>
                  <a:prstClr val="white"/>
                </a:solidFill>
                <a:latin typeface="微软雅黑" panose="020B0503020204020204" pitchFamily="34" charset="-122"/>
                <a:ea typeface="微软雅黑" panose="020B0503020204020204" pitchFamily="34" charset="-122"/>
                <a:cs typeface="等线"/>
                <a:sym typeface="+mn-lt"/>
              </a:rPr>
              <a:t>Comprehensive strength </a:t>
            </a:r>
            <a:r>
              <a:rPr lang="zh-CN" altLang="en-US" sz="1200" b="1" kern="1200" dirty="0" smtClean="0">
                <a:solidFill>
                  <a:prstClr val="white"/>
                </a:solidFill>
                <a:latin typeface="微软雅黑" panose="020B0503020204020204" pitchFamily="34" charset="-122"/>
                <a:ea typeface="微软雅黑" panose="020B0503020204020204" pitchFamily="34" charset="-122"/>
                <a:cs typeface="等线"/>
                <a:sym typeface="+mn-lt"/>
              </a:rPr>
              <a:t>： </a:t>
            </a:r>
            <a:r>
              <a:rPr lang="zh-CN" altLang="en-US" sz="1200" b="1" dirty="0" smtClean="0">
                <a:solidFill>
                  <a:schemeClr val="accent1">
                    <a:lumMod val="75000"/>
                  </a:schemeClr>
                </a:solidFill>
                <a:cs typeface="+mn-ea"/>
                <a:sym typeface="+mn-lt"/>
              </a:rPr>
              <a:t>综合实力</a:t>
            </a:r>
            <a:endParaRPr lang="en-US" altLang="zh-CN" sz="1200" b="1" dirty="0" smtClean="0">
              <a:solidFill>
                <a:schemeClr val="accent1">
                  <a:lumMod val="75000"/>
                </a:schemeClr>
              </a:solidFill>
              <a:cs typeface="+mn-ea"/>
              <a:sym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b="1" dirty="0" smtClean="0">
                <a:latin typeface="+mn-lt"/>
                <a:ea typeface="+mn-ea"/>
                <a:cs typeface="+mn-ea"/>
                <a:sym typeface="+mn-lt"/>
              </a:rPr>
              <a:t>R&amp;D</a:t>
            </a:r>
            <a:r>
              <a:rPr lang="zh-CN" altLang="en-US" b="0" baseline="0" dirty="0" smtClean="0">
                <a:latin typeface="+mn-lt"/>
                <a:ea typeface="+mn-ea"/>
                <a:cs typeface="+mn-ea"/>
                <a:sym typeface="+mn-lt"/>
              </a:rPr>
              <a:t> </a:t>
            </a:r>
            <a:r>
              <a:rPr lang="en-US" altLang="zh-CN" b="1" dirty="0" smtClean="0">
                <a:latin typeface="+mn-lt"/>
                <a:ea typeface="+mn-ea"/>
                <a:cs typeface="+mn-ea"/>
                <a:sym typeface="+mn-lt"/>
              </a:rPr>
              <a:t>Total Funds</a:t>
            </a:r>
            <a:r>
              <a:rPr lang="zh-CN" altLang="en-US" b="0" baseline="0" dirty="0" smtClean="0">
                <a:latin typeface="+mn-lt"/>
                <a:ea typeface="+mn-ea"/>
                <a:cs typeface="+mn-ea"/>
                <a:sym typeface="+mn-lt"/>
              </a:rPr>
              <a:t> ：  </a:t>
            </a:r>
            <a:r>
              <a:rPr lang="en-US" altLang="zh-CN" b="0" baseline="0" dirty="0" err="1" smtClean="0">
                <a:latin typeface="+mn-lt"/>
                <a:ea typeface="+mn-ea"/>
                <a:cs typeface="+mn-ea"/>
                <a:sym typeface="+mn-lt"/>
              </a:rPr>
              <a:t>reaserch</a:t>
            </a:r>
            <a:r>
              <a:rPr lang="en-US" altLang="zh-CN" b="0" baseline="0" dirty="0" smtClean="0">
                <a:latin typeface="+mn-lt"/>
                <a:ea typeface="+mn-ea"/>
                <a:cs typeface="+mn-ea"/>
                <a:sym typeface="+mn-lt"/>
              </a:rPr>
              <a:t> and development </a:t>
            </a:r>
            <a:r>
              <a:rPr lang="zh-CN" altLang="en-US" b="0" baseline="0" dirty="0" smtClean="0">
                <a:latin typeface="+mn-lt"/>
                <a:ea typeface="+mn-ea"/>
                <a:cs typeface="+mn-ea"/>
                <a:sym typeface="+mn-lt"/>
              </a:rPr>
              <a:t>科研经费</a:t>
            </a:r>
            <a:endParaRPr lang="en-US" altLang="zh-CN" sz="1200" b="1" dirty="0" smtClean="0">
              <a:solidFill>
                <a:schemeClr val="accent1">
                  <a:lumMod val="75000"/>
                </a:schemeClr>
              </a:solidFill>
              <a:cs typeface="+mn-ea"/>
              <a:sym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b="1" dirty="0" smtClean="0">
                <a:latin typeface="+mn-lt"/>
                <a:ea typeface="+mn-ea"/>
                <a:cs typeface="+mn-ea"/>
                <a:sym typeface="+mn-lt"/>
              </a:rPr>
              <a:t>Per capita</a:t>
            </a:r>
            <a:r>
              <a:rPr lang="zh-CN" altLang="en-US" b="1" dirty="0" smtClean="0">
                <a:latin typeface="+mn-lt"/>
                <a:ea typeface="+mn-ea"/>
                <a:cs typeface="+mn-ea"/>
                <a:sym typeface="+mn-lt"/>
              </a:rPr>
              <a:t>： 人均</a:t>
            </a:r>
            <a:endParaRPr lang="en-US" altLang="zh-CN" b="1" dirty="0" smtClean="0">
              <a:latin typeface="+mn-lt"/>
              <a:ea typeface="+mn-ea"/>
              <a:cs typeface="+mn-ea"/>
              <a:sym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zh-CN" b="1" dirty="0" smtClean="0">
              <a:latin typeface="+mn-lt"/>
              <a:ea typeface="+mn-ea"/>
              <a:cs typeface="+mn-ea"/>
              <a:sym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zh-CN" altLang="zh-CN" b="1" dirty="0" smtClean="0">
              <a:latin typeface="+mn-lt"/>
              <a:ea typeface="+mn-ea"/>
              <a:cs typeface="+mn-ea"/>
              <a:sym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zh-CN" altLang="en-US" sz="1200" b="1" dirty="0">
              <a:solidFill>
                <a:schemeClr val="accent1">
                  <a:lumMod val="75000"/>
                </a:schemeClr>
              </a:solidFill>
              <a:cs typeface="+mn-ea"/>
              <a:sym typeface="+mn-lt"/>
            </a:endParaRPr>
          </a:p>
        </p:txBody>
      </p:sp>
      <p:sp>
        <p:nvSpPr>
          <p:cNvPr id="4" name="灯片编号占位符 3"/>
          <p:cNvSpPr>
            <a:spLocks noGrp="1"/>
          </p:cNvSpPr>
          <p:nvPr>
            <p:ph type="sldNum" sz="quarter" idx="10"/>
          </p:nvPr>
        </p:nvSpPr>
        <p:spPr/>
        <p:txBody>
          <a:bodyPr/>
          <a:lstStyle/>
          <a:p>
            <a:pPr>
              <a:defRPr/>
            </a:pPr>
            <a:fld id="{C1A2AFCB-E920-4457-AE74-37EB0CAF6C5D}" type="slidenum">
              <a:rPr lang="zh-CN" altLang="en-US" smtClean="0"/>
              <a:pPr>
                <a:defRPr/>
              </a:pPr>
              <a:t>9</a:t>
            </a:fld>
            <a:endParaRPr lang="zh-CN" altLang="en-US"/>
          </a:p>
        </p:txBody>
      </p:sp>
    </p:spTree>
    <p:extLst>
      <p:ext uri="{BB962C8B-B14F-4D97-AF65-F5344CB8AC3E}">
        <p14:creationId xmlns:p14="http://schemas.microsoft.com/office/powerpoint/2010/main" val="1652624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lvl1pPr>
              <a:defRPr/>
            </a:lvl1pPr>
          </a:lstStyle>
          <a:p>
            <a:pPr>
              <a:defRPr/>
            </a:pPr>
            <a:fld id="{C70EA4CA-3949-4203-9C26-AF94619EAFEF}" type="datetime1">
              <a:rPr lang="zh-CN" altLang="en-US"/>
              <a:pPr>
                <a:defRPr/>
              </a:pPr>
              <a:t>2019/10/29</a:t>
            </a:fld>
            <a:endParaRPr lang="zh-CN" altLang="en-US"/>
          </a:p>
        </p:txBody>
      </p:sp>
      <p:sp>
        <p:nvSpPr>
          <p:cNvPr id="5" name="页脚占位符 4"/>
          <p:cNvSpPr>
            <a:spLocks noGrp="1"/>
          </p:cNvSpPr>
          <p:nvPr>
            <p:ph type="ftr" sz="quarter" idx="11"/>
          </p:nvPr>
        </p:nvSpPr>
        <p:spPr/>
        <p:txBody>
          <a:bodyPr/>
          <a:lstStyle>
            <a:lvl1pPr>
              <a:defRPr/>
            </a:lvl1pPr>
          </a:lstStyle>
          <a:p>
            <a:pPr>
              <a:defRPr/>
            </a:pPr>
            <a:r>
              <a:rPr lang="en-US" altLang="zh-CN"/>
              <a:t>WMO Regional Training Center Nanjing</a:t>
            </a: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6A3EDA4-D977-423B-B8B3-FFA671AFBC23}"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840B0659-145E-417E-91C1-BD9AB41DB205}" type="datetime1">
              <a:rPr lang="zh-CN" altLang="en-US"/>
              <a:pPr>
                <a:defRPr/>
              </a:pPr>
              <a:t>2019/10/29</a:t>
            </a:fld>
            <a:endParaRPr lang="zh-CN" altLang="en-US"/>
          </a:p>
        </p:txBody>
      </p:sp>
      <p:sp>
        <p:nvSpPr>
          <p:cNvPr id="5" name="页脚占位符 4"/>
          <p:cNvSpPr>
            <a:spLocks noGrp="1"/>
          </p:cNvSpPr>
          <p:nvPr>
            <p:ph type="ftr" sz="quarter" idx="11"/>
          </p:nvPr>
        </p:nvSpPr>
        <p:spPr/>
        <p:txBody>
          <a:bodyPr/>
          <a:lstStyle>
            <a:lvl1pPr>
              <a:defRPr/>
            </a:lvl1pPr>
          </a:lstStyle>
          <a:p>
            <a:pPr>
              <a:defRPr/>
            </a:pPr>
            <a:r>
              <a:rPr lang="en-US" altLang="zh-CN"/>
              <a:t>WMO Regional Training Center Nanjing</a:t>
            </a: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D3729F2-0399-46C3-B73F-0E809E82A7D9}"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B194125D-E1BF-4699-BABD-534913C563B1}" type="datetime1">
              <a:rPr lang="zh-CN" altLang="en-US"/>
              <a:pPr>
                <a:defRPr/>
              </a:pPr>
              <a:t>2019/10/29</a:t>
            </a:fld>
            <a:endParaRPr lang="zh-CN" altLang="en-US"/>
          </a:p>
        </p:txBody>
      </p:sp>
      <p:sp>
        <p:nvSpPr>
          <p:cNvPr id="5" name="页脚占位符 4"/>
          <p:cNvSpPr>
            <a:spLocks noGrp="1"/>
          </p:cNvSpPr>
          <p:nvPr>
            <p:ph type="ftr" sz="quarter" idx="11"/>
          </p:nvPr>
        </p:nvSpPr>
        <p:spPr/>
        <p:txBody>
          <a:bodyPr/>
          <a:lstStyle>
            <a:lvl1pPr>
              <a:defRPr/>
            </a:lvl1pPr>
          </a:lstStyle>
          <a:p>
            <a:pPr>
              <a:defRPr/>
            </a:pPr>
            <a:r>
              <a:rPr lang="en-US" altLang="zh-CN"/>
              <a:t>WMO Regional Training Center Nanjing</a:t>
            </a: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BD09F6F-84C5-413C-9A1B-4F4EC55CC23A}"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5" name="矩形 6"/>
          <p:cNvSpPr/>
          <p:nvPr userDrawn="1"/>
        </p:nvSpPr>
        <p:spPr>
          <a:xfrm>
            <a:off x="0" y="692150"/>
            <a:ext cx="12142788" cy="460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矩形 7"/>
          <p:cNvSpPr/>
          <p:nvPr userDrawn="1"/>
        </p:nvSpPr>
        <p:spPr>
          <a:xfrm>
            <a:off x="8878888" y="692150"/>
            <a:ext cx="3313112" cy="460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7" name="图片 5"/>
          <p:cNvPicPr>
            <a:picLocks noChangeAspect="1"/>
          </p:cNvPicPr>
          <p:nvPr userDrawn="1"/>
        </p:nvPicPr>
        <p:blipFill>
          <a:blip r:embed="rId2"/>
          <a:srcRect/>
          <a:stretch>
            <a:fillRect/>
          </a:stretch>
        </p:blipFill>
        <p:spPr bwMode="auto">
          <a:xfrm>
            <a:off x="9120188" y="26988"/>
            <a:ext cx="2927350" cy="596900"/>
          </a:xfrm>
          <a:prstGeom prst="rect">
            <a:avLst/>
          </a:prstGeom>
          <a:noFill/>
          <a:ln w="9525">
            <a:noFill/>
            <a:miter lim="800000"/>
            <a:headEnd/>
            <a:tailEnd/>
          </a:ln>
        </p:spPr>
      </p:pic>
      <p:sp>
        <p:nvSpPr>
          <p:cNvPr id="2" name="标题 1"/>
          <p:cNvSpPr>
            <a:spLocks noGrp="1"/>
          </p:cNvSpPr>
          <p:nvPr>
            <p:ph type="title"/>
          </p:nvPr>
        </p:nvSpPr>
        <p:spPr>
          <a:xfrm>
            <a:off x="335361" y="0"/>
            <a:ext cx="8544057" cy="692696"/>
          </a:xfrm>
        </p:spPr>
        <p:txBody>
          <a:bodyPr/>
          <a:lstStyle>
            <a:lvl1pPr algn="l">
              <a:defRPr sz="2400" b="0">
                <a:solidFill>
                  <a:schemeClr val="tx1">
                    <a:lumMod val="75000"/>
                    <a:lumOff val="25000"/>
                  </a:schemeClr>
                </a:solidFill>
              </a:defRPr>
            </a:lvl1pPr>
          </a:lstStyle>
          <a:p>
            <a:r>
              <a:rPr lang="zh-CN" altLang="en-US" dirty="0"/>
              <a:t>单击此处编辑母版标题样式</a:t>
            </a:r>
          </a:p>
        </p:txBody>
      </p:sp>
      <p:sp>
        <p:nvSpPr>
          <p:cNvPr id="3" name="内容占位符 2"/>
          <p:cNvSpPr>
            <a:spLocks noGrp="1"/>
          </p:cNvSpPr>
          <p:nvPr>
            <p:ph idx="1"/>
          </p:nvPr>
        </p:nvSpPr>
        <p:spPr>
          <a:xfrm>
            <a:off x="335360" y="1268760"/>
            <a:ext cx="11521280" cy="4857403"/>
          </a:xfrm>
        </p:spPr>
        <p:txBody>
          <a:bodyPr/>
          <a:lstStyle>
            <a:lvl1pPr marL="0" indent="0">
              <a:buFont typeface="Arial" panose="020B0604020202020204" pitchFamily="34" charset="0"/>
              <a:buNone/>
              <a:defRPr sz="1800" b="1">
                <a:solidFill>
                  <a:srgbClr val="C00000"/>
                </a:solidFill>
              </a:defRPr>
            </a:lvl1pPr>
            <a:lvl2pPr>
              <a:defRPr sz="1800"/>
            </a:lvl2pPr>
            <a:lvl3pPr>
              <a:defRPr sz="16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 name="副标题 2"/>
          <p:cNvSpPr>
            <a:spLocks noGrp="1"/>
          </p:cNvSpPr>
          <p:nvPr>
            <p:ph type="subTitle" idx="13"/>
          </p:nvPr>
        </p:nvSpPr>
        <p:spPr>
          <a:xfrm>
            <a:off x="335360" y="738735"/>
            <a:ext cx="11521280" cy="530026"/>
          </a:xfrm>
        </p:spPr>
        <p:txBody>
          <a:bodyPr anchor="ctr"/>
          <a:lstStyle>
            <a:lvl1pPr marL="0" indent="0" algn="l">
              <a:spcBef>
                <a:spcPts val="0"/>
              </a:spcBef>
              <a:buNone/>
              <a:defRPr sz="2000" b="1">
                <a:solidFill>
                  <a:schemeClr val="accent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8" name="日期占位符 3"/>
          <p:cNvSpPr>
            <a:spLocks noGrp="1"/>
          </p:cNvSpPr>
          <p:nvPr>
            <p:ph type="dt" sz="half" idx="14"/>
          </p:nvPr>
        </p:nvSpPr>
        <p:spPr/>
        <p:txBody>
          <a:bodyPr/>
          <a:lstStyle>
            <a:lvl1pPr>
              <a:defRPr smtClean="0"/>
            </a:lvl1pPr>
          </a:lstStyle>
          <a:p>
            <a:pPr>
              <a:defRPr/>
            </a:pPr>
            <a:fld id="{F2B9ACCB-8F81-4A4D-8DE6-EDB72A0F63DB}" type="datetime1">
              <a:rPr lang="zh-CN" altLang="en-US"/>
              <a:pPr>
                <a:defRPr/>
              </a:pPr>
              <a:t>2019/10/29</a:t>
            </a:fld>
            <a:endParaRPr lang="zh-CN" altLang="en-US"/>
          </a:p>
        </p:txBody>
      </p:sp>
      <p:sp>
        <p:nvSpPr>
          <p:cNvPr id="9" name="页脚占位符 4"/>
          <p:cNvSpPr>
            <a:spLocks noGrp="1"/>
          </p:cNvSpPr>
          <p:nvPr>
            <p:ph type="ftr" sz="quarter" idx="15"/>
          </p:nvPr>
        </p:nvSpPr>
        <p:spPr/>
        <p:txBody>
          <a:bodyPr/>
          <a:lstStyle>
            <a:lvl1pPr>
              <a:defRPr smtClean="0"/>
            </a:lvl1pPr>
          </a:lstStyle>
          <a:p>
            <a:pPr>
              <a:defRPr/>
            </a:pPr>
            <a:r>
              <a:rPr lang="en-US" altLang="zh-CN"/>
              <a:t>WMO Regional Training Center Nanjing</a:t>
            </a:r>
            <a:endParaRPr lang="zh-CN" altLang="en-US"/>
          </a:p>
        </p:txBody>
      </p:sp>
      <p:sp>
        <p:nvSpPr>
          <p:cNvPr id="11" name="灯片编号占位符 5"/>
          <p:cNvSpPr>
            <a:spLocks noGrp="1"/>
          </p:cNvSpPr>
          <p:nvPr>
            <p:ph type="sldNum" sz="quarter" idx="16"/>
          </p:nvPr>
        </p:nvSpPr>
        <p:spPr>
          <a:xfrm>
            <a:off x="9096375" y="6619875"/>
            <a:ext cx="2844800" cy="365125"/>
          </a:xfrm>
        </p:spPr>
        <p:txBody>
          <a:bodyPr wrap="square" numCol="1" anchorCtr="0" compatLnSpc="1">
            <a:prstTxWarp prst="textNoShape">
              <a:avLst/>
            </a:prstTxWarp>
          </a:bodyPr>
          <a:lstStyle>
            <a:lvl1pPr fontAlgn="base">
              <a:spcBef>
                <a:spcPct val="0"/>
              </a:spcBef>
              <a:spcAft>
                <a:spcPct val="0"/>
              </a:spcAft>
              <a:buFont typeface="宋体" charset="-122"/>
              <a:buChar char="∣"/>
              <a:defRPr sz="1000">
                <a:solidFill>
                  <a:srgbClr val="404040"/>
                </a:solidFill>
                <a:latin typeface="Adobe 黑体 Std R"/>
                <a:ea typeface="Adobe 黑体 Std R"/>
                <a:cs typeface="Arial Unicode MS" pitchFamily="34" charset="-122"/>
              </a:defRPr>
            </a:lvl1pPr>
          </a:lstStyle>
          <a:p>
            <a:r>
              <a:rPr lang="zh-CN" altLang="en-US"/>
              <a:t> </a:t>
            </a:r>
            <a:fld id="{D3D742F0-F0B9-498A-91D9-5220D3B4EC1F}" type="slidenum">
              <a:rPr lang="zh-CN" altLang="en-US"/>
              <a:pPr/>
              <a:t>‹#›</a:t>
            </a:fld>
            <a:endParaRPr lang="zh-CN" alt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5360" y="0"/>
            <a:ext cx="7680853" cy="644691"/>
          </a:xfrm>
        </p:spPr>
        <p:txBody>
          <a:bodyPr/>
          <a:lstStyle>
            <a:lvl1pPr algn="just">
              <a:defRPr sz="2400" b="1">
                <a:solidFill>
                  <a:schemeClr val="bg1"/>
                </a:solidFill>
                <a:latin typeface="微软雅黑" pitchFamily="34" charset="-122"/>
                <a:ea typeface="微软雅黑" pitchFamily="34" charset="-122"/>
              </a:defRPr>
            </a:lvl1pPr>
          </a:lstStyle>
          <a:p>
            <a:r>
              <a:rPr lang="zh-CN" altLang="en-US" dirty="0"/>
              <a:t>单击此处编辑母版标题样式</a:t>
            </a:r>
          </a:p>
        </p:txBody>
      </p:sp>
    </p:spTree>
  </p:cSld>
  <p:clrMapOvr>
    <a:masterClrMapping/>
  </p:clrMapOvr>
  <p:transition spd="slow" advTm="0">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spd="slow" advTm="10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5" name="矩形 6"/>
          <p:cNvSpPr/>
          <p:nvPr userDrawn="1"/>
        </p:nvSpPr>
        <p:spPr>
          <a:xfrm>
            <a:off x="0" y="692150"/>
            <a:ext cx="12142788" cy="460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矩形 7"/>
          <p:cNvSpPr/>
          <p:nvPr userDrawn="1"/>
        </p:nvSpPr>
        <p:spPr>
          <a:xfrm>
            <a:off x="8878888" y="692150"/>
            <a:ext cx="3313112" cy="460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7" name="图片 5"/>
          <p:cNvPicPr>
            <a:picLocks noChangeAspect="1"/>
          </p:cNvPicPr>
          <p:nvPr userDrawn="1"/>
        </p:nvPicPr>
        <p:blipFill>
          <a:blip r:embed="rId2"/>
          <a:srcRect/>
          <a:stretch>
            <a:fillRect/>
          </a:stretch>
        </p:blipFill>
        <p:spPr bwMode="auto">
          <a:xfrm>
            <a:off x="9120188" y="26988"/>
            <a:ext cx="2927350" cy="596900"/>
          </a:xfrm>
          <a:prstGeom prst="rect">
            <a:avLst/>
          </a:prstGeom>
          <a:noFill/>
          <a:ln w="9525">
            <a:noFill/>
            <a:miter lim="800000"/>
            <a:headEnd/>
            <a:tailEnd/>
          </a:ln>
        </p:spPr>
      </p:pic>
      <p:sp>
        <p:nvSpPr>
          <p:cNvPr id="2" name="标题 1"/>
          <p:cNvSpPr>
            <a:spLocks noGrp="1"/>
          </p:cNvSpPr>
          <p:nvPr>
            <p:ph type="title"/>
          </p:nvPr>
        </p:nvSpPr>
        <p:spPr>
          <a:xfrm>
            <a:off x="335361" y="0"/>
            <a:ext cx="8544057" cy="692696"/>
          </a:xfrm>
        </p:spPr>
        <p:txBody>
          <a:bodyPr/>
          <a:lstStyle>
            <a:lvl1pPr algn="l">
              <a:defRPr sz="2400" b="0">
                <a:solidFill>
                  <a:schemeClr val="tx1">
                    <a:lumMod val="75000"/>
                    <a:lumOff val="25000"/>
                  </a:schemeClr>
                </a:solidFill>
              </a:defRPr>
            </a:lvl1pPr>
          </a:lstStyle>
          <a:p>
            <a:r>
              <a:rPr lang="zh-CN" altLang="en-US" dirty="0"/>
              <a:t>单击此处编辑母版标题样式</a:t>
            </a:r>
          </a:p>
        </p:txBody>
      </p:sp>
      <p:sp>
        <p:nvSpPr>
          <p:cNvPr id="3" name="内容占位符 2"/>
          <p:cNvSpPr>
            <a:spLocks noGrp="1"/>
          </p:cNvSpPr>
          <p:nvPr>
            <p:ph idx="1"/>
          </p:nvPr>
        </p:nvSpPr>
        <p:spPr>
          <a:xfrm>
            <a:off x="335360" y="1268760"/>
            <a:ext cx="11521280" cy="4857403"/>
          </a:xfrm>
        </p:spPr>
        <p:txBody>
          <a:bodyPr/>
          <a:lstStyle>
            <a:lvl1pPr marL="0" indent="0">
              <a:buFont typeface="Arial" panose="020B0604020202020204" pitchFamily="34" charset="0"/>
              <a:buNone/>
              <a:defRPr sz="1800" b="1">
                <a:solidFill>
                  <a:srgbClr val="C00000"/>
                </a:solidFill>
              </a:defRPr>
            </a:lvl1pPr>
            <a:lvl2pPr>
              <a:defRPr sz="1800"/>
            </a:lvl2pPr>
            <a:lvl3pPr>
              <a:defRPr sz="16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 name="副标题 2"/>
          <p:cNvSpPr>
            <a:spLocks noGrp="1"/>
          </p:cNvSpPr>
          <p:nvPr>
            <p:ph type="subTitle" idx="13"/>
          </p:nvPr>
        </p:nvSpPr>
        <p:spPr>
          <a:xfrm>
            <a:off x="335360" y="738735"/>
            <a:ext cx="11521280" cy="530026"/>
          </a:xfrm>
        </p:spPr>
        <p:txBody>
          <a:bodyPr anchor="ctr"/>
          <a:lstStyle>
            <a:lvl1pPr marL="0" indent="0" algn="l">
              <a:spcBef>
                <a:spcPts val="0"/>
              </a:spcBef>
              <a:buNone/>
              <a:defRPr sz="2000" b="1">
                <a:solidFill>
                  <a:schemeClr val="accent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8" name="日期占位符 3"/>
          <p:cNvSpPr>
            <a:spLocks noGrp="1"/>
          </p:cNvSpPr>
          <p:nvPr>
            <p:ph type="dt" sz="half" idx="14"/>
          </p:nvPr>
        </p:nvSpPr>
        <p:spPr/>
        <p:txBody>
          <a:bodyPr/>
          <a:lstStyle>
            <a:lvl1pPr>
              <a:defRPr smtClean="0"/>
            </a:lvl1pPr>
          </a:lstStyle>
          <a:p>
            <a:pPr>
              <a:defRPr/>
            </a:pPr>
            <a:fld id="{051B7D01-56D8-4CBF-9549-73766DD6D57E}" type="datetime1">
              <a:rPr lang="zh-CN" altLang="en-US"/>
              <a:pPr>
                <a:defRPr/>
              </a:pPr>
              <a:t>2019/10/29</a:t>
            </a:fld>
            <a:endParaRPr lang="zh-CN" altLang="en-US"/>
          </a:p>
        </p:txBody>
      </p:sp>
      <p:sp>
        <p:nvSpPr>
          <p:cNvPr id="9" name="页脚占位符 4"/>
          <p:cNvSpPr>
            <a:spLocks noGrp="1"/>
          </p:cNvSpPr>
          <p:nvPr>
            <p:ph type="ftr" sz="quarter" idx="15"/>
          </p:nvPr>
        </p:nvSpPr>
        <p:spPr/>
        <p:txBody>
          <a:bodyPr/>
          <a:lstStyle>
            <a:lvl1pPr>
              <a:defRPr smtClean="0"/>
            </a:lvl1pPr>
          </a:lstStyle>
          <a:p>
            <a:pPr>
              <a:defRPr/>
            </a:pPr>
            <a:r>
              <a:rPr lang="en-US" altLang="zh-CN"/>
              <a:t>WMO Regional Training Center Nanjing</a:t>
            </a:r>
            <a:endParaRPr lang="zh-CN" altLang="en-US"/>
          </a:p>
        </p:txBody>
      </p:sp>
      <p:sp>
        <p:nvSpPr>
          <p:cNvPr id="11" name="灯片编号占位符 5"/>
          <p:cNvSpPr>
            <a:spLocks noGrp="1"/>
          </p:cNvSpPr>
          <p:nvPr>
            <p:ph type="sldNum" sz="quarter" idx="16"/>
          </p:nvPr>
        </p:nvSpPr>
        <p:spPr>
          <a:xfrm>
            <a:off x="9096375" y="6619875"/>
            <a:ext cx="2844800" cy="365125"/>
          </a:xfrm>
        </p:spPr>
        <p:txBody>
          <a:bodyPr wrap="square" numCol="1" anchorCtr="0" compatLnSpc="1">
            <a:prstTxWarp prst="textNoShape">
              <a:avLst/>
            </a:prstTxWarp>
          </a:bodyPr>
          <a:lstStyle>
            <a:lvl1pPr fontAlgn="base">
              <a:spcBef>
                <a:spcPct val="0"/>
              </a:spcBef>
              <a:spcAft>
                <a:spcPct val="0"/>
              </a:spcAft>
              <a:buFont typeface="宋体" charset="-122"/>
              <a:buChar char="∣"/>
              <a:defRPr sz="1000">
                <a:solidFill>
                  <a:srgbClr val="404040"/>
                </a:solidFill>
                <a:latin typeface="Adobe 黑体 Std R"/>
                <a:ea typeface="Adobe 黑体 Std R"/>
                <a:cs typeface="Arial Unicode MS" pitchFamily="34" charset="-122"/>
              </a:defRPr>
            </a:lvl1pPr>
          </a:lstStyle>
          <a:p>
            <a:r>
              <a:rPr lang="zh-CN" altLang="en-US"/>
              <a:t> </a:t>
            </a:r>
            <a:fld id="{8B9D6A5F-6A84-4FA1-B83C-8F4DB168A2F4}" type="slidenum">
              <a:rPr lang="zh-CN" altLang="en-US"/>
              <a:pPr/>
              <a:t>‹#›</a:t>
            </a:fld>
            <a:endParaRPr lang="zh-CN" altLang="en-US"/>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in Slide Template">
    <p:spTree>
      <p:nvGrpSpPr>
        <p:cNvPr id="1" name=""/>
        <p:cNvGrpSpPr/>
        <p:nvPr/>
      </p:nvGrpSpPr>
      <p:grpSpPr>
        <a:xfrm>
          <a:off x="0" y="0"/>
          <a:ext cx="0" cy="0"/>
          <a:chOff x="0" y="0"/>
          <a:chExt cx="0" cy="0"/>
        </a:xfrm>
      </p:grpSpPr>
      <p:sp>
        <p:nvSpPr>
          <p:cNvPr id="4" name="Slide Number Placeholder 5"/>
          <p:cNvSpPr txBox="1">
            <a:spLocks/>
          </p:cNvSpPr>
          <p:nvPr/>
        </p:nvSpPr>
        <p:spPr>
          <a:xfrm>
            <a:off x="11531600" y="7224713"/>
            <a:ext cx="430213" cy="228600"/>
          </a:xfrm>
          <a:prstGeom prst="rect">
            <a:avLst/>
          </a:prstGeom>
        </p:spPr>
        <p:txBody>
          <a:bodyPr lIns="89582" tIns="44792" rIns="89582" bIns="44792"/>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784" dirty="0">
                <a:solidFill>
                  <a:srgbClr val="FFFFFF"/>
                </a:solidFill>
              </a:rPr>
              <a:t>3</a:t>
            </a:r>
          </a:p>
        </p:txBody>
      </p:sp>
      <p:sp>
        <p:nvSpPr>
          <p:cNvPr id="16" name="Title 1"/>
          <p:cNvSpPr>
            <a:spLocks noGrp="1"/>
          </p:cNvSpPr>
          <p:nvPr>
            <p:ph type="title"/>
          </p:nvPr>
        </p:nvSpPr>
        <p:spPr>
          <a:xfrm>
            <a:off x="266922" y="289511"/>
            <a:ext cx="11655840" cy="809388"/>
          </a:xfrm>
        </p:spPr>
        <p:txBody>
          <a:bodyPr/>
          <a:lstStyle>
            <a:lvl1pPr>
              <a:defRPr>
                <a:solidFill>
                  <a:schemeClr val="bg1">
                    <a:alpha val="99000"/>
                  </a:schemeClr>
                </a:solidFill>
              </a:defRPr>
            </a:lvl1pPr>
          </a:lstStyle>
          <a:p>
            <a:r>
              <a:rPr lang="zh-CN" altLang="en-US" dirty="0"/>
              <a:t>单击此处编辑母版标题样式</a:t>
            </a:r>
            <a:endParaRPr lang="en-US" dirty="0"/>
          </a:p>
        </p:txBody>
      </p:sp>
      <p:sp>
        <p:nvSpPr>
          <p:cNvPr id="17" name="Text Placeholder 4"/>
          <p:cNvSpPr>
            <a:spLocks noGrp="1"/>
          </p:cNvSpPr>
          <p:nvPr>
            <p:ph type="body" sz="quarter" idx="15"/>
          </p:nvPr>
        </p:nvSpPr>
        <p:spPr>
          <a:xfrm>
            <a:off x="266930" y="1008625"/>
            <a:ext cx="11655835" cy="718466"/>
          </a:xfrm>
          <a:noFill/>
        </p:spPr>
        <p:txBody>
          <a:bodyPr lIns="149174" tIns="111880" rIns="149174" bIns="111880">
            <a:noAutofit/>
          </a:bodyPr>
          <a:lstStyle>
            <a:lvl1pPr marL="0" indent="0">
              <a:spcBef>
                <a:spcPts val="0"/>
              </a:spcBef>
              <a:buNone/>
              <a:defRPr sz="2745" spc="0" baseline="0">
                <a:solidFill>
                  <a:srgbClr val="0054A6">
                    <a:alpha val="99000"/>
                  </a:srgbClr>
                </a:solidFill>
                <a:latin typeface="+mj-lt"/>
              </a:defRPr>
            </a:lvl1pPr>
          </a:lstStyle>
          <a:p>
            <a:pPr lvl="0"/>
            <a:r>
              <a:rPr lang="zh-CN" altLang="en-US" dirty="0"/>
              <a:t>单击此处编辑母版文本样式</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fld id="{C3D6F3AA-5D4B-4533-9A7F-F8212C511C3E}" type="datetime1">
              <a:rPr lang="zh-CN" altLang="en-US"/>
              <a:pPr>
                <a:defRPr/>
              </a:pPr>
              <a:t>2019/10/29</a:t>
            </a:fld>
            <a:endParaRPr lang="zh-CN" altLang="en-US"/>
          </a:p>
        </p:txBody>
      </p:sp>
      <p:sp>
        <p:nvSpPr>
          <p:cNvPr id="3" name="页脚占位符 2"/>
          <p:cNvSpPr>
            <a:spLocks noGrp="1"/>
          </p:cNvSpPr>
          <p:nvPr>
            <p:ph type="ftr" sz="quarter" idx="11"/>
          </p:nvPr>
        </p:nvSpPr>
        <p:spPr/>
        <p:txBody>
          <a:bodyPr/>
          <a:lstStyle>
            <a:lvl1pPr>
              <a:defRPr/>
            </a:lvl1pPr>
          </a:lstStyle>
          <a:p>
            <a:pPr>
              <a:defRPr/>
            </a:pPr>
            <a:r>
              <a:rPr lang="en-US" altLang="zh-CN"/>
              <a:t>WMO Regional Training Center Nanjing</a:t>
            </a:r>
            <a:endParaRPr lang="zh-CN" altLang="en-US"/>
          </a:p>
        </p:txBody>
      </p:sp>
      <p:sp>
        <p:nvSpPr>
          <p:cNvPr id="4" name="灯片编号占位符 3"/>
          <p:cNvSpPr>
            <a:spLocks noGrp="1"/>
          </p:cNvSpPr>
          <p:nvPr>
            <p:ph type="sldNum" sz="quarter" idx="12"/>
          </p:nvPr>
        </p:nvSpPr>
        <p:spPr/>
        <p:txBody>
          <a:bodyPr/>
          <a:lstStyle>
            <a:lvl1pPr>
              <a:defRPr/>
            </a:lvl1pPr>
          </a:lstStyle>
          <a:p>
            <a:pPr>
              <a:defRPr/>
            </a:pPr>
            <a:fld id="{9C59E623-8E09-402D-83E3-75B388C3268D}" type="slidenum">
              <a:rPr lang="en-US" altLang="zh-CN"/>
              <a:pPr>
                <a:defRPr/>
              </a:pPr>
              <a:t>‹#›</a:t>
            </a:fld>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DF79393F-AFFC-4E65-8F81-C002B49A333A}" type="datetime1">
              <a:rPr lang="zh-CN" altLang="en-US"/>
              <a:pPr>
                <a:defRPr/>
              </a:pPr>
              <a:t>2019/10/29</a:t>
            </a:fld>
            <a:endParaRPr lang="zh-CN" altLang="en-US"/>
          </a:p>
        </p:txBody>
      </p:sp>
      <p:sp>
        <p:nvSpPr>
          <p:cNvPr id="5" name="页脚占位符 4"/>
          <p:cNvSpPr>
            <a:spLocks noGrp="1"/>
          </p:cNvSpPr>
          <p:nvPr>
            <p:ph type="ftr" sz="quarter" idx="11"/>
          </p:nvPr>
        </p:nvSpPr>
        <p:spPr/>
        <p:txBody>
          <a:bodyPr/>
          <a:lstStyle>
            <a:lvl1pPr>
              <a:defRPr/>
            </a:lvl1pPr>
          </a:lstStyle>
          <a:p>
            <a:pPr>
              <a:defRPr/>
            </a:pPr>
            <a:r>
              <a:rPr lang="en-US" altLang="zh-CN"/>
              <a:t>WMO Regional Training Center Nanjing</a:t>
            </a: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E701BC8-31B6-4B29-9B04-A0B880E52FA3}"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lvl1pPr>
              <a:defRPr/>
            </a:lvl1pPr>
          </a:lstStyle>
          <a:p>
            <a:pPr>
              <a:defRPr/>
            </a:pPr>
            <a:fld id="{76BDC009-E97A-4880-B345-F0F18C6BD6D5}" type="datetime1">
              <a:rPr lang="zh-CN" altLang="en-US"/>
              <a:pPr>
                <a:defRPr/>
              </a:pPr>
              <a:t>2019/10/29</a:t>
            </a:fld>
            <a:endParaRPr lang="zh-CN" altLang="en-US"/>
          </a:p>
        </p:txBody>
      </p:sp>
      <p:sp>
        <p:nvSpPr>
          <p:cNvPr id="5" name="页脚占位符 4"/>
          <p:cNvSpPr>
            <a:spLocks noGrp="1"/>
          </p:cNvSpPr>
          <p:nvPr>
            <p:ph type="ftr" sz="quarter" idx="11"/>
          </p:nvPr>
        </p:nvSpPr>
        <p:spPr/>
        <p:txBody>
          <a:bodyPr/>
          <a:lstStyle>
            <a:lvl1pPr>
              <a:defRPr/>
            </a:lvl1pPr>
          </a:lstStyle>
          <a:p>
            <a:pPr>
              <a:defRPr/>
            </a:pPr>
            <a:r>
              <a:rPr lang="en-US" altLang="zh-CN"/>
              <a:t>WMO Regional Training Center Nanjing</a:t>
            </a: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E999149-8598-41BB-83D4-7B1BBDA085FB}"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0F2FAE14-A081-498C-8838-AB6BC9E151B7}" type="datetime1">
              <a:rPr lang="zh-CN" altLang="en-US"/>
              <a:pPr>
                <a:defRPr/>
              </a:pPr>
              <a:t>2019/10/29</a:t>
            </a:fld>
            <a:endParaRPr lang="zh-CN" altLang="en-US"/>
          </a:p>
        </p:txBody>
      </p:sp>
      <p:sp>
        <p:nvSpPr>
          <p:cNvPr id="6" name="页脚占位符 4"/>
          <p:cNvSpPr>
            <a:spLocks noGrp="1"/>
          </p:cNvSpPr>
          <p:nvPr>
            <p:ph type="ftr" sz="quarter" idx="11"/>
          </p:nvPr>
        </p:nvSpPr>
        <p:spPr/>
        <p:txBody>
          <a:bodyPr/>
          <a:lstStyle>
            <a:lvl1pPr>
              <a:defRPr/>
            </a:lvl1pPr>
          </a:lstStyle>
          <a:p>
            <a:pPr>
              <a:defRPr/>
            </a:pPr>
            <a:r>
              <a:rPr lang="en-US" altLang="zh-CN"/>
              <a:t>WMO Regional Training Center Nanjing</a:t>
            </a: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593F898-78BA-455A-AB3F-790E52A631F2}"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1B16AB64-967B-457E-823F-436ED61F2B97}" type="datetime1">
              <a:rPr lang="zh-CN" altLang="en-US"/>
              <a:pPr>
                <a:defRPr/>
              </a:pPr>
              <a:t>2019/10/29</a:t>
            </a:fld>
            <a:endParaRPr lang="zh-CN" altLang="en-US"/>
          </a:p>
        </p:txBody>
      </p:sp>
      <p:sp>
        <p:nvSpPr>
          <p:cNvPr id="8" name="页脚占位符 4"/>
          <p:cNvSpPr>
            <a:spLocks noGrp="1"/>
          </p:cNvSpPr>
          <p:nvPr>
            <p:ph type="ftr" sz="quarter" idx="11"/>
          </p:nvPr>
        </p:nvSpPr>
        <p:spPr/>
        <p:txBody>
          <a:bodyPr/>
          <a:lstStyle>
            <a:lvl1pPr>
              <a:defRPr/>
            </a:lvl1pPr>
          </a:lstStyle>
          <a:p>
            <a:pPr>
              <a:defRPr/>
            </a:pPr>
            <a:r>
              <a:rPr lang="en-US" altLang="zh-CN"/>
              <a:t>WMO Regional Training Center Nanjing</a:t>
            </a: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E8E4C614-0B46-4251-8894-E7A39AD534E0}"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4297" y="0"/>
            <a:ext cx="11019503" cy="658761"/>
          </a:xfrm>
        </p:spPr>
        <p:txBody>
          <a:bodyPr>
            <a:normAutofit/>
          </a:bodyPr>
          <a:lstStyle>
            <a:lvl1pPr>
              <a:defRPr sz="3200">
                <a:solidFill>
                  <a:schemeClr val="bg1"/>
                </a:solidFill>
                <a:latin typeface="Arial" panose="020B0604020202020204" pitchFamily="34" charset="0"/>
                <a:cs typeface="Arial" panose="020B0604020202020204" pitchFamily="34" charset="0"/>
              </a:defRPr>
            </a:lvl1pPr>
          </a:lstStyle>
          <a:p>
            <a:r>
              <a:rPr lang="zh-CN" altLang="en-US" dirty="0"/>
              <a:t>单击此处编辑母版标题样式</a:t>
            </a:r>
          </a:p>
        </p:txBody>
      </p:sp>
      <p:sp>
        <p:nvSpPr>
          <p:cNvPr id="3" name="日期占位符 3"/>
          <p:cNvSpPr>
            <a:spLocks noGrp="1"/>
          </p:cNvSpPr>
          <p:nvPr>
            <p:ph type="dt" sz="half" idx="10"/>
          </p:nvPr>
        </p:nvSpPr>
        <p:spPr/>
        <p:txBody>
          <a:bodyPr/>
          <a:lstStyle>
            <a:lvl1pPr>
              <a:defRPr/>
            </a:lvl1pPr>
          </a:lstStyle>
          <a:p>
            <a:pPr>
              <a:defRPr/>
            </a:pPr>
            <a:fld id="{CF082C04-1485-4981-8D8A-2D0E643A7BA4}" type="datetime1">
              <a:rPr lang="zh-CN" altLang="en-US"/>
              <a:pPr>
                <a:defRPr/>
              </a:pPr>
              <a:t>2019/10/29</a:t>
            </a:fld>
            <a:endParaRPr lang="zh-CN" altLang="en-US"/>
          </a:p>
        </p:txBody>
      </p:sp>
      <p:sp>
        <p:nvSpPr>
          <p:cNvPr id="4" name="页脚占位符 4"/>
          <p:cNvSpPr>
            <a:spLocks noGrp="1"/>
          </p:cNvSpPr>
          <p:nvPr>
            <p:ph type="ftr" sz="quarter" idx="11"/>
          </p:nvPr>
        </p:nvSpPr>
        <p:spPr/>
        <p:txBody>
          <a:bodyPr/>
          <a:lstStyle>
            <a:lvl1pPr>
              <a:defRPr/>
            </a:lvl1pPr>
          </a:lstStyle>
          <a:p>
            <a:pPr>
              <a:defRPr/>
            </a:pPr>
            <a:r>
              <a:rPr lang="en-US" altLang="zh-CN"/>
              <a:t>WMO Regional Training Center Nanjing</a:t>
            </a: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ACCB8592-01FF-4558-8723-2FF6BA8C933E}"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3" name="图片 4"/>
          <p:cNvPicPr>
            <a:picLocks noChangeAspect="1"/>
          </p:cNvPicPr>
          <p:nvPr userDrawn="1"/>
        </p:nvPicPr>
        <p:blipFill>
          <a:blip r:embed="rId2"/>
          <a:srcRect/>
          <a:stretch>
            <a:fillRect/>
          </a:stretch>
        </p:blipFill>
        <p:spPr bwMode="auto">
          <a:xfrm>
            <a:off x="0" y="0"/>
            <a:ext cx="4833938" cy="6858000"/>
          </a:xfrm>
          <a:prstGeom prst="rect">
            <a:avLst/>
          </a:prstGeom>
          <a:noFill/>
          <a:ln w="9525">
            <a:noFill/>
            <a:miter lim="800000"/>
            <a:headEnd/>
            <a:tailEnd/>
          </a:ln>
        </p:spPr>
      </p:pic>
      <p:sp>
        <p:nvSpPr>
          <p:cNvPr id="4" name="矩形 5"/>
          <p:cNvSpPr/>
          <p:nvPr userDrawn="1"/>
        </p:nvSpPr>
        <p:spPr>
          <a:xfrm>
            <a:off x="808038" y="0"/>
            <a:ext cx="642937" cy="142875"/>
          </a:xfrm>
          <a:prstGeom prst="rect">
            <a:avLst/>
          </a:prstGeom>
          <a:solidFill>
            <a:srgbClr val="F59E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fontAlgn="auto">
              <a:spcBef>
                <a:spcPts val="0"/>
              </a:spcBef>
              <a:spcAft>
                <a:spcPts val="0"/>
              </a:spcAft>
              <a:defRPr/>
            </a:pPr>
            <a:endParaRPr kumimoji="1" lang="zh-CN" altLang="en-US" sz="2400" dirty="0">
              <a:solidFill>
                <a:prstClr val="white"/>
              </a:solidFill>
              <a:latin typeface="Century Gothic"/>
              <a:ea typeface="微软雅黑" panose="020B0503020204020204" pitchFamily="34" charset="-122"/>
            </a:endParaRPr>
          </a:p>
        </p:txBody>
      </p:sp>
      <p:sp>
        <p:nvSpPr>
          <p:cNvPr id="8" name="标题 1"/>
          <p:cNvSpPr>
            <a:spLocks noGrp="1"/>
          </p:cNvSpPr>
          <p:nvPr>
            <p:ph type="title"/>
          </p:nvPr>
        </p:nvSpPr>
        <p:spPr>
          <a:xfrm>
            <a:off x="680670" y="269744"/>
            <a:ext cx="11019503" cy="658761"/>
          </a:xfrm>
        </p:spPr>
        <p:txBody>
          <a:bodyPr>
            <a:normAutofit/>
          </a:bodyPr>
          <a:lstStyle>
            <a:lvl1pPr>
              <a:defRPr kumimoji="1" lang="zh-CN" altLang="en-US" sz="3600" b="1" kern="1200" dirty="0">
                <a:solidFill>
                  <a:srgbClr val="0070C0"/>
                </a:solidFill>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p>
        </p:txBody>
      </p:sp>
      <p:sp>
        <p:nvSpPr>
          <p:cNvPr id="5" name="日期占位符 1"/>
          <p:cNvSpPr>
            <a:spLocks noGrp="1"/>
          </p:cNvSpPr>
          <p:nvPr>
            <p:ph type="dt" sz="half" idx="10"/>
          </p:nvPr>
        </p:nvSpPr>
        <p:spPr/>
        <p:txBody>
          <a:bodyPr/>
          <a:lstStyle>
            <a:lvl1pPr>
              <a:defRPr/>
            </a:lvl1pPr>
          </a:lstStyle>
          <a:p>
            <a:pPr>
              <a:defRPr/>
            </a:pPr>
            <a:fld id="{D9DB6D23-28D5-417C-A4B0-E137E22F700E}" type="datetime1">
              <a:rPr lang="zh-CN" altLang="en-US"/>
              <a:pPr>
                <a:defRPr/>
              </a:pPr>
              <a:t>2019/10/29</a:t>
            </a:fld>
            <a:endParaRPr lang="zh-CN" altLang="en-US"/>
          </a:p>
        </p:txBody>
      </p:sp>
      <p:sp>
        <p:nvSpPr>
          <p:cNvPr id="6" name="页脚占位符 2"/>
          <p:cNvSpPr>
            <a:spLocks noGrp="1"/>
          </p:cNvSpPr>
          <p:nvPr>
            <p:ph type="ftr" sz="quarter" idx="11"/>
          </p:nvPr>
        </p:nvSpPr>
        <p:spPr/>
        <p:txBody>
          <a:bodyPr/>
          <a:lstStyle>
            <a:lvl1pPr>
              <a:defRPr/>
            </a:lvl1pPr>
          </a:lstStyle>
          <a:p>
            <a:pPr>
              <a:defRPr/>
            </a:pPr>
            <a:r>
              <a:rPr lang="en-US" altLang="zh-CN"/>
              <a:t>WMO Regional Training Center Nanjing</a:t>
            </a:r>
            <a:endParaRPr lang="zh-CN" altLang="en-US"/>
          </a:p>
        </p:txBody>
      </p:sp>
      <p:sp>
        <p:nvSpPr>
          <p:cNvPr id="7" name="灯片编号占位符 3"/>
          <p:cNvSpPr>
            <a:spLocks noGrp="1"/>
          </p:cNvSpPr>
          <p:nvPr>
            <p:ph type="sldNum" sz="quarter" idx="12"/>
          </p:nvPr>
        </p:nvSpPr>
        <p:spPr/>
        <p:txBody>
          <a:bodyPr/>
          <a:lstStyle>
            <a:lvl1pPr>
              <a:defRPr/>
            </a:lvl1pPr>
          </a:lstStyle>
          <a:p>
            <a:pPr>
              <a:defRPr/>
            </a:pPr>
            <a:fld id="{01C769A4-13F8-472F-BACE-F3157C5D20BF}"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p:cNvSpPr>
            <a:spLocks noGrp="1"/>
          </p:cNvSpPr>
          <p:nvPr>
            <p:ph type="dt" sz="half" idx="10"/>
          </p:nvPr>
        </p:nvSpPr>
        <p:spPr/>
        <p:txBody>
          <a:bodyPr/>
          <a:lstStyle>
            <a:lvl1pPr>
              <a:defRPr/>
            </a:lvl1pPr>
          </a:lstStyle>
          <a:p>
            <a:pPr>
              <a:defRPr/>
            </a:pPr>
            <a:fld id="{E71C06CE-133A-4F95-B1E8-F8528ABC0765}" type="datetime1">
              <a:rPr lang="zh-CN" altLang="en-US"/>
              <a:pPr>
                <a:defRPr/>
              </a:pPr>
              <a:t>2019/10/29</a:t>
            </a:fld>
            <a:endParaRPr lang="zh-CN" altLang="en-US"/>
          </a:p>
        </p:txBody>
      </p:sp>
      <p:sp>
        <p:nvSpPr>
          <p:cNvPr id="6" name="页脚占位符 4"/>
          <p:cNvSpPr>
            <a:spLocks noGrp="1"/>
          </p:cNvSpPr>
          <p:nvPr>
            <p:ph type="ftr" sz="quarter" idx="11"/>
          </p:nvPr>
        </p:nvSpPr>
        <p:spPr/>
        <p:txBody>
          <a:bodyPr/>
          <a:lstStyle>
            <a:lvl1pPr>
              <a:defRPr/>
            </a:lvl1pPr>
          </a:lstStyle>
          <a:p>
            <a:pPr>
              <a:defRPr/>
            </a:pPr>
            <a:r>
              <a:rPr lang="en-US" altLang="zh-CN"/>
              <a:t>WMO Regional Training Center Nanjing</a:t>
            </a: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1EE58E7-AE88-4973-BAA3-A7BFF9B3C9F4}"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p:cNvSpPr>
            <a:spLocks noGrp="1"/>
          </p:cNvSpPr>
          <p:nvPr>
            <p:ph type="dt" sz="half" idx="10"/>
          </p:nvPr>
        </p:nvSpPr>
        <p:spPr/>
        <p:txBody>
          <a:bodyPr/>
          <a:lstStyle>
            <a:lvl1pPr>
              <a:defRPr/>
            </a:lvl1pPr>
          </a:lstStyle>
          <a:p>
            <a:pPr>
              <a:defRPr/>
            </a:pPr>
            <a:fld id="{ACC151D0-29EC-47F5-AE35-E95141D30B1B}" type="datetime1">
              <a:rPr lang="zh-CN" altLang="en-US"/>
              <a:pPr>
                <a:defRPr/>
              </a:pPr>
              <a:t>2019/10/29</a:t>
            </a:fld>
            <a:endParaRPr lang="zh-CN" altLang="en-US"/>
          </a:p>
        </p:txBody>
      </p:sp>
      <p:sp>
        <p:nvSpPr>
          <p:cNvPr id="6" name="页脚占位符 4"/>
          <p:cNvSpPr>
            <a:spLocks noGrp="1"/>
          </p:cNvSpPr>
          <p:nvPr>
            <p:ph type="ftr" sz="quarter" idx="11"/>
          </p:nvPr>
        </p:nvSpPr>
        <p:spPr/>
        <p:txBody>
          <a:bodyPr/>
          <a:lstStyle>
            <a:lvl1pPr>
              <a:defRPr/>
            </a:lvl1pPr>
          </a:lstStyle>
          <a:p>
            <a:pPr>
              <a:defRPr/>
            </a:pPr>
            <a:r>
              <a:rPr lang="en-US" altLang="zh-CN"/>
              <a:t>WMO Regional Training Center Nanjing</a:t>
            </a: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15D2B1A-3E4F-48C2-9282-E703ECC5CAE3}"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44E25FEA-8CC3-4156-B3C9-A34B7EFDF1C2}" type="datetime1">
              <a:rPr lang="zh-CN" altLang="en-US"/>
              <a:pPr>
                <a:defRPr/>
              </a:pPr>
              <a:t>2019/10/29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r>
              <a:rPr lang="en-US" altLang="zh-CN"/>
              <a:t>WMO Regional Training Center Nanjing</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8B0A917A-AF22-4703-8651-0EA974950EEA}"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6" r:id="rId7"/>
    <p:sldLayoutId id="2147483802" r:id="rId8"/>
    <p:sldLayoutId id="2147483803" r:id="rId9"/>
    <p:sldLayoutId id="2147483804" r:id="rId10"/>
    <p:sldLayoutId id="2147483805" r:id="rId11"/>
    <p:sldLayoutId id="2147483807" r:id="rId12"/>
    <p:sldLayoutId id="2147483808" r:id="rId13"/>
    <p:sldLayoutId id="2147483809" r:id="rId14"/>
    <p:sldLayoutId id="2147483810" r:id="rId15"/>
    <p:sldLayoutId id="2147483811" r:id="rId16"/>
    <p:sldLayoutId id="2147483812" r:id="rId17"/>
    <p:sldLayoutId id="2147483814" r:id="rId18"/>
  </p:sldLayoutIdLst>
  <p:hf hdr="0" dt="0"/>
  <p:txStyles>
    <p:titleStyle>
      <a:lvl1pPr algn="l" rtl="0" fontAlgn="base">
        <a:lnSpc>
          <a:spcPct val="90000"/>
        </a:lnSpc>
        <a:spcBef>
          <a:spcPct val="0"/>
        </a:spcBef>
        <a:spcAft>
          <a:spcPct val="0"/>
        </a:spcAft>
        <a:defRPr sz="4400" kern="1200">
          <a:solidFill>
            <a:schemeClr val="tx1"/>
          </a:solidFill>
          <a:latin typeface="+mj-lt"/>
          <a:ea typeface="+mj-ea"/>
          <a:cs typeface="等线 Light"/>
        </a:defRPr>
      </a:lvl1pPr>
      <a:lvl2pPr algn="l" rtl="0" fontAlgn="base">
        <a:lnSpc>
          <a:spcPct val="90000"/>
        </a:lnSpc>
        <a:spcBef>
          <a:spcPct val="0"/>
        </a:spcBef>
        <a:spcAft>
          <a:spcPct val="0"/>
        </a:spcAft>
        <a:defRPr sz="4400">
          <a:solidFill>
            <a:schemeClr val="tx1"/>
          </a:solidFill>
          <a:latin typeface="等线 Light"/>
          <a:ea typeface="等线 Light"/>
          <a:cs typeface="等线 Light"/>
        </a:defRPr>
      </a:lvl2pPr>
      <a:lvl3pPr algn="l" rtl="0" fontAlgn="base">
        <a:lnSpc>
          <a:spcPct val="90000"/>
        </a:lnSpc>
        <a:spcBef>
          <a:spcPct val="0"/>
        </a:spcBef>
        <a:spcAft>
          <a:spcPct val="0"/>
        </a:spcAft>
        <a:defRPr sz="4400">
          <a:solidFill>
            <a:schemeClr val="tx1"/>
          </a:solidFill>
          <a:latin typeface="等线 Light"/>
          <a:ea typeface="等线 Light"/>
          <a:cs typeface="等线 Light"/>
        </a:defRPr>
      </a:lvl3pPr>
      <a:lvl4pPr algn="l" rtl="0" fontAlgn="base">
        <a:lnSpc>
          <a:spcPct val="90000"/>
        </a:lnSpc>
        <a:spcBef>
          <a:spcPct val="0"/>
        </a:spcBef>
        <a:spcAft>
          <a:spcPct val="0"/>
        </a:spcAft>
        <a:defRPr sz="4400">
          <a:solidFill>
            <a:schemeClr val="tx1"/>
          </a:solidFill>
          <a:latin typeface="等线 Light"/>
          <a:ea typeface="等线 Light"/>
          <a:cs typeface="等线 Light"/>
        </a:defRPr>
      </a:lvl4pPr>
      <a:lvl5pPr algn="l" rtl="0" fontAlgn="base">
        <a:lnSpc>
          <a:spcPct val="90000"/>
        </a:lnSpc>
        <a:spcBef>
          <a:spcPct val="0"/>
        </a:spcBef>
        <a:spcAft>
          <a:spcPct val="0"/>
        </a:spcAft>
        <a:defRPr sz="4400">
          <a:solidFill>
            <a:schemeClr val="tx1"/>
          </a:solidFill>
          <a:latin typeface="等线 Light"/>
          <a:ea typeface="等线 Light"/>
          <a:cs typeface="等线 Light"/>
        </a:defRPr>
      </a:lvl5pPr>
      <a:lvl6pPr marL="457200" algn="l" rtl="0" fontAlgn="base">
        <a:lnSpc>
          <a:spcPct val="90000"/>
        </a:lnSpc>
        <a:spcBef>
          <a:spcPct val="0"/>
        </a:spcBef>
        <a:spcAft>
          <a:spcPct val="0"/>
        </a:spcAft>
        <a:defRPr sz="4400">
          <a:solidFill>
            <a:schemeClr val="tx1"/>
          </a:solidFill>
          <a:latin typeface="等线 Light"/>
          <a:ea typeface="等线 Light"/>
          <a:cs typeface="等线 Light"/>
        </a:defRPr>
      </a:lvl6pPr>
      <a:lvl7pPr marL="914400" algn="l" rtl="0" fontAlgn="base">
        <a:lnSpc>
          <a:spcPct val="90000"/>
        </a:lnSpc>
        <a:spcBef>
          <a:spcPct val="0"/>
        </a:spcBef>
        <a:spcAft>
          <a:spcPct val="0"/>
        </a:spcAft>
        <a:defRPr sz="4400">
          <a:solidFill>
            <a:schemeClr val="tx1"/>
          </a:solidFill>
          <a:latin typeface="等线 Light"/>
          <a:ea typeface="等线 Light"/>
          <a:cs typeface="等线 Light"/>
        </a:defRPr>
      </a:lvl7pPr>
      <a:lvl8pPr marL="1371600" algn="l" rtl="0" fontAlgn="base">
        <a:lnSpc>
          <a:spcPct val="90000"/>
        </a:lnSpc>
        <a:spcBef>
          <a:spcPct val="0"/>
        </a:spcBef>
        <a:spcAft>
          <a:spcPct val="0"/>
        </a:spcAft>
        <a:defRPr sz="4400">
          <a:solidFill>
            <a:schemeClr val="tx1"/>
          </a:solidFill>
          <a:latin typeface="等线 Light"/>
          <a:ea typeface="等线 Light"/>
          <a:cs typeface="等线 Light"/>
        </a:defRPr>
      </a:lvl8pPr>
      <a:lvl9pPr marL="1828800" algn="l" rtl="0" fontAlgn="base">
        <a:lnSpc>
          <a:spcPct val="90000"/>
        </a:lnSpc>
        <a:spcBef>
          <a:spcPct val="0"/>
        </a:spcBef>
        <a:spcAft>
          <a:spcPct val="0"/>
        </a:spcAft>
        <a:defRPr sz="4400">
          <a:solidFill>
            <a:schemeClr val="tx1"/>
          </a:solidFill>
          <a:latin typeface="等线 Light"/>
          <a:ea typeface="等线 Light"/>
          <a:cs typeface="等线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等线"/>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等线"/>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等线"/>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等线"/>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等线"/>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chart" Target="../charts/chart7.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60.jp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tiff"/><Relationship Id="rId12" Type="http://schemas.openxmlformats.org/officeDocument/2006/relationships/image" Target="../media/image15.tiff"/><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tiff"/><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6.GIF"/><Relationship Id="rId3" Type="http://schemas.openxmlformats.org/officeDocument/2006/relationships/notesSlide" Target="../notesSlides/notesSlide4.xml"/><Relationship Id="rId7" Type="http://schemas.openxmlformats.org/officeDocument/2006/relationships/image" Target="../media/image21.jpeg"/><Relationship Id="rId12" Type="http://schemas.microsoft.com/office/2007/relationships/hdphoto" Target="../media/hdphoto1.wdp"/><Relationship Id="rId17" Type="http://schemas.openxmlformats.org/officeDocument/2006/relationships/image" Target="../media/image30.jpeg"/><Relationship Id="rId2" Type="http://schemas.openxmlformats.org/officeDocument/2006/relationships/slideLayout" Target="../slideLayouts/slideLayout6.xml"/><Relationship Id="rId16" Type="http://schemas.openxmlformats.org/officeDocument/2006/relationships/image" Target="../media/image29.png"/><Relationship Id="rId1" Type="http://schemas.openxmlformats.org/officeDocument/2006/relationships/tags" Target="../tags/tag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image" Target="../media/image28.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5.xml"/><Relationship Id="rId7" Type="http://schemas.openxmlformats.org/officeDocument/2006/relationships/image" Target="../media/image34.png"/><Relationship Id="rId12" Type="http://schemas.openxmlformats.org/officeDocument/2006/relationships/chart" Target="../charts/chart2.xml"/><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33.jpeg"/><Relationship Id="rId11" Type="http://schemas.openxmlformats.org/officeDocument/2006/relationships/chart" Target="../charts/chart1.xml"/><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diagramQuickStyle" Target="../diagrams/quickStyle1.xml"/><Relationship Id="rId3" Type="http://schemas.openxmlformats.org/officeDocument/2006/relationships/image" Target="../media/image42.jpeg"/><Relationship Id="rId7" Type="http://schemas.openxmlformats.org/officeDocument/2006/relationships/image" Target="../media/image50.png"/><Relationship Id="rId12" Type="http://schemas.openxmlformats.org/officeDocument/2006/relationships/diagramLayout" Target="../diagrams/layout1.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49.jpeg"/><Relationship Id="rId11" Type="http://schemas.openxmlformats.org/officeDocument/2006/relationships/diagramData" Target="../diagrams/data1.xml"/><Relationship Id="rId5" Type="http://schemas.openxmlformats.org/officeDocument/2006/relationships/image" Target="../media/image48.jpeg"/><Relationship Id="rId15" Type="http://schemas.microsoft.com/office/2007/relationships/diagramDrawing" Target="../diagrams/drawing1.xml"/><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图片 8"/>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10" name="矩形 9"/>
          <p:cNvSpPr/>
          <p:nvPr/>
        </p:nvSpPr>
        <p:spPr bwMode="auto">
          <a:xfrm>
            <a:off x="0" y="2593975"/>
            <a:ext cx="12192000" cy="369332"/>
          </a:xfrm>
          <a:prstGeom prst="rect">
            <a:avLst/>
          </a:prstGeom>
          <a:solidFill>
            <a:schemeClr val="bg1">
              <a:alpha val="70000"/>
            </a:schemeClr>
          </a:solidFill>
          <a:ln w="12700">
            <a:noFill/>
          </a:ln>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ts val="0"/>
              </a:spcBef>
              <a:spcAft>
                <a:spcPts val="0"/>
              </a:spcAft>
              <a:defRPr/>
            </a:pPr>
            <a:endParaRPr lang="en-US" altLang="zh-CN" kern="3300" dirty="0">
              <a:latin typeface="Arial" panose="020B0604020202020204" pitchFamily="34" charset="0"/>
              <a:ea typeface="微软雅黑" pitchFamily="34" charset="-122"/>
              <a:cs typeface="Arial" panose="020B0604020202020204" pitchFamily="34" charset="0"/>
            </a:endParaRPr>
          </a:p>
        </p:txBody>
      </p:sp>
      <p:sp>
        <p:nvSpPr>
          <p:cNvPr id="6" name="TextBox 5"/>
          <p:cNvSpPr txBox="1"/>
          <p:nvPr/>
        </p:nvSpPr>
        <p:spPr>
          <a:xfrm>
            <a:off x="533900" y="1425284"/>
            <a:ext cx="11124199" cy="646331"/>
          </a:xfrm>
          <a:prstGeom prst="rect">
            <a:avLst/>
          </a:prstGeom>
          <a:noFill/>
        </p:spPr>
        <p:txBody>
          <a:bodyPr wrap="square">
            <a:spAutoFit/>
          </a:bodyPr>
          <a:lstStyle/>
          <a:p>
            <a:pPr algn="ctr"/>
            <a:r>
              <a:rPr lang="en-US" altLang="zh-CN" sz="36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a typeface="微软雅黑" pitchFamily="34" charset="-122"/>
                <a:cs typeface="Arial" charset="0"/>
              </a:rPr>
              <a:t>NUIST/RTC NJ and Contributions to Africa</a:t>
            </a:r>
            <a:endParaRPr lang="zh-CN" altLang="en-US" sz="36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等线"/>
              <a:ea typeface="微软雅黑" pitchFamily="34" charset="-122"/>
              <a:cs typeface="Arial" charset="0"/>
            </a:endParaRPr>
          </a:p>
        </p:txBody>
      </p:sp>
      <p:sp>
        <p:nvSpPr>
          <p:cNvPr id="7" name="灯片编号占位符 6"/>
          <p:cNvSpPr>
            <a:spLocks noGrp="1"/>
          </p:cNvSpPr>
          <p:nvPr>
            <p:ph type="sldNum" sz="quarter" idx="12"/>
          </p:nvPr>
        </p:nvSpPr>
        <p:spPr/>
        <p:txBody>
          <a:bodyPr/>
          <a:lstStyle/>
          <a:p>
            <a:pPr>
              <a:defRPr/>
            </a:pPr>
            <a:fld id="{FD63F8D0-A29B-4D6B-B66D-372E8A06721A}" type="slidenum">
              <a:rPr lang="zh-CN" altLang="en-US"/>
              <a:pPr>
                <a:defRPr/>
              </a:pPr>
              <a:t>1</a:t>
            </a:fld>
            <a:endParaRPr lang="zh-CN" altLang="en-US"/>
          </a:p>
        </p:txBody>
      </p:sp>
      <p:sp>
        <p:nvSpPr>
          <p:cNvPr id="8" name="页脚占位符 7"/>
          <p:cNvSpPr>
            <a:spLocks noGrp="1"/>
          </p:cNvSpPr>
          <p:nvPr>
            <p:ph type="ftr" sz="quarter" idx="11"/>
          </p:nvPr>
        </p:nvSpPr>
        <p:spPr/>
        <p:txBody>
          <a:bodyPr/>
          <a:lstStyle/>
          <a:p>
            <a:pPr>
              <a:defRPr/>
            </a:pPr>
            <a:r>
              <a:rPr lang="en-US" altLang="zh-CN"/>
              <a:t>WMO Regional Training Center Nanjing</a:t>
            </a:r>
            <a:endParaRPr lang="zh-CN" altLang="en-US"/>
          </a:p>
        </p:txBody>
      </p:sp>
      <p:sp>
        <p:nvSpPr>
          <p:cNvPr id="9" name="矩形 8"/>
          <p:cNvSpPr/>
          <p:nvPr/>
        </p:nvSpPr>
        <p:spPr bwMode="auto">
          <a:xfrm>
            <a:off x="0" y="2593975"/>
            <a:ext cx="12192000" cy="1323439"/>
          </a:xfrm>
          <a:prstGeom prst="rect">
            <a:avLst/>
          </a:prstGeom>
          <a:solidFill>
            <a:schemeClr val="bg1">
              <a:alpha val="70000"/>
            </a:schemeClr>
          </a:solidFill>
          <a:ln w="12700">
            <a:noFill/>
          </a:ln>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ts val="0"/>
              </a:spcBef>
              <a:spcAft>
                <a:spcPts val="0"/>
              </a:spcAft>
              <a:defRPr/>
            </a:pPr>
            <a:r>
              <a:rPr lang="en-US" altLang="zh-CN" sz="2000" kern="3300" dirty="0">
                <a:latin typeface="Arial" panose="020B0604020202020204" pitchFamily="34" charset="0"/>
                <a:ea typeface="微软雅黑" pitchFamily="34" charset="-122"/>
                <a:cs typeface="Arial" panose="020B0604020202020204" pitchFamily="34" charset="0"/>
              </a:rPr>
              <a:t>Professor MA </a:t>
            </a:r>
            <a:r>
              <a:rPr lang="en-US" altLang="zh-CN" sz="2000" kern="3300" dirty="0" err="1">
                <a:latin typeface="Arial" panose="020B0604020202020204" pitchFamily="34" charset="0"/>
                <a:ea typeface="微软雅黑" pitchFamily="34" charset="-122"/>
                <a:cs typeface="Arial" panose="020B0604020202020204" pitchFamily="34" charset="0"/>
              </a:rPr>
              <a:t>Tinghuai</a:t>
            </a:r>
            <a:endParaRPr lang="en-US" altLang="zh-CN" sz="2000" kern="3300" dirty="0">
              <a:latin typeface="Arial" panose="020B0604020202020204" pitchFamily="34" charset="0"/>
              <a:ea typeface="微软雅黑" pitchFamily="34" charset="-122"/>
              <a:cs typeface="Arial" panose="020B0604020202020204" pitchFamily="34" charset="0"/>
            </a:endParaRPr>
          </a:p>
          <a:p>
            <a:pPr algn="ctr" fontAlgn="auto">
              <a:spcBef>
                <a:spcPts val="0"/>
              </a:spcBef>
              <a:spcAft>
                <a:spcPts val="0"/>
              </a:spcAft>
              <a:defRPr/>
            </a:pPr>
            <a:r>
              <a:rPr lang="zh-CN" altLang="en-US" sz="2000" kern="3300" dirty="0">
                <a:latin typeface="Arial" panose="020B0604020202020204" pitchFamily="34" charset="0"/>
                <a:ea typeface="微软雅黑" pitchFamily="34" charset="-122"/>
                <a:cs typeface="Arial" panose="020B0604020202020204" pitchFamily="34" charset="0"/>
              </a:rPr>
              <a:t> </a:t>
            </a:r>
            <a:r>
              <a:rPr lang="en-US" altLang="zh-CN" sz="2000" kern="3300" dirty="0">
                <a:latin typeface="Arial" panose="020B0604020202020204" pitchFamily="34" charset="0"/>
                <a:ea typeface="微软雅黑" pitchFamily="34" charset="-122"/>
                <a:cs typeface="Arial" panose="020B0604020202020204" pitchFamily="34" charset="0"/>
              </a:rPr>
              <a:t>Exec. Deputy Director </a:t>
            </a:r>
            <a:r>
              <a:rPr lang="en-US" altLang="zh-CN" sz="2000" kern="3300" dirty="0" smtClean="0">
                <a:latin typeface="Arial" panose="020B0604020202020204" pitchFamily="34" charset="0"/>
                <a:ea typeface="微软雅黑" pitchFamily="34" charset="-122"/>
                <a:cs typeface="Arial" panose="020B0604020202020204" pitchFamily="34" charset="0"/>
              </a:rPr>
              <a:t>  WMO </a:t>
            </a:r>
            <a:r>
              <a:rPr lang="en-US" altLang="zh-CN" sz="2000" kern="3300" dirty="0">
                <a:latin typeface="Arial" panose="020B0604020202020204" pitchFamily="34" charset="0"/>
                <a:ea typeface="微软雅黑" pitchFamily="34" charset="-122"/>
                <a:cs typeface="Arial" panose="020B0604020202020204" pitchFamily="34" charset="0"/>
              </a:rPr>
              <a:t>RTC Nanjing (NUIST</a:t>
            </a:r>
            <a:r>
              <a:rPr lang="en-US" altLang="zh-CN" sz="2000" kern="3300" dirty="0" smtClean="0">
                <a:latin typeface="Arial" panose="020B0604020202020204" pitchFamily="34" charset="0"/>
                <a:ea typeface="微软雅黑" pitchFamily="34" charset="-122"/>
                <a:cs typeface="Arial" panose="020B0604020202020204" pitchFamily="34" charset="0"/>
              </a:rPr>
              <a:t>)</a:t>
            </a:r>
          </a:p>
          <a:p>
            <a:pPr algn="ctr" fontAlgn="auto">
              <a:spcBef>
                <a:spcPts val="0"/>
              </a:spcBef>
              <a:spcAft>
                <a:spcPts val="0"/>
              </a:spcAft>
              <a:defRPr/>
            </a:pPr>
            <a:r>
              <a:rPr lang="en-US" altLang="zh-CN" sz="2000" kern="3300" dirty="0" smtClean="0">
                <a:latin typeface="Arial" panose="020B0604020202020204" pitchFamily="34" charset="0"/>
                <a:ea typeface="微软雅黑" pitchFamily="34" charset="-122"/>
                <a:cs typeface="Arial" panose="020B0604020202020204" pitchFamily="34" charset="0"/>
              </a:rPr>
              <a:t>Dean, College of Intentional Students, NUIST</a:t>
            </a:r>
            <a:endParaRPr lang="en-US" altLang="zh-CN" sz="2000" kern="3300" dirty="0">
              <a:latin typeface="Arial" panose="020B0604020202020204" pitchFamily="34" charset="0"/>
              <a:ea typeface="微软雅黑" pitchFamily="34" charset="-122"/>
              <a:cs typeface="Arial" panose="020B0604020202020204" pitchFamily="34" charset="0"/>
            </a:endParaRPr>
          </a:p>
          <a:p>
            <a:pPr algn="ctr" fontAlgn="auto">
              <a:spcBef>
                <a:spcPts val="0"/>
              </a:spcBef>
              <a:spcAft>
                <a:spcPts val="0"/>
              </a:spcAft>
              <a:defRPr/>
            </a:pPr>
            <a:r>
              <a:rPr lang="en-US" altLang="zh-CN" sz="2000" kern="3300" dirty="0">
                <a:latin typeface="Arial" panose="020B0604020202020204" pitchFamily="34" charset="0"/>
                <a:ea typeface="微软雅黑" pitchFamily="34" charset="-122"/>
                <a:cs typeface="Arial" panose="020B0604020202020204" pitchFamily="34" charset="0"/>
              </a:rPr>
              <a:t>October 29, 2019</a:t>
            </a: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4450"/>
            <a:ext cx="4695912" cy="90003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4"/>
          <p:cNvSpPr>
            <a:spLocks noGrp="1"/>
          </p:cNvSpPr>
          <p:nvPr>
            <p:ph type="title"/>
          </p:nvPr>
        </p:nvSpPr>
        <p:spPr>
          <a:xfrm>
            <a:off x="2107994" y="484924"/>
            <a:ext cx="3141662" cy="658813"/>
          </a:xfrm>
        </p:spPr>
        <p:txBody>
          <a:bodyPr rtlCol="0"/>
          <a:lstStyle/>
          <a:p>
            <a:pPr algn="ctr" fontAlgn="auto">
              <a:spcAft>
                <a:spcPts val="0"/>
              </a:spcAft>
              <a:defRPr/>
            </a:pPr>
            <a:r>
              <a:rPr lang="en-US" altLang="zh-CN" dirty="0">
                <a:solidFill>
                  <a:schemeClr val="tx1">
                    <a:lumMod val="75000"/>
                    <a:lumOff val="25000"/>
                  </a:schemeClr>
                </a:solidFill>
                <a:cs typeface="Arial Unicode MS" panose="020B0604020202020204" pitchFamily="34" charset="-122"/>
              </a:rPr>
              <a:t>Contents</a:t>
            </a:r>
            <a:endParaRPr dirty="0"/>
          </a:p>
        </p:txBody>
      </p:sp>
      <p:sp>
        <p:nvSpPr>
          <p:cNvPr id="8" name="灯片编号占位符 7"/>
          <p:cNvSpPr>
            <a:spLocks noGrp="1"/>
          </p:cNvSpPr>
          <p:nvPr>
            <p:ph type="sldNum" sz="quarter" idx="12"/>
          </p:nvPr>
        </p:nvSpPr>
        <p:spPr/>
        <p:txBody>
          <a:bodyPr/>
          <a:lstStyle/>
          <a:p>
            <a:pPr>
              <a:defRPr/>
            </a:pPr>
            <a:fld id="{ADBD9A2F-DE30-438E-871A-BC739DD8192B}" type="slidenum">
              <a:rPr lang="zh-CN" altLang="en-US"/>
              <a:pPr>
                <a:defRPr/>
              </a:pPr>
              <a:t>10</a:t>
            </a:fld>
            <a:endParaRPr lang="zh-CN" altLang="en-US"/>
          </a:p>
        </p:txBody>
      </p:sp>
      <p:grpSp>
        <p:nvGrpSpPr>
          <p:cNvPr id="19" name="组合 18"/>
          <p:cNvGrpSpPr/>
          <p:nvPr/>
        </p:nvGrpSpPr>
        <p:grpSpPr>
          <a:xfrm>
            <a:off x="2581143" y="3342021"/>
            <a:ext cx="6697341" cy="739818"/>
            <a:chOff x="2581143" y="1969623"/>
            <a:chExt cx="6697341" cy="739818"/>
          </a:xfrm>
        </p:grpSpPr>
        <p:sp>
          <p:nvSpPr>
            <p:cNvPr id="5" name="文本框 33"/>
            <p:cNvSpPr txBox="1"/>
            <p:nvPr/>
          </p:nvSpPr>
          <p:spPr bwMode="auto">
            <a:xfrm>
              <a:off x="2926573" y="2047997"/>
              <a:ext cx="6351911" cy="604838"/>
            </a:xfrm>
            <a:prstGeom prst="round2DiagRect">
              <a:avLst>
                <a:gd name="adj1" fmla="val 41153"/>
                <a:gd name="adj2" fmla="val 0"/>
              </a:avLst>
            </a:prstGeom>
            <a:solidFill>
              <a:srgbClr val="2A80B9"/>
            </a:solidFill>
            <a:ln>
              <a:solidFill>
                <a:srgbClr val="2A80B9"/>
              </a:solidFill>
            </a:ln>
          </p:spPr>
          <p:style>
            <a:lnRef idx="0">
              <a:schemeClr val="accent4"/>
            </a:lnRef>
            <a:fillRef idx="3">
              <a:schemeClr val="accent4"/>
            </a:fillRef>
            <a:effectRef idx="3">
              <a:schemeClr val="accent4"/>
            </a:effectRef>
            <a:fontRef idx="minor">
              <a:schemeClr val="lt1"/>
            </a:fontRef>
          </p:style>
          <p:txBody>
            <a:bodyPr>
              <a:spAutoFit/>
            </a:bodyPr>
            <a:lstStyle/>
            <a:p>
              <a:pPr algn="ctr" fontAlgn="auto">
                <a:spcBef>
                  <a:spcPts val="0"/>
                </a:spcBef>
                <a:spcAft>
                  <a:spcPts val="0"/>
                </a:spcAft>
                <a:defRPr/>
              </a:pPr>
              <a:r>
                <a:rPr lang="en-US" altLang="zh-CN" sz="2400" b="1" dirty="0">
                  <a:solidFill>
                    <a:schemeClr val="bg1"/>
                  </a:solidFill>
                  <a:latin typeface="微软雅黑" panose="020B0503020204020204" pitchFamily="34" charset="-122"/>
                  <a:ea typeface="微软雅黑" panose="020B0503020204020204" pitchFamily="34" charset="-122"/>
                </a:rPr>
                <a:t>Win-win Cooperation</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0" name="椭圆 9">
              <a:extLst>
                <a:ext uri="{FF2B5EF4-FFF2-40B4-BE49-F238E27FC236}">
                  <a16:creationId xmlns:a16="http://schemas.microsoft.com/office/drawing/2014/main" id="{633CA87B-560C-4DF5-BA81-1C1B0F07B8C1}"/>
                </a:ext>
              </a:extLst>
            </p:cNvPr>
            <p:cNvSpPr/>
            <p:nvPr/>
          </p:nvSpPr>
          <p:spPr>
            <a:xfrm>
              <a:off x="2581143" y="1969623"/>
              <a:ext cx="739818" cy="739818"/>
            </a:xfrm>
            <a:prstGeom prst="ellipse">
              <a:avLst/>
            </a:prstGeom>
            <a:solidFill>
              <a:srgbClr val="2A80B9"/>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a:effectLst>
                    <a:outerShdw blurRad="38100" dist="38100" dir="2700000" algn="tl">
                      <a:srgbClr val="000000">
                        <a:alpha val="43137"/>
                      </a:srgbClr>
                    </a:outerShdw>
                  </a:effectLst>
                  <a:latin typeface="+mn-ea"/>
                  <a:cs typeface="+mn-ea"/>
                </a:rPr>
                <a:t>2</a:t>
              </a:r>
              <a:endParaRPr lang="zh-CN" altLang="en-US" sz="2400" b="1" dirty="0">
                <a:effectLst>
                  <a:outerShdw blurRad="38100" dist="38100" dir="2700000" algn="tl">
                    <a:srgbClr val="000000">
                      <a:alpha val="43137"/>
                    </a:srgbClr>
                  </a:outerShdw>
                </a:effectLst>
                <a:latin typeface="+mn-ea"/>
                <a:cs typeface="+mn-ea"/>
              </a:endParaRPr>
            </a:p>
          </p:txBody>
        </p:sp>
      </p:grpSp>
      <p:pic>
        <p:nvPicPr>
          <p:cNvPr id="16" name="图片 17">
            <a:extLst>
              <a:ext uri="{FF2B5EF4-FFF2-40B4-BE49-F238E27FC236}">
                <a16:creationId xmlns:a16="http://schemas.microsoft.com/office/drawing/2014/main" id="{C8EF9E46-41DB-4A22-9EC3-32152BC5A4F9}"/>
              </a:ext>
            </a:extLst>
          </p:cNvPr>
          <p:cNvPicPr>
            <a:picLocks noChangeAspect="1"/>
          </p:cNvPicPr>
          <p:nvPr/>
        </p:nvPicPr>
        <p:blipFill>
          <a:blip r:embed="rId4"/>
          <a:srcRect/>
          <a:stretch>
            <a:fillRect/>
          </a:stretch>
        </p:blipFill>
        <p:spPr bwMode="auto">
          <a:xfrm>
            <a:off x="6509205" y="1221581"/>
            <a:ext cx="5749925" cy="4456112"/>
          </a:xfrm>
          <a:prstGeom prst="rect">
            <a:avLst/>
          </a:prstGeom>
          <a:noFill/>
          <a:ln w="9525">
            <a:noFill/>
            <a:miter lim="800000"/>
            <a:headEnd/>
            <a:tailEnd/>
          </a:ln>
        </p:spPr>
      </p:pic>
      <p:grpSp>
        <p:nvGrpSpPr>
          <p:cNvPr id="17" name="组合 16"/>
          <p:cNvGrpSpPr/>
          <p:nvPr/>
        </p:nvGrpSpPr>
        <p:grpSpPr>
          <a:xfrm>
            <a:off x="2554189" y="1507896"/>
            <a:ext cx="6724294" cy="739818"/>
            <a:chOff x="2581143" y="3285553"/>
            <a:chExt cx="6724294" cy="739818"/>
          </a:xfrm>
        </p:grpSpPr>
        <p:sp>
          <p:nvSpPr>
            <p:cNvPr id="22" name="文本框 34"/>
            <p:cNvSpPr txBox="1"/>
            <p:nvPr/>
          </p:nvSpPr>
          <p:spPr bwMode="auto">
            <a:xfrm>
              <a:off x="2935557" y="3343397"/>
              <a:ext cx="6369880" cy="603250"/>
            </a:xfrm>
            <a:prstGeom prst="round2DiagRect">
              <a:avLst>
                <a:gd name="adj1" fmla="val 41153"/>
                <a:gd name="adj2" fmla="val 0"/>
              </a:avLst>
            </a:prstGeom>
            <a:ln/>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3" name="椭圆 22">
              <a:extLst>
                <a:ext uri="{FF2B5EF4-FFF2-40B4-BE49-F238E27FC236}">
                  <a16:creationId xmlns:a16="http://schemas.microsoft.com/office/drawing/2014/main" id="{A20F0133-04E6-4B0C-A757-EDC27BFAAC3D}"/>
                </a:ext>
              </a:extLst>
            </p:cNvPr>
            <p:cNvSpPr/>
            <p:nvPr/>
          </p:nvSpPr>
          <p:spPr>
            <a:xfrm>
              <a:off x="2581143" y="3285553"/>
              <a:ext cx="739818" cy="739818"/>
            </a:xfrm>
            <a:prstGeom prst="ellipse">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a:solidFill>
                    <a:schemeClr val="bg1"/>
                  </a:solidFill>
                  <a:effectLst>
                    <a:outerShdw blurRad="38100" dist="38100" dir="2700000" algn="tl">
                      <a:srgbClr val="000000">
                        <a:alpha val="43137"/>
                      </a:srgbClr>
                    </a:outerShdw>
                  </a:effectLst>
                  <a:latin typeface="+mn-ea"/>
                  <a:cs typeface="+mn-ea"/>
                </a:rPr>
                <a:t>1</a:t>
              </a:r>
              <a:endParaRPr lang="zh-CN" altLang="en-US" sz="2400" b="1" dirty="0">
                <a:solidFill>
                  <a:schemeClr val="bg1"/>
                </a:solidFill>
                <a:effectLst>
                  <a:outerShdw blurRad="38100" dist="38100" dir="2700000" algn="tl">
                    <a:srgbClr val="000000">
                      <a:alpha val="43137"/>
                    </a:srgbClr>
                  </a:outerShdw>
                </a:effectLst>
                <a:latin typeface="+mn-ea"/>
                <a:cs typeface="+mn-ea"/>
              </a:endParaRPr>
            </a:p>
          </p:txBody>
        </p:sp>
      </p:grpSp>
      <p:sp>
        <p:nvSpPr>
          <p:cNvPr id="24" name="矩形 23"/>
          <p:cNvSpPr/>
          <p:nvPr/>
        </p:nvSpPr>
        <p:spPr>
          <a:xfrm>
            <a:off x="4768274" y="1643794"/>
            <a:ext cx="2601545" cy="461665"/>
          </a:xfrm>
          <a:prstGeom prst="rect">
            <a:avLst/>
          </a:prstGeom>
        </p:spPr>
        <p:txBody>
          <a:bodyPr wrap="none">
            <a:spAutoFit/>
          </a:bodyPr>
          <a:lstStyle/>
          <a:p>
            <a:pPr lvl="0" algn="ctr" fontAlgn="auto">
              <a:spcBef>
                <a:spcPts val="0"/>
              </a:spcBef>
              <a:spcAft>
                <a:spcPts val="0"/>
              </a:spcAft>
              <a:defRPr/>
            </a:pPr>
            <a:r>
              <a:rPr lang="en-US" altLang="zh-CN" sz="2400" b="1">
                <a:solidFill>
                  <a:prstClr val="white"/>
                </a:solidFill>
                <a:latin typeface="微软雅黑" panose="020B0503020204020204" pitchFamily="34" charset="-122"/>
                <a:ea typeface="微软雅黑" panose="020B0503020204020204" pitchFamily="34" charset="-122"/>
                <a:cs typeface="+mn-cs"/>
              </a:rPr>
              <a:t>NUIST </a:t>
            </a:r>
            <a:r>
              <a:rPr lang="en-US" altLang="zh-CN" sz="2400" b="1">
                <a:solidFill>
                  <a:schemeClr val="bg1"/>
                </a:solidFill>
                <a:latin typeface="微软雅黑" panose="020B0503020204020204" pitchFamily="34" charset="-122"/>
                <a:ea typeface="微软雅黑" panose="020B0503020204020204" pitchFamily="34" charset="-122"/>
              </a:rPr>
              <a:t>Strength</a:t>
            </a:r>
            <a:endParaRPr lang="zh-CN" altLang="en-US" sz="2400" b="1" dirty="0">
              <a:solidFill>
                <a:prstClr val="white"/>
              </a:solidFill>
              <a:latin typeface="微软雅黑" panose="020B0503020204020204" pitchFamily="34" charset="-122"/>
              <a:ea typeface="微软雅黑" panose="020B0503020204020204" pitchFamily="34" charset="-122"/>
              <a:cs typeface="+mn-cs"/>
            </a:endParaRPr>
          </a:p>
        </p:txBody>
      </p:sp>
      <p:sp>
        <p:nvSpPr>
          <p:cNvPr id="2" name="矩形 1"/>
          <p:cNvSpPr/>
          <p:nvPr/>
        </p:nvSpPr>
        <p:spPr>
          <a:xfrm>
            <a:off x="3182482" y="2217710"/>
            <a:ext cx="7407823" cy="369332"/>
          </a:xfrm>
          <a:prstGeom prst="rect">
            <a:avLst/>
          </a:prstGeom>
        </p:spPr>
        <p:txBody>
          <a:bodyPr wrap="square">
            <a:spAutoFit/>
          </a:bodyPr>
          <a:lstStyle/>
          <a:p>
            <a:pPr marL="285750" lvl="0" indent="-285750">
              <a:spcAft>
                <a:spcPts val="0"/>
              </a:spcAft>
              <a:buSzPts val="1000"/>
              <a:buFont typeface="Wingdings" panose="05000000000000000000" pitchFamily="2" charset="2"/>
              <a:buChar char="Ø"/>
              <a:tabLst>
                <a:tab pos="457200" algn="l"/>
              </a:tabLst>
            </a:pPr>
            <a:r>
              <a:rPr lang="en-GB" altLang="zh-CN" kern="0">
                <a:solidFill>
                  <a:srgbClr val="000000"/>
                </a:solidFill>
                <a:latin typeface="微软雅黑" panose="020B0503020204020204" pitchFamily="34" charset="-122"/>
                <a:ea typeface="等线" panose="02010600030101010101" pitchFamily="2" charset="-122"/>
                <a:cs typeface="宋体" panose="02010600030101010101" pitchFamily="2" charset="-122"/>
              </a:rPr>
              <a:t>What are your key strengths as an institution? </a:t>
            </a:r>
            <a:endParaRPr lang="zh-CN" altLang="zh-CN" sz="1200" kern="100">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3" name="矩形 2"/>
          <p:cNvSpPr/>
          <p:nvPr/>
        </p:nvSpPr>
        <p:spPr>
          <a:xfrm>
            <a:off x="3182483" y="4006297"/>
            <a:ext cx="6096000" cy="923330"/>
          </a:xfrm>
          <a:prstGeom prst="rect">
            <a:avLst/>
          </a:prstGeom>
        </p:spPr>
        <p:txBody>
          <a:bodyPr wrap="square">
            <a:spAutoFit/>
          </a:bodyPr>
          <a:lstStyle/>
          <a:p>
            <a:pPr marL="285750" lvl="0" indent="-285750">
              <a:spcAft>
                <a:spcPts val="0"/>
              </a:spcAft>
              <a:buSzPts val="1000"/>
              <a:buFont typeface="Wingdings" panose="05000000000000000000" pitchFamily="2" charset="2"/>
              <a:buChar char="Ø"/>
              <a:tabLst>
                <a:tab pos="457200" algn="l"/>
              </a:tabLst>
            </a:pPr>
            <a:r>
              <a:rPr lang="en-GB" altLang="zh-CN" kern="0">
                <a:solidFill>
                  <a:srgbClr val="000000"/>
                </a:solidFill>
                <a:latin typeface="微软雅黑" panose="020B0503020204020204" pitchFamily="34" charset="-122"/>
                <a:ea typeface="等线" panose="02010600030101010101" pitchFamily="2" charset="-122"/>
                <a:cs typeface="宋体" panose="02010600030101010101" pitchFamily="2" charset="-122"/>
              </a:rPr>
              <a:t>What can you offer (other) RTCs in RA-I?</a:t>
            </a:r>
            <a:endParaRPr lang="zh-CN" altLang="zh-CN" sz="1200" kern="100">
              <a:solidFill>
                <a:srgbClr val="000000"/>
              </a:solidFill>
              <a:latin typeface="等线" panose="02010600030101010101" pitchFamily="2" charset="-122"/>
              <a:ea typeface="等线" panose="02010600030101010101" pitchFamily="2" charset="-122"/>
              <a:cs typeface="Times New Roman" panose="02020603050405020304" pitchFamily="18" charset="0"/>
            </a:endParaRPr>
          </a:p>
          <a:p>
            <a:pPr marL="285750" lvl="0" indent="-285750">
              <a:spcAft>
                <a:spcPts val="0"/>
              </a:spcAft>
              <a:buSzPts val="1000"/>
              <a:buFont typeface="Wingdings" panose="05000000000000000000" pitchFamily="2" charset="2"/>
              <a:buChar char="Ø"/>
              <a:tabLst>
                <a:tab pos="457200" algn="l"/>
              </a:tabLst>
            </a:pPr>
            <a:r>
              <a:rPr lang="en-GB" altLang="zh-CN" kern="0">
                <a:solidFill>
                  <a:srgbClr val="000000"/>
                </a:solidFill>
                <a:latin typeface="微软雅黑" panose="020B0503020204020204" pitchFamily="34" charset="-122"/>
                <a:ea typeface="等线" panose="02010600030101010101" pitchFamily="2" charset="-122"/>
                <a:cs typeface="宋体" panose="02010600030101010101" pitchFamily="2" charset="-122"/>
              </a:rPr>
              <a:t>H</a:t>
            </a:r>
            <a:r>
              <a:rPr lang="en-US" altLang="zh-CN" kern="0">
                <a:solidFill>
                  <a:srgbClr val="000000"/>
                </a:solidFill>
                <a:latin typeface="微软雅黑" panose="020B0503020204020204" pitchFamily="34" charset="-122"/>
                <a:ea typeface="等线" panose="02010600030101010101" pitchFamily="2" charset="-122"/>
                <a:cs typeface="宋体" panose="02010600030101010101" pitchFamily="2" charset="-122"/>
              </a:rPr>
              <a:t>ow could you benefit from working with the (other) RTCs in RA-I?</a:t>
            </a:r>
            <a:endParaRPr lang="zh-CN" altLang="zh-CN" sz="1200" kern="100">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835647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9C59E623-8E09-402D-83E3-75B388C3268D}" type="slidenum">
              <a:rPr lang="en-US" altLang="zh-CN" smtClean="0"/>
              <a:pPr>
                <a:defRPr/>
              </a:pPr>
              <a:t>11</a:t>
            </a:fld>
            <a:endParaRPr lang="en-US" altLang="zh-CN"/>
          </a:p>
        </p:txBody>
      </p:sp>
      <p:grpSp>
        <p:nvGrpSpPr>
          <p:cNvPr id="78" name="组合 77"/>
          <p:cNvGrpSpPr/>
          <p:nvPr/>
        </p:nvGrpSpPr>
        <p:grpSpPr>
          <a:xfrm>
            <a:off x="-32538" y="-66914"/>
            <a:ext cx="6697341" cy="739818"/>
            <a:chOff x="2581143" y="1969623"/>
            <a:chExt cx="6697341" cy="739818"/>
          </a:xfrm>
        </p:grpSpPr>
        <p:sp>
          <p:nvSpPr>
            <p:cNvPr id="79" name="文本框 33"/>
            <p:cNvSpPr txBox="1"/>
            <p:nvPr/>
          </p:nvSpPr>
          <p:spPr bwMode="auto">
            <a:xfrm>
              <a:off x="2926573" y="2047997"/>
              <a:ext cx="6351911" cy="604838"/>
            </a:xfrm>
            <a:prstGeom prst="round2DiagRect">
              <a:avLst>
                <a:gd name="adj1" fmla="val 41153"/>
                <a:gd name="adj2" fmla="val 0"/>
              </a:avLst>
            </a:prstGeom>
            <a:solidFill>
              <a:srgbClr val="2A80B9"/>
            </a:solidFill>
            <a:ln>
              <a:solidFill>
                <a:srgbClr val="2A80B9"/>
              </a:solidFill>
            </a:ln>
          </p:spPr>
          <p:style>
            <a:lnRef idx="0">
              <a:schemeClr val="accent4"/>
            </a:lnRef>
            <a:fillRef idx="3">
              <a:schemeClr val="accent4"/>
            </a:fillRef>
            <a:effectRef idx="3">
              <a:schemeClr val="accent4"/>
            </a:effectRef>
            <a:fontRef idx="minor">
              <a:schemeClr val="lt1"/>
            </a:fontRef>
          </p:style>
          <p:txBody>
            <a:bodyPr>
              <a:spAutoFit/>
            </a:bodyPr>
            <a:lstStyle/>
            <a:p>
              <a:pPr algn="ctr" fontAlgn="auto">
                <a:spcBef>
                  <a:spcPts val="0"/>
                </a:spcBef>
                <a:spcAft>
                  <a:spcPts val="0"/>
                </a:spcAft>
                <a:defRPr/>
              </a:pPr>
              <a:r>
                <a:rPr lang="en-US" altLang="zh-CN" sz="2400" b="1" dirty="0">
                  <a:solidFill>
                    <a:schemeClr val="bg1"/>
                  </a:solidFill>
                  <a:latin typeface="微软雅黑" panose="020B0503020204020204" pitchFamily="34" charset="-122"/>
                  <a:ea typeface="微软雅黑" panose="020B0503020204020204" pitchFamily="34" charset="-122"/>
                </a:rPr>
                <a:t>Win-win Cooperation</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80" name="椭圆 79">
              <a:extLst>
                <a:ext uri="{FF2B5EF4-FFF2-40B4-BE49-F238E27FC236}">
                  <a16:creationId xmlns:a16="http://schemas.microsoft.com/office/drawing/2014/main" id="{633CA87B-560C-4DF5-BA81-1C1B0F07B8C1}"/>
                </a:ext>
              </a:extLst>
            </p:cNvPr>
            <p:cNvSpPr/>
            <p:nvPr/>
          </p:nvSpPr>
          <p:spPr>
            <a:xfrm>
              <a:off x="2581143" y="1969623"/>
              <a:ext cx="739818" cy="739818"/>
            </a:xfrm>
            <a:prstGeom prst="ellipse">
              <a:avLst/>
            </a:prstGeom>
            <a:solidFill>
              <a:srgbClr val="2A80B9"/>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a:effectLst>
                    <a:outerShdw blurRad="38100" dist="38100" dir="2700000" algn="tl">
                      <a:srgbClr val="000000">
                        <a:alpha val="43137"/>
                      </a:srgbClr>
                    </a:outerShdw>
                  </a:effectLst>
                  <a:latin typeface="+mn-ea"/>
                  <a:cs typeface="+mn-ea"/>
                </a:rPr>
                <a:t>2</a:t>
              </a:r>
              <a:endParaRPr lang="zh-CN" altLang="en-US" sz="2400" b="1" dirty="0">
                <a:effectLst>
                  <a:outerShdw blurRad="38100" dist="38100" dir="2700000" algn="tl">
                    <a:srgbClr val="000000">
                      <a:alpha val="43137"/>
                    </a:srgbClr>
                  </a:outerShdw>
                </a:effectLst>
                <a:latin typeface="+mn-ea"/>
                <a:cs typeface="+mn-ea"/>
              </a:endParaRPr>
            </a:p>
          </p:txBody>
        </p:sp>
      </p:grpSp>
      <p:graphicFrame>
        <p:nvGraphicFramePr>
          <p:cNvPr id="10" name="图表 9"/>
          <p:cNvGraphicFramePr/>
          <p:nvPr>
            <p:extLst>
              <p:ext uri="{D42A27DB-BD31-4B8C-83A1-F6EECF244321}">
                <p14:modId xmlns:p14="http://schemas.microsoft.com/office/powerpoint/2010/main" val="1990468387"/>
              </p:ext>
            </p:extLst>
          </p:nvPr>
        </p:nvGraphicFramePr>
        <p:xfrm>
          <a:off x="337371" y="3930705"/>
          <a:ext cx="5058432" cy="23681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图表 14"/>
          <p:cNvGraphicFramePr/>
          <p:nvPr>
            <p:extLst>
              <p:ext uri="{D42A27DB-BD31-4B8C-83A1-F6EECF244321}">
                <p14:modId xmlns:p14="http://schemas.microsoft.com/office/powerpoint/2010/main" val="420914089"/>
              </p:ext>
            </p:extLst>
          </p:nvPr>
        </p:nvGraphicFramePr>
        <p:xfrm>
          <a:off x="5258539" y="3930705"/>
          <a:ext cx="6704122" cy="3000705"/>
        </p:xfrm>
        <a:graphic>
          <a:graphicData uri="http://schemas.openxmlformats.org/drawingml/2006/chart">
            <c:chart xmlns:c="http://schemas.openxmlformats.org/drawingml/2006/chart" xmlns:r="http://schemas.openxmlformats.org/officeDocument/2006/relationships" r:id="rId4"/>
          </a:graphicData>
        </a:graphic>
      </p:graphicFrame>
      <p:sp>
        <p:nvSpPr>
          <p:cNvPr id="20" name="矩形 19"/>
          <p:cNvSpPr/>
          <p:nvPr/>
        </p:nvSpPr>
        <p:spPr>
          <a:xfrm>
            <a:off x="1545653" y="1053462"/>
            <a:ext cx="3384260" cy="369332"/>
          </a:xfrm>
          <a:prstGeom prst="rect">
            <a:avLst/>
          </a:prstGeom>
        </p:spPr>
        <p:txBody>
          <a:bodyPr wrap="none">
            <a:spAutoFit/>
          </a:bodyPr>
          <a:lstStyle/>
          <a:p>
            <a:r>
              <a:rPr lang="en-US" altLang="zh-CN" kern="0" dirty="0" smtClean="0">
                <a:latin typeface="宋体" panose="02010600030101010101" pitchFamily="2" charset="-122"/>
                <a:ea typeface="宋体" panose="02010600030101010101" pitchFamily="2" charset="-122"/>
                <a:cs typeface="宋体" panose="02010600030101010101" pitchFamily="2" charset="-122"/>
              </a:rPr>
              <a:t>From January 1st 2018, </a:t>
            </a:r>
            <a:r>
              <a:rPr lang="en-US" altLang="zh-CN" kern="0" dirty="0">
                <a:latin typeface="Calibri" panose="020F0502020204030204" pitchFamily="34" charset="0"/>
                <a:ea typeface="宋体" panose="02010600030101010101" pitchFamily="2" charset="-122"/>
                <a:cs typeface="宋体" panose="02010600030101010101" pitchFamily="2" charset="-122"/>
              </a:rPr>
              <a:t>Africa</a:t>
            </a:r>
            <a:endParaRPr lang="zh-CN" altLang="en-US" dirty="0"/>
          </a:p>
        </p:txBody>
      </p:sp>
      <p:graphicFrame>
        <p:nvGraphicFramePr>
          <p:cNvPr id="19" name="图表 18"/>
          <p:cNvGraphicFramePr/>
          <p:nvPr>
            <p:extLst>
              <p:ext uri="{D42A27DB-BD31-4B8C-83A1-F6EECF244321}">
                <p14:modId xmlns:p14="http://schemas.microsoft.com/office/powerpoint/2010/main" val="2181779382"/>
              </p:ext>
            </p:extLst>
          </p:nvPr>
        </p:nvGraphicFramePr>
        <p:xfrm>
          <a:off x="1545653" y="913869"/>
          <a:ext cx="3886387" cy="328069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988167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9C59E623-8E09-402D-83E3-75B388C3268D}" type="slidenum">
              <a:rPr lang="en-US" altLang="zh-CN" smtClean="0"/>
              <a:pPr>
                <a:defRPr/>
              </a:pPr>
              <a:t>12</a:t>
            </a:fld>
            <a:endParaRPr lang="en-US" altLang="zh-CN"/>
          </a:p>
        </p:txBody>
      </p:sp>
      <p:grpSp>
        <p:nvGrpSpPr>
          <p:cNvPr id="24" name="组合 23"/>
          <p:cNvGrpSpPr/>
          <p:nvPr/>
        </p:nvGrpSpPr>
        <p:grpSpPr>
          <a:xfrm>
            <a:off x="8990594" y="1332404"/>
            <a:ext cx="2203450" cy="1783079"/>
            <a:chOff x="9553920" y="3238546"/>
            <a:chExt cx="2203450" cy="1783079"/>
          </a:xfrm>
        </p:grpSpPr>
        <p:sp>
          <p:nvSpPr>
            <p:cNvPr id="4" name="矩形 44">
              <a:extLst>
                <a:ext uri="{FF2B5EF4-FFF2-40B4-BE49-F238E27FC236}">
                  <a16:creationId xmlns:a16="http://schemas.microsoft.com/office/drawing/2014/main" id="{324C8FD0-ED89-4620-987C-B054BED8EDB7}"/>
                </a:ext>
              </a:extLst>
            </p:cNvPr>
            <p:cNvSpPr>
              <a:spLocks noChangeArrowheads="1"/>
            </p:cNvSpPr>
            <p:nvPr/>
          </p:nvSpPr>
          <p:spPr bwMode="auto">
            <a:xfrm>
              <a:off x="9553920" y="4375294"/>
              <a:ext cx="2203450" cy="646331"/>
            </a:xfrm>
            <a:prstGeom prst="rect">
              <a:avLst/>
            </a:prstGeom>
            <a:noFill/>
            <a:ln w="9525">
              <a:noFill/>
              <a:miter lim="800000"/>
              <a:headEnd/>
              <a:tailEnd/>
            </a:ln>
          </p:spPr>
          <p:txBody>
            <a:bodyPr lIns="0" rIns="0">
              <a:spAutoFit/>
            </a:bodyPr>
            <a:lstStyle/>
            <a:p>
              <a:pPr algn="ctr"/>
              <a:r>
                <a:rPr lang="en-US" altLang="zh-CN" sz="1200" smtClean="0">
                  <a:solidFill>
                    <a:schemeClr val="tx1"/>
                  </a:solidFill>
                  <a:ea typeface="宋体" charset="-122"/>
                </a:rPr>
                <a:t>Muzamil </a:t>
              </a:r>
              <a:r>
                <a:rPr lang="en-US" altLang="zh-CN" sz="1200" dirty="0">
                  <a:solidFill>
                    <a:schemeClr val="tx1"/>
                  </a:solidFill>
                  <a:ea typeface="宋体" charset="-122"/>
                </a:rPr>
                <a:t>Abdelrahman </a:t>
              </a:r>
              <a:r>
                <a:rPr lang="en-US" altLang="zh-CN" sz="1200">
                  <a:solidFill>
                    <a:schemeClr val="tx1"/>
                  </a:solidFill>
                  <a:ea typeface="宋体" charset="-122"/>
                </a:rPr>
                <a:t>Abdel </a:t>
              </a:r>
              <a:r>
                <a:rPr lang="en-US" altLang="zh-CN" sz="1200" smtClean="0">
                  <a:solidFill>
                    <a:schemeClr val="tx1"/>
                  </a:solidFill>
                  <a:ea typeface="宋体" charset="-122"/>
                </a:rPr>
                <a:t>Gadir</a:t>
              </a:r>
            </a:p>
            <a:p>
              <a:pPr algn="ctr"/>
              <a:r>
                <a:rPr lang="zh-CN" altLang="en-US" sz="1200" b="1" smtClean="0">
                  <a:latin typeface="宋体" charset="-122"/>
                  <a:cs typeface="楷体_GB2312"/>
                </a:rPr>
                <a:t>（</a:t>
              </a:r>
              <a:r>
                <a:rPr lang="en-US" altLang="zh-CN" sz="1200" smtClean="0"/>
                <a:t>Sudan</a:t>
              </a:r>
              <a:r>
                <a:rPr lang="zh-CN" altLang="en-US" sz="1200" b="1" smtClean="0">
                  <a:latin typeface="宋体" charset="-122"/>
                  <a:cs typeface="楷体_GB2312"/>
                </a:rPr>
                <a:t>）</a:t>
              </a:r>
              <a:endParaRPr lang="zh-CN" altLang="en-US" sz="1200" b="1" dirty="0">
                <a:solidFill>
                  <a:schemeClr val="tx1"/>
                </a:solidFill>
                <a:latin typeface="楷体_GB2312"/>
                <a:ea typeface="楷体_GB2312"/>
                <a:cs typeface="楷体_GB2312"/>
              </a:endParaRPr>
            </a:p>
          </p:txBody>
        </p:sp>
        <p:pic>
          <p:nvPicPr>
            <p:cNvPr id="10" name="Picture 2" descr="C:\Users\Administrator\Desktop\气象局局长照片\G023200503024Sudan Muzamil.jpg">
              <a:extLst>
                <a:ext uri="{FF2B5EF4-FFF2-40B4-BE49-F238E27FC236}">
                  <a16:creationId xmlns:a16="http://schemas.microsoft.com/office/drawing/2014/main" id="{FC2C07F6-D721-4228-AB18-89F722F04E24}"/>
                </a:ext>
              </a:extLst>
            </p:cNvPr>
            <p:cNvPicPr>
              <a:picLocks noChangeAspect="1" noChangeArrowheads="1"/>
            </p:cNvPicPr>
            <p:nvPr/>
          </p:nvPicPr>
          <p:blipFill>
            <a:blip r:embed="rId3"/>
            <a:srcRect/>
            <a:stretch>
              <a:fillRect/>
            </a:stretch>
          </p:blipFill>
          <p:spPr bwMode="auto">
            <a:xfrm>
              <a:off x="10143676" y="3238546"/>
              <a:ext cx="1026533" cy="1175389"/>
            </a:xfrm>
            <a:prstGeom prst="rect">
              <a:avLst/>
            </a:prstGeom>
            <a:noFill/>
            <a:ln w="9525">
              <a:noFill/>
              <a:miter lim="800000"/>
              <a:headEnd/>
              <a:tailEnd/>
            </a:ln>
          </p:spPr>
        </p:pic>
      </p:grpSp>
      <p:grpSp>
        <p:nvGrpSpPr>
          <p:cNvPr id="19" name="组合 18"/>
          <p:cNvGrpSpPr/>
          <p:nvPr/>
        </p:nvGrpSpPr>
        <p:grpSpPr>
          <a:xfrm>
            <a:off x="833757" y="1358712"/>
            <a:ext cx="2085975" cy="1585615"/>
            <a:chOff x="277020" y="1205904"/>
            <a:chExt cx="2085975" cy="1585615"/>
          </a:xfrm>
        </p:grpSpPr>
        <p:sp>
          <p:nvSpPr>
            <p:cNvPr id="6" name="矩形 47">
              <a:extLst>
                <a:ext uri="{FF2B5EF4-FFF2-40B4-BE49-F238E27FC236}">
                  <a16:creationId xmlns:a16="http://schemas.microsoft.com/office/drawing/2014/main" id="{093B3B47-D0F0-44EE-B8C9-9D262B80D88A}"/>
                </a:ext>
              </a:extLst>
            </p:cNvPr>
            <p:cNvSpPr>
              <a:spLocks noChangeArrowheads="1"/>
            </p:cNvSpPr>
            <p:nvPr/>
          </p:nvSpPr>
          <p:spPr bwMode="auto">
            <a:xfrm>
              <a:off x="277020" y="2329854"/>
              <a:ext cx="2085975" cy="461665"/>
            </a:xfrm>
            <a:prstGeom prst="rect">
              <a:avLst/>
            </a:prstGeom>
            <a:noFill/>
            <a:ln w="9525">
              <a:noFill/>
              <a:miter lim="800000"/>
              <a:headEnd/>
              <a:tailEnd/>
            </a:ln>
          </p:spPr>
          <p:txBody>
            <a:bodyPr lIns="0" rIns="0">
              <a:spAutoFit/>
            </a:bodyPr>
            <a:lstStyle/>
            <a:p>
              <a:pPr algn="ctr"/>
              <a:r>
                <a:rPr lang="en-US" altLang="zh-CN" sz="1200" smtClean="0">
                  <a:solidFill>
                    <a:schemeClr val="tx1"/>
                  </a:solidFill>
                  <a:ea typeface="宋体" charset="-122"/>
                </a:rPr>
                <a:t>Amos MAKARAU</a:t>
              </a:r>
            </a:p>
            <a:p>
              <a:pPr algn="ctr"/>
              <a:r>
                <a:rPr lang="zh-CN" altLang="en-US" sz="1200" b="1" smtClean="0">
                  <a:latin typeface="宋体" charset="-122"/>
                  <a:cs typeface="楷体_GB2312"/>
                </a:rPr>
                <a:t>（</a:t>
              </a:r>
              <a:r>
                <a:rPr lang="en-US" altLang="zh-CN" sz="1200"/>
                <a:t>Zimbabwe</a:t>
              </a:r>
              <a:r>
                <a:rPr lang="zh-CN" altLang="en-US" sz="1200" b="1" smtClean="0">
                  <a:latin typeface="宋体" charset="-122"/>
                  <a:cs typeface="楷体_GB2312"/>
                </a:rPr>
                <a:t>）</a:t>
              </a:r>
              <a:endParaRPr lang="zh-CN" altLang="en-US" sz="1200" b="1" dirty="0">
                <a:solidFill>
                  <a:schemeClr val="tx1"/>
                </a:solidFill>
                <a:latin typeface="楷体_GB2312"/>
                <a:ea typeface="楷体_GB2312"/>
                <a:cs typeface="楷体_GB2312"/>
              </a:endParaRPr>
            </a:p>
          </p:txBody>
        </p:sp>
        <p:pic>
          <p:nvPicPr>
            <p:cNvPr id="11" name="Picture 3" descr="C:\Users\Administrator\Desktop\气象局局长照片\G023200503011Zimbabwe Amos.jpg">
              <a:extLst>
                <a:ext uri="{FF2B5EF4-FFF2-40B4-BE49-F238E27FC236}">
                  <a16:creationId xmlns:a16="http://schemas.microsoft.com/office/drawing/2014/main" id="{8591C45F-3915-4EB5-AA01-33185C29D5A7}"/>
                </a:ext>
              </a:extLst>
            </p:cNvPr>
            <p:cNvPicPr>
              <a:picLocks noChangeAspect="1" noChangeArrowheads="1"/>
            </p:cNvPicPr>
            <p:nvPr/>
          </p:nvPicPr>
          <p:blipFill>
            <a:blip r:embed="rId4"/>
            <a:srcRect/>
            <a:stretch>
              <a:fillRect/>
            </a:stretch>
          </p:blipFill>
          <p:spPr bwMode="auto">
            <a:xfrm>
              <a:off x="808038" y="1205904"/>
              <a:ext cx="1023938" cy="1149081"/>
            </a:xfrm>
            <a:prstGeom prst="rect">
              <a:avLst/>
            </a:prstGeom>
            <a:noFill/>
            <a:ln w="9525">
              <a:noFill/>
              <a:miter lim="800000"/>
              <a:headEnd/>
              <a:tailEnd/>
            </a:ln>
          </p:spPr>
        </p:pic>
      </p:grpSp>
      <p:grpSp>
        <p:nvGrpSpPr>
          <p:cNvPr id="20" name="组合 19"/>
          <p:cNvGrpSpPr/>
          <p:nvPr/>
        </p:nvGrpSpPr>
        <p:grpSpPr>
          <a:xfrm>
            <a:off x="2988723" y="1358713"/>
            <a:ext cx="2001838" cy="1595944"/>
            <a:chOff x="2401483" y="1162238"/>
            <a:chExt cx="2001838" cy="1595944"/>
          </a:xfrm>
        </p:grpSpPr>
        <p:sp>
          <p:nvSpPr>
            <p:cNvPr id="5" name="矩形 46">
              <a:extLst>
                <a:ext uri="{FF2B5EF4-FFF2-40B4-BE49-F238E27FC236}">
                  <a16:creationId xmlns:a16="http://schemas.microsoft.com/office/drawing/2014/main" id="{F6C26442-983A-4A44-857C-9DD6024AF507}"/>
                </a:ext>
              </a:extLst>
            </p:cNvPr>
            <p:cNvSpPr>
              <a:spLocks noChangeArrowheads="1"/>
            </p:cNvSpPr>
            <p:nvPr/>
          </p:nvSpPr>
          <p:spPr bwMode="auto">
            <a:xfrm>
              <a:off x="2401483" y="2296517"/>
              <a:ext cx="2001838" cy="461665"/>
            </a:xfrm>
            <a:prstGeom prst="rect">
              <a:avLst/>
            </a:prstGeom>
            <a:noFill/>
            <a:ln w="9525">
              <a:noFill/>
              <a:miter lim="800000"/>
              <a:headEnd/>
              <a:tailEnd/>
            </a:ln>
          </p:spPr>
          <p:txBody>
            <a:bodyPr lIns="0" rIns="0">
              <a:spAutoFit/>
            </a:bodyPr>
            <a:lstStyle/>
            <a:p>
              <a:pPr algn="ctr"/>
              <a:r>
                <a:rPr lang="en-US" altLang="zh-CN" sz="1200"/>
                <a:t>Jacob </a:t>
              </a:r>
              <a:r>
                <a:rPr lang="en-US" altLang="zh-CN" sz="1200" smtClean="0"/>
                <a:t>NKOMOKI</a:t>
              </a:r>
            </a:p>
            <a:p>
              <a:pPr algn="ctr"/>
              <a:r>
                <a:rPr lang="zh-CN" altLang="en-US" sz="1200" smtClean="0"/>
                <a:t>（</a:t>
              </a:r>
              <a:r>
                <a:rPr lang="en-US" altLang="zh-CN" sz="1200"/>
                <a:t>Zambia</a:t>
              </a:r>
              <a:r>
                <a:rPr lang="zh-CN" altLang="en-US" sz="1200" smtClean="0"/>
                <a:t>）</a:t>
              </a:r>
              <a:endParaRPr lang="zh-CN" altLang="en-US" sz="1200" dirty="0"/>
            </a:p>
          </p:txBody>
        </p:sp>
        <p:pic>
          <p:nvPicPr>
            <p:cNvPr id="12" name="Picture 4" descr="C:\Users\Administrator\Desktop\气象局局长照片\G023200503029Zambia Jacob.jpg">
              <a:extLst>
                <a:ext uri="{FF2B5EF4-FFF2-40B4-BE49-F238E27FC236}">
                  <a16:creationId xmlns:a16="http://schemas.microsoft.com/office/drawing/2014/main" id="{E5EBF734-45CB-4696-9E0B-04A65FC00272}"/>
                </a:ext>
              </a:extLst>
            </p:cNvPr>
            <p:cNvPicPr>
              <a:picLocks noChangeAspect="1" noChangeArrowheads="1"/>
            </p:cNvPicPr>
            <p:nvPr/>
          </p:nvPicPr>
          <p:blipFill>
            <a:blip r:embed="rId5"/>
            <a:srcRect/>
            <a:stretch>
              <a:fillRect/>
            </a:stretch>
          </p:blipFill>
          <p:spPr bwMode="auto">
            <a:xfrm>
              <a:off x="2930511" y="1162238"/>
              <a:ext cx="1023277" cy="1134280"/>
            </a:xfrm>
            <a:prstGeom prst="rect">
              <a:avLst/>
            </a:prstGeom>
            <a:noFill/>
            <a:ln w="9525">
              <a:noFill/>
              <a:miter lim="800000"/>
              <a:headEnd/>
              <a:tailEnd/>
            </a:ln>
          </p:spPr>
        </p:pic>
      </p:grpSp>
      <p:grpSp>
        <p:nvGrpSpPr>
          <p:cNvPr id="23" name="组合 22"/>
          <p:cNvGrpSpPr/>
          <p:nvPr/>
        </p:nvGrpSpPr>
        <p:grpSpPr>
          <a:xfrm>
            <a:off x="6905238" y="1371548"/>
            <a:ext cx="2162175" cy="1577273"/>
            <a:chOff x="3686864" y="3389765"/>
            <a:chExt cx="2162175" cy="1577273"/>
          </a:xfrm>
        </p:grpSpPr>
        <p:sp>
          <p:nvSpPr>
            <p:cNvPr id="7" name="矩形 48">
              <a:extLst>
                <a:ext uri="{FF2B5EF4-FFF2-40B4-BE49-F238E27FC236}">
                  <a16:creationId xmlns:a16="http://schemas.microsoft.com/office/drawing/2014/main" id="{904A9DF7-03C6-449B-8EFF-82B55B7DAB8F}"/>
                </a:ext>
              </a:extLst>
            </p:cNvPr>
            <p:cNvSpPr>
              <a:spLocks noChangeArrowheads="1"/>
            </p:cNvSpPr>
            <p:nvPr/>
          </p:nvSpPr>
          <p:spPr bwMode="auto">
            <a:xfrm>
              <a:off x="3686864" y="4505373"/>
              <a:ext cx="2162175" cy="461665"/>
            </a:xfrm>
            <a:prstGeom prst="rect">
              <a:avLst/>
            </a:prstGeom>
            <a:noFill/>
            <a:ln w="9525">
              <a:noFill/>
              <a:miter lim="800000"/>
              <a:headEnd/>
              <a:tailEnd/>
            </a:ln>
          </p:spPr>
          <p:txBody>
            <a:bodyPr lIns="0" rIns="0">
              <a:spAutoFit/>
            </a:bodyPr>
            <a:lstStyle/>
            <a:p>
              <a:pPr algn="ctr"/>
              <a:r>
                <a:rPr lang="en-US" altLang="zh-CN" sz="1200" smtClean="0">
                  <a:solidFill>
                    <a:schemeClr val="tx1"/>
                  </a:solidFill>
                  <a:ea typeface="宋体" charset="-122"/>
                </a:rPr>
                <a:t>Franz Uirab</a:t>
              </a:r>
            </a:p>
            <a:p>
              <a:pPr algn="ctr"/>
              <a:r>
                <a:rPr lang="zh-CN" altLang="en-US" sz="1200" b="1" smtClean="0">
                  <a:latin typeface="楷体_GB2312"/>
                </a:rPr>
                <a:t>（</a:t>
              </a:r>
              <a:r>
                <a:rPr lang="en-US" altLang="zh-CN" sz="1200"/>
                <a:t>Namibian</a:t>
              </a:r>
              <a:r>
                <a:rPr lang="zh-CN" altLang="en-US" sz="1200" b="1" smtClean="0">
                  <a:latin typeface="楷体_GB2312"/>
                </a:rPr>
                <a:t>）</a:t>
              </a:r>
              <a:endParaRPr lang="zh-CN" altLang="en-US" sz="1200" b="1" dirty="0">
                <a:solidFill>
                  <a:schemeClr val="tx1"/>
                </a:solidFill>
                <a:latin typeface="楷体_GB2312"/>
                <a:ea typeface="宋体" charset="-122"/>
              </a:endParaRPr>
            </a:p>
          </p:txBody>
        </p:sp>
        <p:pic>
          <p:nvPicPr>
            <p:cNvPr id="13" name="Picture 5" descr="C:\Users\Administrator\Desktop\气象局局长照片\G026200602007Namibia_Franz.jpg">
              <a:extLst>
                <a:ext uri="{FF2B5EF4-FFF2-40B4-BE49-F238E27FC236}">
                  <a16:creationId xmlns:a16="http://schemas.microsoft.com/office/drawing/2014/main" id="{BE99336C-732C-472A-8028-8A21065514E3}"/>
                </a:ext>
              </a:extLst>
            </p:cNvPr>
            <p:cNvPicPr>
              <a:picLocks noChangeAspect="1" noChangeArrowheads="1"/>
            </p:cNvPicPr>
            <p:nvPr/>
          </p:nvPicPr>
          <p:blipFill>
            <a:blip r:embed="rId6"/>
            <a:srcRect/>
            <a:stretch>
              <a:fillRect/>
            </a:stretch>
          </p:blipFill>
          <p:spPr bwMode="auto">
            <a:xfrm>
              <a:off x="4284902" y="3389765"/>
              <a:ext cx="1042955" cy="1136246"/>
            </a:xfrm>
            <a:prstGeom prst="rect">
              <a:avLst/>
            </a:prstGeom>
            <a:noFill/>
            <a:ln w="9525">
              <a:noFill/>
              <a:miter lim="800000"/>
              <a:headEnd/>
              <a:tailEnd/>
            </a:ln>
          </p:spPr>
        </p:pic>
      </p:grpSp>
      <p:grpSp>
        <p:nvGrpSpPr>
          <p:cNvPr id="21" name="组合 20"/>
          <p:cNvGrpSpPr/>
          <p:nvPr/>
        </p:nvGrpSpPr>
        <p:grpSpPr>
          <a:xfrm>
            <a:off x="4757177" y="1373000"/>
            <a:ext cx="2400300" cy="1581657"/>
            <a:chOff x="4284648" y="1205903"/>
            <a:chExt cx="2400300" cy="1581657"/>
          </a:xfrm>
        </p:grpSpPr>
        <p:sp>
          <p:nvSpPr>
            <p:cNvPr id="9" name="矩形 50">
              <a:extLst>
                <a:ext uri="{FF2B5EF4-FFF2-40B4-BE49-F238E27FC236}">
                  <a16:creationId xmlns:a16="http://schemas.microsoft.com/office/drawing/2014/main" id="{DF8446D8-2094-43CE-AB7E-B900F20E0F46}"/>
                </a:ext>
              </a:extLst>
            </p:cNvPr>
            <p:cNvSpPr>
              <a:spLocks noChangeArrowheads="1"/>
            </p:cNvSpPr>
            <p:nvPr/>
          </p:nvSpPr>
          <p:spPr bwMode="auto">
            <a:xfrm>
              <a:off x="4284648" y="2325895"/>
              <a:ext cx="2400300" cy="461665"/>
            </a:xfrm>
            <a:prstGeom prst="rect">
              <a:avLst/>
            </a:prstGeom>
            <a:noFill/>
            <a:ln w="9525">
              <a:noFill/>
              <a:miter lim="800000"/>
              <a:headEnd/>
              <a:tailEnd/>
            </a:ln>
          </p:spPr>
          <p:txBody>
            <a:bodyPr lIns="0" rIns="0">
              <a:spAutoFit/>
            </a:bodyPr>
            <a:lstStyle/>
            <a:p>
              <a:pPr algn="ctr"/>
              <a:r>
                <a:rPr lang="en-US" altLang="zh-CN" sz="1200" smtClean="0">
                  <a:solidFill>
                    <a:schemeClr val="tx1"/>
                  </a:solidFill>
                  <a:ea typeface="宋体" charset="-122"/>
                </a:rPr>
                <a:t>Guehi Goroza</a:t>
              </a:r>
            </a:p>
            <a:p>
              <a:pPr algn="ctr"/>
              <a:r>
                <a:rPr lang="zh-CN" altLang="en-US" sz="1200" b="1" smtClean="0">
                  <a:latin typeface="楷体_GB2312"/>
                </a:rPr>
                <a:t>（</a:t>
              </a:r>
              <a:r>
                <a:rPr lang="en-US" altLang="zh-CN" sz="1200"/>
                <a:t>Ivorian</a:t>
              </a:r>
              <a:r>
                <a:rPr lang="zh-CN" altLang="en-US" sz="1200" b="1" smtClean="0">
                  <a:latin typeface="楷体_GB2312"/>
                </a:rPr>
                <a:t>）</a:t>
              </a:r>
              <a:endParaRPr lang="zh-CN" altLang="en-US" sz="1200" b="1" dirty="0">
                <a:solidFill>
                  <a:schemeClr val="tx1"/>
                </a:solidFill>
                <a:latin typeface="楷体_GB2312"/>
                <a:ea typeface="宋体" charset="-122"/>
              </a:endParaRPr>
            </a:p>
          </p:txBody>
        </p:sp>
        <p:pic>
          <p:nvPicPr>
            <p:cNvPr id="14" name="Picture 6" descr="C:\Users\Administrator\Desktop\气象局局长照片\G024200504008Cote D'ivoire_Guehi.jpg">
              <a:extLst>
                <a:ext uri="{FF2B5EF4-FFF2-40B4-BE49-F238E27FC236}">
                  <a16:creationId xmlns:a16="http://schemas.microsoft.com/office/drawing/2014/main" id="{CFD49873-F292-49D3-B73F-16157E5A63D2}"/>
                </a:ext>
              </a:extLst>
            </p:cNvPr>
            <p:cNvPicPr>
              <a:picLocks noChangeAspect="1" noChangeArrowheads="1"/>
            </p:cNvPicPr>
            <p:nvPr/>
          </p:nvPicPr>
          <p:blipFill>
            <a:blip r:embed="rId7"/>
            <a:srcRect/>
            <a:stretch>
              <a:fillRect/>
            </a:stretch>
          </p:blipFill>
          <p:spPr bwMode="auto">
            <a:xfrm>
              <a:off x="4972828" y="1205903"/>
              <a:ext cx="1023939" cy="1134793"/>
            </a:xfrm>
            <a:prstGeom prst="rect">
              <a:avLst/>
            </a:prstGeom>
            <a:noFill/>
            <a:ln w="9525">
              <a:noFill/>
              <a:miter lim="800000"/>
              <a:headEnd/>
              <a:tailEnd/>
            </a:ln>
          </p:spPr>
        </p:pic>
      </p:grpSp>
      <p:grpSp>
        <p:nvGrpSpPr>
          <p:cNvPr id="16" name="组合 15"/>
          <p:cNvGrpSpPr/>
          <p:nvPr/>
        </p:nvGrpSpPr>
        <p:grpSpPr>
          <a:xfrm>
            <a:off x="-32538" y="-66914"/>
            <a:ext cx="6697341" cy="739818"/>
            <a:chOff x="2581143" y="1969623"/>
            <a:chExt cx="6697341" cy="739818"/>
          </a:xfrm>
        </p:grpSpPr>
        <p:sp>
          <p:nvSpPr>
            <p:cNvPr id="17" name="文本框 33"/>
            <p:cNvSpPr txBox="1"/>
            <p:nvPr/>
          </p:nvSpPr>
          <p:spPr bwMode="auto">
            <a:xfrm>
              <a:off x="2926573" y="2047997"/>
              <a:ext cx="6351911" cy="604838"/>
            </a:xfrm>
            <a:prstGeom prst="round2DiagRect">
              <a:avLst>
                <a:gd name="adj1" fmla="val 41153"/>
                <a:gd name="adj2" fmla="val 0"/>
              </a:avLst>
            </a:prstGeom>
            <a:solidFill>
              <a:srgbClr val="2A80B9"/>
            </a:solidFill>
            <a:ln>
              <a:solidFill>
                <a:srgbClr val="2A80B9"/>
              </a:solidFill>
            </a:ln>
          </p:spPr>
          <p:style>
            <a:lnRef idx="0">
              <a:schemeClr val="accent4"/>
            </a:lnRef>
            <a:fillRef idx="3">
              <a:schemeClr val="accent4"/>
            </a:fillRef>
            <a:effectRef idx="3">
              <a:schemeClr val="accent4"/>
            </a:effectRef>
            <a:fontRef idx="minor">
              <a:schemeClr val="lt1"/>
            </a:fontRef>
          </p:style>
          <p:txBody>
            <a:bodyPr>
              <a:spAutoFit/>
            </a:bodyPr>
            <a:lstStyle/>
            <a:p>
              <a:pPr algn="ctr" fontAlgn="auto">
                <a:spcBef>
                  <a:spcPts val="0"/>
                </a:spcBef>
                <a:spcAft>
                  <a:spcPts val="0"/>
                </a:spcAft>
                <a:defRPr/>
              </a:pPr>
              <a:r>
                <a:rPr lang="en-US" altLang="zh-CN" sz="2400" b="1" dirty="0">
                  <a:solidFill>
                    <a:schemeClr val="bg1"/>
                  </a:solidFill>
                  <a:latin typeface="微软雅黑" panose="020B0503020204020204" pitchFamily="34" charset="-122"/>
                  <a:ea typeface="微软雅黑" panose="020B0503020204020204" pitchFamily="34" charset="-122"/>
                </a:rPr>
                <a:t>Win-win Cooperation</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8" name="椭圆 17">
              <a:extLst>
                <a:ext uri="{FF2B5EF4-FFF2-40B4-BE49-F238E27FC236}">
                  <a16:creationId xmlns:a16="http://schemas.microsoft.com/office/drawing/2014/main" id="{633CA87B-560C-4DF5-BA81-1C1B0F07B8C1}"/>
                </a:ext>
              </a:extLst>
            </p:cNvPr>
            <p:cNvSpPr/>
            <p:nvPr/>
          </p:nvSpPr>
          <p:spPr>
            <a:xfrm>
              <a:off x="2581143" y="1969623"/>
              <a:ext cx="739818" cy="739818"/>
            </a:xfrm>
            <a:prstGeom prst="ellipse">
              <a:avLst/>
            </a:prstGeom>
            <a:solidFill>
              <a:srgbClr val="2A80B9"/>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a:effectLst>
                    <a:outerShdw blurRad="38100" dist="38100" dir="2700000" algn="tl">
                      <a:srgbClr val="000000">
                        <a:alpha val="43137"/>
                      </a:srgbClr>
                    </a:outerShdw>
                  </a:effectLst>
                  <a:latin typeface="+mn-ea"/>
                  <a:cs typeface="+mn-ea"/>
                </a:rPr>
                <a:t>2</a:t>
              </a:r>
              <a:endParaRPr lang="zh-CN" altLang="en-US" sz="2400" b="1" dirty="0">
                <a:effectLst>
                  <a:outerShdw blurRad="38100" dist="38100" dir="2700000" algn="tl">
                    <a:srgbClr val="000000">
                      <a:alpha val="43137"/>
                    </a:srgbClr>
                  </a:outerShdw>
                </a:effectLst>
                <a:latin typeface="+mn-ea"/>
                <a:cs typeface="+mn-ea"/>
              </a:endParaRPr>
            </a:p>
          </p:txBody>
        </p:sp>
      </p:grpSp>
      <p:graphicFrame>
        <p:nvGraphicFramePr>
          <p:cNvPr id="25" name="表格 24"/>
          <p:cNvGraphicFramePr>
            <a:graphicFrameLocks noGrp="1"/>
          </p:cNvGraphicFramePr>
          <p:nvPr>
            <p:extLst/>
          </p:nvPr>
        </p:nvGraphicFramePr>
        <p:xfrm>
          <a:off x="661599" y="3130614"/>
          <a:ext cx="10901557" cy="3579720"/>
        </p:xfrm>
        <a:graphic>
          <a:graphicData uri="http://schemas.openxmlformats.org/drawingml/2006/table">
            <a:tbl>
              <a:tblPr firstRow="1" firstCol="1" bandRow="1">
                <a:tableStyleId>{5C22544A-7EE6-4342-B048-85BDC9FD1C3A}</a:tableStyleId>
              </a:tblPr>
              <a:tblGrid>
                <a:gridCol w="1427791">
                  <a:extLst>
                    <a:ext uri="{9D8B030D-6E8A-4147-A177-3AD203B41FA5}">
                      <a16:colId xmlns:a16="http://schemas.microsoft.com/office/drawing/2014/main" val="20000"/>
                    </a:ext>
                  </a:extLst>
                </a:gridCol>
                <a:gridCol w="652448">
                  <a:extLst>
                    <a:ext uri="{9D8B030D-6E8A-4147-A177-3AD203B41FA5}">
                      <a16:colId xmlns:a16="http://schemas.microsoft.com/office/drawing/2014/main" val="20001"/>
                    </a:ext>
                  </a:extLst>
                </a:gridCol>
                <a:gridCol w="896452">
                  <a:extLst>
                    <a:ext uri="{9D8B030D-6E8A-4147-A177-3AD203B41FA5}">
                      <a16:colId xmlns:a16="http://schemas.microsoft.com/office/drawing/2014/main" val="20002"/>
                    </a:ext>
                  </a:extLst>
                </a:gridCol>
                <a:gridCol w="800971">
                  <a:extLst>
                    <a:ext uri="{9D8B030D-6E8A-4147-A177-3AD203B41FA5}">
                      <a16:colId xmlns:a16="http://schemas.microsoft.com/office/drawing/2014/main" val="20003"/>
                    </a:ext>
                  </a:extLst>
                </a:gridCol>
                <a:gridCol w="1039674">
                  <a:extLst>
                    <a:ext uri="{9D8B030D-6E8A-4147-A177-3AD203B41FA5}">
                      <a16:colId xmlns:a16="http://schemas.microsoft.com/office/drawing/2014/main" val="20004"/>
                    </a:ext>
                  </a:extLst>
                </a:gridCol>
                <a:gridCol w="1729253">
                  <a:extLst>
                    <a:ext uri="{9D8B030D-6E8A-4147-A177-3AD203B41FA5}">
                      <a16:colId xmlns:a16="http://schemas.microsoft.com/office/drawing/2014/main" val="20005"/>
                    </a:ext>
                  </a:extLst>
                </a:gridCol>
                <a:gridCol w="1919382">
                  <a:extLst>
                    <a:ext uri="{9D8B030D-6E8A-4147-A177-3AD203B41FA5}">
                      <a16:colId xmlns:a16="http://schemas.microsoft.com/office/drawing/2014/main" val="20006"/>
                    </a:ext>
                  </a:extLst>
                </a:gridCol>
                <a:gridCol w="2435586">
                  <a:extLst>
                    <a:ext uri="{9D8B030D-6E8A-4147-A177-3AD203B41FA5}">
                      <a16:colId xmlns:a16="http://schemas.microsoft.com/office/drawing/2014/main" val="20007"/>
                    </a:ext>
                  </a:extLst>
                </a:gridCol>
              </a:tblGrid>
              <a:tr h="700858">
                <a:tc>
                  <a:txBody>
                    <a:bodyPr/>
                    <a:lstStyle/>
                    <a:p>
                      <a:pPr algn="ctr">
                        <a:lnSpc>
                          <a:spcPts val="1500"/>
                        </a:lnSpc>
                        <a:spcAft>
                          <a:spcPts val="0"/>
                        </a:spcAft>
                      </a:pPr>
                      <a:r>
                        <a:rPr lang="en-US" altLang="zh-CN" sz="1200" smtClean="0"/>
                        <a:t>Passport name </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Gender </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Nationality </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Alumni Category </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Duration of study </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Majors studied/Training courses </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Work unit</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en-US" altLang="zh-CN" sz="1200" smtClean="0"/>
                        <a:t>Duties</a:t>
                      </a:r>
                    </a:p>
                  </a:txBody>
                  <a:tcPr marL="68580" marR="68580" marT="0" marB="0" anchor="ctr"/>
                </a:tc>
                <a:extLst>
                  <a:ext uri="{0D108BD9-81ED-4DB2-BD59-A6C34878D82A}">
                    <a16:rowId xmlns:a16="http://schemas.microsoft.com/office/drawing/2014/main" val="10000"/>
                  </a:ext>
                </a:extLst>
              </a:tr>
              <a:tr h="842270">
                <a:tc>
                  <a:txBody>
                    <a:bodyPr/>
                    <a:lstStyle/>
                    <a:p>
                      <a:pPr algn="ctr">
                        <a:lnSpc>
                          <a:spcPts val="1500"/>
                        </a:lnSpc>
                        <a:spcAft>
                          <a:spcPts val="0"/>
                        </a:spcAft>
                      </a:pPr>
                      <a:r>
                        <a:rPr lang="en-US" sz="1200" kern="100">
                          <a:effectLst/>
                        </a:rPr>
                        <a:t>OGWANG BOB ALEX</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kern="100" smtClean="0">
                          <a:effectLst/>
                        </a:rPr>
                        <a:t>M</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Uganda </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dirty="0" smtClean="0"/>
                        <a:t>master </a:t>
                      </a:r>
                      <a:r>
                        <a:rPr lang="en-US" sz="1200" kern="100" dirty="0">
                          <a:effectLst/>
                        </a:rPr>
                        <a:t> </a:t>
                      </a:r>
                      <a:endParaRPr lang="zh-CN" sz="1200" kern="100" dirty="0">
                        <a:effectLst/>
                      </a:endParaRPr>
                    </a:p>
                    <a:p>
                      <a:pPr algn="ctr">
                        <a:lnSpc>
                          <a:spcPts val="1500"/>
                        </a:lnSpc>
                        <a:spcAft>
                          <a:spcPts val="0"/>
                        </a:spcAft>
                      </a:pPr>
                      <a:r>
                        <a:rPr lang="en-US" altLang="zh-CN" sz="1200" dirty="0" smtClean="0"/>
                        <a:t>PHD</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sz="1200" kern="100">
                          <a:effectLst/>
                        </a:rPr>
                        <a:t>2009.10-2011.07</a:t>
                      </a:r>
                      <a:endParaRPr lang="zh-CN" sz="1200" kern="100">
                        <a:effectLst/>
                      </a:endParaRPr>
                    </a:p>
                    <a:p>
                      <a:pPr algn="ctr">
                        <a:lnSpc>
                          <a:spcPts val="1500"/>
                        </a:lnSpc>
                        <a:spcAft>
                          <a:spcPts val="0"/>
                        </a:spcAft>
                      </a:pPr>
                      <a:endParaRPr lang="en-US" sz="1200" kern="100">
                        <a:effectLst/>
                      </a:endParaRPr>
                    </a:p>
                    <a:p>
                      <a:pPr indent="66675" algn="ctr">
                        <a:lnSpc>
                          <a:spcPts val="1500"/>
                        </a:lnSpc>
                        <a:spcAft>
                          <a:spcPts val="0"/>
                        </a:spcAft>
                      </a:pPr>
                      <a:r>
                        <a:rPr lang="en-US" sz="1200" kern="100">
                          <a:effectLst/>
                        </a:rPr>
                        <a:t>2011.04-2015.07</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dirty="0" smtClean="0"/>
                        <a:t>Meteorology</a:t>
                      </a:r>
                      <a:r>
                        <a:rPr lang="en-US" sz="1200" kern="100" dirty="0">
                          <a:effectLst/>
                        </a:rPr>
                        <a:t> </a:t>
                      </a:r>
                      <a:endParaRPr lang="zh-CN" sz="1200" kern="100" dirty="0">
                        <a:effectLst/>
                      </a:endParaRPr>
                    </a:p>
                    <a:p>
                      <a:pPr algn="ctr">
                        <a:lnSpc>
                          <a:spcPts val="1500"/>
                        </a:lnSpc>
                        <a:spcAft>
                          <a:spcPts val="0"/>
                        </a:spcAft>
                      </a:pPr>
                      <a:r>
                        <a:rPr lang="en-US" altLang="zh-CN" sz="1200" dirty="0" smtClean="0"/>
                        <a:t>Climate System and Global Change</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Uganda National Meteorological Authority</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Principle Meteorologist</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716714">
                <a:tc>
                  <a:txBody>
                    <a:bodyPr/>
                    <a:lstStyle/>
                    <a:p>
                      <a:pPr algn="ctr">
                        <a:lnSpc>
                          <a:spcPts val="1500"/>
                        </a:lnSpc>
                        <a:spcAft>
                          <a:spcPts val="0"/>
                        </a:spcAft>
                      </a:pPr>
                      <a:r>
                        <a:rPr lang="en-US" sz="1200" kern="100">
                          <a:effectLst/>
                        </a:rPr>
                        <a:t>OWITI ZABLONE OKOLLAH</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kern="100" smtClean="0">
                          <a:effectLst/>
                        </a:rPr>
                        <a:t>M</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Kenya</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PHD</a:t>
                      </a:r>
                      <a:endPar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sz="1200" kern="100">
                          <a:effectLst/>
                        </a:rPr>
                        <a:t>2009.09-2012.06</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Atmospheric Science</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Kabianga University</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Head of the Department of Environmental Research and Natural Resource management</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00351">
                <a:tc>
                  <a:txBody>
                    <a:bodyPr/>
                    <a:lstStyle/>
                    <a:p>
                      <a:pPr algn="ctr">
                        <a:lnSpc>
                          <a:spcPts val="1500"/>
                        </a:lnSpc>
                        <a:spcAft>
                          <a:spcPts val="0"/>
                        </a:spcAft>
                      </a:pPr>
                      <a:r>
                        <a:rPr lang="en-US" sz="1200" kern="0">
                          <a:effectLst/>
                        </a:rPr>
                        <a:t>LETUMA MOSUOE ERIC</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kern="0" smtClean="0">
                          <a:effectLst/>
                          <a:latin typeface="+mn-lt"/>
                          <a:ea typeface="+mn-ea"/>
                          <a:cs typeface="+mn-cs"/>
                        </a:rPr>
                        <a:t>M</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Lesotho</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master</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sz="1200" kern="100">
                          <a:effectLst/>
                        </a:rPr>
                        <a:t>2010.09-2012.06</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Meteorology</a:t>
                      </a:r>
                      <a:r>
                        <a:rPr lang="en-US" altLang="zh-CN" sz="1200" kern="100" smtClean="0">
                          <a:effectLst/>
                        </a:rPr>
                        <a:t> </a:t>
                      </a:r>
                      <a:endParaRPr lang="zh-CN" altLang="zh-CN" sz="1200" kern="100" dirty="0">
                        <a:effectLst/>
                      </a:endParaRPr>
                    </a:p>
                  </a:txBody>
                  <a:tcPr marL="68580" marR="68580" marT="0" marB="0" anchor="ctr"/>
                </a:tc>
                <a:tc>
                  <a:txBody>
                    <a:bodyPr/>
                    <a:lstStyle/>
                    <a:p>
                      <a:pPr algn="ctr">
                        <a:lnSpc>
                          <a:spcPts val="1500"/>
                        </a:lnSpc>
                        <a:spcAft>
                          <a:spcPts val="0"/>
                        </a:spcAft>
                      </a:pPr>
                      <a:r>
                        <a:rPr lang="en-US" altLang="zh-CN" sz="1200" smtClean="0"/>
                        <a:t>Lesotho Meteorological Service</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200" smtClean="0"/>
                        <a:t>Senior Meteorologist</a:t>
                      </a:r>
                      <a:endParaRPr lang="en-US" altLang="zh-CN" sz="1200" dirty="0"/>
                    </a:p>
                  </a:txBody>
                  <a:tcPr marL="68580" marR="68580" marT="0" marB="0" anchor="ctr"/>
                </a:tc>
                <a:extLst>
                  <a:ext uri="{0D108BD9-81ED-4DB2-BD59-A6C34878D82A}">
                    <a16:rowId xmlns:a16="http://schemas.microsoft.com/office/drawing/2014/main" val="10003"/>
                  </a:ext>
                </a:extLst>
              </a:tr>
              <a:tr h="414324">
                <a:tc>
                  <a:txBody>
                    <a:bodyPr/>
                    <a:lstStyle/>
                    <a:p>
                      <a:pPr algn="ctr">
                        <a:lnSpc>
                          <a:spcPts val="1500"/>
                        </a:lnSpc>
                        <a:spcAft>
                          <a:spcPts val="0"/>
                        </a:spcAft>
                      </a:pPr>
                      <a:r>
                        <a:rPr lang="en-US" sz="1200" kern="0">
                          <a:effectLst/>
                        </a:rPr>
                        <a:t>OYEDE MODOUKPE INES</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kern="0" smtClean="0">
                          <a:effectLst/>
                          <a:latin typeface="+mn-lt"/>
                          <a:ea typeface="+mn-ea"/>
                          <a:cs typeface="+mn-cs"/>
                        </a:rPr>
                        <a:t>F</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Benin</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master</a:t>
                      </a:r>
                      <a:endParaRPr lang="zh-CN" alt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sz="1200" kern="100">
                          <a:effectLst/>
                        </a:rPr>
                        <a:t>2011.09-2013.06</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Meteorology</a:t>
                      </a:r>
                      <a:r>
                        <a:rPr lang="en-US" altLang="zh-CN" sz="1200" kern="100" smtClean="0">
                          <a:effectLst/>
                        </a:rPr>
                        <a:t> </a:t>
                      </a:r>
                      <a:endParaRPr lang="zh-CN" altLang="zh-CN" sz="1200" kern="100" dirty="0">
                        <a:effectLst/>
                      </a:endParaRPr>
                    </a:p>
                  </a:txBody>
                  <a:tcPr marL="68580" marR="68580" marT="0" marB="0" anchor="ctr"/>
                </a:tc>
                <a:tc>
                  <a:txBody>
                    <a:bodyPr/>
                    <a:lstStyle/>
                    <a:p>
                      <a:pPr algn="ctr">
                        <a:lnSpc>
                          <a:spcPts val="1500"/>
                        </a:lnSpc>
                        <a:spcAft>
                          <a:spcPts val="0"/>
                        </a:spcAft>
                      </a:pPr>
                      <a:r>
                        <a:rPr lang="en-US" altLang="zh-CN" sz="1200" smtClean="0"/>
                        <a:t>National Meteorological Service of Benin </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200" smtClean="0"/>
                        <a:t>Meteorologist</a:t>
                      </a:r>
                      <a:endParaRPr lang="en-US" altLang="zh-CN" sz="1200" dirty="0"/>
                    </a:p>
                  </a:txBody>
                  <a:tcPr marL="68580" marR="68580" marT="0" marB="0" anchor="ctr"/>
                </a:tc>
                <a:extLst>
                  <a:ext uri="{0D108BD9-81ED-4DB2-BD59-A6C34878D82A}">
                    <a16:rowId xmlns:a16="http://schemas.microsoft.com/office/drawing/2014/main" val="10004"/>
                  </a:ext>
                </a:extLst>
              </a:tr>
              <a:tr h="414324">
                <a:tc>
                  <a:txBody>
                    <a:bodyPr/>
                    <a:lstStyle/>
                    <a:p>
                      <a:pPr algn="ctr">
                        <a:lnSpc>
                          <a:spcPts val="1500"/>
                        </a:lnSpc>
                        <a:spcAft>
                          <a:spcPts val="0"/>
                        </a:spcAft>
                      </a:pPr>
                      <a:r>
                        <a:rPr lang="en-US" sz="1200" kern="100">
                          <a:effectLst/>
                        </a:rPr>
                        <a:t>ABULANGI RAMADAN KAMIL</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kern="100" smtClean="0">
                          <a:effectLst/>
                          <a:latin typeface="+mn-lt"/>
                          <a:ea typeface="+mn-ea"/>
                          <a:cs typeface="+mn-cs"/>
                        </a:rPr>
                        <a:t>M</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South Sudan </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master</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sz="1200" kern="100">
                          <a:effectLst/>
                        </a:rPr>
                        <a:t>2016.09-2018. 07</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lnSpc>
                          <a:spcPts val="1500"/>
                        </a:lnSpc>
                        <a:spcAft>
                          <a:spcPts val="0"/>
                        </a:spcAft>
                      </a:pPr>
                      <a:r>
                        <a:rPr lang="en-US" altLang="zh-CN" sz="1200" smtClean="0"/>
                        <a:t>Meteorology</a:t>
                      </a:r>
                      <a:endParaRPr lang="zh-CN" sz="12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200" smtClean="0"/>
                        <a:t>Ministry of Information, Communications and Posts</a:t>
                      </a:r>
                      <a:endParaRPr lang="en-US" altLang="zh-CN" sz="1200" dirty="0"/>
                    </a:p>
                  </a:txBody>
                  <a:tcPr marL="68580" marR="68580" marT="0" marB="0" anchor="ctr"/>
                </a:tc>
                <a:tc>
                  <a:txBody>
                    <a:bodyPr/>
                    <a:lstStyle/>
                    <a:p>
                      <a:pPr algn="ctr"/>
                      <a:r>
                        <a:rPr lang="en-US" altLang="zh-CN" sz="1200" dirty="0" smtClean="0"/>
                        <a:t>Secretary</a:t>
                      </a:r>
                      <a:endParaRPr lang="zh-CN" altLang="en-US" sz="1200" dirty="0"/>
                    </a:p>
                  </a:txBody>
                  <a:tcPr marL="68580" marR="68580" marT="0" marB="0" anchor="ctr"/>
                </a:tc>
                <a:extLst>
                  <a:ext uri="{0D108BD9-81ED-4DB2-BD59-A6C34878D82A}">
                    <a16:rowId xmlns:a16="http://schemas.microsoft.com/office/drawing/2014/main" val="10005"/>
                  </a:ext>
                </a:extLst>
              </a:tr>
            </a:tbl>
          </a:graphicData>
        </a:graphic>
      </p:graphicFrame>
      <p:sp>
        <p:nvSpPr>
          <p:cNvPr id="26" name="文本框 25"/>
          <p:cNvSpPr txBox="1"/>
          <p:nvPr/>
        </p:nvSpPr>
        <p:spPr>
          <a:xfrm>
            <a:off x="951614" y="887819"/>
            <a:ext cx="2948954" cy="369332"/>
          </a:xfrm>
          <a:prstGeom prst="rect">
            <a:avLst/>
          </a:prstGeom>
          <a:noFill/>
        </p:spPr>
        <p:txBody>
          <a:bodyPr wrap="square" rtlCol="0">
            <a:spAutoFit/>
          </a:bodyPr>
          <a:lstStyle/>
          <a:p>
            <a:r>
              <a:rPr lang="en-US" altLang="zh-CN" dirty="0"/>
              <a:t>Outstanding Alumni</a:t>
            </a:r>
          </a:p>
        </p:txBody>
      </p:sp>
    </p:spTree>
    <p:extLst>
      <p:ext uri="{BB962C8B-B14F-4D97-AF65-F5344CB8AC3E}">
        <p14:creationId xmlns:p14="http://schemas.microsoft.com/office/powerpoint/2010/main" val="3001972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9C59E623-8E09-402D-83E3-75B388C3268D}" type="slidenum">
              <a:rPr lang="en-US" altLang="zh-CN" smtClean="0"/>
              <a:pPr>
                <a:defRPr/>
              </a:pPr>
              <a:t>13</a:t>
            </a:fld>
            <a:endParaRPr lang="en-US" altLang="zh-CN"/>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967" y="5197728"/>
            <a:ext cx="938531" cy="93853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2430" y="481649"/>
            <a:ext cx="1877567" cy="1024944"/>
          </a:xfrm>
          <a:prstGeom prst="rect">
            <a:avLst/>
          </a:prstGeom>
        </p:spPr>
      </p:pic>
      <p:sp>
        <p:nvSpPr>
          <p:cNvPr id="9" name="矩形 8"/>
          <p:cNvSpPr/>
          <p:nvPr/>
        </p:nvSpPr>
        <p:spPr>
          <a:xfrm>
            <a:off x="1513178" y="5537595"/>
            <a:ext cx="9033242" cy="46166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altLang="zh-CN" sz="2400" dirty="0"/>
              <a:t>Establishment of the China-Africa Meteorological Education </a:t>
            </a:r>
            <a:r>
              <a:rPr lang="en-US" altLang="zh-CN" sz="2400" dirty="0" smtClean="0"/>
              <a:t>Forum</a:t>
            </a:r>
            <a:endParaRPr lang="zh-CN" altLang="en-US" sz="2400" dirty="0"/>
          </a:p>
        </p:txBody>
      </p:sp>
      <p:grpSp>
        <p:nvGrpSpPr>
          <p:cNvPr id="28" name="组合 27"/>
          <p:cNvGrpSpPr/>
          <p:nvPr/>
        </p:nvGrpSpPr>
        <p:grpSpPr>
          <a:xfrm>
            <a:off x="7016442" y="752218"/>
            <a:ext cx="2866030" cy="4330218"/>
            <a:chOff x="7571554" y="1228100"/>
            <a:chExt cx="3132159" cy="5131647"/>
          </a:xfrm>
        </p:grpSpPr>
        <p:sp>
          <p:nvSpPr>
            <p:cNvPr id="24" name="矩形 23"/>
            <p:cNvSpPr/>
            <p:nvPr/>
          </p:nvSpPr>
          <p:spPr>
            <a:xfrm>
              <a:off x="7571554" y="1554665"/>
              <a:ext cx="3132159" cy="4805082"/>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8356331" y="1228100"/>
              <a:ext cx="1616365" cy="545855"/>
            </a:xfrm>
            <a:prstGeom prst="rect">
              <a:avLst/>
            </a:prstGeom>
            <a:solidFill>
              <a:schemeClr val="bg1"/>
            </a:solidFill>
          </p:spPr>
          <p:txBody>
            <a:bodyPr wrap="square" rtlCol="0">
              <a:spAutoFit/>
            </a:bodyPr>
            <a:lstStyle/>
            <a:p>
              <a:pPr algn="ctr"/>
              <a:r>
                <a:rPr lang="en-US" altLang="zh-CN" sz="2400"/>
                <a:t>Africa</a:t>
              </a:r>
              <a:endParaRPr lang="zh-CN" altLang="en-US" sz="2400"/>
            </a:p>
          </p:txBody>
        </p:sp>
      </p:grpSp>
      <p:graphicFrame>
        <p:nvGraphicFramePr>
          <p:cNvPr id="27" name="表格 26"/>
          <p:cNvGraphicFramePr>
            <a:graphicFrameLocks noGrp="1"/>
          </p:cNvGraphicFramePr>
          <p:nvPr>
            <p:extLst>
              <p:ext uri="{D42A27DB-BD31-4B8C-83A1-F6EECF244321}">
                <p14:modId xmlns:p14="http://schemas.microsoft.com/office/powerpoint/2010/main" val="2140258168"/>
              </p:ext>
            </p:extLst>
          </p:nvPr>
        </p:nvGraphicFramePr>
        <p:xfrm>
          <a:off x="7121395" y="1354865"/>
          <a:ext cx="2673864" cy="3641130"/>
        </p:xfrm>
        <a:graphic>
          <a:graphicData uri="http://schemas.openxmlformats.org/drawingml/2006/table">
            <a:tbl>
              <a:tblPr firstRow="1" bandRow="1">
                <a:tableStyleId>{5940675A-B579-460E-94D1-54222C63F5DA}</a:tableStyleId>
              </a:tblPr>
              <a:tblGrid>
                <a:gridCol w="2673864">
                  <a:extLst>
                    <a:ext uri="{9D8B030D-6E8A-4147-A177-3AD203B41FA5}">
                      <a16:colId xmlns:a16="http://schemas.microsoft.com/office/drawing/2014/main" val="20000"/>
                    </a:ext>
                  </a:extLst>
                </a:gridCol>
              </a:tblGrid>
              <a:tr h="728226">
                <a:tc>
                  <a:txBody>
                    <a:bodyPr/>
                    <a:lstStyle/>
                    <a:p>
                      <a:pPr algn="ctr"/>
                      <a:r>
                        <a:rPr lang="af-ZA" altLang="zh-CN" sz="2000" dirty="0"/>
                        <a:t>Students</a:t>
                      </a:r>
                    </a:p>
                  </a:txBody>
                  <a:tcPr anchor="ctr">
                    <a:solidFill>
                      <a:srgbClr val="FFCC99"/>
                    </a:solidFill>
                  </a:tcPr>
                </a:tc>
                <a:extLst>
                  <a:ext uri="{0D108BD9-81ED-4DB2-BD59-A6C34878D82A}">
                    <a16:rowId xmlns:a16="http://schemas.microsoft.com/office/drawing/2014/main" val="10000"/>
                  </a:ext>
                </a:extLst>
              </a:tr>
              <a:tr h="728226">
                <a:tc>
                  <a:txBody>
                    <a:bodyPr/>
                    <a:lstStyle/>
                    <a:p>
                      <a:pPr algn="ctr"/>
                      <a:r>
                        <a:rPr lang="af-ZA" altLang="zh-CN" sz="2000" dirty="0"/>
                        <a:t>Scholars</a:t>
                      </a:r>
                    </a:p>
                  </a:txBody>
                  <a:tcPr anchor="ctr">
                    <a:solidFill>
                      <a:srgbClr val="99CCFF"/>
                    </a:solidFill>
                  </a:tcPr>
                </a:tc>
                <a:extLst>
                  <a:ext uri="{0D108BD9-81ED-4DB2-BD59-A6C34878D82A}">
                    <a16:rowId xmlns:a16="http://schemas.microsoft.com/office/drawing/2014/main" val="10001"/>
                  </a:ext>
                </a:extLst>
              </a:tr>
              <a:tr h="728226">
                <a:tc>
                  <a:txBody>
                    <a:bodyPr/>
                    <a:lstStyle/>
                    <a:p>
                      <a:pPr algn="ctr"/>
                      <a:r>
                        <a:rPr lang="en-US" altLang="zh-CN" sz="2000"/>
                        <a:t>RTCs</a:t>
                      </a:r>
                      <a:endParaRPr lang="zh-CN" altLang="en-US" sz="2000"/>
                    </a:p>
                  </a:txBody>
                  <a:tcPr anchor="ctr">
                    <a:solidFill>
                      <a:srgbClr val="FFCC99"/>
                    </a:solidFill>
                  </a:tcPr>
                </a:tc>
                <a:extLst>
                  <a:ext uri="{0D108BD9-81ED-4DB2-BD59-A6C34878D82A}">
                    <a16:rowId xmlns:a16="http://schemas.microsoft.com/office/drawing/2014/main" val="10002"/>
                  </a:ext>
                </a:extLst>
              </a:tr>
              <a:tr h="728226">
                <a:tc>
                  <a:txBody>
                    <a:bodyPr/>
                    <a:lstStyle/>
                    <a:p>
                      <a:pPr algn="ctr"/>
                      <a:r>
                        <a:rPr lang="af-ZA" altLang="zh-CN" sz="2000" dirty="0"/>
                        <a:t>NUIST Branch</a:t>
                      </a:r>
                    </a:p>
                  </a:txBody>
                  <a:tcPr anchor="ctr">
                    <a:solidFill>
                      <a:srgbClr val="99CCFF"/>
                    </a:solidFill>
                  </a:tcPr>
                </a:tc>
                <a:extLst>
                  <a:ext uri="{0D108BD9-81ED-4DB2-BD59-A6C34878D82A}">
                    <a16:rowId xmlns:a16="http://schemas.microsoft.com/office/drawing/2014/main" val="10003"/>
                  </a:ext>
                </a:extLst>
              </a:tr>
              <a:tr h="728226">
                <a:tc>
                  <a:txBody>
                    <a:bodyPr/>
                    <a:lstStyle/>
                    <a:p>
                      <a:pPr algn="ctr"/>
                      <a:r>
                        <a:rPr lang="af-ZA" altLang="zh-CN" sz="2000" dirty="0"/>
                        <a:t>Meteorological Education Institutions</a:t>
                      </a:r>
                      <a:endParaRPr lang="zh-CN" altLang="en-US" sz="2000" dirty="0"/>
                    </a:p>
                  </a:txBody>
                  <a:tcPr anchor="ctr">
                    <a:solidFill>
                      <a:srgbClr val="FFCC99"/>
                    </a:solidFill>
                  </a:tcPr>
                </a:tc>
                <a:extLst>
                  <a:ext uri="{0D108BD9-81ED-4DB2-BD59-A6C34878D82A}">
                    <a16:rowId xmlns:a16="http://schemas.microsoft.com/office/drawing/2014/main" val="10004"/>
                  </a:ext>
                </a:extLst>
              </a:tr>
            </a:tbl>
          </a:graphicData>
        </a:graphic>
      </p:graphicFrame>
      <p:cxnSp>
        <p:nvCxnSpPr>
          <p:cNvPr id="37" name="直接箭头连接符 36"/>
          <p:cNvCxnSpPr/>
          <p:nvPr/>
        </p:nvCxnSpPr>
        <p:spPr>
          <a:xfrm>
            <a:off x="3682519" y="5107168"/>
            <a:ext cx="1374468" cy="389630"/>
          </a:xfrm>
          <a:prstGeom prst="straightConnector1">
            <a:avLst/>
          </a:prstGeom>
          <a:ln w="12700">
            <a:tailEnd type="stealth" w="lg" len="lg"/>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2280668" y="752218"/>
            <a:ext cx="2858207" cy="4330218"/>
            <a:chOff x="7571553" y="1228100"/>
            <a:chExt cx="3161989" cy="5131647"/>
          </a:xfrm>
        </p:grpSpPr>
        <p:sp>
          <p:nvSpPr>
            <p:cNvPr id="50" name="矩形 49"/>
            <p:cNvSpPr/>
            <p:nvPr/>
          </p:nvSpPr>
          <p:spPr>
            <a:xfrm>
              <a:off x="7571553" y="1554665"/>
              <a:ext cx="3161989" cy="4805082"/>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8356331" y="1228100"/>
              <a:ext cx="1616365" cy="562170"/>
            </a:xfrm>
            <a:prstGeom prst="rect">
              <a:avLst/>
            </a:prstGeom>
            <a:solidFill>
              <a:schemeClr val="bg1"/>
            </a:solidFill>
          </p:spPr>
          <p:txBody>
            <a:bodyPr wrap="square" rtlCol="0">
              <a:spAutoFit/>
            </a:bodyPr>
            <a:lstStyle/>
            <a:p>
              <a:pPr algn="ctr"/>
              <a:r>
                <a:rPr lang="en-US" altLang="zh-CN" sz="2400"/>
                <a:t>Nuist</a:t>
              </a:r>
              <a:endParaRPr lang="zh-CN" altLang="en-US" sz="2400"/>
            </a:p>
          </p:txBody>
        </p:sp>
      </p:grpSp>
      <p:graphicFrame>
        <p:nvGraphicFramePr>
          <p:cNvPr id="52" name="表格 51"/>
          <p:cNvGraphicFramePr>
            <a:graphicFrameLocks noGrp="1"/>
          </p:cNvGraphicFramePr>
          <p:nvPr>
            <p:extLst>
              <p:ext uri="{D42A27DB-BD31-4B8C-83A1-F6EECF244321}">
                <p14:modId xmlns:p14="http://schemas.microsoft.com/office/powerpoint/2010/main" val="4038388618"/>
              </p:ext>
            </p:extLst>
          </p:nvPr>
        </p:nvGraphicFramePr>
        <p:xfrm>
          <a:off x="2383123" y="1354865"/>
          <a:ext cx="2673864" cy="3645740"/>
        </p:xfrm>
        <a:graphic>
          <a:graphicData uri="http://schemas.openxmlformats.org/drawingml/2006/table">
            <a:tbl>
              <a:tblPr firstRow="1" bandRow="1">
                <a:tableStyleId>{5940675A-B579-460E-94D1-54222C63F5DA}</a:tableStyleId>
              </a:tblPr>
              <a:tblGrid>
                <a:gridCol w="2673864">
                  <a:extLst>
                    <a:ext uri="{9D8B030D-6E8A-4147-A177-3AD203B41FA5}">
                      <a16:colId xmlns:a16="http://schemas.microsoft.com/office/drawing/2014/main" val="20000"/>
                    </a:ext>
                  </a:extLst>
                </a:gridCol>
              </a:tblGrid>
              <a:tr h="729148">
                <a:tc>
                  <a:txBody>
                    <a:bodyPr/>
                    <a:lstStyle/>
                    <a:p>
                      <a:pPr algn="ctr"/>
                      <a:r>
                        <a:rPr lang="en-US" altLang="zh-CN" sz="2000" dirty="0"/>
                        <a:t>Study/exchange opportunities in China</a:t>
                      </a:r>
                    </a:p>
                  </a:txBody>
                  <a:tcPr anchor="ctr">
                    <a:solidFill>
                      <a:srgbClr val="FFCC99"/>
                    </a:solidFill>
                  </a:tcPr>
                </a:tc>
                <a:extLst>
                  <a:ext uri="{0D108BD9-81ED-4DB2-BD59-A6C34878D82A}">
                    <a16:rowId xmlns:a16="http://schemas.microsoft.com/office/drawing/2014/main" val="10000"/>
                  </a:ext>
                </a:extLst>
              </a:tr>
              <a:tr h="729148">
                <a:tc>
                  <a:txBody>
                    <a:bodyPr/>
                    <a:lstStyle/>
                    <a:p>
                      <a:pPr algn="ctr"/>
                      <a:r>
                        <a:rPr lang="af-ZA" altLang="zh-CN" sz="2000" dirty="0"/>
                        <a:t>Scholarships/Funds</a:t>
                      </a:r>
                    </a:p>
                  </a:txBody>
                  <a:tcPr anchor="ctr">
                    <a:solidFill>
                      <a:srgbClr val="99CCFF"/>
                    </a:solidFill>
                  </a:tcPr>
                </a:tc>
                <a:extLst>
                  <a:ext uri="{0D108BD9-81ED-4DB2-BD59-A6C34878D82A}">
                    <a16:rowId xmlns:a16="http://schemas.microsoft.com/office/drawing/2014/main" val="10001"/>
                  </a:ext>
                </a:extLst>
              </a:tr>
              <a:tr h="729148">
                <a:tc>
                  <a:txBody>
                    <a:bodyPr/>
                    <a:lstStyle/>
                    <a:p>
                      <a:pPr algn="ctr">
                        <a:lnSpc>
                          <a:spcPct val="150000"/>
                        </a:lnSpc>
                      </a:pPr>
                      <a:r>
                        <a:rPr lang="en-US" altLang="zh-CN" sz="2000"/>
                        <a:t>online lectures</a:t>
                      </a:r>
                    </a:p>
                  </a:txBody>
                  <a:tcPr anchor="ctr">
                    <a:solidFill>
                      <a:srgbClr val="FFCC99"/>
                    </a:solidFill>
                  </a:tcPr>
                </a:tc>
                <a:extLst>
                  <a:ext uri="{0D108BD9-81ED-4DB2-BD59-A6C34878D82A}">
                    <a16:rowId xmlns:a16="http://schemas.microsoft.com/office/drawing/2014/main" val="10002"/>
                  </a:ext>
                </a:extLst>
              </a:tr>
              <a:tr h="729148">
                <a:tc>
                  <a:txBody>
                    <a:bodyPr/>
                    <a:lstStyle/>
                    <a:p>
                      <a:pPr algn="ctr"/>
                      <a:r>
                        <a:rPr lang="en-US" altLang="zh-CN" sz="2000"/>
                        <a:t>fundings for more training events</a:t>
                      </a:r>
                    </a:p>
                  </a:txBody>
                  <a:tcPr anchor="ctr">
                    <a:solidFill>
                      <a:srgbClr val="99CCFF"/>
                    </a:solidFill>
                  </a:tcPr>
                </a:tc>
                <a:extLst>
                  <a:ext uri="{0D108BD9-81ED-4DB2-BD59-A6C34878D82A}">
                    <a16:rowId xmlns:a16="http://schemas.microsoft.com/office/drawing/2014/main" val="10003"/>
                  </a:ext>
                </a:extLst>
              </a:tr>
              <a:tr h="729148">
                <a:tc>
                  <a:txBody>
                    <a:bodyPr/>
                    <a:lstStyle/>
                    <a:p>
                      <a:pPr algn="ctr"/>
                      <a:r>
                        <a:rPr lang="af-ZA" altLang="zh-CN" sz="2000" dirty="0"/>
                        <a:t>Experts, scholars, funds</a:t>
                      </a:r>
                    </a:p>
                  </a:txBody>
                  <a:tcPr anchor="ctr">
                    <a:solidFill>
                      <a:srgbClr val="FFCC99"/>
                    </a:solidFill>
                  </a:tcPr>
                </a:tc>
                <a:extLst>
                  <a:ext uri="{0D108BD9-81ED-4DB2-BD59-A6C34878D82A}">
                    <a16:rowId xmlns:a16="http://schemas.microsoft.com/office/drawing/2014/main" val="10004"/>
                  </a:ext>
                </a:extLst>
              </a:tr>
            </a:tbl>
          </a:graphicData>
        </a:graphic>
      </p:graphicFrame>
      <p:cxnSp>
        <p:nvCxnSpPr>
          <p:cNvPr id="56" name="直接箭头连接符 55"/>
          <p:cNvCxnSpPr/>
          <p:nvPr/>
        </p:nvCxnSpPr>
        <p:spPr>
          <a:xfrm flipH="1">
            <a:off x="7189470" y="5107168"/>
            <a:ext cx="1294572" cy="389630"/>
          </a:xfrm>
          <a:prstGeom prst="straightConnector1">
            <a:avLst/>
          </a:prstGeom>
          <a:ln w="12700">
            <a:tailEnd type="stealth" w="lg" len="lg"/>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flipV="1">
            <a:off x="5065288" y="3910160"/>
            <a:ext cx="2053510" cy="68350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V="1">
            <a:off x="5056987" y="3220033"/>
            <a:ext cx="2055158" cy="748499"/>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p:nvPr/>
        </p:nvCxnSpPr>
        <p:spPr>
          <a:xfrm flipV="1">
            <a:off x="5056987" y="3215638"/>
            <a:ext cx="2061811" cy="6755"/>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p:nvPr/>
        </p:nvCxnSpPr>
        <p:spPr>
          <a:xfrm>
            <a:off x="5050080" y="2473637"/>
            <a:ext cx="2062065" cy="15516"/>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nvCxnSpPr>
        <p:spPr>
          <a:xfrm flipV="1">
            <a:off x="5056987" y="1727498"/>
            <a:ext cx="2061811" cy="23212"/>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a:xfrm>
            <a:off x="5065253" y="1738506"/>
            <a:ext cx="2053545" cy="749467"/>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p:nvPr/>
        </p:nvCxnSpPr>
        <p:spPr>
          <a:xfrm flipV="1">
            <a:off x="5065253" y="1713774"/>
            <a:ext cx="2055158" cy="748499"/>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78" name="组合 77"/>
          <p:cNvGrpSpPr/>
          <p:nvPr/>
        </p:nvGrpSpPr>
        <p:grpSpPr>
          <a:xfrm>
            <a:off x="-32538" y="-66914"/>
            <a:ext cx="6697341" cy="739818"/>
            <a:chOff x="2581143" y="1969623"/>
            <a:chExt cx="6697341" cy="739818"/>
          </a:xfrm>
        </p:grpSpPr>
        <p:sp>
          <p:nvSpPr>
            <p:cNvPr id="79" name="文本框 33"/>
            <p:cNvSpPr txBox="1"/>
            <p:nvPr/>
          </p:nvSpPr>
          <p:spPr bwMode="auto">
            <a:xfrm>
              <a:off x="2926573" y="2047997"/>
              <a:ext cx="6351911" cy="604838"/>
            </a:xfrm>
            <a:prstGeom prst="round2DiagRect">
              <a:avLst>
                <a:gd name="adj1" fmla="val 41153"/>
                <a:gd name="adj2" fmla="val 0"/>
              </a:avLst>
            </a:prstGeom>
            <a:solidFill>
              <a:srgbClr val="2A80B9"/>
            </a:solidFill>
            <a:ln>
              <a:solidFill>
                <a:srgbClr val="2A80B9"/>
              </a:solidFill>
            </a:ln>
          </p:spPr>
          <p:style>
            <a:lnRef idx="0">
              <a:schemeClr val="accent4"/>
            </a:lnRef>
            <a:fillRef idx="3">
              <a:schemeClr val="accent4"/>
            </a:fillRef>
            <a:effectRef idx="3">
              <a:schemeClr val="accent4"/>
            </a:effectRef>
            <a:fontRef idx="minor">
              <a:schemeClr val="lt1"/>
            </a:fontRef>
          </p:style>
          <p:txBody>
            <a:bodyPr>
              <a:spAutoFit/>
            </a:bodyPr>
            <a:lstStyle/>
            <a:p>
              <a:pPr algn="ctr" fontAlgn="auto">
                <a:spcBef>
                  <a:spcPts val="0"/>
                </a:spcBef>
                <a:spcAft>
                  <a:spcPts val="0"/>
                </a:spcAft>
                <a:defRPr/>
              </a:pPr>
              <a:r>
                <a:rPr lang="en-US" altLang="zh-CN" sz="2400" b="1" dirty="0">
                  <a:solidFill>
                    <a:schemeClr val="bg1"/>
                  </a:solidFill>
                  <a:latin typeface="微软雅黑" panose="020B0503020204020204" pitchFamily="34" charset="-122"/>
                  <a:ea typeface="微软雅黑" panose="020B0503020204020204" pitchFamily="34" charset="-122"/>
                </a:rPr>
                <a:t>Win-win Cooperation</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80" name="椭圆 79">
              <a:extLst>
                <a:ext uri="{FF2B5EF4-FFF2-40B4-BE49-F238E27FC236}">
                  <a16:creationId xmlns:a16="http://schemas.microsoft.com/office/drawing/2014/main" id="{633CA87B-560C-4DF5-BA81-1C1B0F07B8C1}"/>
                </a:ext>
              </a:extLst>
            </p:cNvPr>
            <p:cNvSpPr/>
            <p:nvPr/>
          </p:nvSpPr>
          <p:spPr>
            <a:xfrm>
              <a:off x="2581143" y="1969623"/>
              <a:ext cx="739818" cy="739818"/>
            </a:xfrm>
            <a:prstGeom prst="ellipse">
              <a:avLst/>
            </a:prstGeom>
            <a:solidFill>
              <a:srgbClr val="2A80B9"/>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a:effectLst>
                    <a:outerShdw blurRad="38100" dist="38100" dir="2700000" algn="tl">
                      <a:srgbClr val="000000">
                        <a:alpha val="43137"/>
                      </a:srgbClr>
                    </a:outerShdw>
                  </a:effectLst>
                  <a:latin typeface="+mn-ea"/>
                  <a:cs typeface="+mn-ea"/>
                </a:rPr>
                <a:t>2</a:t>
              </a:r>
              <a:endParaRPr lang="zh-CN" altLang="en-US" sz="2400" b="1" dirty="0">
                <a:effectLst>
                  <a:outerShdw blurRad="38100" dist="38100" dir="2700000" algn="tl">
                    <a:srgbClr val="000000">
                      <a:alpha val="43137"/>
                    </a:srgbClr>
                  </a:outerShdw>
                </a:effectLst>
                <a:latin typeface="+mn-ea"/>
                <a:cs typeface="+mn-ea"/>
              </a:endParaRPr>
            </a:p>
          </p:txBody>
        </p:sp>
      </p:grpSp>
    </p:spTree>
    <p:extLst>
      <p:ext uri="{BB962C8B-B14F-4D97-AF65-F5344CB8AC3E}">
        <p14:creationId xmlns:p14="http://schemas.microsoft.com/office/powerpoint/2010/main" val="127855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图片 11"/>
          <p:cNvPicPr>
            <a:picLocks noChangeAspect="1"/>
          </p:cNvPicPr>
          <p:nvPr/>
        </p:nvPicPr>
        <p:blipFill>
          <a:blip r:embed="rId2"/>
          <a:srcRect/>
          <a:stretch>
            <a:fillRect/>
          </a:stretch>
        </p:blipFill>
        <p:spPr bwMode="auto">
          <a:xfrm>
            <a:off x="4917830" y="830263"/>
            <a:ext cx="6170613" cy="4783137"/>
          </a:xfrm>
          <a:prstGeom prst="rect">
            <a:avLst/>
          </a:prstGeom>
          <a:noFill/>
          <a:ln w="9525">
            <a:noFill/>
            <a:miter lim="800000"/>
            <a:headEnd/>
            <a:tailEnd/>
          </a:ln>
        </p:spPr>
      </p:pic>
      <p:sp>
        <p:nvSpPr>
          <p:cNvPr id="2" name="灯片编号占位符 1"/>
          <p:cNvSpPr>
            <a:spLocks noGrp="1"/>
          </p:cNvSpPr>
          <p:nvPr>
            <p:ph type="sldNum" sz="quarter" idx="12"/>
          </p:nvPr>
        </p:nvSpPr>
        <p:spPr/>
        <p:txBody>
          <a:bodyPr/>
          <a:lstStyle/>
          <a:p>
            <a:pPr>
              <a:defRPr/>
            </a:pPr>
            <a:fld id="{CFBFD0B5-326E-4C16-8C16-3DC6E5D5FF57}" type="slidenum">
              <a:rPr lang="zh-CN" altLang="en-US"/>
              <a:pPr>
                <a:defRPr/>
              </a:pPr>
              <a:t>14</a:t>
            </a:fld>
            <a:endParaRPr lang="zh-CN" altLang="en-US"/>
          </a:p>
        </p:txBody>
      </p:sp>
      <p:sp>
        <p:nvSpPr>
          <p:cNvPr id="11" name="矩形 17"/>
          <p:cNvSpPr>
            <a:spLocks noChangeArrowheads="1"/>
          </p:cNvSpPr>
          <p:nvPr/>
        </p:nvSpPr>
        <p:spPr bwMode="auto">
          <a:xfrm>
            <a:off x="5194300" y="4061905"/>
            <a:ext cx="6261100" cy="708025"/>
          </a:xfrm>
          <a:prstGeom prst="rect">
            <a:avLst/>
          </a:prstGeom>
          <a:noFill/>
          <a:ln>
            <a:noFill/>
          </a:ln>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pitchFamily="2" charset="-122"/>
              </a:defRPr>
            </a:lvl9pPr>
          </a:lstStyle>
          <a:p>
            <a:pPr algn="ctr" eaLnBrk="1" fontAlgn="auto" hangingPunct="1">
              <a:spcBef>
                <a:spcPts val="0"/>
              </a:spcBef>
              <a:spcAft>
                <a:spcPts val="0"/>
              </a:spcAft>
              <a:defRPr/>
            </a:pPr>
            <a:r>
              <a:rPr lang="en-US" altLang="zh-CN" sz="4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Calibri" pitchFamily="34" charset="0"/>
                <a:ea typeface="禹卫书法行书简体&#10;" panose="02000603000000000000" pitchFamily="2" charset="-122"/>
                <a:cs typeface="Arial" panose="020B0604020202020204" pitchFamily="34" charset="0"/>
              </a:rPr>
              <a:t>Thanks for your attention!</a:t>
            </a:r>
            <a:endParaRPr lang="zh-CN" altLang="en-US" sz="4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Calibri" pitchFamily="34" charset="0"/>
              <a:ea typeface="禹卫书法行书简体&#10;" panose="02000603000000000000" pitchFamily="2" charset="-122"/>
              <a:cs typeface="Arial" panose="020B0604020202020204" pitchFamily="34" charset="0"/>
            </a:endParaRPr>
          </a:p>
        </p:txBody>
      </p:sp>
      <p:pic>
        <p:nvPicPr>
          <p:cNvPr id="46084" name="图片 12"/>
          <p:cNvPicPr>
            <a:picLocks noChangeAspect="1"/>
          </p:cNvPicPr>
          <p:nvPr/>
        </p:nvPicPr>
        <p:blipFill>
          <a:blip r:embed="rId3"/>
          <a:srcRect/>
          <a:stretch>
            <a:fillRect/>
          </a:stretch>
        </p:blipFill>
        <p:spPr bwMode="auto">
          <a:xfrm>
            <a:off x="1304925" y="4096830"/>
            <a:ext cx="3856038" cy="738187"/>
          </a:xfrm>
          <a:prstGeom prst="rect">
            <a:avLst/>
          </a:prstGeom>
          <a:noFill/>
          <a:ln w="9525">
            <a:noFill/>
            <a:miter lim="800000"/>
            <a:headEnd/>
            <a:tailEnd/>
          </a:ln>
        </p:spPr>
      </p:pic>
      <p:sp>
        <p:nvSpPr>
          <p:cNvPr id="8" name="页脚占位符 7"/>
          <p:cNvSpPr>
            <a:spLocks noGrp="1"/>
          </p:cNvSpPr>
          <p:nvPr>
            <p:ph type="ftr" sz="quarter" idx="11"/>
          </p:nvPr>
        </p:nvSpPr>
        <p:spPr/>
        <p:txBody>
          <a:bodyPr/>
          <a:lstStyle/>
          <a:p>
            <a:pPr>
              <a:defRPr/>
            </a:pPr>
            <a:r>
              <a:rPr lang="en-US" altLang="zh-CN"/>
              <a:t>WMO Regional Training Center Nanjing</a:t>
            </a:r>
            <a:endParaRPr lang="zh-CN" altLang="en-US"/>
          </a:p>
        </p:txBody>
      </p:sp>
      <p:sp>
        <p:nvSpPr>
          <p:cNvPr id="3" name="矩形 2"/>
          <p:cNvSpPr/>
          <p:nvPr/>
        </p:nvSpPr>
        <p:spPr>
          <a:xfrm>
            <a:off x="1463421" y="658545"/>
            <a:ext cx="8315097" cy="2862322"/>
          </a:xfrm>
          <a:prstGeom prst="rect">
            <a:avLst/>
          </a:prstGeom>
        </p:spPr>
        <p:txBody>
          <a:bodyPr wrap="none">
            <a:spAutoFit/>
          </a:bodyPr>
          <a:lstStyle/>
          <a:p>
            <a:r>
              <a:rPr lang="en-US" altLang="zh-CN" sz="2000" b="1" kern="100" dirty="0" smtClean="0">
                <a:latin typeface="Times New Roman" panose="02020603050405020304" pitchFamily="18" charset="0"/>
                <a:ea typeface="宋体" panose="02010600030101010101" pitchFamily="2" charset="-122"/>
              </a:rPr>
              <a:t>Invitation</a:t>
            </a:r>
          </a:p>
          <a:p>
            <a:endParaRPr lang="en-US" altLang="zh-CN" sz="2000" b="1" kern="100" dirty="0" smtClean="0">
              <a:latin typeface="Times New Roman" panose="02020603050405020304" pitchFamily="18" charset="0"/>
              <a:ea typeface="宋体" panose="02010600030101010101" pitchFamily="2" charset="-122"/>
            </a:endParaRPr>
          </a:p>
          <a:p>
            <a:r>
              <a:rPr lang="en-US" altLang="zh-CN" sz="2000" b="1" kern="100" dirty="0" smtClean="0">
                <a:latin typeface="Times New Roman" panose="02020603050405020304" pitchFamily="18" charset="0"/>
                <a:ea typeface="宋体" panose="02010600030101010101" pitchFamily="2" charset="-122"/>
              </a:rPr>
              <a:t>10 </a:t>
            </a:r>
            <a:r>
              <a:rPr lang="en-US" altLang="zh-CN" sz="2000" b="1" kern="100" dirty="0">
                <a:latin typeface="Times New Roman" panose="02020603050405020304" pitchFamily="18" charset="0"/>
                <a:ea typeface="宋体" panose="02010600030101010101" pitchFamily="2" charset="-122"/>
              </a:rPr>
              <a:t>May </a:t>
            </a:r>
            <a:r>
              <a:rPr lang="en-US" altLang="zh-CN" sz="2000" b="1" kern="100" dirty="0" smtClean="0">
                <a:latin typeface="Times New Roman" panose="02020603050405020304" pitchFamily="18" charset="0"/>
                <a:ea typeface="宋体" panose="02010600030101010101" pitchFamily="2" charset="-122"/>
              </a:rPr>
              <a:t>2020, </a:t>
            </a:r>
          </a:p>
          <a:p>
            <a:r>
              <a:rPr lang="en-US" altLang="zh-CN" sz="2000" b="1" dirty="0" smtClean="0"/>
              <a:t>	</a:t>
            </a:r>
            <a:r>
              <a:rPr lang="en-US" altLang="zh-CN" sz="2000" b="1" dirty="0"/>
              <a:t>60th anniversary of NUIST, </a:t>
            </a:r>
          </a:p>
          <a:p>
            <a:r>
              <a:rPr lang="en-US" altLang="zh-CN" sz="2000" b="1" dirty="0"/>
              <a:t>	30th anniversary since WMO RTC Nanjing located in </a:t>
            </a:r>
            <a:r>
              <a:rPr lang="en-US" altLang="zh-CN" sz="2000" b="1" dirty="0" smtClean="0"/>
              <a:t>NUIST</a:t>
            </a:r>
          </a:p>
          <a:p>
            <a:endParaRPr lang="en-US" altLang="zh-CN" sz="2000" b="1" dirty="0" smtClean="0"/>
          </a:p>
          <a:p>
            <a:r>
              <a:rPr lang="en-US" altLang="zh-CN" sz="2000" b="1" dirty="0" smtClean="0"/>
              <a:t>              “One </a:t>
            </a:r>
            <a:r>
              <a:rPr lang="en-US" altLang="zh-CN" sz="2000" b="1" dirty="0"/>
              <a:t>belt and one road Meteorological education  </a:t>
            </a:r>
            <a:r>
              <a:rPr lang="en-US" altLang="zh-CN" sz="2000" b="1" dirty="0" smtClean="0"/>
              <a:t>forum”</a:t>
            </a:r>
            <a:endParaRPr lang="en-US" altLang="zh-CN" sz="2000" b="1" dirty="0"/>
          </a:p>
          <a:p>
            <a:endParaRPr lang="en-US" altLang="zh-CN" sz="2000" b="1" dirty="0"/>
          </a:p>
          <a:p>
            <a:endParaRPr lang="zh-CN" altLang="en-US" sz="2000" b="1" dirty="0"/>
          </a:p>
        </p:txBody>
      </p:sp>
    </p:spTree>
    <p:extLst>
      <p:ext uri="{BB962C8B-B14F-4D97-AF65-F5344CB8AC3E}">
        <p14:creationId xmlns:p14="http://schemas.microsoft.com/office/powerpoint/2010/main" val="696673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WMO Global Campus Review</a:t>
            </a:r>
            <a:endParaRPr lang="zh-CN" altLang="en-US" dirty="0"/>
          </a:p>
        </p:txBody>
      </p:sp>
      <p:sp>
        <p:nvSpPr>
          <p:cNvPr id="3" name="页脚占位符 2"/>
          <p:cNvSpPr>
            <a:spLocks noGrp="1"/>
          </p:cNvSpPr>
          <p:nvPr>
            <p:ph type="ftr" sz="quarter" idx="11"/>
          </p:nvPr>
        </p:nvSpPr>
        <p:spPr/>
        <p:txBody>
          <a:bodyPr/>
          <a:lstStyle/>
          <a:p>
            <a:pPr>
              <a:defRPr/>
            </a:pPr>
            <a:r>
              <a:rPr lang="en-US" altLang="zh-CN" smtClean="0"/>
              <a:t>WMO Regional Training Center Nanjing</a:t>
            </a:r>
            <a:endParaRPr lang="zh-CN" altLang="en-US"/>
          </a:p>
        </p:txBody>
      </p:sp>
      <p:sp>
        <p:nvSpPr>
          <p:cNvPr id="4" name="灯片编号占位符 3"/>
          <p:cNvSpPr>
            <a:spLocks noGrp="1"/>
          </p:cNvSpPr>
          <p:nvPr>
            <p:ph type="sldNum" sz="quarter" idx="12"/>
          </p:nvPr>
        </p:nvSpPr>
        <p:spPr/>
        <p:txBody>
          <a:bodyPr/>
          <a:lstStyle/>
          <a:p>
            <a:pPr>
              <a:defRPr/>
            </a:pPr>
            <a:fld id="{01C769A4-13F8-472F-BACE-F3157C5D20BF}" type="slidenum">
              <a:rPr lang="zh-CN" altLang="en-US" smtClean="0"/>
              <a:pPr>
                <a:defRPr/>
              </a:pPr>
              <a:t>15</a:t>
            </a:fld>
            <a:endParaRPr lang="zh-CN" altLang="en-US"/>
          </a:p>
        </p:txBody>
      </p:sp>
      <p:pic>
        <p:nvPicPr>
          <p:cNvPr id="5" name="Picture 3" descr="WMOLearn: A Global Campus Resource | World Meteorological Organization - Google Chrome"/>
          <p:cNvPicPr>
            <a:picLocks noChangeAspect="1"/>
          </p:cNvPicPr>
          <p:nvPr/>
        </p:nvPicPr>
        <p:blipFill rotWithShape="1">
          <a:blip r:embed="rId2">
            <a:extLst>
              <a:ext uri="{28A0092B-C50C-407E-A947-70E740481C1C}">
                <a14:useLocalDpi xmlns:a14="http://schemas.microsoft.com/office/drawing/2010/main" val="0"/>
              </a:ext>
            </a:extLst>
          </a:blip>
          <a:srcRect l="22208" t="10878" r="23912" b="7786"/>
          <a:stretch/>
        </p:blipFill>
        <p:spPr>
          <a:xfrm>
            <a:off x="514893" y="1876568"/>
            <a:ext cx="5088737" cy="4354266"/>
          </a:xfrm>
          <a:prstGeom prst="rect">
            <a:avLst/>
          </a:prstGeom>
          <a:ln>
            <a:solidFill>
              <a:schemeClr val="accent1"/>
            </a:solid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3"/>
          <a:stretch>
            <a:fillRect/>
          </a:stretch>
        </p:blipFill>
        <p:spPr>
          <a:xfrm>
            <a:off x="5896707" y="1876568"/>
            <a:ext cx="5661057" cy="4360109"/>
          </a:xfrm>
          <a:prstGeom prst="rect">
            <a:avLst/>
          </a:prstGeom>
          <a:ln>
            <a:solidFill>
              <a:schemeClr val="accent1"/>
            </a:solidFill>
          </a:ln>
        </p:spPr>
      </p:pic>
      <p:sp>
        <p:nvSpPr>
          <p:cNvPr id="10" name="圆角矩形 9"/>
          <p:cNvSpPr/>
          <p:nvPr/>
        </p:nvSpPr>
        <p:spPr>
          <a:xfrm>
            <a:off x="9494504" y="3727938"/>
            <a:ext cx="1267281" cy="703385"/>
          </a:xfrm>
          <a:prstGeom prst="round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1" name="圆角矩形 10"/>
          <p:cNvSpPr/>
          <p:nvPr/>
        </p:nvSpPr>
        <p:spPr>
          <a:xfrm>
            <a:off x="6786474" y="3727938"/>
            <a:ext cx="2708030" cy="703385"/>
          </a:xfrm>
          <a:prstGeom prst="round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326906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3" name="标题 13"/>
          <p:cNvSpPr>
            <a:spLocks noGrp="1"/>
          </p:cNvSpPr>
          <p:nvPr>
            <p:ph type="title"/>
          </p:nvPr>
        </p:nvSpPr>
        <p:spPr>
          <a:xfrm>
            <a:off x="334963" y="0"/>
            <a:ext cx="11018837" cy="658813"/>
          </a:xfrm>
        </p:spPr>
        <p:txBody>
          <a:bodyPr/>
          <a:lstStyle/>
          <a:p>
            <a:endParaRPr lang="zh-CN" altLang="en-US">
              <a:latin typeface="Arial" charset="0"/>
              <a:cs typeface="Arial" charset="0"/>
            </a:endParaRPr>
          </a:p>
        </p:txBody>
      </p:sp>
      <p:sp>
        <p:nvSpPr>
          <p:cNvPr id="30" name="灯片编号占位符 10">
            <a:extLst>
              <a:ext uri="{FF2B5EF4-FFF2-40B4-BE49-F238E27FC236}">
                <a16:creationId xmlns:a16="http://schemas.microsoft.com/office/drawing/2014/main" id="{FE17DEDC-943E-47D1-ADFF-17A480A9FD18}"/>
              </a:ext>
            </a:extLst>
          </p:cNvPr>
          <p:cNvSpPr>
            <a:spLocks noGrp="1"/>
          </p:cNvSpPr>
          <p:nvPr>
            <p:ph type="sldNum" sz="quarter" idx="12"/>
          </p:nvPr>
        </p:nvSpPr>
        <p:spPr>
          <a:xfrm>
            <a:off x="8610600" y="6475615"/>
            <a:ext cx="2743200" cy="365125"/>
          </a:xfrm>
        </p:spPr>
        <p:txBody>
          <a:bodyPr/>
          <a:lstStyle/>
          <a:p>
            <a:pPr>
              <a:defRPr/>
            </a:pPr>
            <a:fld id="{387F9897-6884-4964-AE15-E245CE5C51F6}" type="slidenum">
              <a:rPr lang="zh-CN" altLang="en-US"/>
              <a:pPr>
                <a:defRPr/>
              </a:pPr>
              <a:t>16</a:t>
            </a:fld>
            <a:endParaRPr lang="zh-CN" altLang="en-US"/>
          </a:p>
        </p:txBody>
      </p:sp>
      <p:sp>
        <p:nvSpPr>
          <p:cNvPr id="31" name="文本框 36">
            <a:extLst>
              <a:ext uri="{FF2B5EF4-FFF2-40B4-BE49-F238E27FC236}">
                <a16:creationId xmlns:a16="http://schemas.microsoft.com/office/drawing/2014/main" id="{A6208E84-92EB-4F89-A194-7FE3DBABBE8B}"/>
              </a:ext>
            </a:extLst>
          </p:cNvPr>
          <p:cNvSpPr txBox="1"/>
          <p:nvPr/>
        </p:nvSpPr>
        <p:spPr>
          <a:xfrm>
            <a:off x="17052" y="23453"/>
            <a:ext cx="8977312" cy="604837"/>
          </a:xfrm>
          <a:prstGeom prst="round2DiagRect">
            <a:avLst>
              <a:gd name="adj1" fmla="val 41153"/>
              <a:gd name="adj2" fmla="val 0"/>
            </a:avLst>
          </a:prstGeom>
          <a:solidFill>
            <a:srgbClr val="16A086"/>
          </a:solidFill>
          <a:ln>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a:spAutoFit/>
          </a:bodyPr>
          <a:lstStyle/>
          <a:p>
            <a:pPr fontAlgn="auto">
              <a:spcBef>
                <a:spcPts val="0"/>
              </a:spcBef>
              <a:spcAft>
                <a:spcPts val="0"/>
              </a:spcAft>
              <a:defRPr/>
            </a:pPr>
            <a:r>
              <a:rPr lang="en-US" altLang="zh-CN" sz="2400" dirty="0">
                <a:latin typeface="微软雅黑" panose="020B0503020204020204" pitchFamily="34" charset="-122"/>
              </a:rPr>
              <a:t>       NUIST Propositions——Whole Idea</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2" name="椭圆 31">
            <a:extLst>
              <a:ext uri="{FF2B5EF4-FFF2-40B4-BE49-F238E27FC236}">
                <a16:creationId xmlns:a16="http://schemas.microsoft.com/office/drawing/2014/main" id="{D00714EC-BCEE-4174-9C8C-D562C323E045}"/>
              </a:ext>
            </a:extLst>
          </p:cNvPr>
          <p:cNvSpPr/>
          <p:nvPr/>
        </p:nvSpPr>
        <p:spPr>
          <a:xfrm>
            <a:off x="0" y="-10510"/>
            <a:ext cx="641131" cy="641131"/>
          </a:xfrm>
          <a:prstGeom prst="ellipse">
            <a:avLst/>
          </a:prstGeom>
          <a:solidFill>
            <a:srgbClr val="16A08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effectLst>
                  <a:outerShdw blurRad="38100" dist="38100" dir="2700000" algn="tl">
                    <a:srgbClr val="000000">
                      <a:alpha val="43137"/>
                    </a:srgbClr>
                  </a:outerShdw>
                </a:effectLst>
                <a:latin typeface="+mn-ea"/>
                <a:cs typeface="+mn-ea"/>
              </a:rPr>
              <a:t>3</a:t>
            </a:r>
            <a:endParaRPr lang="zh-CN" altLang="en-US" sz="2400" b="1" dirty="0">
              <a:effectLst>
                <a:outerShdw blurRad="38100" dist="38100" dir="2700000" algn="tl">
                  <a:srgbClr val="000000">
                    <a:alpha val="43137"/>
                  </a:srgbClr>
                </a:outerShdw>
              </a:effectLst>
              <a:latin typeface="+mn-ea"/>
              <a:cs typeface="+mn-ea"/>
            </a:endParaRPr>
          </a:p>
        </p:txBody>
      </p:sp>
      <p:sp>
        <p:nvSpPr>
          <p:cNvPr id="2" name="文本框 1"/>
          <p:cNvSpPr txBox="1"/>
          <p:nvPr/>
        </p:nvSpPr>
        <p:spPr>
          <a:xfrm>
            <a:off x="6974049" y="1583505"/>
            <a:ext cx="4853881" cy="4086225"/>
          </a:xfrm>
          <a:prstGeom prst="roundRect">
            <a:avLst/>
          </a:prstGeom>
          <a:solidFill>
            <a:schemeClr val="bg1">
              <a:alpha val="30980"/>
            </a:schemeClr>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lnSpc>
                <a:spcPct val="150000"/>
              </a:lnSpc>
              <a:spcBef>
                <a:spcPts val="1200"/>
              </a:spcBef>
            </a:pPr>
            <a:r>
              <a:rPr lang="en-US" altLang="zh-CN" sz="2800">
                <a:solidFill>
                  <a:schemeClr val="tx1"/>
                </a:solidFill>
              </a:rPr>
              <a:t>Global Campus</a:t>
            </a:r>
          </a:p>
          <a:p>
            <a:pPr algn="ctr">
              <a:lnSpc>
                <a:spcPct val="150000"/>
              </a:lnSpc>
              <a:spcBef>
                <a:spcPts val="1200"/>
              </a:spcBef>
            </a:pPr>
            <a:endParaRPr lang="en-US" altLang="zh-CN" sz="2800">
              <a:solidFill>
                <a:schemeClr val="tx1"/>
              </a:solidFill>
            </a:endParaRPr>
          </a:p>
          <a:p>
            <a:pPr algn="ctr"/>
            <a:endParaRPr lang="en-US" altLang="zh-CN" sz="2800"/>
          </a:p>
          <a:p>
            <a:pPr algn="ctr"/>
            <a:endParaRPr lang="en-US" altLang="zh-CN" sz="2800"/>
          </a:p>
          <a:p>
            <a:pPr algn="ctr"/>
            <a:endParaRPr lang="en-US" altLang="zh-CN" sz="2800"/>
          </a:p>
          <a:p>
            <a:pPr algn="ctr"/>
            <a:endParaRPr lang="en-US" altLang="zh-CN" sz="2800"/>
          </a:p>
          <a:p>
            <a:pPr algn="ctr"/>
            <a:endParaRPr lang="en-US" altLang="zh-CN" sz="2800"/>
          </a:p>
        </p:txBody>
      </p:sp>
      <p:grpSp>
        <p:nvGrpSpPr>
          <p:cNvPr id="12" name="组合 11"/>
          <p:cNvGrpSpPr/>
          <p:nvPr/>
        </p:nvGrpSpPr>
        <p:grpSpPr>
          <a:xfrm>
            <a:off x="119530" y="1506070"/>
            <a:ext cx="5397031" cy="3978507"/>
            <a:chOff x="966740" y="1893802"/>
            <a:chExt cx="4297082" cy="3162292"/>
          </a:xfrm>
        </p:grpSpPr>
        <p:pic>
          <p:nvPicPr>
            <p:cNvPr id="26" name="图片 10"/>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76922" y="2755129"/>
              <a:ext cx="3676718" cy="196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云形 3"/>
            <p:cNvSpPr/>
            <p:nvPr/>
          </p:nvSpPr>
          <p:spPr>
            <a:xfrm flipV="1">
              <a:off x="966740" y="1893802"/>
              <a:ext cx="4297082" cy="3162292"/>
            </a:xfrm>
            <a:prstGeom prst="cloud">
              <a:avLst/>
            </a:prstGeom>
            <a:solidFill>
              <a:schemeClr val="bg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rgbClr val="FF0000"/>
                </a:solidFill>
              </a:endParaRPr>
            </a:p>
          </p:txBody>
        </p:sp>
        <p:sp>
          <p:nvSpPr>
            <p:cNvPr id="6" name="文本框 5"/>
            <p:cNvSpPr txBox="1"/>
            <p:nvPr/>
          </p:nvSpPr>
          <p:spPr>
            <a:xfrm>
              <a:off x="1469660" y="2978892"/>
              <a:ext cx="3036048" cy="733903"/>
            </a:xfrm>
            <a:prstGeom prst="rect">
              <a:avLst/>
            </a:prstGeom>
            <a:noFill/>
          </p:spPr>
          <p:txBody>
            <a:bodyPr wrap="square" rtlCol="0">
              <a:spAutoFit/>
            </a:bodyPr>
            <a:lstStyle/>
            <a:p>
              <a:r>
                <a:rPr lang="af-ZA" altLang="zh-CN" sz="5400" dirty="0"/>
                <a:t>Community</a:t>
              </a:r>
            </a:p>
          </p:txBody>
        </p:sp>
      </p:grpSp>
      <p:sp>
        <p:nvSpPr>
          <p:cNvPr id="7" name="虚尾箭头 6"/>
          <p:cNvSpPr/>
          <p:nvPr/>
        </p:nvSpPr>
        <p:spPr>
          <a:xfrm>
            <a:off x="5837574" y="3399513"/>
            <a:ext cx="761177" cy="342088"/>
          </a:xfrm>
          <a:prstGeom prst="striped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7243485" y="2650509"/>
            <a:ext cx="4315010" cy="1200329"/>
          </a:xfrm>
          <a:prstGeom prst="rect">
            <a:avLst/>
          </a:prstGeom>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altLang="zh-CN" sz="2400" dirty="0"/>
              <a:t>Chairman (Director of WMO Training Division) Or Chairman-in-Office</a:t>
            </a:r>
          </a:p>
        </p:txBody>
      </p:sp>
      <p:sp>
        <p:nvSpPr>
          <p:cNvPr id="11" name="矩形 10"/>
          <p:cNvSpPr/>
          <p:nvPr/>
        </p:nvSpPr>
        <p:spPr>
          <a:xfrm>
            <a:off x="7243485" y="4065604"/>
            <a:ext cx="4315010" cy="830997"/>
          </a:xfrm>
          <a:prstGeom prst="rect">
            <a:avLst/>
          </a:prstGeom>
          <a:ln/>
        </p:spPr>
        <p:style>
          <a:lnRef idx="0">
            <a:schemeClr val="accent2"/>
          </a:lnRef>
          <a:fillRef idx="3">
            <a:schemeClr val="accent2"/>
          </a:fillRef>
          <a:effectRef idx="3">
            <a:schemeClr val="accent2"/>
          </a:effectRef>
          <a:fontRef idx="minor">
            <a:schemeClr val="lt1"/>
          </a:fontRef>
        </p:style>
        <p:txBody>
          <a:bodyPr wrap="square">
            <a:spAutoFit/>
          </a:bodyPr>
          <a:lstStyle/>
          <a:p>
            <a:r>
              <a:rPr lang="af-ZA" altLang="zh-CN" sz="2400" dirty="0"/>
              <a:t>Regional </a:t>
            </a:r>
            <a:r>
              <a:rPr lang="af-ZA" altLang="zh-CN" sz="2400" dirty="0" smtClean="0"/>
              <a:t>division</a:t>
            </a:r>
            <a:r>
              <a:rPr lang="zh-CN" altLang="en-US" sz="2400" dirty="0" smtClean="0"/>
              <a:t>（</a:t>
            </a:r>
            <a:r>
              <a:rPr lang="en-US" altLang="zh-CN" sz="2400" dirty="0" smtClean="0"/>
              <a:t>Core Node</a:t>
            </a:r>
            <a:r>
              <a:rPr lang="zh-CN" altLang="en-US" sz="2400" dirty="0" smtClean="0"/>
              <a:t>）</a:t>
            </a:r>
            <a:endParaRPr lang="af-ZA" altLang="zh-CN" sz="2400" dirty="0"/>
          </a:p>
          <a:p>
            <a:pPr algn="ctr"/>
            <a:r>
              <a:rPr lang="en-US" altLang="zh-CN" sz="2400" b="1" dirty="0">
                <a:solidFill>
                  <a:schemeClr val="bg1"/>
                </a:solidFill>
                <a:ea typeface="等线" panose="02010600030101010101" pitchFamily="2" charset="-122"/>
                <a:cs typeface="Times New Roman" panose="02020603050405020304" pitchFamily="18" charset="0"/>
              </a:rPr>
              <a:t>(</a:t>
            </a:r>
            <a:r>
              <a:rPr lang="en-US" altLang="zh-CN" sz="2400" b="1" dirty="0" err="1">
                <a:solidFill>
                  <a:schemeClr val="bg1"/>
                </a:solidFill>
                <a:ea typeface="等线" panose="02010600030101010101" pitchFamily="2" charset="-122"/>
                <a:cs typeface="Times New Roman" panose="02020603050405020304" pitchFamily="18" charset="0"/>
              </a:rPr>
              <a:t>eg.</a:t>
            </a:r>
            <a:r>
              <a:rPr lang="en-US" altLang="zh-CN" sz="2400" b="1" dirty="0">
                <a:solidFill>
                  <a:schemeClr val="bg1"/>
                </a:solidFill>
                <a:ea typeface="等线" panose="02010600030101010101" pitchFamily="2" charset="-122"/>
                <a:cs typeface="Times New Roman" panose="02020603050405020304" pitchFamily="18" charset="0"/>
              </a:rPr>
              <a:t> NUIST -&gt; Asia and Africa)</a:t>
            </a:r>
            <a:endParaRPr lang="zh-CN" altLang="en-US" sz="2400" b="1" dirty="0">
              <a:solidFill>
                <a:schemeClr val="bg1"/>
              </a:solidFill>
            </a:endParaRPr>
          </a:p>
        </p:txBody>
      </p:sp>
      <p:sp>
        <p:nvSpPr>
          <p:cNvPr id="3" name="圆角矩形标注 2"/>
          <p:cNvSpPr/>
          <p:nvPr/>
        </p:nvSpPr>
        <p:spPr>
          <a:xfrm>
            <a:off x="2754259" y="5397210"/>
            <a:ext cx="4219790" cy="1171010"/>
          </a:xfrm>
          <a:prstGeom prst="wedgeRoundRectCallout">
            <a:avLst>
              <a:gd name="adj1" fmla="val 54630"/>
              <a:gd name="adj2" fmla="val -1356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t>Hardware </a:t>
            </a:r>
            <a:r>
              <a:rPr lang="en-US" altLang="zh-CN" sz="2000" b="1" dirty="0" smtClean="0"/>
              <a:t>/ software </a:t>
            </a:r>
            <a:r>
              <a:rPr lang="en-US" altLang="zh-CN" sz="2000" b="1" dirty="0"/>
              <a:t>construction</a:t>
            </a:r>
          </a:p>
          <a:p>
            <a:pPr algn="ctr"/>
            <a:r>
              <a:rPr lang="en-US" altLang="zh-CN" sz="2000" b="1" dirty="0"/>
              <a:t>Maintenance</a:t>
            </a:r>
          </a:p>
          <a:p>
            <a:pPr algn="ctr"/>
            <a:r>
              <a:rPr lang="en-US" altLang="zh-CN" sz="2000" b="1" dirty="0" smtClean="0"/>
              <a:t>Coordination</a:t>
            </a:r>
            <a:endParaRPr lang="en-US" altLang="zh-CN" sz="2000" b="1" dirty="0"/>
          </a:p>
        </p:txBody>
      </p:sp>
    </p:spTree>
    <p:extLst>
      <p:ext uri="{BB962C8B-B14F-4D97-AF65-F5344CB8AC3E}">
        <p14:creationId xmlns:p14="http://schemas.microsoft.com/office/powerpoint/2010/main" val="319777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5AEC4A44-B1A5-4E41-95C8-5A31A39E1F4F}"/>
              </a:ext>
            </a:extLst>
          </p:cNvPr>
          <p:cNvSpPr/>
          <p:nvPr/>
        </p:nvSpPr>
        <p:spPr>
          <a:xfrm>
            <a:off x="320565" y="735277"/>
            <a:ext cx="11436551" cy="5922900"/>
          </a:xfrm>
          <a:prstGeom prst="rect">
            <a:avLst/>
          </a:prstGeom>
          <a:solidFill>
            <a:schemeClr val="bg2">
              <a:lumMod val="9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5374" tIns="155374" rIns="155374" bIns="863032" numCol="1" spcCol="1270" anchor="t" anchorCtr="0">
            <a:noAutofit/>
          </a:bodyPr>
          <a:lstStyle/>
          <a:p>
            <a:pPr marL="0" lvl="0" indent="0" algn="l" defTabSz="1422400">
              <a:lnSpc>
                <a:spcPct val="90000"/>
              </a:lnSpc>
              <a:spcBef>
                <a:spcPct val="0"/>
              </a:spcBef>
              <a:spcAft>
                <a:spcPct val="35000"/>
              </a:spcAft>
              <a:buNone/>
            </a:pPr>
            <a:endParaRPr lang="zh-CN" altLang="en-US" sz="3200" kern="1200" dirty="0">
              <a:latin typeface="Calibri" pitchFamily="34" charset="0"/>
            </a:endParaRPr>
          </a:p>
        </p:txBody>
      </p:sp>
      <p:sp>
        <p:nvSpPr>
          <p:cNvPr id="38923" name="标题 13"/>
          <p:cNvSpPr>
            <a:spLocks noGrp="1"/>
          </p:cNvSpPr>
          <p:nvPr>
            <p:ph type="title"/>
          </p:nvPr>
        </p:nvSpPr>
        <p:spPr>
          <a:xfrm>
            <a:off x="334963" y="0"/>
            <a:ext cx="11018837" cy="658813"/>
          </a:xfrm>
        </p:spPr>
        <p:txBody>
          <a:bodyPr/>
          <a:lstStyle/>
          <a:p>
            <a:endParaRPr lang="zh-CN" altLang="en-US">
              <a:latin typeface="Arial" charset="0"/>
              <a:cs typeface="Arial" charset="0"/>
            </a:endParaRPr>
          </a:p>
        </p:txBody>
      </p:sp>
      <p:sp>
        <p:nvSpPr>
          <p:cNvPr id="17" name="任意多边形: 形状 16">
            <a:extLst>
              <a:ext uri="{FF2B5EF4-FFF2-40B4-BE49-F238E27FC236}">
                <a16:creationId xmlns:a16="http://schemas.microsoft.com/office/drawing/2014/main" id="{26618589-9EE9-4096-AAA5-784394C244BC}"/>
              </a:ext>
            </a:extLst>
          </p:cNvPr>
          <p:cNvSpPr/>
          <p:nvPr/>
        </p:nvSpPr>
        <p:spPr>
          <a:xfrm>
            <a:off x="543388" y="1857756"/>
            <a:ext cx="11105222" cy="511637"/>
          </a:xfrm>
          <a:custGeom>
            <a:avLst/>
            <a:gdLst>
              <a:gd name="connsiteX0" fmla="*/ 0 w 2765535"/>
              <a:gd name="connsiteY0" fmla="*/ 55888 h 532263"/>
              <a:gd name="connsiteX1" fmla="*/ 55888 w 2765535"/>
              <a:gd name="connsiteY1" fmla="*/ 0 h 532263"/>
              <a:gd name="connsiteX2" fmla="*/ 2709647 w 2765535"/>
              <a:gd name="connsiteY2" fmla="*/ 0 h 532263"/>
              <a:gd name="connsiteX3" fmla="*/ 2765535 w 2765535"/>
              <a:gd name="connsiteY3" fmla="*/ 55888 h 532263"/>
              <a:gd name="connsiteX4" fmla="*/ 2765535 w 2765535"/>
              <a:gd name="connsiteY4" fmla="*/ 476375 h 532263"/>
              <a:gd name="connsiteX5" fmla="*/ 2709647 w 2765535"/>
              <a:gd name="connsiteY5" fmla="*/ 532263 h 532263"/>
              <a:gd name="connsiteX6" fmla="*/ 55888 w 2765535"/>
              <a:gd name="connsiteY6" fmla="*/ 532263 h 532263"/>
              <a:gd name="connsiteX7" fmla="*/ 0 w 2765535"/>
              <a:gd name="connsiteY7" fmla="*/ 476375 h 532263"/>
              <a:gd name="connsiteX8" fmla="*/ 0 w 2765535"/>
              <a:gd name="connsiteY8" fmla="*/ 55888 h 5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535" h="532263">
                <a:moveTo>
                  <a:pt x="0" y="55888"/>
                </a:moveTo>
                <a:cubicBezTo>
                  <a:pt x="0" y="25022"/>
                  <a:pt x="25022" y="0"/>
                  <a:pt x="55888" y="0"/>
                </a:cubicBezTo>
                <a:lnTo>
                  <a:pt x="2709647" y="0"/>
                </a:lnTo>
                <a:cubicBezTo>
                  <a:pt x="2740513" y="0"/>
                  <a:pt x="2765535" y="25022"/>
                  <a:pt x="2765535" y="55888"/>
                </a:cubicBezTo>
                <a:lnTo>
                  <a:pt x="2765535" y="476375"/>
                </a:lnTo>
                <a:cubicBezTo>
                  <a:pt x="2765535" y="507241"/>
                  <a:pt x="2740513" y="532263"/>
                  <a:pt x="2709647" y="532263"/>
                </a:cubicBezTo>
                <a:lnTo>
                  <a:pt x="55888" y="532263"/>
                </a:lnTo>
                <a:cubicBezTo>
                  <a:pt x="25022" y="532263"/>
                  <a:pt x="0" y="507241"/>
                  <a:pt x="0" y="476375"/>
                </a:cubicBezTo>
                <a:lnTo>
                  <a:pt x="0" y="55888"/>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92569" tIns="92569" rIns="92569" bIns="92569" numCol="1" spcCol="1270" anchor="ctr" anchorCtr="0">
            <a:noAutofit/>
          </a:bodyPr>
          <a:lstStyle/>
          <a:p>
            <a:pPr algn="ctr" defTabSz="889000">
              <a:lnSpc>
                <a:spcPct val="90000"/>
              </a:lnSpc>
              <a:spcAft>
                <a:spcPct val="35000"/>
              </a:spcAft>
            </a:pPr>
            <a:r>
              <a:rPr lang="en-US" altLang="zh-CN" sz="2000" b="1" kern="1200">
                <a:solidFill>
                  <a:schemeClr val="bg1"/>
                </a:solidFill>
                <a:latin typeface="Calibri" pitchFamily="34" charset="0"/>
              </a:rPr>
              <a:t>GC </a:t>
            </a:r>
            <a:r>
              <a:rPr lang="en-US" altLang="zh-CN" sz="2000" b="1">
                <a:solidFill>
                  <a:schemeClr val="bg1"/>
                </a:solidFill>
                <a:latin typeface="Calibri" pitchFamily="34" charset="0"/>
              </a:rPr>
              <a:t>Committee</a:t>
            </a:r>
            <a:r>
              <a:rPr lang="zh-CN" altLang="en-US" sz="2000" b="1" kern="1200" smtClean="0">
                <a:solidFill>
                  <a:schemeClr val="bg1"/>
                </a:solidFill>
                <a:latin typeface="Calibri" pitchFamily="34" charset="0"/>
              </a:rPr>
              <a:t>（</a:t>
            </a:r>
            <a:r>
              <a:rPr lang="en-US" altLang="zh-CN" sz="2000" b="1" smtClean="0">
                <a:solidFill>
                  <a:schemeClr val="bg1"/>
                </a:solidFill>
                <a:latin typeface="Calibri" pitchFamily="34" charset="0"/>
              </a:rPr>
              <a:t>WMO-ETRP</a:t>
            </a:r>
            <a:r>
              <a:rPr lang="zh-CN" altLang="en-US" sz="2000" b="1" kern="1200" smtClean="0">
                <a:solidFill>
                  <a:schemeClr val="bg1"/>
                </a:solidFill>
                <a:latin typeface="Calibri" pitchFamily="34" charset="0"/>
              </a:rPr>
              <a:t>）</a:t>
            </a:r>
            <a:endParaRPr lang="zh-CN" altLang="en-US" sz="2000" b="1" kern="1200" dirty="0">
              <a:solidFill>
                <a:schemeClr val="bg1"/>
              </a:solidFill>
              <a:latin typeface="Calibri" pitchFamily="34" charset="0"/>
            </a:endParaRPr>
          </a:p>
        </p:txBody>
      </p:sp>
      <p:sp>
        <p:nvSpPr>
          <p:cNvPr id="20" name="任意多边形: 形状 19">
            <a:extLst>
              <a:ext uri="{FF2B5EF4-FFF2-40B4-BE49-F238E27FC236}">
                <a16:creationId xmlns:a16="http://schemas.microsoft.com/office/drawing/2014/main" id="{6A1B2DC9-4BB2-4E5F-8219-C89372595FA9}"/>
              </a:ext>
            </a:extLst>
          </p:cNvPr>
          <p:cNvSpPr/>
          <p:nvPr/>
        </p:nvSpPr>
        <p:spPr>
          <a:xfrm>
            <a:off x="8068227" y="2568965"/>
            <a:ext cx="3580382" cy="511637"/>
          </a:xfrm>
          <a:custGeom>
            <a:avLst/>
            <a:gdLst>
              <a:gd name="connsiteX0" fmla="*/ 0 w 2791307"/>
              <a:gd name="connsiteY0" fmla="*/ 49892 h 475163"/>
              <a:gd name="connsiteX1" fmla="*/ 49892 w 2791307"/>
              <a:gd name="connsiteY1" fmla="*/ 0 h 475163"/>
              <a:gd name="connsiteX2" fmla="*/ 2741415 w 2791307"/>
              <a:gd name="connsiteY2" fmla="*/ 0 h 475163"/>
              <a:gd name="connsiteX3" fmla="*/ 2791307 w 2791307"/>
              <a:gd name="connsiteY3" fmla="*/ 49892 h 475163"/>
              <a:gd name="connsiteX4" fmla="*/ 2791307 w 2791307"/>
              <a:gd name="connsiteY4" fmla="*/ 425271 h 475163"/>
              <a:gd name="connsiteX5" fmla="*/ 2741415 w 2791307"/>
              <a:gd name="connsiteY5" fmla="*/ 475163 h 475163"/>
              <a:gd name="connsiteX6" fmla="*/ 49892 w 2791307"/>
              <a:gd name="connsiteY6" fmla="*/ 475163 h 475163"/>
              <a:gd name="connsiteX7" fmla="*/ 0 w 2791307"/>
              <a:gd name="connsiteY7" fmla="*/ 425271 h 475163"/>
              <a:gd name="connsiteX8" fmla="*/ 0 w 2791307"/>
              <a:gd name="connsiteY8" fmla="*/ 49892 h 47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1307" h="475163">
                <a:moveTo>
                  <a:pt x="0" y="49892"/>
                </a:moveTo>
                <a:cubicBezTo>
                  <a:pt x="0" y="22337"/>
                  <a:pt x="22337" y="0"/>
                  <a:pt x="49892" y="0"/>
                </a:cubicBezTo>
                <a:lnTo>
                  <a:pt x="2741415" y="0"/>
                </a:lnTo>
                <a:cubicBezTo>
                  <a:pt x="2768970" y="0"/>
                  <a:pt x="2791307" y="22337"/>
                  <a:pt x="2791307" y="49892"/>
                </a:cubicBezTo>
                <a:lnTo>
                  <a:pt x="2791307" y="425271"/>
                </a:lnTo>
                <a:cubicBezTo>
                  <a:pt x="2791307" y="452826"/>
                  <a:pt x="2768970" y="475163"/>
                  <a:pt x="2741415" y="475163"/>
                </a:cubicBezTo>
                <a:lnTo>
                  <a:pt x="49892" y="475163"/>
                </a:lnTo>
                <a:cubicBezTo>
                  <a:pt x="22337" y="475163"/>
                  <a:pt x="0" y="452826"/>
                  <a:pt x="0" y="425271"/>
                </a:cubicBezTo>
                <a:lnTo>
                  <a:pt x="0" y="49892"/>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90813" tIns="90813" rIns="90813" bIns="90813"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solidFill>
                  <a:schemeClr val="bg1"/>
                </a:solidFill>
                <a:latin typeface="Calibri" pitchFamily="34" charset="0"/>
              </a:rPr>
              <a:t>Host/Project Office</a:t>
            </a:r>
            <a:endParaRPr lang="zh-CN" altLang="en-US" sz="2000" b="1" kern="1200" dirty="0">
              <a:solidFill>
                <a:schemeClr val="bg1"/>
              </a:solidFill>
              <a:latin typeface="Calibri" pitchFamily="34" charset="0"/>
            </a:endParaRPr>
          </a:p>
        </p:txBody>
      </p:sp>
      <p:sp>
        <p:nvSpPr>
          <p:cNvPr id="25" name="圆角矩形 16">
            <a:extLst>
              <a:ext uri="{FF2B5EF4-FFF2-40B4-BE49-F238E27FC236}">
                <a16:creationId xmlns:a16="http://schemas.microsoft.com/office/drawing/2014/main" id="{D5420BEC-3825-423F-8557-CC081CB6E28F}"/>
              </a:ext>
            </a:extLst>
          </p:cNvPr>
          <p:cNvSpPr/>
          <p:nvPr/>
        </p:nvSpPr>
        <p:spPr bwMode="auto">
          <a:xfrm>
            <a:off x="8068227" y="3295665"/>
            <a:ext cx="3580381" cy="991054"/>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altLang="zh-CN" b="1" dirty="0" smtClean="0">
                <a:solidFill>
                  <a:schemeClr val="tx1"/>
                </a:solidFill>
                <a:latin typeface="Calibri" pitchFamily="34" charset="0"/>
              </a:rPr>
              <a:t>RA-1</a:t>
            </a:r>
          </a:p>
          <a:p>
            <a:pPr algn="ctr" fontAlgn="auto">
              <a:spcBef>
                <a:spcPts val="0"/>
              </a:spcBef>
              <a:spcAft>
                <a:spcPts val="0"/>
              </a:spcAft>
              <a:defRPr/>
            </a:pPr>
            <a:r>
              <a:rPr lang="en-US" altLang="zh-CN" b="1" dirty="0" smtClean="0">
                <a:solidFill>
                  <a:schemeClr val="tx1"/>
                </a:solidFill>
                <a:latin typeface="Calibri" pitchFamily="34" charset="0"/>
              </a:rPr>
              <a:t>RA-2 </a:t>
            </a:r>
          </a:p>
          <a:p>
            <a:pPr algn="ctr" fontAlgn="auto">
              <a:spcBef>
                <a:spcPts val="0"/>
              </a:spcBef>
              <a:spcAft>
                <a:spcPts val="0"/>
              </a:spcAft>
              <a:defRPr/>
            </a:pPr>
            <a:r>
              <a:rPr lang="en-US" altLang="zh-CN" b="1" dirty="0" smtClean="0">
                <a:solidFill>
                  <a:schemeClr val="tx1"/>
                </a:solidFill>
                <a:latin typeface="Calibri" pitchFamily="34" charset="0"/>
              </a:rPr>
              <a:t>…</a:t>
            </a:r>
          </a:p>
        </p:txBody>
      </p:sp>
      <p:sp>
        <p:nvSpPr>
          <p:cNvPr id="18" name="任意多边形: 形状 17">
            <a:extLst>
              <a:ext uri="{FF2B5EF4-FFF2-40B4-BE49-F238E27FC236}">
                <a16:creationId xmlns:a16="http://schemas.microsoft.com/office/drawing/2014/main" id="{BF840EF2-8D5B-4F45-A478-FB6F15AD2B58}"/>
              </a:ext>
            </a:extLst>
          </p:cNvPr>
          <p:cNvSpPr/>
          <p:nvPr/>
        </p:nvSpPr>
        <p:spPr>
          <a:xfrm>
            <a:off x="4206715" y="2568965"/>
            <a:ext cx="3590611" cy="511637"/>
          </a:xfrm>
          <a:custGeom>
            <a:avLst/>
            <a:gdLst>
              <a:gd name="connsiteX0" fmla="*/ 0 w 2585131"/>
              <a:gd name="connsiteY0" fmla="*/ 53722 h 511637"/>
              <a:gd name="connsiteX1" fmla="*/ 53722 w 2585131"/>
              <a:gd name="connsiteY1" fmla="*/ 0 h 511637"/>
              <a:gd name="connsiteX2" fmla="*/ 2531409 w 2585131"/>
              <a:gd name="connsiteY2" fmla="*/ 0 h 511637"/>
              <a:gd name="connsiteX3" fmla="*/ 2585131 w 2585131"/>
              <a:gd name="connsiteY3" fmla="*/ 53722 h 511637"/>
              <a:gd name="connsiteX4" fmla="*/ 2585131 w 2585131"/>
              <a:gd name="connsiteY4" fmla="*/ 457915 h 511637"/>
              <a:gd name="connsiteX5" fmla="*/ 2531409 w 2585131"/>
              <a:gd name="connsiteY5" fmla="*/ 511637 h 511637"/>
              <a:gd name="connsiteX6" fmla="*/ 53722 w 2585131"/>
              <a:gd name="connsiteY6" fmla="*/ 511637 h 511637"/>
              <a:gd name="connsiteX7" fmla="*/ 0 w 2585131"/>
              <a:gd name="connsiteY7" fmla="*/ 457915 h 511637"/>
              <a:gd name="connsiteX8" fmla="*/ 0 w 2585131"/>
              <a:gd name="connsiteY8" fmla="*/ 53722 h 51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5131" h="511637">
                <a:moveTo>
                  <a:pt x="0" y="53722"/>
                </a:moveTo>
                <a:cubicBezTo>
                  <a:pt x="0" y="24052"/>
                  <a:pt x="24052" y="0"/>
                  <a:pt x="53722" y="0"/>
                </a:cubicBezTo>
                <a:lnTo>
                  <a:pt x="2531409" y="0"/>
                </a:lnTo>
                <a:cubicBezTo>
                  <a:pt x="2561079" y="0"/>
                  <a:pt x="2585131" y="24052"/>
                  <a:pt x="2585131" y="53722"/>
                </a:cubicBezTo>
                <a:lnTo>
                  <a:pt x="2585131" y="457915"/>
                </a:lnTo>
                <a:cubicBezTo>
                  <a:pt x="2585131" y="487585"/>
                  <a:pt x="2561079" y="511637"/>
                  <a:pt x="2531409" y="511637"/>
                </a:cubicBezTo>
                <a:lnTo>
                  <a:pt x="53722" y="511637"/>
                </a:lnTo>
                <a:cubicBezTo>
                  <a:pt x="24052" y="511637"/>
                  <a:pt x="0" y="487585"/>
                  <a:pt x="0" y="457915"/>
                </a:cubicBezTo>
                <a:lnTo>
                  <a:pt x="0" y="53722"/>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91935" tIns="91935" rIns="91935" bIns="91935" numCol="1" spcCol="1270" anchor="t" anchorCtr="0">
            <a:noAutofit/>
          </a:bodyPr>
          <a:lstStyle/>
          <a:p>
            <a:pPr algn="ctr" fontAlgn="auto">
              <a:spcAft>
                <a:spcPts val="0"/>
              </a:spcAft>
              <a:defRPr/>
            </a:pPr>
            <a:r>
              <a:rPr lang="en-US" altLang="zh-CN" sz="2000" b="1" smtClean="0">
                <a:solidFill>
                  <a:schemeClr val="bg1"/>
                </a:solidFill>
                <a:latin typeface="Calibri" pitchFamily="34" charset="0"/>
              </a:rPr>
              <a:t>Member </a:t>
            </a:r>
            <a:r>
              <a:rPr lang="en-US" altLang="zh-CN" sz="2000" b="1">
                <a:solidFill>
                  <a:schemeClr val="bg1"/>
                </a:solidFill>
                <a:latin typeface="Calibri" pitchFamily="34" charset="0"/>
              </a:rPr>
              <a:t>group</a:t>
            </a:r>
            <a:endParaRPr lang="zh-CN" altLang="en-US" sz="2000" b="1" dirty="0">
              <a:solidFill>
                <a:schemeClr val="bg1"/>
              </a:solidFill>
              <a:latin typeface="Calibri" pitchFamily="34" charset="0"/>
            </a:endParaRPr>
          </a:p>
        </p:txBody>
      </p:sp>
      <p:sp>
        <p:nvSpPr>
          <p:cNvPr id="23" name="圆角矩形 14">
            <a:extLst>
              <a:ext uri="{FF2B5EF4-FFF2-40B4-BE49-F238E27FC236}">
                <a16:creationId xmlns:a16="http://schemas.microsoft.com/office/drawing/2014/main" id="{8C7C3F56-64CE-4D2A-A7D1-045520A8ED31}"/>
              </a:ext>
            </a:extLst>
          </p:cNvPr>
          <p:cNvSpPr/>
          <p:nvPr/>
        </p:nvSpPr>
        <p:spPr bwMode="auto">
          <a:xfrm>
            <a:off x="4206715" y="3295665"/>
            <a:ext cx="3590612" cy="991054"/>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altLang="zh-CN" b="1">
                <a:solidFill>
                  <a:schemeClr val="tx1"/>
                </a:solidFill>
                <a:latin typeface="Calibri" pitchFamily="34" charset="0"/>
              </a:rPr>
              <a:t>RTCs</a:t>
            </a:r>
          </a:p>
          <a:p>
            <a:pPr algn="ctr" fontAlgn="auto">
              <a:spcBef>
                <a:spcPts val="0"/>
              </a:spcBef>
              <a:spcAft>
                <a:spcPts val="0"/>
              </a:spcAft>
              <a:defRPr/>
            </a:pPr>
            <a:r>
              <a:rPr lang="en-US" altLang="zh-CN" b="1">
                <a:solidFill>
                  <a:schemeClr val="tx1"/>
                </a:solidFill>
                <a:latin typeface="Calibri" pitchFamily="34" charset="0"/>
              </a:rPr>
              <a:t>NMHSs</a:t>
            </a:r>
            <a:endParaRPr lang="en-US" altLang="zh-CN" b="1" dirty="0">
              <a:solidFill>
                <a:schemeClr val="tx1"/>
              </a:solidFill>
              <a:latin typeface="Calibri" pitchFamily="34" charset="0"/>
            </a:endParaRPr>
          </a:p>
          <a:p>
            <a:pPr algn="ctr" fontAlgn="auto">
              <a:spcBef>
                <a:spcPts val="0"/>
              </a:spcBef>
              <a:spcAft>
                <a:spcPts val="0"/>
              </a:spcAft>
              <a:defRPr/>
            </a:pPr>
            <a:r>
              <a:rPr lang="en-US" altLang="zh-CN" sz="1700" b="1">
                <a:solidFill>
                  <a:schemeClr val="tx1"/>
                </a:solidFill>
                <a:latin typeface="Calibri" pitchFamily="34" charset="0"/>
              </a:rPr>
              <a:t>Educational Institutions</a:t>
            </a:r>
            <a:endParaRPr lang="zh-CN" altLang="en-US" sz="1700" b="1" dirty="0">
              <a:solidFill>
                <a:schemeClr val="tx1"/>
              </a:solidFill>
              <a:latin typeface="Calibri" pitchFamily="34" charset="0"/>
            </a:endParaRPr>
          </a:p>
        </p:txBody>
      </p:sp>
      <p:sp>
        <p:nvSpPr>
          <p:cNvPr id="27" name="圆角矩形 9">
            <a:extLst>
              <a:ext uri="{FF2B5EF4-FFF2-40B4-BE49-F238E27FC236}">
                <a16:creationId xmlns:a16="http://schemas.microsoft.com/office/drawing/2014/main" id="{6261E151-5E8F-4F08-B013-1D4CAE0BC723}"/>
              </a:ext>
            </a:extLst>
          </p:cNvPr>
          <p:cNvSpPr/>
          <p:nvPr/>
        </p:nvSpPr>
        <p:spPr bwMode="auto">
          <a:xfrm>
            <a:off x="543388" y="4454056"/>
            <a:ext cx="3496705" cy="1977768"/>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lvl="1" fontAlgn="auto">
              <a:lnSpc>
                <a:spcPct val="150000"/>
              </a:lnSpc>
              <a:spcBef>
                <a:spcPts val="0"/>
              </a:spcBef>
              <a:spcAft>
                <a:spcPts val="0"/>
              </a:spcAft>
              <a:defRPr/>
            </a:pPr>
            <a:r>
              <a:rPr lang="en-US" altLang="zh-CN" sz="1600" b="1">
                <a:solidFill>
                  <a:schemeClr val="tx1"/>
                </a:solidFill>
                <a:latin typeface="Calibri" pitchFamily="34" charset="0"/>
              </a:rPr>
              <a:t>Consultation and advisory services</a:t>
            </a:r>
            <a:endParaRPr lang="zh-CN" altLang="en-US" sz="1600" b="1">
              <a:solidFill>
                <a:schemeClr val="tx1"/>
              </a:solidFill>
              <a:latin typeface="Calibri" pitchFamily="34" charset="0"/>
            </a:endParaRPr>
          </a:p>
          <a:p>
            <a:pPr marL="0" lvl="1" fontAlgn="auto">
              <a:lnSpc>
                <a:spcPct val="150000"/>
              </a:lnSpc>
              <a:spcBef>
                <a:spcPts val="0"/>
              </a:spcBef>
              <a:spcAft>
                <a:spcPts val="0"/>
              </a:spcAft>
              <a:defRPr/>
            </a:pPr>
            <a:r>
              <a:rPr lang="en-US" altLang="zh-CN" sz="1600" b="1">
                <a:solidFill>
                  <a:schemeClr val="tx1"/>
                </a:solidFill>
                <a:latin typeface="Calibri" pitchFamily="34" charset="0"/>
              </a:rPr>
              <a:t>Module/Course Evaluation </a:t>
            </a:r>
            <a:endParaRPr lang="zh-CN" altLang="en-US" sz="1600" b="1">
              <a:solidFill>
                <a:schemeClr val="tx1"/>
              </a:solidFill>
              <a:latin typeface="Calibri" pitchFamily="34" charset="0"/>
            </a:endParaRPr>
          </a:p>
          <a:p>
            <a:pPr marL="0" lvl="1" fontAlgn="auto">
              <a:lnSpc>
                <a:spcPct val="150000"/>
              </a:lnSpc>
              <a:spcBef>
                <a:spcPts val="0"/>
              </a:spcBef>
              <a:spcAft>
                <a:spcPts val="0"/>
              </a:spcAft>
              <a:defRPr/>
            </a:pPr>
            <a:r>
              <a:rPr lang="en-US" altLang="zh-CN" sz="1600" b="1">
                <a:solidFill>
                  <a:schemeClr val="tx1"/>
                </a:solidFill>
                <a:latin typeface="Calibri" pitchFamily="34" charset="0"/>
              </a:rPr>
              <a:t>Criteria and Standard Laying out </a:t>
            </a:r>
          </a:p>
        </p:txBody>
      </p:sp>
      <p:sp>
        <p:nvSpPr>
          <p:cNvPr id="19" name="任意多边形: 形状 18">
            <a:extLst>
              <a:ext uri="{FF2B5EF4-FFF2-40B4-BE49-F238E27FC236}">
                <a16:creationId xmlns:a16="http://schemas.microsoft.com/office/drawing/2014/main" id="{7071BE8C-454A-412D-BC06-4CF812FE6B63}"/>
              </a:ext>
            </a:extLst>
          </p:cNvPr>
          <p:cNvSpPr/>
          <p:nvPr/>
        </p:nvSpPr>
        <p:spPr>
          <a:xfrm>
            <a:off x="543388" y="2568965"/>
            <a:ext cx="3496704" cy="511637"/>
          </a:xfrm>
          <a:custGeom>
            <a:avLst/>
            <a:gdLst>
              <a:gd name="connsiteX0" fmla="*/ 0 w 2571148"/>
              <a:gd name="connsiteY0" fmla="*/ 51556 h 491005"/>
              <a:gd name="connsiteX1" fmla="*/ 51556 w 2571148"/>
              <a:gd name="connsiteY1" fmla="*/ 0 h 491005"/>
              <a:gd name="connsiteX2" fmla="*/ 2519592 w 2571148"/>
              <a:gd name="connsiteY2" fmla="*/ 0 h 491005"/>
              <a:gd name="connsiteX3" fmla="*/ 2571148 w 2571148"/>
              <a:gd name="connsiteY3" fmla="*/ 51556 h 491005"/>
              <a:gd name="connsiteX4" fmla="*/ 2571148 w 2571148"/>
              <a:gd name="connsiteY4" fmla="*/ 439449 h 491005"/>
              <a:gd name="connsiteX5" fmla="*/ 2519592 w 2571148"/>
              <a:gd name="connsiteY5" fmla="*/ 491005 h 491005"/>
              <a:gd name="connsiteX6" fmla="*/ 51556 w 2571148"/>
              <a:gd name="connsiteY6" fmla="*/ 491005 h 491005"/>
              <a:gd name="connsiteX7" fmla="*/ 0 w 2571148"/>
              <a:gd name="connsiteY7" fmla="*/ 439449 h 491005"/>
              <a:gd name="connsiteX8" fmla="*/ 0 w 2571148"/>
              <a:gd name="connsiteY8" fmla="*/ 51556 h 4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148" h="491005">
                <a:moveTo>
                  <a:pt x="0" y="51556"/>
                </a:moveTo>
                <a:cubicBezTo>
                  <a:pt x="0" y="23082"/>
                  <a:pt x="23082" y="0"/>
                  <a:pt x="51556" y="0"/>
                </a:cubicBezTo>
                <a:lnTo>
                  <a:pt x="2519592" y="0"/>
                </a:lnTo>
                <a:cubicBezTo>
                  <a:pt x="2548066" y="0"/>
                  <a:pt x="2571148" y="23082"/>
                  <a:pt x="2571148" y="51556"/>
                </a:cubicBezTo>
                <a:lnTo>
                  <a:pt x="2571148" y="439449"/>
                </a:lnTo>
                <a:cubicBezTo>
                  <a:pt x="2571148" y="467923"/>
                  <a:pt x="2548066" y="491005"/>
                  <a:pt x="2519592" y="491005"/>
                </a:cubicBezTo>
                <a:lnTo>
                  <a:pt x="51556" y="491005"/>
                </a:lnTo>
                <a:cubicBezTo>
                  <a:pt x="23082" y="491005"/>
                  <a:pt x="0" y="467923"/>
                  <a:pt x="0" y="439449"/>
                </a:cubicBezTo>
                <a:lnTo>
                  <a:pt x="0" y="51556"/>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91300" tIns="91300" rIns="91300" bIns="91300" numCol="1" spcCol="1270" anchor="ctr" anchorCtr="0">
            <a:noAutofit/>
          </a:bodyPr>
          <a:lstStyle/>
          <a:p>
            <a:pPr lvl="0" algn="ctr" fontAlgn="auto">
              <a:spcAft>
                <a:spcPts val="0"/>
              </a:spcAft>
              <a:defRPr/>
            </a:pPr>
            <a:r>
              <a:rPr lang="en-US" altLang="zh-CN" sz="2000" b="1" kern="1200">
                <a:solidFill>
                  <a:schemeClr val="bg1"/>
                </a:solidFill>
                <a:latin typeface="Calibri" pitchFamily="34" charset="0"/>
              </a:rPr>
              <a:t>Expert </a:t>
            </a:r>
            <a:r>
              <a:rPr lang="en-US" altLang="zh-CN" sz="2000" b="1">
                <a:solidFill>
                  <a:schemeClr val="bg1"/>
                </a:solidFill>
                <a:latin typeface="Calibri" pitchFamily="34" charset="0"/>
              </a:rPr>
              <a:t>advisory group</a:t>
            </a:r>
            <a:endParaRPr lang="zh-CN" altLang="en-US" sz="2000" b="1" kern="1200" dirty="0">
              <a:solidFill>
                <a:schemeClr val="bg1"/>
              </a:solidFill>
              <a:latin typeface="Calibri" pitchFamily="34" charset="0"/>
            </a:endParaRPr>
          </a:p>
        </p:txBody>
      </p:sp>
      <p:sp>
        <p:nvSpPr>
          <p:cNvPr id="24" name="圆角矩形 15">
            <a:extLst>
              <a:ext uri="{FF2B5EF4-FFF2-40B4-BE49-F238E27FC236}">
                <a16:creationId xmlns:a16="http://schemas.microsoft.com/office/drawing/2014/main" id="{D7785306-ABF1-4982-B7E3-5DE70B47874F}"/>
              </a:ext>
            </a:extLst>
          </p:cNvPr>
          <p:cNvSpPr/>
          <p:nvPr/>
        </p:nvSpPr>
        <p:spPr bwMode="auto">
          <a:xfrm>
            <a:off x="543387" y="3295665"/>
            <a:ext cx="3496705" cy="991054"/>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altLang="zh-CN" b="1">
                <a:solidFill>
                  <a:schemeClr val="tx1"/>
                </a:solidFill>
                <a:latin typeface="Calibri" pitchFamily="34" charset="0"/>
              </a:rPr>
              <a:t>experts</a:t>
            </a:r>
            <a:endParaRPr lang="zh-CN" altLang="en-US" b="1">
              <a:solidFill>
                <a:schemeClr val="tx1"/>
              </a:solidFill>
              <a:latin typeface="Calibri" pitchFamily="34" charset="0"/>
            </a:endParaRPr>
          </a:p>
        </p:txBody>
      </p:sp>
      <p:sp>
        <p:nvSpPr>
          <p:cNvPr id="28" name="圆角矩形 12">
            <a:extLst>
              <a:ext uri="{FF2B5EF4-FFF2-40B4-BE49-F238E27FC236}">
                <a16:creationId xmlns:a16="http://schemas.microsoft.com/office/drawing/2014/main" id="{C51DFD1E-6819-4056-BF3F-383B3CFEDCEB}"/>
              </a:ext>
            </a:extLst>
          </p:cNvPr>
          <p:cNvSpPr/>
          <p:nvPr/>
        </p:nvSpPr>
        <p:spPr bwMode="auto">
          <a:xfrm>
            <a:off x="4206715" y="4454055"/>
            <a:ext cx="3590612" cy="1977769"/>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fontAlgn="auto">
              <a:lnSpc>
                <a:spcPct val="150000"/>
              </a:lnSpc>
              <a:spcBef>
                <a:spcPts val="0"/>
              </a:spcBef>
              <a:spcAft>
                <a:spcPts val="600"/>
              </a:spcAft>
              <a:defRPr/>
            </a:pPr>
            <a:r>
              <a:rPr lang="en-US" altLang="zh-CN" sz="1600" b="1">
                <a:solidFill>
                  <a:schemeClr val="tx1"/>
                </a:solidFill>
                <a:latin typeface="Calibri" pitchFamily="34" charset="0"/>
              </a:rPr>
              <a:t>Contributors</a:t>
            </a:r>
            <a:endParaRPr lang="zh-CN" altLang="en-US" sz="1600" b="1">
              <a:solidFill>
                <a:schemeClr val="tx1"/>
              </a:solidFill>
              <a:latin typeface="Calibri" pitchFamily="34" charset="0"/>
            </a:endParaRPr>
          </a:p>
          <a:p>
            <a:pPr fontAlgn="auto">
              <a:lnSpc>
                <a:spcPct val="150000"/>
              </a:lnSpc>
              <a:spcBef>
                <a:spcPts val="0"/>
              </a:spcBef>
              <a:spcAft>
                <a:spcPts val="0"/>
              </a:spcAft>
              <a:defRPr/>
            </a:pPr>
            <a:r>
              <a:rPr lang="en-US" altLang="zh-CN" sz="1600" b="1">
                <a:solidFill>
                  <a:schemeClr val="tx1"/>
                </a:solidFill>
                <a:latin typeface="Calibri" pitchFamily="34" charset="0"/>
              </a:rPr>
              <a:t>Resources/Module/Course Operation</a:t>
            </a:r>
            <a:endParaRPr lang="zh-CN" altLang="en-US" sz="1600" b="1">
              <a:solidFill>
                <a:schemeClr val="tx1"/>
              </a:solidFill>
              <a:latin typeface="Calibri" pitchFamily="34" charset="0"/>
            </a:endParaRPr>
          </a:p>
        </p:txBody>
      </p:sp>
      <p:sp>
        <p:nvSpPr>
          <p:cNvPr id="30" name="灯片编号占位符 10">
            <a:extLst>
              <a:ext uri="{FF2B5EF4-FFF2-40B4-BE49-F238E27FC236}">
                <a16:creationId xmlns:a16="http://schemas.microsoft.com/office/drawing/2014/main" id="{FE17DEDC-943E-47D1-ADFF-17A480A9FD18}"/>
              </a:ext>
            </a:extLst>
          </p:cNvPr>
          <p:cNvSpPr>
            <a:spLocks noGrp="1"/>
          </p:cNvSpPr>
          <p:nvPr>
            <p:ph type="sldNum" sz="quarter" idx="12"/>
          </p:nvPr>
        </p:nvSpPr>
        <p:spPr>
          <a:xfrm>
            <a:off x="8610600" y="6475615"/>
            <a:ext cx="2743200" cy="365125"/>
          </a:xfrm>
        </p:spPr>
        <p:txBody>
          <a:bodyPr/>
          <a:lstStyle/>
          <a:p>
            <a:pPr>
              <a:defRPr/>
            </a:pPr>
            <a:fld id="{387F9897-6884-4964-AE15-E245CE5C51F6}" type="slidenum">
              <a:rPr lang="zh-CN" altLang="en-US"/>
              <a:pPr>
                <a:defRPr/>
              </a:pPr>
              <a:t>17</a:t>
            </a:fld>
            <a:endParaRPr lang="zh-CN" altLang="en-US"/>
          </a:p>
        </p:txBody>
      </p:sp>
      <p:sp>
        <p:nvSpPr>
          <p:cNvPr id="31" name="文本框 36">
            <a:extLst>
              <a:ext uri="{FF2B5EF4-FFF2-40B4-BE49-F238E27FC236}">
                <a16:creationId xmlns:a16="http://schemas.microsoft.com/office/drawing/2014/main" id="{A6208E84-92EB-4F89-A194-7FE3DBABBE8B}"/>
              </a:ext>
            </a:extLst>
          </p:cNvPr>
          <p:cNvSpPr txBox="1"/>
          <p:nvPr/>
        </p:nvSpPr>
        <p:spPr>
          <a:xfrm>
            <a:off x="17052" y="23453"/>
            <a:ext cx="9949908" cy="604540"/>
          </a:xfrm>
          <a:prstGeom prst="round2DiagRect">
            <a:avLst>
              <a:gd name="adj1" fmla="val 41153"/>
              <a:gd name="adj2" fmla="val 0"/>
            </a:avLst>
          </a:prstGeom>
          <a:solidFill>
            <a:srgbClr val="16A086"/>
          </a:solidFill>
          <a:ln>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wrap="square">
            <a:spAutoFit/>
          </a:bodyPr>
          <a:lstStyle/>
          <a:p>
            <a:pPr fontAlgn="auto">
              <a:spcBef>
                <a:spcPts val="0"/>
              </a:spcBef>
              <a:spcAft>
                <a:spcPts val="0"/>
              </a:spcAft>
              <a:defRPr/>
            </a:pPr>
            <a:r>
              <a:rPr lang="en-US" altLang="zh-CN" sz="2400" dirty="0">
                <a:latin typeface="微软雅黑" panose="020B0503020204020204" pitchFamily="34" charset="-122"/>
              </a:rPr>
              <a:t>       NUIST Propositions——</a:t>
            </a:r>
            <a:r>
              <a:rPr lang="af-ZA" altLang="zh-CN" sz="2400" b="1" dirty="0"/>
              <a:t>Institution Settings</a:t>
            </a:r>
          </a:p>
        </p:txBody>
      </p:sp>
      <p:sp>
        <p:nvSpPr>
          <p:cNvPr id="32" name="椭圆 31">
            <a:extLst>
              <a:ext uri="{FF2B5EF4-FFF2-40B4-BE49-F238E27FC236}">
                <a16:creationId xmlns:a16="http://schemas.microsoft.com/office/drawing/2014/main" id="{D00714EC-BCEE-4174-9C8C-D562C323E045}"/>
              </a:ext>
            </a:extLst>
          </p:cNvPr>
          <p:cNvSpPr/>
          <p:nvPr/>
        </p:nvSpPr>
        <p:spPr>
          <a:xfrm>
            <a:off x="0" y="-10510"/>
            <a:ext cx="641131" cy="641131"/>
          </a:xfrm>
          <a:prstGeom prst="ellipse">
            <a:avLst/>
          </a:prstGeom>
          <a:solidFill>
            <a:srgbClr val="16A08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effectLst>
                  <a:outerShdw blurRad="38100" dist="38100" dir="2700000" algn="tl">
                    <a:srgbClr val="000000">
                      <a:alpha val="43137"/>
                    </a:srgbClr>
                  </a:outerShdw>
                </a:effectLst>
                <a:latin typeface="+mn-ea"/>
                <a:cs typeface="+mn-ea"/>
              </a:rPr>
              <a:t>3</a:t>
            </a:r>
            <a:endParaRPr lang="zh-CN" altLang="en-US" sz="2400" b="1" dirty="0">
              <a:effectLst>
                <a:outerShdw blurRad="38100" dist="38100" dir="2700000" algn="tl">
                  <a:srgbClr val="000000">
                    <a:alpha val="43137"/>
                  </a:srgbClr>
                </a:outerShdw>
              </a:effectLst>
              <a:latin typeface="+mn-ea"/>
              <a:cs typeface="+mn-ea"/>
            </a:endParaRPr>
          </a:p>
        </p:txBody>
      </p:sp>
      <p:sp>
        <p:nvSpPr>
          <p:cNvPr id="35" name="圆角矩形 12">
            <a:extLst>
              <a:ext uri="{FF2B5EF4-FFF2-40B4-BE49-F238E27FC236}">
                <a16:creationId xmlns:a16="http://schemas.microsoft.com/office/drawing/2014/main" id="{C51DFD1E-6819-4056-BF3F-383B3CFEDCEB}"/>
              </a:ext>
            </a:extLst>
          </p:cNvPr>
          <p:cNvSpPr/>
          <p:nvPr/>
        </p:nvSpPr>
        <p:spPr bwMode="auto">
          <a:xfrm>
            <a:off x="8068228" y="4454056"/>
            <a:ext cx="3556473" cy="1977769"/>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lvl="1" fontAlgn="auto">
              <a:lnSpc>
                <a:spcPct val="150000"/>
              </a:lnSpc>
              <a:spcBef>
                <a:spcPts val="0"/>
              </a:spcBef>
              <a:spcAft>
                <a:spcPts val="0"/>
              </a:spcAft>
              <a:defRPr/>
            </a:pPr>
            <a:r>
              <a:rPr lang="en-US" altLang="zh-CN" sz="1600" b="1" dirty="0">
                <a:solidFill>
                  <a:schemeClr val="tx1"/>
                </a:solidFill>
                <a:latin typeface="Calibri" pitchFamily="34" charset="0"/>
              </a:rPr>
              <a:t>Hardware and  software construction</a:t>
            </a:r>
          </a:p>
          <a:p>
            <a:pPr marL="0" lvl="1" fontAlgn="auto">
              <a:lnSpc>
                <a:spcPct val="150000"/>
              </a:lnSpc>
              <a:spcBef>
                <a:spcPts val="0"/>
              </a:spcBef>
              <a:spcAft>
                <a:spcPts val="0"/>
              </a:spcAft>
              <a:defRPr/>
            </a:pPr>
            <a:r>
              <a:rPr lang="en-US" altLang="zh-CN" sz="1600" b="1" dirty="0" smtClean="0">
                <a:solidFill>
                  <a:schemeClr val="tx1"/>
                </a:solidFill>
                <a:latin typeface="Calibri" pitchFamily="34" charset="0"/>
              </a:rPr>
              <a:t>Maintenance</a:t>
            </a:r>
            <a:r>
              <a:rPr lang="zh-CN" altLang="en-US" sz="1600" b="1" dirty="0" smtClean="0">
                <a:solidFill>
                  <a:schemeClr val="tx1"/>
                </a:solidFill>
                <a:latin typeface="Calibri" pitchFamily="34" charset="0"/>
              </a:rPr>
              <a:t>（</a:t>
            </a:r>
            <a:r>
              <a:rPr lang="en-US" altLang="zh-CN" sz="1600" b="1" dirty="0" smtClean="0">
                <a:solidFill>
                  <a:schemeClr val="tx1"/>
                </a:solidFill>
                <a:latin typeface="Calibri" pitchFamily="34" charset="0"/>
              </a:rPr>
              <a:t>Human resource</a:t>
            </a:r>
            <a:r>
              <a:rPr lang="zh-CN" altLang="en-US" sz="1600" b="1" dirty="0" smtClean="0">
                <a:solidFill>
                  <a:schemeClr val="tx1"/>
                </a:solidFill>
                <a:latin typeface="Calibri" pitchFamily="34" charset="0"/>
              </a:rPr>
              <a:t>）</a:t>
            </a:r>
            <a:endParaRPr lang="en-US" altLang="zh-CN" sz="1600" b="1" dirty="0">
              <a:solidFill>
                <a:schemeClr val="tx1"/>
              </a:solidFill>
              <a:latin typeface="Calibri" pitchFamily="34" charset="0"/>
            </a:endParaRPr>
          </a:p>
          <a:p>
            <a:pPr marL="0" lvl="1" fontAlgn="auto">
              <a:lnSpc>
                <a:spcPct val="150000"/>
              </a:lnSpc>
              <a:spcBef>
                <a:spcPts val="0"/>
              </a:spcBef>
              <a:spcAft>
                <a:spcPts val="0"/>
              </a:spcAft>
              <a:defRPr/>
            </a:pPr>
            <a:r>
              <a:rPr lang="en-US" altLang="zh-CN" sz="1600" b="1" dirty="0">
                <a:solidFill>
                  <a:schemeClr val="tx1"/>
                </a:solidFill>
                <a:latin typeface="Calibri" pitchFamily="34" charset="0"/>
              </a:rPr>
              <a:t>Coordination</a:t>
            </a:r>
          </a:p>
          <a:p>
            <a:pPr marL="0" lvl="1" fontAlgn="auto">
              <a:lnSpc>
                <a:spcPct val="150000"/>
              </a:lnSpc>
              <a:spcBef>
                <a:spcPts val="0"/>
              </a:spcBef>
              <a:spcAft>
                <a:spcPts val="0"/>
              </a:spcAft>
              <a:defRPr/>
            </a:pPr>
            <a:r>
              <a:rPr lang="en-US" altLang="zh-CN" sz="1600" b="1" dirty="0">
                <a:solidFill>
                  <a:schemeClr val="tx1"/>
                </a:solidFill>
                <a:latin typeface="Calibri" pitchFamily="34" charset="0"/>
              </a:rPr>
              <a:t>Certification</a:t>
            </a:r>
          </a:p>
          <a:p>
            <a:pPr marL="0" lvl="1" fontAlgn="auto">
              <a:lnSpc>
                <a:spcPct val="150000"/>
              </a:lnSpc>
              <a:spcBef>
                <a:spcPts val="0"/>
              </a:spcBef>
              <a:spcAft>
                <a:spcPts val="0"/>
              </a:spcAft>
              <a:defRPr/>
            </a:pPr>
            <a:r>
              <a:rPr lang="en-US" altLang="zh-CN" sz="1600" b="1" dirty="0">
                <a:solidFill>
                  <a:schemeClr val="tx1"/>
                </a:solidFill>
                <a:latin typeface="Calibri" pitchFamily="34" charset="0"/>
              </a:rPr>
              <a:t>Training reports to WMO</a:t>
            </a:r>
          </a:p>
        </p:txBody>
      </p:sp>
      <p:sp>
        <p:nvSpPr>
          <p:cNvPr id="5" name="矩形 4"/>
          <p:cNvSpPr/>
          <p:nvPr/>
        </p:nvSpPr>
        <p:spPr>
          <a:xfrm>
            <a:off x="543388" y="767238"/>
            <a:ext cx="1351652" cy="369332"/>
          </a:xfrm>
          <a:prstGeom prst="rect">
            <a:avLst/>
          </a:prstGeom>
        </p:spPr>
        <p:txBody>
          <a:bodyPr wrap="none">
            <a:spAutoFit/>
          </a:bodyPr>
          <a:lstStyle/>
          <a:p>
            <a:r>
              <a:rPr lang="af-ZA" altLang="zh-CN" dirty="0"/>
              <a:t>Community</a:t>
            </a:r>
          </a:p>
        </p:txBody>
      </p:sp>
      <p:sp>
        <p:nvSpPr>
          <p:cNvPr id="33" name="任意多边形: 形状 16">
            <a:extLst>
              <a:ext uri="{FF2B5EF4-FFF2-40B4-BE49-F238E27FC236}">
                <a16:creationId xmlns:a16="http://schemas.microsoft.com/office/drawing/2014/main" id="{26618589-9EE9-4096-AAA5-784394C244BC}"/>
              </a:ext>
            </a:extLst>
          </p:cNvPr>
          <p:cNvSpPr/>
          <p:nvPr/>
        </p:nvSpPr>
        <p:spPr>
          <a:xfrm>
            <a:off x="543388" y="1180166"/>
            <a:ext cx="11105222" cy="511637"/>
          </a:xfrm>
          <a:custGeom>
            <a:avLst/>
            <a:gdLst>
              <a:gd name="connsiteX0" fmla="*/ 0 w 2765535"/>
              <a:gd name="connsiteY0" fmla="*/ 55888 h 532263"/>
              <a:gd name="connsiteX1" fmla="*/ 55888 w 2765535"/>
              <a:gd name="connsiteY1" fmla="*/ 0 h 532263"/>
              <a:gd name="connsiteX2" fmla="*/ 2709647 w 2765535"/>
              <a:gd name="connsiteY2" fmla="*/ 0 h 532263"/>
              <a:gd name="connsiteX3" fmla="*/ 2765535 w 2765535"/>
              <a:gd name="connsiteY3" fmla="*/ 55888 h 532263"/>
              <a:gd name="connsiteX4" fmla="*/ 2765535 w 2765535"/>
              <a:gd name="connsiteY4" fmla="*/ 476375 h 532263"/>
              <a:gd name="connsiteX5" fmla="*/ 2709647 w 2765535"/>
              <a:gd name="connsiteY5" fmla="*/ 532263 h 532263"/>
              <a:gd name="connsiteX6" fmla="*/ 55888 w 2765535"/>
              <a:gd name="connsiteY6" fmla="*/ 532263 h 532263"/>
              <a:gd name="connsiteX7" fmla="*/ 0 w 2765535"/>
              <a:gd name="connsiteY7" fmla="*/ 476375 h 532263"/>
              <a:gd name="connsiteX8" fmla="*/ 0 w 2765535"/>
              <a:gd name="connsiteY8" fmla="*/ 55888 h 5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535" h="532263">
                <a:moveTo>
                  <a:pt x="0" y="55888"/>
                </a:moveTo>
                <a:cubicBezTo>
                  <a:pt x="0" y="25022"/>
                  <a:pt x="25022" y="0"/>
                  <a:pt x="55888" y="0"/>
                </a:cubicBezTo>
                <a:lnTo>
                  <a:pt x="2709647" y="0"/>
                </a:lnTo>
                <a:cubicBezTo>
                  <a:pt x="2740513" y="0"/>
                  <a:pt x="2765535" y="25022"/>
                  <a:pt x="2765535" y="55888"/>
                </a:cubicBezTo>
                <a:lnTo>
                  <a:pt x="2765535" y="476375"/>
                </a:lnTo>
                <a:cubicBezTo>
                  <a:pt x="2765535" y="507241"/>
                  <a:pt x="2740513" y="532263"/>
                  <a:pt x="2709647" y="532263"/>
                </a:cubicBezTo>
                <a:lnTo>
                  <a:pt x="55888" y="532263"/>
                </a:lnTo>
                <a:cubicBezTo>
                  <a:pt x="25022" y="532263"/>
                  <a:pt x="0" y="507241"/>
                  <a:pt x="0" y="476375"/>
                </a:cubicBezTo>
                <a:lnTo>
                  <a:pt x="0" y="55888"/>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92569" tIns="92569" rIns="92569" bIns="92569" numCol="1" spcCol="1270" anchor="ctr" anchorCtr="0">
            <a:noAutofit/>
          </a:bodyPr>
          <a:lstStyle/>
          <a:p>
            <a:pPr algn="ctr"/>
            <a:r>
              <a:rPr lang="en-US" altLang="zh-CN" sz="2000" b="1" dirty="0"/>
              <a:t>Chairman-in-Office or Chairman (Director, Education and Training Division)</a:t>
            </a:r>
          </a:p>
        </p:txBody>
      </p:sp>
    </p:spTree>
    <p:extLst>
      <p:ext uri="{BB962C8B-B14F-4D97-AF65-F5344CB8AC3E}">
        <p14:creationId xmlns:p14="http://schemas.microsoft.com/office/powerpoint/2010/main" val="2770558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3" name="标题 13"/>
          <p:cNvSpPr>
            <a:spLocks noGrp="1"/>
          </p:cNvSpPr>
          <p:nvPr>
            <p:ph type="title"/>
          </p:nvPr>
        </p:nvSpPr>
        <p:spPr>
          <a:xfrm>
            <a:off x="334963" y="0"/>
            <a:ext cx="11018837" cy="658813"/>
          </a:xfrm>
        </p:spPr>
        <p:txBody>
          <a:bodyPr/>
          <a:lstStyle/>
          <a:p>
            <a:endParaRPr lang="zh-CN" altLang="en-US">
              <a:latin typeface="Arial" charset="0"/>
              <a:cs typeface="Arial" charset="0"/>
            </a:endParaRPr>
          </a:p>
        </p:txBody>
      </p:sp>
      <p:sp>
        <p:nvSpPr>
          <p:cNvPr id="30" name="灯片编号占位符 10">
            <a:extLst>
              <a:ext uri="{FF2B5EF4-FFF2-40B4-BE49-F238E27FC236}">
                <a16:creationId xmlns:a16="http://schemas.microsoft.com/office/drawing/2014/main" id="{FE17DEDC-943E-47D1-ADFF-17A480A9FD18}"/>
              </a:ext>
            </a:extLst>
          </p:cNvPr>
          <p:cNvSpPr>
            <a:spLocks noGrp="1"/>
          </p:cNvSpPr>
          <p:nvPr>
            <p:ph type="sldNum" sz="quarter" idx="12"/>
          </p:nvPr>
        </p:nvSpPr>
        <p:spPr>
          <a:xfrm>
            <a:off x="8610600" y="6475615"/>
            <a:ext cx="2743200" cy="365125"/>
          </a:xfrm>
        </p:spPr>
        <p:txBody>
          <a:bodyPr/>
          <a:lstStyle/>
          <a:p>
            <a:pPr>
              <a:defRPr/>
            </a:pPr>
            <a:fld id="{387F9897-6884-4964-AE15-E245CE5C51F6}" type="slidenum">
              <a:rPr lang="zh-CN" altLang="en-US"/>
              <a:pPr>
                <a:defRPr/>
              </a:pPr>
              <a:t>18</a:t>
            </a:fld>
            <a:endParaRPr lang="zh-CN" altLang="en-US"/>
          </a:p>
        </p:txBody>
      </p:sp>
      <p:sp>
        <p:nvSpPr>
          <p:cNvPr id="31" name="文本框 36">
            <a:extLst>
              <a:ext uri="{FF2B5EF4-FFF2-40B4-BE49-F238E27FC236}">
                <a16:creationId xmlns:a16="http://schemas.microsoft.com/office/drawing/2014/main" id="{A6208E84-92EB-4F89-A194-7FE3DBABBE8B}"/>
              </a:ext>
            </a:extLst>
          </p:cNvPr>
          <p:cNvSpPr txBox="1"/>
          <p:nvPr/>
        </p:nvSpPr>
        <p:spPr>
          <a:xfrm>
            <a:off x="17052" y="23453"/>
            <a:ext cx="8977312" cy="604540"/>
          </a:xfrm>
          <a:prstGeom prst="round2DiagRect">
            <a:avLst>
              <a:gd name="adj1" fmla="val 41153"/>
              <a:gd name="adj2" fmla="val 0"/>
            </a:avLst>
          </a:prstGeom>
          <a:solidFill>
            <a:srgbClr val="16A086"/>
          </a:solidFill>
          <a:ln>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a:spAutoFit/>
          </a:bodyPr>
          <a:lstStyle/>
          <a:p>
            <a:pPr fontAlgn="auto">
              <a:spcBef>
                <a:spcPts val="0"/>
              </a:spcBef>
              <a:spcAft>
                <a:spcPts val="0"/>
              </a:spcAft>
              <a:defRPr/>
            </a:pPr>
            <a:r>
              <a:rPr lang="en-US" altLang="zh-CN" sz="2400" dirty="0">
                <a:latin typeface="微软雅黑" panose="020B0503020204020204" pitchFamily="34" charset="-122"/>
              </a:rPr>
              <a:t>       NUIST Propositions——</a:t>
            </a:r>
            <a:r>
              <a:rPr lang="af-ZA" altLang="zh-CN" sz="2400" b="1" dirty="0"/>
              <a:t>Construction Planning</a:t>
            </a:r>
          </a:p>
        </p:txBody>
      </p:sp>
      <p:sp>
        <p:nvSpPr>
          <p:cNvPr id="32" name="椭圆 31">
            <a:extLst>
              <a:ext uri="{FF2B5EF4-FFF2-40B4-BE49-F238E27FC236}">
                <a16:creationId xmlns:a16="http://schemas.microsoft.com/office/drawing/2014/main" id="{D00714EC-BCEE-4174-9C8C-D562C323E045}"/>
              </a:ext>
            </a:extLst>
          </p:cNvPr>
          <p:cNvSpPr/>
          <p:nvPr/>
        </p:nvSpPr>
        <p:spPr>
          <a:xfrm>
            <a:off x="0" y="-10510"/>
            <a:ext cx="641131" cy="641131"/>
          </a:xfrm>
          <a:prstGeom prst="ellipse">
            <a:avLst/>
          </a:prstGeom>
          <a:solidFill>
            <a:srgbClr val="16A08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effectLst>
                  <a:outerShdw blurRad="38100" dist="38100" dir="2700000" algn="tl">
                    <a:srgbClr val="000000">
                      <a:alpha val="43137"/>
                    </a:srgbClr>
                  </a:outerShdw>
                </a:effectLst>
                <a:latin typeface="+mn-ea"/>
                <a:cs typeface="+mn-ea"/>
              </a:rPr>
              <a:t>3</a:t>
            </a:r>
            <a:endParaRPr lang="zh-CN" altLang="en-US" sz="2400" b="1" dirty="0">
              <a:effectLst>
                <a:outerShdw blurRad="38100" dist="38100" dir="2700000" algn="tl">
                  <a:srgbClr val="000000">
                    <a:alpha val="43137"/>
                  </a:srgbClr>
                </a:outerShdw>
              </a:effectLst>
              <a:latin typeface="+mn-ea"/>
              <a:cs typeface="+mn-ea"/>
            </a:endParaRPr>
          </a:p>
        </p:txBody>
      </p:sp>
      <p:sp>
        <p:nvSpPr>
          <p:cNvPr id="7" name="文本框 6"/>
          <p:cNvSpPr txBox="1"/>
          <p:nvPr/>
        </p:nvSpPr>
        <p:spPr>
          <a:xfrm>
            <a:off x="1523998" y="1529031"/>
            <a:ext cx="1132114" cy="377371"/>
          </a:xfrm>
          <a:prstGeom prst="rect">
            <a:avLst/>
          </a:prstGeom>
          <a:noFill/>
        </p:spPr>
        <p:txBody>
          <a:bodyPr wrap="square" rtlCol="0">
            <a:spAutoFit/>
          </a:bodyPr>
          <a:lstStyle/>
          <a:p>
            <a:pPr algn="ctr"/>
            <a:r>
              <a:rPr lang="en-US" altLang="zh-CN"/>
              <a:t>2020.5</a:t>
            </a:r>
            <a:endParaRPr lang="zh-CN" altLang="en-US"/>
          </a:p>
        </p:txBody>
      </p:sp>
      <p:sp>
        <p:nvSpPr>
          <p:cNvPr id="71" name="文本框 70"/>
          <p:cNvSpPr txBox="1"/>
          <p:nvPr/>
        </p:nvSpPr>
        <p:spPr>
          <a:xfrm>
            <a:off x="3181760" y="1529026"/>
            <a:ext cx="1132114" cy="377371"/>
          </a:xfrm>
          <a:prstGeom prst="rect">
            <a:avLst/>
          </a:prstGeom>
          <a:noFill/>
        </p:spPr>
        <p:txBody>
          <a:bodyPr wrap="square" rtlCol="0">
            <a:spAutoFit/>
          </a:bodyPr>
          <a:lstStyle/>
          <a:p>
            <a:pPr algn="ctr"/>
            <a:r>
              <a:rPr lang="en-US" altLang="zh-CN"/>
              <a:t>2020.12</a:t>
            </a:r>
            <a:endParaRPr lang="zh-CN" altLang="en-US"/>
          </a:p>
        </p:txBody>
      </p:sp>
      <p:sp>
        <p:nvSpPr>
          <p:cNvPr id="73" name="文本框 72"/>
          <p:cNvSpPr txBox="1"/>
          <p:nvPr/>
        </p:nvSpPr>
        <p:spPr>
          <a:xfrm>
            <a:off x="6016171" y="1529031"/>
            <a:ext cx="1132114" cy="377371"/>
          </a:xfrm>
          <a:prstGeom prst="rect">
            <a:avLst/>
          </a:prstGeom>
          <a:noFill/>
        </p:spPr>
        <p:txBody>
          <a:bodyPr wrap="square" rtlCol="0">
            <a:spAutoFit/>
          </a:bodyPr>
          <a:lstStyle/>
          <a:p>
            <a:pPr algn="ctr"/>
            <a:r>
              <a:rPr lang="en-US" altLang="zh-CN"/>
              <a:t>2021.12</a:t>
            </a:r>
            <a:endParaRPr lang="zh-CN" altLang="en-US"/>
          </a:p>
        </p:txBody>
      </p:sp>
      <p:sp>
        <p:nvSpPr>
          <p:cNvPr id="76" name="文本框 75"/>
          <p:cNvSpPr txBox="1"/>
          <p:nvPr/>
        </p:nvSpPr>
        <p:spPr>
          <a:xfrm>
            <a:off x="7766702" y="1529031"/>
            <a:ext cx="1132114" cy="377371"/>
          </a:xfrm>
          <a:prstGeom prst="rect">
            <a:avLst/>
          </a:prstGeom>
          <a:noFill/>
        </p:spPr>
        <p:txBody>
          <a:bodyPr wrap="square" rtlCol="0">
            <a:spAutoFit/>
          </a:bodyPr>
          <a:lstStyle/>
          <a:p>
            <a:pPr algn="ctr"/>
            <a:r>
              <a:rPr lang="en-US" altLang="zh-CN"/>
              <a:t>2022.6</a:t>
            </a:r>
            <a:endParaRPr lang="zh-CN" altLang="en-US"/>
          </a:p>
        </p:txBody>
      </p:sp>
      <p:grpSp>
        <p:nvGrpSpPr>
          <p:cNvPr id="11" name="组合 10"/>
          <p:cNvGrpSpPr/>
          <p:nvPr/>
        </p:nvGrpSpPr>
        <p:grpSpPr>
          <a:xfrm>
            <a:off x="2062595" y="1906402"/>
            <a:ext cx="10071346" cy="362859"/>
            <a:chOff x="1968253" y="2097314"/>
            <a:chExt cx="10071346" cy="362859"/>
          </a:xfrm>
        </p:grpSpPr>
        <p:sp>
          <p:nvSpPr>
            <p:cNvPr id="6" name="右箭头 5"/>
            <p:cNvSpPr/>
            <p:nvPr/>
          </p:nvSpPr>
          <p:spPr>
            <a:xfrm>
              <a:off x="1968253" y="2245589"/>
              <a:ext cx="10071346" cy="214584"/>
            </a:xfrm>
            <a:prstGeom prst="rightArrow">
              <a:avLst>
                <a:gd name="adj1" fmla="val 50000"/>
                <a:gd name="adj2" fmla="val 2114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990024" y="2097314"/>
              <a:ext cx="0" cy="28459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3673680" y="2097314"/>
              <a:ext cx="0" cy="28459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6496701" y="2104574"/>
              <a:ext cx="0" cy="28459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8231155" y="2097319"/>
              <a:ext cx="0" cy="28459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9900294" y="2104579"/>
              <a:ext cx="0" cy="284595"/>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78" name="文本框 77"/>
          <p:cNvSpPr txBox="1"/>
          <p:nvPr/>
        </p:nvSpPr>
        <p:spPr>
          <a:xfrm>
            <a:off x="9427028" y="1529031"/>
            <a:ext cx="1132114" cy="377371"/>
          </a:xfrm>
          <a:prstGeom prst="rect">
            <a:avLst/>
          </a:prstGeom>
          <a:noFill/>
        </p:spPr>
        <p:txBody>
          <a:bodyPr wrap="square" rtlCol="0">
            <a:spAutoFit/>
          </a:bodyPr>
          <a:lstStyle/>
          <a:p>
            <a:pPr algn="ctr"/>
            <a:r>
              <a:rPr lang="en-US" altLang="zh-CN"/>
              <a:t>2022.12</a:t>
            </a:r>
            <a:endParaRPr lang="zh-CN" altLang="en-US"/>
          </a:p>
        </p:txBody>
      </p:sp>
      <p:sp>
        <p:nvSpPr>
          <p:cNvPr id="10" name="文本框 9"/>
          <p:cNvSpPr txBox="1"/>
          <p:nvPr/>
        </p:nvSpPr>
        <p:spPr>
          <a:xfrm>
            <a:off x="2062596" y="1197679"/>
            <a:ext cx="1699780" cy="40011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altLang="zh-CN" sz="2000"/>
              <a:t>startup</a:t>
            </a:r>
            <a:endParaRPr lang="zh-CN" altLang="en-US" sz="2000"/>
          </a:p>
        </p:txBody>
      </p:sp>
      <p:sp>
        <p:nvSpPr>
          <p:cNvPr id="79" name="文本框 78"/>
          <p:cNvSpPr txBox="1"/>
          <p:nvPr/>
        </p:nvSpPr>
        <p:spPr>
          <a:xfrm>
            <a:off x="3775276" y="1197679"/>
            <a:ext cx="2826652" cy="40011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altLang="zh-CN" sz="2000"/>
              <a:t>construction</a:t>
            </a:r>
            <a:endParaRPr lang="zh-CN" altLang="en-US" sz="2000"/>
          </a:p>
        </p:txBody>
      </p:sp>
      <p:sp>
        <p:nvSpPr>
          <p:cNvPr id="80" name="文本框 79"/>
          <p:cNvSpPr txBox="1"/>
          <p:nvPr/>
        </p:nvSpPr>
        <p:spPr>
          <a:xfrm>
            <a:off x="6601927" y="1197679"/>
            <a:ext cx="1718811" cy="40011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altLang="zh-CN" sz="2000"/>
              <a:t>evaluation</a:t>
            </a:r>
            <a:endParaRPr lang="zh-CN" altLang="en-US" sz="2000"/>
          </a:p>
        </p:txBody>
      </p:sp>
      <p:sp>
        <p:nvSpPr>
          <p:cNvPr id="81" name="文本框 80"/>
          <p:cNvSpPr txBox="1"/>
          <p:nvPr/>
        </p:nvSpPr>
        <p:spPr>
          <a:xfrm>
            <a:off x="8285841" y="1197679"/>
            <a:ext cx="1743532" cy="40011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altLang="zh-CN" sz="2000"/>
              <a:t>trial operation</a:t>
            </a:r>
            <a:endParaRPr lang="zh-CN" altLang="en-US" sz="2000"/>
          </a:p>
        </p:txBody>
      </p:sp>
      <p:sp>
        <p:nvSpPr>
          <p:cNvPr id="82" name="文本框 81"/>
          <p:cNvSpPr txBox="1"/>
          <p:nvPr/>
        </p:nvSpPr>
        <p:spPr>
          <a:xfrm>
            <a:off x="10004652" y="1197679"/>
            <a:ext cx="1766992" cy="40011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altLang="zh-CN" sz="2000"/>
              <a:t>operation</a:t>
            </a:r>
            <a:endParaRPr lang="zh-CN" altLang="en-US" sz="2000"/>
          </a:p>
        </p:txBody>
      </p:sp>
      <p:sp>
        <p:nvSpPr>
          <p:cNvPr id="83" name="任意多边形: 形状 16">
            <a:extLst>
              <a:ext uri="{FF2B5EF4-FFF2-40B4-BE49-F238E27FC236}">
                <a16:creationId xmlns:a16="http://schemas.microsoft.com/office/drawing/2014/main" id="{26618589-9EE9-4096-AAA5-784394C244BC}"/>
              </a:ext>
            </a:extLst>
          </p:cNvPr>
          <p:cNvSpPr/>
          <p:nvPr/>
        </p:nvSpPr>
        <p:spPr>
          <a:xfrm>
            <a:off x="0" y="2454488"/>
            <a:ext cx="1938399" cy="1026933"/>
          </a:xfrm>
          <a:custGeom>
            <a:avLst/>
            <a:gdLst>
              <a:gd name="connsiteX0" fmla="*/ 0 w 2765535"/>
              <a:gd name="connsiteY0" fmla="*/ 55888 h 532263"/>
              <a:gd name="connsiteX1" fmla="*/ 55888 w 2765535"/>
              <a:gd name="connsiteY1" fmla="*/ 0 h 532263"/>
              <a:gd name="connsiteX2" fmla="*/ 2709647 w 2765535"/>
              <a:gd name="connsiteY2" fmla="*/ 0 h 532263"/>
              <a:gd name="connsiteX3" fmla="*/ 2765535 w 2765535"/>
              <a:gd name="connsiteY3" fmla="*/ 55888 h 532263"/>
              <a:gd name="connsiteX4" fmla="*/ 2765535 w 2765535"/>
              <a:gd name="connsiteY4" fmla="*/ 476375 h 532263"/>
              <a:gd name="connsiteX5" fmla="*/ 2709647 w 2765535"/>
              <a:gd name="connsiteY5" fmla="*/ 532263 h 532263"/>
              <a:gd name="connsiteX6" fmla="*/ 55888 w 2765535"/>
              <a:gd name="connsiteY6" fmla="*/ 532263 h 532263"/>
              <a:gd name="connsiteX7" fmla="*/ 0 w 2765535"/>
              <a:gd name="connsiteY7" fmla="*/ 476375 h 532263"/>
              <a:gd name="connsiteX8" fmla="*/ 0 w 2765535"/>
              <a:gd name="connsiteY8" fmla="*/ 55888 h 5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535" h="532263">
                <a:moveTo>
                  <a:pt x="0" y="55888"/>
                </a:moveTo>
                <a:cubicBezTo>
                  <a:pt x="0" y="25022"/>
                  <a:pt x="25022" y="0"/>
                  <a:pt x="55888" y="0"/>
                </a:cubicBezTo>
                <a:lnTo>
                  <a:pt x="2709647" y="0"/>
                </a:lnTo>
                <a:cubicBezTo>
                  <a:pt x="2740513" y="0"/>
                  <a:pt x="2765535" y="25022"/>
                  <a:pt x="2765535" y="55888"/>
                </a:cubicBezTo>
                <a:lnTo>
                  <a:pt x="2765535" y="476375"/>
                </a:lnTo>
                <a:cubicBezTo>
                  <a:pt x="2765535" y="507241"/>
                  <a:pt x="2740513" y="532263"/>
                  <a:pt x="2709647" y="532263"/>
                </a:cubicBezTo>
                <a:lnTo>
                  <a:pt x="55888" y="532263"/>
                </a:lnTo>
                <a:cubicBezTo>
                  <a:pt x="25022" y="532263"/>
                  <a:pt x="0" y="507241"/>
                  <a:pt x="0" y="476375"/>
                </a:cubicBezTo>
                <a:lnTo>
                  <a:pt x="0" y="55888"/>
                </a:lnTo>
                <a:close/>
              </a:path>
            </a:pathLst>
          </a:custGeom>
        </p:spPr>
        <p:style>
          <a:lnRef idx="0">
            <a:schemeClr val="accent1"/>
          </a:lnRef>
          <a:fillRef idx="3">
            <a:schemeClr val="accent1"/>
          </a:fillRef>
          <a:effectRef idx="3">
            <a:schemeClr val="accent1"/>
          </a:effectRef>
          <a:fontRef idx="minor">
            <a:schemeClr val="lt1"/>
          </a:fontRef>
        </p:style>
        <p:txBody>
          <a:bodyPr spcFirstLastPara="0" vert="horz" wrap="square" lIns="92569" tIns="92569" rIns="92569" bIns="92569" numCol="1" spcCol="1270" anchor="ctr" anchorCtr="0">
            <a:noAutofit/>
          </a:bodyPr>
          <a:lstStyle/>
          <a:p>
            <a:pPr lvl="0" algn="ctr" defTabSz="889000">
              <a:lnSpc>
                <a:spcPct val="90000"/>
              </a:lnSpc>
              <a:spcAft>
                <a:spcPct val="35000"/>
              </a:spcAft>
            </a:pPr>
            <a:r>
              <a:rPr lang="en-US" altLang="zh-CN" sz="2000" b="1" kern="1200">
                <a:solidFill>
                  <a:schemeClr val="bg1"/>
                </a:solidFill>
                <a:latin typeface="Calibri" pitchFamily="34" charset="0"/>
              </a:rPr>
              <a:t>GC </a:t>
            </a:r>
            <a:r>
              <a:rPr lang="en-US" altLang="zh-CN" sz="2000" b="1">
                <a:solidFill>
                  <a:schemeClr val="bg1"/>
                </a:solidFill>
                <a:latin typeface="Calibri" pitchFamily="34" charset="0"/>
              </a:rPr>
              <a:t>Committee</a:t>
            </a:r>
            <a:endParaRPr lang="zh-CN" altLang="en-US" sz="2000" b="1" kern="1200" dirty="0">
              <a:solidFill>
                <a:schemeClr val="bg1"/>
              </a:solidFill>
              <a:latin typeface="Calibri" pitchFamily="34" charset="0"/>
            </a:endParaRPr>
          </a:p>
        </p:txBody>
      </p:sp>
      <p:sp>
        <p:nvSpPr>
          <p:cNvPr id="84" name="任意多边形: 形状 19">
            <a:extLst>
              <a:ext uri="{FF2B5EF4-FFF2-40B4-BE49-F238E27FC236}">
                <a16:creationId xmlns:a16="http://schemas.microsoft.com/office/drawing/2014/main" id="{6A1B2DC9-4BB2-4E5F-8219-C89372595FA9}"/>
              </a:ext>
            </a:extLst>
          </p:cNvPr>
          <p:cNvSpPr/>
          <p:nvPr/>
        </p:nvSpPr>
        <p:spPr>
          <a:xfrm>
            <a:off x="0" y="5590350"/>
            <a:ext cx="1938400" cy="767176"/>
          </a:xfrm>
          <a:custGeom>
            <a:avLst/>
            <a:gdLst>
              <a:gd name="connsiteX0" fmla="*/ 0 w 2791307"/>
              <a:gd name="connsiteY0" fmla="*/ 49892 h 475163"/>
              <a:gd name="connsiteX1" fmla="*/ 49892 w 2791307"/>
              <a:gd name="connsiteY1" fmla="*/ 0 h 475163"/>
              <a:gd name="connsiteX2" fmla="*/ 2741415 w 2791307"/>
              <a:gd name="connsiteY2" fmla="*/ 0 h 475163"/>
              <a:gd name="connsiteX3" fmla="*/ 2791307 w 2791307"/>
              <a:gd name="connsiteY3" fmla="*/ 49892 h 475163"/>
              <a:gd name="connsiteX4" fmla="*/ 2791307 w 2791307"/>
              <a:gd name="connsiteY4" fmla="*/ 425271 h 475163"/>
              <a:gd name="connsiteX5" fmla="*/ 2741415 w 2791307"/>
              <a:gd name="connsiteY5" fmla="*/ 475163 h 475163"/>
              <a:gd name="connsiteX6" fmla="*/ 49892 w 2791307"/>
              <a:gd name="connsiteY6" fmla="*/ 475163 h 475163"/>
              <a:gd name="connsiteX7" fmla="*/ 0 w 2791307"/>
              <a:gd name="connsiteY7" fmla="*/ 425271 h 475163"/>
              <a:gd name="connsiteX8" fmla="*/ 0 w 2791307"/>
              <a:gd name="connsiteY8" fmla="*/ 49892 h 47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1307" h="475163">
                <a:moveTo>
                  <a:pt x="0" y="49892"/>
                </a:moveTo>
                <a:cubicBezTo>
                  <a:pt x="0" y="22337"/>
                  <a:pt x="22337" y="0"/>
                  <a:pt x="49892" y="0"/>
                </a:cubicBezTo>
                <a:lnTo>
                  <a:pt x="2741415" y="0"/>
                </a:lnTo>
                <a:cubicBezTo>
                  <a:pt x="2768970" y="0"/>
                  <a:pt x="2791307" y="22337"/>
                  <a:pt x="2791307" y="49892"/>
                </a:cubicBezTo>
                <a:lnTo>
                  <a:pt x="2791307" y="425271"/>
                </a:lnTo>
                <a:cubicBezTo>
                  <a:pt x="2791307" y="452826"/>
                  <a:pt x="2768970" y="475163"/>
                  <a:pt x="2741415" y="475163"/>
                </a:cubicBezTo>
                <a:lnTo>
                  <a:pt x="49892" y="475163"/>
                </a:lnTo>
                <a:cubicBezTo>
                  <a:pt x="22337" y="475163"/>
                  <a:pt x="0" y="452826"/>
                  <a:pt x="0" y="425271"/>
                </a:cubicBezTo>
                <a:lnTo>
                  <a:pt x="0" y="49892"/>
                </a:lnTo>
                <a:close/>
              </a:path>
            </a:pathLst>
          </a:custGeom>
        </p:spPr>
        <p:style>
          <a:lnRef idx="0">
            <a:schemeClr val="accent4"/>
          </a:lnRef>
          <a:fillRef idx="3">
            <a:schemeClr val="accent4"/>
          </a:fillRef>
          <a:effectRef idx="3">
            <a:schemeClr val="accent4"/>
          </a:effectRef>
          <a:fontRef idx="minor">
            <a:schemeClr val="lt1"/>
          </a:fontRef>
        </p:style>
        <p:txBody>
          <a:bodyPr spcFirstLastPara="0" vert="horz" wrap="square" lIns="90813" tIns="90813" rIns="90813" bIns="90813"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solidFill>
                  <a:schemeClr val="tx1"/>
                </a:solidFill>
                <a:latin typeface="Calibri" pitchFamily="34" charset="0"/>
              </a:rPr>
              <a:t>Host/Project Office</a:t>
            </a:r>
            <a:endParaRPr lang="zh-CN" altLang="en-US" sz="2000" b="1" kern="1200" dirty="0">
              <a:solidFill>
                <a:schemeClr val="tx1"/>
              </a:solidFill>
              <a:latin typeface="Calibri" pitchFamily="34" charset="0"/>
            </a:endParaRPr>
          </a:p>
        </p:txBody>
      </p:sp>
      <p:sp>
        <p:nvSpPr>
          <p:cNvPr id="86" name="任意多边形: 形状 17">
            <a:extLst>
              <a:ext uri="{FF2B5EF4-FFF2-40B4-BE49-F238E27FC236}">
                <a16:creationId xmlns:a16="http://schemas.microsoft.com/office/drawing/2014/main" id="{BF840EF2-8D5B-4F45-A478-FB6F15AD2B58}"/>
              </a:ext>
            </a:extLst>
          </p:cNvPr>
          <p:cNvSpPr/>
          <p:nvPr/>
        </p:nvSpPr>
        <p:spPr>
          <a:xfrm>
            <a:off x="0" y="4662699"/>
            <a:ext cx="1938399" cy="792687"/>
          </a:xfrm>
          <a:custGeom>
            <a:avLst/>
            <a:gdLst>
              <a:gd name="connsiteX0" fmla="*/ 0 w 2585131"/>
              <a:gd name="connsiteY0" fmla="*/ 53722 h 511637"/>
              <a:gd name="connsiteX1" fmla="*/ 53722 w 2585131"/>
              <a:gd name="connsiteY1" fmla="*/ 0 h 511637"/>
              <a:gd name="connsiteX2" fmla="*/ 2531409 w 2585131"/>
              <a:gd name="connsiteY2" fmla="*/ 0 h 511637"/>
              <a:gd name="connsiteX3" fmla="*/ 2585131 w 2585131"/>
              <a:gd name="connsiteY3" fmla="*/ 53722 h 511637"/>
              <a:gd name="connsiteX4" fmla="*/ 2585131 w 2585131"/>
              <a:gd name="connsiteY4" fmla="*/ 457915 h 511637"/>
              <a:gd name="connsiteX5" fmla="*/ 2531409 w 2585131"/>
              <a:gd name="connsiteY5" fmla="*/ 511637 h 511637"/>
              <a:gd name="connsiteX6" fmla="*/ 53722 w 2585131"/>
              <a:gd name="connsiteY6" fmla="*/ 511637 h 511637"/>
              <a:gd name="connsiteX7" fmla="*/ 0 w 2585131"/>
              <a:gd name="connsiteY7" fmla="*/ 457915 h 511637"/>
              <a:gd name="connsiteX8" fmla="*/ 0 w 2585131"/>
              <a:gd name="connsiteY8" fmla="*/ 53722 h 51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5131" h="511637">
                <a:moveTo>
                  <a:pt x="0" y="53722"/>
                </a:moveTo>
                <a:cubicBezTo>
                  <a:pt x="0" y="24052"/>
                  <a:pt x="24052" y="0"/>
                  <a:pt x="53722" y="0"/>
                </a:cubicBezTo>
                <a:lnTo>
                  <a:pt x="2531409" y="0"/>
                </a:lnTo>
                <a:cubicBezTo>
                  <a:pt x="2561079" y="0"/>
                  <a:pt x="2585131" y="24052"/>
                  <a:pt x="2585131" y="53722"/>
                </a:cubicBezTo>
                <a:lnTo>
                  <a:pt x="2585131" y="457915"/>
                </a:lnTo>
                <a:cubicBezTo>
                  <a:pt x="2585131" y="487585"/>
                  <a:pt x="2561079" y="511637"/>
                  <a:pt x="2531409" y="511637"/>
                </a:cubicBezTo>
                <a:lnTo>
                  <a:pt x="53722" y="511637"/>
                </a:lnTo>
                <a:cubicBezTo>
                  <a:pt x="24052" y="511637"/>
                  <a:pt x="0" y="487585"/>
                  <a:pt x="0" y="457915"/>
                </a:cubicBezTo>
                <a:lnTo>
                  <a:pt x="0" y="53722"/>
                </a:ln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91935" tIns="91935" rIns="91935" bIns="91935" numCol="1" spcCol="1270" anchor="t" anchorCtr="0">
            <a:noAutofit/>
          </a:bodyPr>
          <a:lstStyle/>
          <a:p>
            <a:pPr algn="ctr" fontAlgn="auto">
              <a:spcBef>
                <a:spcPts val="0"/>
              </a:spcBef>
              <a:spcAft>
                <a:spcPts val="0"/>
              </a:spcAft>
              <a:defRPr/>
            </a:pPr>
            <a:endParaRPr lang="en-US" altLang="zh-CN" sz="100" b="1" smtClean="0">
              <a:solidFill>
                <a:schemeClr val="bg1"/>
              </a:solidFill>
              <a:latin typeface="Calibri" pitchFamily="34" charset="0"/>
            </a:endParaRPr>
          </a:p>
          <a:p>
            <a:pPr algn="ctr" fontAlgn="auto">
              <a:spcBef>
                <a:spcPts val="1200"/>
              </a:spcBef>
              <a:spcAft>
                <a:spcPts val="0"/>
              </a:spcAft>
              <a:defRPr/>
            </a:pPr>
            <a:r>
              <a:rPr lang="en-US" altLang="zh-CN" sz="2000" b="1" smtClean="0">
                <a:solidFill>
                  <a:schemeClr val="bg1"/>
                </a:solidFill>
                <a:latin typeface="Calibri" pitchFamily="34" charset="0"/>
              </a:rPr>
              <a:t>Member </a:t>
            </a:r>
            <a:r>
              <a:rPr lang="en-US" altLang="zh-CN" sz="2000" b="1">
                <a:solidFill>
                  <a:schemeClr val="bg1"/>
                </a:solidFill>
                <a:latin typeface="Calibri" pitchFamily="34" charset="0"/>
              </a:rPr>
              <a:t>group</a:t>
            </a:r>
            <a:endParaRPr lang="zh-CN" altLang="en-US" sz="2000" b="1" dirty="0">
              <a:solidFill>
                <a:schemeClr val="bg1"/>
              </a:solidFill>
              <a:latin typeface="Calibri" pitchFamily="34" charset="0"/>
            </a:endParaRPr>
          </a:p>
        </p:txBody>
      </p:sp>
      <p:sp>
        <p:nvSpPr>
          <p:cNvPr id="90" name="任意多边形: 形状 18">
            <a:extLst>
              <a:ext uri="{FF2B5EF4-FFF2-40B4-BE49-F238E27FC236}">
                <a16:creationId xmlns:a16="http://schemas.microsoft.com/office/drawing/2014/main" id="{7071BE8C-454A-412D-BC06-4CF812FE6B63}"/>
              </a:ext>
            </a:extLst>
          </p:cNvPr>
          <p:cNvSpPr/>
          <p:nvPr/>
        </p:nvSpPr>
        <p:spPr>
          <a:xfrm>
            <a:off x="0" y="3636913"/>
            <a:ext cx="1938399" cy="890822"/>
          </a:xfrm>
          <a:custGeom>
            <a:avLst/>
            <a:gdLst>
              <a:gd name="connsiteX0" fmla="*/ 0 w 2571148"/>
              <a:gd name="connsiteY0" fmla="*/ 51556 h 491005"/>
              <a:gd name="connsiteX1" fmla="*/ 51556 w 2571148"/>
              <a:gd name="connsiteY1" fmla="*/ 0 h 491005"/>
              <a:gd name="connsiteX2" fmla="*/ 2519592 w 2571148"/>
              <a:gd name="connsiteY2" fmla="*/ 0 h 491005"/>
              <a:gd name="connsiteX3" fmla="*/ 2571148 w 2571148"/>
              <a:gd name="connsiteY3" fmla="*/ 51556 h 491005"/>
              <a:gd name="connsiteX4" fmla="*/ 2571148 w 2571148"/>
              <a:gd name="connsiteY4" fmla="*/ 439449 h 491005"/>
              <a:gd name="connsiteX5" fmla="*/ 2519592 w 2571148"/>
              <a:gd name="connsiteY5" fmla="*/ 491005 h 491005"/>
              <a:gd name="connsiteX6" fmla="*/ 51556 w 2571148"/>
              <a:gd name="connsiteY6" fmla="*/ 491005 h 491005"/>
              <a:gd name="connsiteX7" fmla="*/ 0 w 2571148"/>
              <a:gd name="connsiteY7" fmla="*/ 439449 h 491005"/>
              <a:gd name="connsiteX8" fmla="*/ 0 w 2571148"/>
              <a:gd name="connsiteY8" fmla="*/ 51556 h 4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148" h="491005">
                <a:moveTo>
                  <a:pt x="0" y="51556"/>
                </a:moveTo>
                <a:cubicBezTo>
                  <a:pt x="0" y="23082"/>
                  <a:pt x="23082" y="0"/>
                  <a:pt x="51556" y="0"/>
                </a:cubicBezTo>
                <a:lnTo>
                  <a:pt x="2519592" y="0"/>
                </a:lnTo>
                <a:cubicBezTo>
                  <a:pt x="2548066" y="0"/>
                  <a:pt x="2571148" y="23082"/>
                  <a:pt x="2571148" y="51556"/>
                </a:cubicBezTo>
                <a:lnTo>
                  <a:pt x="2571148" y="439449"/>
                </a:lnTo>
                <a:cubicBezTo>
                  <a:pt x="2571148" y="467923"/>
                  <a:pt x="2548066" y="491005"/>
                  <a:pt x="2519592" y="491005"/>
                </a:cubicBezTo>
                <a:lnTo>
                  <a:pt x="51556" y="491005"/>
                </a:lnTo>
                <a:cubicBezTo>
                  <a:pt x="23082" y="491005"/>
                  <a:pt x="0" y="467923"/>
                  <a:pt x="0" y="439449"/>
                </a:cubicBezTo>
                <a:lnTo>
                  <a:pt x="0" y="51556"/>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91300" tIns="91300" rIns="91300" bIns="91300" numCol="1" spcCol="1270" anchor="ctr" anchorCtr="0">
            <a:noAutofit/>
          </a:bodyPr>
          <a:lstStyle/>
          <a:p>
            <a:pPr lvl="0" algn="ctr" fontAlgn="auto">
              <a:spcAft>
                <a:spcPts val="0"/>
              </a:spcAft>
              <a:defRPr/>
            </a:pPr>
            <a:r>
              <a:rPr lang="en-US" altLang="zh-CN" sz="2000" b="1">
                <a:solidFill>
                  <a:schemeClr val="bg1"/>
                </a:solidFill>
                <a:latin typeface="Calibri" pitchFamily="34" charset="0"/>
              </a:rPr>
              <a:t>Expert advisory group</a:t>
            </a:r>
            <a:endParaRPr lang="zh-CN" altLang="en-US" sz="2000" b="1" dirty="0">
              <a:solidFill>
                <a:schemeClr val="bg1"/>
              </a:solidFill>
              <a:latin typeface="Calibri" pitchFamily="34" charset="0"/>
            </a:endParaRPr>
          </a:p>
        </p:txBody>
      </p:sp>
      <p:sp>
        <p:nvSpPr>
          <p:cNvPr id="103" name="矩形 102"/>
          <p:cNvSpPr/>
          <p:nvPr/>
        </p:nvSpPr>
        <p:spPr>
          <a:xfrm>
            <a:off x="2090055" y="5985015"/>
            <a:ext cx="1699736" cy="3231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marL="0" lvl="1" algn="ctr" fontAlgn="auto">
              <a:spcBef>
                <a:spcPts val="0"/>
              </a:spcBef>
              <a:spcAft>
                <a:spcPts val="0"/>
              </a:spcAft>
              <a:defRPr/>
            </a:pPr>
            <a:r>
              <a:rPr lang="en-US" altLang="zh-CN" sz="1500" b="1">
                <a:solidFill>
                  <a:schemeClr val="tx1"/>
                </a:solidFill>
                <a:latin typeface="Calibri" pitchFamily="34" charset="0"/>
              </a:rPr>
              <a:t>funds</a:t>
            </a:r>
          </a:p>
        </p:txBody>
      </p:sp>
      <p:sp>
        <p:nvSpPr>
          <p:cNvPr id="41" name="矩形 40"/>
          <p:cNvSpPr/>
          <p:nvPr/>
        </p:nvSpPr>
        <p:spPr>
          <a:xfrm>
            <a:off x="3789790" y="5985015"/>
            <a:ext cx="2793996" cy="3231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marL="0" lvl="1" algn="ctr" fontAlgn="auto">
              <a:spcBef>
                <a:spcPts val="0"/>
              </a:spcBef>
              <a:spcAft>
                <a:spcPts val="0"/>
              </a:spcAft>
              <a:defRPr/>
            </a:pPr>
            <a:r>
              <a:rPr lang="en-US" altLang="zh-CN" sz="1500" b="1">
                <a:solidFill>
                  <a:schemeClr val="tx1"/>
                </a:solidFill>
                <a:latin typeface="Calibri" pitchFamily="34" charset="0"/>
              </a:rPr>
              <a:t>GC Web/Andriod/MacOS</a:t>
            </a:r>
          </a:p>
        </p:txBody>
      </p:sp>
      <p:sp>
        <p:nvSpPr>
          <p:cNvPr id="42" name="矩形 41"/>
          <p:cNvSpPr/>
          <p:nvPr/>
        </p:nvSpPr>
        <p:spPr>
          <a:xfrm>
            <a:off x="2084366" y="4681550"/>
            <a:ext cx="9601702" cy="78483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marL="0" lvl="1" algn="ctr" fontAlgn="auto">
              <a:spcBef>
                <a:spcPts val="0"/>
              </a:spcBef>
              <a:spcAft>
                <a:spcPts val="0"/>
              </a:spcAft>
              <a:defRPr/>
            </a:pPr>
            <a:endParaRPr lang="en-US" altLang="zh-CN" sz="1500" b="1" dirty="0">
              <a:latin typeface="Calibri" pitchFamily="34" charset="0"/>
            </a:endParaRPr>
          </a:p>
          <a:p>
            <a:pPr marL="0" lvl="1" algn="ctr" fontAlgn="auto">
              <a:spcBef>
                <a:spcPts val="0"/>
              </a:spcBef>
              <a:spcAft>
                <a:spcPts val="0"/>
              </a:spcAft>
              <a:defRPr/>
            </a:pPr>
            <a:r>
              <a:rPr lang="en-US" altLang="zh-CN" sz="1500" b="1" dirty="0">
                <a:latin typeface="Calibri" pitchFamily="34" charset="0"/>
              </a:rPr>
              <a:t>online lectures</a:t>
            </a:r>
          </a:p>
          <a:p>
            <a:pPr marL="0" lvl="1" algn="ctr" fontAlgn="auto">
              <a:spcBef>
                <a:spcPts val="0"/>
              </a:spcBef>
              <a:spcAft>
                <a:spcPts val="0"/>
              </a:spcAft>
              <a:defRPr/>
            </a:pPr>
            <a:endParaRPr lang="en-US" altLang="zh-CN" sz="1500" b="1" dirty="0">
              <a:latin typeface="Calibri" pitchFamily="34" charset="0"/>
            </a:endParaRPr>
          </a:p>
        </p:txBody>
      </p:sp>
      <p:sp>
        <p:nvSpPr>
          <p:cNvPr id="43" name="矩形 42"/>
          <p:cNvSpPr/>
          <p:nvPr/>
        </p:nvSpPr>
        <p:spPr>
          <a:xfrm>
            <a:off x="6580157" y="3951257"/>
            <a:ext cx="1741716" cy="3231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lvl="1" algn="ctr" fontAlgn="auto">
              <a:spcBef>
                <a:spcPts val="0"/>
              </a:spcBef>
              <a:spcAft>
                <a:spcPts val="0"/>
              </a:spcAft>
              <a:defRPr/>
            </a:pPr>
            <a:r>
              <a:rPr lang="en-US" altLang="zh-CN" sz="1500" b="1">
                <a:latin typeface="Calibri" pitchFamily="34" charset="0"/>
              </a:rPr>
              <a:t>evaluation</a:t>
            </a:r>
          </a:p>
        </p:txBody>
      </p:sp>
      <p:cxnSp>
        <p:nvCxnSpPr>
          <p:cNvPr id="13" name="直接连接符 12"/>
          <p:cNvCxnSpPr/>
          <p:nvPr/>
        </p:nvCxnSpPr>
        <p:spPr>
          <a:xfrm>
            <a:off x="2077109" y="2161969"/>
            <a:ext cx="21771" cy="437449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3764391" y="2161969"/>
            <a:ext cx="21771" cy="437449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6580157" y="2161969"/>
            <a:ext cx="21771" cy="437449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8321873" y="2161969"/>
            <a:ext cx="21771" cy="437449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9993085" y="2161969"/>
            <a:ext cx="21771" cy="437449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02" name="矩形 101"/>
          <p:cNvSpPr/>
          <p:nvPr/>
        </p:nvSpPr>
        <p:spPr>
          <a:xfrm>
            <a:off x="2084007" y="4194143"/>
            <a:ext cx="1691269" cy="3231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lvl="1" algn="ctr" fontAlgn="auto">
              <a:spcBef>
                <a:spcPts val="0"/>
              </a:spcBef>
              <a:spcAft>
                <a:spcPts val="0"/>
              </a:spcAft>
              <a:defRPr/>
            </a:pPr>
            <a:r>
              <a:rPr lang="en-US" altLang="zh-CN" sz="1500" b="1">
                <a:latin typeface="Calibri" pitchFamily="34" charset="0"/>
              </a:rPr>
              <a:t>online lectures</a:t>
            </a:r>
          </a:p>
        </p:txBody>
      </p:sp>
      <p:sp>
        <p:nvSpPr>
          <p:cNvPr id="14" name="矩形 13"/>
          <p:cNvSpPr/>
          <p:nvPr/>
        </p:nvSpPr>
        <p:spPr>
          <a:xfrm>
            <a:off x="2083121" y="2919480"/>
            <a:ext cx="1679255" cy="55399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lvl="1" algn="ctr" fontAlgn="auto">
              <a:spcBef>
                <a:spcPts val="0"/>
              </a:spcBef>
              <a:spcAft>
                <a:spcPts val="0"/>
              </a:spcAft>
              <a:defRPr/>
            </a:pPr>
            <a:r>
              <a:rPr lang="en-US" altLang="zh-CN" sz="1500" b="1">
                <a:latin typeface="Calibri" pitchFamily="34" charset="0"/>
              </a:rPr>
              <a:t>laying out</a:t>
            </a:r>
          </a:p>
          <a:p>
            <a:pPr marL="0" lvl="1" fontAlgn="auto">
              <a:spcBef>
                <a:spcPts val="0"/>
              </a:spcBef>
              <a:spcAft>
                <a:spcPts val="0"/>
              </a:spcAft>
              <a:defRPr/>
            </a:pPr>
            <a:r>
              <a:rPr lang="en-US" altLang="zh-CN" sz="1500" b="1">
                <a:latin typeface="Calibri" pitchFamily="34" charset="0"/>
              </a:rPr>
              <a:t>criteria &amp; standard </a:t>
            </a:r>
          </a:p>
        </p:txBody>
      </p:sp>
      <p:sp>
        <p:nvSpPr>
          <p:cNvPr id="50" name="矩形 49"/>
          <p:cNvSpPr/>
          <p:nvPr/>
        </p:nvSpPr>
        <p:spPr>
          <a:xfrm>
            <a:off x="2098880" y="5609705"/>
            <a:ext cx="9601705" cy="325828"/>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marL="0" lvl="1" algn="ctr" fontAlgn="auto">
              <a:spcBef>
                <a:spcPts val="0"/>
              </a:spcBef>
              <a:spcAft>
                <a:spcPts val="0"/>
              </a:spcAft>
              <a:defRPr/>
            </a:pPr>
            <a:r>
              <a:rPr lang="en-US" altLang="zh-CN" sz="1500" b="1">
                <a:solidFill>
                  <a:schemeClr val="tx1"/>
                </a:solidFill>
                <a:latin typeface="Calibri" pitchFamily="34" charset="0"/>
              </a:rPr>
              <a:t>coordination</a:t>
            </a:r>
          </a:p>
        </p:txBody>
      </p:sp>
      <p:sp>
        <p:nvSpPr>
          <p:cNvPr id="52" name="矩形 51"/>
          <p:cNvSpPr/>
          <p:nvPr/>
        </p:nvSpPr>
        <p:spPr>
          <a:xfrm>
            <a:off x="6603062" y="5985504"/>
            <a:ext cx="1741716" cy="3231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marL="0" lvl="1" algn="ctr" fontAlgn="auto">
              <a:spcBef>
                <a:spcPts val="0"/>
              </a:spcBef>
              <a:spcAft>
                <a:spcPts val="0"/>
              </a:spcAft>
              <a:defRPr/>
            </a:pPr>
            <a:r>
              <a:rPr lang="en-US" altLang="zh-CN" sz="1500" b="1">
                <a:solidFill>
                  <a:schemeClr val="tx1"/>
                </a:solidFill>
                <a:latin typeface="Calibri" pitchFamily="34" charset="0"/>
              </a:rPr>
              <a:t>training context</a:t>
            </a:r>
          </a:p>
        </p:txBody>
      </p:sp>
      <p:sp>
        <p:nvSpPr>
          <p:cNvPr id="44" name="矩形 43"/>
          <p:cNvSpPr/>
          <p:nvPr/>
        </p:nvSpPr>
        <p:spPr>
          <a:xfrm>
            <a:off x="8355437" y="5988689"/>
            <a:ext cx="3345147" cy="323165"/>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marL="0" lvl="1" algn="ctr" fontAlgn="auto">
              <a:spcBef>
                <a:spcPts val="0"/>
              </a:spcBef>
              <a:spcAft>
                <a:spcPts val="0"/>
              </a:spcAft>
              <a:defRPr/>
            </a:pPr>
            <a:r>
              <a:rPr lang="en-US" altLang="zh-CN" sz="1500" b="1">
                <a:solidFill>
                  <a:schemeClr val="tx1"/>
                </a:solidFill>
                <a:latin typeface="Calibri" pitchFamily="34" charset="0"/>
              </a:rPr>
              <a:t>training reports &amp; maintanece</a:t>
            </a:r>
          </a:p>
        </p:txBody>
      </p:sp>
      <p:sp>
        <p:nvSpPr>
          <p:cNvPr id="53" name="矩形 52"/>
          <p:cNvSpPr/>
          <p:nvPr/>
        </p:nvSpPr>
        <p:spPr>
          <a:xfrm>
            <a:off x="8322303" y="3158256"/>
            <a:ext cx="3350883" cy="32316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lvl="1" algn="ctr" fontAlgn="auto">
              <a:spcBef>
                <a:spcPts val="0"/>
              </a:spcBef>
              <a:spcAft>
                <a:spcPts val="0"/>
              </a:spcAft>
              <a:defRPr/>
            </a:pPr>
            <a:r>
              <a:rPr lang="en-US" altLang="zh-CN" sz="1500" b="1">
                <a:latin typeface="Calibri" pitchFamily="34" charset="0"/>
              </a:rPr>
              <a:t>online lectures</a:t>
            </a:r>
          </a:p>
        </p:txBody>
      </p:sp>
      <p:sp>
        <p:nvSpPr>
          <p:cNvPr id="54" name="矩形 53"/>
          <p:cNvSpPr/>
          <p:nvPr/>
        </p:nvSpPr>
        <p:spPr>
          <a:xfrm>
            <a:off x="8320739" y="2814986"/>
            <a:ext cx="3352447" cy="32582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lvl="1" algn="ctr" fontAlgn="auto">
              <a:spcBef>
                <a:spcPts val="0"/>
              </a:spcBef>
              <a:spcAft>
                <a:spcPts val="0"/>
              </a:spcAft>
              <a:defRPr/>
            </a:pPr>
            <a:r>
              <a:rPr lang="en-US" altLang="zh-CN" sz="1500" b="1">
                <a:latin typeface="Calibri" pitchFamily="34" charset="0"/>
              </a:rPr>
              <a:t>criteria &amp; standard </a:t>
            </a:r>
          </a:p>
        </p:txBody>
      </p:sp>
      <p:sp>
        <p:nvSpPr>
          <p:cNvPr id="55" name="矩形 54"/>
          <p:cNvSpPr/>
          <p:nvPr/>
        </p:nvSpPr>
        <p:spPr>
          <a:xfrm>
            <a:off x="8322303" y="4274512"/>
            <a:ext cx="3350883" cy="3231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lvl="1" algn="ctr" fontAlgn="auto">
              <a:spcBef>
                <a:spcPts val="0"/>
              </a:spcBef>
              <a:spcAft>
                <a:spcPts val="0"/>
              </a:spcAft>
              <a:defRPr/>
            </a:pPr>
            <a:r>
              <a:rPr lang="en-US" altLang="zh-CN" sz="1500" b="1">
                <a:latin typeface="Calibri" pitchFamily="34" charset="0"/>
              </a:rPr>
              <a:t>online lectures</a:t>
            </a:r>
          </a:p>
        </p:txBody>
      </p:sp>
      <p:sp>
        <p:nvSpPr>
          <p:cNvPr id="56" name="矩形 55"/>
          <p:cNvSpPr/>
          <p:nvPr/>
        </p:nvSpPr>
        <p:spPr>
          <a:xfrm>
            <a:off x="8320739" y="3939184"/>
            <a:ext cx="3352447" cy="32582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lvl="1" algn="ctr" fontAlgn="auto">
              <a:spcBef>
                <a:spcPts val="0"/>
              </a:spcBef>
              <a:spcAft>
                <a:spcPts val="0"/>
              </a:spcAft>
              <a:defRPr/>
            </a:pPr>
            <a:r>
              <a:rPr lang="en-US" altLang="zh-CN" sz="1500" b="1">
                <a:latin typeface="Calibri" pitchFamily="34" charset="0"/>
              </a:rPr>
              <a:t>criteria &amp; standard </a:t>
            </a:r>
          </a:p>
        </p:txBody>
      </p:sp>
      <p:sp>
        <p:nvSpPr>
          <p:cNvPr id="51" name="矩形 50"/>
          <p:cNvSpPr/>
          <p:nvPr/>
        </p:nvSpPr>
        <p:spPr>
          <a:xfrm>
            <a:off x="3775277" y="3639950"/>
            <a:ext cx="7900024" cy="3231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lvl="1" algn="ctr" fontAlgn="auto">
              <a:spcBef>
                <a:spcPts val="0"/>
              </a:spcBef>
              <a:spcAft>
                <a:spcPts val="0"/>
              </a:spcAft>
              <a:defRPr/>
            </a:pPr>
            <a:r>
              <a:rPr lang="en-US" altLang="zh-CN" sz="1500" b="1">
                <a:latin typeface="Calibri" pitchFamily="34" charset="0"/>
              </a:rPr>
              <a:t>consultation and advisory services</a:t>
            </a:r>
          </a:p>
        </p:txBody>
      </p:sp>
      <p:sp>
        <p:nvSpPr>
          <p:cNvPr id="57" name="矩形 56"/>
          <p:cNvSpPr/>
          <p:nvPr/>
        </p:nvSpPr>
        <p:spPr>
          <a:xfrm>
            <a:off x="2073594" y="3634183"/>
            <a:ext cx="1679255" cy="55399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lvl="1" algn="ctr" fontAlgn="auto">
              <a:spcBef>
                <a:spcPts val="0"/>
              </a:spcBef>
              <a:spcAft>
                <a:spcPts val="0"/>
              </a:spcAft>
              <a:defRPr/>
            </a:pPr>
            <a:r>
              <a:rPr lang="en-US" altLang="zh-CN" sz="1500" b="1">
                <a:latin typeface="Calibri" pitchFamily="34" charset="0"/>
              </a:rPr>
              <a:t>laying out</a:t>
            </a:r>
          </a:p>
          <a:p>
            <a:pPr marL="0" lvl="1" fontAlgn="auto">
              <a:spcBef>
                <a:spcPts val="0"/>
              </a:spcBef>
              <a:spcAft>
                <a:spcPts val="0"/>
              </a:spcAft>
              <a:defRPr/>
            </a:pPr>
            <a:r>
              <a:rPr lang="en-US" altLang="zh-CN" sz="1500" b="1">
                <a:latin typeface="Calibri" pitchFamily="34" charset="0"/>
              </a:rPr>
              <a:t>criteria &amp; standard </a:t>
            </a:r>
          </a:p>
        </p:txBody>
      </p:sp>
      <p:sp>
        <p:nvSpPr>
          <p:cNvPr id="46" name="矩形 45"/>
          <p:cNvSpPr/>
          <p:nvPr/>
        </p:nvSpPr>
        <p:spPr>
          <a:xfrm>
            <a:off x="2073595" y="2454488"/>
            <a:ext cx="9601705" cy="32582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lvl="1" algn="ctr" fontAlgn="auto">
              <a:spcBef>
                <a:spcPts val="0"/>
              </a:spcBef>
              <a:spcAft>
                <a:spcPts val="0"/>
              </a:spcAft>
              <a:defRPr/>
            </a:pPr>
            <a:r>
              <a:rPr lang="en-US" altLang="zh-CN" sz="1500" b="1">
                <a:latin typeface="Calibri" pitchFamily="34" charset="0"/>
              </a:rPr>
              <a:t>external coordination</a:t>
            </a:r>
          </a:p>
        </p:txBody>
      </p:sp>
    </p:spTree>
    <p:extLst>
      <p:ext uri="{BB962C8B-B14F-4D97-AF65-F5344CB8AC3E}">
        <p14:creationId xmlns:p14="http://schemas.microsoft.com/office/powerpoint/2010/main" val="13234158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17">
            <a:extLst>
              <a:ext uri="{FF2B5EF4-FFF2-40B4-BE49-F238E27FC236}">
                <a16:creationId xmlns:a16="http://schemas.microsoft.com/office/drawing/2014/main" id="{F9F27226-1228-4191-A78F-D7D499C42190}"/>
              </a:ext>
            </a:extLst>
          </p:cNvPr>
          <p:cNvPicPr>
            <a:picLocks noChangeAspect="1"/>
          </p:cNvPicPr>
          <p:nvPr/>
        </p:nvPicPr>
        <p:blipFill>
          <a:blip r:embed="rId3"/>
          <a:srcRect/>
          <a:stretch>
            <a:fillRect/>
          </a:stretch>
        </p:blipFill>
        <p:spPr bwMode="auto">
          <a:xfrm>
            <a:off x="6021388" y="1679298"/>
            <a:ext cx="6170612" cy="4781550"/>
          </a:xfrm>
          <a:prstGeom prst="rect">
            <a:avLst/>
          </a:prstGeom>
          <a:noFill/>
          <a:ln w="9525">
            <a:noFill/>
            <a:miter lim="800000"/>
            <a:headEnd/>
            <a:tailEnd/>
          </a:ln>
        </p:spPr>
      </p:pic>
      <p:sp>
        <p:nvSpPr>
          <p:cNvPr id="38923" name="标题 13"/>
          <p:cNvSpPr>
            <a:spLocks noGrp="1"/>
          </p:cNvSpPr>
          <p:nvPr>
            <p:ph type="title"/>
          </p:nvPr>
        </p:nvSpPr>
        <p:spPr>
          <a:xfrm>
            <a:off x="334963" y="0"/>
            <a:ext cx="11018837" cy="658813"/>
          </a:xfrm>
        </p:spPr>
        <p:txBody>
          <a:bodyPr/>
          <a:lstStyle/>
          <a:p>
            <a:endParaRPr lang="zh-CN" altLang="en-US">
              <a:latin typeface="Arial" charset="0"/>
              <a:cs typeface="Arial" charset="0"/>
            </a:endParaRPr>
          </a:p>
        </p:txBody>
      </p:sp>
      <p:sp>
        <p:nvSpPr>
          <p:cNvPr id="30" name="灯片编号占位符 10">
            <a:extLst>
              <a:ext uri="{FF2B5EF4-FFF2-40B4-BE49-F238E27FC236}">
                <a16:creationId xmlns:a16="http://schemas.microsoft.com/office/drawing/2014/main" id="{FE17DEDC-943E-47D1-ADFF-17A480A9FD18}"/>
              </a:ext>
            </a:extLst>
          </p:cNvPr>
          <p:cNvSpPr>
            <a:spLocks noGrp="1"/>
          </p:cNvSpPr>
          <p:nvPr>
            <p:ph type="sldNum" sz="quarter" idx="12"/>
          </p:nvPr>
        </p:nvSpPr>
        <p:spPr>
          <a:xfrm>
            <a:off x="8610600" y="6475615"/>
            <a:ext cx="2743200" cy="365125"/>
          </a:xfrm>
        </p:spPr>
        <p:txBody>
          <a:bodyPr/>
          <a:lstStyle/>
          <a:p>
            <a:pPr>
              <a:defRPr/>
            </a:pPr>
            <a:fld id="{387F9897-6884-4964-AE15-E245CE5C51F6}" type="slidenum">
              <a:rPr lang="zh-CN" altLang="en-US"/>
              <a:pPr>
                <a:defRPr/>
              </a:pPr>
              <a:t>19</a:t>
            </a:fld>
            <a:endParaRPr lang="zh-CN" altLang="en-US"/>
          </a:p>
        </p:txBody>
      </p:sp>
      <p:sp>
        <p:nvSpPr>
          <p:cNvPr id="19" name="Rectangle 2">
            <a:extLst>
              <a:ext uri="{FF2B5EF4-FFF2-40B4-BE49-F238E27FC236}">
                <a16:creationId xmlns:a16="http://schemas.microsoft.com/office/drawing/2014/main" id="{08A48657-5D3B-4C6C-BBDD-3F4B7AE32175}"/>
              </a:ext>
            </a:extLst>
          </p:cNvPr>
          <p:cNvSpPr>
            <a:spLocks noChangeArrowheads="1"/>
          </p:cNvSpPr>
          <p:nvPr/>
        </p:nvSpPr>
        <p:spPr bwMode="auto">
          <a:xfrm>
            <a:off x="177800" y="2330450"/>
            <a:ext cx="11658600" cy="1680780"/>
          </a:xfrm>
          <a:prstGeom prst="rect">
            <a:avLst/>
          </a:prstGeom>
          <a:solidFill>
            <a:srgbClr val="FFFFFF"/>
          </a:solidFill>
          <a:ln w="12700">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r>
              <a:rPr lang="en-US" altLang="zh-CN" b="1" dirty="0"/>
              <a:t>Applications</a:t>
            </a:r>
            <a:endParaRPr lang="zh-CN" altLang="en-US" b="1" dirty="0"/>
          </a:p>
        </p:txBody>
      </p:sp>
      <p:sp>
        <p:nvSpPr>
          <p:cNvPr id="20" name="文本框 11">
            <a:extLst>
              <a:ext uri="{FF2B5EF4-FFF2-40B4-BE49-F238E27FC236}">
                <a16:creationId xmlns:a16="http://schemas.microsoft.com/office/drawing/2014/main" id="{A5C740C4-4E33-4A93-90E3-20BF6ED83AD1}"/>
              </a:ext>
            </a:extLst>
          </p:cNvPr>
          <p:cNvSpPr txBox="1"/>
          <p:nvPr/>
        </p:nvSpPr>
        <p:spPr>
          <a:xfrm>
            <a:off x="2227313" y="5699053"/>
            <a:ext cx="7737374" cy="523220"/>
          </a:xfrm>
          <a:prstGeom prst="rect">
            <a:avLst/>
          </a:prstGeom>
          <a:solidFill>
            <a:srgbClr val="0066CC"/>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fontAlgn="auto">
              <a:spcBef>
                <a:spcPts val="0"/>
              </a:spcBef>
              <a:spcAft>
                <a:spcPts val="0"/>
              </a:spcAft>
              <a:defRPr/>
            </a:pPr>
            <a:r>
              <a:rPr lang="en-US" altLang="zh-CN" sz="2800" dirty="0">
                <a:solidFill>
                  <a:schemeClr val="bg1"/>
                </a:solidFill>
                <a:latin typeface="Calibri" pitchFamily="34" charset="0"/>
                <a:ea typeface="黑体" panose="02010609060101010101" pitchFamily="49" charset="-122"/>
              </a:rPr>
              <a:t>Layers of Distance Learning System</a:t>
            </a:r>
            <a:endParaRPr lang="zh-CN" altLang="en-US" sz="2800" dirty="0">
              <a:solidFill>
                <a:schemeClr val="bg1"/>
              </a:solidFill>
              <a:latin typeface="Calibri" pitchFamily="34" charset="0"/>
              <a:ea typeface="黑体" panose="02010609060101010101" pitchFamily="49" charset="-122"/>
            </a:endParaRPr>
          </a:p>
        </p:txBody>
      </p:sp>
      <p:sp>
        <p:nvSpPr>
          <p:cNvPr id="21" name="Rectangle 2">
            <a:extLst>
              <a:ext uri="{FF2B5EF4-FFF2-40B4-BE49-F238E27FC236}">
                <a16:creationId xmlns:a16="http://schemas.microsoft.com/office/drawing/2014/main" id="{93571B0B-F9F4-43CC-ABAB-85B077F0612D}"/>
              </a:ext>
            </a:extLst>
          </p:cNvPr>
          <p:cNvSpPr>
            <a:spLocks noChangeArrowheads="1"/>
          </p:cNvSpPr>
          <p:nvPr/>
        </p:nvSpPr>
        <p:spPr bwMode="auto">
          <a:xfrm>
            <a:off x="177800" y="1022208"/>
            <a:ext cx="11658600" cy="1124092"/>
          </a:xfrm>
          <a:prstGeom prst="rect">
            <a:avLst/>
          </a:prstGeom>
          <a:solidFill>
            <a:srgbClr val="FFFFFF"/>
          </a:solidFill>
          <a:ln w="12700">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r>
              <a:rPr lang="en-US" altLang="zh-CN" b="1" dirty="0"/>
              <a:t>Users  </a:t>
            </a:r>
            <a:endParaRPr lang="zh-CN" altLang="en-US" b="1" dirty="0"/>
          </a:p>
        </p:txBody>
      </p:sp>
      <p:grpSp>
        <p:nvGrpSpPr>
          <p:cNvPr id="22" name="组合 21">
            <a:extLst>
              <a:ext uri="{FF2B5EF4-FFF2-40B4-BE49-F238E27FC236}">
                <a16:creationId xmlns:a16="http://schemas.microsoft.com/office/drawing/2014/main" id="{DCE0CC36-85CA-43EF-AAA5-723DE992BBE1}"/>
              </a:ext>
            </a:extLst>
          </p:cNvPr>
          <p:cNvGrpSpPr/>
          <p:nvPr/>
        </p:nvGrpSpPr>
        <p:grpSpPr>
          <a:xfrm>
            <a:off x="1893480" y="1205260"/>
            <a:ext cx="9145475" cy="539365"/>
            <a:chOff x="1893480" y="1327535"/>
            <a:chExt cx="9145475" cy="539365"/>
          </a:xfrm>
        </p:grpSpPr>
        <p:sp>
          <p:nvSpPr>
            <p:cNvPr id="23" name="圆角矩形 12">
              <a:extLst>
                <a:ext uri="{FF2B5EF4-FFF2-40B4-BE49-F238E27FC236}">
                  <a16:creationId xmlns:a16="http://schemas.microsoft.com/office/drawing/2014/main" id="{E1FB4D38-EA8A-47E4-A456-5270075DE940}"/>
                </a:ext>
              </a:extLst>
            </p:cNvPr>
            <p:cNvSpPr/>
            <p:nvPr/>
          </p:nvSpPr>
          <p:spPr>
            <a:xfrm>
              <a:off x="1893480" y="1333500"/>
              <a:ext cx="1825960" cy="533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b="1" dirty="0"/>
                <a:t>Trainees</a:t>
              </a:r>
              <a:endParaRPr lang="zh-CN" altLang="en-US" b="1" dirty="0"/>
            </a:p>
          </p:txBody>
        </p:sp>
        <p:sp>
          <p:nvSpPr>
            <p:cNvPr id="24" name="圆角矩形 13">
              <a:extLst>
                <a:ext uri="{FF2B5EF4-FFF2-40B4-BE49-F238E27FC236}">
                  <a16:creationId xmlns:a16="http://schemas.microsoft.com/office/drawing/2014/main" id="{527158C0-50AD-4E95-95A0-725A9ECA118D}"/>
                </a:ext>
              </a:extLst>
            </p:cNvPr>
            <p:cNvSpPr/>
            <p:nvPr/>
          </p:nvSpPr>
          <p:spPr>
            <a:xfrm>
              <a:off x="4001494" y="1327535"/>
              <a:ext cx="1794431" cy="533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b="1" dirty="0"/>
                <a:t>Trainers</a:t>
              </a:r>
              <a:endParaRPr lang="zh-CN" altLang="en-US" b="1" dirty="0"/>
            </a:p>
          </p:txBody>
        </p:sp>
        <p:sp>
          <p:nvSpPr>
            <p:cNvPr id="25" name="圆角矩形 15">
              <a:extLst>
                <a:ext uri="{FF2B5EF4-FFF2-40B4-BE49-F238E27FC236}">
                  <a16:creationId xmlns:a16="http://schemas.microsoft.com/office/drawing/2014/main" id="{30C8723D-3201-4634-B4E0-77DBC8999CAB}"/>
                </a:ext>
              </a:extLst>
            </p:cNvPr>
            <p:cNvSpPr/>
            <p:nvPr/>
          </p:nvSpPr>
          <p:spPr>
            <a:xfrm>
              <a:off x="6151526" y="1333500"/>
              <a:ext cx="1828800" cy="533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b="1" dirty="0"/>
                <a:t>Administrator </a:t>
              </a:r>
              <a:endParaRPr lang="zh-CN" altLang="en-US" b="1" dirty="0"/>
            </a:p>
          </p:txBody>
        </p:sp>
        <p:sp>
          <p:nvSpPr>
            <p:cNvPr id="26" name="圆角矩形 16">
              <a:extLst>
                <a:ext uri="{FF2B5EF4-FFF2-40B4-BE49-F238E27FC236}">
                  <a16:creationId xmlns:a16="http://schemas.microsoft.com/office/drawing/2014/main" id="{0E04A8E6-337F-43E3-BBD1-38870D320970}"/>
                </a:ext>
              </a:extLst>
            </p:cNvPr>
            <p:cNvSpPr/>
            <p:nvPr/>
          </p:nvSpPr>
          <p:spPr>
            <a:xfrm>
              <a:off x="8324513" y="1333500"/>
              <a:ext cx="2714442" cy="5207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b="1" dirty="0"/>
                <a:t>Visitors and other users</a:t>
              </a:r>
              <a:endParaRPr lang="zh-CN" altLang="en-US" b="1" dirty="0"/>
            </a:p>
          </p:txBody>
        </p:sp>
      </p:grpSp>
      <p:grpSp>
        <p:nvGrpSpPr>
          <p:cNvPr id="27" name="组合 26">
            <a:extLst>
              <a:ext uri="{FF2B5EF4-FFF2-40B4-BE49-F238E27FC236}">
                <a16:creationId xmlns:a16="http://schemas.microsoft.com/office/drawing/2014/main" id="{09ADBF6A-53AB-4BA6-A06A-3D00C5C407AB}"/>
              </a:ext>
            </a:extLst>
          </p:cNvPr>
          <p:cNvGrpSpPr/>
          <p:nvPr/>
        </p:nvGrpSpPr>
        <p:grpSpPr>
          <a:xfrm>
            <a:off x="1888402" y="2828777"/>
            <a:ext cx="9188189" cy="962289"/>
            <a:chOff x="1888402" y="2828777"/>
            <a:chExt cx="9188189" cy="962289"/>
          </a:xfrm>
        </p:grpSpPr>
        <p:sp>
          <p:nvSpPr>
            <p:cNvPr id="28" name="圆角矩形 23">
              <a:extLst>
                <a:ext uri="{FF2B5EF4-FFF2-40B4-BE49-F238E27FC236}">
                  <a16:creationId xmlns:a16="http://schemas.microsoft.com/office/drawing/2014/main" id="{48B98DA1-A9EA-486C-9FCC-CF2300A81E88}"/>
                </a:ext>
              </a:extLst>
            </p:cNvPr>
            <p:cNvSpPr/>
            <p:nvPr/>
          </p:nvSpPr>
          <p:spPr>
            <a:xfrm>
              <a:off x="4285076" y="2828777"/>
              <a:ext cx="2161979" cy="962289"/>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b="1" dirty="0"/>
                <a:t>Online Learning &amp; Training</a:t>
              </a:r>
              <a:endParaRPr lang="zh-CN" altLang="en-US" b="1" dirty="0"/>
            </a:p>
          </p:txBody>
        </p:sp>
        <p:sp>
          <p:nvSpPr>
            <p:cNvPr id="33" name="圆角矩形 24">
              <a:extLst>
                <a:ext uri="{FF2B5EF4-FFF2-40B4-BE49-F238E27FC236}">
                  <a16:creationId xmlns:a16="http://schemas.microsoft.com/office/drawing/2014/main" id="{7134BE4A-7959-4CD9-AC16-94B9282543B2}"/>
                </a:ext>
              </a:extLst>
            </p:cNvPr>
            <p:cNvSpPr/>
            <p:nvPr/>
          </p:nvSpPr>
          <p:spPr>
            <a:xfrm>
              <a:off x="6536704" y="2828777"/>
              <a:ext cx="2161979" cy="962289"/>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b="1" dirty="0"/>
                <a:t>Training Management </a:t>
              </a:r>
              <a:endParaRPr lang="zh-CN" altLang="en-US" b="1" dirty="0"/>
            </a:p>
          </p:txBody>
        </p:sp>
        <p:sp>
          <p:nvSpPr>
            <p:cNvPr id="36" name="圆角矩形 26">
              <a:extLst>
                <a:ext uri="{FF2B5EF4-FFF2-40B4-BE49-F238E27FC236}">
                  <a16:creationId xmlns:a16="http://schemas.microsoft.com/office/drawing/2014/main" id="{CD57095E-AA0F-4691-B9BE-A44D9E20DB32}"/>
                </a:ext>
              </a:extLst>
            </p:cNvPr>
            <p:cNvSpPr/>
            <p:nvPr/>
          </p:nvSpPr>
          <p:spPr>
            <a:xfrm>
              <a:off x="1888402" y="2828777"/>
              <a:ext cx="2292396" cy="9511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b="1" dirty="0"/>
                <a:t>Teaching Resource Management</a:t>
              </a:r>
              <a:endParaRPr lang="zh-CN" altLang="en-US" b="1" dirty="0"/>
            </a:p>
          </p:txBody>
        </p:sp>
        <p:sp>
          <p:nvSpPr>
            <p:cNvPr id="37" name="圆角矩形 27">
              <a:extLst>
                <a:ext uri="{FF2B5EF4-FFF2-40B4-BE49-F238E27FC236}">
                  <a16:creationId xmlns:a16="http://schemas.microsoft.com/office/drawing/2014/main" id="{601C6727-A078-4B72-8D8C-C06F3C634BF7}"/>
                </a:ext>
              </a:extLst>
            </p:cNvPr>
            <p:cNvSpPr/>
            <p:nvPr/>
          </p:nvSpPr>
          <p:spPr>
            <a:xfrm>
              <a:off x="8784194" y="2828777"/>
              <a:ext cx="2292397" cy="9511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b="1" dirty="0"/>
                <a:t>Documentation Management</a:t>
              </a:r>
              <a:endParaRPr lang="zh-CN" altLang="en-US" b="1" dirty="0"/>
            </a:p>
          </p:txBody>
        </p:sp>
      </p:grpSp>
      <p:sp>
        <p:nvSpPr>
          <p:cNvPr id="47" name="Rectangle 2">
            <a:extLst>
              <a:ext uri="{FF2B5EF4-FFF2-40B4-BE49-F238E27FC236}">
                <a16:creationId xmlns:a16="http://schemas.microsoft.com/office/drawing/2014/main" id="{937F9FEE-2FA2-41BF-8902-4CB3C74E501D}"/>
              </a:ext>
            </a:extLst>
          </p:cNvPr>
          <p:cNvSpPr>
            <a:spLocks noChangeArrowheads="1"/>
          </p:cNvSpPr>
          <p:nvPr/>
        </p:nvSpPr>
        <p:spPr bwMode="auto">
          <a:xfrm>
            <a:off x="177800" y="4181056"/>
            <a:ext cx="11658600" cy="971550"/>
          </a:xfrm>
          <a:prstGeom prst="rect">
            <a:avLst/>
          </a:prstGeom>
          <a:solidFill>
            <a:srgbClr val="FFFFFF"/>
          </a:solidFill>
          <a:ln w="12700">
            <a:solidFill>
              <a:srgbClr val="000000"/>
            </a:solidFill>
            <a:prstDash val="dash"/>
            <a:miter lim="800000"/>
            <a:headEnd/>
            <a:tailEnd/>
          </a:ln>
        </p:spPr>
        <p:txBody>
          <a:bodyPr vert="horz" wrap="square" lIns="91440" tIns="45720" rIns="91440" bIns="45720" numCol="1" anchor="t" anchorCtr="0" compatLnSpc="1">
            <a:prstTxWarp prst="textNoShape">
              <a:avLst/>
            </a:prstTxWarp>
          </a:bodyPr>
          <a:lstStyle/>
          <a:p>
            <a:r>
              <a:rPr lang="en-US" altLang="zh-CN" b="1" dirty="0"/>
              <a:t>Database</a:t>
            </a:r>
            <a:endParaRPr lang="zh-CN" altLang="en-US" b="1" dirty="0"/>
          </a:p>
        </p:txBody>
      </p:sp>
      <p:sp>
        <p:nvSpPr>
          <p:cNvPr id="50" name="流程图: 磁盘 49">
            <a:extLst>
              <a:ext uri="{FF2B5EF4-FFF2-40B4-BE49-F238E27FC236}">
                <a16:creationId xmlns:a16="http://schemas.microsoft.com/office/drawing/2014/main" id="{731916FB-4253-45F9-B02E-C53E665DFC7C}"/>
              </a:ext>
            </a:extLst>
          </p:cNvPr>
          <p:cNvSpPr/>
          <p:nvPr/>
        </p:nvSpPr>
        <p:spPr>
          <a:xfrm>
            <a:off x="1940317" y="4339808"/>
            <a:ext cx="1476585" cy="622300"/>
          </a:xfrm>
          <a:prstGeom prst="flowChartMagneticDisk">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Courses</a:t>
            </a:r>
            <a:endParaRPr lang="zh-CN" altLang="en-US" b="1" dirty="0"/>
          </a:p>
        </p:txBody>
      </p:sp>
      <p:sp>
        <p:nvSpPr>
          <p:cNvPr id="51" name="流程图: 磁盘 50">
            <a:extLst>
              <a:ext uri="{FF2B5EF4-FFF2-40B4-BE49-F238E27FC236}">
                <a16:creationId xmlns:a16="http://schemas.microsoft.com/office/drawing/2014/main" id="{34DD1E50-DCD8-4DF3-B961-08381E36A6CD}"/>
              </a:ext>
            </a:extLst>
          </p:cNvPr>
          <p:cNvSpPr/>
          <p:nvPr/>
        </p:nvSpPr>
        <p:spPr>
          <a:xfrm>
            <a:off x="3873159" y="4339808"/>
            <a:ext cx="1476585" cy="622300"/>
          </a:xfrm>
          <a:prstGeom prst="flowChartMagneticDisk">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Trainees</a:t>
            </a:r>
            <a:endParaRPr lang="zh-CN" altLang="en-US" b="1" dirty="0"/>
          </a:p>
        </p:txBody>
      </p:sp>
      <p:sp>
        <p:nvSpPr>
          <p:cNvPr id="52" name="流程图: 磁盘 51">
            <a:extLst>
              <a:ext uri="{FF2B5EF4-FFF2-40B4-BE49-F238E27FC236}">
                <a16:creationId xmlns:a16="http://schemas.microsoft.com/office/drawing/2014/main" id="{A19C4032-7903-498B-88B4-D4621B559E16}"/>
              </a:ext>
            </a:extLst>
          </p:cNvPr>
          <p:cNvSpPr/>
          <p:nvPr/>
        </p:nvSpPr>
        <p:spPr>
          <a:xfrm>
            <a:off x="5734940" y="4339808"/>
            <a:ext cx="1476585" cy="622300"/>
          </a:xfrm>
          <a:prstGeom prst="flowChartMagneticDisk">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Trainers</a:t>
            </a:r>
            <a:endParaRPr lang="zh-CN" altLang="en-US" b="1" dirty="0"/>
          </a:p>
        </p:txBody>
      </p:sp>
      <p:sp>
        <p:nvSpPr>
          <p:cNvPr id="53" name="流程图: 磁盘 52">
            <a:extLst>
              <a:ext uri="{FF2B5EF4-FFF2-40B4-BE49-F238E27FC236}">
                <a16:creationId xmlns:a16="http://schemas.microsoft.com/office/drawing/2014/main" id="{90C43A5F-1E2A-4E70-839F-A3BF73904B17}"/>
              </a:ext>
            </a:extLst>
          </p:cNvPr>
          <p:cNvSpPr/>
          <p:nvPr/>
        </p:nvSpPr>
        <p:spPr>
          <a:xfrm>
            <a:off x="7656485" y="4339808"/>
            <a:ext cx="1476585" cy="622300"/>
          </a:xfrm>
          <a:prstGeom prst="flowChartMagneticDisk">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Modules</a:t>
            </a:r>
            <a:endParaRPr lang="zh-CN" altLang="en-US" b="1" dirty="0"/>
          </a:p>
        </p:txBody>
      </p:sp>
      <p:sp>
        <p:nvSpPr>
          <p:cNvPr id="54" name="流程图: 磁盘 53">
            <a:extLst>
              <a:ext uri="{FF2B5EF4-FFF2-40B4-BE49-F238E27FC236}">
                <a16:creationId xmlns:a16="http://schemas.microsoft.com/office/drawing/2014/main" id="{3475D599-C9BC-45CF-84B5-9B1F7BCE2E52}"/>
              </a:ext>
            </a:extLst>
          </p:cNvPr>
          <p:cNvSpPr/>
          <p:nvPr/>
        </p:nvSpPr>
        <p:spPr>
          <a:xfrm>
            <a:off x="9551458" y="4339808"/>
            <a:ext cx="1476585" cy="622300"/>
          </a:xfrm>
          <a:prstGeom prst="flowChartMagneticDisk">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Others</a:t>
            </a:r>
            <a:endParaRPr lang="zh-CN" altLang="en-US" b="1" dirty="0"/>
          </a:p>
        </p:txBody>
      </p:sp>
      <p:grpSp>
        <p:nvGrpSpPr>
          <p:cNvPr id="55" name="组合 54">
            <a:extLst>
              <a:ext uri="{FF2B5EF4-FFF2-40B4-BE49-F238E27FC236}">
                <a16:creationId xmlns:a16="http://schemas.microsoft.com/office/drawing/2014/main" id="{4F6928CF-E9F5-485E-AF23-77BBAEF1A4DD}"/>
              </a:ext>
            </a:extLst>
          </p:cNvPr>
          <p:cNvGrpSpPr/>
          <p:nvPr/>
        </p:nvGrpSpPr>
        <p:grpSpPr>
          <a:xfrm>
            <a:off x="1885505" y="1903377"/>
            <a:ext cx="9177372" cy="734901"/>
            <a:chOff x="1885505" y="1999065"/>
            <a:chExt cx="9177372" cy="734901"/>
          </a:xfrm>
        </p:grpSpPr>
        <p:sp>
          <p:nvSpPr>
            <p:cNvPr id="56" name="圆角矩形 21">
              <a:extLst>
                <a:ext uri="{FF2B5EF4-FFF2-40B4-BE49-F238E27FC236}">
                  <a16:creationId xmlns:a16="http://schemas.microsoft.com/office/drawing/2014/main" id="{DC3F63F7-7912-4EB5-AB2F-236C3AE38B71}"/>
                </a:ext>
              </a:extLst>
            </p:cNvPr>
            <p:cNvSpPr/>
            <p:nvPr/>
          </p:nvSpPr>
          <p:spPr>
            <a:xfrm>
              <a:off x="1885505" y="1999065"/>
              <a:ext cx="2801749" cy="728261"/>
            </a:xfrm>
            <a:prstGeom prst="roundRect">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rPr>
                <a:t>Web-based</a:t>
              </a:r>
              <a:endParaRPr lang="zh-CN" altLang="en-US" sz="1600" b="1" dirty="0">
                <a:solidFill>
                  <a:schemeClr val="tx1"/>
                </a:solidFill>
              </a:endParaRPr>
            </a:p>
          </p:txBody>
        </p:sp>
        <p:sp>
          <p:nvSpPr>
            <p:cNvPr id="57" name="圆角矩形 22">
              <a:extLst>
                <a:ext uri="{FF2B5EF4-FFF2-40B4-BE49-F238E27FC236}">
                  <a16:creationId xmlns:a16="http://schemas.microsoft.com/office/drawing/2014/main" id="{3D1B0A62-1DA3-44F7-B6A8-0F4768518848}"/>
                </a:ext>
              </a:extLst>
            </p:cNvPr>
            <p:cNvSpPr/>
            <p:nvPr/>
          </p:nvSpPr>
          <p:spPr>
            <a:xfrm>
              <a:off x="8257765" y="2031607"/>
              <a:ext cx="2805112" cy="702359"/>
            </a:xfrm>
            <a:prstGeom prst="roundRect">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rPr>
                <a:t>Mobile Device Applications</a:t>
              </a:r>
              <a:endParaRPr lang="zh-CN" altLang="en-US" sz="1600" b="1" dirty="0">
                <a:solidFill>
                  <a:schemeClr val="tx1"/>
                </a:solidFill>
              </a:endParaRPr>
            </a:p>
          </p:txBody>
        </p:sp>
        <p:pic>
          <p:nvPicPr>
            <p:cNvPr id="58" name="Picture 10" descr="https://ss1.bdstatic.com/70cFuXSh_Q1YnxGkpoWK1HF6hhy/it/u=1990633628,4090088665&amp;fm=26&amp;gp=0.jpg">
              <a:extLst>
                <a:ext uri="{FF2B5EF4-FFF2-40B4-BE49-F238E27FC236}">
                  <a16:creationId xmlns:a16="http://schemas.microsoft.com/office/drawing/2014/main" id="{62482CF4-59B7-4316-AB76-1E7CC7F28DAE}"/>
                </a:ext>
              </a:extLst>
            </p:cNvPr>
            <p:cNvPicPr>
              <a:picLocks noChangeAspect="1" noChangeArrowheads="1"/>
            </p:cNvPicPr>
            <p:nvPr/>
          </p:nvPicPr>
          <p:blipFill>
            <a:blip r:embed="rId4" cstate="print"/>
            <a:srcRect/>
            <a:stretch>
              <a:fillRect/>
            </a:stretch>
          </p:blipFill>
          <p:spPr bwMode="auto">
            <a:xfrm>
              <a:off x="5322182" y="2031608"/>
              <a:ext cx="2209800" cy="695718"/>
            </a:xfrm>
            <a:prstGeom prst="rect">
              <a:avLst/>
            </a:prstGeom>
            <a:noFill/>
            <a:ln>
              <a:solidFill>
                <a:schemeClr val="accent1">
                  <a:shade val="50000"/>
                </a:schemeClr>
              </a:solidFill>
            </a:ln>
            <a:scene3d>
              <a:camera prst="orthographicFront"/>
              <a:lightRig rig="threePt" dir="t"/>
            </a:scene3d>
            <a:sp3d>
              <a:bevelT/>
            </a:sp3d>
          </p:spPr>
        </p:pic>
      </p:grpSp>
      <p:sp>
        <p:nvSpPr>
          <p:cNvPr id="34" name="文本框 36">
            <a:extLst>
              <a:ext uri="{FF2B5EF4-FFF2-40B4-BE49-F238E27FC236}">
                <a16:creationId xmlns:a16="http://schemas.microsoft.com/office/drawing/2014/main" id="{A6208E84-92EB-4F89-A194-7FE3DBABBE8B}"/>
              </a:ext>
            </a:extLst>
          </p:cNvPr>
          <p:cNvSpPr txBox="1"/>
          <p:nvPr/>
        </p:nvSpPr>
        <p:spPr>
          <a:xfrm>
            <a:off x="17052" y="23453"/>
            <a:ext cx="11214828" cy="604540"/>
          </a:xfrm>
          <a:prstGeom prst="round2DiagRect">
            <a:avLst>
              <a:gd name="adj1" fmla="val 41153"/>
              <a:gd name="adj2" fmla="val 0"/>
            </a:avLst>
          </a:prstGeom>
          <a:solidFill>
            <a:srgbClr val="16A086"/>
          </a:solidFill>
          <a:ln>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wrap="square">
            <a:spAutoFit/>
          </a:bodyPr>
          <a:lstStyle/>
          <a:p>
            <a:pPr fontAlgn="auto">
              <a:spcBef>
                <a:spcPts val="0"/>
              </a:spcBef>
              <a:spcAft>
                <a:spcPts val="0"/>
              </a:spcAft>
              <a:defRPr/>
            </a:pPr>
            <a:r>
              <a:rPr lang="en-US" altLang="zh-CN" sz="2400" dirty="0">
                <a:latin typeface="微软雅黑" panose="020B0503020204020204" pitchFamily="34" charset="-122"/>
              </a:rPr>
              <a:t>       </a:t>
            </a:r>
            <a:r>
              <a:rPr lang="en-US" altLang="zh-CN" sz="2400" b="1" dirty="0">
                <a:latin typeface="微软雅黑" panose="020B0503020204020204" pitchFamily="34" charset="-122"/>
              </a:rPr>
              <a:t>NUIST Propositions</a:t>
            </a:r>
            <a:r>
              <a:rPr lang="en-US" altLang="zh-CN" sz="2400" b="1" dirty="0"/>
              <a:t> and the Existing Work Foundation - Operating Plan</a:t>
            </a:r>
            <a:endParaRPr lang="zh-CN" altLang="en-US" sz="2400" b="1" dirty="0"/>
          </a:p>
        </p:txBody>
      </p:sp>
      <p:sp>
        <p:nvSpPr>
          <p:cNvPr id="35" name="椭圆 34">
            <a:extLst>
              <a:ext uri="{FF2B5EF4-FFF2-40B4-BE49-F238E27FC236}">
                <a16:creationId xmlns:a16="http://schemas.microsoft.com/office/drawing/2014/main" id="{D00714EC-BCEE-4174-9C8C-D562C323E045}"/>
              </a:ext>
            </a:extLst>
          </p:cNvPr>
          <p:cNvSpPr/>
          <p:nvPr/>
        </p:nvSpPr>
        <p:spPr>
          <a:xfrm>
            <a:off x="0" y="-10510"/>
            <a:ext cx="641131" cy="641131"/>
          </a:xfrm>
          <a:prstGeom prst="ellipse">
            <a:avLst/>
          </a:prstGeom>
          <a:solidFill>
            <a:srgbClr val="16A08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effectLst>
                  <a:outerShdw blurRad="38100" dist="38100" dir="2700000" algn="tl">
                    <a:srgbClr val="000000">
                      <a:alpha val="43137"/>
                    </a:srgbClr>
                  </a:outerShdw>
                </a:effectLst>
                <a:latin typeface="+mn-ea"/>
                <a:cs typeface="+mn-ea"/>
              </a:rPr>
              <a:t>3</a:t>
            </a:r>
            <a:endParaRPr lang="zh-CN" altLang="en-US" sz="2400" b="1" dirty="0">
              <a:effectLst>
                <a:outerShdw blurRad="38100" dist="38100" dir="2700000" algn="tl">
                  <a:srgbClr val="000000">
                    <a:alpha val="43137"/>
                  </a:srgbClr>
                </a:outerShdw>
              </a:effectLst>
              <a:latin typeface="+mn-ea"/>
              <a:cs typeface="+mn-ea"/>
            </a:endParaRPr>
          </a:p>
        </p:txBody>
      </p:sp>
    </p:spTree>
    <p:extLst>
      <p:ext uri="{BB962C8B-B14F-4D97-AF65-F5344CB8AC3E}">
        <p14:creationId xmlns:p14="http://schemas.microsoft.com/office/powerpoint/2010/main" val="951933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4"/>
          <p:cNvSpPr>
            <a:spLocks noGrp="1"/>
          </p:cNvSpPr>
          <p:nvPr>
            <p:ph type="title"/>
          </p:nvPr>
        </p:nvSpPr>
        <p:spPr>
          <a:xfrm>
            <a:off x="2107994" y="484924"/>
            <a:ext cx="3141662" cy="658813"/>
          </a:xfrm>
        </p:spPr>
        <p:txBody>
          <a:bodyPr rtlCol="0"/>
          <a:lstStyle/>
          <a:p>
            <a:pPr algn="ctr" fontAlgn="auto">
              <a:spcAft>
                <a:spcPts val="0"/>
              </a:spcAft>
              <a:defRPr/>
            </a:pPr>
            <a:r>
              <a:rPr lang="en-US" altLang="zh-CN" dirty="0">
                <a:solidFill>
                  <a:schemeClr val="tx1">
                    <a:lumMod val="75000"/>
                    <a:lumOff val="25000"/>
                  </a:schemeClr>
                </a:solidFill>
                <a:cs typeface="Arial Unicode MS" panose="020B0604020202020204" pitchFamily="34" charset="-122"/>
              </a:rPr>
              <a:t>Contents</a:t>
            </a:r>
            <a:endParaRPr dirty="0"/>
          </a:p>
        </p:txBody>
      </p:sp>
      <p:sp>
        <p:nvSpPr>
          <p:cNvPr id="8" name="灯片编号占位符 7"/>
          <p:cNvSpPr>
            <a:spLocks noGrp="1"/>
          </p:cNvSpPr>
          <p:nvPr>
            <p:ph type="sldNum" sz="quarter" idx="12"/>
          </p:nvPr>
        </p:nvSpPr>
        <p:spPr/>
        <p:txBody>
          <a:bodyPr/>
          <a:lstStyle/>
          <a:p>
            <a:pPr>
              <a:defRPr/>
            </a:pPr>
            <a:fld id="{ADBD9A2F-DE30-438E-871A-BC739DD8192B}" type="slidenum">
              <a:rPr lang="zh-CN" altLang="en-US"/>
              <a:pPr>
                <a:defRPr/>
              </a:pPr>
              <a:t>2</a:t>
            </a:fld>
            <a:endParaRPr lang="zh-CN" altLang="en-US"/>
          </a:p>
        </p:txBody>
      </p:sp>
      <p:grpSp>
        <p:nvGrpSpPr>
          <p:cNvPr id="19" name="组合 18"/>
          <p:cNvGrpSpPr/>
          <p:nvPr/>
        </p:nvGrpSpPr>
        <p:grpSpPr>
          <a:xfrm>
            <a:off x="2581143" y="3342021"/>
            <a:ext cx="6697341" cy="739818"/>
            <a:chOff x="2581143" y="1969623"/>
            <a:chExt cx="6697341" cy="739818"/>
          </a:xfrm>
        </p:grpSpPr>
        <p:sp>
          <p:nvSpPr>
            <p:cNvPr id="5" name="文本框 33"/>
            <p:cNvSpPr txBox="1"/>
            <p:nvPr/>
          </p:nvSpPr>
          <p:spPr bwMode="auto">
            <a:xfrm>
              <a:off x="2926573" y="2047997"/>
              <a:ext cx="6351911" cy="604838"/>
            </a:xfrm>
            <a:prstGeom prst="round2DiagRect">
              <a:avLst>
                <a:gd name="adj1" fmla="val 41153"/>
                <a:gd name="adj2" fmla="val 0"/>
              </a:avLst>
            </a:prstGeom>
            <a:solidFill>
              <a:srgbClr val="2A80B9"/>
            </a:solidFill>
            <a:ln>
              <a:solidFill>
                <a:srgbClr val="2A80B9"/>
              </a:solidFill>
            </a:ln>
          </p:spPr>
          <p:style>
            <a:lnRef idx="0">
              <a:schemeClr val="accent4"/>
            </a:lnRef>
            <a:fillRef idx="3">
              <a:schemeClr val="accent4"/>
            </a:fillRef>
            <a:effectRef idx="3">
              <a:schemeClr val="accent4"/>
            </a:effectRef>
            <a:fontRef idx="minor">
              <a:schemeClr val="lt1"/>
            </a:fontRef>
          </p:style>
          <p:txBody>
            <a:bodyPr>
              <a:spAutoFit/>
            </a:bodyPr>
            <a:lstStyle/>
            <a:p>
              <a:pPr algn="ctr" fontAlgn="auto">
                <a:spcBef>
                  <a:spcPts val="0"/>
                </a:spcBef>
                <a:spcAft>
                  <a:spcPts val="0"/>
                </a:spcAft>
                <a:defRPr/>
              </a:pPr>
              <a:r>
                <a:rPr lang="en-US" altLang="zh-CN" sz="2400" b="1">
                  <a:solidFill>
                    <a:schemeClr val="bg1"/>
                  </a:solidFill>
                  <a:latin typeface="微软雅黑" panose="020B0503020204020204" pitchFamily="34" charset="-122"/>
                  <a:ea typeface="微软雅黑" panose="020B0503020204020204" pitchFamily="34" charset="-122"/>
                </a:rPr>
                <a:t>Win-win Cooperation</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0" name="椭圆 9">
              <a:extLst>
                <a:ext uri="{FF2B5EF4-FFF2-40B4-BE49-F238E27FC236}">
                  <a16:creationId xmlns:a16="http://schemas.microsoft.com/office/drawing/2014/main" id="{633CA87B-560C-4DF5-BA81-1C1B0F07B8C1}"/>
                </a:ext>
              </a:extLst>
            </p:cNvPr>
            <p:cNvSpPr/>
            <p:nvPr/>
          </p:nvSpPr>
          <p:spPr>
            <a:xfrm>
              <a:off x="2581143" y="1969623"/>
              <a:ext cx="739818" cy="739818"/>
            </a:xfrm>
            <a:prstGeom prst="ellipse">
              <a:avLst/>
            </a:prstGeom>
            <a:solidFill>
              <a:srgbClr val="2A80B9"/>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a:effectLst>
                    <a:outerShdw blurRad="38100" dist="38100" dir="2700000" algn="tl">
                      <a:srgbClr val="000000">
                        <a:alpha val="43137"/>
                      </a:srgbClr>
                    </a:outerShdw>
                  </a:effectLst>
                  <a:latin typeface="+mn-ea"/>
                  <a:cs typeface="+mn-ea"/>
                </a:rPr>
                <a:t>2</a:t>
              </a:r>
              <a:endParaRPr lang="zh-CN" altLang="en-US" sz="2400" b="1" dirty="0">
                <a:effectLst>
                  <a:outerShdw blurRad="38100" dist="38100" dir="2700000" algn="tl">
                    <a:srgbClr val="000000">
                      <a:alpha val="43137"/>
                    </a:srgbClr>
                  </a:outerShdw>
                </a:effectLst>
                <a:latin typeface="+mn-ea"/>
                <a:cs typeface="+mn-ea"/>
              </a:endParaRPr>
            </a:p>
          </p:txBody>
        </p:sp>
      </p:grpSp>
      <p:pic>
        <p:nvPicPr>
          <p:cNvPr id="16" name="图片 17">
            <a:extLst>
              <a:ext uri="{FF2B5EF4-FFF2-40B4-BE49-F238E27FC236}">
                <a16:creationId xmlns:a16="http://schemas.microsoft.com/office/drawing/2014/main" id="{C8EF9E46-41DB-4A22-9EC3-32152BC5A4F9}"/>
              </a:ext>
            </a:extLst>
          </p:cNvPr>
          <p:cNvPicPr>
            <a:picLocks noChangeAspect="1"/>
          </p:cNvPicPr>
          <p:nvPr/>
        </p:nvPicPr>
        <p:blipFill>
          <a:blip r:embed="rId4"/>
          <a:srcRect/>
          <a:stretch>
            <a:fillRect/>
          </a:stretch>
        </p:blipFill>
        <p:spPr bwMode="auto">
          <a:xfrm>
            <a:off x="6509205" y="1221581"/>
            <a:ext cx="5749925" cy="4456112"/>
          </a:xfrm>
          <a:prstGeom prst="rect">
            <a:avLst/>
          </a:prstGeom>
          <a:noFill/>
          <a:ln w="9525">
            <a:noFill/>
            <a:miter lim="800000"/>
            <a:headEnd/>
            <a:tailEnd/>
          </a:ln>
        </p:spPr>
      </p:pic>
      <p:grpSp>
        <p:nvGrpSpPr>
          <p:cNvPr id="17" name="组合 16"/>
          <p:cNvGrpSpPr/>
          <p:nvPr/>
        </p:nvGrpSpPr>
        <p:grpSpPr>
          <a:xfrm>
            <a:off x="2554189" y="1507896"/>
            <a:ext cx="6724294" cy="739818"/>
            <a:chOff x="2581143" y="3285553"/>
            <a:chExt cx="6724294" cy="739818"/>
          </a:xfrm>
        </p:grpSpPr>
        <p:sp>
          <p:nvSpPr>
            <p:cNvPr id="22" name="文本框 34"/>
            <p:cNvSpPr txBox="1"/>
            <p:nvPr/>
          </p:nvSpPr>
          <p:spPr bwMode="auto">
            <a:xfrm>
              <a:off x="2935557" y="3343397"/>
              <a:ext cx="6369880" cy="603250"/>
            </a:xfrm>
            <a:prstGeom prst="round2DiagRect">
              <a:avLst>
                <a:gd name="adj1" fmla="val 41153"/>
                <a:gd name="adj2" fmla="val 0"/>
              </a:avLst>
            </a:prstGeom>
            <a:solidFill>
              <a:srgbClr val="9966FF"/>
            </a:solidFill>
            <a:ln>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a:spAutoFit/>
            </a:bodyPr>
            <a:lstStyle/>
            <a:p>
              <a:pPr algn="ctr" fontAlgn="auto">
                <a:spcBef>
                  <a:spcPts val="0"/>
                </a:spcBef>
                <a:spcAft>
                  <a:spcPts val="0"/>
                </a:spcAft>
                <a:defRPr/>
              </a:pP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3" name="椭圆 22">
              <a:extLst>
                <a:ext uri="{FF2B5EF4-FFF2-40B4-BE49-F238E27FC236}">
                  <a16:creationId xmlns:a16="http://schemas.microsoft.com/office/drawing/2014/main" id="{A20F0133-04E6-4B0C-A757-EDC27BFAAC3D}"/>
                </a:ext>
              </a:extLst>
            </p:cNvPr>
            <p:cNvSpPr/>
            <p:nvPr/>
          </p:nvSpPr>
          <p:spPr>
            <a:xfrm>
              <a:off x="2581143" y="3285553"/>
              <a:ext cx="739818" cy="739818"/>
            </a:xfrm>
            <a:prstGeom prst="ellipse">
              <a:avLst/>
            </a:prstGeom>
            <a:solidFill>
              <a:srgbClr val="9966FF"/>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a:effectLst>
                    <a:outerShdw blurRad="38100" dist="38100" dir="2700000" algn="tl">
                      <a:srgbClr val="000000">
                        <a:alpha val="43137"/>
                      </a:srgbClr>
                    </a:outerShdw>
                  </a:effectLst>
                  <a:latin typeface="+mn-ea"/>
                  <a:cs typeface="+mn-ea"/>
                </a:rPr>
                <a:t>1</a:t>
              </a:r>
              <a:endParaRPr lang="zh-CN" altLang="en-US" sz="2400" b="1" dirty="0">
                <a:effectLst>
                  <a:outerShdw blurRad="38100" dist="38100" dir="2700000" algn="tl">
                    <a:srgbClr val="000000">
                      <a:alpha val="43137"/>
                    </a:srgbClr>
                  </a:outerShdw>
                </a:effectLst>
                <a:latin typeface="+mn-ea"/>
                <a:cs typeface="+mn-ea"/>
              </a:endParaRPr>
            </a:p>
          </p:txBody>
        </p:sp>
      </p:grpSp>
      <p:sp>
        <p:nvSpPr>
          <p:cNvPr id="24" name="矩形 23"/>
          <p:cNvSpPr/>
          <p:nvPr/>
        </p:nvSpPr>
        <p:spPr>
          <a:xfrm>
            <a:off x="4768274" y="1643794"/>
            <a:ext cx="2601545" cy="461665"/>
          </a:xfrm>
          <a:prstGeom prst="rect">
            <a:avLst/>
          </a:prstGeom>
        </p:spPr>
        <p:txBody>
          <a:bodyPr wrap="none">
            <a:spAutoFit/>
          </a:bodyPr>
          <a:lstStyle/>
          <a:p>
            <a:pPr lvl="0" algn="ctr" fontAlgn="auto">
              <a:spcBef>
                <a:spcPts val="0"/>
              </a:spcBef>
              <a:spcAft>
                <a:spcPts val="0"/>
              </a:spcAft>
              <a:defRPr/>
            </a:pPr>
            <a:r>
              <a:rPr lang="en-US" altLang="zh-CN" sz="2400" b="1">
                <a:solidFill>
                  <a:prstClr val="white"/>
                </a:solidFill>
                <a:latin typeface="微软雅黑" panose="020B0503020204020204" pitchFamily="34" charset="-122"/>
                <a:ea typeface="微软雅黑" panose="020B0503020204020204" pitchFamily="34" charset="-122"/>
                <a:cs typeface="+mn-cs"/>
              </a:rPr>
              <a:t>NUIST </a:t>
            </a:r>
            <a:r>
              <a:rPr lang="en-US" altLang="zh-CN" sz="2400" b="1">
                <a:solidFill>
                  <a:schemeClr val="bg1"/>
                </a:solidFill>
                <a:latin typeface="微软雅黑" panose="020B0503020204020204" pitchFamily="34" charset="-122"/>
                <a:ea typeface="微软雅黑" panose="020B0503020204020204" pitchFamily="34" charset="-122"/>
              </a:rPr>
              <a:t>Strength</a:t>
            </a:r>
            <a:endParaRPr lang="zh-CN" altLang="en-US" sz="2400" b="1" dirty="0">
              <a:solidFill>
                <a:prstClr val="white"/>
              </a:solidFill>
              <a:latin typeface="微软雅黑" panose="020B0503020204020204" pitchFamily="34" charset="-122"/>
              <a:ea typeface="微软雅黑" panose="020B0503020204020204" pitchFamily="34" charset="-122"/>
              <a:cs typeface="+mn-cs"/>
            </a:endParaRPr>
          </a:p>
        </p:txBody>
      </p:sp>
      <p:sp>
        <p:nvSpPr>
          <p:cNvPr id="2" name="矩形 1"/>
          <p:cNvSpPr/>
          <p:nvPr/>
        </p:nvSpPr>
        <p:spPr>
          <a:xfrm>
            <a:off x="3182482" y="2217710"/>
            <a:ext cx="7407823" cy="369332"/>
          </a:xfrm>
          <a:prstGeom prst="rect">
            <a:avLst/>
          </a:prstGeom>
        </p:spPr>
        <p:txBody>
          <a:bodyPr wrap="square">
            <a:spAutoFit/>
          </a:bodyPr>
          <a:lstStyle/>
          <a:p>
            <a:pPr marL="285750" lvl="0" indent="-285750">
              <a:spcAft>
                <a:spcPts val="0"/>
              </a:spcAft>
              <a:buSzPts val="1000"/>
              <a:buFont typeface="Wingdings" panose="05000000000000000000" pitchFamily="2" charset="2"/>
              <a:buChar char="Ø"/>
              <a:tabLst>
                <a:tab pos="457200" algn="l"/>
              </a:tabLst>
            </a:pPr>
            <a:r>
              <a:rPr lang="en-GB" altLang="zh-CN" kern="0">
                <a:solidFill>
                  <a:srgbClr val="000000"/>
                </a:solidFill>
                <a:latin typeface="微软雅黑" panose="020B0503020204020204" pitchFamily="34" charset="-122"/>
                <a:ea typeface="等线" panose="02010600030101010101" pitchFamily="2" charset="-122"/>
                <a:cs typeface="宋体" panose="02010600030101010101" pitchFamily="2" charset="-122"/>
              </a:rPr>
              <a:t>What are your key strengths as an institution? </a:t>
            </a:r>
            <a:endParaRPr lang="zh-CN" altLang="zh-CN" sz="1200" kern="100">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3" name="矩形 2"/>
          <p:cNvSpPr/>
          <p:nvPr/>
        </p:nvSpPr>
        <p:spPr>
          <a:xfrm>
            <a:off x="3182483" y="4006297"/>
            <a:ext cx="6096000" cy="923330"/>
          </a:xfrm>
          <a:prstGeom prst="rect">
            <a:avLst/>
          </a:prstGeom>
        </p:spPr>
        <p:txBody>
          <a:bodyPr wrap="square">
            <a:spAutoFit/>
          </a:bodyPr>
          <a:lstStyle/>
          <a:p>
            <a:pPr marL="285750" lvl="0" indent="-285750">
              <a:spcAft>
                <a:spcPts val="0"/>
              </a:spcAft>
              <a:buSzPts val="1000"/>
              <a:buFont typeface="Wingdings" panose="05000000000000000000" pitchFamily="2" charset="2"/>
              <a:buChar char="Ø"/>
              <a:tabLst>
                <a:tab pos="457200" algn="l"/>
              </a:tabLst>
            </a:pPr>
            <a:r>
              <a:rPr lang="en-GB" altLang="zh-CN" kern="0">
                <a:solidFill>
                  <a:srgbClr val="000000"/>
                </a:solidFill>
                <a:latin typeface="微软雅黑" panose="020B0503020204020204" pitchFamily="34" charset="-122"/>
                <a:ea typeface="等线" panose="02010600030101010101" pitchFamily="2" charset="-122"/>
                <a:cs typeface="宋体" panose="02010600030101010101" pitchFamily="2" charset="-122"/>
              </a:rPr>
              <a:t>What can you offer (other) RTCs in RA-I?</a:t>
            </a:r>
            <a:endParaRPr lang="zh-CN" altLang="zh-CN" sz="1200" kern="100">
              <a:solidFill>
                <a:srgbClr val="000000"/>
              </a:solidFill>
              <a:latin typeface="等线" panose="02010600030101010101" pitchFamily="2" charset="-122"/>
              <a:ea typeface="等线" panose="02010600030101010101" pitchFamily="2" charset="-122"/>
              <a:cs typeface="Times New Roman" panose="02020603050405020304" pitchFamily="18" charset="0"/>
            </a:endParaRPr>
          </a:p>
          <a:p>
            <a:pPr marL="285750" lvl="0" indent="-285750">
              <a:spcAft>
                <a:spcPts val="0"/>
              </a:spcAft>
              <a:buSzPts val="1000"/>
              <a:buFont typeface="Wingdings" panose="05000000000000000000" pitchFamily="2" charset="2"/>
              <a:buChar char="Ø"/>
              <a:tabLst>
                <a:tab pos="457200" algn="l"/>
              </a:tabLst>
            </a:pPr>
            <a:r>
              <a:rPr lang="en-GB" altLang="zh-CN" kern="0">
                <a:solidFill>
                  <a:srgbClr val="000000"/>
                </a:solidFill>
                <a:latin typeface="微软雅黑" panose="020B0503020204020204" pitchFamily="34" charset="-122"/>
                <a:ea typeface="等线" panose="02010600030101010101" pitchFamily="2" charset="-122"/>
                <a:cs typeface="宋体" panose="02010600030101010101" pitchFamily="2" charset="-122"/>
              </a:rPr>
              <a:t>H</a:t>
            </a:r>
            <a:r>
              <a:rPr lang="en-US" altLang="zh-CN" kern="0">
                <a:solidFill>
                  <a:srgbClr val="000000"/>
                </a:solidFill>
                <a:latin typeface="微软雅黑" panose="020B0503020204020204" pitchFamily="34" charset="-122"/>
                <a:ea typeface="等线" panose="02010600030101010101" pitchFamily="2" charset="-122"/>
                <a:cs typeface="宋体" panose="02010600030101010101" pitchFamily="2" charset="-122"/>
              </a:rPr>
              <a:t>ow could you benefit from working with the (other) RTCs in RA-I?</a:t>
            </a:r>
            <a:endParaRPr lang="zh-CN" altLang="zh-CN" sz="1200" kern="100">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屏幕剪辑"/>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308" y="767454"/>
            <a:ext cx="6451181" cy="3727105"/>
          </a:xfrm>
          <a:prstGeom prst="rect">
            <a:avLst/>
          </a:prstGeom>
          <a:ln>
            <a:noFill/>
          </a:ln>
          <a:effectLst>
            <a:outerShdw blurRad="292100" dist="139700" dir="2700000" algn="tl" rotWithShape="0">
              <a:srgbClr val="333333">
                <a:alpha val="65000"/>
              </a:srgbClr>
            </a:outerShdw>
          </a:effectLst>
        </p:spPr>
      </p:pic>
      <p:sp>
        <p:nvSpPr>
          <p:cNvPr id="3" name="灯片编号占位符 2"/>
          <p:cNvSpPr>
            <a:spLocks noGrp="1"/>
          </p:cNvSpPr>
          <p:nvPr>
            <p:ph type="sldNum" sz="quarter" idx="12"/>
          </p:nvPr>
        </p:nvSpPr>
        <p:spPr/>
        <p:txBody>
          <a:bodyPr/>
          <a:lstStyle/>
          <a:p>
            <a:pPr>
              <a:defRPr/>
            </a:pPr>
            <a:fld id="{9C59E623-8E09-402D-83E3-75B388C3268D}" type="slidenum">
              <a:rPr lang="en-US" altLang="zh-CN" smtClean="0"/>
              <a:pPr>
                <a:defRPr/>
              </a:pPr>
              <a:t>20</a:t>
            </a:fld>
            <a:endParaRPr lang="en-US" altLang="zh-CN"/>
          </a:p>
        </p:txBody>
      </p:sp>
      <p:pic>
        <p:nvPicPr>
          <p:cNvPr id="23" name="图片 22" descr="屏幕剪辑"/>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8629" y="3485799"/>
            <a:ext cx="3581097" cy="3235676"/>
          </a:xfrm>
          <a:prstGeom prst="rect">
            <a:avLst/>
          </a:prstGeom>
          <a:ln>
            <a:noFill/>
          </a:ln>
          <a:effectLst>
            <a:outerShdw blurRad="292100" dist="139700" dir="2700000" algn="tl" rotWithShape="0">
              <a:srgbClr val="333333">
                <a:alpha val="65000"/>
              </a:srgbClr>
            </a:outerShdw>
          </a:effectLst>
        </p:spPr>
      </p:pic>
      <p:pic>
        <p:nvPicPr>
          <p:cNvPr id="25" name="图片 24" descr="屏幕剪辑"/>
          <p:cNvPicPr>
            <a:picLocks noChangeAspect="1"/>
          </p:cNvPicPr>
          <p:nvPr/>
        </p:nvPicPr>
        <p:blipFill rotWithShape="1">
          <a:blip r:embed="rId5" cstate="print">
            <a:extLst>
              <a:ext uri="{28A0092B-C50C-407E-A947-70E740481C1C}">
                <a14:useLocalDpi xmlns:a14="http://schemas.microsoft.com/office/drawing/2010/main" val="0"/>
              </a:ext>
            </a:extLst>
          </a:blip>
          <a:srcRect l="733"/>
          <a:stretch/>
        </p:blipFill>
        <p:spPr>
          <a:xfrm>
            <a:off x="7443666" y="767454"/>
            <a:ext cx="4072271" cy="3235676"/>
          </a:xfrm>
          <a:prstGeom prst="rect">
            <a:avLst/>
          </a:prstGeom>
          <a:ln>
            <a:noFill/>
          </a:ln>
          <a:effectLst>
            <a:outerShdw blurRad="292100" dist="139700" dir="2700000" algn="tl" rotWithShape="0">
              <a:srgbClr val="333333">
                <a:alpha val="65000"/>
              </a:srgbClr>
            </a:outerShdw>
          </a:effectLst>
        </p:spPr>
      </p:pic>
      <p:pic>
        <p:nvPicPr>
          <p:cNvPr id="24" name="图片 23" descr="屏幕剪辑"/>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6368" y="3485799"/>
            <a:ext cx="3598555" cy="3235676"/>
          </a:xfrm>
          <a:prstGeom prst="rect">
            <a:avLst/>
          </a:prstGeom>
          <a:ln>
            <a:noFill/>
          </a:ln>
          <a:effectLst>
            <a:outerShdw blurRad="292100" dist="139700" dir="2700000" algn="tl" rotWithShape="0">
              <a:srgbClr val="333333">
                <a:alpha val="65000"/>
              </a:srgbClr>
            </a:outerShdw>
          </a:effectLst>
        </p:spPr>
      </p:pic>
      <p:sp>
        <p:nvSpPr>
          <p:cNvPr id="27" name="文本框 26"/>
          <p:cNvSpPr txBox="1"/>
          <p:nvPr/>
        </p:nvSpPr>
        <p:spPr>
          <a:xfrm>
            <a:off x="144936" y="5332062"/>
            <a:ext cx="2455389"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zh-CN"/>
              <a:t>23</a:t>
            </a:r>
            <a:r>
              <a:rPr lang="zh-CN" altLang="en-US"/>
              <a:t> </a:t>
            </a:r>
            <a:r>
              <a:rPr lang="en-US" altLang="zh-CN"/>
              <a:t>online lectures</a:t>
            </a:r>
          </a:p>
          <a:p>
            <a:r>
              <a:rPr lang="en-US" altLang="zh-CN"/>
              <a:t>9</a:t>
            </a:r>
            <a:r>
              <a:rPr lang="zh-CN" altLang="en-US"/>
              <a:t> </a:t>
            </a:r>
            <a:r>
              <a:rPr lang="en-US" altLang="zh-CN"/>
              <a:t>virtual reality lectures</a:t>
            </a:r>
          </a:p>
        </p:txBody>
      </p:sp>
      <p:sp>
        <p:nvSpPr>
          <p:cNvPr id="12" name="文本框 36">
            <a:extLst>
              <a:ext uri="{FF2B5EF4-FFF2-40B4-BE49-F238E27FC236}">
                <a16:creationId xmlns:a16="http://schemas.microsoft.com/office/drawing/2014/main" id="{A6208E84-92EB-4F89-A194-7FE3DBABBE8B}"/>
              </a:ext>
            </a:extLst>
          </p:cNvPr>
          <p:cNvSpPr txBox="1"/>
          <p:nvPr/>
        </p:nvSpPr>
        <p:spPr>
          <a:xfrm>
            <a:off x="17052" y="23453"/>
            <a:ext cx="11214828" cy="604540"/>
          </a:xfrm>
          <a:prstGeom prst="round2DiagRect">
            <a:avLst>
              <a:gd name="adj1" fmla="val 41153"/>
              <a:gd name="adj2" fmla="val 0"/>
            </a:avLst>
          </a:prstGeom>
          <a:solidFill>
            <a:srgbClr val="16A086"/>
          </a:solidFill>
          <a:ln>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wrap="square">
            <a:spAutoFit/>
          </a:bodyPr>
          <a:lstStyle/>
          <a:p>
            <a:pPr fontAlgn="auto">
              <a:spcBef>
                <a:spcPts val="0"/>
              </a:spcBef>
              <a:spcAft>
                <a:spcPts val="0"/>
              </a:spcAft>
              <a:defRPr/>
            </a:pPr>
            <a:r>
              <a:rPr lang="en-US" altLang="zh-CN" sz="2400" dirty="0">
                <a:latin typeface="微软雅黑" panose="020B0503020204020204" pitchFamily="34" charset="-122"/>
              </a:rPr>
              <a:t>       </a:t>
            </a:r>
            <a:r>
              <a:rPr lang="en-US" altLang="zh-CN" sz="2400" b="1" dirty="0">
                <a:latin typeface="微软雅黑" panose="020B0503020204020204" pitchFamily="34" charset="-122"/>
              </a:rPr>
              <a:t>NUIST Propositions</a:t>
            </a:r>
            <a:r>
              <a:rPr lang="en-US" altLang="zh-CN" sz="2400" b="1" dirty="0"/>
              <a:t> and the Existing Work Foundation </a:t>
            </a:r>
            <a:endParaRPr lang="zh-CN" altLang="en-US" sz="2400" b="1" dirty="0"/>
          </a:p>
        </p:txBody>
      </p:sp>
      <p:sp>
        <p:nvSpPr>
          <p:cNvPr id="10" name="椭圆 9">
            <a:extLst>
              <a:ext uri="{FF2B5EF4-FFF2-40B4-BE49-F238E27FC236}">
                <a16:creationId xmlns:a16="http://schemas.microsoft.com/office/drawing/2014/main" id="{D00714EC-BCEE-4174-9C8C-D562C323E045}"/>
              </a:ext>
            </a:extLst>
          </p:cNvPr>
          <p:cNvSpPr/>
          <p:nvPr/>
        </p:nvSpPr>
        <p:spPr>
          <a:xfrm>
            <a:off x="0" y="-10510"/>
            <a:ext cx="641131" cy="641131"/>
          </a:xfrm>
          <a:prstGeom prst="ellipse">
            <a:avLst/>
          </a:prstGeom>
          <a:solidFill>
            <a:srgbClr val="16A08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effectLst>
                  <a:outerShdw blurRad="38100" dist="38100" dir="2700000" algn="tl">
                    <a:srgbClr val="000000">
                      <a:alpha val="43137"/>
                    </a:srgbClr>
                  </a:outerShdw>
                </a:effectLst>
                <a:latin typeface="+mn-ea"/>
                <a:cs typeface="+mn-ea"/>
              </a:rPr>
              <a:t>3</a:t>
            </a:r>
            <a:endParaRPr lang="zh-CN" altLang="en-US" sz="2400" b="1" dirty="0">
              <a:effectLst>
                <a:outerShdw blurRad="38100" dist="38100" dir="2700000" algn="tl">
                  <a:srgbClr val="000000">
                    <a:alpha val="43137"/>
                  </a:srgbClr>
                </a:outerShdw>
              </a:effectLst>
              <a:latin typeface="+mn-ea"/>
              <a:cs typeface="+mn-ea"/>
            </a:endParaRPr>
          </a:p>
        </p:txBody>
      </p:sp>
    </p:spTree>
    <p:extLst>
      <p:ext uri="{BB962C8B-B14F-4D97-AF65-F5344CB8AC3E}">
        <p14:creationId xmlns:p14="http://schemas.microsoft.com/office/powerpoint/2010/main" val="1579091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3" name="标题 13"/>
          <p:cNvSpPr>
            <a:spLocks noGrp="1"/>
          </p:cNvSpPr>
          <p:nvPr>
            <p:ph type="title"/>
          </p:nvPr>
        </p:nvSpPr>
        <p:spPr>
          <a:xfrm>
            <a:off x="334963" y="0"/>
            <a:ext cx="11018837" cy="658813"/>
          </a:xfrm>
        </p:spPr>
        <p:txBody>
          <a:bodyPr/>
          <a:lstStyle/>
          <a:p>
            <a:endParaRPr lang="zh-CN" altLang="en-US">
              <a:latin typeface="Arial" charset="0"/>
              <a:cs typeface="Arial" charset="0"/>
            </a:endParaRPr>
          </a:p>
        </p:txBody>
      </p:sp>
      <p:sp>
        <p:nvSpPr>
          <p:cNvPr id="30" name="灯片编号占位符 10">
            <a:extLst>
              <a:ext uri="{FF2B5EF4-FFF2-40B4-BE49-F238E27FC236}">
                <a16:creationId xmlns:a16="http://schemas.microsoft.com/office/drawing/2014/main" id="{FE17DEDC-943E-47D1-ADFF-17A480A9FD18}"/>
              </a:ext>
            </a:extLst>
          </p:cNvPr>
          <p:cNvSpPr>
            <a:spLocks noGrp="1"/>
          </p:cNvSpPr>
          <p:nvPr>
            <p:ph type="sldNum" sz="quarter" idx="12"/>
          </p:nvPr>
        </p:nvSpPr>
        <p:spPr>
          <a:xfrm>
            <a:off x="8610600" y="6475615"/>
            <a:ext cx="2743200" cy="365125"/>
          </a:xfrm>
        </p:spPr>
        <p:txBody>
          <a:bodyPr/>
          <a:lstStyle/>
          <a:p>
            <a:pPr>
              <a:defRPr/>
            </a:pPr>
            <a:fld id="{387F9897-6884-4964-AE15-E245CE5C51F6}" type="slidenum">
              <a:rPr lang="zh-CN" altLang="en-US"/>
              <a:pPr>
                <a:defRPr/>
              </a:pPr>
              <a:t>21</a:t>
            </a:fld>
            <a:endParaRPr lang="zh-CN" altLang="en-US"/>
          </a:p>
        </p:txBody>
      </p:sp>
      <p:sp>
        <p:nvSpPr>
          <p:cNvPr id="34" name="右箭头 84">
            <a:extLst>
              <a:ext uri="{FF2B5EF4-FFF2-40B4-BE49-F238E27FC236}">
                <a16:creationId xmlns:a16="http://schemas.microsoft.com/office/drawing/2014/main" id="{F335D8D2-45C8-42E5-A491-5434DFC2169A}"/>
              </a:ext>
            </a:extLst>
          </p:cNvPr>
          <p:cNvSpPr/>
          <p:nvPr/>
        </p:nvSpPr>
        <p:spPr>
          <a:xfrm>
            <a:off x="3064657" y="3255286"/>
            <a:ext cx="2700345" cy="23494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11">
            <a:extLst>
              <a:ext uri="{FF2B5EF4-FFF2-40B4-BE49-F238E27FC236}">
                <a16:creationId xmlns:a16="http://schemas.microsoft.com/office/drawing/2014/main" id="{2F912653-A897-4CEF-99A6-D0568CA54EDD}"/>
              </a:ext>
            </a:extLst>
          </p:cNvPr>
          <p:cNvSpPr txBox="1"/>
          <p:nvPr/>
        </p:nvSpPr>
        <p:spPr>
          <a:xfrm>
            <a:off x="1624305" y="5274788"/>
            <a:ext cx="5581048" cy="523220"/>
          </a:xfrm>
          <a:prstGeom prst="rect">
            <a:avLst/>
          </a:prstGeom>
          <a:solidFill>
            <a:srgbClr val="0066CC"/>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fontAlgn="auto">
              <a:spcBef>
                <a:spcPts val="0"/>
              </a:spcBef>
              <a:spcAft>
                <a:spcPts val="0"/>
              </a:spcAft>
              <a:defRPr/>
            </a:pPr>
            <a:r>
              <a:rPr lang="en-US" altLang="zh-CN" sz="2800" b="1" dirty="0">
                <a:solidFill>
                  <a:schemeClr val="bg1"/>
                </a:solidFill>
                <a:latin typeface="Calibri" pitchFamily="34" charset="0"/>
                <a:ea typeface="黑体" panose="02010609060101010101" pitchFamily="49" charset="-122"/>
              </a:rPr>
              <a:t>Platform Networking</a:t>
            </a:r>
            <a:endParaRPr lang="zh-CN" altLang="en-US" sz="2800" b="1" dirty="0">
              <a:solidFill>
                <a:schemeClr val="bg1"/>
              </a:solidFill>
              <a:latin typeface="Calibri" pitchFamily="34" charset="0"/>
              <a:ea typeface="黑体" panose="02010609060101010101" pitchFamily="49" charset="-122"/>
            </a:endParaRPr>
          </a:p>
        </p:txBody>
      </p:sp>
      <p:pic>
        <p:nvPicPr>
          <p:cNvPr id="43" name="Picture 2" descr="C:\Users\Administrator\Desktop\1.jpg">
            <a:extLst>
              <a:ext uri="{FF2B5EF4-FFF2-40B4-BE49-F238E27FC236}">
                <a16:creationId xmlns:a16="http://schemas.microsoft.com/office/drawing/2014/main" id="{E4FE0324-E01B-444C-AFE5-371C33958ADD}"/>
              </a:ext>
            </a:extLst>
          </p:cNvPr>
          <p:cNvPicPr>
            <a:picLocks noChangeAspect="1" noChangeArrowheads="1"/>
          </p:cNvPicPr>
          <p:nvPr/>
        </p:nvPicPr>
        <p:blipFill>
          <a:blip r:embed="rId3" cstate="print"/>
          <a:srcRect/>
          <a:stretch>
            <a:fillRect/>
          </a:stretch>
        </p:blipFill>
        <p:spPr bwMode="auto">
          <a:xfrm>
            <a:off x="1330355" y="2464670"/>
            <a:ext cx="1489597" cy="1382571"/>
          </a:xfrm>
          <a:prstGeom prst="rect">
            <a:avLst/>
          </a:prstGeom>
          <a:noFill/>
        </p:spPr>
      </p:pic>
      <p:pic>
        <p:nvPicPr>
          <p:cNvPr id="44" name="Picture 12" descr="https://timgsa.baidu.com/timg?image&amp;quality=80&amp;size=b9999_10000&amp;sec=1557138801608&amp;di=7d7d97bf786669b24d9b76aecb5c8970&amp;imgtype=0&amp;src=http%3A%2F%2Fimg32.photophoto.cn%2F20140909%2F0022005740271267_s.jpg">
            <a:extLst>
              <a:ext uri="{FF2B5EF4-FFF2-40B4-BE49-F238E27FC236}">
                <a16:creationId xmlns:a16="http://schemas.microsoft.com/office/drawing/2014/main" id="{3B56C91E-CC4F-42D9-BE4C-3E02A0B0A142}"/>
              </a:ext>
            </a:extLst>
          </p:cNvPr>
          <p:cNvPicPr>
            <a:picLocks noChangeAspect="1" noChangeArrowheads="1"/>
          </p:cNvPicPr>
          <p:nvPr/>
        </p:nvPicPr>
        <p:blipFill>
          <a:blip r:embed="rId4" cstate="print"/>
          <a:srcRect/>
          <a:stretch>
            <a:fillRect/>
          </a:stretch>
        </p:blipFill>
        <p:spPr bwMode="auto">
          <a:xfrm flipH="1">
            <a:off x="1039298" y="2247899"/>
            <a:ext cx="304326" cy="577144"/>
          </a:xfrm>
          <a:prstGeom prst="rect">
            <a:avLst/>
          </a:prstGeom>
          <a:noFill/>
        </p:spPr>
      </p:pic>
      <p:pic>
        <p:nvPicPr>
          <p:cNvPr id="46" name="Picture 12" descr="https://timgsa.baidu.com/timg?image&amp;quality=80&amp;size=b9999_10000&amp;sec=1557138801608&amp;di=7d7d97bf786669b24d9b76aecb5c8970&amp;imgtype=0&amp;src=http%3A%2F%2Fimg32.photophoto.cn%2F20140909%2F0022005740271267_s.jpg">
            <a:extLst>
              <a:ext uri="{FF2B5EF4-FFF2-40B4-BE49-F238E27FC236}">
                <a16:creationId xmlns:a16="http://schemas.microsoft.com/office/drawing/2014/main" id="{AAB5D5D7-5A9F-4469-BF0A-16329F35C0A6}"/>
              </a:ext>
            </a:extLst>
          </p:cNvPr>
          <p:cNvPicPr>
            <a:picLocks noChangeAspect="1" noChangeArrowheads="1"/>
          </p:cNvPicPr>
          <p:nvPr/>
        </p:nvPicPr>
        <p:blipFill>
          <a:blip r:embed="rId4" cstate="print"/>
          <a:srcRect/>
          <a:stretch>
            <a:fillRect/>
          </a:stretch>
        </p:blipFill>
        <p:spPr bwMode="auto">
          <a:xfrm flipH="1">
            <a:off x="2760331" y="2229556"/>
            <a:ext cx="304326" cy="577144"/>
          </a:xfrm>
          <a:prstGeom prst="rect">
            <a:avLst/>
          </a:prstGeom>
          <a:noFill/>
        </p:spPr>
      </p:pic>
      <p:pic>
        <p:nvPicPr>
          <p:cNvPr id="49" name="Picture 14" descr="https://timgsa.baidu.com/timg?image&amp;quality=80&amp;size=b9999_10000&amp;sec=1557138901071&amp;di=f3b77216654e299a7d90c6486fba2b5c&amp;imgtype=0&amp;src=http%3A%2F%2Fimage.tupian114.com%2F20140423%2F17021520.png">
            <a:extLst>
              <a:ext uri="{FF2B5EF4-FFF2-40B4-BE49-F238E27FC236}">
                <a16:creationId xmlns:a16="http://schemas.microsoft.com/office/drawing/2014/main" id="{1E247CA1-66E0-4D17-80AF-051F10AFAC16}"/>
              </a:ext>
            </a:extLst>
          </p:cNvPr>
          <p:cNvPicPr>
            <a:picLocks noChangeAspect="1" noChangeArrowheads="1"/>
          </p:cNvPicPr>
          <p:nvPr/>
        </p:nvPicPr>
        <p:blipFill>
          <a:blip r:embed="rId5" cstate="print"/>
          <a:srcRect/>
          <a:stretch>
            <a:fillRect/>
          </a:stretch>
        </p:blipFill>
        <p:spPr bwMode="auto">
          <a:xfrm>
            <a:off x="2615199" y="3623777"/>
            <a:ext cx="536574" cy="478867"/>
          </a:xfrm>
          <a:prstGeom prst="rect">
            <a:avLst/>
          </a:prstGeom>
          <a:noFill/>
        </p:spPr>
      </p:pic>
      <p:pic>
        <p:nvPicPr>
          <p:cNvPr id="59" name="Picture 14" descr="https://timgsa.baidu.com/timg?image&amp;quality=80&amp;size=b9999_10000&amp;sec=1557138901071&amp;di=f3b77216654e299a7d90c6486fba2b5c&amp;imgtype=0&amp;src=http%3A%2F%2Fimage.tupian114.com%2F20140423%2F17021520.png">
            <a:extLst>
              <a:ext uri="{FF2B5EF4-FFF2-40B4-BE49-F238E27FC236}">
                <a16:creationId xmlns:a16="http://schemas.microsoft.com/office/drawing/2014/main" id="{77AB8D80-187C-4E7E-A1FC-37C2AC6B470B}"/>
              </a:ext>
            </a:extLst>
          </p:cNvPr>
          <p:cNvPicPr>
            <a:picLocks noChangeAspect="1" noChangeArrowheads="1"/>
          </p:cNvPicPr>
          <p:nvPr/>
        </p:nvPicPr>
        <p:blipFill>
          <a:blip r:embed="rId5" cstate="print"/>
          <a:srcRect/>
          <a:stretch>
            <a:fillRect/>
          </a:stretch>
        </p:blipFill>
        <p:spPr bwMode="auto">
          <a:xfrm>
            <a:off x="1776623" y="1820872"/>
            <a:ext cx="536574" cy="478867"/>
          </a:xfrm>
          <a:prstGeom prst="rect">
            <a:avLst/>
          </a:prstGeom>
          <a:noFill/>
        </p:spPr>
      </p:pic>
      <p:pic>
        <p:nvPicPr>
          <p:cNvPr id="116" name="Picture 12" descr="https://timgsa.baidu.com/timg?image&amp;quality=80&amp;size=b9999_10000&amp;sec=1557138801608&amp;di=7d7d97bf786669b24d9b76aecb5c8970&amp;imgtype=0&amp;src=http%3A%2F%2Fimg32.photophoto.cn%2F20140909%2F0022005740271267_s.jpg">
            <a:extLst>
              <a:ext uri="{FF2B5EF4-FFF2-40B4-BE49-F238E27FC236}">
                <a16:creationId xmlns:a16="http://schemas.microsoft.com/office/drawing/2014/main" id="{55D2D40A-B0FC-429F-BACC-EF005B1FE7FB}"/>
              </a:ext>
            </a:extLst>
          </p:cNvPr>
          <p:cNvPicPr>
            <a:picLocks noChangeAspect="1" noChangeArrowheads="1"/>
          </p:cNvPicPr>
          <p:nvPr/>
        </p:nvPicPr>
        <p:blipFill>
          <a:blip r:embed="rId4" cstate="print"/>
          <a:srcRect/>
          <a:stretch>
            <a:fillRect/>
          </a:stretch>
        </p:blipFill>
        <p:spPr bwMode="auto">
          <a:xfrm flipH="1">
            <a:off x="1902338" y="3969778"/>
            <a:ext cx="304326" cy="577144"/>
          </a:xfrm>
          <a:prstGeom prst="rect">
            <a:avLst/>
          </a:prstGeom>
          <a:noFill/>
        </p:spPr>
      </p:pic>
      <p:pic>
        <p:nvPicPr>
          <p:cNvPr id="120" name="Picture 8" descr="https://timgsa.baidu.com/timg?image&amp;quality=80&amp;size=b9999_10000&amp;sec=1557138529376&amp;di=840770ec163265c93759785a071cbfac&amp;imgtype=0&amp;src=http%3A%2F%2Fphoto.16pic.com%2F00%2F21%2F06%2F16pic_2106227_b.jpg">
            <a:extLst>
              <a:ext uri="{FF2B5EF4-FFF2-40B4-BE49-F238E27FC236}">
                <a16:creationId xmlns:a16="http://schemas.microsoft.com/office/drawing/2014/main" id="{DF6CC74B-2E7F-4581-B936-774AD68B6840}"/>
              </a:ext>
            </a:extLst>
          </p:cNvPr>
          <p:cNvPicPr>
            <a:picLocks noChangeAspect="1" noChangeArrowheads="1"/>
          </p:cNvPicPr>
          <p:nvPr/>
        </p:nvPicPr>
        <p:blipFill>
          <a:blip r:embed="rId6" cstate="print"/>
          <a:srcRect/>
          <a:stretch>
            <a:fillRect/>
          </a:stretch>
        </p:blipFill>
        <p:spPr bwMode="auto">
          <a:xfrm>
            <a:off x="3537826" y="2819123"/>
            <a:ext cx="1754006" cy="911224"/>
          </a:xfrm>
          <a:prstGeom prst="rect">
            <a:avLst/>
          </a:prstGeom>
          <a:noFill/>
        </p:spPr>
      </p:pic>
      <p:sp>
        <p:nvSpPr>
          <p:cNvPr id="121" name="矩形 120">
            <a:extLst>
              <a:ext uri="{FF2B5EF4-FFF2-40B4-BE49-F238E27FC236}">
                <a16:creationId xmlns:a16="http://schemas.microsoft.com/office/drawing/2014/main" id="{165ABF94-CD66-41CD-84C1-F3E2890F664F}"/>
              </a:ext>
            </a:extLst>
          </p:cNvPr>
          <p:cNvSpPr/>
          <p:nvPr/>
        </p:nvSpPr>
        <p:spPr>
          <a:xfrm>
            <a:off x="3791645" y="3192105"/>
            <a:ext cx="1361132" cy="37797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n>
                  <a:solidFill>
                    <a:srgbClr val="C00000"/>
                  </a:solidFill>
                </a:ln>
                <a:solidFill>
                  <a:srgbClr val="C00000"/>
                </a:solidFill>
              </a:rPr>
              <a:t>Internet</a:t>
            </a:r>
            <a:endParaRPr lang="zh-CN" altLang="en-US" sz="2000" b="1" dirty="0">
              <a:ln>
                <a:solidFill>
                  <a:srgbClr val="C00000"/>
                </a:solidFill>
              </a:ln>
              <a:solidFill>
                <a:srgbClr val="C00000"/>
              </a:solidFill>
            </a:endParaRPr>
          </a:p>
        </p:txBody>
      </p:sp>
      <p:pic>
        <p:nvPicPr>
          <p:cNvPr id="132" name="Picture 14" descr="https://timgsa.baidu.com/timg?image&amp;quality=80&amp;size=b9999_10000&amp;sec=1557138901071&amp;di=f3b77216654e299a7d90c6486fba2b5c&amp;imgtype=0&amp;src=http%3A%2F%2Fimage.tupian114.com%2F20140423%2F17021520.png">
            <a:extLst>
              <a:ext uri="{FF2B5EF4-FFF2-40B4-BE49-F238E27FC236}">
                <a16:creationId xmlns:a16="http://schemas.microsoft.com/office/drawing/2014/main" id="{0D737EB0-4A6F-405E-973D-A82754098899}"/>
              </a:ext>
            </a:extLst>
          </p:cNvPr>
          <p:cNvPicPr>
            <a:picLocks noChangeAspect="1" noChangeArrowheads="1"/>
          </p:cNvPicPr>
          <p:nvPr/>
        </p:nvPicPr>
        <p:blipFill>
          <a:blip r:embed="rId5" cstate="print"/>
          <a:srcRect/>
          <a:stretch>
            <a:fillRect/>
          </a:stretch>
        </p:blipFill>
        <p:spPr bwMode="auto">
          <a:xfrm>
            <a:off x="1015286" y="3624632"/>
            <a:ext cx="536574" cy="478867"/>
          </a:xfrm>
          <a:prstGeom prst="rect">
            <a:avLst/>
          </a:prstGeom>
          <a:noFill/>
        </p:spPr>
      </p:pic>
      <p:pic>
        <p:nvPicPr>
          <p:cNvPr id="4" name="图片 3">
            <a:extLst>
              <a:ext uri="{FF2B5EF4-FFF2-40B4-BE49-F238E27FC236}">
                <a16:creationId xmlns:a16="http://schemas.microsoft.com/office/drawing/2014/main" id="{A2F78A8D-35D4-459F-847D-B4D64A5D80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3725" y="2480709"/>
            <a:ext cx="1688973" cy="1686186"/>
          </a:xfrm>
          <a:prstGeom prst="rect">
            <a:avLst/>
          </a:prstGeom>
        </p:spPr>
      </p:pic>
      <p:grpSp>
        <p:nvGrpSpPr>
          <p:cNvPr id="8" name="组合 7">
            <a:extLst>
              <a:ext uri="{FF2B5EF4-FFF2-40B4-BE49-F238E27FC236}">
                <a16:creationId xmlns:a16="http://schemas.microsoft.com/office/drawing/2014/main" id="{1274D3B0-89D7-4525-BF0B-5A8CBDA50A30}"/>
              </a:ext>
            </a:extLst>
          </p:cNvPr>
          <p:cNvGrpSpPr/>
          <p:nvPr/>
        </p:nvGrpSpPr>
        <p:grpSpPr>
          <a:xfrm>
            <a:off x="8430083" y="1426217"/>
            <a:ext cx="1689521" cy="1032755"/>
            <a:chOff x="8714051" y="744842"/>
            <a:chExt cx="1689521" cy="1032755"/>
          </a:xfrm>
        </p:grpSpPr>
        <p:sp>
          <p:nvSpPr>
            <p:cNvPr id="7" name="矩形: 圆角 6">
              <a:extLst>
                <a:ext uri="{FF2B5EF4-FFF2-40B4-BE49-F238E27FC236}">
                  <a16:creationId xmlns:a16="http://schemas.microsoft.com/office/drawing/2014/main" id="{9FA1C1BA-150F-48C1-BC5E-D7CB39E3C6EC}"/>
                </a:ext>
              </a:extLst>
            </p:cNvPr>
            <p:cNvSpPr/>
            <p:nvPr/>
          </p:nvSpPr>
          <p:spPr>
            <a:xfrm>
              <a:off x="8714051" y="744842"/>
              <a:ext cx="1689521" cy="103275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F36EFD94-783A-4BAF-A998-6841B4AFEC9A}"/>
                </a:ext>
              </a:extLst>
            </p:cNvPr>
            <p:cNvGrpSpPr/>
            <p:nvPr/>
          </p:nvGrpSpPr>
          <p:grpSpPr>
            <a:xfrm>
              <a:off x="8951616" y="852350"/>
              <a:ext cx="1240455" cy="809520"/>
              <a:chOff x="8839055" y="1779173"/>
              <a:chExt cx="1240455" cy="809520"/>
            </a:xfrm>
          </p:grpSpPr>
          <p:pic>
            <p:nvPicPr>
              <p:cNvPr id="78" name="Picture 20" descr="https://timgsa.baidu.com/timg?image&amp;quality=80&amp;size=b9999_10000&amp;sec=1557139586488&amp;di=0da3fc3fb40aa74d698615b0fcc3cbee&amp;imgtype=0&amp;src=http%3A%2F%2Fpic.51yuansu.com%2Fpic2%2Fcover%2F00%2F46%2F76%2F58158a603c934_610.jpg">
                <a:extLst>
                  <a:ext uri="{FF2B5EF4-FFF2-40B4-BE49-F238E27FC236}">
                    <a16:creationId xmlns:a16="http://schemas.microsoft.com/office/drawing/2014/main" id="{B9B921C6-3EF1-489F-A32A-032101F484E9}"/>
                  </a:ext>
                </a:extLst>
              </p:cNvPr>
              <p:cNvPicPr>
                <a:picLocks noChangeAspect="1" noChangeArrowheads="1"/>
              </p:cNvPicPr>
              <p:nvPr/>
            </p:nvPicPr>
            <p:blipFill>
              <a:blip r:embed="rId8" cstate="print"/>
              <a:srcRect/>
              <a:stretch>
                <a:fillRect/>
              </a:stretch>
            </p:blipFill>
            <p:spPr bwMode="auto">
              <a:xfrm>
                <a:off x="8910214" y="1794437"/>
                <a:ext cx="212367" cy="265868"/>
              </a:xfrm>
              <a:prstGeom prst="rect">
                <a:avLst/>
              </a:prstGeom>
              <a:noFill/>
            </p:spPr>
          </p:pic>
          <p:pic>
            <p:nvPicPr>
              <p:cNvPr id="135" name="Picture 16" descr="https://timgsa.baidu.com/timg?image&amp;quality=80&amp;size=b9999_10000&amp;sec=1557139231002&amp;di=eccd7708ea02a789342437beaf0be0cd&amp;imgtype=0&amp;src=http%3A%2F%2Fku.90sjimg.com%2Felement_origin_min_pic%2F17%2F12%2F07%2F05f74efbd23f4b5151f37a3552328d99.jpg">
                <a:extLst>
                  <a:ext uri="{FF2B5EF4-FFF2-40B4-BE49-F238E27FC236}">
                    <a16:creationId xmlns:a16="http://schemas.microsoft.com/office/drawing/2014/main" id="{6B5E911A-9D9D-4434-917F-D839397F47C4}"/>
                  </a:ext>
                </a:extLst>
              </p:cNvPr>
              <p:cNvPicPr>
                <a:picLocks noChangeAspect="1" noChangeArrowheads="1"/>
              </p:cNvPicPr>
              <p:nvPr/>
            </p:nvPicPr>
            <p:blipFill>
              <a:blip r:embed="rId9" cstate="print"/>
              <a:srcRect l="25711" t="20933" r="23322" b="18544"/>
              <a:stretch>
                <a:fillRect/>
              </a:stretch>
            </p:blipFill>
            <p:spPr bwMode="auto">
              <a:xfrm>
                <a:off x="9292236" y="1779173"/>
                <a:ext cx="373759" cy="468726"/>
              </a:xfrm>
              <a:prstGeom prst="rect">
                <a:avLst/>
              </a:prstGeom>
              <a:noFill/>
            </p:spPr>
          </p:pic>
          <p:pic>
            <p:nvPicPr>
              <p:cNvPr id="136" name="图片 135" descr="C:\Users\Administrator\Desktop\timgPBEZ2LCU.jpg">
                <a:extLst>
                  <a:ext uri="{FF2B5EF4-FFF2-40B4-BE49-F238E27FC236}">
                    <a16:creationId xmlns:a16="http://schemas.microsoft.com/office/drawing/2014/main" id="{C04E8EBE-FE24-4704-AA45-65332048F5E9}"/>
                  </a:ext>
                </a:extLst>
              </p:cNvPr>
              <p:cNvPicPr/>
              <p:nvPr/>
            </p:nvPicPr>
            <p:blipFill>
              <a:blip r:embed="rId10" cstate="print"/>
              <a:srcRect/>
              <a:stretch>
                <a:fillRect/>
              </a:stretch>
            </p:blipFill>
            <p:spPr bwMode="auto">
              <a:xfrm>
                <a:off x="8839055" y="2224250"/>
                <a:ext cx="310618" cy="329350"/>
              </a:xfrm>
              <a:prstGeom prst="rect">
                <a:avLst/>
              </a:prstGeom>
              <a:noFill/>
              <a:ln w="9525">
                <a:noFill/>
                <a:miter lim="800000"/>
                <a:headEnd/>
                <a:tailEnd/>
              </a:ln>
            </p:spPr>
          </p:pic>
          <p:pic>
            <p:nvPicPr>
              <p:cNvPr id="137" name="图片 136" descr="C:\Users\Administrator\Desktop\timgPBEZ2LCU.jpg">
                <a:extLst>
                  <a:ext uri="{FF2B5EF4-FFF2-40B4-BE49-F238E27FC236}">
                    <a16:creationId xmlns:a16="http://schemas.microsoft.com/office/drawing/2014/main" id="{2A3C75F2-CC93-408F-949B-9740FC0483FF}"/>
                  </a:ext>
                </a:extLst>
              </p:cNvPr>
              <p:cNvPicPr/>
              <p:nvPr/>
            </p:nvPicPr>
            <p:blipFill>
              <a:blip r:embed="rId10" cstate="print"/>
              <a:srcRect/>
              <a:stretch>
                <a:fillRect/>
              </a:stretch>
            </p:blipFill>
            <p:spPr bwMode="auto">
              <a:xfrm>
                <a:off x="9768892" y="2224250"/>
                <a:ext cx="310618" cy="329350"/>
              </a:xfrm>
              <a:prstGeom prst="rect">
                <a:avLst/>
              </a:prstGeom>
              <a:noFill/>
              <a:ln w="9525">
                <a:noFill/>
                <a:miter lim="800000"/>
                <a:headEnd/>
                <a:tailEnd/>
              </a:ln>
            </p:spPr>
          </p:pic>
          <p:pic>
            <p:nvPicPr>
              <p:cNvPr id="138" name="图片 137" descr="C:\Users\Administrator\Desktop\timgPBEZ2LCU.jpg">
                <a:extLst>
                  <a:ext uri="{FF2B5EF4-FFF2-40B4-BE49-F238E27FC236}">
                    <a16:creationId xmlns:a16="http://schemas.microsoft.com/office/drawing/2014/main" id="{F12D74D0-A086-45A3-9289-6A8EC8A9F9CF}"/>
                  </a:ext>
                </a:extLst>
              </p:cNvPr>
              <p:cNvPicPr/>
              <p:nvPr/>
            </p:nvPicPr>
            <p:blipFill>
              <a:blip r:embed="rId10" cstate="print"/>
              <a:srcRect/>
              <a:stretch>
                <a:fillRect/>
              </a:stretch>
            </p:blipFill>
            <p:spPr bwMode="auto">
              <a:xfrm>
                <a:off x="9311694" y="2259343"/>
                <a:ext cx="310618" cy="329350"/>
              </a:xfrm>
              <a:prstGeom prst="rect">
                <a:avLst/>
              </a:prstGeom>
              <a:noFill/>
              <a:ln w="9525">
                <a:noFill/>
                <a:miter lim="800000"/>
                <a:headEnd/>
                <a:tailEnd/>
              </a:ln>
            </p:spPr>
          </p:pic>
          <p:pic>
            <p:nvPicPr>
              <p:cNvPr id="139" name="Picture 20" descr="https://timgsa.baidu.com/timg?image&amp;quality=80&amp;size=b9999_10000&amp;sec=1557139586488&amp;di=0da3fc3fb40aa74d698615b0fcc3cbee&amp;imgtype=0&amp;src=http%3A%2F%2Fpic.51yuansu.com%2Fpic2%2Fcover%2F00%2F46%2F76%2F58158a603c934_610.jpg">
                <a:extLst>
                  <a:ext uri="{FF2B5EF4-FFF2-40B4-BE49-F238E27FC236}">
                    <a16:creationId xmlns:a16="http://schemas.microsoft.com/office/drawing/2014/main" id="{4F91AA04-50D7-424B-8B0C-C3D955A30D24}"/>
                  </a:ext>
                </a:extLst>
              </p:cNvPr>
              <p:cNvPicPr>
                <a:picLocks noChangeAspect="1" noChangeArrowheads="1"/>
              </p:cNvPicPr>
              <p:nvPr/>
            </p:nvPicPr>
            <p:blipFill>
              <a:blip r:embed="rId8" cstate="print"/>
              <a:srcRect/>
              <a:stretch>
                <a:fillRect/>
              </a:stretch>
            </p:blipFill>
            <p:spPr bwMode="auto">
              <a:xfrm>
                <a:off x="9769833" y="1794437"/>
                <a:ext cx="212367" cy="265868"/>
              </a:xfrm>
              <a:prstGeom prst="rect">
                <a:avLst/>
              </a:prstGeom>
              <a:noFill/>
            </p:spPr>
          </p:pic>
        </p:grpSp>
      </p:grpSp>
      <p:grpSp>
        <p:nvGrpSpPr>
          <p:cNvPr id="168" name="组合 167">
            <a:extLst>
              <a:ext uri="{FF2B5EF4-FFF2-40B4-BE49-F238E27FC236}">
                <a16:creationId xmlns:a16="http://schemas.microsoft.com/office/drawing/2014/main" id="{4D26BF7A-4946-4EA5-8864-2981E54F3939}"/>
              </a:ext>
            </a:extLst>
          </p:cNvPr>
          <p:cNvGrpSpPr/>
          <p:nvPr/>
        </p:nvGrpSpPr>
        <p:grpSpPr>
          <a:xfrm>
            <a:off x="8441719" y="2918983"/>
            <a:ext cx="1689521" cy="1032755"/>
            <a:chOff x="8714051" y="744842"/>
            <a:chExt cx="1689521" cy="1032755"/>
          </a:xfrm>
        </p:grpSpPr>
        <p:sp>
          <p:nvSpPr>
            <p:cNvPr id="169" name="矩形: 圆角 168">
              <a:extLst>
                <a:ext uri="{FF2B5EF4-FFF2-40B4-BE49-F238E27FC236}">
                  <a16:creationId xmlns:a16="http://schemas.microsoft.com/office/drawing/2014/main" id="{35605723-22C0-4BAF-81CA-87C70EF32F26}"/>
                </a:ext>
              </a:extLst>
            </p:cNvPr>
            <p:cNvSpPr/>
            <p:nvPr/>
          </p:nvSpPr>
          <p:spPr>
            <a:xfrm>
              <a:off x="8714051" y="744842"/>
              <a:ext cx="1689521" cy="103275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0" name="组合 169">
              <a:extLst>
                <a:ext uri="{FF2B5EF4-FFF2-40B4-BE49-F238E27FC236}">
                  <a16:creationId xmlns:a16="http://schemas.microsoft.com/office/drawing/2014/main" id="{7D5ACA1E-DB33-4BB3-BFD1-0FFF811500F8}"/>
                </a:ext>
              </a:extLst>
            </p:cNvPr>
            <p:cNvGrpSpPr/>
            <p:nvPr/>
          </p:nvGrpSpPr>
          <p:grpSpPr>
            <a:xfrm>
              <a:off x="8951616" y="852350"/>
              <a:ext cx="1240455" cy="809520"/>
              <a:chOff x="8839055" y="1779173"/>
              <a:chExt cx="1240455" cy="809520"/>
            </a:xfrm>
          </p:grpSpPr>
          <p:pic>
            <p:nvPicPr>
              <p:cNvPr id="171" name="Picture 20" descr="https://timgsa.baidu.com/timg?image&amp;quality=80&amp;size=b9999_10000&amp;sec=1557139586488&amp;di=0da3fc3fb40aa74d698615b0fcc3cbee&amp;imgtype=0&amp;src=http%3A%2F%2Fpic.51yuansu.com%2Fpic2%2Fcover%2F00%2F46%2F76%2F58158a603c934_610.jpg">
                <a:extLst>
                  <a:ext uri="{FF2B5EF4-FFF2-40B4-BE49-F238E27FC236}">
                    <a16:creationId xmlns:a16="http://schemas.microsoft.com/office/drawing/2014/main" id="{DBA6B01E-23A9-40AB-8631-736877F1A7BB}"/>
                  </a:ext>
                </a:extLst>
              </p:cNvPr>
              <p:cNvPicPr>
                <a:picLocks noChangeAspect="1" noChangeArrowheads="1"/>
              </p:cNvPicPr>
              <p:nvPr/>
            </p:nvPicPr>
            <p:blipFill>
              <a:blip r:embed="rId8" cstate="print"/>
              <a:srcRect/>
              <a:stretch>
                <a:fillRect/>
              </a:stretch>
            </p:blipFill>
            <p:spPr bwMode="auto">
              <a:xfrm>
                <a:off x="8910214" y="1794437"/>
                <a:ext cx="212367" cy="265868"/>
              </a:xfrm>
              <a:prstGeom prst="rect">
                <a:avLst/>
              </a:prstGeom>
              <a:noFill/>
            </p:spPr>
          </p:pic>
          <p:pic>
            <p:nvPicPr>
              <p:cNvPr id="172" name="Picture 16" descr="https://timgsa.baidu.com/timg?image&amp;quality=80&amp;size=b9999_10000&amp;sec=1557139231002&amp;di=eccd7708ea02a789342437beaf0be0cd&amp;imgtype=0&amp;src=http%3A%2F%2Fku.90sjimg.com%2Felement_origin_min_pic%2F17%2F12%2F07%2F05f74efbd23f4b5151f37a3552328d99.jpg">
                <a:extLst>
                  <a:ext uri="{FF2B5EF4-FFF2-40B4-BE49-F238E27FC236}">
                    <a16:creationId xmlns:a16="http://schemas.microsoft.com/office/drawing/2014/main" id="{D03E07F1-7F43-4842-86ED-3003B62CB1AB}"/>
                  </a:ext>
                </a:extLst>
              </p:cNvPr>
              <p:cNvPicPr>
                <a:picLocks noChangeAspect="1" noChangeArrowheads="1"/>
              </p:cNvPicPr>
              <p:nvPr/>
            </p:nvPicPr>
            <p:blipFill>
              <a:blip r:embed="rId9" cstate="print"/>
              <a:srcRect l="25711" t="20933" r="23322" b="18544"/>
              <a:stretch>
                <a:fillRect/>
              </a:stretch>
            </p:blipFill>
            <p:spPr bwMode="auto">
              <a:xfrm>
                <a:off x="9292236" y="1779173"/>
                <a:ext cx="373759" cy="468726"/>
              </a:xfrm>
              <a:prstGeom prst="rect">
                <a:avLst/>
              </a:prstGeom>
              <a:noFill/>
            </p:spPr>
          </p:pic>
          <p:pic>
            <p:nvPicPr>
              <p:cNvPr id="173" name="图片 172" descr="C:\Users\Administrator\Desktop\timgPBEZ2LCU.jpg">
                <a:extLst>
                  <a:ext uri="{FF2B5EF4-FFF2-40B4-BE49-F238E27FC236}">
                    <a16:creationId xmlns:a16="http://schemas.microsoft.com/office/drawing/2014/main" id="{E9603852-BD00-44ED-9150-9D55E5C17E39}"/>
                  </a:ext>
                </a:extLst>
              </p:cNvPr>
              <p:cNvPicPr/>
              <p:nvPr/>
            </p:nvPicPr>
            <p:blipFill>
              <a:blip r:embed="rId10" cstate="print"/>
              <a:srcRect/>
              <a:stretch>
                <a:fillRect/>
              </a:stretch>
            </p:blipFill>
            <p:spPr bwMode="auto">
              <a:xfrm>
                <a:off x="8839055" y="2224250"/>
                <a:ext cx="310618" cy="329350"/>
              </a:xfrm>
              <a:prstGeom prst="rect">
                <a:avLst/>
              </a:prstGeom>
              <a:noFill/>
              <a:ln w="9525">
                <a:noFill/>
                <a:miter lim="800000"/>
                <a:headEnd/>
                <a:tailEnd/>
              </a:ln>
            </p:spPr>
          </p:pic>
          <p:pic>
            <p:nvPicPr>
              <p:cNvPr id="174" name="图片 173" descr="C:\Users\Administrator\Desktop\timgPBEZ2LCU.jpg">
                <a:extLst>
                  <a:ext uri="{FF2B5EF4-FFF2-40B4-BE49-F238E27FC236}">
                    <a16:creationId xmlns:a16="http://schemas.microsoft.com/office/drawing/2014/main" id="{A87AF3BD-E5D3-4C57-A1A5-5535241470C0}"/>
                  </a:ext>
                </a:extLst>
              </p:cNvPr>
              <p:cNvPicPr/>
              <p:nvPr/>
            </p:nvPicPr>
            <p:blipFill>
              <a:blip r:embed="rId10" cstate="print"/>
              <a:srcRect/>
              <a:stretch>
                <a:fillRect/>
              </a:stretch>
            </p:blipFill>
            <p:spPr bwMode="auto">
              <a:xfrm>
                <a:off x="9768892" y="2224250"/>
                <a:ext cx="310618" cy="329350"/>
              </a:xfrm>
              <a:prstGeom prst="rect">
                <a:avLst/>
              </a:prstGeom>
              <a:noFill/>
              <a:ln w="9525">
                <a:noFill/>
                <a:miter lim="800000"/>
                <a:headEnd/>
                <a:tailEnd/>
              </a:ln>
            </p:spPr>
          </p:pic>
          <p:pic>
            <p:nvPicPr>
              <p:cNvPr id="175" name="图片 174" descr="C:\Users\Administrator\Desktop\timgPBEZ2LCU.jpg">
                <a:extLst>
                  <a:ext uri="{FF2B5EF4-FFF2-40B4-BE49-F238E27FC236}">
                    <a16:creationId xmlns:a16="http://schemas.microsoft.com/office/drawing/2014/main" id="{EB4946C0-B427-47E2-AC5A-188060E0C2EB}"/>
                  </a:ext>
                </a:extLst>
              </p:cNvPr>
              <p:cNvPicPr/>
              <p:nvPr/>
            </p:nvPicPr>
            <p:blipFill>
              <a:blip r:embed="rId10" cstate="print"/>
              <a:srcRect/>
              <a:stretch>
                <a:fillRect/>
              </a:stretch>
            </p:blipFill>
            <p:spPr bwMode="auto">
              <a:xfrm>
                <a:off x="9311694" y="2259343"/>
                <a:ext cx="310618" cy="329350"/>
              </a:xfrm>
              <a:prstGeom prst="rect">
                <a:avLst/>
              </a:prstGeom>
              <a:noFill/>
              <a:ln w="9525">
                <a:noFill/>
                <a:miter lim="800000"/>
                <a:headEnd/>
                <a:tailEnd/>
              </a:ln>
            </p:spPr>
          </p:pic>
          <p:pic>
            <p:nvPicPr>
              <p:cNvPr id="176" name="Picture 20" descr="https://timgsa.baidu.com/timg?image&amp;quality=80&amp;size=b9999_10000&amp;sec=1557139586488&amp;di=0da3fc3fb40aa74d698615b0fcc3cbee&amp;imgtype=0&amp;src=http%3A%2F%2Fpic.51yuansu.com%2Fpic2%2Fcover%2F00%2F46%2F76%2F58158a603c934_610.jpg">
                <a:extLst>
                  <a:ext uri="{FF2B5EF4-FFF2-40B4-BE49-F238E27FC236}">
                    <a16:creationId xmlns:a16="http://schemas.microsoft.com/office/drawing/2014/main" id="{D52211DB-103D-4A9A-9B6D-07E0CD04B58F}"/>
                  </a:ext>
                </a:extLst>
              </p:cNvPr>
              <p:cNvPicPr>
                <a:picLocks noChangeAspect="1" noChangeArrowheads="1"/>
              </p:cNvPicPr>
              <p:nvPr/>
            </p:nvPicPr>
            <p:blipFill>
              <a:blip r:embed="rId8" cstate="print"/>
              <a:srcRect/>
              <a:stretch>
                <a:fillRect/>
              </a:stretch>
            </p:blipFill>
            <p:spPr bwMode="auto">
              <a:xfrm>
                <a:off x="9769833" y="1794437"/>
                <a:ext cx="212367" cy="265868"/>
              </a:xfrm>
              <a:prstGeom prst="rect">
                <a:avLst/>
              </a:prstGeom>
              <a:noFill/>
            </p:spPr>
          </p:pic>
        </p:grpSp>
      </p:grpSp>
      <p:grpSp>
        <p:nvGrpSpPr>
          <p:cNvPr id="177" name="组合 176">
            <a:extLst>
              <a:ext uri="{FF2B5EF4-FFF2-40B4-BE49-F238E27FC236}">
                <a16:creationId xmlns:a16="http://schemas.microsoft.com/office/drawing/2014/main" id="{84D08579-C624-44DA-9960-E2578EDC1209}"/>
              </a:ext>
            </a:extLst>
          </p:cNvPr>
          <p:cNvGrpSpPr/>
          <p:nvPr/>
        </p:nvGrpSpPr>
        <p:grpSpPr>
          <a:xfrm>
            <a:off x="8441718" y="4353503"/>
            <a:ext cx="1689521" cy="1032755"/>
            <a:chOff x="8714051" y="744842"/>
            <a:chExt cx="1689521" cy="1032755"/>
          </a:xfrm>
        </p:grpSpPr>
        <p:sp>
          <p:nvSpPr>
            <p:cNvPr id="178" name="矩形: 圆角 177">
              <a:extLst>
                <a:ext uri="{FF2B5EF4-FFF2-40B4-BE49-F238E27FC236}">
                  <a16:creationId xmlns:a16="http://schemas.microsoft.com/office/drawing/2014/main" id="{B1C385AA-9BD2-4782-A166-6B80999FC963}"/>
                </a:ext>
              </a:extLst>
            </p:cNvPr>
            <p:cNvSpPr/>
            <p:nvPr/>
          </p:nvSpPr>
          <p:spPr>
            <a:xfrm>
              <a:off x="8714051" y="744842"/>
              <a:ext cx="1689521" cy="103275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9" name="组合 178">
              <a:extLst>
                <a:ext uri="{FF2B5EF4-FFF2-40B4-BE49-F238E27FC236}">
                  <a16:creationId xmlns:a16="http://schemas.microsoft.com/office/drawing/2014/main" id="{6CCD098A-D82D-4432-B2EF-85C7690B3614}"/>
                </a:ext>
              </a:extLst>
            </p:cNvPr>
            <p:cNvGrpSpPr/>
            <p:nvPr/>
          </p:nvGrpSpPr>
          <p:grpSpPr>
            <a:xfrm>
              <a:off x="8951616" y="852350"/>
              <a:ext cx="1240455" cy="809520"/>
              <a:chOff x="8839055" y="1779173"/>
              <a:chExt cx="1240455" cy="809520"/>
            </a:xfrm>
          </p:grpSpPr>
          <p:pic>
            <p:nvPicPr>
              <p:cNvPr id="180" name="Picture 20" descr="https://timgsa.baidu.com/timg?image&amp;quality=80&amp;size=b9999_10000&amp;sec=1557139586488&amp;di=0da3fc3fb40aa74d698615b0fcc3cbee&amp;imgtype=0&amp;src=http%3A%2F%2Fpic.51yuansu.com%2Fpic2%2Fcover%2F00%2F46%2F76%2F58158a603c934_610.jpg">
                <a:extLst>
                  <a:ext uri="{FF2B5EF4-FFF2-40B4-BE49-F238E27FC236}">
                    <a16:creationId xmlns:a16="http://schemas.microsoft.com/office/drawing/2014/main" id="{75FB71EF-D6C3-4912-9445-4EF85E21B842}"/>
                  </a:ext>
                </a:extLst>
              </p:cNvPr>
              <p:cNvPicPr>
                <a:picLocks noChangeAspect="1" noChangeArrowheads="1"/>
              </p:cNvPicPr>
              <p:nvPr/>
            </p:nvPicPr>
            <p:blipFill>
              <a:blip r:embed="rId8" cstate="print"/>
              <a:srcRect/>
              <a:stretch>
                <a:fillRect/>
              </a:stretch>
            </p:blipFill>
            <p:spPr bwMode="auto">
              <a:xfrm>
                <a:off x="8910214" y="1794437"/>
                <a:ext cx="212367" cy="265868"/>
              </a:xfrm>
              <a:prstGeom prst="rect">
                <a:avLst/>
              </a:prstGeom>
              <a:noFill/>
            </p:spPr>
          </p:pic>
          <p:pic>
            <p:nvPicPr>
              <p:cNvPr id="181" name="Picture 16" descr="https://timgsa.baidu.com/timg?image&amp;quality=80&amp;size=b9999_10000&amp;sec=1557139231002&amp;di=eccd7708ea02a789342437beaf0be0cd&amp;imgtype=0&amp;src=http%3A%2F%2Fku.90sjimg.com%2Felement_origin_min_pic%2F17%2F12%2F07%2F05f74efbd23f4b5151f37a3552328d99.jpg">
                <a:extLst>
                  <a:ext uri="{FF2B5EF4-FFF2-40B4-BE49-F238E27FC236}">
                    <a16:creationId xmlns:a16="http://schemas.microsoft.com/office/drawing/2014/main" id="{CA091F76-D397-48CD-933E-24045CAAA992}"/>
                  </a:ext>
                </a:extLst>
              </p:cNvPr>
              <p:cNvPicPr>
                <a:picLocks noChangeAspect="1" noChangeArrowheads="1"/>
              </p:cNvPicPr>
              <p:nvPr/>
            </p:nvPicPr>
            <p:blipFill>
              <a:blip r:embed="rId9" cstate="print"/>
              <a:srcRect l="25711" t="20933" r="23322" b="18544"/>
              <a:stretch>
                <a:fillRect/>
              </a:stretch>
            </p:blipFill>
            <p:spPr bwMode="auto">
              <a:xfrm>
                <a:off x="9292236" y="1779173"/>
                <a:ext cx="373759" cy="468726"/>
              </a:xfrm>
              <a:prstGeom prst="rect">
                <a:avLst/>
              </a:prstGeom>
              <a:noFill/>
            </p:spPr>
          </p:pic>
          <p:pic>
            <p:nvPicPr>
              <p:cNvPr id="182" name="图片 181" descr="C:\Users\Administrator\Desktop\timgPBEZ2LCU.jpg">
                <a:extLst>
                  <a:ext uri="{FF2B5EF4-FFF2-40B4-BE49-F238E27FC236}">
                    <a16:creationId xmlns:a16="http://schemas.microsoft.com/office/drawing/2014/main" id="{B0B22161-3FE6-4F0C-ACA3-928AB071D3B1}"/>
                  </a:ext>
                </a:extLst>
              </p:cNvPr>
              <p:cNvPicPr/>
              <p:nvPr/>
            </p:nvPicPr>
            <p:blipFill>
              <a:blip r:embed="rId10" cstate="print"/>
              <a:srcRect/>
              <a:stretch>
                <a:fillRect/>
              </a:stretch>
            </p:blipFill>
            <p:spPr bwMode="auto">
              <a:xfrm>
                <a:off x="8839055" y="2224250"/>
                <a:ext cx="310618" cy="329350"/>
              </a:xfrm>
              <a:prstGeom prst="rect">
                <a:avLst/>
              </a:prstGeom>
              <a:noFill/>
              <a:ln w="9525">
                <a:noFill/>
                <a:miter lim="800000"/>
                <a:headEnd/>
                <a:tailEnd/>
              </a:ln>
            </p:spPr>
          </p:pic>
          <p:pic>
            <p:nvPicPr>
              <p:cNvPr id="183" name="图片 182" descr="C:\Users\Administrator\Desktop\timgPBEZ2LCU.jpg">
                <a:extLst>
                  <a:ext uri="{FF2B5EF4-FFF2-40B4-BE49-F238E27FC236}">
                    <a16:creationId xmlns:a16="http://schemas.microsoft.com/office/drawing/2014/main" id="{19BA9E20-5A59-457C-BE1E-558CEF6BF2ED}"/>
                  </a:ext>
                </a:extLst>
              </p:cNvPr>
              <p:cNvPicPr/>
              <p:nvPr/>
            </p:nvPicPr>
            <p:blipFill>
              <a:blip r:embed="rId10" cstate="print"/>
              <a:srcRect/>
              <a:stretch>
                <a:fillRect/>
              </a:stretch>
            </p:blipFill>
            <p:spPr bwMode="auto">
              <a:xfrm>
                <a:off x="9768892" y="2224250"/>
                <a:ext cx="310618" cy="329350"/>
              </a:xfrm>
              <a:prstGeom prst="rect">
                <a:avLst/>
              </a:prstGeom>
              <a:noFill/>
              <a:ln w="9525">
                <a:noFill/>
                <a:miter lim="800000"/>
                <a:headEnd/>
                <a:tailEnd/>
              </a:ln>
            </p:spPr>
          </p:pic>
          <p:pic>
            <p:nvPicPr>
              <p:cNvPr id="184" name="图片 183" descr="C:\Users\Administrator\Desktop\timgPBEZ2LCU.jpg">
                <a:extLst>
                  <a:ext uri="{FF2B5EF4-FFF2-40B4-BE49-F238E27FC236}">
                    <a16:creationId xmlns:a16="http://schemas.microsoft.com/office/drawing/2014/main" id="{80CDCBE9-878F-4E54-9A8D-EC747E275CD9}"/>
                  </a:ext>
                </a:extLst>
              </p:cNvPr>
              <p:cNvPicPr/>
              <p:nvPr/>
            </p:nvPicPr>
            <p:blipFill>
              <a:blip r:embed="rId10" cstate="print"/>
              <a:srcRect/>
              <a:stretch>
                <a:fillRect/>
              </a:stretch>
            </p:blipFill>
            <p:spPr bwMode="auto">
              <a:xfrm>
                <a:off x="9311694" y="2259343"/>
                <a:ext cx="310618" cy="329350"/>
              </a:xfrm>
              <a:prstGeom prst="rect">
                <a:avLst/>
              </a:prstGeom>
              <a:noFill/>
              <a:ln w="9525">
                <a:noFill/>
                <a:miter lim="800000"/>
                <a:headEnd/>
                <a:tailEnd/>
              </a:ln>
            </p:spPr>
          </p:pic>
          <p:pic>
            <p:nvPicPr>
              <p:cNvPr id="185" name="Picture 20" descr="https://timgsa.baidu.com/timg?image&amp;quality=80&amp;size=b9999_10000&amp;sec=1557139586488&amp;di=0da3fc3fb40aa74d698615b0fcc3cbee&amp;imgtype=0&amp;src=http%3A%2F%2Fpic.51yuansu.com%2Fpic2%2Fcover%2F00%2F46%2F76%2F58158a603c934_610.jpg">
                <a:extLst>
                  <a:ext uri="{FF2B5EF4-FFF2-40B4-BE49-F238E27FC236}">
                    <a16:creationId xmlns:a16="http://schemas.microsoft.com/office/drawing/2014/main" id="{65DAA046-38F4-4164-9B8E-8860FC25A4ED}"/>
                  </a:ext>
                </a:extLst>
              </p:cNvPr>
              <p:cNvPicPr>
                <a:picLocks noChangeAspect="1" noChangeArrowheads="1"/>
              </p:cNvPicPr>
              <p:nvPr/>
            </p:nvPicPr>
            <p:blipFill>
              <a:blip r:embed="rId8" cstate="print"/>
              <a:srcRect/>
              <a:stretch>
                <a:fillRect/>
              </a:stretch>
            </p:blipFill>
            <p:spPr bwMode="auto">
              <a:xfrm>
                <a:off x="9769833" y="1794437"/>
                <a:ext cx="212367" cy="265868"/>
              </a:xfrm>
              <a:prstGeom prst="rect">
                <a:avLst/>
              </a:prstGeom>
              <a:noFill/>
            </p:spPr>
          </p:pic>
        </p:grpSp>
      </p:grpSp>
      <p:sp>
        <p:nvSpPr>
          <p:cNvPr id="186" name="右箭头 84">
            <a:extLst>
              <a:ext uri="{FF2B5EF4-FFF2-40B4-BE49-F238E27FC236}">
                <a16:creationId xmlns:a16="http://schemas.microsoft.com/office/drawing/2014/main" id="{D7C1F8EB-4285-42EA-8CB1-6BDF2F75A568}"/>
              </a:ext>
            </a:extLst>
          </p:cNvPr>
          <p:cNvSpPr/>
          <p:nvPr/>
        </p:nvSpPr>
        <p:spPr>
          <a:xfrm>
            <a:off x="7817541" y="3395301"/>
            <a:ext cx="540000" cy="101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右箭头 84">
            <a:extLst>
              <a:ext uri="{FF2B5EF4-FFF2-40B4-BE49-F238E27FC236}">
                <a16:creationId xmlns:a16="http://schemas.microsoft.com/office/drawing/2014/main" id="{218422FE-7B5D-402B-8A41-B4E96B8CD6E3}"/>
              </a:ext>
            </a:extLst>
          </p:cNvPr>
          <p:cNvSpPr/>
          <p:nvPr/>
        </p:nvSpPr>
        <p:spPr>
          <a:xfrm rot="3011772">
            <a:off x="7626137" y="4016709"/>
            <a:ext cx="864000" cy="101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右箭头 84">
            <a:extLst>
              <a:ext uri="{FF2B5EF4-FFF2-40B4-BE49-F238E27FC236}">
                <a16:creationId xmlns:a16="http://schemas.microsoft.com/office/drawing/2014/main" id="{AE0A832C-E7C6-402F-9855-132A554BFC2A}"/>
              </a:ext>
            </a:extLst>
          </p:cNvPr>
          <p:cNvSpPr/>
          <p:nvPr/>
        </p:nvSpPr>
        <p:spPr>
          <a:xfrm rot="18588228" flipV="1">
            <a:off x="7626137" y="2661257"/>
            <a:ext cx="864000" cy="101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36">
            <a:extLst>
              <a:ext uri="{FF2B5EF4-FFF2-40B4-BE49-F238E27FC236}">
                <a16:creationId xmlns:a16="http://schemas.microsoft.com/office/drawing/2014/main" id="{A6208E84-92EB-4F89-A194-7FE3DBABBE8B}"/>
              </a:ext>
            </a:extLst>
          </p:cNvPr>
          <p:cNvSpPr txBox="1"/>
          <p:nvPr/>
        </p:nvSpPr>
        <p:spPr>
          <a:xfrm>
            <a:off x="427357" y="23453"/>
            <a:ext cx="11018836" cy="604540"/>
          </a:xfrm>
          <a:prstGeom prst="round2DiagRect">
            <a:avLst>
              <a:gd name="adj1" fmla="val 41153"/>
              <a:gd name="adj2" fmla="val 0"/>
            </a:avLst>
          </a:prstGeom>
          <a:solidFill>
            <a:srgbClr val="16A086"/>
          </a:solidFill>
          <a:ln>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wrap="square">
            <a:spAutoFit/>
          </a:bodyPr>
          <a:lstStyle/>
          <a:p>
            <a:pPr fontAlgn="auto">
              <a:spcBef>
                <a:spcPts val="0"/>
              </a:spcBef>
              <a:spcAft>
                <a:spcPts val="0"/>
              </a:spcAft>
              <a:defRPr/>
            </a:pPr>
            <a:r>
              <a:rPr lang="en-US" altLang="zh-CN" sz="2400" dirty="0">
                <a:latin typeface="微软雅黑" panose="020B0503020204020204" pitchFamily="34" charset="-122"/>
              </a:rPr>
              <a:t> </a:t>
            </a:r>
            <a:r>
              <a:rPr lang="en-US" altLang="zh-CN" sz="2400" b="1" dirty="0">
                <a:latin typeface="微软雅黑" panose="020B0503020204020204" pitchFamily="34" charset="-122"/>
              </a:rPr>
              <a:t>NUIST Propositions</a:t>
            </a:r>
            <a:r>
              <a:rPr lang="en-US" altLang="zh-CN" sz="2400" b="1" dirty="0"/>
              <a:t> and the Existing Work Foundation - Operating Plan</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50" name="椭圆 49">
            <a:extLst>
              <a:ext uri="{FF2B5EF4-FFF2-40B4-BE49-F238E27FC236}">
                <a16:creationId xmlns:a16="http://schemas.microsoft.com/office/drawing/2014/main" id="{D00714EC-BCEE-4174-9C8C-D562C323E045}"/>
              </a:ext>
            </a:extLst>
          </p:cNvPr>
          <p:cNvSpPr/>
          <p:nvPr/>
        </p:nvSpPr>
        <p:spPr>
          <a:xfrm>
            <a:off x="0" y="-10510"/>
            <a:ext cx="641131" cy="641131"/>
          </a:xfrm>
          <a:prstGeom prst="ellipse">
            <a:avLst/>
          </a:prstGeom>
          <a:solidFill>
            <a:srgbClr val="16A08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effectLst>
                  <a:outerShdw blurRad="38100" dist="38100" dir="2700000" algn="tl">
                    <a:srgbClr val="000000">
                      <a:alpha val="43137"/>
                    </a:srgbClr>
                  </a:outerShdw>
                </a:effectLst>
                <a:latin typeface="+mn-ea"/>
                <a:cs typeface="+mn-ea"/>
              </a:rPr>
              <a:t>3</a:t>
            </a:r>
            <a:endParaRPr lang="zh-CN" altLang="en-US" sz="2400" b="1" dirty="0">
              <a:effectLst>
                <a:outerShdw blurRad="38100" dist="38100" dir="2700000" algn="tl">
                  <a:srgbClr val="000000">
                    <a:alpha val="43137"/>
                  </a:srgbClr>
                </a:outerShdw>
              </a:effectLst>
              <a:latin typeface="+mn-ea"/>
              <a:cs typeface="+mn-ea"/>
            </a:endParaRPr>
          </a:p>
        </p:txBody>
      </p:sp>
      <p:sp>
        <p:nvSpPr>
          <p:cNvPr id="51" name="文本框 11">
            <a:extLst>
              <a:ext uri="{FF2B5EF4-FFF2-40B4-BE49-F238E27FC236}">
                <a16:creationId xmlns:a16="http://schemas.microsoft.com/office/drawing/2014/main" id="{2F912653-A897-4CEF-99A6-D0568CA54EDD}"/>
              </a:ext>
            </a:extLst>
          </p:cNvPr>
          <p:cNvSpPr txBox="1"/>
          <p:nvPr/>
        </p:nvSpPr>
        <p:spPr>
          <a:xfrm>
            <a:off x="1624305" y="5938843"/>
            <a:ext cx="10356680" cy="523220"/>
          </a:xfrm>
          <a:prstGeom prst="rect">
            <a:avLst/>
          </a:prstGeom>
          <a:solidFill>
            <a:srgbClr val="0066CC"/>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fontAlgn="auto">
              <a:spcBef>
                <a:spcPts val="0"/>
              </a:spcBef>
              <a:spcAft>
                <a:spcPts val="0"/>
              </a:spcAft>
              <a:defRPr/>
            </a:pPr>
            <a:r>
              <a:rPr lang="en-US" altLang="zh-CN" b="1" dirty="0"/>
              <a:t>China Meteorological </a:t>
            </a:r>
            <a:r>
              <a:rPr lang="en-US" altLang="zh-CN" b="1" dirty="0" smtClean="0"/>
              <a:t>Press would like to distribute their whole E-book to WMO RTCs freely</a:t>
            </a:r>
            <a:endParaRPr lang="zh-CN" altLang="en-US" sz="2800" b="1" dirty="0">
              <a:solidFill>
                <a:schemeClr val="bg1"/>
              </a:solidFill>
              <a:latin typeface="Calibri" pitchFamily="34" charset="0"/>
              <a:ea typeface="黑体" panose="02010609060101010101" pitchFamily="49" charset="-122"/>
            </a:endParaRPr>
          </a:p>
        </p:txBody>
      </p:sp>
    </p:spTree>
    <p:extLst>
      <p:ext uri="{BB962C8B-B14F-4D97-AF65-F5344CB8AC3E}">
        <p14:creationId xmlns:p14="http://schemas.microsoft.com/office/powerpoint/2010/main" val="19202946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ACCB8592-01FF-4558-8723-2FF6BA8C933E}" type="slidenum">
              <a:rPr lang="zh-CN" altLang="en-US" smtClean="0"/>
              <a:pPr>
                <a:defRPr/>
              </a:pPr>
              <a:t>22</a:t>
            </a:fld>
            <a:endParaRPr lang="zh-CN" altLang="en-US"/>
          </a:p>
        </p:txBody>
      </p:sp>
      <p:graphicFrame>
        <p:nvGraphicFramePr>
          <p:cNvPr id="5" name="表格 4"/>
          <p:cNvGraphicFramePr>
            <a:graphicFrameLocks noGrp="1"/>
          </p:cNvGraphicFramePr>
          <p:nvPr>
            <p:extLst/>
          </p:nvPr>
        </p:nvGraphicFramePr>
        <p:xfrm>
          <a:off x="452176" y="837082"/>
          <a:ext cx="9875225" cy="2781304"/>
        </p:xfrm>
        <a:graphic>
          <a:graphicData uri="http://schemas.openxmlformats.org/drawingml/2006/table">
            <a:tbl>
              <a:tblPr>
                <a:tableStyleId>{5C22544A-7EE6-4342-B048-85BDC9FD1C3A}</a:tableStyleId>
              </a:tblPr>
              <a:tblGrid>
                <a:gridCol w="1210826">
                  <a:extLst>
                    <a:ext uri="{9D8B030D-6E8A-4147-A177-3AD203B41FA5}">
                      <a16:colId xmlns:a16="http://schemas.microsoft.com/office/drawing/2014/main" val="20000"/>
                    </a:ext>
                  </a:extLst>
                </a:gridCol>
                <a:gridCol w="2129216">
                  <a:extLst>
                    <a:ext uri="{9D8B030D-6E8A-4147-A177-3AD203B41FA5}">
                      <a16:colId xmlns:a16="http://schemas.microsoft.com/office/drawing/2014/main" val="20001"/>
                    </a:ext>
                  </a:extLst>
                </a:gridCol>
                <a:gridCol w="1359500">
                  <a:extLst>
                    <a:ext uri="{9D8B030D-6E8A-4147-A177-3AD203B41FA5}">
                      <a16:colId xmlns:a16="http://schemas.microsoft.com/office/drawing/2014/main" val="20002"/>
                    </a:ext>
                  </a:extLst>
                </a:gridCol>
                <a:gridCol w="1553882">
                  <a:extLst>
                    <a:ext uri="{9D8B030D-6E8A-4147-A177-3AD203B41FA5}">
                      <a16:colId xmlns:a16="http://schemas.microsoft.com/office/drawing/2014/main" val="20003"/>
                    </a:ext>
                  </a:extLst>
                </a:gridCol>
                <a:gridCol w="1553882">
                  <a:extLst>
                    <a:ext uri="{9D8B030D-6E8A-4147-A177-3AD203B41FA5}">
                      <a16:colId xmlns:a16="http://schemas.microsoft.com/office/drawing/2014/main" val="20004"/>
                    </a:ext>
                  </a:extLst>
                </a:gridCol>
                <a:gridCol w="2067919">
                  <a:extLst>
                    <a:ext uri="{9D8B030D-6E8A-4147-A177-3AD203B41FA5}">
                      <a16:colId xmlns:a16="http://schemas.microsoft.com/office/drawing/2014/main" val="20005"/>
                    </a:ext>
                  </a:extLst>
                </a:gridCol>
              </a:tblGrid>
              <a:tr h="344161">
                <a:tc rowSpan="8">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600" b="1" i="0" u="none" strike="noStrike">
                          <a:solidFill>
                            <a:srgbClr val="000000"/>
                          </a:solidFill>
                          <a:effectLst/>
                          <a:latin typeface="宋体" panose="02010600030101010101" pitchFamily="2" charset="-122"/>
                          <a:ea typeface="宋体" panose="02010600030101010101" pitchFamily="2" charset="-122"/>
                        </a:rPr>
                        <a:t>initial  investment</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600" b="1" i="0" u="none" strike="noStrike">
                          <a:solidFill>
                            <a:srgbClr val="000000"/>
                          </a:solidFill>
                          <a:effectLst/>
                          <a:latin typeface="宋体" panose="02010600030101010101" pitchFamily="2" charset="-122"/>
                          <a:ea typeface="宋体" panose="02010600030101010101" pitchFamily="2" charset="-122"/>
                        </a:rPr>
                        <a:t>(1.21M)</a:t>
                      </a:r>
                    </a:p>
                  </a:txBody>
                  <a:tcPr marL="4763" marR="4763" marT="4763" marB="0" anchor="ctr">
                    <a:solidFill>
                      <a:srgbClr val="99CCFF"/>
                    </a:solidFill>
                  </a:tcPr>
                </a:tc>
                <a:tc>
                  <a:txBody>
                    <a:bodyPr/>
                    <a:lstStyle/>
                    <a:p>
                      <a:pPr algn="ctr" fontAlgn="ctr"/>
                      <a:r>
                        <a:rPr lang="en-US" altLang="zh-CN" sz="1800" b="1" u="none" strike="noStrike">
                          <a:effectLst/>
                        </a:rPr>
                        <a:t>iterm</a:t>
                      </a:r>
                      <a:endParaRPr lang="zh-CN" altLang="en-US" sz="1800" b="1"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solidFill>
                      <a:srgbClr val="99CCFF"/>
                    </a:solidFill>
                  </a:tcPr>
                </a:tc>
                <a:tc>
                  <a:txBody>
                    <a:bodyPr/>
                    <a:lstStyle/>
                    <a:p>
                      <a:pPr algn="ctr" fontAlgn="ctr"/>
                      <a:r>
                        <a:rPr lang="en-US" altLang="zh-CN" sz="1800" b="1" u="none" strike="noStrike" kern="1200">
                          <a:solidFill>
                            <a:schemeClr val="dk1"/>
                          </a:solidFill>
                          <a:effectLst/>
                          <a:latin typeface="+mn-lt"/>
                          <a:ea typeface="+mn-ea"/>
                          <a:cs typeface="+mn-cs"/>
                        </a:rPr>
                        <a:t>unit price</a:t>
                      </a:r>
                      <a:r>
                        <a:rPr lang="zh-CN" altLang="en-US" sz="1800" b="1" u="none" strike="noStrike" kern="1200">
                          <a:solidFill>
                            <a:schemeClr val="dk1"/>
                          </a:solidFill>
                          <a:effectLst/>
                          <a:latin typeface="+mn-lt"/>
                          <a:ea typeface="+mn-ea"/>
                          <a:cs typeface="+mn-cs"/>
                        </a:rPr>
                        <a:t>（</a:t>
                      </a:r>
                      <a:r>
                        <a:rPr lang="en-US" altLang="zh-CN" sz="1800" b="1" u="none" strike="noStrike" kern="1200">
                          <a:solidFill>
                            <a:schemeClr val="dk1"/>
                          </a:solidFill>
                          <a:effectLst/>
                          <a:latin typeface="+mn-lt"/>
                          <a:ea typeface="+mn-ea"/>
                          <a:cs typeface="+mn-cs"/>
                        </a:rPr>
                        <a:t>M</a:t>
                      </a:r>
                      <a:r>
                        <a:rPr lang="zh-CN" altLang="en-US" sz="1800" b="1" u="none" strike="noStrike" kern="1200">
                          <a:solidFill>
                            <a:schemeClr val="dk1"/>
                          </a:solidFill>
                          <a:effectLst/>
                          <a:latin typeface="+mn-lt"/>
                          <a:ea typeface="+mn-ea"/>
                          <a:cs typeface="+mn-cs"/>
                        </a:rPr>
                        <a:t>）</a:t>
                      </a:r>
                    </a:p>
                  </a:txBody>
                  <a:tcPr marL="4763" marR="4763" marT="4763" marB="0" anchor="ctr">
                    <a:solidFill>
                      <a:srgbClr val="99CCFF"/>
                    </a:solidFill>
                  </a:tcPr>
                </a:tc>
                <a:tc>
                  <a:txBody>
                    <a:bodyPr/>
                    <a:lstStyle/>
                    <a:p>
                      <a:pPr algn="ctr" fontAlgn="ctr"/>
                      <a:r>
                        <a:rPr lang="en-US" altLang="zh-CN" sz="1800" b="1" u="none" strike="noStrike" kern="1200">
                          <a:solidFill>
                            <a:schemeClr val="dk1"/>
                          </a:solidFill>
                          <a:effectLst/>
                          <a:latin typeface="+mn-lt"/>
                          <a:ea typeface="+mn-ea"/>
                          <a:cs typeface="+mn-cs"/>
                        </a:rPr>
                        <a:t>numbers</a:t>
                      </a:r>
                      <a:endParaRPr lang="zh-CN" altLang="en-US" sz="1800" b="1" u="none" strike="noStrike" kern="1200">
                        <a:solidFill>
                          <a:schemeClr val="dk1"/>
                        </a:solidFill>
                        <a:effectLst/>
                        <a:latin typeface="+mn-lt"/>
                        <a:ea typeface="+mn-ea"/>
                        <a:cs typeface="+mn-cs"/>
                      </a:endParaRPr>
                    </a:p>
                  </a:txBody>
                  <a:tcPr marL="4763" marR="4763" marT="4763" marB="0" anchor="ctr">
                    <a:solidFill>
                      <a:srgbClr val="99CCFF"/>
                    </a:solidFill>
                  </a:tcPr>
                </a:tc>
                <a:tc>
                  <a:txBody>
                    <a:bodyPr/>
                    <a:lstStyle/>
                    <a:p>
                      <a:pPr algn="ctr" fontAlgn="ctr"/>
                      <a:r>
                        <a:rPr lang="en-US" altLang="zh-CN" sz="1800" b="1" u="none" strike="noStrike" kern="1200">
                          <a:solidFill>
                            <a:schemeClr val="dk1"/>
                          </a:solidFill>
                          <a:effectLst/>
                          <a:latin typeface="+mn-lt"/>
                          <a:ea typeface="+mn-ea"/>
                          <a:cs typeface="+mn-cs"/>
                        </a:rPr>
                        <a:t>total fee (M)</a:t>
                      </a:r>
                      <a:endParaRPr lang="zh-CN" altLang="en-US" sz="1800" b="1" u="none" strike="noStrike" kern="1200">
                        <a:solidFill>
                          <a:schemeClr val="dk1"/>
                        </a:solidFill>
                        <a:effectLst/>
                        <a:latin typeface="+mn-lt"/>
                        <a:ea typeface="+mn-ea"/>
                        <a:cs typeface="+mn-cs"/>
                      </a:endParaRPr>
                    </a:p>
                  </a:txBody>
                  <a:tcPr marL="4763" marR="4763" marT="4763" marB="0" anchor="ctr">
                    <a:solidFill>
                      <a:srgbClr val="99CC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800" b="1" u="none" strike="noStrike" kern="1200">
                          <a:solidFill>
                            <a:schemeClr val="dk1"/>
                          </a:solidFill>
                          <a:effectLst/>
                          <a:latin typeface="+mn-lt"/>
                          <a:ea typeface="+mn-ea"/>
                          <a:cs typeface="+mn-cs"/>
                        </a:rPr>
                        <a:t>implemented (M)</a:t>
                      </a:r>
                      <a:endParaRPr lang="zh-CN" altLang="en-US" sz="1800" b="1" u="none" strike="noStrike" kern="1200">
                        <a:solidFill>
                          <a:schemeClr val="dk1"/>
                        </a:solidFill>
                        <a:effectLst/>
                        <a:latin typeface="+mn-lt"/>
                        <a:ea typeface="+mn-ea"/>
                        <a:cs typeface="+mn-cs"/>
                      </a:endParaRPr>
                    </a:p>
                  </a:txBody>
                  <a:tcPr marL="4763" marR="4763" marT="4763" marB="0" anchor="ctr">
                    <a:solidFill>
                      <a:srgbClr val="CCCCFF"/>
                    </a:solidFill>
                  </a:tcPr>
                </a:tc>
                <a:extLst>
                  <a:ext uri="{0D108BD9-81ED-4DB2-BD59-A6C34878D82A}">
                    <a16:rowId xmlns:a16="http://schemas.microsoft.com/office/drawing/2014/main" val="10000"/>
                  </a:ext>
                </a:extLst>
              </a:tr>
              <a:tr h="0">
                <a:tc vMerge="1">
                  <a:txBody>
                    <a:bodyPr/>
                    <a:lstStyle/>
                    <a:p>
                      <a:endParaRPr lang="zh-CN" altLang="en-US"/>
                    </a:p>
                  </a:txBody>
                  <a:tcPr/>
                </a:tc>
                <a:tc>
                  <a:txBody>
                    <a:bodyPr/>
                    <a:lstStyle/>
                    <a:p>
                      <a:pPr marL="0" algn="ctr" defTabSz="914400" rtl="0" eaLnBrk="1" fontAlgn="ctr" latinLnBrk="0" hangingPunct="1"/>
                      <a:r>
                        <a:rPr lang="en-US" altLang="zh-CN" sz="1800" kern="1200">
                          <a:solidFill>
                            <a:schemeClr val="dk1"/>
                          </a:solidFill>
                          <a:latin typeface="+mn-lt"/>
                          <a:ea typeface="+mn-ea"/>
                          <a:cs typeface="+mn-cs"/>
                        </a:rPr>
                        <a:t>data server</a:t>
                      </a:r>
                      <a:endParaRPr lang="zh-CN" altLang="en-US" sz="1800" kern="1200">
                        <a:solidFill>
                          <a:schemeClr val="dk1"/>
                        </a:solidFill>
                        <a:latin typeface="+mn-lt"/>
                        <a:ea typeface="+mn-ea"/>
                        <a:cs typeface="+mn-cs"/>
                      </a:endParaRPr>
                    </a:p>
                  </a:txBody>
                  <a:tcPr marL="4763" marR="4763" marT="4763" marB="0" anchor="ctr">
                    <a:solidFill>
                      <a:srgbClr val="FFFFFF"/>
                    </a:solidFill>
                  </a:tcPr>
                </a:tc>
                <a:tc>
                  <a:txBody>
                    <a:bodyPr/>
                    <a:lstStyle/>
                    <a:p>
                      <a:pPr algn="ctr" fontAlgn="ctr"/>
                      <a:r>
                        <a:rPr lang="en-US" altLang="zh-CN" sz="1800" b="0" i="0" u="none" strike="noStrike" smtClean="0">
                          <a:solidFill>
                            <a:srgbClr val="000000"/>
                          </a:solidFill>
                          <a:effectLst/>
                          <a:latin typeface="宋体" panose="02010600030101010101" pitchFamily="2" charset="-122"/>
                          <a:ea typeface="宋体" panose="02010600030101010101" pitchFamily="2" charset="-122"/>
                        </a:rPr>
                        <a:t>0.50</a:t>
                      </a:r>
                      <a:endParaRPr lang="en-US" altLang="zh-CN" sz="1800" b="0"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1</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0.50</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algn="ctr" fontAlgn="ctr"/>
                      <a:r>
                        <a:rPr lang="en-US" altLang="zh-CN" sz="1800" b="1" i="0" u="none" strike="noStrike" smtClean="0">
                          <a:solidFill>
                            <a:srgbClr val="C00000"/>
                          </a:solidFill>
                          <a:effectLst/>
                          <a:latin typeface="宋体" panose="02010600030101010101" pitchFamily="2" charset="-122"/>
                          <a:ea typeface="宋体" panose="02010600030101010101" pitchFamily="2" charset="-122"/>
                        </a:rPr>
                        <a:t>0.5</a:t>
                      </a:r>
                      <a:endParaRPr lang="en-US" altLang="zh-CN" sz="1800" b="1" i="0" u="none" strike="noStrike">
                        <a:solidFill>
                          <a:srgbClr val="C00000"/>
                        </a:solidFill>
                        <a:effectLst/>
                        <a:latin typeface="宋体" panose="02010600030101010101" pitchFamily="2" charset="-122"/>
                        <a:ea typeface="宋体" panose="02010600030101010101" pitchFamily="2" charset="-122"/>
                      </a:endParaRPr>
                    </a:p>
                  </a:txBody>
                  <a:tcPr marL="4763" marR="4763" marT="4763" marB="0" anchor="ctr">
                    <a:solidFill>
                      <a:srgbClr val="CCCCFF"/>
                    </a:solidFill>
                  </a:tcPr>
                </a:tc>
                <a:extLst>
                  <a:ext uri="{0D108BD9-81ED-4DB2-BD59-A6C34878D82A}">
                    <a16:rowId xmlns:a16="http://schemas.microsoft.com/office/drawing/2014/main" val="10001"/>
                  </a:ext>
                </a:extLst>
              </a:tr>
              <a:tr h="0">
                <a:tc vMerge="1">
                  <a:txBody>
                    <a:bodyPr/>
                    <a:lstStyle/>
                    <a:p>
                      <a:endParaRPr lang="zh-CN" altLang="en-US"/>
                    </a:p>
                  </a:txBody>
                  <a:tcPr/>
                </a:tc>
                <a:tc>
                  <a:txBody>
                    <a:bodyPr/>
                    <a:lstStyle/>
                    <a:p>
                      <a:pPr marL="0" algn="ctr" defTabSz="914400" rtl="0" eaLnBrk="1" fontAlgn="ctr" latinLnBrk="0" hangingPunct="1"/>
                      <a:r>
                        <a:rPr lang="en-US" altLang="zh-CN" sz="1800" kern="1200">
                          <a:solidFill>
                            <a:schemeClr val="dk1"/>
                          </a:solidFill>
                          <a:latin typeface="+mn-lt"/>
                          <a:ea typeface="+mn-ea"/>
                          <a:cs typeface="+mn-cs"/>
                        </a:rPr>
                        <a:t>GC web</a:t>
                      </a:r>
                      <a:endParaRPr lang="zh-CN" altLang="en-US" sz="1800" kern="1200">
                        <a:solidFill>
                          <a:schemeClr val="dk1"/>
                        </a:solidFill>
                        <a:latin typeface="+mn-lt"/>
                        <a:ea typeface="+mn-ea"/>
                        <a:cs typeface="+mn-cs"/>
                      </a:endParaRPr>
                    </a:p>
                  </a:txBody>
                  <a:tcPr marL="4763" marR="4763" marT="4763" marB="0" anchor="ct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0.05</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1</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0.05</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tc>
                <a:tc>
                  <a:txBody>
                    <a:bodyPr/>
                    <a:lstStyle/>
                    <a:p>
                      <a:pPr algn="ctr" fontAlgn="ctr"/>
                      <a:r>
                        <a:rPr lang="en-US" altLang="zh-CN" sz="1800" b="0" i="0" u="none" strike="noStrike" smtClean="0">
                          <a:solidFill>
                            <a:srgbClr val="000000"/>
                          </a:solidFill>
                          <a:effectLst/>
                          <a:latin typeface="宋体" panose="02010600030101010101" pitchFamily="2" charset="-122"/>
                          <a:ea typeface="宋体" panose="02010600030101010101" pitchFamily="2" charset="-122"/>
                        </a:rPr>
                        <a:t>-</a:t>
                      </a:r>
                      <a:endParaRPr lang="en-US" altLang="zh-CN" sz="1800" b="0"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solidFill>
                      <a:srgbClr val="CCCCFF"/>
                    </a:solidFill>
                  </a:tcPr>
                </a:tc>
                <a:extLst>
                  <a:ext uri="{0D108BD9-81ED-4DB2-BD59-A6C34878D82A}">
                    <a16:rowId xmlns:a16="http://schemas.microsoft.com/office/drawing/2014/main" val="10002"/>
                  </a:ext>
                </a:extLst>
              </a:tr>
              <a:tr h="171450">
                <a:tc vMerge="1">
                  <a:txBody>
                    <a:bodyPr/>
                    <a:lstStyle/>
                    <a:p>
                      <a:pPr algn="ctr" fontAlgn="ctr"/>
                      <a:endParaRPr lang="zh-CN" altLang="en-US" sz="1800" b="0"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tc>
                <a:tc>
                  <a:txBody>
                    <a:bodyPr/>
                    <a:lstStyle/>
                    <a:p>
                      <a:pPr marL="0" algn="ctr" defTabSz="914400" rtl="0" eaLnBrk="1" fontAlgn="ctr" latinLnBrk="0" hangingPunct="1"/>
                      <a:r>
                        <a:rPr lang="en-US" altLang="zh-CN" sz="1800" kern="1200">
                          <a:solidFill>
                            <a:schemeClr val="dk1"/>
                          </a:solidFill>
                          <a:latin typeface="+mn-lt"/>
                          <a:ea typeface="+mn-ea"/>
                          <a:cs typeface="+mn-cs"/>
                        </a:rPr>
                        <a:t>GC </a:t>
                      </a:r>
                      <a:r>
                        <a:rPr lang="en-US" sz="1800" kern="1200">
                          <a:solidFill>
                            <a:schemeClr val="dk1"/>
                          </a:solidFill>
                          <a:latin typeface="+mn-lt"/>
                          <a:ea typeface="+mn-ea"/>
                          <a:cs typeface="+mn-cs"/>
                        </a:rPr>
                        <a:t>app</a:t>
                      </a:r>
                      <a:endParaRPr lang="zh-CN" altLang="en-US" sz="1800" kern="1200">
                        <a:solidFill>
                          <a:schemeClr val="dk1"/>
                        </a:solidFill>
                        <a:latin typeface="+mn-lt"/>
                        <a:ea typeface="+mn-ea"/>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0.05</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1</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0.05</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algn="ctr" fontAlgn="ctr"/>
                      <a:r>
                        <a:rPr lang="en-US" altLang="zh-CN" sz="1800" b="0" i="0" u="none" strike="noStrike" smtClean="0">
                          <a:solidFill>
                            <a:srgbClr val="000000"/>
                          </a:solidFill>
                          <a:effectLst/>
                          <a:latin typeface="宋体" panose="02010600030101010101" pitchFamily="2" charset="-122"/>
                          <a:ea typeface="宋体" panose="02010600030101010101" pitchFamily="2" charset="-122"/>
                        </a:rPr>
                        <a:t>-</a:t>
                      </a:r>
                      <a:endParaRPr lang="en-US" altLang="zh-CN" sz="1800" b="0"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solidFill>
                      <a:srgbClr val="CCCCFF"/>
                    </a:solidFill>
                  </a:tcPr>
                </a:tc>
                <a:extLst>
                  <a:ext uri="{0D108BD9-81ED-4DB2-BD59-A6C34878D82A}">
                    <a16:rowId xmlns:a16="http://schemas.microsoft.com/office/drawing/2014/main" val="10003"/>
                  </a:ext>
                </a:extLst>
              </a:tr>
              <a:tr h="171450">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CN" sz="2000" b="1"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tc>
                <a:tc>
                  <a:txBody>
                    <a:bodyPr/>
                    <a:lstStyle/>
                    <a:p>
                      <a:pPr marL="0" algn="ctr" defTabSz="914400" rtl="0" eaLnBrk="1" fontAlgn="ctr" latinLnBrk="0" hangingPunct="1"/>
                      <a:r>
                        <a:rPr lang="en-US" altLang="zh-CN" sz="1800" kern="1200">
                          <a:solidFill>
                            <a:schemeClr val="dk1"/>
                          </a:solidFill>
                          <a:latin typeface="+mn-lt"/>
                          <a:ea typeface="+mn-ea"/>
                          <a:cs typeface="+mn-cs"/>
                        </a:rPr>
                        <a:t>video lecture</a:t>
                      </a:r>
                      <a:endParaRPr lang="zh-CN" altLang="en-US" sz="1800" kern="1200">
                        <a:solidFill>
                          <a:schemeClr val="dk1"/>
                        </a:solidFill>
                        <a:latin typeface="+mn-lt"/>
                        <a:ea typeface="+mn-ea"/>
                        <a:cs typeface="+mn-cs"/>
                      </a:endParaRPr>
                    </a:p>
                  </a:txBody>
                  <a:tcPr marL="4763" marR="4763" marT="4763" marB="0" anchor="ct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0.02</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tc>
                <a:tc>
                  <a:txBody>
                    <a:bodyPr/>
                    <a:lstStyle/>
                    <a:p>
                      <a:pPr marL="0" algn="ctr" defTabSz="914400" rtl="0" eaLnBrk="1" fontAlgn="ctr" latinLnBrk="0" hangingPunct="1"/>
                      <a:r>
                        <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rPr>
                        <a:t>10</a:t>
                      </a:r>
                    </a:p>
                  </a:txBody>
                  <a:tcPr marL="4763" marR="4763" marT="4763" marB="0" anchor="ct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0.20</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tc>
                <a:tc>
                  <a:txBody>
                    <a:bodyPr/>
                    <a:lstStyle/>
                    <a:p>
                      <a:pPr algn="ctr" fontAlgn="ctr"/>
                      <a:r>
                        <a:rPr lang="en-US" altLang="zh-CN" sz="1800" b="1" i="0" u="none" strike="noStrike" smtClean="0">
                          <a:solidFill>
                            <a:srgbClr val="C00000"/>
                          </a:solidFill>
                          <a:effectLst/>
                          <a:latin typeface="宋体" panose="02010600030101010101" pitchFamily="2" charset="-122"/>
                          <a:ea typeface="宋体" panose="02010600030101010101" pitchFamily="2" charset="-122"/>
                        </a:rPr>
                        <a:t>0.16</a:t>
                      </a:r>
                      <a:endParaRPr lang="en-US" altLang="zh-CN" sz="1800" b="1" i="0" u="none" strike="noStrike">
                        <a:solidFill>
                          <a:srgbClr val="C00000"/>
                        </a:solidFill>
                        <a:effectLst/>
                        <a:latin typeface="宋体" panose="02010600030101010101" pitchFamily="2" charset="-122"/>
                        <a:ea typeface="宋体" panose="02010600030101010101" pitchFamily="2" charset="-122"/>
                      </a:endParaRPr>
                    </a:p>
                  </a:txBody>
                  <a:tcPr marL="4763" marR="4763" marT="4763" marB="0" anchor="ctr">
                    <a:solidFill>
                      <a:srgbClr val="CCCCFF"/>
                    </a:solidFill>
                  </a:tcPr>
                </a:tc>
                <a:extLst>
                  <a:ext uri="{0D108BD9-81ED-4DB2-BD59-A6C34878D82A}">
                    <a16:rowId xmlns:a16="http://schemas.microsoft.com/office/drawing/2014/main" val="10004"/>
                  </a:ext>
                </a:extLst>
              </a:tr>
              <a:tr h="171450">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CN" sz="2000" b="1"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tc>
                <a:tc>
                  <a:txBody>
                    <a:bodyPr/>
                    <a:lstStyle/>
                    <a:p>
                      <a:pPr marL="0" algn="ctr" defTabSz="914400" rtl="0" eaLnBrk="1" fontAlgn="ctr" latinLnBrk="0" hangingPunct="1"/>
                      <a:r>
                        <a:rPr lang="en-US" altLang="zh-CN" sz="1800" kern="1200">
                          <a:solidFill>
                            <a:schemeClr val="dk1"/>
                          </a:solidFill>
                          <a:latin typeface="+mn-lt"/>
                          <a:ea typeface="+mn-ea"/>
                          <a:cs typeface="+mn-cs"/>
                        </a:rPr>
                        <a:t>virtual reality lecture</a:t>
                      </a:r>
                      <a:endParaRPr lang="zh-CN" altLang="en-US" sz="1800" kern="1200">
                        <a:solidFill>
                          <a:schemeClr val="dk1"/>
                        </a:solidFill>
                        <a:latin typeface="+mn-lt"/>
                        <a:ea typeface="+mn-ea"/>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0.02</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rPr>
                        <a:t>10</a:t>
                      </a: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0.20</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algn="ctr" fontAlgn="ctr"/>
                      <a:r>
                        <a:rPr lang="en-US" altLang="zh-CN" sz="1800" b="1" i="0" u="none" strike="noStrike" smtClean="0">
                          <a:solidFill>
                            <a:srgbClr val="C00000"/>
                          </a:solidFill>
                          <a:effectLst/>
                          <a:latin typeface="宋体" panose="02010600030101010101" pitchFamily="2" charset="-122"/>
                          <a:ea typeface="宋体" panose="02010600030101010101" pitchFamily="2" charset="-122"/>
                        </a:rPr>
                        <a:t>0.10</a:t>
                      </a:r>
                      <a:endParaRPr lang="en-US" altLang="zh-CN" sz="1800" b="1" i="0" u="none" strike="noStrike">
                        <a:solidFill>
                          <a:srgbClr val="C00000"/>
                        </a:solidFill>
                        <a:effectLst/>
                        <a:latin typeface="宋体" panose="02010600030101010101" pitchFamily="2" charset="-122"/>
                        <a:ea typeface="宋体" panose="02010600030101010101" pitchFamily="2" charset="-122"/>
                      </a:endParaRPr>
                    </a:p>
                  </a:txBody>
                  <a:tcPr marL="4763" marR="4763" marT="4763" marB="0" anchor="ctr">
                    <a:solidFill>
                      <a:srgbClr val="CCCCFF"/>
                    </a:solidFill>
                  </a:tcPr>
                </a:tc>
                <a:extLst>
                  <a:ext uri="{0D108BD9-81ED-4DB2-BD59-A6C34878D82A}">
                    <a16:rowId xmlns:a16="http://schemas.microsoft.com/office/drawing/2014/main" val="10005"/>
                  </a:ext>
                </a:extLst>
              </a:tr>
              <a:tr h="171450">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CN" sz="2000" b="1"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tc>
                <a:tc>
                  <a:txBody>
                    <a:bodyPr/>
                    <a:lstStyle/>
                    <a:p>
                      <a:pPr marL="0" algn="ctr" defTabSz="914400" rtl="0" eaLnBrk="1" fontAlgn="ctr" latinLnBrk="0" hangingPunct="1"/>
                      <a:r>
                        <a:rPr lang="en-US" altLang="zh-CN" sz="1800" kern="1200">
                          <a:solidFill>
                            <a:schemeClr val="dk1"/>
                          </a:solidFill>
                          <a:latin typeface="+mn-lt"/>
                          <a:ea typeface="+mn-ea"/>
                          <a:cs typeface="+mn-cs"/>
                        </a:rPr>
                        <a:t>human resource fee for lecture</a:t>
                      </a:r>
                      <a:endParaRPr lang="zh-CN" altLang="en-US" sz="1800" kern="1200">
                        <a:solidFill>
                          <a:schemeClr val="dk1"/>
                        </a:solidFill>
                        <a:latin typeface="+mn-lt"/>
                        <a:ea typeface="+mn-ea"/>
                        <a:cs typeface="+mn-cs"/>
                      </a:endParaRPr>
                    </a:p>
                  </a:txBody>
                  <a:tcPr marL="4763" marR="4763" marT="4763" marB="0" anchor="ct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0.01</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20</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0.20</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tc>
                <a:tc>
                  <a:txBody>
                    <a:bodyPr/>
                    <a:lstStyle/>
                    <a:p>
                      <a:pPr algn="ctr" fontAlgn="ctr"/>
                      <a:r>
                        <a:rPr lang="en-US" altLang="zh-CN" sz="1800" b="1" i="0" u="none" strike="noStrike" smtClean="0">
                          <a:solidFill>
                            <a:srgbClr val="C00000"/>
                          </a:solidFill>
                          <a:effectLst/>
                          <a:latin typeface="宋体" panose="02010600030101010101" pitchFamily="2" charset="-122"/>
                          <a:ea typeface="宋体" panose="02010600030101010101" pitchFamily="2" charset="-122"/>
                        </a:rPr>
                        <a:t>0.13</a:t>
                      </a:r>
                      <a:endParaRPr lang="en-US" altLang="zh-CN" sz="1800" b="1" i="0" u="none" strike="noStrike">
                        <a:solidFill>
                          <a:srgbClr val="C00000"/>
                        </a:solidFill>
                        <a:effectLst/>
                        <a:latin typeface="宋体" panose="02010600030101010101" pitchFamily="2" charset="-122"/>
                        <a:ea typeface="宋体" panose="02010600030101010101" pitchFamily="2" charset="-122"/>
                      </a:endParaRPr>
                    </a:p>
                  </a:txBody>
                  <a:tcPr marL="4763" marR="4763" marT="4763" marB="0" anchor="ctr">
                    <a:solidFill>
                      <a:srgbClr val="CCCCFF"/>
                    </a:solidFill>
                  </a:tcPr>
                </a:tc>
                <a:extLst>
                  <a:ext uri="{0D108BD9-81ED-4DB2-BD59-A6C34878D82A}">
                    <a16:rowId xmlns:a16="http://schemas.microsoft.com/office/drawing/2014/main" val="10006"/>
                  </a:ext>
                </a:extLst>
              </a:tr>
              <a:tr h="171450">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CN" sz="2000" b="1"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tc>
                <a:tc>
                  <a:txBody>
                    <a:bodyPr/>
                    <a:lstStyle/>
                    <a:p>
                      <a:pPr marL="0" algn="ctr" defTabSz="914400" rtl="0" eaLnBrk="1" fontAlgn="ctr" latinLnBrk="0" hangingPunct="1"/>
                      <a:r>
                        <a:rPr lang="en-US" altLang="zh-CN" sz="1800" kern="1200">
                          <a:solidFill>
                            <a:schemeClr val="dk1"/>
                          </a:solidFill>
                          <a:latin typeface="+mn-lt"/>
                          <a:ea typeface="+mn-ea"/>
                          <a:cs typeface="+mn-cs"/>
                        </a:rPr>
                        <a:t>office equipments</a:t>
                      </a:r>
                      <a:endParaRPr lang="zh-CN" altLang="en-US" sz="1800" kern="1200">
                        <a:solidFill>
                          <a:schemeClr val="dk1"/>
                        </a:solidFill>
                        <a:latin typeface="+mn-lt"/>
                        <a:ea typeface="+mn-ea"/>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0.01</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1</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0.01</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algn="ctr" fontAlgn="ctr"/>
                      <a:r>
                        <a:rPr lang="en-US" altLang="zh-CN" sz="1800" b="1" i="0" u="none" strike="noStrike" smtClean="0">
                          <a:solidFill>
                            <a:srgbClr val="C00000"/>
                          </a:solidFill>
                          <a:effectLst/>
                          <a:latin typeface="宋体" panose="02010600030101010101" pitchFamily="2" charset="-122"/>
                          <a:ea typeface="宋体" panose="02010600030101010101" pitchFamily="2" charset="-122"/>
                        </a:rPr>
                        <a:t>0.01</a:t>
                      </a:r>
                      <a:endParaRPr lang="en-US" altLang="zh-CN" sz="1800" b="1" i="0" u="none" strike="noStrike">
                        <a:solidFill>
                          <a:srgbClr val="C00000"/>
                        </a:solidFill>
                        <a:effectLst/>
                        <a:latin typeface="宋体" panose="02010600030101010101" pitchFamily="2" charset="-122"/>
                        <a:ea typeface="宋体" panose="02010600030101010101" pitchFamily="2" charset="-122"/>
                      </a:endParaRPr>
                    </a:p>
                  </a:txBody>
                  <a:tcPr marL="4763" marR="4763" marT="4763" marB="0" anchor="ctr">
                    <a:solidFill>
                      <a:srgbClr val="CCCCFF"/>
                    </a:solidFill>
                  </a:tcPr>
                </a:tc>
                <a:extLst>
                  <a:ext uri="{0D108BD9-81ED-4DB2-BD59-A6C34878D82A}">
                    <a16:rowId xmlns:a16="http://schemas.microsoft.com/office/drawing/2014/main" val="10007"/>
                  </a:ext>
                </a:extLst>
              </a:tr>
            </a:tbl>
          </a:graphicData>
        </a:graphic>
      </p:graphicFrame>
      <p:graphicFrame>
        <p:nvGraphicFramePr>
          <p:cNvPr id="7" name="表格 6"/>
          <p:cNvGraphicFramePr>
            <a:graphicFrameLocks noGrp="1"/>
          </p:cNvGraphicFramePr>
          <p:nvPr>
            <p:extLst/>
          </p:nvPr>
        </p:nvGraphicFramePr>
        <p:xfrm>
          <a:off x="462224" y="3834318"/>
          <a:ext cx="9865177" cy="2223138"/>
        </p:xfrm>
        <a:graphic>
          <a:graphicData uri="http://schemas.openxmlformats.org/drawingml/2006/table">
            <a:tbl>
              <a:tblPr>
                <a:tableStyleId>{5C22544A-7EE6-4342-B048-85BDC9FD1C3A}</a:tableStyleId>
              </a:tblPr>
              <a:tblGrid>
                <a:gridCol w="1185705">
                  <a:extLst>
                    <a:ext uri="{9D8B030D-6E8A-4147-A177-3AD203B41FA5}">
                      <a16:colId xmlns:a16="http://schemas.microsoft.com/office/drawing/2014/main" val="20000"/>
                    </a:ext>
                  </a:extLst>
                </a:gridCol>
                <a:gridCol w="2140299">
                  <a:extLst>
                    <a:ext uri="{9D8B030D-6E8A-4147-A177-3AD203B41FA5}">
                      <a16:colId xmlns:a16="http://schemas.microsoft.com/office/drawing/2014/main" val="20001"/>
                    </a:ext>
                  </a:extLst>
                </a:gridCol>
                <a:gridCol w="1363490">
                  <a:extLst>
                    <a:ext uri="{9D8B030D-6E8A-4147-A177-3AD203B41FA5}">
                      <a16:colId xmlns:a16="http://schemas.microsoft.com/office/drawing/2014/main" val="20002"/>
                    </a:ext>
                  </a:extLst>
                </a:gridCol>
                <a:gridCol w="1553882">
                  <a:extLst>
                    <a:ext uri="{9D8B030D-6E8A-4147-A177-3AD203B41FA5}">
                      <a16:colId xmlns:a16="http://schemas.microsoft.com/office/drawing/2014/main" val="20003"/>
                    </a:ext>
                  </a:extLst>
                </a:gridCol>
                <a:gridCol w="1559859">
                  <a:extLst>
                    <a:ext uri="{9D8B030D-6E8A-4147-A177-3AD203B41FA5}">
                      <a16:colId xmlns:a16="http://schemas.microsoft.com/office/drawing/2014/main" val="20004"/>
                    </a:ext>
                  </a:extLst>
                </a:gridCol>
                <a:gridCol w="2061942">
                  <a:extLst>
                    <a:ext uri="{9D8B030D-6E8A-4147-A177-3AD203B41FA5}">
                      <a16:colId xmlns:a16="http://schemas.microsoft.com/office/drawing/2014/main" val="20005"/>
                    </a:ext>
                  </a:extLst>
                </a:gridCol>
              </a:tblGrid>
              <a:tr h="121125">
                <a:tc rowSpan="6">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af-ZA" altLang="zh-CN" sz="1600" dirty="0"/>
                        <a:t>Late-stage investment</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600" b="1" i="0" u="none" strike="noStrike" kern="1200" dirty="0">
                          <a:solidFill>
                            <a:srgbClr val="000000"/>
                          </a:solidFill>
                          <a:effectLst/>
                          <a:latin typeface="宋体" panose="02010600030101010101" pitchFamily="2" charset="-122"/>
                          <a:ea typeface="宋体" panose="02010600030101010101" pitchFamily="2" charset="-122"/>
                          <a:cs typeface="+mn-cs"/>
                        </a:rPr>
                        <a:t>(0.65M)</a:t>
                      </a:r>
                      <a:endParaRPr lang="zh-CN" altLang="en-US" sz="1600" b="1" i="0" u="none" strike="noStrike" kern="1200" dirty="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99CCFF"/>
                    </a:solidFill>
                  </a:tcPr>
                </a:tc>
                <a:tc>
                  <a:txBody>
                    <a:bodyPr/>
                    <a:lstStyle/>
                    <a:p>
                      <a:pPr algn="ctr" fontAlgn="ctr"/>
                      <a:r>
                        <a:rPr lang="en-US" altLang="zh-CN" sz="1800" b="1" u="none" strike="noStrike">
                          <a:effectLst/>
                        </a:rPr>
                        <a:t>iterm</a:t>
                      </a:r>
                      <a:endParaRPr lang="zh-CN" altLang="en-US" sz="1800" b="1"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solidFill>
                      <a:srgbClr val="99CCFF"/>
                    </a:solidFill>
                  </a:tcPr>
                </a:tc>
                <a:tc>
                  <a:txBody>
                    <a:bodyPr/>
                    <a:lstStyle/>
                    <a:p>
                      <a:pPr algn="ctr" fontAlgn="ctr"/>
                      <a:r>
                        <a:rPr lang="en-US" altLang="zh-CN" sz="1800" b="1" u="none" strike="noStrike">
                          <a:effectLst/>
                        </a:rPr>
                        <a:t>unit price</a:t>
                      </a:r>
                      <a:r>
                        <a:rPr lang="zh-CN" altLang="en-US" sz="1800" b="1" u="none" strike="noStrike">
                          <a:effectLst/>
                        </a:rPr>
                        <a:t>（</a:t>
                      </a:r>
                      <a:r>
                        <a:rPr lang="en-US" altLang="zh-CN" sz="1800" b="1" u="none" strike="noStrike">
                          <a:effectLst/>
                        </a:rPr>
                        <a:t>M/year</a:t>
                      </a:r>
                      <a:r>
                        <a:rPr lang="zh-CN" altLang="en-US" sz="1800" b="1" u="none" strike="noStrike">
                          <a:effectLst/>
                        </a:rPr>
                        <a:t>）</a:t>
                      </a:r>
                      <a:endParaRPr lang="zh-CN" altLang="en-US" sz="1800" b="1"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solidFill>
                      <a:srgbClr val="99CCFF"/>
                    </a:solidFill>
                  </a:tcPr>
                </a:tc>
                <a:tc>
                  <a:txBody>
                    <a:bodyPr/>
                    <a:lstStyle/>
                    <a:p>
                      <a:pPr algn="ctr" fontAlgn="ctr"/>
                      <a:r>
                        <a:rPr lang="en-US" altLang="zh-CN" sz="1800" b="1" u="none" strike="noStrike">
                          <a:effectLst/>
                        </a:rPr>
                        <a:t>number(years)</a:t>
                      </a:r>
                      <a:endParaRPr lang="zh-CN" altLang="en-US" sz="1800" b="1"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solidFill>
                      <a:srgbClr val="99CCFF"/>
                    </a:solidFill>
                  </a:tcPr>
                </a:tc>
                <a:tc>
                  <a:txBody>
                    <a:bodyPr/>
                    <a:lstStyle/>
                    <a:p>
                      <a:pPr algn="ctr" fontAlgn="ctr"/>
                      <a:r>
                        <a:rPr lang="en-US" altLang="zh-CN" sz="1800" b="1" u="none" strike="noStrike">
                          <a:effectLst/>
                        </a:rPr>
                        <a:t>total fee (M)</a:t>
                      </a:r>
                      <a:endParaRPr lang="zh-CN" altLang="en-US" sz="1800" b="1"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solidFill>
                      <a:srgbClr val="99CC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800" b="1" u="none" strike="noStrike" kern="1200">
                          <a:solidFill>
                            <a:schemeClr val="dk1"/>
                          </a:solidFill>
                          <a:effectLst/>
                          <a:latin typeface="+mn-lt"/>
                          <a:ea typeface="+mn-ea"/>
                          <a:cs typeface="+mn-cs"/>
                        </a:rPr>
                        <a:t>implemented (M)</a:t>
                      </a:r>
                      <a:endParaRPr lang="zh-CN" altLang="en-US" sz="1800" b="1" u="none" strike="noStrike" kern="1200">
                        <a:solidFill>
                          <a:schemeClr val="dk1"/>
                        </a:solidFill>
                        <a:effectLst/>
                        <a:latin typeface="+mn-lt"/>
                        <a:ea typeface="+mn-ea"/>
                        <a:cs typeface="+mn-cs"/>
                      </a:endParaRPr>
                    </a:p>
                  </a:txBody>
                  <a:tcPr marL="4763" marR="4763" marT="4763" marB="0" anchor="ctr">
                    <a:solidFill>
                      <a:srgbClr val="CCCCFF"/>
                    </a:solidFill>
                  </a:tcPr>
                </a:tc>
                <a:extLst>
                  <a:ext uri="{0D108BD9-81ED-4DB2-BD59-A6C34878D82A}">
                    <a16:rowId xmlns:a16="http://schemas.microsoft.com/office/drawing/2014/main" val="10000"/>
                  </a:ext>
                </a:extLst>
              </a:tr>
              <a:tr h="171450">
                <a:tc vMerge="1">
                  <a:txBody>
                    <a:bodyPr/>
                    <a:lstStyle/>
                    <a:p>
                      <a:pPr algn="ctr" fontAlgn="ctr"/>
                      <a:endParaRPr lang="zh-CN" altLang="en-US" sz="1800" b="0"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tc>
                <a:tc>
                  <a:txBody>
                    <a:bodyPr/>
                    <a:lstStyle/>
                    <a:p>
                      <a:pPr marL="0" algn="ctr" defTabSz="914400" rtl="0" eaLnBrk="1" fontAlgn="ctr" latinLnBrk="0" hangingPunct="1"/>
                      <a:r>
                        <a:rPr lang="en-US" altLang="zh-CN" sz="1800" b="0" i="0" u="none" strike="noStrike" kern="1200">
                          <a:solidFill>
                            <a:schemeClr val="dk1"/>
                          </a:solidFill>
                          <a:effectLst/>
                          <a:latin typeface="+mn-lt"/>
                          <a:ea typeface="+mn-ea"/>
                          <a:cs typeface="+mn-cs"/>
                        </a:rPr>
                        <a:t>consultion fees and </a:t>
                      </a:r>
                      <a:r>
                        <a:rPr lang="en-US" altLang="zh-CN"/>
                        <a:t>labor costs</a:t>
                      </a:r>
                      <a:endParaRPr lang="zh-CN" altLang="en-US" sz="1800" b="0" i="0" u="none" strike="noStrike" kern="1200">
                        <a:solidFill>
                          <a:schemeClr val="dk1"/>
                        </a:solidFill>
                        <a:effectLst/>
                        <a:latin typeface="+mn-lt"/>
                        <a:ea typeface="+mn-ea"/>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0.01</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5</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0.05</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algn="ctr" fontAlgn="ctr"/>
                      <a:r>
                        <a:rPr lang="en-US" altLang="zh-CN" sz="1800" b="0" i="0" u="none" strike="noStrike" smtClean="0">
                          <a:solidFill>
                            <a:srgbClr val="000000"/>
                          </a:solidFill>
                          <a:effectLst/>
                          <a:latin typeface="宋体" panose="02010600030101010101" pitchFamily="2" charset="-122"/>
                          <a:ea typeface="宋体" panose="02010600030101010101" pitchFamily="2" charset="-122"/>
                        </a:rPr>
                        <a:t>-</a:t>
                      </a:r>
                      <a:endParaRPr lang="en-US" altLang="zh-CN" sz="1800" b="0"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solidFill>
                      <a:srgbClr val="CCCCFF"/>
                    </a:solidFill>
                  </a:tcPr>
                </a:tc>
                <a:extLst>
                  <a:ext uri="{0D108BD9-81ED-4DB2-BD59-A6C34878D82A}">
                    <a16:rowId xmlns:a16="http://schemas.microsoft.com/office/drawing/2014/main" val="10001"/>
                  </a:ext>
                </a:extLst>
              </a:tr>
              <a:tr h="171450">
                <a:tc vMerge="1">
                  <a:txBody>
                    <a:bodyPr/>
                    <a:lstStyle/>
                    <a:p>
                      <a:pPr algn="ctr" fontAlgn="ctr"/>
                      <a:endParaRPr lang="zh-CN" altLang="en-US" sz="1800" b="0"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tc>
                <a:tc>
                  <a:txBody>
                    <a:bodyPr/>
                    <a:lstStyle/>
                    <a:p>
                      <a:pPr marL="0" algn="ctr" defTabSz="914400" rtl="0" eaLnBrk="1" fontAlgn="ctr" latinLnBrk="0" hangingPunct="1"/>
                      <a:r>
                        <a:rPr lang="en-US" altLang="zh-CN" sz="1800" b="0" i="0" u="none" strike="noStrike" kern="1200">
                          <a:solidFill>
                            <a:schemeClr val="dk1"/>
                          </a:solidFill>
                          <a:effectLst/>
                          <a:latin typeface="+mn-lt"/>
                          <a:ea typeface="+mn-ea"/>
                          <a:cs typeface="+mn-cs"/>
                        </a:rPr>
                        <a:t>international net</a:t>
                      </a:r>
                      <a:endParaRPr lang="zh-CN" altLang="en-US" sz="1800" b="0" i="0" u="none" strike="noStrike" kern="1200">
                        <a:solidFill>
                          <a:schemeClr val="dk1"/>
                        </a:solidFill>
                        <a:effectLst/>
                        <a:latin typeface="+mn-lt"/>
                        <a:ea typeface="+mn-ea"/>
                        <a:cs typeface="+mn-cs"/>
                      </a:endParaRPr>
                    </a:p>
                  </a:txBody>
                  <a:tcPr marL="4763" marR="4763" marT="4763" marB="0" anchor="ct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0.05</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5</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0.25</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tc>
                <a:tc>
                  <a:txBody>
                    <a:bodyPr/>
                    <a:lstStyle/>
                    <a:p>
                      <a:pPr algn="ctr" fontAlgn="ctr"/>
                      <a:r>
                        <a:rPr lang="en-US" altLang="zh-CN" sz="1800" b="1" i="0" u="none" strike="noStrike" smtClean="0">
                          <a:solidFill>
                            <a:srgbClr val="C00000"/>
                          </a:solidFill>
                          <a:effectLst/>
                          <a:latin typeface="宋体" panose="02010600030101010101" pitchFamily="2" charset="-122"/>
                          <a:ea typeface="宋体" panose="02010600030101010101" pitchFamily="2" charset="-122"/>
                        </a:rPr>
                        <a:t>0.1</a:t>
                      </a:r>
                      <a:endParaRPr lang="en-US" altLang="zh-CN" sz="1800" b="1" i="0" u="none" strike="noStrike">
                        <a:solidFill>
                          <a:srgbClr val="C00000"/>
                        </a:solidFill>
                        <a:effectLst/>
                        <a:latin typeface="宋体" panose="02010600030101010101" pitchFamily="2" charset="-122"/>
                        <a:ea typeface="宋体" panose="02010600030101010101" pitchFamily="2" charset="-122"/>
                      </a:endParaRPr>
                    </a:p>
                  </a:txBody>
                  <a:tcPr marL="4763" marR="4763" marT="4763" marB="0" anchor="ctr">
                    <a:solidFill>
                      <a:srgbClr val="CCCCFF"/>
                    </a:solidFill>
                  </a:tcPr>
                </a:tc>
                <a:extLst>
                  <a:ext uri="{0D108BD9-81ED-4DB2-BD59-A6C34878D82A}">
                    <a16:rowId xmlns:a16="http://schemas.microsoft.com/office/drawing/2014/main" val="10002"/>
                  </a:ext>
                </a:extLst>
              </a:tr>
              <a:tr h="171450">
                <a:tc vMerge="1">
                  <a:txBody>
                    <a:bodyPr/>
                    <a:lstStyle/>
                    <a:p>
                      <a:pPr algn="ctr" fontAlgn="ctr"/>
                      <a:endParaRPr lang="zh-CN" altLang="en-US" sz="1800" b="0"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800" b="0" i="0" u="none" strike="noStrike" kern="1200">
                          <a:solidFill>
                            <a:schemeClr val="dk1"/>
                          </a:solidFill>
                          <a:effectLst/>
                          <a:latin typeface="+mn-lt"/>
                          <a:ea typeface="+mn-ea"/>
                          <a:cs typeface="+mn-cs"/>
                        </a:rPr>
                        <a:t>maitainece fee for GC</a:t>
                      </a:r>
                      <a:endParaRPr lang="zh-CN" altLang="en-US" sz="1800" b="0" i="0" u="none" strike="noStrike" kern="1200">
                        <a:solidFill>
                          <a:schemeClr val="dk1"/>
                        </a:solidFill>
                        <a:effectLst/>
                        <a:latin typeface="+mn-lt"/>
                        <a:ea typeface="+mn-ea"/>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0.02</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5</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0.10</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algn="ctr" fontAlgn="ctr"/>
                      <a:r>
                        <a:rPr lang="en-US" altLang="zh-CN" sz="1800" b="0" i="0" u="none" strike="noStrike" smtClean="0">
                          <a:solidFill>
                            <a:srgbClr val="000000"/>
                          </a:solidFill>
                          <a:effectLst/>
                          <a:latin typeface="宋体" panose="02010600030101010101" pitchFamily="2" charset="-122"/>
                          <a:ea typeface="宋体" panose="02010600030101010101" pitchFamily="2" charset="-122"/>
                        </a:rPr>
                        <a:t>-</a:t>
                      </a:r>
                      <a:endParaRPr lang="en-US" altLang="zh-CN" sz="1800" b="0"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solidFill>
                      <a:srgbClr val="CCCCFF"/>
                    </a:solidFill>
                  </a:tcPr>
                </a:tc>
                <a:extLst>
                  <a:ext uri="{0D108BD9-81ED-4DB2-BD59-A6C34878D82A}">
                    <a16:rowId xmlns:a16="http://schemas.microsoft.com/office/drawing/2014/main" val="10003"/>
                  </a:ext>
                </a:extLst>
              </a:tr>
              <a:tr h="171450">
                <a:tc vMerge="1">
                  <a:txBody>
                    <a:bodyPr/>
                    <a:lstStyle/>
                    <a:p>
                      <a:pPr algn="ctr" fontAlgn="ctr"/>
                      <a:endParaRPr lang="zh-CN" altLang="en-US" sz="1800" b="0"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tc>
                <a:tc>
                  <a:txBody>
                    <a:bodyPr/>
                    <a:lstStyle/>
                    <a:p>
                      <a:pPr marL="0" algn="ctr" defTabSz="914400" rtl="0" eaLnBrk="1" fontAlgn="ctr" latinLnBrk="0" hangingPunct="1"/>
                      <a:r>
                        <a:rPr lang="en-US" altLang="zh-CN" sz="1800" b="0" i="0" u="none" strike="noStrike" kern="1200">
                          <a:solidFill>
                            <a:schemeClr val="dk1"/>
                          </a:solidFill>
                          <a:effectLst/>
                          <a:latin typeface="+mn-lt"/>
                          <a:ea typeface="+mn-ea"/>
                          <a:cs typeface="+mn-cs"/>
                        </a:rPr>
                        <a:t>utility fee</a:t>
                      </a:r>
                      <a:endParaRPr lang="zh-CN" altLang="en-US" sz="1800" b="0" i="0" u="none" strike="noStrike" kern="1200">
                        <a:solidFill>
                          <a:schemeClr val="dk1"/>
                        </a:solidFill>
                        <a:effectLst/>
                        <a:latin typeface="+mn-lt"/>
                        <a:ea typeface="+mn-ea"/>
                        <a:cs typeface="+mn-cs"/>
                      </a:endParaRPr>
                    </a:p>
                  </a:txBody>
                  <a:tcPr marL="4763" marR="4763" marT="4763" marB="0" anchor="ct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0.01</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5</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0.05</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tc>
                <a:tc>
                  <a:txBody>
                    <a:bodyPr/>
                    <a:lstStyle/>
                    <a:p>
                      <a:pPr algn="ctr" fontAlgn="ctr"/>
                      <a:r>
                        <a:rPr lang="en-US" altLang="zh-CN" sz="1800" b="0" i="0" u="none" strike="noStrike" smtClean="0">
                          <a:solidFill>
                            <a:srgbClr val="000000"/>
                          </a:solidFill>
                          <a:effectLst/>
                          <a:latin typeface="宋体" panose="02010600030101010101" pitchFamily="2" charset="-122"/>
                          <a:ea typeface="宋体" panose="02010600030101010101" pitchFamily="2" charset="-122"/>
                        </a:rPr>
                        <a:t>-</a:t>
                      </a:r>
                      <a:endParaRPr lang="en-US" altLang="zh-CN" sz="1800" b="0"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solidFill>
                      <a:srgbClr val="CCCCFF"/>
                    </a:solidFill>
                  </a:tcPr>
                </a:tc>
                <a:extLst>
                  <a:ext uri="{0D108BD9-81ED-4DB2-BD59-A6C34878D82A}">
                    <a16:rowId xmlns:a16="http://schemas.microsoft.com/office/drawing/2014/main" val="10004"/>
                  </a:ext>
                </a:extLst>
              </a:tr>
              <a:tr h="171450">
                <a:tc vMerge="1">
                  <a:txBody>
                    <a:bodyPr/>
                    <a:lstStyle/>
                    <a:p>
                      <a:pPr algn="ctr" fontAlgn="ctr"/>
                      <a:endParaRPr lang="zh-CN" altLang="en-US" sz="1800" b="0" i="0" u="none" strike="noStrike">
                        <a:solidFill>
                          <a:srgbClr val="000000"/>
                        </a:solidFill>
                        <a:effectLst/>
                        <a:latin typeface="宋体" panose="02010600030101010101" pitchFamily="2" charset="-122"/>
                        <a:ea typeface="宋体" panose="02010600030101010101" pitchFamily="2" charset="-122"/>
                      </a:endParaRPr>
                    </a:p>
                  </a:txBody>
                  <a:tcPr marL="4763" marR="4763" marT="4763" marB="0" anchor="ctr"/>
                </a:tc>
                <a:tc>
                  <a:txBody>
                    <a:bodyPr/>
                    <a:lstStyle/>
                    <a:p>
                      <a:pPr marL="0" algn="ctr" defTabSz="914400" rtl="0" eaLnBrk="1" fontAlgn="ctr" latinLnBrk="0" hangingPunct="1"/>
                      <a:r>
                        <a:rPr lang="en-US" altLang="zh-CN"/>
                        <a:t>salary</a:t>
                      </a:r>
                      <a:endParaRPr lang="zh-CN" altLang="en-US" sz="1800" b="0" i="0" u="none" strike="noStrike" kern="1200">
                        <a:solidFill>
                          <a:schemeClr val="dk1"/>
                        </a:solidFill>
                        <a:effectLst/>
                        <a:latin typeface="+mn-lt"/>
                        <a:ea typeface="+mn-ea"/>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0.04</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5</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marL="0" algn="ctr" defTabSz="914400" rtl="0" eaLnBrk="1" fontAlgn="ctr" latinLnBrk="0" hangingPunct="1"/>
                      <a:r>
                        <a:rPr lang="en-US" altLang="zh-CN" sz="1800" b="0" i="0" u="none" strike="noStrike" kern="1200" smtClean="0">
                          <a:solidFill>
                            <a:srgbClr val="000000"/>
                          </a:solidFill>
                          <a:effectLst/>
                          <a:latin typeface="宋体" panose="02010600030101010101" pitchFamily="2" charset="-122"/>
                          <a:ea typeface="宋体" panose="02010600030101010101" pitchFamily="2" charset="-122"/>
                          <a:cs typeface="+mn-cs"/>
                        </a:rPr>
                        <a:t>0.20</a:t>
                      </a:r>
                      <a:endParaRPr lang="en-US" altLang="zh-CN" sz="1800" b="0" i="0" u="none" strike="noStrike" kern="1200">
                        <a:solidFill>
                          <a:srgbClr val="000000"/>
                        </a:solidFill>
                        <a:effectLst/>
                        <a:latin typeface="宋体" panose="02010600030101010101" pitchFamily="2" charset="-122"/>
                        <a:ea typeface="宋体" panose="02010600030101010101" pitchFamily="2" charset="-122"/>
                        <a:cs typeface="+mn-cs"/>
                      </a:endParaRPr>
                    </a:p>
                  </a:txBody>
                  <a:tcPr marL="4763" marR="4763" marT="4763" marB="0" anchor="ctr">
                    <a:solidFill>
                      <a:srgbClr val="FFFFFF"/>
                    </a:solidFill>
                  </a:tcPr>
                </a:tc>
                <a:tc>
                  <a:txBody>
                    <a:bodyPr/>
                    <a:lstStyle/>
                    <a:p>
                      <a:pPr algn="ctr" fontAlgn="ctr"/>
                      <a:r>
                        <a:rPr lang="en-US" altLang="zh-CN" sz="1800" b="1" i="0" u="none" strike="noStrike" smtClean="0">
                          <a:solidFill>
                            <a:srgbClr val="C00000"/>
                          </a:solidFill>
                          <a:effectLst/>
                          <a:latin typeface="宋体" panose="02010600030101010101" pitchFamily="2" charset="-122"/>
                          <a:ea typeface="宋体" panose="02010600030101010101" pitchFamily="2" charset="-122"/>
                        </a:rPr>
                        <a:t>0.2</a:t>
                      </a:r>
                      <a:endParaRPr lang="en-US" altLang="zh-CN" sz="1800" b="1" i="0" u="none" strike="noStrike">
                        <a:solidFill>
                          <a:srgbClr val="C00000"/>
                        </a:solidFill>
                        <a:effectLst/>
                        <a:latin typeface="宋体" panose="02010600030101010101" pitchFamily="2" charset="-122"/>
                        <a:ea typeface="宋体" panose="02010600030101010101" pitchFamily="2" charset="-122"/>
                      </a:endParaRPr>
                    </a:p>
                  </a:txBody>
                  <a:tcPr marL="4763" marR="4763" marT="4763" marB="0" anchor="ctr">
                    <a:solidFill>
                      <a:srgbClr val="CCCCFF"/>
                    </a:solidFill>
                  </a:tcPr>
                </a:tc>
                <a:extLst>
                  <a:ext uri="{0D108BD9-81ED-4DB2-BD59-A6C34878D82A}">
                    <a16:rowId xmlns:a16="http://schemas.microsoft.com/office/drawing/2014/main" val="10005"/>
                  </a:ext>
                </a:extLst>
              </a:tr>
            </a:tbl>
          </a:graphicData>
        </a:graphic>
      </p:graphicFrame>
      <p:sp>
        <p:nvSpPr>
          <p:cNvPr id="9" name="文本框 8"/>
          <p:cNvSpPr txBox="1"/>
          <p:nvPr/>
        </p:nvSpPr>
        <p:spPr>
          <a:xfrm>
            <a:off x="924448" y="6275310"/>
            <a:ext cx="9229411"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altLang="zh-CN" dirty="0"/>
              <a:t>In 5 years</a:t>
            </a:r>
            <a:r>
              <a:rPr lang="zh-CN" altLang="en-US" dirty="0"/>
              <a:t>，</a:t>
            </a:r>
            <a:r>
              <a:rPr lang="en-US" altLang="zh-CN" dirty="0"/>
              <a:t>total budget is </a:t>
            </a:r>
            <a:r>
              <a:rPr lang="en-US" altLang="zh-CN" b="1" dirty="0">
                <a:solidFill>
                  <a:srgbClr val="0033CC"/>
                </a:solidFill>
              </a:rPr>
              <a:t>1.86</a:t>
            </a:r>
            <a:r>
              <a:rPr lang="zh-CN" altLang="en-US" b="1" dirty="0">
                <a:solidFill>
                  <a:srgbClr val="0033CC"/>
                </a:solidFill>
              </a:rPr>
              <a:t> </a:t>
            </a:r>
            <a:r>
              <a:rPr lang="en-US" altLang="zh-CN" dirty="0"/>
              <a:t>million</a:t>
            </a:r>
            <a:r>
              <a:rPr lang="zh-CN" altLang="en-US" dirty="0"/>
              <a:t> </a:t>
            </a:r>
            <a:r>
              <a:rPr lang="en-US" altLang="zh-CN" dirty="0"/>
              <a:t>USD; we have implemented </a:t>
            </a:r>
            <a:r>
              <a:rPr lang="en-US" altLang="zh-CN" b="1" dirty="0">
                <a:solidFill>
                  <a:srgbClr val="0033CC"/>
                </a:solidFill>
              </a:rPr>
              <a:t>1.23</a:t>
            </a:r>
            <a:r>
              <a:rPr lang="zh-CN" altLang="en-US" b="1" dirty="0">
                <a:solidFill>
                  <a:srgbClr val="0033CC"/>
                </a:solidFill>
              </a:rPr>
              <a:t> </a:t>
            </a:r>
            <a:r>
              <a:rPr lang="en-US" altLang="zh-CN" dirty="0"/>
              <a:t>million</a:t>
            </a:r>
            <a:r>
              <a:rPr lang="zh-CN" altLang="en-US" dirty="0"/>
              <a:t> </a:t>
            </a:r>
            <a:r>
              <a:rPr lang="en-US" altLang="zh-CN" dirty="0"/>
              <a:t>USD</a:t>
            </a:r>
            <a:r>
              <a:rPr lang="zh-CN" altLang="en-US" dirty="0"/>
              <a:t> </a:t>
            </a:r>
            <a:r>
              <a:rPr lang="en-US" altLang="zh-CN" dirty="0"/>
              <a:t>(</a:t>
            </a:r>
            <a:r>
              <a:rPr lang="en-US" altLang="zh-CN" b="1" dirty="0">
                <a:solidFill>
                  <a:srgbClr val="FF0000"/>
                </a:solidFill>
              </a:rPr>
              <a:t>66%</a:t>
            </a:r>
            <a:r>
              <a:rPr lang="en-US" altLang="zh-CN" dirty="0">
                <a:solidFill>
                  <a:schemeClr val="tx1"/>
                </a:solidFill>
              </a:rPr>
              <a:t>)</a:t>
            </a:r>
            <a:r>
              <a:rPr lang="zh-CN" altLang="en-US" dirty="0"/>
              <a:t>！</a:t>
            </a:r>
          </a:p>
        </p:txBody>
      </p:sp>
      <p:sp>
        <p:nvSpPr>
          <p:cNvPr id="2" name="文本框 1"/>
          <p:cNvSpPr txBox="1"/>
          <p:nvPr/>
        </p:nvSpPr>
        <p:spPr>
          <a:xfrm>
            <a:off x="10382667" y="1258644"/>
            <a:ext cx="2085033" cy="369332"/>
          </a:xfrm>
          <a:prstGeom prst="rect">
            <a:avLst/>
          </a:prstGeom>
          <a:noFill/>
        </p:spPr>
        <p:txBody>
          <a:bodyPr wrap="square" rtlCol="0">
            <a:spAutoFit/>
          </a:bodyPr>
          <a:lstStyle/>
          <a:p>
            <a:r>
              <a:rPr lang="en-US" altLang="zh-CN"/>
              <a:t>M = million USD</a:t>
            </a:r>
            <a:endParaRPr lang="zh-CN" altLang="en-US"/>
          </a:p>
        </p:txBody>
      </p:sp>
      <p:sp>
        <p:nvSpPr>
          <p:cNvPr id="6" name="右大括号 5"/>
          <p:cNvSpPr/>
          <p:nvPr/>
        </p:nvSpPr>
        <p:spPr>
          <a:xfrm>
            <a:off x="10382667" y="2320899"/>
            <a:ext cx="113812" cy="978114"/>
          </a:xfrm>
          <a:prstGeom prst="rightBrace">
            <a:avLst>
              <a:gd name="adj1" fmla="val 81197"/>
              <a:gd name="adj2" fmla="val 49569"/>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右大括号 13"/>
          <p:cNvSpPr/>
          <p:nvPr/>
        </p:nvSpPr>
        <p:spPr>
          <a:xfrm>
            <a:off x="10327401" y="4945887"/>
            <a:ext cx="156867" cy="1111569"/>
          </a:xfrm>
          <a:prstGeom prst="rightBrace">
            <a:avLst>
              <a:gd name="adj1" fmla="val 102016"/>
              <a:gd name="adj2" fmla="val 5000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文本框 36">
            <a:extLst>
              <a:ext uri="{FF2B5EF4-FFF2-40B4-BE49-F238E27FC236}">
                <a16:creationId xmlns:a16="http://schemas.microsoft.com/office/drawing/2014/main" id="{A6208E84-92EB-4F89-A194-7FE3DBABBE8B}"/>
              </a:ext>
            </a:extLst>
          </p:cNvPr>
          <p:cNvSpPr txBox="1"/>
          <p:nvPr/>
        </p:nvSpPr>
        <p:spPr>
          <a:xfrm>
            <a:off x="17052" y="23453"/>
            <a:ext cx="8977312" cy="604837"/>
          </a:xfrm>
          <a:prstGeom prst="round2DiagRect">
            <a:avLst>
              <a:gd name="adj1" fmla="val 41153"/>
              <a:gd name="adj2" fmla="val 0"/>
            </a:avLst>
          </a:prstGeom>
          <a:solidFill>
            <a:srgbClr val="16A086"/>
          </a:solidFill>
          <a:ln>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a:spAutoFit/>
          </a:bodyPr>
          <a:lstStyle/>
          <a:p>
            <a:pPr fontAlgn="auto">
              <a:spcBef>
                <a:spcPts val="0"/>
              </a:spcBef>
              <a:spcAft>
                <a:spcPts val="0"/>
              </a:spcAft>
              <a:defRPr/>
            </a:pPr>
            <a:r>
              <a:rPr lang="en-US" altLang="zh-CN" sz="2400">
                <a:latin typeface="微软雅黑" panose="020B0503020204020204" pitchFamily="34" charset="-122"/>
              </a:rPr>
              <a:t>       NUIST Propositions——buget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6" name="椭圆 15">
            <a:extLst>
              <a:ext uri="{FF2B5EF4-FFF2-40B4-BE49-F238E27FC236}">
                <a16:creationId xmlns:a16="http://schemas.microsoft.com/office/drawing/2014/main" id="{D00714EC-BCEE-4174-9C8C-D562C323E045}"/>
              </a:ext>
            </a:extLst>
          </p:cNvPr>
          <p:cNvSpPr/>
          <p:nvPr/>
        </p:nvSpPr>
        <p:spPr>
          <a:xfrm>
            <a:off x="0" y="-10510"/>
            <a:ext cx="641131" cy="641131"/>
          </a:xfrm>
          <a:prstGeom prst="ellipse">
            <a:avLst/>
          </a:prstGeom>
          <a:solidFill>
            <a:srgbClr val="16A08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a:effectLst>
                  <a:outerShdw blurRad="38100" dist="38100" dir="2700000" algn="tl">
                    <a:srgbClr val="000000">
                      <a:alpha val="43137"/>
                    </a:srgbClr>
                  </a:outerShdw>
                </a:effectLst>
                <a:latin typeface="+mn-ea"/>
                <a:cs typeface="+mn-ea"/>
              </a:rPr>
              <a:t>3</a:t>
            </a:r>
            <a:endParaRPr lang="zh-CN" altLang="en-US" sz="2400" b="1" dirty="0">
              <a:effectLst>
                <a:outerShdw blurRad="38100" dist="38100" dir="2700000" algn="tl">
                  <a:srgbClr val="000000">
                    <a:alpha val="43137"/>
                  </a:srgbClr>
                </a:outerShdw>
              </a:effectLst>
              <a:latin typeface="+mn-ea"/>
              <a:cs typeface="+mn-ea"/>
            </a:endParaRPr>
          </a:p>
        </p:txBody>
      </p:sp>
      <p:sp>
        <p:nvSpPr>
          <p:cNvPr id="13" name="矩形 12"/>
          <p:cNvSpPr/>
          <p:nvPr/>
        </p:nvSpPr>
        <p:spPr>
          <a:xfrm>
            <a:off x="10522370" y="5168811"/>
            <a:ext cx="1582880" cy="1323439"/>
          </a:xfrm>
          <a:prstGeom prst="rect">
            <a:avLst/>
          </a:prstGeom>
          <a:solidFill>
            <a:srgbClr val="CCCCFF"/>
          </a:solidFill>
        </p:spPr>
        <p:txBody>
          <a:bodyPr wrap="square">
            <a:spAutoFit/>
          </a:bodyPr>
          <a:lstStyle/>
          <a:p>
            <a:r>
              <a:rPr lang="en-US" altLang="zh-CN" sz="1600" dirty="0"/>
              <a:t>Provision of premises and manpower for permanent establishments</a:t>
            </a:r>
          </a:p>
        </p:txBody>
      </p:sp>
      <p:sp>
        <p:nvSpPr>
          <p:cNvPr id="3" name="矩形 2"/>
          <p:cNvSpPr/>
          <p:nvPr/>
        </p:nvSpPr>
        <p:spPr>
          <a:xfrm>
            <a:off x="10535648" y="2483973"/>
            <a:ext cx="1763032" cy="1323439"/>
          </a:xfrm>
          <a:prstGeom prst="rect">
            <a:avLst/>
          </a:prstGeom>
          <a:solidFill>
            <a:srgbClr val="CCCCFF"/>
          </a:solidFill>
        </p:spPr>
        <p:txBody>
          <a:bodyPr wrap="square">
            <a:spAutoFit/>
          </a:bodyPr>
          <a:lstStyle/>
          <a:p>
            <a:r>
              <a:rPr lang="en-US" altLang="zh-CN" sz="1600" dirty="0"/>
              <a:t>Meteorological and Hydrological:</a:t>
            </a:r>
          </a:p>
          <a:p>
            <a:r>
              <a:rPr lang="en-US" altLang="zh-CN" sz="1600"/>
              <a:t>8 </a:t>
            </a:r>
            <a:r>
              <a:rPr lang="en-US" altLang="zh-CN" sz="1600" smtClean="0"/>
              <a:t>Online</a:t>
            </a:r>
            <a:endParaRPr lang="en-US" altLang="zh-CN" sz="1600" dirty="0"/>
          </a:p>
          <a:p>
            <a:r>
              <a:rPr lang="en-US" altLang="zh-CN" sz="1600" dirty="0"/>
              <a:t>5 virtual simulations</a:t>
            </a:r>
          </a:p>
        </p:txBody>
      </p:sp>
    </p:spTree>
    <p:extLst>
      <p:ext uri="{BB962C8B-B14F-4D97-AF65-F5344CB8AC3E}">
        <p14:creationId xmlns:p14="http://schemas.microsoft.com/office/powerpoint/2010/main" val="1807232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图片 11"/>
          <p:cNvPicPr>
            <a:picLocks noChangeAspect="1"/>
          </p:cNvPicPr>
          <p:nvPr/>
        </p:nvPicPr>
        <p:blipFill>
          <a:blip r:embed="rId2"/>
          <a:srcRect/>
          <a:stretch>
            <a:fillRect/>
          </a:stretch>
        </p:blipFill>
        <p:spPr bwMode="auto">
          <a:xfrm>
            <a:off x="4953000" y="830263"/>
            <a:ext cx="6170613" cy="4783137"/>
          </a:xfrm>
          <a:prstGeom prst="rect">
            <a:avLst/>
          </a:prstGeom>
          <a:noFill/>
          <a:ln w="9525">
            <a:noFill/>
            <a:miter lim="800000"/>
            <a:headEnd/>
            <a:tailEnd/>
          </a:ln>
        </p:spPr>
      </p:pic>
      <p:sp>
        <p:nvSpPr>
          <p:cNvPr id="2" name="灯片编号占位符 1"/>
          <p:cNvSpPr>
            <a:spLocks noGrp="1"/>
          </p:cNvSpPr>
          <p:nvPr>
            <p:ph type="sldNum" sz="quarter" idx="12"/>
          </p:nvPr>
        </p:nvSpPr>
        <p:spPr/>
        <p:txBody>
          <a:bodyPr/>
          <a:lstStyle/>
          <a:p>
            <a:pPr>
              <a:defRPr/>
            </a:pPr>
            <a:fld id="{CFBFD0B5-326E-4C16-8C16-3DC6E5D5FF57}" type="slidenum">
              <a:rPr lang="zh-CN" altLang="en-US"/>
              <a:pPr>
                <a:defRPr/>
              </a:pPr>
              <a:t>23</a:t>
            </a:fld>
            <a:endParaRPr lang="zh-CN" altLang="en-US"/>
          </a:p>
        </p:txBody>
      </p:sp>
      <p:sp>
        <p:nvSpPr>
          <p:cNvPr id="11" name="矩形 17"/>
          <p:cNvSpPr>
            <a:spLocks noChangeArrowheads="1"/>
          </p:cNvSpPr>
          <p:nvPr/>
        </p:nvSpPr>
        <p:spPr bwMode="auto">
          <a:xfrm>
            <a:off x="5194300" y="2830513"/>
            <a:ext cx="6261100" cy="708025"/>
          </a:xfrm>
          <a:prstGeom prst="rect">
            <a:avLst/>
          </a:prstGeom>
          <a:noFill/>
          <a:ln>
            <a:noFill/>
          </a:ln>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pitchFamily="2" charset="-122"/>
              </a:defRPr>
            </a:lvl9pPr>
          </a:lstStyle>
          <a:p>
            <a:pPr algn="ctr" eaLnBrk="1" fontAlgn="auto" hangingPunct="1">
              <a:spcBef>
                <a:spcPts val="0"/>
              </a:spcBef>
              <a:spcAft>
                <a:spcPts val="0"/>
              </a:spcAft>
              <a:defRPr/>
            </a:pPr>
            <a:r>
              <a:rPr lang="en-US" altLang="zh-CN" sz="4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Calibri" pitchFamily="34" charset="0"/>
                <a:ea typeface="禹卫书法行书简体&#10;" panose="02000603000000000000" pitchFamily="2" charset="-122"/>
                <a:cs typeface="Arial" panose="020B0604020202020204" pitchFamily="34" charset="0"/>
              </a:rPr>
              <a:t>Thanks for your attention!</a:t>
            </a:r>
            <a:endParaRPr lang="zh-CN" altLang="en-US" sz="4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Calibri" pitchFamily="34" charset="0"/>
              <a:ea typeface="禹卫书法行书简体&#10;" panose="02000603000000000000" pitchFamily="2" charset="-122"/>
              <a:cs typeface="Arial" panose="020B0604020202020204" pitchFamily="34" charset="0"/>
            </a:endParaRPr>
          </a:p>
        </p:txBody>
      </p:sp>
      <p:pic>
        <p:nvPicPr>
          <p:cNvPr id="46084" name="图片 12"/>
          <p:cNvPicPr>
            <a:picLocks noChangeAspect="1"/>
          </p:cNvPicPr>
          <p:nvPr/>
        </p:nvPicPr>
        <p:blipFill>
          <a:blip r:embed="rId3"/>
          <a:srcRect/>
          <a:stretch>
            <a:fillRect/>
          </a:stretch>
        </p:blipFill>
        <p:spPr bwMode="auto">
          <a:xfrm>
            <a:off x="1304925" y="2865438"/>
            <a:ext cx="3856038" cy="738187"/>
          </a:xfrm>
          <a:prstGeom prst="rect">
            <a:avLst/>
          </a:prstGeom>
          <a:noFill/>
          <a:ln w="9525">
            <a:noFill/>
            <a:miter lim="800000"/>
            <a:headEnd/>
            <a:tailEnd/>
          </a:ln>
        </p:spPr>
      </p:pic>
    </p:spTree>
    <p:extLst>
      <p:ext uri="{BB962C8B-B14F-4D97-AF65-F5344CB8AC3E}">
        <p14:creationId xmlns:p14="http://schemas.microsoft.com/office/powerpoint/2010/main" val="40841063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rot="18270815">
            <a:off x="10216663" y="3815817"/>
            <a:ext cx="1682091" cy="3788585"/>
            <a:chOff x="7800018" y="4114229"/>
            <a:chExt cx="1682091" cy="3788585"/>
          </a:xfrm>
        </p:grpSpPr>
        <p:sp>
          <p:nvSpPr>
            <p:cNvPr id="48" name="矩形 47"/>
            <p:cNvSpPr/>
            <p:nvPr/>
          </p:nvSpPr>
          <p:spPr>
            <a:xfrm rot="5400000">
              <a:off x="6891594" y="5579336"/>
              <a:ext cx="3492917" cy="5627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矩形 49"/>
            <p:cNvSpPr/>
            <p:nvPr/>
          </p:nvSpPr>
          <p:spPr>
            <a:xfrm rot="5400000">
              <a:off x="7855718" y="6126763"/>
              <a:ext cx="2690077" cy="562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矩形 50"/>
            <p:cNvSpPr/>
            <p:nvPr/>
          </p:nvSpPr>
          <p:spPr>
            <a:xfrm rot="5400000">
              <a:off x="7082253" y="6622345"/>
              <a:ext cx="1998234" cy="56270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44" name="图片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809" y="0"/>
            <a:ext cx="4317809" cy="1452708"/>
          </a:xfrm>
          <a:custGeom>
            <a:avLst/>
            <a:gdLst>
              <a:gd name="connsiteX0" fmla="*/ 0 w 4333877"/>
              <a:gd name="connsiteY0" fmla="*/ 0 h 1728787"/>
              <a:gd name="connsiteX1" fmla="*/ 4333877 w 4333877"/>
              <a:gd name="connsiteY1" fmla="*/ 0 h 1728787"/>
              <a:gd name="connsiteX2" fmla="*/ 4333877 w 4333877"/>
              <a:gd name="connsiteY2" fmla="*/ 1728787 h 1728787"/>
            </a:gdLst>
            <a:ahLst/>
            <a:cxnLst>
              <a:cxn ang="0">
                <a:pos x="connsiteX0" y="connsiteY0"/>
              </a:cxn>
              <a:cxn ang="0">
                <a:pos x="connsiteX1" y="connsiteY1"/>
              </a:cxn>
              <a:cxn ang="0">
                <a:pos x="connsiteX2" y="connsiteY2"/>
              </a:cxn>
            </a:cxnLst>
            <a:rect l="l" t="t" r="r" b="b"/>
            <a:pathLst>
              <a:path w="4333877" h="1728787">
                <a:moveTo>
                  <a:pt x="0" y="0"/>
                </a:moveTo>
                <a:lnTo>
                  <a:pt x="4333877" y="0"/>
                </a:lnTo>
                <a:lnTo>
                  <a:pt x="4333877" y="1728787"/>
                </a:lnTo>
                <a:close/>
              </a:path>
            </a:pathLst>
          </a:custGeom>
          <a:blipFill>
            <a:blip r:embed="rId4"/>
            <a:stretch>
              <a:fillRect/>
            </a:stretch>
          </a:blipFill>
        </p:spPr>
      </p:pic>
      <p:sp>
        <p:nvSpPr>
          <p:cNvPr id="47" name="直角三角形 45"/>
          <p:cNvSpPr/>
          <p:nvPr/>
        </p:nvSpPr>
        <p:spPr>
          <a:xfrm>
            <a:off x="7860505" y="-35598"/>
            <a:ext cx="4329113" cy="1743074"/>
          </a:xfrm>
          <a:custGeom>
            <a:avLst/>
            <a:gdLst>
              <a:gd name="connsiteX0" fmla="*/ 0 w 4329113"/>
              <a:gd name="connsiteY0" fmla="*/ 1743074 h 1743074"/>
              <a:gd name="connsiteX1" fmla="*/ 0 w 4329113"/>
              <a:gd name="connsiteY1" fmla="*/ 0 h 1743074"/>
              <a:gd name="connsiteX2" fmla="*/ 4329113 w 4329113"/>
              <a:gd name="connsiteY2" fmla="*/ 1743074 h 1743074"/>
              <a:gd name="connsiteX3" fmla="*/ 0 w 4329113"/>
              <a:gd name="connsiteY3" fmla="*/ 1743074 h 1743074"/>
              <a:gd name="connsiteX0-1" fmla="*/ 2700338 w 4329113"/>
              <a:gd name="connsiteY0-2" fmla="*/ 1743074 h 1743074"/>
              <a:gd name="connsiteX1-3" fmla="*/ 0 w 4329113"/>
              <a:gd name="connsiteY1-4" fmla="*/ 0 h 1743074"/>
              <a:gd name="connsiteX2-5" fmla="*/ 4329113 w 4329113"/>
              <a:gd name="connsiteY2-6" fmla="*/ 1743074 h 1743074"/>
              <a:gd name="connsiteX3-7" fmla="*/ 2700338 w 4329113"/>
              <a:gd name="connsiteY3-8" fmla="*/ 1743074 h 1743074"/>
              <a:gd name="connsiteX0-9" fmla="*/ 4329113 w 4329113"/>
              <a:gd name="connsiteY0-10" fmla="*/ 1257299 h 1743074"/>
              <a:gd name="connsiteX1-11" fmla="*/ 0 w 4329113"/>
              <a:gd name="connsiteY1-12" fmla="*/ 0 h 1743074"/>
              <a:gd name="connsiteX2-13" fmla="*/ 4329113 w 4329113"/>
              <a:gd name="connsiteY2-14" fmla="*/ 1743074 h 1743074"/>
              <a:gd name="connsiteX3-15" fmla="*/ 4329113 w 4329113"/>
              <a:gd name="connsiteY3-16" fmla="*/ 1257299 h 1743074"/>
              <a:gd name="connsiteX0-17" fmla="*/ 4329113 w 4329113"/>
              <a:gd name="connsiteY0-18" fmla="*/ 1243011 h 1743074"/>
              <a:gd name="connsiteX1-19" fmla="*/ 0 w 4329113"/>
              <a:gd name="connsiteY1-20" fmla="*/ 0 h 1743074"/>
              <a:gd name="connsiteX2-21" fmla="*/ 4329113 w 4329113"/>
              <a:gd name="connsiteY2-22" fmla="*/ 1743074 h 1743074"/>
              <a:gd name="connsiteX3-23" fmla="*/ 4329113 w 4329113"/>
              <a:gd name="connsiteY3-24" fmla="*/ 1243011 h 1743074"/>
            </a:gdLst>
            <a:ahLst/>
            <a:cxnLst>
              <a:cxn ang="0">
                <a:pos x="connsiteX0-1" y="connsiteY0-2"/>
              </a:cxn>
              <a:cxn ang="0">
                <a:pos x="connsiteX1-3" y="connsiteY1-4"/>
              </a:cxn>
              <a:cxn ang="0">
                <a:pos x="connsiteX2-5" y="connsiteY2-6"/>
              </a:cxn>
              <a:cxn ang="0">
                <a:pos x="connsiteX3-7" y="connsiteY3-8"/>
              </a:cxn>
            </a:cxnLst>
            <a:rect l="l" t="t" r="r" b="b"/>
            <a:pathLst>
              <a:path w="4329113" h="1743074">
                <a:moveTo>
                  <a:pt x="4329113" y="1243011"/>
                </a:moveTo>
                <a:lnTo>
                  <a:pt x="0" y="0"/>
                </a:lnTo>
                <a:lnTo>
                  <a:pt x="4329113" y="1743074"/>
                </a:lnTo>
                <a:lnTo>
                  <a:pt x="4329113" y="1243011"/>
                </a:lnTo>
                <a:close/>
              </a:path>
            </a:pathLst>
          </a:cu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7" name="Pentagon 12"/>
          <p:cNvSpPr>
            <a:spLocks noChangeArrowheads="1"/>
          </p:cNvSpPr>
          <p:nvPr/>
        </p:nvSpPr>
        <p:spPr bwMode="auto">
          <a:xfrm>
            <a:off x="11289506" y="1417224"/>
            <a:ext cx="900112" cy="1164192"/>
          </a:xfrm>
          <a:prstGeom prst="homePlate">
            <a:avLst>
              <a:gd name="adj" fmla="val 41986"/>
            </a:avLst>
          </a:prstGeom>
          <a:solidFill>
            <a:srgbClr val="D60011"/>
          </a:solidFill>
          <a:ln>
            <a:noFill/>
          </a:ln>
          <a:effectLst/>
        </p:spPr>
        <p:txBody>
          <a:bodyPr anchor="ctr"/>
          <a:lstStyle/>
          <a:p>
            <a:pPr marL="0" marR="0" lvl="0" indent="-342900" algn="ctr" defTabSz="914400" eaLnBrk="1" fontAlgn="base" latinLnBrk="0" hangingPunct="1">
              <a:lnSpc>
                <a:spcPct val="100000"/>
              </a:lnSpc>
              <a:spcBef>
                <a:spcPct val="0"/>
              </a:spcBef>
              <a:spcAft>
                <a:spcPct val="0"/>
              </a:spcAft>
              <a:buClrTx/>
              <a:buSzTx/>
              <a:buFont typeface="Calibri" panose="020F0502020204030204" pitchFamily="34" charset="0"/>
              <a:buAutoNum type="arabicPeriod"/>
              <a:defRPr/>
            </a:pPr>
            <a:endParaRPr kumimoji="0" lang="zh-CN" altLang="en-US" sz="1800" b="0" i="0" u="none" strike="noStrike" kern="0" cap="none" spc="0" normalizeH="0" baseline="0" noProof="1">
              <a:ln>
                <a:noFill/>
              </a:ln>
              <a:solidFill>
                <a:srgbClr val="FFFFFF"/>
              </a:solidFill>
              <a:effectLst/>
              <a:uLnTx/>
              <a:uFillTx/>
              <a:cs typeface="+mn-ea"/>
              <a:sym typeface="+mn-lt"/>
            </a:endParaRPr>
          </a:p>
        </p:txBody>
      </p:sp>
      <p:graphicFrame>
        <p:nvGraphicFramePr>
          <p:cNvPr id="98" name="表格 97"/>
          <p:cNvGraphicFramePr>
            <a:graphicFrameLocks noGrp="1"/>
          </p:cNvGraphicFramePr>
          <p:nvPr>
            <p:extLst>
              <p:ext uri="{D42A27DB-BD31-4B8C-83A1-F6EECF244321}">
                <p14:modId xmlns:p14="http://schemas.microsoft.com/office/powerpoint/2010/main" val="2680727653"/>
              </p:ext>
            </p:extLst>
          </p:nvPr>
        </p:nvGraphicFramePr>
        <p:xfrm>
          <a:off x="442095" y="1412575"/>
          <a:ext cx="11290804" cy="1168841"/>
        </p:xfrm>
        <a:graphic>
          <a:graphicData uri="http://schemas.openxmlformats.org/drawingml/2006/table">
            <a:tbl>
              <a:tblPr firstRow="1" bandRow="1" bandCol="1"/>
              <a:tblGrid>
                <a:gridCol w="1612972">
                  <a:extLst>
                    <a:ext uri="{9D8B030D-6E8A-4147-A177-3AD203B41FA5}">
                      <a16:colId xmlns:a16="http://schemas.microsoft.com/office/drawing/2014/main" val="20000"/>
                    </a:ext>
                  </a:extLst>
                </a:gridCol>
                <a:gridCol w="1612972">
                  <a:extLst>
                    <a:ext uri="{9D8B030D-6E8A-4147-A177-3AD203B41FA5}">
                      <a16:colId xmlns:a16="http://schemas.microsoft.com/office/drawing/2014/main" val="20001"/>
                    </a:ext>
                  </a:extLst>
                </a:gridCol>
                <a:gridCol w="1612972">
                  <a:extLst>
                    <a:ext uri="{9D8B030D-6E8A-4147-A177-3AD203B41FA5}">
                      <a16:colId xmlns:a16="http://schemas.microsoft.com/office/drawing/2014/main" val="20002"/>
                    </a:ext>
                  </a:extLst>
                </a:gridCol>
                <a:gridCol w="1612972">
                  <a:extLst>
                    <a:ext uri="{9D8B030D-6E8A-4147-A177-3AD203B41FA5}">
                      <a16:colId xmlns:a16="http://schemas.microsoft.com/office/drawing/2014/main" val="20003"/>
                    </a:ext>
                  </a:extLst>
                </a:gridCol>
                <a:gridCol w="1612972">
                  <a:extLst>
                    <a:ext uri="{9D8B030D-6E8A-4147-A177-3AD203B41FA5}">
                      <a16:colId xmlns:a16="http://schemas.microsoft.com/office/drawing/2014/main" val="20004"/>
                    </a:ext>
                  </a:extLst>
                </a:gridCol>
                <a:gridCol w="1612972">
                  <a:extLst>
                    <a:ext uri="{9D8B030D-6E8A-4147-A177-3AD203B41FA5}">
                      <a16:colId xmlns:a16="http://schemas.microsoft.com/office/drawing/2014/main" val="20005"/>
                    </a:ext>
                  </a:extLst>
                </a:gridCol>
                <a:gridCol w="1612972">
                  <a:extLst>
                    <a:ext uri="{9D8B030D-6E8A-4147-A177-3AD203B41FA5}">
                      <a16:colId xmlns:a16="http://schemas.microsoft.com/office/drawing/2014/main" val="20006"/>
                    </a:ext>
                  </a:extLst>
                </a:gridCol>
              </a:tblGrid>
              <a:tr h="1168841">
                <a:tc>
                  <a:txBody>
                    <a:bodyPr/>
                    <a:lstStyle>
                      <a:lvl1pPr marL="0" algn="l" defTabSz="914400" rtl="0" eaLnBrk="1" latinLnBrk="0" hangingPunct="1">
                        <a:defRPr sz="1800" b="1" kern="1200">
                          <a:solidFill>
                            <a:schemeClr val="bg1"/>
                          </a:solidFill>
                          <a:latin typeface="Arial" panose="020B0604020202020204"/>
                          <a:ea typeface="微软雅黑" panose="020B0503020204020204" pitchFamily="34" charset="-122"/>
                        </a:defRPr>
                      </a:lvl1pPr>
                      <a:lvl2pPr marL="457200" algn="l" defTabSz="914400" rtl="0" eaLnBrk="1" latinLnBrk="0" hangingPunct="1">
                        <a:defRPr sz="1800" b="1" kern="1200">
                          <a:solidFill>
                            <a:schemeClr val="bg1"/>
                          </a:solidFill>
                          <a:latin typeface="Arial" panose="020B0604020202020204"/>
                          <a:ea typeface="微软雅黑" panose="020B0503020204020204" pitchFamily="34" charset="-122"/>
                        </a:defRPr>
                      </a:lvl2pPr>
                      <a:lvl3pPr marL="914400" algn="l" defTabSz="914400" rtl="0" eaLnBrk="1" latinLnBrk="0" hangingPunct="1">
                        <a:defRPr sz="1800" b="1" kern="1200">
                          <a:solidFill>
                            <a:schemeClr val="bg1"/>
                          </a:solidFill>
                          <a:latin typeface="Arial" panose="020B0604020202020204"/>
                          <a:ea typeface="微软雅黑" panose="020B0503020204020204" pitchFamily="34" charset="-122"/>
                        </a:defRPr>
                      </a:lvl3pPr>
                      <a:lvl4pPr marL="1371600" algn="l" defTabSz="914400" rtl="0" eaLnBrk="1" latinLnBrk="0" hangingPunct="1">
                        <a:defRPr sz="1800" b="1" kern="1200">
                          <a:solidFill>
                            <a:schemeClr val="bg1"/>
                          </a:solidFill>
                          <a:latin typeface="Arial" panose="020B0604020202020204"/>
                          <a:ea typeface="微软雅黑" panose="020B0503020204020204" pitchFamily="34" charset="-122"/>
                        </a:defRPr>
                      </a:lvl4pPr>
                      <a:lvl5pPr marL="1828800" algn="l" defTabSz="914400" rtl="0" eaLnBrk="1" latinLnBrk="0" hangingPunct="1">
                        <a:defRPr sz="1800" b="1" kern="1200">
                          <a:solidFill>
                            <a:schemeClr val="bg1"/>
                          </a:solidFill>
                          <a:latin typeface="Arial" panose="020B0604020202020204"/>
                          <a:ea typeface="微软雅黑" panose="020B0503020204020204" pitchFamily="34" charset="-122"/>
                        </a:defRPr>
                      </a:lvl5pPr>
                      <a:lvl6pPr marL="2286000" algn="l" defTabSz="914400" rtl="0" eaLnBrk="1" latinLnBrk="0" hangingPunct="1">
                        <a:defRPr sz="1800" b="1" kern="1200">
                          <a:solidFill>
                            <a:schemeClr val="bg1"/>
                          </a:solidFill>
                          <a:latin typeface="Arial" panose="020B0604020202020204"/>
                          <a:ea typeface="微软雅黑" panose="020B0503020204020204" pitchFamily="34" charset="-122"/>
                        </a:defRPr>
                      </a:lvl6pPr>
                      <a:lvl7pPr marL="2743200" algn="l" defTabSz="914400" rtl="0" eaLnBrk="1" latinLnBrk="0" hangingPunct="1">
                        <a:defRPr sz="1800" b="1" kern="1200">
                          <a:solidFill>
                            <a:schemeClr val="bg1"/>
                          </a:solidFill>
                          <a:latin typeface="Arial" panose="020B0604020202020204"/>
                          <a:ea typeface="微软雅黑" panose="020B0503020204020204" pitchFamily="34" charset="-122"/>
                        </a:defRPr>
                      </a:lvl7pPr>
                      <a:lvl8pPr marL="3200400" algn="l" defTabSz="914400" rtl="0" eaLnBrk="1" latinLnBrk="0" hangingPunct="1">
                        <a:defRPr sz="1800" b="1" kern="1200">
                          <a:solidFill>
                            <a:schemeClr val="bg1"/>
                          </a:solidFill>
                          <a:latin typeface="Arial" panose="020B0604020202020204"/>
                          <a:ea typeface="微软雅黑" panose="020B0503020204020204" pitchFamily="34" charset="-122"/>
                        </a:defRPr>
                      </a:lvl8pPr>
                      <a:lvl9pPr marL="3657600" algn="l" defTabSz="914400" rtl="0" eaLnBrk="1" latinLnBrk="0" hangingPunct="1">
                        <a:defRPr sz="1800" b="1" kern="1200">
                          <a:solidFill>
                            <a:schemeClr val="bg1"/>
                          </a:solidFill>
                          <a:latin typeface="Arial" panose="020B0604020202020204"/>
                          <a:ea typeface="微软雅黑" panose="020B0503020204020204" pitchFamily="34" charset="-122"/>
                        </a:defRPr>
                      </a:lvl9pPr>
                    </a:lstStyle>
                    <a:p>
                      <a:pPr algn="ctr"/>
                      <a:endParaRPr lang="zh-CN" altLang="en-US" sz="2000" dirty="0">
                        <a:effectLst>
                          <a:outerShdw blurRad="38100" dist="38100" dir="2700000" algn="tl">
                            <a:srgbClr val="000000">
                              <a:alpha val="43137"/>
                            </a:srgbClr>
                          </a:outerShdw>
                        </a:effectLst>
                        <a:latin typeface="+mn-lt"/>
                        <a:ea typeface="+mn-ea"/>
                        <a:cs typeface="+mn-ea"/>
                        <a:sym typeface="+mn-lt"/>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768395"/>
                    </a:solidFill>
                  </a:tcPr>
                </a:tc>
                <a:tc>
                  <a:txBody>
                    <a:bodyPr/>
                    <a:lstStyle>
                      <a:lvl1pPr marL="0" algn="l" defTabSz="914400" rtl="0" eaLnBrk="1" latinLnBrk="0" hangingPunct="1">
                        <a:defRPr sz="1800" b="1" kern="1200">
                          <a:solidFill>
                            <a:schemeClr val="bg1"/>
                          </a:solidFill>
                          <a:latin typeface="Arial" panose="020B0604020202020204"/>
                          <a:ea typeface="微软雅黑" panose="020B0503020204020204" pitchFamily="34" charset="-122"/>
                        </a:defRPr>
                      </a:lvl1pPr>
                      <a:lvl2pPr marL="457200" algn="l" defTabSz="914400" rtl="0" eaLnBrk="1" latinLnBrk="0" hangingPunct="1">
                        <a:defRPr sz="1800" b="1" kern="1200">
                          <a:solidFill>
                            <a:schemeClr val="bg1"/>
                          </a:solidFill>
                          <a:latin typeface="Arial" panose="020B0604020202020204"/>
                          <a:ea typeface="微软雅黑" panose="020B0503020204020204" pitchFamily="34" charset="-122"/>
                        </a:defRPr>
                      </a:lvl2pPr>
                      <a:lvl3pPr marL="914400" algn="l" defTabSz="914400" rtl="0" eaLnBrk="1" latinLnBrk="0" hangingPunct="1">
                        <a:defRPr sz="1800" b="1" kern="1200">
                          <a:solidFill>
                            <a:schemeClr val="bg1"/>
                          </a:solidFill>
                          <a:latin typeface="Arial" panose="020B0604020202020204"/>
                          <a:ea typeface="微软雅黑" panose="020B0503020204020204" pitchFamily="34" charset="-122"/>
                        </a:defRPr>
                      </a:lvl3pPr>
                      <a:lvl4pPr marL="1371600" algn="l" defTabSz="914400" rtl="0" eaLnBrk="1" latinLnBrk="0" hangingPunct="1">
                        <a:defRPr sz="1800" b="1" kern="1200">
                          <a:solidFill>
                            <a:schemeClr val="bg1"/>
                          </a:solidFill>
                          <a:latin typeface="Arial" panose="020B0604020202020204"/>
                          <a:ea typeface="微软雅黑" panose="020B0503020204020204" pitchFamily="34" charset="-122"/>
                        </a:defRPr>
                      </a:lvl4pPr>
                      <a:lvl5pPr marL="1828800" algn="l" defTabSz="914400" rtl="0" eaLnBrk="1" latinLnBrk="0" hangingPunct="1">
                        <a:defRPr sz="1800" b="1" kern="1200">
                          <a:solidFill>
                            <a:schemeClr val="bg1"/>
                          </a:solidFill>
                          <a:latin typeface="Arial" panose="020B0604020202020204"/>
                          <a:ea typeface="微软雅黑" panose="020B0503020204020204" pitchFamily="34" charset="-122"/>
                        </a:defRPr>
                      </a:lvl5pPr>
                      <a:lvl6pPr marL="2286000" algn="l" defTabSz="914400" rtl="0" eaLnBrk="1" latinLnBrk="0" hangingPunct="1">
                        <a:defRPr sz="1800" b="1" kern="1200">
                          <a:solidFill>
                            <a:schemeClr val="bg1"/>
                          </a:solidFill>
                          <a:latin typeface="Arial" panose="020B0604020202020204"/>
                          <a:ea typeface="微软雅黑" panose="020B0503020204020204" pitchFamily="34" charset="-122"/>
                        </a:defRPr>
                      </a:lvl6pPr>
                      <a:lvl7pPr marL="2743200" algn="l" defTabSz="914400" rtl="0" eaLnBrk="1" latinLnBrk="0" hangingPunct="1">
                        <a:defRPr sz="1800" b="1" kern="1200">
                          <a:solidFill>
                            <a:schemeClr val="bg1"/>
                          </a:solidFill>
                          <a:latin typeface="Arial" panose="020B0604020202020204"/>
                          <a:ea typeface="微软雅黑" panose="020B0503020204020204" pitchFamily="34" charset="-122"/>
                        </a:defRPr>
                      </a:lvl7pPr>
                      <a:lvl8pPr marL="3200400" algn="l" defTabSz="914400" rtl="0" eaLnBrk="1" latinLnBrk="0" hangingPunct="1">
                        <a:defRPr sz="1800" b="1" kern="1200">
                          <a:solidFill>
                            <a:schemeClr val="bg1"/>
                          </a:solidFill>
                          <a:latin typeface="Arial" panose="020B0604020202020204"/>
                          <a:ea typeface="微软雅黑" panose="020B0503020204020204" pitchFamily="34" charset="-122"/>
                        </a:defRPr>
                      </a:lvl8pPr>
                      <a:lvl9pPr marL="3657600" algn="l" defTabSz="914400" rtl="0" eaLnBrk="1" latinLnBrk="0" hangingPunct="1">
                        <a:defRPr sz="1800" b="1" kern="1200">
                          <a:solidFill>
                            <a:schemeClr val="bg1"/>
                          </a:solidFill>
                          <a:latin typeface="Arial" panose="020B0604020202020204"/>
                          <a:ea typeface="微软雅黑" panose="020B0503020204020204" pitchFamily="34" charset="-122"/>
                        </a:defRPr>
                      </a:lvl9pPr>
                    </a:lstStyle>
                    <a:p>
                      <a:pPr algn="ctr"/>
                      <a:endParaRPr lang="zh-CN" altLang="en-US" sz="2000" dirty="0">
                        <a:effectLst>
                          <a:outerShdw blurRad="38100" dist="38100" dir="2700000" algn="tl">
                            <a:srgbClr val="000000">
                              <a:alpha val="43137"/>
                            </a:srgbClr>
                          </a:outerShdw>
                        </a:effectLst>
                        <a:latin typeface="+mn-lt"/>
                        <a:ea typeface="+mn-ea"/>
                        <a:cs typeface="+mn-ea"/>
                        <a:sym typeface="+mn-lt"/>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768395"/>
                    </a:solidFill>
                  </a:tcPr>
                </a:tc>
                <a:tc>
                  <a:txBody>
                    <a:bodyPr/>
                    <a:lstStyle>
                      <a:lvl1pPr marL="0" algn="l" defTabSz="914400" rtl="0" eaLnBrk="1" latinLnBrk="0" hangingPunct="1">
                        <a:defRPr sz="1800" b="1" kern="1200">
                          <a:solidFill>
                            <a:schemeClr val="bg1"/>
                          </a:solidFill>
                          <a:latin typeface="Arial" panose="020B0604020202020204"/>
                          <a:ea typeface="微软雅黑" panose="020B0503020204020204" pitchFamily="34" charset="-122"/>
                        </a:defRPr>
                      </a:lvl1pPr>
                      <a:lvl2pPr marL="457200" algn="l" defTabSz="914400" rtl="0" eaLnBrk="1" latinLnBrk="0" hangingPunct="1">
                        <a:defRPr sz="1800" b="1" kern="1200">
                          <a:solidFill>
                            <a:schemeClr val="bg1"/>
                          </a:solidFill>
                          <a:latin typeface="Arial" panose="020B0604020202020204"/>
                          <a:ea typeface="微软雅黑" panose="020B0503020204020204" pitchFamily="34" charset="-122"/>
                        </a:defRPr>
                      </a:lvl2pPr>
                      <a:lvl3pPr marL="914400" algn="l" defTabSz="914400" rtl="0" eaLnBrk="1" latinLnBrk="0" hangingPunct="1">
                        <a:defRPr sz="1800" b="1" kern="1200">
                          <a:solidFill>
                            <a:schemeClr val="bg1"/>
                          </a:solidFill>
                          <a:latin typeface="Arial" panose="020B0604020202020204"/>
                          <a:ea typeface="微软雅黑" panose="020B0503020204020204" pitchFamily="34" charset="-122"/>
                        </a:defRPr>
                      </a:lvl3pPr>
                      <a:lvl4pPr marL="1371600" algn="l" defTabSz="914400" rtl="0" eaLnBrk="1" latinLnBrk="0" hangingPunct="1">
                        <a:defRPr sz="1800" b="1" kern="1200">
                          <a:solidFill>
                            <a:schemeClr val="bg1"/>
                          </a:solidFill>
                          <a:latin typeface="Arial" panose="020B0604020202020204"/>
                          <a:ea typeface="微软雅黑" panose="020B0503020204020204" pitchFamily="34" charset="-122"/>
                        </a:defRPr>
                      </a:lvl4pPr>
                      <a:lvl5pPr marL="1828800" algn="l" defTabSz="914400" rtl="0" eaLnBrk="1" latinLnBrk="0" hangingPunct="1">
                        <a:defRPr sz="1800" b="1" kern="1200">
                          <a:solidFill>
                            <a:schemeClr val="bg1"/>
                          </a:solidFill>
                          <a:latin typeface="Arial" panose="020B0604020202020204"/>
                          <a:ea typeface="微软雅黑" panose="020B0503020204020204" pitchFamily="34" charset="-122"/>
                        </a:defRPr>
                      </a:lvl5pPr>
                      <a:lvl6pPr marL="2286000" algn="l" defTabSz="914400" rtl="0" eaLnBrk="1" latinLnBrk="0" hangingPunct="1">
                        <a:defRPr sz="1800" b="1" kern="1200">
                          <a:solidFill>
                            <a:schemeClr val="bg1"/>
                          </a:solidFill>
                          <a:latin typeface="Arial" panose="020B0604020202020204"/>
                          <a:ea typeface="微软雅黑" panose="020B0503020204020204" pitchFamily="34" charset="-122"/>
                        </a:defRPr>
                      </a:lvl6pPr>
                      <a:lvl7pPr marL="2743200" algn="l" defTabSz="914400" rtl="0" eaLnBrk="1" latinLnBrk="0" hangingPunct="1">
                        <a:defRPr sz="1800" b="1" kern="1200">
                          <a:solidFill>
                            <a:schemeClr val="bg1"/>
                          </a:solidFill>
                          <a:latin typeface="Arial" panose="020B0604020202020204"/>
                          <a:ea typeface="微软雅黑" panose="020B0503020204020204" pitchFamily="34" charset="-122"/>
                        </a:defRPr>
                      </a:lvl7pPr>
                      <a:lvl8pPr marL="3200400" algn="l" defTabSz="914400" rtl="0" eaLnBrk="1" latinLnBrk="0" hangingPunct="1">
                        <a:defRPr sz="1800" b="1" kern="1200">
                          <a:solidFill>
                            <a:schemeClr val="bg1"/>
                          </a:solidFill>
                          <a:latin typeface="Arial" panose="020B0604020202020204"/>
                          <a:ea typeface="微软雅黑" panose="020B0503020204020204" pitchFamily="34" charset="-122"/>
                        </a:defRPr>
                      </a:lvl8pPr>
                      <a:lvl9pPr marL="3657600" algn="l" defTabSz="914400" rtl="0" eaLnBrk="1" latinLnBrk="0" hangingPunct="1">
                        <a:defRPr sz="1800" b="1" kern="1200">
                          <a:solidFill>
                            <a:schemeClr val="bg1"/>
                          </a:solidFill>
                          <a:latin typeface="Arial" panose="020B0604020202020204"/>
                          <a:ea typeface="微软雅黑" panose="020B0503020204020204" pitchFamily="34" charset="-122"/>
                        </a:defRPr>
                      </a:lvl9pPr>
                    </a:lstStyle>
                    <a:p>
                      <a:pPr algn="ctr"/>
                      <a:endParaRPr lang="zh-CN" altLang="en-US" sz="2000" dirty="0">
                        <a:effectLst>
                          <a:outerShdw blurRad="38100" dist="38100" dir="2700000" algn="tl">
                            <a:srgbClr val="000000">
                              <a:alpha val="43137"/>
                            </a:srgbClr>
                          </a:outerShdw>
                        </a:effectLst>
                        <a:latin typeface="+mn-lt"/>
                        <a:ea typeface="+mn-ea"/>
                        <a:cs typeface="+mn-ea"/>
                        <a:sym typeface="+mn-lt"/>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73D6"/>
                    </a:solidFill>
                  </a:tcPr>
                </a:tc>
                <a:tc>
                  <a:txBody>
                    <a:bodyPr/>
                    <a:lstStyle>
                      <a:lvl1pPr marL="0" algn="l" defTabSz="914400" rtl="0" eaLnBrk="1" latinLnBrk="0" hangingPunct="1">
                        <a:defRPr sz="1800" b="1" kern="1200">
                          <a:solidFill>
                            <a:schemeClr val="bg1"/>
                          </a:solidFill>
                          <a:latin typeface="Arial" panose="020B0604020202020204"/>
                          <a:ea typeface="微软雅黑" panose="020B0503020204020204" pitchFamily="34" charset="-122"/>
                        </a:defRPr>
                      </a:lvl1pPr>
                      <a:lvl2pPr marL="457200" algn="l" defTabSz="914400" rtl="0" eaLnBrk="1" latinLnBrk="0" hangingPunct="1">
                        <a:defRPr sz="1800" b="1" kern="1200">
                          <a:solidFill>
                            <a:schemeClr val="bg1"/>
                          </a:solidFill>
                          <a:latin typeface="Arial" panose="020B0604020202020204"/>
                          <a:ea typeface="微软雅黑" panose="020B0503020204020204" pitchFamily="34" charset="-122"/>
                        </a:defRPr>
                      </a:lvl2pPr>
                      <a:lvl3pPr marL="914400" algn="l" defTabSz="914400" rtl="0" eaLnBrk="1" latinLnBrk="0" hangingPunct="1">
                        <a:defRPr sz="1800" b="1" kern="1200">
                          <a:solidFill>
                            <a:schemeClr val="bg1"/>
                          </a:solidFill>
                          <a:latin typeface="Arial" panose="020B0604020202020204"/>
                          <a:ea typeface="微软雅黑" panose="020B0503020204020204" pitchFamily="34" charset="-122"/>
                        </a:defRPr>
                      </a:lvl3pPr>
                      <a:lvl4pPr marL="1371600" algn="l" defTabSz="914400" rtl="0" eaLnBrk="1" latinLnBrk="0" hangingPunct="1">
                        <a:defRPr sz="1800" b="1" kern="1200">
                          <a:solidFill>
                            <a:schemeClr val="bg1"/>
                          </a:solidFill>
                          <a:latin typeface="Arial" panose="020B0604020202020204"/>
                          <a:ea typeface="微软雅黑" panose="020B0503020204020204" pitchFamily="34" charset="-122"/>
                        </a:defRPr>
                      </a:lvl4pPr>
                      <a:lvl5pPr marL="1828800" algn="l" defTabSz="914400" rtl="0" eaLnBrk="1" latinLnBrk="0" hangingPunct="1">
                        <a:defRPr sz="1800" b="1" kern="1200">
                          <a:solidFill>
                            <a:schemeClr val="bg1"/>
                          </a:solidFill>
                          <a:latin typeface="Arial" panose="020B0604020202020204"/>
                          <a:ea typeface="微软雅黑" panose="020B0503020204020204" pitchFamily="34" charset="-122"/>
                        </a:defRPr>
                      </a:lvl5pPr>
                      <a:lvl6pPr marL="2286000" algn="l" defTabSz="914400" rtl="0" eaLnBrk="1" latinLnBrk="0" hangingPunct="1">
                        <a:defRPr sz="1800" b="1" kern="1200">
                          <a:solidFill>
                            <a:schemeClr val="bg1"/>
                          </a:solidFill>
                          <a:latin typeface="Arial" panose="020B0604020202020204"/>
                          <a:ea typeface="微软雅黑" panose="020B0503020204020204" pitchFamily="34" charset="-122"/>
                        </a:defRPr>
                      </a:lvl6pPr>
                      <a:lvl7pPr marL="2743200" algn="l" defTabSz="914400" rtl="0" eaLnBrk="1" latinLnBrk="0" hangingPunct="1">
                        <a:defRPr sz="1800" b="1" kern="1200">
                          <a:solidFill>
                            <a:schemeClr val="bg1"/>
                          </a:solidFill>
                          <a:latin typeface="Arial" panose="020B0604020202020204"/>
                          <a:ea typeface="微软雅黑" panose="020B0503020204020204" pitchFamily="34" charset="-122"/>
                        </a:defRPr>
                      </a:lvl7pPr>
                      <a:lvl8pPr marL="3200400" algn="l" defTabSz="914400" rtl="0" eaLnBrk="1" latinLnBrk="0" hangingPunct="1">
                        <a:defRPr sz="1800" b="1" kern="1200">
                          <a:solidFill>
                            <a:schemeClr val="bg1"/>
                          </a:solidFill>
                          <a:latin typeface="Arial" panose="020B0604020202020204"/>
                          <a:ea typeface="微软雅黑" panose="020B0503020204020204" pitchFamily="34" charset="-122"/>
                        </a:defRPr>
                      </a:lvl8pPr>
                      <a:lvl9pPr marL="3657600" algn="l" defTabSz="914400" rtl="0" eaLnBrk="1" latinLnBrk="0" hangingPunct="1">
                        <a:defRPr sz="1800" b="1" kern="1200">
                          <a:solidFill>
                            <a:schemeClr val="bg1"/>
                          </a:solidFill>
                          <a:latin typeface="Arial" panose="020B0604020202020204"/>
                          <a:ea typeface="微软雅黑" panose="020B0503020204020204" pitchFamily="34" charset="-122"/>
                        </a:defRPr>
                      </a:lvl9pPr>
                    </a:lstStyle>
                    <a:p>
                      <a:pPr algn="ctr"/>
                      <a:endParaRPr lang="zh-CN" altLang="en-US" sz="2000" dirty="0">
                        <a:effectLst>
                          <a:outerShdw blurRad="38100" dist="38100" dir="2700000" algn="tl">
                            <a:srgbClr val="000000">
                              <a:alpha val="43137"/>
                            </a:srgbClr>
                          </a:outerShdw>
                        </a:effectLst>
                        <a:latin typeface="+mn-lt"/>
                        <a:ea typeface="+mn-ea"/>
                        <a:cs typeface="+mn-ea"/>
                        <a:sym typeface="+mn-lt"/>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991D5"/>
                    </a:solidFill>
                  </a:tcPr>
                </a:tc>
                <a:tc>
                  <a:txBody>
                    <a:bodyPr/>
                    <a:lstStyle>
                      <a:lvl1pPr marL="0" algn="l" defTabSz="914400" rtl="0" eaLnBrk="1" latinLnBrk="0" hangingPunct="1">
                        <a:defRPr sz="1800" b="1" kern="1200">
                          <a:solidFill>
                            <a:schemeClr val="bg1"/>
                          </a:solidFill>
                          <a:latin typeface="Arial" panose="020B0604020202020204"/>
                          <a:ea typeface="微软雅黑" panose="020B0503020204020204" pitchFamily="34" charset="-122"/>
                        </a:defRPr>
                      </a:lvl1pPr>
                      <a:lvl2pPr marL="457200" algn="l" defTabSz="914400" rtl="0" eaLnBrk="1" latinLnBrk="0" hangingPunct="1">
                        <a:defRPr sz="1800" b="1" kern="1200">
                          <a:solidFill>
                            <a:schemeClr val="bg1"/>
                          </a:solidFill>
                          <a:latin typeface="Arial" panose="020B0604020202020204"/>
                          <a:ea typeface="微软雅黑" panose="020B0503020204020204" pitchFamily="34" charset="-122"/>
                        </a:defRPr>
                      </a:lvl2pPr>
                      <a:lvl3pPr marL="914400" algn="l" defTabSz="914400" rtl="0" eaLnBrk="1" latinLnBrk="0" hangingPunct="1">
                        <a:defRPr sz="1800" b="1" kern="1200">
                          <a:solidFill>
                            <a:schemeClr val="bg1"/>
                          </a:solidFill>
                          <a:latin typeface="Arial" panose="020B0604020202020204"/>
                          <a:ea typeface="微软雅黑" panose="020B0503020204020204" pitchFamily="34" charset="-122"/>
                        </a:defRPr>
                      </a:lvl3pPr>
                      <a:lvl4pPr marL="1371600" algn="l" defTabSz="914400" rtl="0" eaLnBrk="1" latinLnBrk="0" hangingPunct="1">
                        <a:defRPr sz="1800" b="1" kern="1200">
                          <a:solidFill>
                            <a:schemeClr val="bg1"/>
                          </a:solidFill>
                          <a:latin typeface="Arial" panose="020B0604020202020204"/>
                          <a:ea typeface="微软雅黑" panose="020B0503020204020204" pitchFamily="34" charset="-122"/>
                        </a:defRPr>
                      </a:lvl4pPr>
                      <a:lvl5pPr marL="1828800" algn="l" defTabSz="914400" rtl="0" eaLnBrk="1" latinLnBrk="0" hangingPunct="1">
                        <a:defRPr sz="1800" b="1" kern="1200">
                          <a:solidFill>
                            <a:schemeClr val="bg1"/>
                          </a:solidFill>
                          <a:latin typeface="Arial" panose="020B0604020202020204"/>
                          <a:ea typeface="微软雅黑" panose="020B0503020204020204" pitchFamily="34" charset="-122"/>
                        </a:defRPr>
                      </a:lvl5pPr>
                      <a:lvl6pPr marL="2286000" algn="l" defTabSz="914400" rtl="0" eaLnBrk="1" latinLnBrk="0" hangingPunct="1">
                        <a:defRPr sz="1800" b="1" kern="1200">
                          <a:solidFill>
                            <a:schemeClr val="bg1"/>
                          </a:solidFill>
                          <a:latin typeface="Arial" panose="020B0604020202020204"/>
                          <a:ea typeface="微软雅黑" panose="020B0503020204020204" pitchFamily="34" charset="-122"/>
                        </a:defRPr>
                      </a:lvl6pPr>
                      <a:lvl7pPr marL="2743200" algn="l" defTabSz="914400" rtl="0" eaLnBrk="1" latinLnBrk="0" hangingPunct="1">
                        <a:defRPr sz="1800" b="1" kern="1200">
                          <a:solidFill>
                            <a:schemeClr val="bg1"/>
                          </a:solidFill>
                          <a:latin typeface="Arial" panose="020B0604020202020204"/>
                          <a:ea typeface="微软雅黑" panose="020B0503020204020204" pitchFamily="34" charset="-122"/>
                        </a:defRPr>
                      </a:lvl7pPr>
                      <a:lvl8pPr marL="3200400" algn="l" defTabSz="914400" rtl="0" eaLnBrk="1" latinLnBrk="0" hangingPunct="1">
                        <a:defRPr sz="1800" b="1" kern="1200">
                          <a:solidFill>
                            <a:schemeClr val="bg1"/>
                          </a:solidFill>
                          <a:latin typeface="Arial" panose="020B0604020202020204"/>
                          <a:ea typeface="微软雅黑" panose="020B0503020204020204" pitchFamily="34" charset="-122"/>
                        </a:defRPr>
                      </a:lvl8pPr>
                      <a:lvl9pPr marL="3657600" algn="l" defTabSz="914400" rtl="0" eaLnBrk="1" latinLnBrk="0" hangingPunct="1">
                        <a:defRPr sz="1800" b="1" kern="1200">
                          <a:solidFill>
                            <a:schemeClr val="bg1"/>
                          </a:solidFill>
                          <a:latin typeface="Arial" panose="020B0604020202020204"/>
                          <a:ea typeface="微软雅黑" panose="020B0503020204020204" pitchFamily="34" charset="-122"/>
                        </a:defRPr>
                      </a:lvl9pPr>
                    </a:lstStyle>
                    <a:p>
                      <a:pPr algn="ctr"/>
                      <a:endParaRPr lang="zh-CN" altLang="en-US" sz="2000" dirty="0">
                        <a:effectLst>
                          <a:outerShdw blurRad="38100" dist="38100" dir="2700000" algn="tl">
                            <a:srgbClr val="000000">
                              <a:alpha val="43137"/>
                            </a:srgbClr>
                          </a:outerShdw>
                        </a:effectLst>
                        <a:latin typeface="+mn-lt"/>
                        <a:ea typeface="+mn-ea"/>
                        <a:cs typeface="+mn-ea"/>
                        <a:sym typeface="+mn-lt"/>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73D6"/>
                    </a:solidFill>
                  </a:tcPr>
                </a:tc>
                <a:tc>
                  <a:txBody>
                    <a:bodyPr/>
                    <a:lstStyle>
                      <a:lvl1pPr marL="0" algn="l" defTabSz="914400" rtl="0" eaLnBrk="1" latinLnBrk="0" hangingPunct="1">
                        <a:defRPr sz="1800" b="1" kern="1200">
                          <a:solidFill>
                            <a:schemeClr val="bg1"/>
                          </a:solidFill>
                          <a:latin typeface="Arial" panose="020B0604020202020204"/>
                          <a:ea typeface="微软雅黑" panose="020B0503020204020204" pitchFamily="34" charset="-122"/>
                        </a:defRPr>
                      </a:lvl1pPr>
                      <a:lvl2pPr marL="457200" algn="l" defTabSz="914400" rtl="0" eaLnBrk="1" latinLnBrk="0" hangingPunct="1">
                        <a:defRPr sz="1800" b="1" kern="1200">
                          <a:solidFill>
                            <a:schemeClr val="bg1"/>
                          </a:solidFill>
                          <a:latin typeface="Arial" panose="020B0604020202020204"/>
                          <a:ea typeface="微软雅黑" panose="020B0503020204020204" pitchFamily="34" charset="-122"/>
                        </a:defRPr>
                      </a:lvl2pPr>
                      <a:lvl3pPr marL="914400" algn="l" defTabSz="914400" rtl="0" eaLnBrk="1" latinLnBrk="0" hangingPunct="1">
                        <a:defRPr sz="1800" b="1" kern="1200">
                          <a:solidFill>
                            <a:schemeClr val="bg1"/>
                          </a:solidFill>
                          <a:latin typeface="Arial" panose="020B0604020202020204"/>
                          <a:ea typeface="微软雅黑" panose="020B0503020204020204" pitchFamily="34" charset="-122"/>
                        </a:defRPr>
                      </a:lvl3pPr>
                      <a:lvl4pPr marL="1371600" algn="l" defTabSz="914400" rtl="0" eaLnBrk="1" latinLnBrk="0" hangingPunct="1">
                        <a:defRPr sz="1800" b="1" kern="1200">
                          <a:solidFill>
                            <a:schemeClr val="bg1"/>
                          </a:solidFill>
                          <a:latin typeface="Arial" panose="020B0604020202020204"/>
                          <a:ea typeface="微软雅黑" panose="020B0503020204020204" pitchFamily="34" charset="-122"/>
                        </a:defRPr>
                      </a:lvl4pPr>
                      <a:lvl5pPr marL="1828800" algn="l" defTabSz="914400" rtl="0" eaLnBrk="1" latinLnBrk="0" hangingPunct="1">
                        <a:defRPr sz="1800" b="1" kern="1200">
                          <a:solidFill>
                            <a:schemeClr val="bg1"/>
                          </a:solidFill>
                          <a:latin typeface="Arial" panose="020B0604020202020204"/>
                          <a:ea typeface="微软雅黑" panose="020B0503020204020204" pitchFamily="34" charset="-122"/>
                        </a:defRPr>
                      </a:lvl5pPr>
                      <a:lvl6pPr marL="2286000" algn="l" defTabSz="914400" rtl="0" eaLnBrk="1" latinLnBrk="0" hangingPunct="1">
                        <a:defRPr sz="1800" b="1" kern="1200">
                          <a:solidFill>
                            <a:schemeClr val="bg1"/>
                          </a:solidFill>
                          <a:latin typeface="Arial" panose="020B0604020202020204"/>
                          <a:ea typeface="微软雅黑" panose="020B0503020204020204" pitchFamily="34" charset="-122"/>
                        </a:defRPr>
                      </a:lvl6pPr>
                      <a:lvl7pPr marL="2743200" algn="l" defTabSz="914400" rtl="0" eaLnBrk="1" latinLnBrk="0" hangingPunct="1">
                        <a:defRPr sz="1800" b="1" kern="1200">
                          <a:solidFill>
                            <a:schemeClr val="bg1"/>
                          </a:solidFill>
                          <a:latin typeface="Arial" panose="020B0604020202020204"/>
                          <a:ea typeface="微软雅黑" panose="020B0503020204020204" pitchFamily="34" charset="-122"/>
                        </a:defRPr>
                      </a:lvl7pPr>
                      <a:lvl8pPr marL="3200400" algn="l" defTabSz="914400" rtl="0" eaLnBrk="1" latinLnBrk="0" hangingPunct="1">
                        <a:defRPr sz="1800" b="1" kern="1200">
                          <a:solidFill>
                            <a:schemeClr val="bg1"/>
                          </a:solidFill>
                          <a:latin typeface="Arial" panose="020B0604020202020204"/>
                          <a:ea typeface="微软雅黑" panose="020B0503020204020204" pitchFamily="34" charset="-122"/>
                        </a:defRPr>
                      </a:lvl8pPr>
                      <a:lvl9pPr marL="3657600" algn="l" defTabSz="914400" rtl="0" eaLnBrk="1" latinLnBrk="0" hangingPunct="1">
                        <a:defRPr sz="1800" b="1" kern="1200">
                          <a:solidFill>
                            <a:schemeClr val="bg1"/>
                          </a:solidFill>
                          <a:latin typeface="Arial" panose="020B0604020202020204"/>
                          <a:ea typeface="微软雅黑" panose="020B0503020204020204" pitchFamily="34" charset="-122"/>
                        </a:defRPr>
                      </a:lvl9pPr>
                    </a:lstStyle>
                    <a:p>
                      <a:pPr algn="ctr"/>
                      <a:endParaRPr lang="zh-CN" altLang="en-US" sz="2000" dirty="0">
                        <a:effectLst>
                          <a:outerShdw blurRad="38100" dist="38100" dir="2700000" algn="tl">
                            <a:srgbClr val="000000">
                              <a:alpha val="43137"/>
                            </a:srgbClr>
                          </a:outerShdw>
                        </a:effectLst>
                        <a:latin typeface="+mn-lt"/>
                        <a:ea typeface="+mn-ea"/>
                        <a:cs typeface="+mn-ea"/>
                        <a:sym typeface="+mn-lt"/>
                      </a:endParaRP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991D5"/>
                    </a:solidFill>
                  </a:tcPr>
                </a:tc>
                <a:tc>
                  <a:txBody>
                    <a:bodyPr/>
                    <a:lstStyle>
                      <a:lvl1pPr marL="0" algn="l" defTabSz="914400" rtl="0" eaLnBrk="1" latinLnBrk="0" hangingPunct="1">
                        <a:defRPr sz="1800" b="1" kern="1200">
                          <a:solidFill>
                            <a:schemeClr val="bg1"/>
                          </a:solidFill>
                          <a:latin typeface="Arial" panose="020B0604020202020204"/>
                          <a:ea typeface="微软雅黑" panose="020B0503020204020204" pitchFamily="34" charset="-122"/>
                        </a:defRPr>
                      </a:lvl1pPr>
                      <a:lvl2pPr marL="457200" algn="l" defTabSz="914400" rtl="0" eaLnBrk="1" latinLnBrk="0" hangingPunct="1">
                        <a:defRPr sz="1800" b="1" kern="1200">
                          <a:solidFill>
                            <a:schemeClr val="bg1"/>
                          </a:solidFill>
                          <a:latin typeface="Arial" panose="020B0604020202020204"/>
                          <a:ea typeface="微软雅黑" panose="020B0503020204020204" pitchFamily="34" charset="-122"/>
                        </a:defRPr>
                      </a:lvl2pPr>
                      <a:lvl3pPr marL="914400" algn="l" defTabSz="914400" rtl="0" eaLnBrk="1" latinLnBrk="0" hangingPunct="1">
                        <a:defRPr sz="1800" b="1" kern="1200">
                          <a:solidFill>
                            <a:schemeClr val="bg1"/>
                          </a:solidFill>
                          <a:latin typeface="Arial" panose="020B0604020202020204"/>
                          <a:ea typeface="微软雅黑" panose="020B0503020204020204" pitchFamily="34" charset="-122"/>
                        </a:defRPr>
                      </a:lvl3pPr>
                      <a:lvl4pPr marL="1371600" algn="l" defTabSz="914400" rtl="0" eaLnBrk="1" latinLnBrk="0" hangingPunct="1">
                        <a:defRPr sz="1800" b="1" kern="1200">
                          <a:solidFill>
                            <a:schemeClr val="bg1"/>
                          </a:solidFill>
                          <a:latin typeface="Arial" panose="020B0604020202020204"/>
                          <a:ea typeface="微软雅黑" panose="020B0503020204020204" pitchFamily="34" charset="-122"/>
                        </a:defRPr>
                      </a:lvl4pPr>
                      <a:lvl5pPr marL="1828800" algn="l" defTabSz="914400" rtl="0" eaLnBrk="1" latinLnBrk="0" hangingPunct="1">
                        <a:defRPr sz="1800" b="1" kern="1200">
                          <a:solidFill>
                            <a:schemeClr val="bg1"/>
                          </a:solidFill>
                          <a:latin typeface="Arial" panose="020B0604020202020204"/>
                          <a:ea typeface="微软雅黑" panose="020B0503020204020204" pitchFamily="34" charset="-122"/>
                        </a:defRPr>
                      </a:lvl5pPr>
                      <a:lvl6pPr marL="2286000" algn="l" defTabSz="914400" rtl="0" eaLnBrk="1" latinLnBrk="0" hangingPunct="1">
                        <a:defRPr sz="1800" b="1" kern="1200">
                          <a:solidFill>
                            <a:schemeClr val="bg1"/>
                          </a:solidFill>
                          <a:latin typeface="Arial" panose="020B0604020202020204"/>
                          <a:ea typeface="微软雅黑" panose="020B0503020204020204" pitchFamily="34" charset="-122"/>
                        </a:defRPr>
                      </a:lvl6pPr>
                      <a:lvl7pPr marL="2743200" algn="l" defTabSz="914400" rtl="0" eaLnBrk="1" latinLnBrk="0" hangingPunct="1">
                        <a:defRPr sz="1800" b="1" kern="1200">
                          <a:solidFill>
                            <a:schemeClr val="bg1"/>
                          </a:solidFill>
                          <a:latin typeface="Arial" panose="020B0604020202020204"/>
                          <a:ea typeface="微软雅黑" panose="020B0503020204020204" pitchFamily="34" charset="-122"/>
                        </a:defRPr>
                      </a:lvl7pPr>
                      <a:lvl8pPr marL="3200400" algn="l" defTabSz="914400" rtl="0" eaLnBrk="1" latinLnBrk="0" hangingPunct="1">
                        <a:defRPr sz="1800" b="1" kern="1200">
                          <a:solidFill>
                            <a:schemeClr val="bg1"/>
                          </a:solidFill>
                          <a:latin typeface="Arial" panose="020B0604020202020204"/>
                          <a:ea typeface="微软雅黑" panose="020B0503020204020204" pitchFamily="34" charset="-122"/>
                        </a:defRPr>
                      </a:lvl8pPr>
                      <a:lvl9pPr marL="3657600" algn="l" defTabSz="914400" rtl="0" eaLnBrk="1" latinLnBrk="0" hangingPunct="1">
                        <a:defRPr sz="1800" b="1" kern="1200">
                          <a:solidFill>
                            <a:schemeClr val="bg1"/>
                          </a:solidFill>
                          <a:latin typeface="Arial" panose="020B0604020202020204"/>
                          <a:ea typeface="微软雅黑" panose="020B0503020204020204" pitchFamily="34" charset="-122"/>
                        </a:defRPr>
                      </a:lvl9pPr>
                    </a:lstStyle>
                    <a:p>
                      <a:pPr algn="ctr"/>
                      <a:endParaRPr lang="zh-CN" altLang="en-US" sz="2000" dirty="0">
                        <a:effectLst>
                          <a:outerShdw blurRad="38100" dist="38100" dir="2700000" algn="tl">
                            <a:srgbClr val="000000">
                              <a:alpha val="43137"/>
                            </a:srgbClr>
                          </a:outerShdw>
                        </a:effectLst>
                        <a:latin typeface="+mn-lt"/>
                        <a:ea typeface="+mn-ea"/>
                        <a:cs typeface="+mn-ea"/>
                        <a:sym typeface="+mn-lt"/>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D60011"/>
                    </a:solidFill>
                  </a:tcPr>
                </a:tc>
                <a:extLst>
                  <a:ext uri="{0D108BD9-81ED-4DB2-BD59-A6C34878D82A}">
                    <a16:rowId xmlns:a16="http://schemas.microsoft.com/office/drawing/2014/main" val="10000"/>
                  </a:ext>
                </a:extLst>
              </a:tr>
            </a:tbl>
          </a:graphicData>
        </a:graphic>
      </p:graphicFrame>
      <p:graphicFrame>
        <p:nvGraphicFramePr>
          <p:cNvPr id="99" name="表格 98"/>
          <p:cNvGraphicFramePr>
            <a:graphicFrameLocks noGrp="1"/>
          </p:cNvGraphicFramePr>
          <p:nvPr>
            <p:extLst>
              <p:ext uri="{D42A27DB-BD31-4B8C-83A1-F6EECF244321}">
                <p14:modId xmlns:p14="http://schemas.microsoft.com/office/powerpoint/2010/main" val="678935272"/>
              </p:ext>
            </p:extLst>
          </p:nvPr>
        </p:nvGraphicFramePr>
        <p:xfrm>
          <a:off x="14799" y="952132"/>
          <a:ext cx="11338999" cy="457200"/>
        </p:xfrm>
        <a:graphic>
          <a:graphicData uri="http://schemas.openxmlformats.org/drawingml/2006/table">
            <a:tbl>
              <a:tblPr firstRow="1" bandRow="1"/>
              <a:tblGrid>
                <a:gridCol w="1619857">
                  <a:extLst>
                    <a:ext uri="{9D8B030D-6E8A-4147-A177-3AD203B41FA5}">
                      <a16:colId xmlns:a16="http://schemas.microsoft.com/office/drawing/2014/main" val="20000"/>
                    </a:ext>
                  </a:extLst>
                </a:gridCol>
                <a:gridCol w="1619857">
                  <a:extLst>
                    <a:ext uri="{9D8B030D-6E8A-4147-A177-3AD203B41FA5}">
                      <a16:colId xmlns:a16="http://schemas.microsoft.com/office/drawing/2014/main" val="20001"/>
                    </a:ext>
                  </a:extLst>
                </a:gridCol>
                <a:gridCol w="1619857">
                  <a:extLst>
                    <a:ext uri="{9D8B030D-6E8A-4147-A177-3AD203B41FA5}">
                      <a16:colId xmlns:a16="http://schemas.microsoft.com/office/drawing/2014/main" val="20002"/>
                    </a:ext>
                  </a:extLst>
                </a:gridCol>
                <a:gridCol w="1619857">
                  <a:extLst>
                    <a:ext uri="{9D8B030D-6E8A-4147-A177-3AD203B41FA5}">
                      <a16:colId xmlns:a16="http://schemas.microsoft.com/office/drawing/2014/main" val="20003"/>
                    </a:ext>
                  </a:extLst>
                </a:gridCol>
                <a:gridCol w="1619857">
                  <a:extLst>
                    <a:ext uri="{9D8B030D-6E8A-4147-A177-3AD203B41FA5}">
                      <a16:colId xmlns:a16="http://schemas.microsoft.com/office/drawing/2014/main" val="20004"/>
                    </a:ext>
                  </a:extLst>
                </a:gridCol>
                <a:gridCol w="1619857">
                  <a:extLst>
                    <a:ext uri="{9D8B030D-6E8A-4147-A177-3AD203B41FA5}">
                      <a16:colId xmlns:a16="http://schemas.microsoft.com/office/drawing/2014/main" val="20005"/>
                    </a:ext>
                  </a:extLst>
                </a:gridCol>
                <a:gridCol w="1619857">
                  <a:extLst>
                    <a:ext uri="{9D8B030D-6E8A-4147-A177-3AD203B41FA5}">
                      <a16:colId xmlns:a16="http://schemas.microsoft.com/office/drawing/2014/main" val="20006"/>
                    </a:ext>
                  </a:extLst>
                </a:gridCol>
              </a:tblGrid>
              <a:tr h="370840">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algn="ctr"/>
                      <a:r>
                        <a:rPr lang="en-US" altLang="zh-CN" sz="2400" b="1" dirty="0">
                          <a:latin typeface="+mn-lt"/>
                          <a:ea typeface="+mn-ea"/>
                          <a:cs typeface="+mn-ea"/>
                          <a:sym typeface="+mn-lt"/>
                        </a:rPr>
                        <a:t>1902</a:t>
                      </a:r>
                      <a:endParaRPr lang="zh-CN" altLang="en-US" sz="2400" b="1" dirty="0">
                        <a:latin typeface="+mn-lt"/>
                        <a:ea typeface="+mn-ea"/>
                        <a:cs typeface="+mn-ea"/>
                        <a:sym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algn="ctr"/>
                      <a:r>
                        <a:rPr lang="en-US" altLang="zh-CN" sz="2400" b="1">
                          <a:latin typeface="+mn-lt"/>
                          <a:ea typeface="+mn-ea"/>
                          <a:cs typeface="+mn-ea"/>
                          <a:sym typeface="+mn-lt"/>
                        </a:rPr>
                        <a:t> </a:t>
                      </a:r>
                      <a:r>
                        <a:rPr lang="en-US" altLang="zh-CN" sz="2400" b="1" baseline="0">
                          <a:latin typeface="+mn-lt"/>
                          <a:ea typeface="+mn-ea"/>
                          <a:cs typeface="+mn-ea"/>
                          <a:sym typeface="+mn-lt"/>
                        </a:rPr>
                        <a:t> </a:t>
                      </a:r>
                      <a:r>
                        <a:rPr lang="en-US" altLang="zh-CN" sz="2400" b="1">
                          <a:latin typeface="+mn-lt"/>
                          <a:ea typeface="+mn-ea"/>
                          <a:cs typeface="+mn-ea"/>
                          <a:sym typeface="+mn-lt"/>
                        </a:rPr>
                        <a:t>1921</a:t>
                      </a:r>
                      <a:endParaRPr lang="zh-CN" altLang="en-US" sz="2400" b="1" dirty="0">
                        <a:latin typeface="+mn-lt"/>
                        <a:ea typeface="+mn-ea"/>
                        <a:cs typeface="+mn-ea"/>
                        <a:sym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algn="ctr"/>
                      <a:r>
                        <a:rPr lang="en-US" altLang="zh-CN" sz="2400" b="1">
                          <a:latin typeface="+mn-lt"/>
                          <a:ea typeface="+mn-ea"/>
                          <a:cs typeface="+mn-ea"/>
                          <a:sym typeface="+mn-lt"/>
                        </a:rPr>
                        <a:t>1960</a:t>
                      </a:r>
                      <a:endParaRPr lang="zh-CN" altLang="en-US" sz="2400" b="1" dirty="0">
                        <a:latin typeface="+mn-lt"/>
                        <a:ea typeface="+mn-ea"/>
                        <a:cs typeface="+mn-ea"/>
                        <a:sym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algn="ctr"/>
                      <a:r>
                        <a:rPr lang="en-US" altLang="zh-CN" sz="2400" b="1">
                          <a:latin typeface="+mn-lt"/>
                          <a:ea typeface="+mn-ea"/>
                          <a:cs typeface="+mn-ea"/>
                          <a:sym typeface="+mn-lt"/>
                        </a:rPr>
                        <a:t>1978</a:t>
                      </a:r>
                      <a:endParaRPr lang="zh-CN" altLang="en-US" sz="2400" b="1" dirty="0">
                        <a:latin typeface="+mn-lt"/>
                        <a:ea typeface="+mn-ea"/>
                        <a:cs typeface="+mn-ea"/>
                        <a:sym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algn="ctr"/>
                      <a:r>
                        <a:rPr lang="en-US" altLang="zh-CN" sz="2400" b="1">
                          <a:latin typeface="+mn-lt"/>
                          <a:ea typeface="+mn-ea"/>
                          <a:cs typeface="+mn-ea"/>
                          <a:sym typeface="+mn-lt"/>
                        </a:rPr>
                        <a:t>2004</a:t>
                      </a:r>
                      <a:endParaRPr lang="zh-CN" altLang="en-US" sz="2400" b="1" dirty="0">
                        <a:latin typeface="+mn-lt"/>
                        <a:ea typeface="+mn-ea"/>
                        <a:cs typeface="+mn-ea"/>
                        <a:sym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algn="ctr"/>
                      <a:r>
                        <a:rPr lang="en-US" altLang="zh-CN" sz="2400" b="1">
                          <a:latin typeface="+mn-lt"/>
                          <a:ea typeface="+mn-ea"/>
                          <a:cs typeface="+mn-ea"/>
                          <a:sym typeface="+mn-lt"/>
                        </a:rPr>
                        <a:t>2005</a:t>
                      </a:r>
                      <a:endParaRPr lang="zh-CN" altLang="en-US" sz="2400" b="1" dirty="0">
                        <a:latin typeface="+mn-lt"/>
                        <a:ea typeface="+mn-ea"/>
                        <a:cs typeface="+mn-ea"/>
                        <a:sym typeface="+mn-lt"/>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algn="ctr"/>
                      <a:r>
                        <a:rPr lang="en-US" altLang="zh-CN" sz="2400" b="1" dirty="0">
                          <a:latin typeface="+mn-lt"/>
                          <a:ea typeface="+mn-ea"/>
                          <a:cs typeface="+mn-ea"/>
                          <a:sym typeface="+mn-lt"/>
                        </a:rPr>
                        <a:t>2017</a:t>
                      </a:r>
                      <a:endParaRPr lang="zh-CN" altLang="en-US" sz="2400" b="1" dirty="0">
                        <a:latin typeface="+mn-lt"/>
                        <a:ea typeface="+mn-ea"/>
                        <a:cs typeface="+mn-ea"/>
                        <a:sym typeface="+mn-lt"/>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66" name="表格 65"/>
          <p:cNvGraphicFramePr>
            <a:graphicFrameLocks noGrp="1"/>
          </p:cNvGraphicFramePr>
          <p:nvPr>
            <p:extLst>
              <p:ext uri="{D42A27DB-BD31-4B8C-83A1-F6EECF244321}">
                <p14:modId xmlns:p14="http://schemas.microsoft.com/office/powerpoint/2010/main" val="2392037593"/>
              </p:ext>
            </p:extLst>
          </p:nvPr>
        </p:nvGraphicFramePr>
        <p:xfrm>
          <a:off x="448775" y="1429274"/>
          <a:ext cx="11290811" cy="1158240"/>
        </p:xfrm>
        <a:graphic>
          <a:graphicData uri="http://schemas.openxmlformats.org/drawingml/2006/table">
            <a:tbl>
              <a:tblPr firstRow="1" bandRow="1"/>
              <a:tblGrid>
                <a:gridCol w="1612973">
                  <a:extLst>
                    <a:ext uri="{9D8B030D-6E8A-4147-A177-3AD203B41FA5}">
                      <a16:colId xmlns:a16="http://schemas.microsoft.com/office/drawing/2014/main" val="20000"/>
                    </a:ext>
                  </a:extLst>
                </a:gridCol>
                <a:gridCol w="1612973">
                  <a:extLst>
                    <a:ext uri="{9D8B030D-6E8A-4147-A177-3AD203B41FA5}">
                      <a16:colId xmlns:a16="http://schemas.microsoft.com/office/drawing/2014/main" val="20001"/>
                    </a:ext>
                  </a:extLst>
                </a:gridCol>
                <a:gridCol w="1612973">
                  <a:extLst>
                    <a:ext uri="{9D8B030D-6E8A-4147-A177-3AD203B41FA5}">
                      <a16:colId xmlns:a16="http://schemas.microsoft.com/office/drawing/2014/main" val="20002"/>
                    </a:ext>
                  </a:extLst>
                </a:gridCol>
                <a:gridCol w="1612973">
                  <a:extLst>
                    <a:ext uri="{9D8B030D-6E8A-4147-A177-3AD203B41FA5}">
                      <a16:colId xmlns:a16="http://schemas.microsoft.com/office/drawing/2014/main" val="20003"/>
                    </a:ext>
                  </a:extLst>
                </a:gridCol>
                <a:gridCol w="1612973">
                  <a:extLst>
                    <a:ext uri="{9D8B030D-6E8A-4147-A177-3AD203B41FA5}">
                      <a16:colId xmlns:a16="http://schemas.microsoft.com/office/drawing/2014/main" val="20004"/>
                    </a:ext>
                  </a:extLst>
                </a:gridCol>
                <a:gridCol w="1612973">
                  <a:extLst>
                    <a:ext uri="{9D8B030D-6E8A-4147-A177-3AD203B41FA5}">
                      <a16:colId xmlns:a16="http://schemas.microsoft.com/office/drawing/2014/main" val="20005"/>
                    </a:ext>
                  </a:extLst>
                </a:gridCol>
                <a:gridCol w="1612973">
                  <a:extLst>
                    <a:ext uri="{9D8B030D-6E8A-4147-A177-3AD203B41FA5}">
                      <a16:colId xmlns:a16="http://schemas.microsoft.com/office/drawing/2014/main" val="20006"/>
                    </a:ext>
                  </a:extLst>
                </a:gridCol>
              </a:tblGrid>
              <a:tr h="370840">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algn="ctr"/>
                      <a:r>
                        <a:rPr lang="en-US" altLang="zh-CN" sz="1800" b="1" dirty="0" err="1">
                          <a:solidFill>
                            <a:srgbClr val="FFFFFF"/>
                          </a:solidFill>
                          <a:latin typeface="+mn-lt"/>
                          <a:ea typeface="+mn-ea"/>
                          <a:cs typeface="+mn-ea"/>
                          <a:sym typeface="+mn-lt"/>
                        </a:rPr>
                        <a:t>Sanjiang</a:t>
                      </a:r>
                      <a:r>
                        <a:rPr lang="en-US" altLang="zh-CN" sz="1800" b="1" dirty="0">
                          <a:solidFill>
                            <a:srgbClr val="FFFFFF"/>
                          </a:solidFill>
                          <a:latin typeface="+mn-lt"/>
                          <a:ea typeface="+mn-ea"/>
                          <a:cs typeface="+mn-ea"/>
                          <a:sym typeface="+mn-lt"/>
                        </a:rPr>
                        <a:t> Normal School</a:t>
                      </a:r>
                      <a:endParaRPr lang="zh-CN" altLang="en-US" sz="1800" b="1" dirty="0">
                        <a:solidFill>
                          <a:srgbClr val="FFFFFF"/>
                        </a:solidFill>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algn="ctr"/>
                      <a:r>
                        <a:rPr lang="en-US" altLang="zh-CN" sz="1800" b="1" dirty="0">
                          <a:solidFill>
                            <a:srgbClr val="FFFFFF"/>
                          </a:solidFill>
                          <a:latin typeface="+mn-lt"/>
                          <a:ea typeface="+mn-ea"/>
                          <a:cs typeface="+mn-ea"/>
                          <a:sym typeface="+mn-lt"/>
                        </a:rPr>
                        <a:t>ZHU </a:t>
                      </a:r>
                      <a:r>
                        <a:rPr lang="en-US" altLang="zh-CN" sz="1800" b="1" dirty="0" err="1">
                          <a:solidFill>
                            <a:srgbClr val="FFFFFF"/>
                          </a:solidFill>
                          <a:latin typeface="+mn-lt"/>
                          <a:ea typeface="+mn-ea"/>
                          <a:cs typeface="+mn-ea"/>
                          <a:sym typeface="+mn-lt"/>
                        </a:rPr>
                        <a:t>Kezhen</a:t>
                      </a:r>
                      <a:r>
                        <a:rPr lang="en-US" altLang="zh-CN" sz="1800" b="1" dirty="0">
                          <a:solidFill>
                            <a:srgbClr val="FFFFFF"/>
                          </a:solidFill>
                          <a:latin typeface="+mn-lt"/>
                          <a:ea typeface="+mn-ea"/>
                          <a:cs typeface="+mn-ea"/>
                          <a:sym typeface="+mn-lt"/>
                        </a:rPr>
                        <a:t>, </a:t>
                      </a:r>
                      <a:r>
                        <a:rPr lang="en-US" altLang="zh-CN" sz="1400" b="1" dirty="0">
                          <a:solidFill>
                            <a:srgbClr val="FFFFFF"/>
                          </a:solidFill>
                          <a:latin typeface="+mn-lt"/>
                          <a:ea typeface="+mn-ea"/>
                          <a:cs typeface="+mn-ea"/>
                          <a:sym typeface="+mn-lt"/>
                        </a:rPr>
                        <a:t>National</a:t>
                      </a:r>
                      <a:r>
                        <a:rPr lang="en-US" altLang="zh-CN" sz="1400" b="1" baseline="0" dirty="0">
                          <a:solidFill>
                            <a:srgbClr val="FFFFFF"/>
                          </a:solidFill>
                          <a:latin typeface="+mn-lt"/>
                          <a:ea typeface="+mn-ea"/>
                          <a:cs typeface="+mn-ea"/>
                          <a:sym typeface="+mn-lt"/>
                        </a:rPr>
                        <a:t> Southeast University</a:t>
                      </a:r>
                      <a:endParaRPr lang="zh-CN" altLang="en-US" sz="1400" b="1" dirty="0">
                        <a:solidFill>
                          <a:srgbClr val="FFFFFF"/>
                        </a:solidFill>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algn="ctr"/>
                      <a:r>
                        <a:rPr lang="en-US" altLang="zh-CN" sz="1800" b="1" dirty="0">
                          <a:solidFill>
                            <a:srgbClr val="FFFFFF"/>
                          </a:solidFill>
                          <a:latin typeface="+mn-lt"/>
                          <a:ea typeface="+mn-ea"/>
                          <a:cs typeface="+mn-ea"/>
                          <a:sym typeface="+mn-lt"/>
                        </a:rPr>
                        <a:t>Nanjing</a:t>
                      </a:r>
                      <a:r>
                        <a:rPr lang="en-US" altLang="zh-CN" sz="1800" b="1" baseline="0" dirty="0">
                          <a:solidFill>
                            <a:srgbClr val="FFFFFF"/>
                          </a:solidFill>
                          <a:latin typeface="+mn-lt"/>
                          <a:ea typeface="+mn-ea"/>
                          <a:cs typeface="+mn-ea"/>
                          <a:sym typeface="+mn-lt"/>
                        </a:rPr>
                        <a:t> Institute of Meteorology</a:t>
                      </a:r>
                      <a:endParaRPr lang="zh-CN" altLang="en-US" sz="1800" b="1" dirty="0">
                        <a:solidFill>
                          <a:srgbClr val="FFFFFF"/>
                        </a:solidFill>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algn="ctr"/>
                      <a:r>
                        <a:rPr lang="en-US" altLang="zh-CN" sz="1800" b="1" dirty="0">
                          <a:solidFill>
                            <a:srgbClr val="FFFFFF"/>
                          </a:solidFill>
                          <a:latin typeface="+mn-lt"/>
                          <a:ea typeface="+mn-ea"/>
                          <a:cs typeface="+mn-ea"/>
                          <a:sym typeface="+mn-lt"/>
                        </a:rPr>
                        <a:t>National</a:t>
                      </a:r>
                      <a:r>
                        <a:rPr lang="en-US" altLang="zh-CN" sz="1800" b="1" baseline="0" dirty="0">
                          <a:solidFill>
                            <a:srgbClr val="FFFFFF"/>
                          </a:solidFill>
                          <a:latin typeface="+mn-lt"/>
                          <a:ea typeface="+mn-ea"/>
                          <a:cs typeface="+mn-ea"/>
                          <a:sym typeface="+mn-lt"/>
                        </a:rPr>
                        <a:t> Key University</a:t>
                      </a:r>
                      <a:endParaRPr lang="zh-CN" altLang="en-US" sz="1800" b="1" dirty="0">
                        <a:solidFill>
                          <a:srgbClr val="FFFFFF"/>
                        </a:solidFill>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algn="ctr"/>
                      <a:r>
                        <a:rPr lang="en-US" altLang="zh-CN" sz="1400" b="1" dirty="0">
                          <a:solidFill>
                            <a:srgbClr val="FFFFFF"/>
                          </a:solidFill>
                          <a:latin typeface="+mn-lt"/>
                          <a:ea typeface="+mn-ea"/>
                          <a:cs typeface="+mn-ea"/>
                          <a:sym typeface="+mn-lt"/>
                        </a:rPr>
                        <a:t>Nanjing</a:t>
                      </a:r>
                      <a:r>
                        <a:rPr lang="en-US" altLang="zh-CN" sz="1400" b="1" baseline="0" dirty="0">
                          <a:solidFill>
                            <a:srgbClr val="FFFFFF"/>
                          </a:solidFill>
                          <a:latin typeface="+mn-lt"/>
                          <a:ea typeface="+mn-ea"/>
                          <a:cs typeface="+mn-ea"/>
                          <a:sym typeface="+mn-lt"/>
                        </a:rPr>
                        <a:t> University of Information Science and Technology</a:t>
                      </a:r>
                      <a:endParaRPr lang="zh-CN" altLang="en-US" sz="1400" b="1" dirty="0">
                        <a:solidFill>
                          <a:srgbClr val="FFFFFF"/>
                        </a:solidFill>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algn="ctr"/>
                      <a:r>
                        <a:rPr lang="en-US" altLang="zh-CN" sz="1800" b="1" dirty="0">
                          <a:solidFill>
                            <a:srgbClr val="FFFFFF"/>
                          </a:solidFill>
                          <a:latin typeface="+mn-lt"/>
                          <a:ea typeface="+mn-ea"/>
                          <a:cs typeface="+mn-ea"/>
                          <a:sym typeface="+mn-lt"/>
                        </a:rPr>
                        <a:t>Excellence in MOE Evaluation </a:t>
                      </a:r>
                      <a:endParaRPr lang="zh-CN" altLang="en-US" sz="1800" b="1" dirty="0">
                        <a:solidFill>
                          <a:srgbClr val="FFFFFF"/>
                        </a:solidFill>
                        <a:latin typeface="+mn-lt"/>
                        <a:ea typeface="+mn-ea"/>
                        <a:cs typeface="+mn-ea"/>
                        <a:sym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dirty="0">
                          <a:solidFill>
                            <a:srgbClr val="FFFFFF"/>
                          </a:solidFill>
                          <a:latin typeface="+mn-lt"/>
                          <a:ea typeface="+mn-ea"/>
                          <a:cs typeface="+mn-ea"/>
                          <a:sym typeface="+mn-lt"/>
                        </a:rPr>
                        <a:t>Double First-Class;</a:t>
                      </a:r>
                      <a:r>
                        <a:rPr lang="en-US" altLang="zh-CN" sz="1600" b="1" baseline="0" dirty="0">
                          <a:solidFill>
                            <a:srgbClr val="FFFFFF"/>
                          </a:solidFill>
                          <a:latin typeface="+mn-lt"/>
                          <a:ea typeface="+mn-ea"/>
                          <a:cs typeface="+mn-ea"/>
                          <a:sym typeface="+mn-lt"/>
                        </a:rPr>
                        <a:t> High-level University</a:t>
                      </a:r>
                      <a:endParaRPr lang="zh-CN" altLang="en-US" sz="1600" b="1" dirty="0">
                        <a:solidFill>
                          <a:srgbClr val="FFFFFF"/>
                        </a:solidFill>
                        <a:latin typeface="+mn-lt"/>
                        <a:ea typeface="+mn-ea"/>
                        <a:cs typeface="+mn-ea"/>
                        <a:sym typeface="+mn-lt"/>
                      </a:endParaRPr>
                    </a:p>
                  </a:txBody>
                  <a:tcPr>
                    <a:lnL w="3175"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7" name="ïŝḻïḋé"/>
          <p:cNvSpPr/>
          <p:nvPr/>
        </p:nvSpPr>
        <p:spPr>
          <a:xfrm>
            <a:off x="889031" y="3174143"/>
            <a:ext cx="2196306" cy="833120"/>
          </a:xfrm>
          <a:prstGeom prst="homePlate">
            <a:avLst>
              <a:gd name="adj" fmla="val 51220"/>
            </a:avLst>
          </a:prstGeom>
          <a:solidFill>
            <a:srgbClr val="FFFFFF">
              <a:lumMod val="95000"/>
            </a:srgbClr>
          </a:solidFill>
          <a:ln w="28575" cap="flat" cmpd="sng" algn="ctr">
            <a:noFill/>
            <a:prstDash val="solid"/>
          </a:ln>
          <a:effectLst/>
        </p:spPr>
        <p:txBody>
          <a:bodyPr wrap="square" lIns="91440" tIns="45720" rIns="91440" bIns="45720" rtlCol="0" anchor="ctr">
            <a:normAutofit/>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cs typeface="+mn-ea"/>
              <a:sym typeface="+mn-lt"/>
            </a:endParaRPr>
          </a:p>
        </p:txBody>
      </p:sp>
      <p:sp>
        <p:nvSpPr>
          <p:cNvPr id="68" name="í$1íḑê"/>
          <p:cNvSpPr/>
          <p:nvPr/>
        </p:nvSpPr>
        <p:spPr>
          <a:xfrm>
            <a:off x="2815733" y="3174143"/>
            <a:ext cx="2196306" cy="833120"/>
          </a:xfrm>
          <a:prstGeom prst="chevron">
            <a:avLst/>
          </a:prstGeom>
          <a:solidFill>
            <a:srgbClr val="FFFFFF">
              <a:lumMod val="95000"/>
            </a:srgbClr>
          </a:solidFill>
          <a:ln w="28575" cap="flat" cmpd="sng" algn="ctr">
            <a:noFill/>
            <a:prstDash val="solid"/>
          </a:ln>
          <a:effectLst/>
        </p:spPr>
        <p:txBody>
          <a:bodyPr wrap="square" lIns="91440" tIns="45720" rIns="91440" bIns="45720" rtlCol="0" anchor="ctr">
            <a:normAutofit/>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cs typeface="+mn-ea"/>
              <a:sym typeface="+mn-lt"/>
            </a:endParaRPr>
          </a:p>
        </p:txBody>
      </p:sp>
      <p:sp>
        <p:nvSpPr>
          <p:cNvPr id="69" name="ïṧ1ídê"/>
          <p:cNvSpPr/>
          <p:nvPr/>
        </p:nvSpPr>
        <p:spPr>
          <a:xfrm>
            <a:off x="4742435" y="3174143"/>
            <a:ext cx="2196306" cy="833120"/>
          </a:xfrm>
          <a:prstGeom prst="chevron">
            <a:avLst/>
          </a:prstGeom>
          <a:solidFill>
            <a:srgbClr val="FFFFFF">
              <a:lumMod val="95000"/>
            </a:srgbClr>
          </a:solidFill>
          <a:ln w="28575" cap="flat" cmpd="sng" algn="ctr">
            <a:noFill/>
            <a:prstDash val="solid"/>
          </a:ln>
          <a:effectLst/>
        </p:spPr>
        <p:txBody>
          <a:bodyPr wrap="square" lIns="91440" tIns="45720" rIns="91440" bIns="45720" rtlCol="0" anchor="ctr">
            <a:normAutofit/>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cs typeface="+mn-ea"/>
              <a:sym typeface="+mn-lt"/>
            </a:endParaRPr>
          </a:p>
        </p:txBody>
      </p:sp>
      <p:sp>
        <p:nvSpPr>
          <p:cNvPr id="70" name="ïṩļîdè"/>
          <p:cNvSpPr/>
          <p:nvPr/>
        </p:nvSpPr>
        <p:spPr>
          <a:xfrm>
            <a:off x="6669137" y="3174143"/>
            <a:ext cx="2196306" cy="833120"/>
          </a:xfrm>
          <a:prstGeom prst="chevron">
            <a:avLst/>
          </a:prstGeom>
          <a:solidFill>
            <a:srgbClr val="FFFFFF">
              <a:lumMod val="95000"/>
            </a:srgbClr>
          </a:solidFill>
          <a:ln w="28575" cap="flat" cmpd="sng" algn="ctr">
            <a:noFill/>
            <a:prstDash val="solid"/>
          </a:ln>
          <a:effectLst/>
        </p:spPr>
        <p:txBody>
          <a:bodyPr wrap="square" lIns="91440" tIns="45720" rIns="91440" bIns="45720" rtlCol="0" anchor="ctr">
            <a:normAutofit/>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cs typeface="+mn-ea"/>
              <a:sym typeface="+mn-lt"/>
            </a:endParaRPr>
          </a:p>
        </p:txBody>
      </p:sp>
      <p:sp>
        <p:nvSpPr>
          <p:cNvPr id="71" name="îsļîḑè"/>
          <p:cNvSpPr txBox="1"/>
          <p:nvPr/>
        </p:nvSpPr>
        <p:spPr bwMode="auto">
          <a:xfrm>
            <a:off x="456756" y="2793574"/>
            <a:ext cx="2039849" cy="31706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nchor="ctr">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base" latinLnBrk="0" hangingPunct="1">
              <a:lnSpc>
                <a:spcPct val="100000"/>
              </a:lnSpc>
              <a:spcBef>
                <a:spcPct val="0"/>
              </a:spcBef>
              <a:spcAft>
                <a:spcPct val="0"/>
              </a:spcAft>
              <a:buClrTx/>
              <a:buSzTx/>
              <a:buFontTx/>
              <a:buNone/>
              <a:defRPr/>
            </a:pPr>
            <a:r>
              <a:rPr lang="en-US" altLang="zh-CN" sz="1600" b="1" dirty="0">
                <a:solidFill>
                  <a:schemeClr val="bg1"/>
                </a:solidFill>
                <a:effectLst>
                  <a:outerShdw blurRad="38100" dist="38100" dir="2700000" algn="tl">
                    <a:srgbClr val="000000">
                      <a:alpha val="43137"/>
                    </a:srgbClr>
                  </a:outerShdw>
                </a:effectLst>
                <a:cs typeface="+mn-ea"/>
                <a:sym typeface="+mn-lt"/>
              </a:rPr>
              <a:t>Initiators</a:t>
            </a:r>
            <a:endParaRPr kumimoji="0" lang="en-US" altLang="zh-CN"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endParaRPr>
          </a:p>
        </p:txBody>
      </p:sp>
      <p:sp>
        <p:nvSpPr>
          <p:cNvPr id="72" name="ï$ḻîdé"/>
          <p:cNvSpPr txBox="1"/>
          <p:nvPr/>
        </p:nvSpPr>
        <p:spPr bwMode="auto">
          <a:xfrm>
            <a:off x="2735220" y="2793574"/>
            <a:ext cx="6600486" cy="32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nchor="ctr">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Founders</a:t>
            </a:r>
          </a:p>
        </p:txBody>
      </p:sp>
      <p:sp>
        <p:nvSpPr>
          <p:cNvPr id="73" name="iṥlïḋê"/>
          <p:cNvSpPr txBox="1"/>
          <p:nvPr/>
        </p:nvSpPr>
        <p:spPr bwMode="auto">
          <a:xfrm>
            <a:off x="9509266" y="2793574"/>
            <a:ext cx="2243573" cy="32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nchor="ctr">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cs typeface="+mn-ea"/>
                <a:sym typeface="+mn-lt"/>
              </a:rPr>
              <a:t>International Model</a:t>
            </a:r>
          </a:p>
        </p:txBody>
      </p:sp>
      <p:pic>
        <p:nvPicPr>
          <p:cNvPr id="74" name="Picture 2" descr="http://xs.nuist.edu.cn/upload/image/20170224/6362354514790651321584126.jpg"/>
          <p:cNvPicPr preferRelativeResize="0">
            <a:picLocks noChangeArrowheads="1"/>
          </p:cNvPicPr>
          <p:nvPr/>
        </p:nvPicPr>
        <p:blipFill>
          <a:blip r:embed="rId5" cstate="email"/>
          <a:srcRect/>
          <a:stretch>
            <a:fillRect/>
          </a:stretch>
        </p:blipFill>
        <p:spPr bwMode="auto">
          <a:xfrm>
            <a:off x="456755" y="3174143"/>
            <a:ext cx="900000" cy="11880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75" name="Picture 4" descr="http://xs.nuist.edu.cn/upload/image/20170224/6362354514799057598326696.jpg"/>
          <p:cNvPicPr preferRelativeResize="0">
            <a:picLocks noChangeArrowheads="1"/>
          </p:cNvPicPr>
          <p:nvPr/>
        </p:nvPicPr>
        <p:blipFill>
          <a:blip r:embed="rId6" cstate="email"/>
          <a:srcRect/>
          <a:stretch>
            <a:fillRect/>
          </a:stretch>
        </p:blipFill>
        <p:spPr bwMode="auto">
          <a:xfrm>
            <a:off x="1596605" y="3174143"/>
            <a:ext cx="900000" cy="11880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76" name="Picture 11" descr="D:\Desktop\学校更名汇报PPT\P1\01朱和周.tif"/>
          <p:cNvPicPr preferRelativeResize="0">
            <a:picLocks noChangeArrowheads="1"/>
          </p:cNvPicPr>
          <p:nvPr/>
        </p:nvPicPr>
        <p:blipFill>
          <a:blip r:embed="rId7" cstate="email">
            <a:grayscl/>
          </a:blip>
          <a:srcRect/>
          <a:stretch>
            <a:fillRect/>
          </a:stretch>
        </p:blipFill>
        <p:spPr bwMode="auto">
          <a:xfrm flipH="1">
            <a:off x="2736455" y="3174143"/>
            <a:ext cx="900000" cy="1188000"/>
          </a:xfrm>
          <a:prstGeom prst="rect">
            <a:avLst/>
          </a:prstGeom>
          <a:ln>
            <a:noFill/>
          </a:ln>
          <a:effectLst/>
        </p:spPr>
      </p:pic>
      <p:pic>
        <p:nvPicPr>
          <p:cNvPr id="77" name="Picture 18" descr="D:\Desktop\学校更名汇报PPT\P1\08章基嘉.tif"/>
          <p:cNvPicPr preferRelativeResize="0">
            <a:picLocks noChangeArrowheads="1"/>
          </p:cNvPicPr>
          <p:nvPr/>
        </p:nvPicPr>
        <p:blipFill>
          <a:blip r:embed="rId8" cstate="email"/>
          <a:srcRect/>
          <a:stretch>
            <a:fillRect/>
          </a:stretch>
        </p:blipFill>
        <p:spPr bwMode="auto">
          <a:xfrm flipH="1">
            <a:off x="3876305" y="3174143"/>
            <a:ext cx="900000" cy="1188000"/>
          </a:xfrm>
          <a:prstGeom prst="rect">
            <a:avLst/>
          </a:prstGeom>
          <a:ln>
            <a:noFill/>
          </a:ln>
          <a:effectLst/>
        </p:spPr>
      </p:pic>
      <p:pic>
        <p:nvPicPr>
          <p:cNvPr id="82" name="图片 81"/>
          <p:cNvPicPr>
            <a:picLocks noChangeAspect="1"/>
          </p:cNvPicPr>
          <p:nvPr/>
        </p:nvPicPr>
        <p:blipFill rotWithShape="1">
          <a:blip r:embed="rId9" cstate="hqprint"/>
          <a:srcRect/>
          <a:stretch>
            <a:fillRect/>
          </a:stretch>
        </p:blipFill>
        <p:spPr>
          <a:xfrm>
            <a:off x="9512870" y="3462721"/>
            <a:ext cx="2239969" cy="892098"/>
          </a:xfrm>
          <a:prstGeom prst="rect">
            <a:avLst/>
          </a:prstGeom>
        </p:spPr>
      </p:pic>
      <p:pic>
        <p:nvPicPr>
          <p:cNvPr id="90" name="Picture 12" descr="D:\Desktop\学校更名汇报PPT\P1\02冯秀藻.tif"/>
          <p:cNvPicPr preferRelativeResize="0">
            <a:picLocks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flipH="1">
            <a:off x="5016155" y="3174143"/>
            <a:ext cx="900000" cy="1188000"/>
          </a:xfrm>
          <a:prstGeom prst="rect">
            <a:avLst/>
          </a:prstGeom>
        </p:spPr>
      </p:pic>
      <p:pic>
        <p:nvPicPr>
          <p:cNvPr id="93" name="Picture 16" descr="D:\Desktop\学校更名汇报PPT\P1\06田明远.tif"/>
          <p:cNvPicPr preferRelativeResize="0">
            <a:picLocks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flipH="1">
            <a:off x="7295855" y="3174143"/>
            <a:ext cx="900000" cy="1188000"/>
          </a:xfrm>
          <a:prstGeom prst="rect">
            <a:avLst/>
          </a:prstGeom>
        </p:spPr>
      </p:pic>
      <p:pic>
        <p:nvPicPr>
          <p:cNvPr id="94" name="Picture 17" descr="D:\Desktop\学校更名汇报PPT\P1\07谭丁.tif"/>
          <p:cNvPicPr preferRelativeResize="0">
            <a:picLocks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flipH="1">
            <a:off x="6156005" y="3174143"/>
            <a:ext cx="900000" cy="1188000"/>
          </a:xfrm>
          <a:prstGeom prst="rect">
            <a:avLst/>
          </a:prstGeom>
        </p:spPr>
      </p:pic>
      <p:pic>
        <p:nvPicPr>
          <p:cNvPr id="95" name="图片 94"/>
          <p:cNvPicPr preferRelativeResize="0"/>
          <p:nvPr/>
        </p:nvPicPr>
        <p:blipFill rotWithShape="1">
          <a:blip r:embed="rId13"/>
          <a:srcRect l="34849" t="11329" r="17151" b="37787"/>
          <a:stretch>
            <a:fillRect/>
          </a:stretch>
        </p:blipFill>
        <p:spPr>
          <a:xfrm>
            <a:off x="8435705" y="3174143"/>
            <a:ext cx="900000" cy="1188000"/>
          </a:xfrm>
          <a:prstGeom prst="rect">
            <a:avLst/>
          </a:prstGeom>
        </p:spPr>
      </p:pic>
      <p:pic>
        <p:nvPicPr>
          <p:cNvPr id="151" name="图片 150" descr="屏幕剪辑"/>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9512871" y="3174143"/>
            <a:ext cx="2239969" cy="338305"/>
          </a:xfrm>
          <a:prstGeom prst="rect">
            <a:avLst/>
          </a:prstGeom>
        </p:spPr>
      </p:pic>
      <p:sp>
        <p:nvSpPr>
          <p:cNvPr id="159" name="文本框 158"/>
          <p:cNvSpPr txBox="1"/>
          <p:nvPr/>
        </p:nvSpPr>
        <p:spPr>
          <a:xfrm>
            <a:off x="240759" y="4374392"/>
            <a:ext cx="1078949" cy="307777"/>
          </a:xfrm>
          <a:prstGeom prst="rect">
            <a:avLst/>
          </a:prstGeom>
          <a:noFill/>
        </p:spPr>
        <p:txBody>
          <a:bodyPr wrap="none" rtlCol="0">
            <a:spAutoFit/>
          </a:bodyPr>
          <a:lstStyle/>
          <a:p>
            <a:pPr algn="ctr" fontAlgn="base">
              <a:spcBef>
                <a:spcPct val="0"/>
              </a:spcBef>
              <a:spcAft>
                <a:spcPct val="0"/>
              </a:spcAft>
            </a:pPr>
            <a:r>
              <a:rPr lang="en-US" altLang="zh-CN" sz="1400" b="1" dirty="0">
                <a:solidFill>
                  <a:srgbClr val="000000"/>
                </a:solidFill>
                <a:cs typeface="+mn-ea"/>
                <a:sym typeface="+mn-lt"/>
              </a:rPr>
              <a:t>ZHU </a:t>
            </a:r>
            <a:r>
              <a:rPr lang="en-US" altLang="zh-CN" sz="1400" b="1" dirty="0" err="1">
                <a:solidFill>
                  <a:srgbClr val="000000"/>
                </a:solidFill>
                <a:cs typeface="+mn-ea"/>
                <a:sym typeface="+mn-lt"/>
              </a:rPr>
              <a:t>Kezhen</a:t>
            </a:r>
            <a:endParaRPr lang="en-US" altLang="zh-CN" sz="1400" b="1" dirty="0">
              <a:solidFill>
                <a:srgbClr val="000000"/>
              </a:solidFill>
              <a:cs typeface="+mn-ea"/>
              <a:sym typeface="+mn-lt"/>
            </a:endParaRPr>
          </a:p>
        </p:txBody>
      </p:sp>
      <p:sp>
        <p:nvSpPr>
          <p:cNvPr id="160" name="文本框 159"/>
          <p:cNvSpPr txBox="1"/>
          <p:nvPr/>
        </p:nvSpPr>
        <p:spPr>
          <a:xfrm>
            <a:off x="1364848" y="4367418"/>
            <a:ext cx="1330492" cy="307777"/>
          </a:xfrm>
          <a:prstGeom prst="rect">
            <a:avLst/>
          </a:prstGeom>
          <a:noFill/>
        </p:spPr>
        <p:txBody>
          <a:bodyPr wrap="none" rtlCol="0">
            <a:spAutoFit/>
          </a:bodyPr>
          <a:lstStyle/>
          <a:p>
            <a:pPr algn="ctr" fontAlgn="base">
              <a:spcBef>
                <a:spcPct val="0"/>
              </a:spcBef>
              <a:spcAft>
                <a:spcPct val="0"/>
              </a:spcAft>
            </a:pPr>
            <a:r>
              <a:rPr lang="en-US" altLang="zh-CN" sz="1400" b="1" dirty="0">
                <a:solidFill>
                  <a:srgbClr val="000000"/>
                </a:solidFill>
                <a:cs typeface="+mn-ea"/>
                <a:sym typeface="+mn-lt"/>
              </a:rPr>
              <a:t> TU </a:t>
            </a:r>
            <a:r>
              <a:rPr lang="en-US" altLang="zh-CN" sz="1400" b="1" dirty="0" err="1">
                <a:solidFill>
                  <a:srgbClr val="000000"/>
                </a:solidFill>
                <a:cs typeface="+mn-ea"/>
                <a:sym typeface="+mn-lt"/>
              </a:rPr>
              <a:t>Changwang</a:t>
            </a:r>
            <a:endParaRPr lang="en-US" altLang="zh-CN" sz="1400" b="1" dirty="0">
              <a:solidFill>
                <a:srgbClr val="000000"/>
              </a:solidFill>
              <a:cs typeface="+mn-ea"/>
              <a:sym typeface="+mn-lt"/>
            </a:endParaRPr>
          </a:p>
        </p:txBody>
      </p:sp>
      <p:sp>
        <p:nvSpPr>
          <p:cNvPr id="161" name="文本框 160"/>
          <p:cNvSpPr txBox="1"/>
          <p:nvPr/>
        </p:nvSpPr>
        <p:spPr>
          <a:xfrm>
            <a:off x="2755706" y="4367417"/>
            <a:ext cx="1104661" cy="307777"/>
          </a:xfrm>
          <a:prstGeom prst="rect">
            <a:avLst/>
          </a:prstGeom>
          <a:noFill/>
        </p:spPr>
        <p:txBody>
          <a:bodyPr wrap="none" rtlCol="0">
            <a:spAutoFit/>
          </a:bodyPr>
          <a:lstStyle/>
          <a:p>
            <a:pPr algn="ctr" fontAlgn="base">
              <a:spcBef>
                <a:spcPct val="0"/>
              </a:spcBef>
              <a:spcAft>
                <a:spcPct val="0"/>
              </a:spcAft>
            </a:pPr>
            <a:r>
              <a:rPr lang="en-US" altLang="zh-CN" sz="1400" b="1" dirty="0">
                <a:solidFill>
                  <a:srgbClr val="000000"/>
                </a:solidFill>
                <a:cs typeface="+mn-ea"/>
                <a:sym typeface="+mn-lt"/>
              </a:rPr>
              <a:t>ZHU </a:t>
            </a:r>
            <a:r>
              <a:rPr lang="en-US" altLang="zh-CN" sz="1400" b="1" dirty="0" err="1">
                <a:solidFill>
                  <a:srgbClr val="000000"/>
                </a:solidFill>
                <a:cs typeface="+mn-ea"/>
                <a:sym typeface="+mn-lt"/>
              </a:rPr>
              <a:t>Hezhou</a:t>
            </a:r>
            <a:endParaRPr lang="zh-CN" altLang="en-US" sz="1400" b="1" dirty="0">
              <a:solidFill>
                <a:srgbClr val="000000"/>
              </a:solidFill>
              <a:cs typeface="+mn-ea"/>
              <a:sym typeface="+mn-lt"/>
            </a:endParaRPr>
          </a:p>
        </p:txBody>
      </p:sp>
      <p:sp>
        <p:nvSpPr>
          <p:cNvPr id="162" name="文本框 161"/>
          <p:cNvSpPr txBox="1"/>
          <p:nvPr/>
        </p:nvSpPr>
        <p:spPr>
          <a:xfrm>
            <a:off x="3877316" y="4384017"/>
            <a:ext cx="1050288" cy="307777"/>
          </a:xfrm>
          <a:prstGeom prst="rect">
            <a:avLst/>
          </a:prstGeom>
          <a:noFill/>
        </p:spPr>
        <p:txBody>
          <a:bodyPr wrap="none" rtlCol="0">
            <a:spAutoFit/>
          </a:bodyPr>
          <a:lstStyle/>
          <a:p>
            <a:pPr algn="ctr" fontAlgn="base">
              <a:spcBef>
                <a:spcPct val="0"/>
              </a:spcBef>
              <a:spcAft>
                <a:spcPct val="0"/>
              </a:spcAft>
            </a:pPr>
            <a:r>
              <a:rPr lang="en-US" altLang="zh-CN" sz="1400" b="1" dirty="0">
                <a:solidFill>
                  <a:srgbClr val="000000"/>
                </a:solidFill>
                <a:cs typeface="+mn-ea"/>
                <a:sym typeface="+mn-lt"/>
              </a:rPr>
              <a:t>ZHANG </a:t>
            </a:r>
            <a:r>
              <a:rPr lang="en-US" altLang="zh-CN" sz="1400" b="1" dirty="0" err="1">
                <a:solidFill>
                  <a:srgbClr val="000000"/>
                </a:solidFill>
                <a:cs typeface="+mn-ea"/>
                <a:sym typeface="+mn-lt"/>
              </a:rPr>
              <a:t>Jijia</a:t>
            </a:r>
            <a:endParaRPr lang="zh-CN" altLang="en-US" sz="1400" b="1" dirty="0">
              <a:solidFill>
                <a:srgbClr val="000000"/>
              </a:solidFill>
              <a:cs typeface="+mn-ea"/>
              <a:sym typeface="+mn-lt"/>
            </a:endParaRPr>
          </a:p>
        </p:txBody>
      </p:sp>
      <p:sp>
        <p:nvSpPr>
          <p:cNvPr id="163" name="文本框 162"/>
          <p:cNvSpPr txBox="1"/>
          <p:nvPr/>
        </p:nvSpPr>
        <p:spPr>
          <a:xfrm>
            <a:off x="9364193" y="4308694"/>
            <a:ext cx="2806900" cy="523220"/>
          </a:xfrm>
          <a:prstGeom prst="rect">
            <a:avLst/>
          </a:prstGeom>
          <a:noFill/>
        </p:spPr>
        <p:txBody>
          <a:bodyPr wrap="square" rtlCol="0">
            <a:spAutoFit/>
          </a:bodyPr>
          <a:lstStyle/>
          <a:p>
            <a:pPr algn="ctr" fontAlgn="base">
              <a:spcBef>
                <a:spcPct val="0"/>
              </a:spcBef>
              <a:spcAft>
                <a:spcPct val="0"/>
              </a:spcAft>
            </a:pPr>
            <a:r>
              <a:rPr lang="en-US" altLang="zh-CN" sz="1400" b="1" dirty="0">
                <a:solidFill>
                  <a:srgbClr val="000000"/>
                </a:solidFill>
                <a:cs typeface="+mn-ea"/>
                <a:sym typeface="+mn-lt"/>
              </a:rPr>
              <a:t>Russian State Hydro-meteorological University </a:t>
            </a:r>
            <a:endParaRPr lang="zh-CN" altLang="en-US" sz="1400" b="1" dirty="0">
              <a:solidFill>
                <a:srgbClr val="000000"/>
              </a:solidFill>
              <a:cs typeface="+mn-ea"/>
              <a:sym typeface="+mn-lt"/>
            </a:endParaRPr>
          </a:p>
        </p:txBody>
      </p:sp>
      <p:sp>
        <p:nvSpPr>
          <p:cNvPr id="164" name="矩形 163"/>
          <p:cNvSpPr/>
          <p:nvPr/>
        </p:nvSpPr>
        <p:spPr>
          <a:xfrm>
            <a:off x="153061" y="5862389"/>
            <a:ext cx="1198788" cy="769441"/>
          </a:xfrm>
          <a:prstGeom prst="rect">
            <a:avLst/>
          </a:prstGeom>
        </p:spPr>
        <p:txBody>
          <a:bodyPr wrap="square">
            <a:spAutoFit/>
          </a:bodyPr>
          <a:lstStyle/>
          <a:p>
            <a:r>
              <a:rPr lang="en-US" altLang="zh-CN" sz="1100" b="1" dirty="0">
                <a:solidFill>
                  <a:srgbClr val="0070C0"/>
                </a:solidFill>
                <a:cs typeface="+mn-ea"/>
                <a:sym typeface="+mn-lt"/>
              </a:rPr>
              <a:t>University of Illinois 1910</a:t>
            </a:r>
          </a:p>
          <a:p>
            <a:r>
              <a:rPr lang="en-US" altLang="zh-CN" sz="1100" b="1" dirty="0">
                <a:solidFill>
                  <a:srgbClr val="0070C0"/>
                </a:solidFill>
                <a:cs typeface="+mn-ea"/>
                <a:sym typeface="+mn-lt"/>
              </a:rPr>
              <a:t>University of Harvard 1913</a:t>
            </a:r>
            <a:endParaRPr lang="zh-CN" altLang="en-US" sz="1100" b="1" dirty="0">
              <a:solidFill>
                <a:srgbClr val="0070C0"/>
              </a:solidFill>
              <a:cs typeface="+mn-ea"/>
              <a:sym typeface="+mn-lt"/>
            </a:endParaRPr>
          </a:p>
        </p:txBody>
      </p:sp>
      <p:sp>
        <p:nvSpPr>
          <p:cNvPr id="165" name="矩形 164"/>
          <p:cNvSpPr/>
          <p:nvPr/>
        </p:nvSpPr>
        <p:spPr>
          <a:xfrm>
            <a:off x="142718" y="4625986"/>
            <a:ext cx="1555989" cy="1107996"/>
          </a:xfrm>
          <a:prstGeom prst="rect">
            <a:avLst/>
          </a:prstGeom>
        </p:spPr>
        <p:txBody>
          <a:bodyPr wrap="square">
            <a:spAutoFit/>
          </a:bodyPr>
          <a:lstStyle/>
          <a:p>
            <a:r>
              <a:rPr lang="en-US" altLang="zh-CN" sz="1100" b="1" dirty="0">
                <a:cs typeface="+mn-ea"/>
                <a:sym typeface="+mn-lt"/>
              </a:rPr>
              <a:t>Prominent Chinese Meteorologist, Geologist and Educator</a:t>
            </a:r>
          </a:p>
          <a:p>
            <a:r>
              <a:rPr lang="en-US" altLang="zh-CN" sz="1100" b="1" dirty="0">
                <a:cs typeface="+mn-ea"/>
                <a:sym typeface="+mn-lt"/>
              </a:rPr>
              <a:t>Founder of China’s modern geology and meteorology</a:t>
            </a:r>
            <a:endParaRPr lang="zh-CN" altLang="en-US" sz="1100" b="1" dirty="0">
              <a:cs typeface="+mn-ea"/>
              <a:sym typeface="+mn-lt"/>
            </a:endParaRPr>
          </a:p>
        </p:txBody>
      </p:sp>
      <p:sp>
        <p:nvSpPr>
          <p:cNvPr id="166" name="矩形 165"/>
          <p:cNvSpPr/>
          <p:nvPr/>
        </p:nvSpPr>
        <p:spPr>
          <a:xfrm>
            <a:off x="1495310" y="4625986"/>
            <a:ext cx="1277562" cy="769441"/>
          </a:xfrm>
          <a:prstGeom prst="rect">
            <a:avLst/>
          </a:prstGeom>
        </p:spPr>
        <p:txBody>
          <a:bodyPr wrap="square">
            <a:spAutoFit/>
          </a:bodyPr>
          <a:lstStyle/>
          <a:p>
            <a:r>
              <a:rPr lang="en-US" altLang="zh-CN" sz="1100" b="1" dirty="0">
                <a:cs typeface="+mn-ea"/>
                <a:sym typeface="+mn-lt"/>
              </a:rPr>
              <a:t>Meteorologist, Founder of China’s Contemporary Meteorology</a:t>
            </a:r>
            <a:endParaRPr lang="zh-CN" altLang="en-US" sz="1100" b="1" dirty="0">
              <a:cs typeface="+mn-ea"/>
              <a:sym typeface="+mn-lt"/>
            </a:endParaRPr>
          </a:p>
        </p:txBody>
      </p:sp>
      <p:sp>
        <p:nvSpPr>
          <p:cNvPr id="167" name="矩形 166"/>
          <p:cNvSpPr/>
          <p:nvPr/>
        </p:nvSpPr>
        <p:spPr>
          <a:xfrm>
            <a:off x="1476059" y="5529543"/>
            <a:ext cx="1277563" cy="1107996"/>
          </a:xfrm>
          <a:prstGeom prst="rect">
            <a:avLst/>
          </a:prstGeom>
        </p:spPr>
        <p:txBody>
          <a:bodyPr wrap="square">
            <a:spAutoFit/>
          </a:bodyPr>
          <a:lstStyle/>
          <a:p>
            <a:r>
              <a:rPr lang="en-US" altLang="zh-CN" sz="1100" b="1" dirty="0">
                <a:solidFill>
                  <a:srgbClr val="0070C0"/>
                </a:solidFill>
                <a:cs typeface="+mn-ea"/>
                <a:sym typeface="+mn-lt"/>
              </a:rPr>
              <a:t>Imperial College London 1930</a:t>
            </a:r>
          </a:p>
          <a:p>
            <a:r>
              <a:rPr lang="en-US" altLang="zh-CN" sz="1100" b="1" dirty="0">
                <a:solidFill>
                  <a:srgbClr val="0070C0"/>
                </a:solidFill>
                <a:cs typeface="+mn-ea"/>
                <a:sym typeface="+mn-lt"/>
              </a:rPr>
              <a:t>University of Liverpool 1932</a:t>
            </a:r>
          </a:p>
          <a:p>
            <a:r>
              <a:rPr lang="en-US" altLang="zh-CN" sz="1100" b="1" dirty="0">
                <a:solidFill>
                  <a:srgbClr val="0070C0"/>
                </a:solidFill>
                <a:cs typeface="+mn-ea"/>
                <a:sym typeface="+mn-lt"/>
              </a:rPr>
              <a:t>Supervisor: Carl-</a:t>
            </a:r>
            <a:r>
              <a:rPr lang="en-US" altLang="zh-CN" sz="1100" b="1" dirty="0" err="1">
                <a:solidFill>
                  <a:srgbClr val="0070C0"/>
                </a:solidFill>
                <a:cs typeface="+mn-ea"/>
                <a:sym typeface="+mn-lt"/>
              </a:rPr>
              <a:t>Gustaf</a:t>
            </a:r>
            <a:r>
              <a:rPr lang="en-US" altLang="zh-CN" sz="1100" b="1" dirty="0">
                <a:solidFill>
                  <a:srgbClr val="0070C0"/>
                </a:solidFill>
                <a:cs typeface="+mn-ea"/>
                <a:sym typeface="+mn-lt"/>
              </a:rPr>
              <a:t> </a:t>
            </a:r>
            <a:r>
              <a:rPr lang="en-US" altLang="zh-CN" sz="1100" b="1" dirty="0" err="1">
                <a:solidFill>
                  <a:srgbClr val="0070C0"/>
                </a:solidFill>
                <a:cs typeface="+mn-ea"/>
                <a:sym typeface="+mn-lt"/>
              </a:rPr>
              <a:t>Rossby</a:t>
            </a:r>
            <a:endParaRPr lang="zh-CN" altLang="en-US" sz="1100" b="1" dirty="0">
              <a:solidFill>
                <a:srgbClr val="0070C0"/>
              </a:solidFill>
              <a:cs typeface="+mn-ea"/>
              <a:sym typeface="+mn-lt"/>
            </a:endParaRPr>
          </a:p>
        </p:txBody>
      </p:sp>
      <p:sp>
        <p:nvSpPr>
          <p:cNvPr id="168" name="矩形 167"/>
          <p:cNvSpPr/>
          <p:nvPr/>
        </p:nvSpPr>
        <p:spPr>
          <a:xfrm>
            <a:off x="2683787" y="4625986"/>
            <a:ext cx="1344894" cy="1277273"/>
          </a:xfrm>
          <a:prstGeom prst="rect">
            <a:avLst/>
          </a:prstGeom>
        </p:spPr>
        <p:txBody>
          <a:bodyPr wrap="square">
            <a:spAutoFit/>
          </a:bodyPr>
          <a:lstStyle/>
          <a:p>
            <a:pPr>
              <a:defRPr/>
            </a:pPr>
            <a:r>
              <a:rPr lang="en-US" altLang="zh-CN" sz="1100" b="1" dirty="0">
                <a:cs typeface="+mn-ea"/>
                <a:sym typeface="+mn-lt"/>
              </a:rPr>
              <a:t>1</a:t>
            </a:r>
            <a:r>
              <a:rPr lang="en-US" altLang="zh-CN" sz="1100" b="1" baseline="30000" dirty="0">
                <a:cs typeface="+mn-ea"/>
                <a:sym typeface="+mn-lt"/>
              </a:rPr>
              <a:t>st</a:t>
            </a:r>
            <a:r>
              <a:rPr lang="en-US" altLang="zh-CN" sz="1100" b="1" dirty="0">
                <a:cs typeface="+mn-ea"/>
                <a:sym typeface="+mn-lt"/>
              </a:rPr>
              <a:t> Dean of NUIST Met. Department, then Deputy Director of National Institute of Met. Science</a:t>
            </a:r>
            <a:endParaRPr lang="zh-CN" altLang="zh-CN" sz="1100" b="1" dirty="0">
              <a:cs typeface="+mn-ea"/>
              <a:sym typeface="+mn-lt"/>
            </a:endParaRPr>
          </a:p>
        </p:txBody>
      </p:sp>
      <p:sp>
        <p:nvSpPr>
          <p:cNvPr id="169" name="矩形 168"/>
          <p:cNvSpPr/>
          <p:nvPr/>
        </p:nvSpPr>
        <p:spPr>
          <a:xfrm>
            <a:off x="3853359" y="4625986"/>
            <a:ext cx="1213896" cy="1200329"/>
          </a:xfrm>
          <a:prstGeom prst="rect">
            <a:avLst/>
          </a:prstGeom>
        </p:spPr>
        <p:txBody>
          <a:bodyPr wrap="square">
            <a:spAutoFit/>
          </a:bodyPr>
          <a:lstStyle/>
          <a:p>
            <a:r>
              <a:rPr lang="en-US" altLang="zh-CN" sz="1200" b="1" dirty="0">
                <a:cs typeface="+mn-ea"/>
                <a:sym typeface="+mn-lt"/>
              </a:rPr>
              <a:t>1</a:t>
            </a:r>
            <a:r>
              <a:rPr lang="en-US" altLang="zh-CN" sz="1200" b="1" baseline="30000" dirty="0">
                <a:cs typeface="+mn-ea"/>
                <a:sym typeface="+mn-lt"/>
              </a:rPr>
              <a:t>st</a:t>
            </a:r>
            <a:r>
              <a:rPr lang="en-US" altLang="zh-CN" sz="1200" b="1" dirty="0">
                <a:cs typeface="+mn-ea"/>
                <a:sym typeface="+mn-lt"/>
              </a:rPr>
              <a:t> Professor Team Leader, Member, Chinese Academy of Engineering</a:t>
            </a:r>
            <a:endParaRPr lang="zh-CN" altLang="en-US" sz="1200" b="1" dirty="0">
              <a:cs typeface="+mn-ea"/>
              <a:sym typeface="+mn-lt"/>
            </a:endParaRPr>
          </a:p>
        </p:txBody>
      </p:sp>
      <p:sp>
        <p:nvSpPr>
          <p:cNvPr id="170" name="矩形 169"/>
          <p:cNvSpPr/>
          <p:nvPr/>
        </p:nvSpPr>
        <p:spPr>
          <a:xfrm>
            <a:off x="4924004" y="4654861"/>
            <a:ext cx="1202325" cy="600164"/>
          </a:xfrm>
          <a:prstGeom prst="rect">
            <a:avLst/>
          </a:prstGeom>
        </p:spPr>
        <p:txBody>
          <a:bodyPr wrap="square">
            <a:spAutoFit/>
          </a:bodyPr>
          <a:lstStyle/>
          <a:p>
            <a:pPr>
              <a:defRPr/>
            </a:pPr>
            <a:r>
              <a:rPr lang="en-US" altLang="zh-CN" sz="1100" b="1" dirty="0">
                <a:solidFill>
                  <a:prstClr val="black"/>
                </a:solidFill>
                <a:cs typeface="+mn-ea"/>
                <a:sym typeface="+mn-lt"/>
              </a:rPr>
              <a:t>1</a:t>
            </a:r>
            <a:r>
              <a:rPr lang="en-US" altLang="zh-CN" sz="1100" b="1" baseline="30000" dirty="0">
                <a:solidFill>
                  <a:prstClr val="black"/>
                </a:solidFill>
                <a:cs typeface="+mn-ea"/>
                <a:sym typeface="+mn-lt"/>
              </a:rPr>
              <a:t>st</a:t>
            </a:r>
            <a:r>
              <a:rPr lang="en-US" altLang="zh-CN" sz="1100" b="1" dirty="0">
                <a:solidFill>
                  <a:prstClr val="black"/>
                </a:solidFill>
                <a:cs typeface="+mn-ea"/>
                <a:sym typeface="+mn-lt"/>
              </a:rPr>
              <a:t> Deputy Director of Agro-met Institute</a:t>
            </a:r>
          </a:p>
        </p:txBody>
      </p:sp>
      <p:sp>
        <p:nvSpPr>
          <p:cNvPr id="171" name="矩形 170"/>
          <p:cNvSpPr/>
          <p:nvPr/>
        </p:nvSpPr>
        <p:spPr>
          <a:xfrm>
            <a:off x="4948231" y="4374392"/>
            <a:ext cx="1121717" cy="307777"/>
          </a:xfrm>
          <a:prstGeom prst="rect">
            <a:avLst/>
          </a:prstGeom>
        </p:spPr>
        <p:txBody>
          <a:bodyPr wrap="none">
            <a:spAutoFit/>
          </a:bodyPr>
          <a:lstStyle/>
          <a:p>
            <a:pPr algn="ctr">
              <a:defRPr/>
            </a:pPr>
            <a:r>
              <a:rPr lang="en-US" altLang="zh-CN" sz="1400" b="1" dirty="0">
                <a:solidFill>
                  <a:prstClr val="black"/>
                </a:solidFill>
                <a:cs typeface="+mn-ea"/>
                <a:sym typeface="+mn-lt"/>
              </a:rPr>
              <a:t>FENG </a:t>
            </a:r>
            <a:r>
              <a:rPr lang="en-US" altLang="zh-CN" sz="1400" b="1" dirty="0" err="1">
                <a:solidFill>
                  <a:prstClr val="black"/>
                </a:solidFill>
                <a:cs typeface="+mn-ea"/>
                <a:sym typeface="+mn-lt"/>
              </a:rPr>
              <a:t>Xiuzao</a:t>
            </a:r>
            <a:endParaRPr lang="zh-CN" altLang="zh-CN" sz="1400" b="1" dirty="0">
              <a:solidFill>
                <a:prstClr val="black"/>
              </a:solidFill>
              <a:cs typeface="+mn-ea"/>
              <a:sym typeface="+mn-lt"/>
            </a:endParaRPr>
          </a:p>
        </p:txBody>
      </p:sp>
      <p:sp>
        <p:nvSpPr>
          <p:cNvPr id="172" name="矩形 171"/>
          <p:cNvSpPr/>
          <p:nvPr/>
        </p:nvSpPr>
        <p:spPr>
          <a:xfrm>
            <a:off x="6043579" y="4625986"/>
            <a:ext cx="1299808" cy="646331"/>
          </a:xfrm>
          <a:prstGeom prst="rect">
            <a:avLst/>
          </a:prstGeom>
        </p:spPr>
        <p:txBody>
          <a:bodyPr wrap="square">
            <a:spAutoFit/>
          </a:bodyPr>
          <a:lstStyle/>
          <a:p>
            <a:pPr>
              <a:defRPr/>
            </a:pPr>
            <a:r>
              <a:rPr lang="en-US" altLang="zh-CN" sz="1200" b="1" dirty="0">
                <a:solidFill>
                  <a:prstClr val="black"/>
                </a:solidFill>
                <a:cs typeface="+mn-ea"/>
                <a:sym typeface="+mn-lt"/>
              </a:rPr>
              <a:t>1</a:t>
            </a:r>
            <a:r>
              <a:rPr lang="en-US" altLang="zh-CN" sz="1200" b="1" baseline="30000" dirty="0">
                <a:solidFill>
                  <a:prstClr val="black"/>
                </a:solidFill>
                <a:cs typeface="+mn-ea"/>
                <a:sym typeface="+mn-lt"/>
              </a:rPr>
              <a:t>st</a:t>
            </a:r>
            <a:r>
              <a:rPr lang="en-US" altLang="zh-CN" sz="1200" b="1" dirty="0">
                <a:solidFill>
                  <a:prstClr val="black"/>
                </a:solidFill>
                <a:cs typeface="+mn-ea"/>
                <a:sym typeface="+mn-lt"/>
              </a:rPr>
              <a:t> Director of The University Observatory</a:t>
            </a:r>
          </a:p>
        </p:txBody>
      </p:sp>
      <p:sp>
        <p:nvSpPr>
          <p:cNvPr id="173" name="矩形 172"/>
          <p:cNvSpPr/>
          <p:nvPr/>
        </p:nvSpPr>
        <p:spPr>
          <a:xfrm>
            <a:off x="6213103" y="4374392"/>
            <a:ext cx="866263" cy="307777"/>
          </a:xfrm>
          <a:prstGeom prst="rect">
            <a:avLst/>
          </a:prstGeom>
        </p:spPr>
        <p:txBody>
          <a:bodyPr wrap="none">
            <a:spAutoFit/>
          </a:bodyPr>
          <a:lstStyle/>
          <a:p>
            <a:pPr algn="ctr">
              <a:defRPr/>
            </a:pPr>
            <a:r>
              <a:rPr lang="en-US" altLang="zh-CN" sz="1400" b="1" dirty="0">
                <a:solidFill>
                  <a:prstClr val="black"/>
                </a:solidFill>
                <a:cs typeface="+mn-ea"/>
                <a:sym typeface="+mn-lt"/>
              </a:rPr>
              <a:t>TAN Ding</a:t>
            </a:r>
            <a:endParaRPr lang="zh-CN" altLang="zh-CN" sz="1400" b="1" dirty="0">
              <a:solidFill>
                <a:prstClr val="black"/>
              </a:solidFill>
              <a:cs typeface="+mn-ea"/>
              <a:sym typeface="+mn-lt"/>
            </a:endParaRPr>
          </a:p>
        </p:txBody>
      </p:sp>
      <p:sp>
        <p:nvSpPr>
          <p:cNvPr id="174" name="矩形 173"/>
          <p:cNvSpPr/>
          <p:nvPr/>
        </p:nvSpPr>
        <p:spPr>
          <a:xfrm>
            <a:off x="7237020" y="4625986"/>
            <a:ext cx="1135846" cy="646331"/>
          </a:xfrm>
          <a:prstGeom prst="rect">
            <a:avLst/>
          </a:prstGeom>
        </p:spPr>
        <p:txBody>
          <a:bodyPr wrap="square">
            <a:spAutoFit/>
          </a:bodyPr>
          <a:lstStyle/>
          <a:p>
            <a:pPr>
              <a:defRPr/>
            </a:pPr>
            <a:r>
              <a:rPr lang="en-US" altLang="zh-CN" sz="1200" b="1" dirty="0">
                <a:solidFill>
                  <a:prstClr val="black"/>
                </a:solidFill>
                <a:cs typeface="+mn-ea"/>
                <a:sym typeface="+mn-lt"/>
              </a:rPr>
              <a:t>1</a:t>
            </a:r>
            <a:r>
              <a:rPr lang="en-US" altLang="zh-CN" sz="1200" b="1" baseline="30000" dirty="0">
                <a:solidFill>
                  <a:prstClr val="black"/>
                </a:solidFill>
                <a:cs typeface="+mn-ea"/>
                <a:sym typeface="+mn-lt"/>
              </a:rPr>
              <a:t>st</a:t>
            </a:r>
            <a:r>
              <a:rPr lang="en-US" altLang="zh-CN" sz="1200" b="1" dirty="0">
                <a:solidFill>
                  <a:prstClr val="black"/>
                </a:solidFill>
                <a:cs typeface="+mn-ea"/>
                <a:sym typeface="+mn-lt"/>
              </a:rPr>
              <a:t> Dean of Atmos. Observation</a:t>
            </a:r>
            <a:endParaRPr lang="zh-CN" altLang="zh-CN" sz="1200" b="1" dirty="0">
              <a:solidFill>
                <a:prstClr val="black"/>
              </a:solidFill>
              <a:cs typeface="+mn-ea"/>
              <a:sym typeface="+mn-lt"/>
            </a:endParaRPr>
          </a:p>
        </p:txBody>
      </p:sp>
      <p:sp>
        <p:nvSpPr>
          <p:cNvPr id="175" name="矩形 174"/>
          <p:cNvSpPr/>
          <p:nvPr/>
        </p:nvSpPr>
        <p:spPr>
          <a:xfrm>
            <a:off x="7216481" y="4374392"/>
            <a:ext cx="1176925" cy="276999"/>
          </a:xfrm>
          <a:prstGeom prst="rect">
            <a:avLst/>
          </a:prstGeom>
        </p:spPr>
        <p:txBody>
          <a:bodyPr wrap="none">
            <a:spAutoFit/>
          </a:bodyPr>
          <a:lstStyle/>
          <a:p>
            <a:pPr algn="ctr">
              <a:defRPr/>
            </a:pPr>
            <a:r>
              <a:rPr lang="en-US" altLang="zh-CN" sz="1200" b="1" dirty="0">
                <a:solidFill>
                  <a:prstClr val="black"/>
                </a:solidFill>
                <a:cs typeface="+mn-ea"/>
                <a:sym typeface="+mn-lt"/>
              </a:rPr>
              <a:t>TIAN </a:t>
            </a:r>
            <a:r>
              <a:rPr lang="en-US" altLang="zh-CN" sz="1200" b="1" dirty="0" err="1">
                <a:solidFill>
                  <a:prstClr val="black"/>
                </a:solidFill>
                <a:cs typeface="+mn-ea"/>
                <a:sym typeface="+mn-lt"/>
              </a:rPr>
              <a:t>Mingyuan</a:t>
            </a:r>
            <a:endParaRPr lang="zh-CN" altLang="zh-CN" sz="1200" b="1" dirty="0">
              <a:solidFill>
                <a:prstClr val="black"/>
              </a:solidFill>
              <a:cs typeface="+mn-ea"/>
              <a:sym typeface="+mn-lt"/>
            </a:endParaRPr>
          </a:p>
        </p:txBody>
      </p:sp>
      <p:sp>
        <p:nvSpPr>
          <p:cNvPr id="176" name="矩形 175"/>
          <p:cNvSpPr/>
          <p:nvPr/>
        </p:nvSpPr>
        <p:spPr>
          <a:xfrm>
            <a:off x="8381948" y="4625986"/>
            <a:ext cx="1135781" cy="461665"/>
          </a:xfrm>
          <a:prstGeom prst="rect">
            <a:avLst/>
          </a:prstGeom>
        </p:spPr>
        <p:txBody>
          <a:bodyPr wrap="square">
            <a:spAutoFit/>
          </a:bodyPr>
          <a:lstStyle/>
          <a:p>
            <a:pPr algn="ctr">
              <a:defRPr/>
            </a:pPr>
            <a:r>
              <a:rPr lang="en-US" altLang="zh-CN" sz="1200" b="1" dirty="0">
                <a:cs typeface="+mn-ea"/>
                <a:sym typeface="+mn-lt"/>
              </a:rPr>
              <a:t>Founder of Climatology</a:t>
            </a:r>
          </a:p>
        </p:txBody>
      </p:sp>
      <p:sp>
        <p:nvSpPr>
          <p:cNvPr id="177" name="矩形 176"/>
          <p:cNvSpPr/>
          <p:nvPr/>
        </p:nvSpPr>
        <p:spPr>
          <a:xfrm>
            <a:off x="8446399" y="4374392"/>
            <a:ext cx="1135246" cy="276999"/>
          </a:xfrm>
          <a:prstGeom prst="rect">
            <a:avLst/>
          </a:prstGeom>
        </p:spPr>
        <p:txBody>
          <a:bodyPr wrap="none">
            <a:spAutoFit/>
          </a:bodyPr>
          <a:lstStyle/>
          <a:p>
            <a:pPr algn="ctr">
              <a:defRPr/>
            </a:pPr>
            <a:r>
              <a:rPr lang="en-US" altLang="zh-CN" sz="1200" b="1" dirty="0">
                <a:solidFill>
                  <a:prstClr val="black"/>
                </a:solidFill>
                <a:cs typeface="+mn-ea"/>
                <a:sym typeface="+mn-lt"/>
              </a:rPr>
              <a:t>WENG </a:t>
            </a:r>
            <a:r>
              <a:rPr lang="en-US" altLang="zh-CN" sz="1200" b="1" dirty="0" err="1">
                <a:solidFill>
                  <a:prstClr val="black"/>
                </a:solidFill>
                <a:cs typeface="+mn-ea"/>
                <a:sym typeface="+mn-lt"/>
              </a:rPr>
              <a:t>Duming</a:t>
            </a:r>
            <a:endParaRPr lang="zh-CN" altLang="en-US" sz="1200" b="1" dirty="0">
              <a:solidFill>
                <a:prstClr val="black"/>
              </a:solidFill>
              <a:cs typeface="+mn-ea"/>
              <a:sym typeface="+mn-lt"/>
            </a:endParaRPr>
          </a:p>
        </p:txBody>
      </p:sp>
      <p:sp>
        <p:nvSpPr>
          <p:cNvPr id="178" name="矩形 177"/>
          <p:cNvSpPr/>
          <p:nvPr/>
        </p:nvSpPr>
        <p:spPr>
          <a:xfrm>
            <a:off x="9556228" y="4808978"/>
            <a:ext cx="2838972" cy="1015663"/>
          </a:xfrm>
          <a:prstGeom prst="rect">
            <a:avLst/>
          </a:prstGeom>
          <a:solidFill>
            <a:schemeClr val="accent3">
              <a:lumMod val="20000"/>
              <a:lumOff val="80000"/>
            </a:schemeClr>
          </a:solidFill>
        </p:spPr>
        <p:txBody>
          <a:bodyPr wrap="square">
            <a:spAutoFit/>
          </a:bodyPr>
          <a:lstStyle/>
          <a:p>
            <a:r>
              <a:rPr lang="en-US" altLang="zh-CN" sz="1200" b="1" dirty="0">
                <a:cs typeface="+mn-ea"/>
                <a:sym typeface="+mn-lt"/>
              </a:rPr>
              <a:t>Originated from Dept. of Physics, University of Moscow</a:t>
            </a:r>
          </a:p>
          <a:p>
            <a:r>
              <a:rPr lang="en-US" altLang="zh-CN" sz="1200" b="1" dirty="0">
                <a:cs typeface="+mn-ea"/>
                <a:sym typeface="+mn-lt"/>
              </a:rPr>
              <a:t>1930 Moscow Hydro-Met Institute</a:t>
            </a:r>
            <a:endParaRPr lang="zh-CN" altLang="en-US" sz="1200" b="1" dirty="0">
              <a:cs typeface="+mn-ea"/>
              <a:sym typeface="+mn-lt"/>
            </a:endParaRPr>
          </a:p>
          <a:p>
            <a:r>
              <a:rPr lang="en-US" altLang="zh-CN" sz="1200" b="1" dirty="0">
                <a:cs typeface="+mn-ea"/>
                <a:sym typeface="+mn-lt"/>
              </a:rPr>
              <a:t>1945 Leningrad Hydro-met Institute</a:t>
            </a:r>
          </a:p>
          <a:p>
            <a:r>
              <a:rPr lang="en-US" altLang="zh-CN" sz="1200" b="1">
                <a:cs typeface="+mn-ea"/>
                <a:sym typeface="+mn-lt"/>
              </a:rPr>
              <a:t>1998 </a:t>
            </a:r>
            <a:r>
              <a:rPr lang="en-US" altLang="zh-CN" sz="1200" b="1" dirty="0">
                <a:cs typeface="+mn-ea"/>
                <a:sym typeface="+mn-lt"/>
              </a:rPr>
              <a:t>RSHU</a:t>
            </a:r>
            <a:endParaRPr lang="zh-CN" altLang="en-US" sz="1200" b="1" dirty="0">
              <a:cs typeface="+mn-ea"/>
              <a:sym typeface="+mn-lt"/>
            </a:endParaRPr>
          </a:p>
        </p:txBody>
      </p:sp>
      <p:sp>
        <p:nvSpPr>
          <p:cNvPr id="179" name="矩形 178"/>
          <p:cNvSpPr/>
          <p:nvPr/>
        </p:nvSpPr>
        <p:spPr>
          <a:xfrm>
            <a:off x="7907085" y="5950409"/>
            <a:ext cx="2954956" cy="830997"/>
          </a:xfrm>
          <a:prstGeom prst="rect">
            <a:avLst/>
          </a:prstGeom>
          <a:solidFill>
            <a:srgbClr val="FFFFCC"/>
          </a:solidFill>
        </p:spPr>
        <p:txBody>
          <a:bodyPr wrap="square">
            <a:spAutoFit/>
          </a:bodyPr>
          <a:lstStyle/>
          <a:p>
            <a:pPr algn="just" fontAlgn="base">
              <a:spcBef>
                <a:spcPct val="0"/>
              </a:spcBef>
              <a:spcAft>
                <a:spcPct val="0"/>
              </a:spcAft>
              <a:defRPr/>
            </a:pPr>
            <a:r>
              <a:rPr lang="en-US" altLang="zh-CN" sz="1200" b="1" dirty="0">
                <a:cs typeface="+mn-ea"/>
                <a:sym typeface="+mn-lt"/>
              </a:rPr>
              <a:t>Specialized programs</a:t>
            </a:r>
          </a:p>
          <a:p>
            <a:pPr algn="just" fontAlgn="base">
              <a:spcBef>
                <a:spcPct val="0"/>
              </a:spcBef>
              <a:spcAft>
                <a:spcPct val="0"/>
              </a:spcAft>
              <a:defRPr/>
            </a:pPr>
            <a:r>
              <a:rPr lang="en-US" altLang="zh-CN" sz="1200" b="1" dirty="0">
                <a:cs typeface="+mn-ea"/>
                <a:sym typeface="+mn-lt"/>
              </a:rPr>
              <a:t>Application-oriented curriculum</a:t>
            </a:r>
          </a:p>
          <a:p>
            <a:pPr algn="just" fontAlgn="base">
              <a:spcBef>
                <a:spcPct val="0"/>
              </a:spcBef>
              <a:spcAft>
                <a:spcPct val="0"/>
              </a:spcAft>
              <a:defRPr/>
            </a:pPr>
            <a:r>
              <a:rPr lang="en-US" altLang="zh-CN" sz="1200" b="1">
                <a:cs typeface="+mn-ea"/>
                <a:sym typeface="+mn-lt"/>
              </a:rPr>
              <a:t>Solid foundation </a:t>
            </a:r>
            <a:r>
              <a:rPr lang="en-US" altLang="zh-CN" sz="1200" b="1" dirty="0">
                <a:cs typeface="+mn-ea"/>
                <a:sym typeface="+mn-lt"/>
              </a:rPr>
              <a:t>of knowledge</a:t>
            </a:r>
            <a:endParaRPr lang="zh-CN" altLang="en-US" sz="1400" dirty="0">
              <a:cs typeface="+mn-ea"/>
              <a:sym typeface="+mn-lt"/>
            </a:endParaRPr>
          </a:p>
          <a:p>
            <a:pPr algn="just" fontAlgn="base">
              <a:spcBef>
                <a:spcPct val="0"/>
              </a:spcBef>
              <a:spcAft>
                <a:spcPct val="0"/>
              </a:spcAft>
              <a:defRPr/>
            </a:pPr>
            <a:r>
              <a:rPr lang="en-US" altLang="zh-CN" sz="1200" b="1" dirty="0">
                <a:cs typeface="+mn-ea"/>
                <a:sym typeface="+mn-lt"/>
              </a:rPr>
              <a:t>Deep insights of study areas</a:t>
            </a:r>
          </a:p>
        </p:txBody>
      </p:sp>
      <p:sp>
        <p:nvSpPr>
          <p:cNvPr id="180" name="文本框 24"/>
          <p:cNvSpPr txBox="1"/>
          <p:nvPr/>
        </p:nvSpPr>
        <p:spPr>
          <a:xfrm>
            <a:off x="4477799" y="6316005"/>
            <a:ext cx="3663516" cy="369332"/>
          </a:xfrm>
          <a:prstGeom prst="rect">
            <a:avLst/>
          </a:prstGeom>
          <a:noFill/>
        </p:spPr>
        <p:txBody>
          <a:bodyPr wrap="square">
            <a:spAutoFit/>
          </a:bodyPr>
          <a:lstStyle/>
          <a:p>
            <a:pPr algn="ctr">
              <a:defRPr/>
            </a:pPr>
            <a:r>
              <a:rPr lang="en-US" altLang="zh-CN" b="1" dirty="0">
                <a:solidFill>
                  <a:srgbClr val="C00000"/>
                </a:solidFill>
                <a:cs typeface="+mn-ea"/>
                <a:sym typeface="+mn-lt"/>
              </a:rPr>
              <a:t>Inherent Global Perspective</a:t>
            </a:r>
            <a:endParaRPr lang="zh-CN" altLang="en-US" b="1" dirty="0">
              <a:solidFill>
                <a:srgbClr val="C00000"/>
              </a:solidFill>
              <a:cs typeface="+mn-ea"/>
              <a:sym typeface="+mn-lt"/>
            </a:endParaRPr>
          </a:p>
        </p:txBody>
      </p:sp>
      <p:sp>
        <p:nvSpPr>
          <p:cNvPr id="181" name="矩形 180"/>
          <p:cNvSpPr/>
          <p:nvPr/>
        </p:nvSpPr>
        <p:spPr>
          <a:xfrm>
            <a:off x="2702353" y="5785612"/>
            <a:ext cx="1270375" cy="938719"/>
          </a:xfrm>
          <a:prstGeom prst="rect">
            <a:avLst/>
          </a:prstGeom>
        </p:spPr>
        <p:txBody>
          <a:bodyPr wrap="square">
            <a:spAutoFit/>
          </a:bodyPr>
          <a:lstStyle/>
          <a:p>
            <a:pPr>
              <a:defRPr/>
            </a:pPr>
            <a:r>
              <a:rPr lang="en-US" altLang="zh-CN" sz="1100" b="1" dirty="0">
                <a:solidFill>
                  <a:srgbClr val="0070C0"/>
                </a:solidFill>
                <a:cs typeface="+mn-ea"/>
                <a:sym typeface="+mn-lt"/>
              </a:rPr>
              <a:t>National Southwest Associated University, 1940</a:t>
            </a:r>
          </a:p>
          <a:p>
            <a:pPr>
              <a:defRPr/>
            </a:pPr>
            <a:r>
              <a:rPr lang="en-US" altLang="zh-CN" sz="1100" b="1" dirty="0">
                <a:solidFill>
                  <a:srgbClr val="0070C0"/>
                </a:solidFill>
                <a:cs typeface="+mn-ea"/>
                <a:sym typeface="+mn-lt"/>
              </a:rPr>
              <a:t>UC Berkeley, 1948</a:t>
            </a:r>
          </a:p>
        </p:txBody>
      </p:sp>
      <p:sp>
        <p:nvSpPr>
          <p:cNvPr id="182" name="矩形 181"/>
          <p:cNvSpPr/>
          <p:nvPr/>
        </p:nvSpPr>
        <p:spPr>
          <a:xfrm>
            <a:off x="3834185" y="5712423"/>
            <a:ext cx="1130108" cy="600164"/>
          </a:xfrm>
          <a:prstGeom prst="rect">
            <a:avLst/>
          </a:prstGeom>
        </p:spPr>
        <p:txBody>
          <a:bodyPr wrap="square">
            <a:spAutoFit/>
          </a:bodyPr>
          <a:lstStyle/>
          <a:p>
            <a:r>
              <a:rPr lang="en-US" altLang="zh-CN" sz="1100" b="1" dirty="0">
                <a:solidFill>
                  <a:srgbClr val="0070C0"/>
                </a:solidFill>
                <a:cs typeface="+mn-ea"/>
                <a:sym typeface="+mn-lt"/>
              </a:rPr>
              <a:t>Leningrad Hydro-met Institute,1958</a:t>
            </a:r>
            <a:endParaRPr lang="zh-CN" altLang="en-US" sz="1100" b="1" dirty="0">
              <a:solidFill>
                <a:srgbClr val="0070C0"/>
              </a:solidFill>
              <a:cs typeface="+mn-ea"/>
              <a:sym typeface="+mn-lt"/>
            </a:endParaRPr>
          </a:p>
        </p:txBody>
      </p:sp>
      <p:sp>
        <p:nvSpPr>
          <p:cNvPr id="183" name="矩形 182"/>
          <p:cNvSpPr/>
          <p:nvPr/>
        </p:nvSpPr>
        <p:spPr>
          <a:xfrm>
            <a:off x="4925285" y="5346661"/>
            <a:ext cx="1146600" cy="600164"/>
          </a:xfrm>
          <a:prstGeom prst="rect">
            <a:avLst/>
          </a:prstGeom>
        </p:spPr>
        <p:txBody>
          <a:bodyPr wrap="square">
            <a:spAutoFit/>
          </a:bodyPr>
          <a:lstStyle/>
          <a:p>
            <a:pPr>
              <a:defRPr/>
            </a:pPr>
            <a:r>
              <a:rPr lang="en-US" altLang="zh-CN" sz="1100" b="1" dirty="0">
                <a:solidFill>
                  <a:srgbClr val="0070C0"/>
                </a:solidFill>
                <a:cs typeface="+mn-ea"/>
                <a:sym typeface="+mn-lt"/>
              </a:rPr>
              <a:t>Education Experience in the USA,1947</a:t>
            </a:r>
            <a:endParaRPr lang="zh-CN" altLang="zh-CN" sz="1100" b="1" dirty="0">
              <a:solidFill>
                <a:srgbClr val="0070C0"/>
              </a:solidFill>
              <a:cs typeface="+mn-ea"/>
              <a:sym typeface="+mn-lt"/>
            </a:endParaRPr>
          </a:p>
        </p:txBody>
      </p:sp>
      <p:sp>
        <p:nvSpPr>
          <p:cNvPr id="184" name="矩形 183"/>
          <p:cNvSpPr/>
          <p:nvPr/>
        </p:nvSpPr>
        <p:spPr>
          <a:xfrm>
            <a:off x="6062257" y="5154159"/>
            <a:ext cx="1210099" cy="600164"/>
          </a:xfrm>
          <a:prstGeom prst="rect">
            <a:avLst/>
          </a:prstGeom>
        </p:spPr>
        <p:txBody>
          <a:bodyPr wrap="square">
            <a:spAutoFit/>
          </a:bodyPr>
          <a:lstStyle/>
          <a:p>
            <a:pPr>
              <a:defRPr/>
            </a:pPr>
            <a:r>
              <a:rPr lang="en-US" altLang="zh-CN" sz="1100" b="1" dirty="0">
                <a:solidFill>
                  <a:srgbClr val="0070C0"/>
                </a:solidFill>
                <a:cs typeface="+mn-ea"/>
                <a:sym typeface="+mn-lt"/>
              </a:rPr>
              <a:t>School of US Met. Officials, 1947</a:t>
            </a:r>
          </a:p>
        </p:txBody>
      </p:sp>
      <p:sp>
        <p:nvSpPr>
          <p:cNvPr id="185" name="矩形 184"/>
          <p:cNvSpPr/>
          <p:nvPr/>
        </p:nvSpPr>
        <p:spPr>
          <a:xfrm>
            <a:off x="7239721" y="5192658"/>
            <a:ext cx="1334729" cy="600164"/>
          </a:xfrm>
          <a:prstGeom prst="rect">
            <a:avLst/>
          </a:prstGeom>
        </p:spPr>
        <p:txBody>
          <a:bodyPr wrap="square">
            <a:spAutoFit/>
          </a:bodyPr>
          <a:lstStyle/>
          <a:p>
            <a:pPr>
              <a:defRPr/>
            </a:pPr>
            <a:r>
              <a:rPr lang="en-US" altLang="zh-CN" sz="1100" b="1" dirty="0">
                <a:solidFill>
                  <a:srgbClr val="0070C0"/>
                </a:solidFill>
                <a:cs typeface="+mn-ea"/>
                <a:sym typeface="+mn-lt"/>
              </a:rPr>
              <a:t>Education Experience in the USA,1967</a:t>
            </a:r>
            <a:endParaRPr lang="zh-CN" altLang="zh-CN" sz="1100" b="1" dirty="0">
              <a:solidFill>
                <a:srgbClr val="0070C0"/>
              </a:solidFill>
              <a:cs typeface="+mn-ea"/>
              <a:sym typeface="+mn-lt"/>
            </a:endParaRPr>
          </a:p>
        </p:txBody>
      </p:sp>
      <p:sp>
        <p:nvSpPr>
          <p:cNvPr id="186" name="矩形 185"/>
          <p:cNvSpPr/>
          <p:nvPr/>
        </p:nvSpPr>
        <p:spPr>
          <a:xfrm>
            <a:off x="8443655" y="5009790"/>
            <a:ext cx="998881" cy="600164"/>
          </a:xfrm>
          <a:prstGeom prst="rect">
            <a:avLst/>
          </a:prstGeom>
        </p:spPr>
        <p:txBody>
          <a:bodyPr wrap="square">
            <a:spAutoFit/>
          </a:bodyPr>
          <a:lstStyle/>
          <a:p>
            <a:pPr algn="just">
              <a:defRPr/>
            </a:pPr>
            <a:r>
              <a:rPr lang="en-US" altLang="zh-CN" sz="1100" b="1" dirty="0">
                <a:solidFill>
                  <a:srgbClr val="0070C0"/>
                </a:solidFill>
                <a:cs typeface="+mn-ea"/>
                <a:sym typeface="+mn-lt"/>
              </a:rPr>
              <a:t>PhD, Moscow University, 1960</a:t>
            </a:r>
            <a:endParaRPr lang="zh-CN" altLang="en-US" sz="1100" b="1" dirty="0">
              <a:solidFill>
                <a:srgbClr val="0070C0"/>
              </a:solidFill>
              <a:cs typeface="+mn-ea"/>
              <a:sym typeface="+mn-lt"/>
            </a:endParaRPr>
          </a:p>
        </p:txBody>
      </p:sp>
      <p:sp>
        <p:nvSpPr>
          <p:cNvPr id="2" name="灯片编号占位符 1"/>
          <p:cNvSpPr>
            <a:spLocks noGrp="1"/>
          </p:cNvSpPr>
          <p:nvPr>
            <p:ph type="sldNum" sz="quarter" idx="12"/>
          </p:nvPr>
        </p:nvSpPr>
        <p:spPr/>
        <p:txBody>
          <a:bodyPr/>
          <a:lstStyle/>
          <a:p>
            <a:fld id="{F6F80BA7-3816-42AE-A7C0-0A497978291E}" type="slidenum">
              <a:rPr lang="zh-CN" altLang="en-US" smtClean="0">
                <a:cs typeface="+mn-ea"/>
                <a:sym typeface="+mn-lt"/>
              </a:rPr>
              <a:t>3</a:t>
            </a:fld>
            <a:endParaRPr lang="zh-CN" altLang="en-US">
              <a:cs typeface="+mn-ea"/>
              <a:sym typeface="+mn-lt"/>
            </a:endParaRPr>
          </a:p>
        </p:txBody>
      </p:sp>
      <p:grpSp>
        <p:nvGrpSpPr>
          <p:cNvPr id="65" name="组合 64"/>
          <p:cNvGrpSpPr/>
          <p:nvPr/>
        </p:nvGrpSpPr>
        <p:grpSpPr>
          <a:xfrm>
            <a:off x="-14233" y="-80262"/>
            <a:ext cx="7807634" cy="739818"/>
            <a:chOff x="2697467" y="3285553"/>
            <a:chExt cx="6607970" cy="739818"/>
          </a:xfrm>
        </p:grpSpPr>
        <p:sp>
          <p:nvSpPr>
            <p:cNvPr id="78" name="文本框 34"/>
            <p:cNvSpPr txBox="1"/>
            <p:nvPr/>
          </p:nvSpPr>
          <p:spPr bwMode="auto">
            <a:xfrm>
              <a:off x="2935557" y="3343397"/>
              <a:ext cx="6369880" cy="603250"/>
            </a:xfrm>
            <a:prstGeom prst="round2DiagRect">
              <a:avLst>
                <a:gd name="adj1" fmla="val 41153"/>
                <a:gd name="adj2" fmla="val 0"/>
              </a:avLst>
            </a:prstGeom>
            <a:solidFill>
              <a:srgbClr val="9966FF"/>
            </a:solidFill>
            <a:ln>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a:spAutoFit/>
            </a:bodyPr>
            <a:lstStyle/>
            <a:p>
              <a:pPr algn="ctr" fontAlgn="auto">
                <a:spcBef>
                  <a:spcPts val="0"/>
                </a:spcBef>
                <a:spcAft>
                  <a:spcPts val="0"/>
                </a:spcAft>
                <a:defRPr/>
              </a:pP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79" name="椭圆 78">
              <a:extLst>
                <a:ext uri="{FF2B5EF4-FFF2-40B4-BE49-F238E27FC236}">
                  <a16:creationId xmlns:a16="http://schemas.microsoft.com/office/drawing/2014/main" id="{A20F0133-04E6-4B0C-A757-EDC27BFAAC3D}"/>
                </a:ext>
              </a:extLst>
            </p:cNvPr>
            <p:cNvSpPr/>
            <p:nvPr/>
          </p:nvSpPr>
          <p:spPr>
            <a:xfrm>
              <a:off x="2697467" y="3285553"/>
              <a:ext cx="623494" cy="739818"/>
            </a:xfrm>
            <a:prstGeom prst="ellipse">
              <a:avLst/>
            </a:prstGeom>
            <a:solidFill>
              <a:srgbClr val="9966FF"/>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a:effectLst>
                    <a:outerShdw blurRad="38100" dist="38100" dir="2700000" algn="tl">
                      <a:srgbClr val="000000">
                        <a:alpha val="43137"/>
                      </a:srgbClr>
                    </a:outerShdw>
                  </a:effectLst>
                  <a:latin typeface="+mn-ea"/>
                  <a:cs typeface="+mn-ea"/>
                </a:rPr>
                <a:t>1</a:t>
              </a:r>
              <a:endParaRPr lang="zh-CN" altLang="en-US" sz="2400" b="1" dirty="0">
                <a:effectLst>
                  <a:outerShdw blurRad="38100" dist="38100" dir="2700000" algn="tl">
                    <a:srgbClr val="000000">
                      <a:alpha val="43137"/>
                    </a:srgbClr>
                  </a:outerShdw>
                </a:effectLst>
                <a:latin typeface="+mn-ea"/>
                <a:cs typeface="+mn-ea"/>
              </a:endParaRPr>
            </a:p>
          </p:txBody>
        </p:sp>
      </p:grpSp>
      <p:sp>
        <p:nvSpPr>
          <p:cNvPr id="80" name="矩形 79"/>
          <p:cNvSpPr/>
          <p:nvPr/>
        </p:nvSpPr>
        <p:spPr>
          <a:xfrm>
            <a:off x="990567" y="53762"/>
            <a:ext cx="6099298" cy="461665"/>
          </a:xfrm>
          <a:prstGeom prst="rect">
            <a:avLst/>
          </a:prstGeom>
        </p:spPr>
        <p:txBody>
          <a:bodyPr wrap="none">
            <a:spAutoFit/>
          </a:bodyPr>
          <a:lstStyle/>
          <a:p>
            <a:pPr lvl="0" fontAlgn="auto">
              <a:spcBef>
                <a:spcPts val="0"/>
              </a:spcBef>
              <a:spcAft>
                <a:spcPts val="0"/>
              </a:spcAft>
              <a:defRPr/>
            </a:pPr>
            <a:r>
              <a:rPr lang="en-US" altLang="zh-CN" sz="2400" b="1">
                <a:solidFill>
                  <a:prstClr val="white"/>
                </a:solidFill>
                <a:latin typeface="微软雅黑" panose="020B0503020204020204" pitchFamily="34" charset="-122"/>
                <a:ea typeface="微软雅黑" panose="020B0503020204020204" pitchFamily="34" charset="-122"/>
                <a:cs typeface="+mn-cs"/>
              </a:rPr>
              <a:t>NUIST Strength</a:t>
            </a:r>
            <a:r>
              <a:rPr lang="en-US" altLang="zh-CN" b="1">
                <a:solidFill>
                  <a:schemeClr val="bg1"/>
                </a:solidFill>
                <a:latin typeface="微软雅黑" panose="020B0503020204020204" pitchFamily="34" charset="-122"/>
                <a:ea typeface="微软雅黑" panose="020B0503020204020204" pitchFamily="34" charset="-122"/>
                <a:cs typeface="+mn-cs"/>
              </a:rPr>
              <a:t>——</a:t>
            </a:r>
            <a:r>
              <a:rPr lang="en-US" altLang="zh-CN" b="1">
                <a:solidFill>
                  <a:schemeClr val="bg1"/>
                </a:solidFill>
                <a:latin typeface="微软雅黑" panose="020B0503020204020204" pitchFamily="34" charset="-122"/>
                <a:ea typeface="微软雅黑" panose="020B0503020204020204" pitchFamily="34" charset="-122"/>
              </a:rPr>
              <a:t>History and Development</a:t>
            </a:r>
          </a:p>
        </p:txBody>
      </p:sp>
    </p:spTree>
    <p:extLst>
      <p:ext uri="{BB962C8B-B14F-4D97-AF65-F5344CB8AC3E}">
        <p14:creationId xmlns:p14="http://schemas.microsoft.com/office/powerpoint/2010/main" val="39438305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5986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0" y="1"/>
            <a:ext cx="12192000" cy="6537954"/>
            <a:chOff x="0" y="1"/>
            <a:chExt cx="12192000" cy="6537954"/>
          </a:xfrm>
        </p:grpSpPr>
        <p:sp>
          <p:nvSpPr>
            <p:cNvPr id="4" name="í$ļïḍe"/>
            <p:cNvSpPr/>
            <p:nvPr/>
          </p:nvSpPr>
          <p:spPr>
            <a:xfrm>
              <a:off x="0" y="1"/>
              <a:ext cx="12192000" cy="3556000"/>
            </a:xfrm>
            <a:prstGeom prst="rect">
              <a:avLst/>
            </a:prstGeom>
            <a:blipFill>
              <a:blip r:embed="rId4"/>
              <a:stretch>
                <a:fillRect/>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cs typeface="+mn-ea"/>
                <a:sym typeface="+mn-lt"/>
              </a:endParaRPr>
            </a:p>
          </p:txBody>
        </p:sp>
        <p:sp>
          <p:nvSpPr>
            <p:cNvPr id="5" name="ïṧ1ïďe"/>
            <p:cNvSpPr/>
            <p:nvPr/>
          </p:nvSpPr>
          <p:spPr>
            <a:xfrm>
              <a:off x="673098" y="1123949"/>
              <a:ext cx="10847389" cy="5019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a:cs typeface="+mn-ea"/>
                <a:sym typeface="+mn-lt"/>
              </a:endParaRPr>
            </a:p>
          </p:txBody>
        </p:sp>
        <p:sp>
          <p:nvSpPr>
            <p:cNvPr id="6" name="ïṩlïde"/>
            <p:cNvSpPr/>
            <p:nvPr/>
          </p:nvSpPr>
          <p:spPr>
            <a:xfrm>
              <a:off x="2919859" y="1934719"/>
              <a:ext cx="6618986" cy="4603236"/>
            </a:xfrm>
            <a:prstGeom prst="donut">
              <a:avLst>
                <a:gd name="adj" fmla="val 10216"/>
              </a:avLst>
            </a:prstGeom>
            <a:gradFill flip="none" rotWithShape="1">
              <a:gsLst>
                <a:gs pos="57000">
                  <a:schemeClr val="accent1">
                    <a:lumMod val="0"/>
                    <a:lumOff val="100000"/>
                    <a:alpha val="0"/>
                  </a:schemeClr>
                </a:gs>
                <a:gs pos="100000">
                  <a:schemeClr val="bg1">
                    <a:lumMod val="85000"/>
                    <a:alpha val="3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cs typeface="+mn-ea"/>
                <a:sym typeface="+mn-lt"/>
              </a:endParaRPr>
            </a:p>
          </p:txBody>
        </p:sp>
        <p:cxnSp>
          <p:nvCxnSpPr>
            <p:cNvPr id="7" name="直接连接符 6"/>
            <p:cNvCxnSpPr/>
            <p:nvPr/>
          </p:nvCxnSpPr>
          <p:spPr>
            <a:xfrm>
              <a:off x="6096000" y="3860511"/>
              <a:ext cx="0" cy="2283114"/>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8" name="iṩľíḋé"/>
            <p:cNvSpPr/>
            <p:nvPr/>
          </p:nvSpPr>
          <p:spPr bwMode="auto">
            <a:xfrm>
              <a:off x="3060211" y="3251491"/>
              <a:ext cx="515327" cy="609020"/>
            </a:xfrm>
            <a:custGeom>
              <a:avLst/>
              <a:gdLst/>
              <a:ahLst/>
              <a:cxnLst>
                <a:cxn ang="0">
                  <a:pos x="250" y="250"/>
                </a:cxn>
                <a:cxn ang="0">
                  <a:pos x="125" y="296"/>
                </a:cxn>
                <a:cxn ang="0">
                  <a:pos x="0" y="250"/>
                </a:cxn>
                <a:cxn ang="0">
                  <a:pos x="66" y="210"/>
                </a:cxn>
                <a:cxn ang="0">
                  <a:pos x="79" y="219"/>
                </a:cxn>
                <a:cxn ang="0">
                  <a:pos x="70" y="232"/>
                </a:cxn>
                <a:cxn ang="0">
                  <a:pos x="23" y="251"/>
                </a:cxn>
                <a:cxn ang="0">
                  <a:pos x="125" y="273"/>
                </a:cxn>
                <a:cxn ang="0">
                  <a:pos x="228" y="250"/>
                </a:cxn>
                <a:cxn ang="0">
                  <a:pos x="180" y="232"/>
                </a:cxn>
                <a:cxn ang="0">
                  <a:pos x="171" y="219"/>
                </a:cxn>
                <a:cxn ang="0">
                  <a:pos x="184" y="210"/>
                </a:cxn>
                <a:cxn ang="0">
                  <a:pos x="250" y="250"/>
                </a:cxn>
                <a:cxn ang="0">
                  <a:pos x="80" y="182"/>
                </a:cxn>
                <a:cxn ang="0">
                  <a:pos x="91" y="182"/>
                </a:cxn>
                <a:cxn ang="0">
                  <a:pos x="91" y="250"/>
                </a:cxn>
                <a:cxn ang="0">
                  <a:pos x="102" y="262"/>
                </a:cxn>
                <a:cxn ang="0">
                  <a:pos x="148" y="262"/>
                </a:cxn>
                <a:cxn ang="0">
                  <a:pos x="159" y="250"/>
                </a:cxn>
                <a:cxn ang="0">
                  <a:pos x="159" y="182"/>
                </a:cxn>
                <a:cxn ang="0">
                  <a:pos x="171" y="182"/>
                </a:cxn>
                <a:cxn ang="0">
                  <a:pos x="182" y="171"/>
                </a:cxn>
                <a:cxn ang="0">
                  <a:pos x="182" y="102"/>
                </a:cxn>
                <a:cxn ang="0">
                  <a:pos x="157" y="82"/>
                </a:cxn>
                <a:cxn ang="0">
                  <a:pos x="125" y="80"/>
                </a:cxn>
                <a:cxn ang="0">
                  <a:pos x="93" y="82"/>
                </a:cxn>
                <a:cxn ang="0">
                  <a:pos x="68" y="102"/>
                </a:cxn>
                <a:cxn ang="0">
                  <a:pos x="68" y="171"/>
                </a:cxn>
                <a:cxn ang="0">
                  <a:pos x="80" y="182"/>
                </a:cxn>
                <a:cxn ang="0">
                  <a:pos x="125" y="68"/>
                </a:cxn>
                <a:cxn ang="0">
                  <a:pos x="159" y="34"/>
                </a:cxn>
                <a:cxn ang="0">
                  <a:pos x="125" y="0"/>
                </a:cxn>
                <a:cxn ang="0">
                  <a:pos x="91" y="34"/>
                </a:cxn>
                <a:cxn ang="0">
                  <a:pos x="125" y="68"/>
                </a:cxn>
                <a:cxn ang="0">
                  <a:pos x="125" y="68"/>
                </a:cxn>
                <a:cxn ang="0">
                  <a:pos x="125" y="68"/>
                </a:cxn>
              </a:cxnLst>
              <a:rect l="0" t="0" r="r" b="b"/>
              <a:pathLst>
                <a:path w="250" h="296">
                  <a:moveTo>
                    <a:pt x="250" y="250"/>
                  </a:moveTo>
                  <a:cubicBezTo>
                    <a:pt x="250" y="282"/>
                    <a:pt x="185" y="296"/>
                    <a:pt x="125" y="296"/>
                  </a:cubicBezTo>
                  <a:cubicBezTo>
                    <a:pt x="65" y="296"/>
                    <a:pt x="0" y="282"/>
                    <a:pt x="0" y="250"/>
                  </a:cubicBezTo>
                  <a:cubicBezTo>
                    <a:pt x="0" y="226"/>
                    <a:pt x="36" y="215"/>
                    <a:pt x="66" y="210"/>
                  </a:cubicBezTo>
                  <a:cubicBezTo>
                    <a:pt x="72" y="209"/>
                    <a:pt x="78" y="213"/>
                    <a:pt x="79" y="219"/>
                  </a:cubicBezTo>
                  <a:cubicBezTo>
                    <a:pt x="80" y="225"/>
                    <a:pt x="76" y="231"/>
                    <a:pt x="70" y="232"/>
                  </a:cubicBezTo>
                  <a:cubicBezTo>
                    <a:pt x="33" y="239"/>
                    <a:pt x="23" y="249"/>
                    <a:pt x="23" y="251"/>
                  </a:cubicBezTo>
                  <a:cubicBezTo>
                    <a:pt x="24" y="257"/>
                    <a:pt x="58" y="273"/>
                    <a:pt x="125" y="273"/>
                  </a:cubicBezTo>
                  <a:cubicBezTo>
                    <a:pt x="192" y="273"/>
                    <a:pt x="226" y="257"/>
                    <a:pt x="228" y="250"/>
                  </a:cubicBezTo>
                  <a:cubicBezTo>
                    <a:pt x="227" y="249"/>
                    <a:pt x="217" y="238"/>
                    <a:pt x="180" y="232"/>
                  </a:cubicBezTo>
                  <a:cubicBezTo>
                    <a:pt x="174" y="231"/>
                    <a:pt x="170" y="225"/>
                    <a:pt x="171" y="219"/>
                  </a:cubicBezTo>
                  <a:cubicBezTo>
                    <a:pt x="172" y="213"/>
                    <a:pt x="178" y="209"/>
                    <a:pt x="184" y="210"/>
                  </a:cubicBezTo>
                  <a:cubicBezTo>
                    <a:pt x="214" y="215"/>
                    <a:pt x="250" y="226"/>
                    <a:pt x="250" y="250"/>
                  </a:cubicBezTo>
                  <a:close/>
                  <a:moveTo>
                    <a:pt x="80" y="182"/>
                  </a:moveTo>
                  <a:cubicBezTo>
                    <a:pt x="91" y="182"/>
                    <a:pt x="91" y="182"/>
                    <a:pt x="91" y="182"/>
                  </a:cubicBezTo>
                  <a:cubicBezTo>
                    <a:pt x="91" y="250"/>
                    <a:pt x="91" y="250"/>
                    <a:pt x="91" y="250"/>
                  </a:cubicBezTo>
                  <a:cubicBezTo>
                    <a:pt x="91" y="257"/>
                    <a:pt x="96" y="262"/>
                    <a:pt x="102" y="262"/>
                  </a:cubicBezTo>
                  <a:cubicBezTo>
                    <a:pt x="148" y="262"/>
                    <a:pt x="148" y="262"/>
                    <a:pt x="148" y="262"/>
                  </a:cubicBezTo>
                  <a:cubicBezTo>
                    <a:pt x="154" y="262"/>
                    <a:pt x="159" y="257"/>
                    <a:pt x="159" y="250"/>
                  </a:cubicBezTo>
                  <a:cubicBezTo>
                    <a:pt x="159" y="182"/>
                    <a:pt x="159" y="182"/>
                    <a:pt x="159" y="182"/>
                  </a:cubicBezTo>
                  <a:cubicBezTo>
                    <a:pt x="171" y="182"/>
                    <a:pt x="171" y="182"/>
                    <a:pt x="171" y="182"/>
                  </a:cubicBezTo>
                  <a:cubicBezTo>
                    <a:pt x="177" y="182"/>
                    <a:pt x="182" y="177"/>
                    <a:pt x="182" y="171"/>
                  </a:cubicBezTo>
                  <a:cubicBezTo>
                    <a:pt x="182" y="102"/>
                    <a:pt x="182" y="102"/>
                    <a:pt x="182" y="102"/>
                  </a:cubicBezTo>
                  <a:cubicBezTo>
                    <a:pt x="182" y="97"/>
                    <a:pt x="173" y="84"/>
                    <a:pt x="157" y="82"/>
                  </a:cubicBezTo>
                  <a:cubicBezTo>
                    <a:pt x="150" y="81"/>
                    <a:pt x="138" y="80"/>
                    <a:pt x="125" y="80"/>
                  </a:cubicBezTo>
                  <a:cubicBezTo>
                    <a:pt x="112" y="80"/>
                    <a:pt x="100" y="81"/>
                    <a:pt x="93" y="82"/>
                  </a:cubicBezTo>
                  <a:cubicBezTo>
                    <a:pt x="77" y="84"/>
                    <a:pt x="68" y="97"/>
                    <a:pt x="68" y="102"/>
                  </a:cubicBezTo>
                  <a:cubicBezTo>
                    <a:pt x="68" y="171"/>
                    <a:pt x="68" y="171"/>
                    <a:pt x="68" y="171"/>
                  </a:cubicBezTo>
                  <a:cubicBezTo>
                    <a:pt x="68" y="177"/>
                    <a:pt x="73" y="182"/>
                    <a:pt x="80" y="182"/>
                  </a:cubicBezTo>
                  <a:close/>
                  <a:moveTo>
                    <a:pt x="125" y="68"/>
                  </a:moveTo>
                  <a:cubicBezTo>
                    <a:pt x="144" y="68"/>
                    <a:pt x="159" y="53"/>
                    <a:pt x="159" y="34"/>
                  </a:cubicBezTo>
                  <a:cubicBezTo>
                    <a:pt x="159" y="15"/>
                    <a:pt x="144" y="0"/>
                    <a:pt x="125" y="0"/>
                  </a:cubicBezTo>
                  <a:cubicBezTo>
                    <a:pt x="106" y="0"/>
                    <a:pt x="91" y="15"/>
                    <a:pt x="91" y="34"/>
                  </a:cubicBezTo>
                  <a:cubicBezTo>
                    <a:pt x="91" y="53"/>
                    <a:pt x="106" y="68"/>
                    <a:pt x="125" y="68"/>
                  </a:cubicBezTo>
                  <a:close/>
                  <a:moveTo>
                    <a:pt x="125" y="68"/>
                  </a:moveTo>
                  <a:cubicBezTo>
                    <a:pt x="125" y="68"/>
                    <a:pt x="125" y="68"/>
                    <a:pt x="125" y="68"/>
                  </a:cubicBezTo>
                </a:path>
              </a:pathLst>
            </a:custGeom>
            <a:solidFill>
              <a:schemeClr val="bg1"/>
            </a:solidFill>
            <a:ln w="9525">
              <a:noFill/>
              <a:round/>
            </a:ln>
          </p:spPr>
          <p:txBody>
            <a:bodyPr wrap="square" lIns="91440" tIns="45720" rIns="91440" bIns="45720" anchor="ctr">
              <a:normAutofit/>
            </a:bodyPr>
            <a:lstStyle/>
            <a:p>
              <a:pPr algn="ctr"/>
              <a:endParaRPr>
                <a:cs typeface="+mn-ea"/>
                <a:sym typeface="+mn-lt"/>
              </a:endParaRPr>
            </a:p>
          </p:txBody>
        </p:sp>
        <p:sp>
          <p:nvSpPr>
            <p:cNvPr id="10" name="îṡļíḓè"/>
            <p:cNvSpPr/>
            <p:nvPr/>
          </p:nvSpPr>
          <p:spPr bwMode="auto">
            <a:xfrm>
              <a:off x="8616463" y="3251491"/>
              <a:ext cx="515327" cy="609020"/>
            </a:xfrm>
            <a:custGeom>
              <a:avLst/>
              <a:gdLst/>
              <a:ahLst/>
              <a:cxnLst>
                <a:cxn ang="0">
                  <a:pos x="250" y="250"/>
                </a:cxn>
                <a:cxn ang="0">
                  <a:pos x="125" y="296"/>
                </a:cxn>
                <a:cxn ang="0">
                  <a:pos x="0" y="250"/>
                </a:cxn>
                <a:cxn ang="0">
                  <a:pos x="66" y="210"/>
                </a:cxn>
                <a:cxn ang="0">
                  <a:pos x="79" y="219"/>
                </a:cxn>
                <a:cxn ang="0">
                  <a:pos x="70" y="232"/>
                </a:cxn>
                <a:cxn ang="0">
                  <a:pos x="23" y="251"/>
                </a:cxn>
                <a:cxn ang="0">
                  <a:pos x="125" y="273"/>
                </a:cxn>
                <a:cxn ang="0">
                  <a:pos x="228" y="250"/>
                </a:cxn>
                <a:cxn ang="0">
                  <a:pos x="180" y="232"/>
                </a:cxn>
                <a:cxn ang="0">
                  <a:pos x="171" y="219"/>
                </a:cxn>
                <a:cxn ang="0">
                  <a:pos x="184" y="210"/>
                </a:cxn>
                <a:cxn ang="0">
                  <a:pos x="250" y="250"/>
                </a:cxn>
                <a:cxn ang="0">
                  <a:pos x="80" y="182"/>
                </a:cxn>
                <a:cxn ang="0">
                  <a:pos x="91" y="182"/>
                </a:cxn>
                <a:cxn ang="0">
                  <a:pos x="91" y="250"/>
                </a:cxn>
                <a:cxn ang="0">
                  <a:pos x="102" y="262"/>
                </a:cxn>
                <a:cxn ang="0">
                  <a:pos x="148" y="262"/>
                </a:cxn>
                <a:cxn ang="0">
                  <a:pos x="159" y="250"/>
                </a:cxn>
                <a:cxn ang="0">
                  <a:pos x="159" y="182"/>
                </a:cxn>
                <a:cxn ang="0">
                  <a:pos x="171" y="182"/>
                </a:cxn>
                <a:cxn ang="0">
                  <a:pos x="182" y="171"/>
                </a:cxn>
                <a:cxn ang="0">
                  <a:pos x="182" y="102"/>
                </a:cxn>
                <a:cxn ang="0">
                  <a:pos x="157" y="82"/>
                </a:cxn>
                <a:cxn ang="0">
                  <a:pos x="125" y="80"/>
                </a:cxn>
                <a:cxn ang="0">
                  <a:pos x="93" y="82"/>
                </a:cxn>
                <a:cxn ang="0">
                  <a:pos x="68" y="102"/>
                </a:cxn>
                <a:cxn ang="0">
                  <a:pos x="68" y="171"/>
                </a:cxn>
                <a:cxn ang="0">
                  <a:pos x="80" y="182"/>
                </a:cxn>
                <a:cxn ang="0">
                  <a:pos x="125" y="68"/>
                </a:cxn>
                <a:cxn ang="0">
                  <a:pos x="159" y="34"/>
                </a:cxn>
                <a:cxn ang="0">
                  <a:pos x="125" y="0"/>
                </a:cxn>
                <a:cxn ang="0">
                  <a:pos x="91" y="34"/>
                </a:cxn>
                <a:cxn ang="0">
                  <a:pos x="125" y="68"/>
                </a:cxn>
                <a:cxn ang="0">
                  <a:pos x="125" y="68"/>
                </a:cxn>
                <a:cxn ang="0">
                  <a:pos x="125" y="68"/>
                </a:cxn>
              </a:cxnLst>
              <a:rect l="0" t="0" r="r" b="b"/>
              <a:pathLst>
                <a:path w="250" h="296">
                  <a:moveTo>
                    <a:pt x="250" y="250"/>
                  </a:moveTo>
                  <a:cubicBezTo>
                    <a:pt x="250" y="282"/>
                    <a:pt x="185" y="296"/>
                    <a:pt x="125" y="296"/>
                  </a:cubicBezTo>
                  <a:cubicBezTo>
                    <a:pt x="65" y="296"/>
                    <a:pt x="0" y="282"/>
                    <a:pt x="0" y="250"/>
                  </a:cubicBezTo>
                  <a:cubicBezTo>
                    <a:pt x="0" y="226"/>
                    <a:pt x="36" y="215"/>
                    <a:pt x="66" y="210"/>
                  </a:cubicBezTo>
                  <a:cubicBezTo>
                    <a:pt x="72" y="209"/>
                    <a:pt x="78" y="213"/>
                    <a:pt x="79" y="219"/>
                  </a:cubicBezTo>
                  <a:cubicBezTo>
                    <a:pt x="80" y="225"/>
                    <a:pt x="76" y="231"/>
                    <a:pt x="70" y="232"/>
                  </a:cubicBezTo>
                  <a:cubicBezTo>
                    <a:pt x="33" y="239"/>
                    <a:pt x="23" y="249"/>
                    <a:pt x="23" y="251"/>
                  </a:cubicBezTo>
                  <a:cubicBezTo>
                    <a:pt x="24" y="257"/>
                    <a:pt x="58" y="273"/>
                    <a:pt x="125" y="273"/>
                  </a:cubicBezTo>
                  <a:cubicBezTo>
                    <a:pt x="192" y="273"/>
                    <a:pt x="226" y="257"/>
                    <a:pt x="228" y="250"/>
                  </a:cubicBezTo>
                  <a:cubicBezTo>
                    <a:pt x="227" y="249"/>
                    <a:pt x="217" y="238"/>
                    <a:pt x="180" y="232"/>
                  </a:cubicBezTo>
                  <a:cubicBezTo>
                    <a:pt x="174" y="231"/>
                    <a:pt x="170" y="225"/>
                    <a:pt x="171" y="219"/>
                  </a:cubicBezTo>
                  <a:cubicBezTo>
                    <a:pt x="172" y="213"/>
                    <a:pt x="178" y="209"/>
                    <a:pt x="184" y="210"/>
                  </a:cubicBezTo>
                  <a:cubicBezTo>
                    <a:pt x="214" y="215"/>
                    <a:pt x="250" y="226"/>
                    <a:pt x="250" y="250"/>
                  </a:cubicBezTo>
                  <a:close/>
                  <a:moveTo>
                    <a:pt x="80" y="182"/>
                  </a:moveTo>
                  <a:cubicBezTo>
                    <a:pt x="91" y="182"/>
                    <a:pt x="91" y="182"/>
                    <a:pt x="91" y="182"/>
                  </a:cubicBezTo>
                  <a:cubicBezTo>
                    <a:pt x="91" y="250"/>
                    <a:pt x="91" y="250"/>
                    <a:pt x="91" y="250"/>
                  </a:cubicBezTo>
                  <a:cubicBezTo>
                    <a:pt x="91" y="257"/>
                    <a:pt x="96" y="262"/>
                    <a:pt x="102" y="262"/>
                  </a:cubicBezTo>
                  <a:cubicBezTo>
                    <a:pt x="148" y="262"/>
                    <a:pt x="148" y="262"/>
                    <a:pt x="148" y="262"/>
                  </a:cubicBezTo>
                  <a:cubicBezTo>
                    <a:pt x="154" y="262"/>
                    <a:pt x="159" y="257"/>
                    <a:pt x="159" y="250"/>
                  </a:cubicBezTo>
                  <a:cubicBezTo>
                    <a:pt x="159" y="182"/>
                    <a:pt x="159" y="182"/>
                    <a:pt x="159" y="182"/>
                  </a:cubicBezTo>
                  <a:cubicBezTo>
                    <a:pt x="171" y="182"/>
                    <a:pt x="171" y="182"/>
                    <a:pt x="171" y="182"/>
                  </a:cubicBezTo>
                  <a:cubicBezTo>
                    <a:pt x="177" y="182"/>
                    <a:pt x="182" y="177"/>
                    <a:pt x="182" y="171"/>
                  </a:cubicBezTo>
                  <a:cubicBezTo>
                    <a:pt x="182" y="102"/>
                    <a:pt x="182" y="102"/>
                    <a:pt x="182" y="102"/>
                  </a:cubicBezTo>
                  <a:cubicBezTo>
                    <a:pt x="182" y="97"/>
                    <a:pt x="173" y="84"/>
                    <a:pt x="157" y="82"/>
                  </a:cubicBezTo>
                  <a:cubicBezTo>
                    <a:pt x="150" y="81"/>
                    <a:pt x="138" y="80"/>
                    <a:pt x="125" y="80"/>
                  </a:cubicBezTo>
                  <a:cubicBezTo>
                    <a:pt x="112" y="80"/>
                    <a:pt x="100" y="81"/>
                    <a:pt x="93" y="82"/>
                  </a:cubicBezTo>
                  <a:cubicBezTo>
                    <a:pt x="77" y="84"/>
                    <a:pt x="68" y="97"/>
                    <a:pt x="68" y="102"/>
                  </a:cubicBezTo>
                  <a:cubicBezTo>
                    <a:pt x="68" y="171"/>
                    <a:pt x="68" y="171"/>
                    <a:pt x="68" y="171"/>
                  </a:cubicBezTo>
                  <a:cubicBezTo>
                    <a:pt x="68" y="177"/>
                    <a:pt x="73" y="182"/>
                    <a:pt x="80" y="182"/>
                  </a:cubicBezTo>
                  <a:close/>
                  <a:moveTo>
                    <a:pt x="125" y="68"/>
                  </a:moveTo>
                  <a:cubicBezTo>
                    <a:pt x="144" y="68"/>
                    <a:pt x="159" y="53"/>
                    <a:pt x="159" y="34"/>
                  </a:cubicBezTo>
                  <a:cubicBezTo>
                    <a:pt x="159" y="15"/>
                    <a:pt x="144" y="0"/>
                    <a:pt x="125" y="0"/>
                  </a:cubicBezTo>
                  <a:cubicBezTo>
                    <a:pt x="106" y="0"/>
                    <a:pt x="91" y="15"/>
                    <a:pt x="91" y="34"/>
                  </a:cubicBezTo>
                  <a:cubicBezTo>
                    <a:pt x="91" y="53"/>
                    <a:pt x="106" y="68"/>
                    <a:pt x="125" y="68"/>
                  </a:cubicBezTo>
                  <a:close/>
                  <a:moveTo>
                    <a:pt x="125" y="68"/>
                  </a:moveTo>
                  <a:cubicBezTo>
                    <a:pt x="125" y="68"/>
                    <a:pt x="125" y="68"/>
                    <a:pt x="125" y="68"/>
                  </a:cubicBezTo>
                </a:path>
              </a:pathLst>
            </a:custGeom>
            <a:solidFill>
              <a:schemeClr val="bg1"/>
            </a:solidFill>
            <a:ln w="9525">
              <a:noFill/>
              <a:round/>
            </a:ln>
          </p:spPr>
          <p:txBody>
            <a:bodyPr wrap="square" lIns="91440" tIns="45720" rIns="91440" bIns="45720" anchor="ctr">
              <a:normAutofit/>
            </a:bodyPr>
            <a:lstStyle/>
            <a:p>
              <a:pPr algn="ctr"/>
              <a:endParaRPr>
                <a:cs typeface="+mn-ea"/>
                <a:sym typeface="+mn-lt"/>
              </a:endParaRPr>
            </a:p>
          </p:txBody>
        </p:sp>
      </p:grpSp>
      <p:sp>
        <p:nvSpPr>
          <p:cNvPr id="30" name="矩形 29"/>
          <p:cNvSpPr/>
          <p:nvPr/>
        </p:nvSpPr>
        <p:spPr>
          <a:xfrm>
            <a:off x="1814009" y="1313494"/>
            <a:ext cx="2920992"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rgbClr val="C00000"/>
                </a:solidFill>
                <a:cs typeface="+mn-ea"/>
                <a:sym typeface="+mn-lt"/>
              </a:rPr>
              <a:t>Focus on Meteorology</a:t>
            </a:r>
            <a:endParaRPr kumimoji="0" lang="zh-CN" altLang="en-US" sz="2000" b="1" i="0" u="none" strike="noStrike" kern="1200" cap="none" spc="0" normalizeH="0" baseline="0" noProof="0" dirty="0">
              <a:ln>
                <a:noFill/>
              </a:ln>
              <a:solidFill>
                <a:srgbClr val="C00000"/>
              </a:solidFill>
              <a:effectLst/>
              <a:uLnTx/>
              <a:uFillTx/>
              <a:cs typeface="+mn-ea"/>
              <a:sym typeface="+mn-lt"/>
            </a:endParaRPr>
          </a:p>
        </p:txBody>
      </p:sp>
      <p:sp>
        <p:nvSpPr>
          <p:cNvPr id="31" name="矩形 30"/>
          <p:cNvSpPr/>
          <p:nvPr/>
        </p:nvSpPr>
        <p:spPr>
          <a:xfrm>
            <a:off x="6833675" y="1313494"/>
            <a:ext cx="3826689" cy="707886"/>
          </a:xfrm>
          <a:prstGeom prst="rect">
            <a:avLst/>
          </a:prstGeom>
        </p:spPr>
        <p:txBody>
          <a:bodyPr wrap="none">
            <a:spAutoFit/>
          </a:bodyPr>
          <a:lstStyle/>
          <a:p>
            <a:pPr lvl="0" algn="ctr">
              <a:defRPr/>
            </a:pPr>
            <a:r>
              <a:rPr lang="en-US" altLang="zh-CN" sz="2000" b="1" dirty="0">
                <a:solidFill>
                  <a:srgbClr val="C00000"/>
                </a:solidFill>
                <a:cs typeface="+mn-ea"/>
                <a:sym typeface="+mn-lt"/>
              </a:rPr>
              <a:t>Contribute the global</a:t>
            </a:r>
          </a:p>
          <a:p>
            <a:pPr lvl="0" algn="ctr">
              <a:defRPr/>
            </a:pPr>
            <a:r>
              <a:rPr lang="en-US" altLang="zh-CN" sz="2000" b="1" dirty="0">
                <a:solidFill>
                  <a:srgbClr val="C00000"/>
                </a:solidFill>
                <a:cs typeface="+mn-ea"/>
                <a:sym typeface="+mn-lt"/>
              </a:rPr>
              <a:t>International talent cultivation</a:t>
            </a:r>
          </a:p>
        </p:txBody>
      </p:sp>
      <p:pic>
        <p:nvPicPr>
          <p:cNvPr id="32" name="图片 31"/>
          <p:cNvPicPr preferRelativeResize="0"/>
          <p:nvPr/>
        </p:nvPicPr>
        <p:blipFill>
          <a:blip r:embed="rId5" cstate="print">
            <a:extLst>
              <a:ext uri="{28A0092B-C50C-407E-A947-70E740481C1C}">
                <a14:useLocalDpi xmlns:a14="http://schemas.microsoft.com/office/drawing/2010/main" val="0"/>
              </a:ext>
            </a:extLst>
          </a:blip>
          <a:stretch>
            <a:fillRect/>
          </a:stretch>
        </p:blipFill>
        <p:spPr>
          <a:xfrm>
            <a:off x="1361535" y="2112990"/>
            <a:ext cx="900000" cy="900000"/>
          </a:xfrm>
          <a:prstGeom prst="ellipse">
            <a:avLst/>
          </a:prstGeom>
          <a:ln>
            <a:solidFill>
              <a:schemeClr val="tx2"/>
            </a:solidFill>
          </a:ln>
          <a:effectLst/>
        </p:spPr>
      </p:pic>
      <p:sp>
        <p:nvSpPr>
          <p:cNvPr id="33" name="矩形 32"/>
          <p:cNvSpPr/>
          <p:nvPr/>
        </p:nvSpPr>
        <p:spPr>
          <a:xfrm>
            <a:off x="1009803" y="3059959"/>
            <a:ext cx="1659127" cy="646331"/>
          </a:xfrm>
          <a:prstGeom prst="rect">
            <a:avLst/>
          </a:prstGeom>
        </p:spPr>
        <p:txBody>
          <a:bodyPr wrap="square">
            <a:spAutoFit/>
          </a:bodyPr>
          <a:lstStyle/>
          <a:p>
            <a:pPr algn="ctr"/>
            <a:r>
              <a:rPr lang="en-US" altLang="zh-CN" sz="1200" b="1" dirty="0" err="1">
                <a:cs typeface="+mn-ea"/>
                <a:sym typeface="+mn-lt"/>
              </a:rPr>
              <a:t>Waliguan</a:t>
            </a:r>
            <a:r>
              <a:rPr lang="en-US" altLang="zh-CN" sz="1200" b="1" dirty="0">
                <a:cs typeface="+mn-ea"/>
                <a:sym typeface="+mn-lt"/>
              </a:rPr>
              <a:t> Weather Station---- the highest worldwide</a:t>
            </a:r>
          </a:p>
        </p:txBody>
      </p:sp>
      <p:pic>
        <p:nvPicPr>
          <p:cNvPr id="34" name="图片 33"/>
          <p:cNvPicPr preferRelativeResize="0"/>
          <p:nvPr/>
        </p:nvPicPr>
        <p:blipFill>
          <a:blip r:embed="rId6" cstate="print">
            <a:extLst>
              <a:ext uri="{28A0092B-C50C-407E-A947-70E740481C1C}">
                <a14:useLocalDpi xmlns:a14="http://schemas.microsoft.com/office/drawing/2010/main" val="0"/>
              </a:ext>
            </a:extLst>
          </a:blip>
          <a:stretch>
            <a:fillRect/>
          </a:stretch>
        </p:blipFill>
        <p:spPr>
          <a:xfrm>
            <a:off x="4259217" y="2112990"/>
            <a:ext cx="900000" cy="900000"/>
          </a:xfrm>
          <a:prstGeom prst="ellipse">
            <a:avLst/>
          </a:prstGeom>
        </p:spPr>
      </p:pic>
      <p:sp>
        <p:nvSpPr>
          <p:cNvPr id="35" name="矩形 34"/>
          <p:cNvSpPr/>
          <p:nvPr/>
        </p:nvSpPr>
        <p:spPr>
          <a:xfrm>
            <a:off x="4113971" y="3071655"/>
            <a:ext cx="1275132" cy="461665"/>
          </a:xfrm>
          <a:prstGeom prst="rect">
            <a:avLst/>
          </a:prstGeom>
        </p:spPr>
        <p:txBody>
          <a:bodyPr wrap="square">
            <a:spAutoFit/>
          </a:bodyPr>
          <a:lstStyle/>
          <a:p>
            <a:pPr algn="ctr"/>
            <a:r>
              <a:rPr lang="en-US" altLang="zh-CN" sz="1200" b="1" dirty="0">
                <a:cs typeface="+mn-ea"/>
                <a:sym typeface="+mn-lt"/>
              </a:rPr>
              <a:t>Weather Station on </a:t>
            </a:r>
            <a:r>
              <a:rPr lang="en-US" altLang="zh-CN" sz="1200" b="1" dirty="0" err="1">
                <a:cs typeface="+mn-ea"/>
                <a:sym typeface="+mn-lt"/>
              </a:rPr>
              <a:t>Sansha</a:t>
            </a:r>
            <a:r>
              <a:rPr lang="en-US" altLang="zh-CN" sz="1200" b="1" dirty="0">
                <a:cs typeface="+mn-ea"/>
                <a:sym typeface="+mn-lt"/>
              </a:rPr>
              <a:t> Island</a:t>
            </a:r>
          </a:p>
        </p:txBody>
      </p:sp>
      <p:pic>
        <p:nvPicPr>
          <p:cNvPr id="36" name="图片 35"/>
          <p:cNvPicPr preferRelativeResize="0"/>
          <p:nvPr/>
        </p:nvPicPr>
        <p:blipFill>
          <a:blip r:embed="rId7" cstate="print">
            <a:extLst>
              <a:ext uri="{28A0092B-C50C-407E-A947-70E740481C1C}">
                <a14:useLocalDpi xmlns:a14="http://schemas.microsoft.com/office/drawing/2010/main" val="0"/>
              </a:ext>
            </a:extLst>
          </a:blip>
          <a:stretch>
            <a:fillRect/>
          </a:stretch>
        </p:blipFill>
        <p:spPr>
          <a:xfrm>
            <a:off x="2810376" y="2112990"/>
            <a:ext cx="900000" cy="900000"/>
          </a:xfrm>
          <a:prstGeom prst="ellipse">
            <a:avLst/>
          </a:prstGeom>
        </p:spPr>
      </p:pic>
      <p:sp>
        <p:nvSpPr>
          <p:cNvPr id="37" name="矩形 36"/>
          <p:cNvSpPr/>
          <p:nvPr/>
        </p:nvSpPr>
        <p:spPr>
          <a:xfrm>
            <a:off x="2636941" y="3081075"/>
            <a:ext cx="1275132" cy="461665"/>
          </a:xfrm>
          <a:prstGeom prst="rect">
            <a:avLst/>
          </a:prstGeom>
        </p:spPr>
        <p:txBody>
          <a:bodyPr wrap="square">
            <a:spAutoFit/>
          </a:bodyPr>
          <a:lstStyle/>
          <a:p>
            <a:pPr algn="ctr"/>
            <a:r>
              <a:rPr lang="en-US" altLang="zh-CN" sz="1200" b="1" dirty="0">
                <a:cs typeface="+mn-ea"/>
                <a:sym typeface="+mn-lt"/>
              </a:rPr>
              <a:t>Weather Station in the desert</a:t>
            </a:r>
          </a:p>
        </p:txBody>
      </p:sp>
      <p:sp>
        <p:nvSpPr>
          <p:cNvPr id="40" name="矩形 39"/>
          <p:cNvSpPr/>
          <p:nvPr/>
        </p:nvSpPr>
        <p:spPr>
          <a:xfrm>
            <a:off x="627045" y="3597762"/>
            <a:ext cx="6198926" cy="784830"/>
          </a:xfrm>
          <a:prstGeom prst="rect">
            <a:avLst/>
          </a:prstGeom>
        </p:spPr>
        <p:txBody>
          <a:bodyPr wrap="square">
            <a:spAutoFit/>
          </a:bodyPr>
          <a:lstStyle/>
          <a:p>
            <a:pPr>
              <a:lnSpc>
                <a:spcPts val="1800"/>
              </a:lnSpc>
              <a:defRPr/>
            </a:pPr>
            <a:r>
              <a:rPr lang="en-US" altLang="zh-CN" sz="1400" b="1" dirty="0">
                <a:solidFill>
                  <a:srgbClr val="D60011"/>
                </a:solidFill>
                <a:cs typeface="+mn-ea"/>
                <a:sym typeface="+mn-lt"/>
              </a:rPr>
              <a:t>About 160,000 graduates</a:t>
            </a:r>
            <a:r>
              <a:rPr lang="zh-CN" altLang="en-US" sz="1400" b="1" dirty="0">
                <a:solidFill>
                  <a:srgbClr val="D60011"/>
                </a:solidFill>
                <a:cs typeface="+mn-ea"/>
                <a:sym typeface="+mn-lt"/>
              </a:rPr>
              <a:t>，</a:t>
            </a:r>
            <a:r>
              <a:rPr lang="en-US" altLang="zh-CN" sz="1400" b="1" dirty="0">
                <a:solidFill>
                  <a:srgbClr val="C00000"/>
                </a:solidFill>
                <a:cs typeface="+mn-ea"/>
                <a:sym typeface="+mn-lt"/>
              </a:rPr>
              <a:t>scatter over mountains, islands, deserts and polar regions. </a:t>
            </a:r>
            <a:r>
              <a:rPr lang="en-US" altLang="zh-CN" sz="1400" b="1" dirty="0">
                <a:solidFill>
                  <a:srgbClr val="0D4AA2"/>
                </a:solidFill>
                <a:cs typeface="+mn-ea"/>
                <a:sym typeface="+mn-lt"/>
              </a:rPr>
              <a:t>60% Chief Forecasters, 50% researchers and heads of provincial meteorological bureaus</a:t>
            </a:r>
            <a:endParaRPr lang="zh-CN" altLang="en-US" sz="1400" b="1" dirty="0">
              <a:solidFill>
                <a:srgbClr val="0D4AA2"/>
              </a:solidFill>
              <a:cs typeface="+mn-ea"/>
              <a:sym typeface="+mn-lt"/>
            </a:endParaRPr>
          </a:p>
        </p:txBody>
      </p:sp>
      <p:pic>
        <p:nvPicPr>
          <p:cNvPr id="41" name="图片 40"/>
          <p:cNvPicPr preferRelativeResize="0"/>
          <p:nvPr/>
        </p:nvPicPr>
        <p:blipFill>
          <a:blip r:embed="rId8" cstate="print"/>
          <a:stretch>
            <a:fillRect/>
          </a:stretch>
        </p:blipFill>
        <p:spPr>
          <a:xfrm>
            <a:off x="953126" y="4565404"/>
            <a:ext cx="900000" cy="900000"/>
          </a:xfrm>
          <a:prstGeom prst="ellipse">
            <a:avLst/>
          </a:prstGeom>
          <a:ln>
            <a:solidFill>
              <a:schemeClr val="bg1">
                <a:lumMod val="50000"/>
              </a:schemeClr>
            </a:solidFill>
          </a:ln>
          <a:effectLst/>
        </p:spPr>
      </p:pic>
      <p:pic>
        <p:nvPicPr>
          <p:cNvPr id="42" name="图片 41"/>
          <p:cNvPicPr preferRelativeResize="0"/>
          <p:nvPr/>
        </p:nvPicPr>
        <p:blipFill>
          <a:blip r:embed="rId9" cstate="print"/>
          <a:stretch>
            <a:fillRect/>
          </a:stretch>
        </p:blipFill>
        <p:spPr>
          <a:xfrm>
            <a:off x="2319013" y="4565404"/>
            <a:ext cx="900000" cy="900000"/>
          </a:xfrm>
          <a:prstGeom prst="ellipse">
            <a:avLst/>
          </a:prstGeom>
          <a:ln>
            <a:solidFill>
              <a:schemeClr val="bg1">
                <a:lumMod val="50000"/>
              </a:schemeClr>
            </a:solidFill>
          </a:ln>
          <a:effectLst/>
        </p:spPr>
      </p:pic>
      <p:sp>
        <p:nvSpPr>
          <p:cNvPr id="43" name="文本框 42"/>
          <p:cNvSpPr txBox="1"/>
          <p:nvPr/>
        </p:nvSpPr>
        <p:spPr>
          <a:xfrm>
            <a:off x="653230" y="5547345"/>
            <a:ext cx="1546321" cy="7617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black"/>
                </a:solidFill>
                <a:effectLst/>
                <a:uLnTx/>
                <a:uFillTx/>
                <a:cs typeface="+mn-ea"/>
                <a:sym typeface="+mn-lt"/>
              </a:rPr>
              <a:t>ZHENG Guoguang</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dirty="0">
                <a:ln>
                  <a:noFill/>
                </a:ln>
                <a:solidFill>
                  <a:prstClr val="black"/>
                </a:solidFill>
                <a:effectLst/>
                <a:uLnTx/>
                <a:uFillTx/>
                <a:cs typeface="+mn-ea"/>
                <a:sym typeface="+mn-lt"/>
              </a:rPr>
              <a:t>MInistry of Emergency Management</a:t>
            </a: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50" b="1" dirty="0">
                <a:solidFill>
                  <a:prstClr val="black"/>
                </a:solidFill>
                <a:cs typeface="+mn-ea"/>
                <a:sym typeface="+mn-lt"/>
              </a:rPr>
              <a:t>CMA</a:t>
            </a:r>
            <a:endParaRPr kumimoji="0" lang="en-US" altLang="zh-CN" sz="1050" b="1" i="0" u="none" strike="noStrike" kern="1200" cap="none" spc="0" normalizeH="0" baseline="0" noProof="0" dirty="0">
              <a:ln>
                <a:noFill/>
              </a:ln>
              <a:solidFill>
                <a:prstClr val="black"/>
              </a:solidFill>
              <a:effectLst/>
              <a:uLnTx/>
              <a:uFillTx/>
              <a:cs typeface="+mn-ea"/>
              <a:sym typeface="+mn-lt"/>
            </a:endParaRPr>
          </a:p>
        </p:txBody>
      </p:sp>
      <p:sp>
        <p:nvSpPr>
          <p:cNvPr id="44" name="文本框 43"/>
          <p:cNvSpPr txBox="1"/>
          <p:nvPr/>
        </p:nvSpPr>
        <p:spPr>
          <a:xfrm>
            <a:off x="2285291" y="5547345"/>
            <a:ext cx="967445" cy="43858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prstClr val="black"/>
                </a:solidFill>
                <a:effectLst/>
                <a:uLnTx/>
                <a:uFillTx/>
                <a:cs typeface="+mn-ea"/>
                <a:sym typeface="+mn-lt"/>
              </a:rPr>
              <a:t>XU Xiaofeng</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dirty="0">
                <a:ln>
                  <a:noFill/>
                </a:ln>
                <a:solidFill>
                  <a:prstClr val="black"/>
                </a:solidFill>
                <a:effectLst/>
                <a:uLnTx/>
                <a:uFillTx/>
                <a:cs typeface="+mn-ea"/>
                <a:sym typeface="+mn-lt"/>
              </a:rPr>
              <a:t>CMA</a:t>
            </a:r>
          </a:p>
        </p:txBody>
      </p:sp>
      <p:pic>
        <p:nvPicPr>
          <p:cNvPr id="45" name="图片 44"/>
          <p:cNvPicPr preferRelativeResize="0"/>
          <p:nvPr/>
        </p:nvPicPr>
        <p:blipFill>
          <a:blip r:embed="rId10" cstate="print"/>
          <a:stretch>
            <a:fillRect/>
          </a:stretch>
        </p:blipFill>
        <p:spPr>
          <a:xfrm>
            <a:off x="3684900" y="4565404"/>
            <a:ext cx="900000" cy="900000"/>
          </a:xfrm>
          <a:prstGeom prst="ellipse">
            <a:avLst/>
          </a:prstGeom>
          <a:ln>
            <a:noFill/>
          </a:ln>
          <a:effectLst/>
        </p:spPr>
      </p:pic>
      <p:sp>
        <p:nvSpPr>
          <p:cNvPr id="47" name="矩形 52"/>
          <p:cNvSpPr>
            <a:spLocks noChangeArrowheads="1"/>
          </p:cNvSpPr>
          <p:nvPr/>
        </p:nvSpPr>
        <p:spPr bwMode="auto">
          <a:xfrm>
            <a:off x="3440208" y="5547345"/>
            <a:ext cx="1378998" cy="600164"/>
          </a:xfrm>
          <a:prstGeom prst="rect">
            <a:avLst/>
          </a:prstGeom>
          <a:noFill/>
          <a:ln w="9525">
            <a:noFill/>
            <a:miter lim="800000"/>
          </a:ln>
        </p:spPr>
        <p:txBody>
          <a:bodyPr wrap="square" lIns="0" rIns="0">
            <a:spAutoFit/>
          </a:bodyPr>
          <a:lstStyle/>
          <a:p>
            <a:pPr algn="ctr"/>
            <a:r>
              <a:rPr lang="en-US" altLang="zh-CN" sz="1200" b="1" dirty="0">
                <a:solidFill>
                  <a:prstClr val="black"/>
                </a:solidFill>
                <a:cs typeface="+mn-ea"/>
                <a:sym typeface="+mn-lt"/>
              </a:rPr>
              <a:t>Jiala</a:t>
            </a:r>
          </a:p>
          <a:p>
            <a:pPr algn="ctr" eaLnBrk="1" hangingPunct="1"/>
            <a:r>
              <a:rPr lang="en-US" altLang="zh-CN" sz="1050" b="1" dirty="0">
                <a:solidFill>
                  <a:prstClr val="black"/>
                </a:solidFill>
                <a:cs typeface="+mn-ea"/>
                <a:sym typeface="+mn-lt"/>
              </a:rPr>
              <a:t>Director, Tibetan Obervatory </a:t>
            </a:r>
            <a:endParaRPr lang="zh-CN" altLang="en-US" sz="1050" b="1" dirty="0">
              <a:solidFill>
                <a:prstClr val="black"/>
              </a:solidFill>
              <a:cs typeface="+mn-ea"/>
              <a:sym typeface="+mn-lt"/>
            </a:endParaRPr>
          </a:p>
        </p:txBody>
      </p:sp>
      <p:sp>
        <p:nvSpPr>
          <p:cNvPr id="48" name="矩形 54"/>
          <p:cNvSpPr>
            <a:spLocks noChangeArrowheads="1"/>
          </p:cNvSpPr>
          <p:nvPr/>
        </p:nvSpPr>
        <p:spPr bwMode="auto">
          <a:xfrm>
            <a:off x="4783003" y="5547345"/>
            <a:ext cx="1400879" cy="600164"/>
          </a:xfrm>
          <a:prstGeom prst="rect">
            <a:avLst/>
          </a:prstGeom>
          <a:noFill/>
          <a:ln w="9525">
            <a:noFill/>
            <a:miter lim="800000"/>
          </a:ln>
        </p:spPr>
        <p:txBody>
          <a:bodyPr wrap="square" lIns="0" rIns="0">
            <a:spAutoFit/>
          </a:bodyPr>
          <a:lstStyle/>
          <a:p>
            <a:pPr algn="ctr"/>
            <a:r>
              <a:rPr lang="en-US" altLang="zh-CN" sz="1200" b="1" dirty="0">
                <a:solidFill>
                  <a:prstClr val="black"/>
                </a:solidFill>
                <a:cs typeface="+mn-ea"/>
                <a:sym typeface="+mn-lt"/>
              </a:rPr>
              <a:t>Zhuoma</a:t>
            </a:r>
          </a:p>
          <a:p>
            <a:pPr algn="ctr"/>
            <a:r>
              <a:rPr lang="en-US" altLang="zh-CN" sz="1050" b="1" dirty="0">
                <a:solidFill>
                  <a:prstClr val="black"/>
                </a:solidFill>
                <a:cs typeface="+mn-ea"/>
                <a:sym typeface="+mn-lt"/>
              </a:rPr>
              <a:t>Chief Forecaster, Tibetan Public Service Centre</a:t>
            </a:r>
          </a:p>
        </p:txBody>
      </p:sp>
      <p:pic>
        <p:nvPicPr>
          <p:cNvPr id="49" name="图片 48"/>
          <p:cNvPicPr preferRelativeResize="0"/>
          <p:nvPr/>
        </p:nvPicPr>
        <p:blipFill rotWithShape="1">
          <a:blip r:embed="rId11" cstate="print">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rcRect t="58104" r="47781"/>
          <a:stretch>
            <a:fillRect/>
          </a:stretch>
        </p:blipFill>
        <p:spPr>
          <a:xfrm>
            <a:off x="5050787" y="4565404"/>
            <a:ext cx="900000" cy="900000"/>
          </a:xfrm>
          <a:prstGeom prst="ellipse">
            <a:avLst/>
          </a:prstGeom>
        </p:spPr>
      </p:pic>
      <p:sp>
        <p:nvSpPr>
          <p:cNvPr id="62" name="文本框 61"/>
          <p:cNvSpPr txBox="1"/>
          <p:nvPr/>
        </p:nvSpPr>
        <p:spPr>
          <a:xfrm>
            <a:off x="1760028" y="4267915"/>
            <a:ext cx="16807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noProof="0" dirty="0">
                <a:ln>
                  <a:noFill/>
                </a:ln>
                <a:solidFill>
                  <a:srgbClr val="C00000"/>
                </a:solidFill>
                <a:effectLst/>
                <a:uLnTx/>
                <a:uFillTx/>
                <a:cs typeface="+mn-ea"/>
                <a:sym typeface="+mn-lt"/>
              </a:rPr>
              <a:t>Meteorological Leaders</a:t>
            </a:r>
            <a:endParaRPr kumimoji="0" lang="zh-CN" altLang="en-US" sz="1200" b="1" i="0" u="none" strike="noStrike" kern="1200" cap="none" spc="0" normalizeH="0" baseline="0" noProof="0" dirty="0">
              <a:ln>
                <a:noFill/>
              </a:ln>
              <a:solidFill>
                <a:srgbClr val="C00000"/>
              </a:solidFill>
              <a:effectLst/>
              <a:uLnTx/>
              <a:uFillTx/>
              <a:cs typeface="+mn-ea"/>
              <a:sym typeface="+mn-lt"/>
            </a:endParaRPr>
          </a:p>
        </p:txBody>
      </p:sp>
      <p:pic>
        <p:nvPicPr>
          <p:cNvPr id="63" name="图片 6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28510" y="4330214"/>
            <a:ext cx="152400" cy="152400"/>
          </a:xfrm>
          <a:prstGeom prst="rect">
            <a:avLst/>
          </a:prstGeom>
        </p:spPr>
      </p:pic>
      <p:sp>
        <p:nvSpPr>
          <p:cNvPr id="64" name="文本框 63"/>
          <p:cNvSpPr txBox="1"/>
          <p:nvPr/>
        </p:nvSpPr>
        <p:spPr>
          <a:xfrm>
            <a:off x="4240955" y="4267915"/>
            <a:ext cx="1627625" cy="276999"/>
          </a:xfrm>
          <a:prstGeom prst="rect">
            <a:avLst/>
          </a:prstGeom>
          <a:noFill/>
        </p:spPr>
        <p:txBody>
          <a:bodyPr wrap="none" rtlCol="0">
            <a:spAutoFit/>
          </a:bodyPr>
          <a:lstStyle>
            <a:defPPr>
              <a:defRPr lang="zh-CN"/>
            </a:defPPr>
            <a:lvl1pPr>
              <a:defRPr sz="1050" b="1">
                <a:solidFill>
                  <a:srgbClr val="C00000"/>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latin typeface="+mn-lt"/>
                <a:ea typeface="+mn-ea"/>
                <a:cs typeface="+mn-ea"/>
                <a:sym typeface="+mn-lt"/>
              </a:rPr>
              <a:t>Professional Backbone</a:t>
            </a:r>
            <a:endParaRPr kumimoji="0" lang="zh-CN" altLang="en-US" sz="1200" b="1" i="0" u="none" strike="noStrike" kern="1200" cap="none" spc="0" normalizeH="0" baseline="0" noProof="0" dirty="0">
              <a:ln>
                <a:noFill/>
              </a:ln>
              <a:solidFill>
                <a:srgbClr val="C00000"/>
              </a:solidFill>
              <a:effectLst/>
              <a:uLnTx/>
              <a:uFillTx/>
              <a:latin typeface="+mn-lt"/>
              <a:ea typeface="+mn-ea"/>
              <a:cs typeface="+mn-ea"/>
              <a:sym typeface="+mn-lt"/>
            </a:endParaRPr>
          </a:p>
        </p:txBody>
      </p:sp>
      <p:pic>
        <p:nvPicPr>
          <p:cNvPr id="65" name="图片 6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88555" y="4330214"/>
            <a:ext cx="152400" cy="152400"/>
          </a:xfrm>
          <a:prstGeom prst="rect">
            <a:avLst/>
          </a:prstGeom>
        </p:spPr>
      </p:pic>
      <p:pic>
        <p:nvPicPr>
          <p:cNvPr id="67" name="图片 66"/>
          <p:cNvPicPr preferRelativeResize="0"/>
          <p:nvPr/>
        </p:nvPicPr>
        <p:blipFill rotWithShape="1">
          <a:blip r:embed="rId14" cstate="screen"/>
          <a:srcRect/>
          <a:stretch>
            <a:fillRect/>
          </a:stretch>
        </p:blipFill>
        <p:spPr>
          <a:xfrm>
            <a:off x="9148448" y="4565404"/>
            <a:ext cx="900000" cy="900000"/>
          </a:xfrm>
          <a:prstGeom prst="ellipse">
            <a:avLst/>
          </a:prstGeom>
        </p:spPr>
      </p:pic>
      <p:pic>
        <p:nvPicPr>
          <p:cNvPr id="74" name="图片 73"/>
          <p:cNvPicPr preferRelativeResize="0"/>
          <p:nvPr/>
        </p:nvPicPr>
        <p:blipFill rotWithShape="1">
          <a:blip r:embed="rId15" cstate="screen"/>
          <a:srcRect/>
          <a:stretch>
            <a:fillRect/>
          </a:stretch>
        </p:blipFill>
        <p:spPr>
          <a:xfrm>
            <a:off x="6416674" y="4565404"/>
            <a:ext cx="900000" cy="900000"/>
          </a:xfrm>
          <a:prstGeom prst="ellipse">
            <a:avLst/>
          </a:prstGeom>
        </p:spPr>
      </p:pic>
      <p:pic>
        <p:nvPicPr>
          <p:cNvPr id="75" name="图片 74"/>
          <p:cNvPicPr preferRelativeResize="0"/>
          <p:nvPr/>
        </p:nvPicPr>
        <p:blipFill rotWithShape="1">
          <a:blip r:embed="rId16" cstate="screen"/>
          <a:srcRect/>
          <a:stretch>
            <a:fillRect/>
          </a:stretch>
        </p:blipFill>
        <p:spPr>
          <a:xfrm>
            <a:off x="7782561" y="4565404"/>
            <a:ext cx="900000" cy="900000"/>
          </a:xfrm>
          <a:prstGeom prst="ellipse">
            <a:avLst/>
          </a:prstGeom>
        </p:spPr>
      </p:pic>
      <p:sp>
        <p:nvSpPr>
          <p:cNvPr id="76" name="矩形 75"/>
          <p:cNvSpPr>
            <a:spLocks noChangeArrowheads="1"/>
          </p:cNvSpPr>
          <p:nvPr/>
        </p:nvSpPr>
        <p:spPr bwMode="auto">
          <a:xfrm>
            <a:off x="5914805" y="5547345"/>
            <a:ext cx="2038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1200" b="1" dirty="0">
                <a:latin typeface="+mn-lt"/>
                <a:ea typeface="+mn-ea"/>
                <a:cs typeface="+mn-ea"/>
                <a:sym typeface="+mn-lt"/>
              </a:rPr>
              <a:t>CHEN </a:t>
            </a:r>
            <a:r>
              <a:rPr lang="en-US" altLang="zh-CN" sz="1200" b="1" dirty="0" err="1">
                <a:latin typeface="+mn-lt"/>
                <a:ea typeface="+mn-ea"/>
                <a:cs typeface="+mn-ea"/>
                <a:sym typeface="+mn-lt"/>
              </a:rPr>
              <a:t>Jingming</a:t>
            </a:r>
            <a:endParaRPr lang="en-US" altLang="zh-CN" sz="1200" b="1" dirty="0">
              <a:latin typeface="+mn-lt"/>
              <a:ea typeface="+mn-ea"/>
              <a:cs typeface="+mn-ea"/>
              <a:sym typeface="+mn-lt"/>
            </a:endParaRPr>
          </a:p>
          <a:p>
            <a:pPr algn="ctr" eaLnBrk="1" hangingPunct="1"/>
            <a:r>
              <a:rPr lang="en-US" altLang="zh-CN" sz="1100" b="1" dirty="0">
                <a:latin typeface="+mn-lt"/>
                <a:ea typeface="+mn-ea"/>
                <a:cs typeface="+mn-ea"/>
                <a:sym typeface="+mn-lt"/>
              </a:rPr>
              <a:t>RSC, Canada</a:t>
            </a:r>
            <a:endParaRPr lang="zh-CN" altLang="en-US" sz="1100" b="1" dirty="0">
              <a:latin typeface="+mn-lt"/>
              <a:ea typeface="+mn-ea"/>
              <a:cs typeface="+mn-ea"/>
              <a:sym typeface="+mn-lt"/>
            </a:endParaRPr>
          </a:p>
        </p:txBody>
      </p:sp>
      <p:sp>
        <p:nvSpPr>
          <p:cNvPr id="77" name="矩形 46"/>
          <p:cNvSpPr>
            <a:spLocks noChangeArrowheads="1"/>
          </p:cNvSpPr>
          <p:nvPr/>
        </p:nvSpPr>
        <p:spPr bwMode="auto">
          <a:xfrm>
            <a:off x="8540323" y="5547345"/>
            <a:ext cx="2089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1200" b="1" dirty="0">
                <a:latin typeface="+mn-lt"/>
                <a:ea typeface="+mn-ea"/>
                <a:cs typeface="+mn-ea"/>
                <a:sym typeface="+mn-lt"/>
              </a:rPr>
              <a:t>WANG </a:t>
            </a:r>
            <a:r>
              <a:rPr lang="en-US" altLang="zh-CN" sz="1200" b="1" dirty="0" err="1">
                <a:latin typeface="+mn-lt"/>
                <a:ea typeface="+mn-ea"/>
                <a:cs typeface="+mn-ea"/>
                <a:sym typeface="+mn-lt"/>
              </a:rPr>
              <a:t>Xueliang</a:t>
            </a:r>
            <a:endParaRPr lang="en-US" altLang="zh-CN" sz="1200" b="1" dirty="0">
              <a:latin typeface="+mn-lt"/>
              <a:ea typeface="+mn-ea"/>
              <a:cs typeface="+mn-ea"/>
              <a:sym typeface="+mn-lt"/>
            </a:endParaRPr>
          </a:p>
          <a:p>
            <a:pPr algn="ctr" eaLnBrk="1" hangingPunct="1"/>
            <a:r>
              <a:rPr lang="en-US" altLang="zh-CN" sz="1100" b="1" dirty="0">
                <a:latin typeface="+mn-lt"/>
                <a:ea typeface="+mn-ea"/>
                <a:cs typeface="+mn-ea"/>
                <a:sym typeface="+mn-lt"/>
              </a:rPr>
              <a:t> NOAA NCEP</a:t>
            </a:r>
            <a:endParaRPr lang="zh-CN" altLang="en-US" sz="1100" b="1" dirty="0">
              <a:latin typeface="+mn-lt"/>
              <a:ea typeface="+mn-ea"/>
              <a:cs typeface="+mn-ea"/>
              <a:sym typeface="+mn-lt"/>
            </a:endParaRPr>
          </a:p>
        </p:txBody>
      </p:sp>
      <p:sp>
        <p:nvSpPr>
          <p:cNvPr id="78" name="矩形 47"/>
          <p:cNvSpPr>
            <a:spLocks noChangeArrowheads="1"/>
          </p:cNvSpPr>
          <p:nvPr/>
        </p:nvSpPr>
        <p:spPr bwMode="auto">
          <a:xfrm>
            <a:off x="7228247" y="5547345"/>
            <a:ext cx="21621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1200" b="1" dirty="0">
                <a:latin typeface="+mn-lt"/>
                <a:ea typeface="+mn-ea"/>
                <a:cs typeface="+mn-ea"/>
                <a:sym typeface="+mn-lt"/>
              </a:rPr>
              <a:t>YAN Hong</a:t>
            </a:r>
          </a:p>
          <a:p>
            <a:pPr algn="ctr" eaLnBrk="1" hangingPunct="1"/>
            <a:r>
              <a:rPr lang="en-US" altLang="zh-CN" sz="1100" b="1" dirty="0">
                <a:latin typeface="+mn-lt"/>
                <a:ea typeface="+mn-ea"/>
                <a:cs typeface="+mn-ea"/>
                <a:sym typeface="+mn-lt"/>
              </a:rPr>
              <a:t>Deputy SG WMO</a:t>
            </a:r>
            <a:endParaRPr lang="zh-CN" altLang="en-US" sz="1100" b="1" dirty="0">
              <a:latin typeface="+mn-lt"/>
              <a:ea typeface="+mn-ea"/>
              <a:cs typeface="+mn-ea"/>
              <a:sym typeface="+mn-lt"/>
            </a:endParaRPr>
          </a:p>
        </p:txBody>
      </p:sp>
      <p:pic>
        <p:nvPicPr>
          <p:cNvPr id="79" name="图片 78"/>
          <p:cNvPicPr preferRelativeResize="0"/>
          <p:nvPr/>
        </p:nvPicPr>
        <p:blipFill rotWithShape="1">
          <a:blip r:embed="rId17" cstate="print">
            <a:extLst>
              <a:ext uri="{28A0092B-C50C-407E-A947-70E740481C1C}">
                <a14:useLocalDpi xmlns:a14="http://schemas.microsoft.com/office/drawing/2010/main" val="0"/>
              </a:ext>
            </a:extLst>
          </a:blip>
          <a:srcRect l="2609" t="1092" r="1531" b="29474"/>
          <a:stretch>
            <a:fillRect/>
          </a:stretch>
        </p:blipFill>
        <p:spPr>
          <a:xfrm>
            <a:off x="10514335" y="4565404"/>
            <a:ext cx="900000" cy="900000"/>
          </a:xfrm>
          <a:prstGeom prst="ellipse">
            <a:avLst/>
          </a:prstGeom>
        </p:spPr>
      </p:pic>
      <p:sp>
        <p:nvSpPr>
          <p:cNvPr id="87" name="矩形 86"/>
          <p:cNvSpPr/>
          <p:nvPr/>
        </p:nvSpPr>
        <p:spPr>
          <a:xfrm>
            <a:off x="10126156" y="5547345"/>
            <a:ext cx="1639463" cy="784830"/>
          </a:xfrm>
          <a:prstGeom prst="rect">
            <a:avLst/>
          </a:prstGeom>
        </p:spPr>
        <p:txBody>
          <a:bodyPr wrap="square">
            <a:spAutoFit/>
          </a:bodyPr>
          <a:lstStyle/>
          <a:p>
            <a:pPr algn="ctr"/>
            <a:r>
              <a:rPr lang="en-US" altLang="zh-CN" sz="1200" b="1" dirty="0">
                <a:cs typeface="+mn-ea"/>
                <a:sym typeface="+mn-lt"/>
              </a:rPr>
              <a:t>JIN Feifei</a:t>
            </a:r>
          </a:p>
          <a:p>
            <a:pPr algn="ctr"/>
            <a:r>
              <a:rPr lang="en-US" altLang="zh-CN" sz="1050" b="1" dirty="0">
                <a:cs typeface="+mn-ea"/>
                <a:sym typeface="+mn-lt"/>
              </a:rPr>
              <a:t>AMS Fellow, </a:t>
            </a:r>
          </a:p>
          <a:p>
            <a:pPr algn="ctr"/>
            <a:r>
              <a:rPr lang="en-US" altLang="zh-CN" sz="1050" b="1" dirty="0">
                <a:cs typeface="+mn-ea"/>
                <a:sym typeface="+mn-lt"/>
              </a:rPr>
              <a:t>Tenured Professor, University of Hawaii</a:t>
            </a:r>
            <a:endParaRPr lang="zh-CN" altLang="en-US" sz="1050" b="1" dirty="0">
              <a:cs typeface="+mn-ea"/>
              <a:sym typeface="+mn-lt"/>
            </a:endParaRPr>
          </a:p>
        </p:txBody>
      </p:sp>
      <p:sp>
        <p:nvSpPr>
          <p:cNvPr id="8" name="矩形 7"/>
          <p:cNvSpPr/>
          <p:nvPr/>
        </p:nvSpPr>
        <p:spPr>
          <a:xfrm>
            <a:off x="6788642" y="2199385"/>
            <a:ext cx="4157245" cy="1754326"/>
          </a:xfrm>
          <a:prstGeom prst="rect">
            <a:avLst/>
          </a:prstGeom>
        </p:spPr>
        <p:txBody>
          <a:bodyPr wrap="square">
            <a:spAutoFit/>
          </a:bodyPr>
          <a:lstStyle/>
          <a:p>
            <a:r>
              <a:rPr lang="en-US" altLang="zh-CN" b="1" dirty="0">
                <a:solidFill>
                  <a:srgbClr val="2E75B6"/>
                </a:solidFill>
                <a:cs typeface="+mn-ea"/>
                <a:sym typeface="+mn-lt"/>
              </a:rPr>
              <a:t>NUIST alumni are found with</a:t>
            </a:r>
          </a:p>
          <a:p>
            <a:pPr marL="285750" indent="-285750">
              <a:buFont typeface="Arial" panose="020B0604020202020204" pitchFamily="34" charset="0"/>
              <a:buChar char="•"/>
            </a:pPr>
            <a:r>
              <a:rPr lang="en-US" altLang="zh-CN" b="1" dirty="0">
                <a:solidFill>
                  <a:srgbClr val="2E75B6"/>
                </a:solidFill>
                <a:cs typeface="+mn-ea"/>
                <a:sym typeface="+mn-lt"/>
              </a:rPr>
              <a:t> 72% of total number of Chinese professors in meteorology in the world.</a:t>
            </a:r>
          </a:p>
          <a:p>
            <a:pPr marL="285750" indent="-285750">
              <a:buFont typeface="Arial" panose="020B0604020202020204" pitchFamily="34" charset="0"/>
              <a:buChar char="•"/>
            </a:pPr>
            <a:r>
              <a:rPr lang="en-US" altLang="zh-CN" b="1" dirty="0">
                <a:solidFill>
                  <a:srgbClr val="2E75B6"/>
                </a:solidFill>
                <a:cs typeface="+mn-ea"/>
                <a:sym typeface="+mn-lt"/>
              </a:rPr>
              <a:t>RSC, AGU and AMS (20+)  </a:t>
            </a:r>
          </a:p>
          <a:p>
            <a:pPr marL="285750" indent="-285750">
              <a:buFont typeface="Arial" panose="020B0604020202020204" pitchFamily="34" charset="0"/>
              <a:buChar char="•"/>
            </a:pPr>
            <a:r>
              <a:rPr lang="en-US" altLang="zh-CN" b="1" dirty="0">
                <a:solidFill>
                  <a:srgbClr val="2E75B6"/>
                </a:solidFill>
                <a:cs typeface="+mn-ea"/>
                <a:sym typeface="+mn-lt"/>
              </a:rPr>
              <a:t>NOAA (87) and NASA (23)</a:t>
            </a:r>
          </a:p>
          <a:p>
            <a:pPr marL="285750" indent="-285750">
              <a:buFont typeface="Arial" panose="020B0604020202020204" pitchFamily="34" charset="0"/>
              <a:buChar char="•"/>
            </a:pPr>
            <a:r>
              <a:rPr lang="en-US" altLang="zh-CN" b="1" dirty="0">
                <a:solidFill>
                  <a:srgbClr val="2E75B6"/>
                </a:solidFill>
                <a:cs typeface="+mn-ea"/>
                <a:sym typeface="+mn-lt"/>
              </a:rPr>
              <a:t> WMO Deputy SG (1) and directors (4)</a:t>
            </a:r>
          </a:p>
        </p:txBody>
      </p:sp>
      <p:sp>
        <p:nvSpPr>
          <p:cNvPr id="9" name="灯片编号占位符 8"/>
          <p:cNvSpPr>
            <a:spLocks noGrp="1"/>
          </p:cNvSpPr>
          <p:nvPr>
            <p:ph type="sldNum" sz="quarter" idx="12"/>
          </p:nvPr>
        </p:nvSpPr>
        <p:spPr/>
        <p:txBody>
          <a:bodyPr/>
          <a:lstStyle/>
          <a:p>
            <a:fld id="{F6F80BA7-3816-42AE-A7C0-0A497978291E}" type="slidenum">
              <a:rPr lang="zh-CN" altLang="en-US" smtClean="0">
                <a:cs typeface="+mn-ea"/>
                <a:sym typeface="+mn-lt"/>
              </a:rPr>
              <a:t>4</a:t>
            </a:fld>
            <a:endParaRPr lang="zh-CN" altLang="en-US">
              <a:cs typeface="+mn-ea"/>
              <a:sym typeface="+mn-lt"/>
            </a:endParaRPr>
          </a:p>
        </p:txBody>
      </p:sp>
      <p:grpSp>
        <p:nvGrpSpPr>
          <p:cNvPr id="50" name="组合 49"/>
          <p:cNvGrpSpPr/>
          <p:nvPr/>
        </p:nvGrpSpPr>
        <p:grpSpPr>
          <a:xfrm>
            <a:off x="-14233" y="-80262"/>
            <a:ext cx="7807634" cy="739818"/>
            <a:chOff x="2697467" y="3285553"/>
            <a:chExt cx="6607970" cy="739818"/>
          </a:xfrm>
        </p:grpSpPr>
        <p:sp>
          <p:nvSpPr>
            <p:cNvPr id="51" name="文本框 34"/>
            <p:cNvSpPr txBox="1"/>
            <p:nvPr/>
          </p:nvSpPr>
          <p:spPr bwMode="auto">
            <a:xfrm>
              <a:off x="2935557" y="3343397"/>
              <a:ext cx="6369880" cy="603250"/>
            </a:xfrm>
            <a:prstGeom prst="round2DiagRect">
              <a:avLst>
                <a:gd name="adj1" fmla="val 41153"/>
                <a:gd name="adj2" fmla="val 0"/>
              </a:avLst>
            </a:prstGeom>
            <a:solidFill>
              <a:srgbClr val="9966FF"/>
            </a:solidFill>
            <a:ln>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a:spAutoFit/>
            </a:bodyPr>
            <a:lstStyle/>
            <a:p>
              <a:pPr algn="ctr" fontAlgn="auto">
                <a:spcBef>
                  <a:spcPts val="0"/>
                </a:spcBef>
                <a:spcAft>
                  <a:spcPts val="0"/>
                </a:spcAft>
                <a:defRPr/>
              </a:pP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52" name="椭圆 51">
              <a:extLst>
                <a:ext uri="{FF2B5EF4-FFF2-40B4-BE49-F238E27FC236}">
                  <a16:creationId xmlns:a16="http://schemas.microsoft.com/office/drawing/2014/main" id="{A20F0133-04E6-4B0C-A757-EDC27BFAAC3D}"/>
                </a:ext>
              </a:extLst>
            </p:cNvPr>
            <p:cNvSpPr/>
            <p:nvPr/>
          </p:nvSpPr>
          <p:spPr>
            <a:xfrm>
              <a:off x="2697467" y="3285553"/>
              <a:ext cx="623494" cy="739818"/>
            </a:xfrm>
            <a:prstGeom prst="ellipse">
              <a:avLst/>
            </a:prstGeom>
            <a:solidFill>
              <a:srgbClr val="9966FF"/>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a:effectLst>
                    <a:outerShdw blurRad="38100" dist="38100" dir="2700000" algn="tl">
                      <a:srgbClr val="000000">
                        <a:alpha val="43137"/>
                      </a:srgbClr>
                    </a:outerShdw>
                  </a:effectLst>
                  <a:latin typeface="+mn-ea"/>
                  <a:cs typeface="+mn-ea"/>
                </a:rPr>
                <a:t>1</a:t>
              </a:r>
              <a:endParaRPr lang="zh-CN" altLang="en-US" sz="2400" b="1" dirty="0">
                <a:effectLst>
                  <a:outerShdw blurRad="38100" dist="38100" dir="2700000" algn="tl">
                    <a:srgbClr val="000000">
                      <a:alpha val="43137"/>
                    </a:srgbClr>
                  </a:outerShdw>
                </a:effectLst>
                <a:latin typeface="+mn-ea"/>
                <a:cs typeface="+mn-ea"/>
              </a:endParaRPr>
            </a:p>
          </p:txBody>
        </p:sp>
      </p:grpSp>
      <p:sp>
        <p:nvSpPr>
          <p:cNvPr id="53" name="矩形 52"/>
          <p:cNvSpPr/>
          <p:nvPr/>
        </p:nvSpPr>
        <p:spPr>
          <a:xfrm>
            <a:off x="990567" y="53762"/>
            <a:ext cx="6292107" cy="461665"/>
          </a:xfrm>
          <a:prstGeom prst="rect">
            <a:avLst/>
          </a:prstGeom>
        </p:spPr>
        <p:txBody>
          <a:bodyPr wrap="none">
            <a:spAutoFit/>
          </a:bodyPr>
          <a:lstStyle/>
          <a:p>
            <a:pPr lvl="0" fontAlgn="auto">
              <a:spcBef>
                <a:spcPts val="0"/>
              </a:spcBef>
              <a:spcAft>
                <a:spcPts val="0"/>
              </a:spcAft>
              <a:defRPr/>
            </a:pPr>
            <a:r>
              <a:rPr lang="en-US" altLang="zh-CN" sz="2400" b="1">
                <a:solidFill>
                  <a:prstClr val="white"/>
                </a:solidFill>
                <a:latin typeface="微软雅黑" panose="020B0503020204020204" pitchFamily="34" charset="-122"/>
                <a:ea typeface="微软雅黑" panose="020B0503020204020204" pitchFamily="34" charset="-122"/>
                <a:cs typeface="+mn-cs"/>
              </a:rPr>
              <a:t>NUIST Strength</a:t>
            </a:r>
            <a:r>
              <a:rPr lang="en-US" altLang="zh-CN" b="1">
                <a:solidFill>
                  <a:schemeClr val="bg1"/>
                </a:solidFill>
                <a:latin typeface="微软雅黑" panose="020B0503020204020204" pitchFamily="34" charset="-122"/>
                <a:ea typeface="微软雅黑" panose="020B0503020204020204" pitchFamily="34" charset="-122"/>
                <a:cs typeface="+mn-cs"/>
              </a:rPr>
              <a:t>——</a:t>
            </a:r>
            <a:r>
              <a:rPr lang="en-US" altLang="zh-CN" b="1">
                <a:solidFill>
                  <a:schemeClr val="bg1"/>
                </a:solidFill>
                <a:latin typeface="微软雅黑" panose="020B0503020204020204" pitchFamily="34" charset="-122"/>
                <a:ea typeface="微软雅黑" panose="020B0503020204020204" pitchFamily="34" charset="-122"/>
              </a:rPr>
              <a:t>Serve meteorological cause</a:t>
            </a:r>
          </a:p>
        </p:txBody>
      </p:sp>
    </p:spTree>
    <p:extLst>
      <p:ext uri="{BB962C8B-B14F-4D97-AF65-F5344CB8AC3E}">
        <p14:creationId xmlns:p14="http://schemas.microsoft.com/office/powerpoint/2010/main" val="1523278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79"/>
          <p:cNvPicPr>
            <a:picLocks noChangeAspect="1"/>
          </p:cNvPicPr>
          <p:nvPr/>
        </p:nvPicPr>
        <p:blipFill>
          <a:blip r:embed="rId4">
            <a:extLst>
              <a:ext uri="{28A0092B-C50C-407E-A947-70E740481C1C}">
                <a14:useLocalDpi xmlns:a14="http://schemas.microsoft.com/office/drawing/2010/main" val="0"/>
              </a:ext>
            </a:extLst>
          </a:blip>
          <a:srcRect l="90279" t="71322" r="-8357" b="-407"/>
          <a:stretch>
            <a:fillRect/>
          </a:stretch>
        </p:blipFill>
        <p:spPr>
          <a:xfrm>
            <a:off x="11006845" y="4906366"/>
            <a:ext cx="2205013" cy="1994634"/>
          </a:xfrm>
          <a:custGeom>
            <a:avLst/>
            <a:gdLst>
              <a:gd name="connsiteX0" fmla="*/ 1674642 w 2205013"/>
              <a:gd name="connsiteY0" fmla="*/ 0 h 1994634"/>
              <a:gd name="connsiteX1" fmla="*/ 2205013 w 2205013"/>
              <a:gd name="connsiteY1" fmla="*/ 1994634 h 1994634"/>
              <a:gd name="connsiteX2" fmla="*/ 1089 w 2205013"/>
              <a:gd name="connsiteY2" fmla="*/ 1994634 h 1994634"/>
              <a:gd name="connsiteX3" fmla="*/ 0 w 2205013"/>
              <a:gd name="connsiteY3" fmla="*/ 1966756 h 1994634"/>
              <a:gd name="connsiteX4" fmla="*/ 1185654 w 2205013"/>
              <a:gd name="connsiteY4" fmla="*/ 1966756 h 1994634"/>
              <a:gd name="connsiteX5" fmla="*/ 1185654 w 2205013"/>
              <a:gd name="connsiteY5" fmla="*/ 223226 h 1994634"/>
              <a:gd name="connsiteX6" fmla="*/ 1674642 w 2205013"/>
              <a:gd name="connsiteY6" fmla="*/ 0 h 199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5013" h="1994634">
                <a:moveTo>
                  <a:pt x="1674642" y="0"/>
                </a:moveTo>
                <a:cubicBezTo>
                  <a:pt x="2023305" y="618115"/>
                  <a:pt x="2205013" y="1301490"/>
                  <a:pt x="2205013" y="1994634"/>
                </a:cubicBezTo>
                <a:lnTo>
                  <a:pt x="1089" y="1994634"/>
                </a:lnTo>
                <a:lnTo>
                  <a:pt x="0" y="1966756"/>
                </a:lnTo>
                <a:lnTo>
                  <a:pt x="1185654" y="1966756"/>
                </a:lnTo>
                <a:lnTo>
                  <a:pt x="1185654" y="223226"/>
                </a:lnTo>
                <a:lnTo>
                  <a:pt x="1674642" y="0"/>
                </a:lnTo>
                <a:close/>
              </a:path>
            </a:pathLst>
          </a:custGeom>
        </p:spPr>
      </p:pic>
      <p:pic>
        <p:nvPicPr>
          <p:cNvPr id="79" name="图片 78"/>
          <p:cNvPicPr>
            <a:picLocks noChangeAspect="1"/>
          </p:cNvPicPr>
          <p:nvPr/>
        </p:nvPicPr>
        <p:blipFill>
          <a:blip r:embed="rId4">
            <a:extLst>
              <a:ext uri="{28A0092B-C50C-407E-A947-70E740481C1C}">
                <a14:useLocalDpi xmlns:a14="http://schemas.microsoft.com/office/drawing/2010/main" val="0"/>
              </a:ext>
            </a:extLst>
          </a:blip>
          <a:srcRect l="-6288" t="71939" r="89004" b="-87"/>
          <a:stretch>
            <a:fillRect/>
          </a:stretch>
        </p:blipFill>
        <p:spPr>
          <a:xfrm>
            <a:off x="-771718" y="4948711"/>
            <a:ext cx="2108170" cy="1930367"/>
          </a:xfrm>
          <a:custGeom>
            <a:avLst/>
            <a:gdLst>
              <a:gd name="connsiteX0" fmla="*/ 290393 w 2108170"/>
              <a:gd name="connsiteY0" fmla="*/ 0 h 1930367"/>
              <a:gd name="connsiteX1" fmla="*/ 766954 w 2108170"/>
              <a:gd name="connsiteY1" fmla="*/ 205808 h 1930367"/>
              <a:gd name="connsiteX2" fmla="*/ 766954 w 2108170"/>
              <a:gd name="connsiteY2" fmla="*/ 1924412 h 1930367"/>
              <a:gd name="connsiteX3" fmla="*/ 2107306 w 2108170"/>
              <a:gd name="connsiteY3" fmla="*/ 1924412 h 1930367"/>
              <a:gd name="connsiteX4" fmla="*/ 2108170 w 2108170"/>
              <a:gd name="connsiteY4" fmla="*/ 1930367 h 1930367"/>
              <a:gd name="connsiteX5" fmla="*/ 18474 w 2108170"/>
              <a:gd name="connsiteY5" fmla="*/ 1923204 h 1930367"/>
              <a:gd name="connsiteX6" fmla="*/ 290393 w 2108170"/>
              <a:gd name="connsiteY6" fmla="*/ 0 h 193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170" h="1930367">
                <a:moveTo>
                  <a:pt x="290393" y="0"/>
                </a:moveTo>
                <a:lnTo>
                  <a:pt x="766954" y="205808"/>
                </a:lnTo>
                <a:lnTo>
                  <a:pt x="766954" y="1924412"/>
                </a:lnTo>
                <a:lnTo>
                  <a:pt x="2107306" y="1924412"/>
                </a:lnTo>
                <a:lnTo>
                  <a:pt x="2108170" y="1930367"/>
                </a:lnTo>
                <a:lnTo>
                  <a:pt x="18474" y="1923204"/>
                </a:lnTo>
                <a:cubicBezTo>
                  <a:pt x="-43113" y="1257951"/>
                  <a:pt x="49720" y="601369"/>
                  <a:pt x="290393" y="0"/>
                </a:cubicBezTo>
                <a:close/>
              </a:path>
            </a:pathLst>
          </a:custGeom>
        </p:spPr>
      </p:pic>
      <p:pic>
        <p:nvPicPr>
          <p:cNvPr id="54" name="图片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2612" y="0"/>
            <a:ext cx="2739388" cy="1639637"/>
          </a:xfrm>
          <a:custGeom>
            <a:avLst/>
            <a:gdLst>
              <a:gd name="connsiteX0" fmla="*/ 0 w 4012671"/>
              <a:gd name="connsiteY0" fmla="*/ 0 h 1925665"/>
              <a:gd name="connsiteX1" fmla="*/ 4012671 w 4012671"/>
              <a:gd name="connsiteY1" fmla="*/ 0 h 1925665"/>
              <a:gd name="connsiteX2" fmla="*/ 4012671 w 4012671"/>
              <a:gd name="connsiteY2" fmla="*/ 1925665 h 1925665"/>
              <a:gd name="connsiteX3" fmla="*/ 3841328 w 4012671"/>
              <a:gd name="connsiteY3" fmla="*/ 1713981 h 1925665"/>
              <a:gd name="connsiteX4" fmla="*/ 570158 w 4012671"/>
              <a:gd name="connsiteY4" fmla="*/ 92544 h 1925665"/>
              <a:gd name="connsiteX5" fmla="*/ 141654 w 4012671"/>
              <a:gd name="connsiteY5" fmla="*/ 17419 h 192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2671" h="1925665">
                <a:moveTo>
                  <a:pt x="0" y="0"/>
                </a:moveTo>
                <a:lnTo>
                  <a:pt x="4012671" y="0"/>
                </a:lnTo>
                <a:lnTo>
                  <a:pt x="4012671" y="1925665"/>
                </a:lnTo>
                <a:lnTo>
                  <a:pt x="3841328" y="1713981"/>
                </a:lnTo>
                <a:cubicBezTo>
                  <a:pt x="3204450" y="1005213"/>
                  <a:pt x="2009426" y="382711"/>
                  <a:pt x="570158" y="92544"/>
                </a:cubicBezTo>
                <a:cubicBezTo>
                  <a:pt x="426231" y="63527"/>
                  <a:pt x="283268" y="38520"/>
                  <a:pt x="141654" y="17419"/>
                </a:cubicBezTo>
                <a:close/>
              </a:path>
            </a:pathLst>
          </a:custGeom>
          <a:noFill/>
          <a:ln w="57150">
            <a:noFill/>
          </a:ln>
        </p:spPr>
      </p:pic>
      <p:sp>
        <p:nvSpPr>
          <p:cNvPr id="74" name="任意多边形 73"/>
          <p:cNvSpPr/>
          <p:nvPr/>
        </p:nvSpPr>
        <p:spPr>
          <a:xfrm>
            <a:off x="10909005" y="0"/>
            <a:ext cx="1282995" cy="1925666"/>
          </a:xfrm>
          <a:custGeom>
            <a:avLst/>
            <a:gdLst>
              <a:gd name="connsiteX0" fmla="*/ 0 w 1884318"/>
              <a:gd name="connsiteY0" fmla="*/ 0 h 1076807"/>
              <a:gd name="connsiteX1" fmla="*/ 1884318 w 1884318"/>
              <a:gd name="connsiteY1" fmla="*/ 0 h 1076807"/>
              <a:gd name="connsiteX2" fmla="*/ 1884318 w 1884318"/>
              <a:gd name="connsiteY2" fmla="*/ 1076807 h 1076807"/>
              <a:gd name="connsiteX3" fmla="*/ 1740416 w 1884318"/>
              <a:gd name="connsiteY3" fmla="*/ 911500 h 1076807"/>
              <a:gd name="connsiteX4" fmla="*/ 179963 w 1884318"/>
              <a:gd name="connsiteY4" fmla="*/ 47974 h 107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18" h="1076807">
                <a:moveTo>
                  <a:pt x="0" y="0"/>
                </a:moveTo>
                <a:lnTo>
                  <a:pt x="1884318" y="0"/>
                </a:lnTo>
                <a:lnTo>
                  <a:pt x="1884318" y="1076807"/>
                </a:lnTo>
                <a:lnTo>
                  <a:pt x="1740416" y="911500"/>
                </a:lnTo>
                <a:cubicBezTo>
                  <a:pt x="1382449" y="546845"/>
                  <a:pt x="838921" y="246067"/>
                  <a:pt x="179963" y="47974"/>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直角三角形 83"/>
          <p:cNvSpPr/>
          <p:nvPr/>
        </p:nvSpPr>
        <p:spPr>
          <a:xfrm>
            <a:off x="0" y="6215063"/>
            <a:ext cx="3235427" cy="642936"/>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5" name="直角三角形 84"/>
          <p:cNvSpPr/>
          <p:nvPr/>
        </p:nvSpPr>
        <p:spPr>
          <a:xfrm flipH="1">
            <a:off x="8981831" y="6215063"/>
            <a:ext cx="3217644" cy="6437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5" name="3f3c0ee6-bc15-44ba-9ee7-4eb51df47d9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2354189" y="919109"/>
            <a:ext cx="7826620" cy="3054486"/>
            <a:chOff x="1056000" y="1584000"/>
            <a:chExt cx="10435493" cy="4072648"/>
          </a:xfrm>
        </p:grpSpPr>
        <p:sp>
          <p:nvSpPr>
            <p:cNvPr id="46" name="ïṣ1íḓê"/>
            <p:cNvSpPr/>
            <p:nvPr/>
          </p:nvSpPr>
          <p:spPr>
            <a:xfrm>
              <a:off x="4126030" y="1691602"/>
              <a:ext cx="3939942" cy="3929318"/>
            </a:xfrm>
            <a:prstGeom prst="ellipse">
              <a:avLst/>
            </a:prstGeom>
            <a:solidFill>
              <a:schemeClr val="bg1"/>
            </a:solidFill>
            <a:ln w="76200" cap="flat" cmpd="sng" algn="ctr">
              <a:solidFill>
                <a:schemeClr val="tx2">
                  <a:lumMod val="20000"/>
                  <a:lumOff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cs typeface="+mn-ea"/>
                <a:sym typeface="+mn-lt"/>
              </a:endParaRPr>
            </a:p>
          </p:txBody>
        </p:sp>
        <p:sp>
          <p:nvSpPr>
            <p:cNvPr id="47" name="ïṩḷîďé"/>
            <p:cNvSpPr/>
            <p:nvPr/>
          </p:nvSpPr>
          <p:spPr>
            <a:xfrm>
              <a:off x="4740164" y="2304080"/>
              <a:ext cx="2711673" cy="2704362"/>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cs typeface="+mn-ea"/>
                <a:sym typeface="+mn-lt"/>
              </a:endParaRPr>
            </a:p>
          </p:txBody>
        </p:sp>
        <p:sp>
          <p:nvSpPr>
            <p:cNvPr id="48" name="î$ḷïdê"/>
            <p:cNvSpPr/>
            <p:nvPr/>
          </p:nvSpPr>
          <p:spPr>
            <a:xfrm>
              <a:off x="3785114" y="1584000"/>
              <a:ext cx="1680816" cy="1676284"/>
            </a:xfrm>
            <a:prstGeom prst="ellipse">
              <a:avLst/>
            </a:prstGeom>
            <a:pattFill prst="pct5">
              <a:fgClr>
                <a:srgbClr val="E4E6EA"/>
              </a:fgClr>
              <a:bgClr>
                <a:srgbClr val="ADB5BF"/>
              </a:bgClr>
            </a:patt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cs typeface="+mn-ea"/>
                <a:sym typeface="+mn-lt"/>
              </a:endParaRPr>
            </a:p>
          </p:txBody>
        </p:sp>
        <p:sp>
          <p:nvSpPr>
            <p:cNvPr id="49" name="íşḻíďé"/>
            <p:cNvSpPr txBox="1"/>
            <p:nvPr/>
          </p:nvSpPr>
          <p:spPr>
            <a:xfrm>
              <a:off x="3798256" y="1584000"/>
              <a:ext cx="1676284" cy="1676284"/>
            </a:xfrm>
            <a:custGeom>
              <a:avLst/>
              <a:gdLst>
                <a:gd name="connsiteX0" fmla="*/ 786627 w 1573254"/>
                <a:gd name="connsiteY0" fmla="*/ 0 h 1573254"/>
                <a:gd name="connsiteX1" fmla="*/ 1573254 w 1573254"/>
                <a:gd name="connsiteY1" fmla="*/ 786627 h 1573254"/>
                <a:gd name="connsiteX2" fmla="*/ 786627 w 1573254"/>
                <a:gd name="connsiteY2" fmla="*/ 1573254 h 1573254"/>
                <a:gd name="connsiteX3" fmla="*/ 0 w 1573254"/>
                <a:gd name="connsiteY3" fmla="*/ 786627 h 1573254"/>
                <a:gd name="connsiteX4" fmla="*/ 786627 w 1573254"/>
                <a:gd name="connsiteY4" fmla="*/ 0 h 1573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254" h="1573254">
                  <a:moveTo>
                    <a:pt x="786627" y="0"/>
                  </a:moveTo>
                  <a:cubicBezTo>
                    <a:pt x="1221069" y="0"/>
                    <a:pt x="1573254" y="352185"/>
                    <a:pt x="1573254" y="786627"/>
                  </a:cubicBezTo>
                  <a:cubicBezTo>
                    <a:pt x="1573254" y="1221069"/>
                    <a:pt x="1221069" y="1573254"/>
                    <a:pt x="786627" y="1573254"/>
                  </a:cubicBezTo>
                  <a:cubicBezTo>
                    <a:pt x="352185" y="1573254"/>
                    <a:pt x="0" y="1221069"/>
                    <a:pt x="0" y="786627"/>
                  </a:cubicBezTo>
                  <a:cubicBezTo>
                    <a:pt x="0" y="352185"/>
                    <a:pt x="352185" y="0"/>
                    <a:pt x="786627" y="0"/>
                  </a:cubicBezTo>
                  <a:close/>
                </a:path>
              </a:pathLst>
            </a:custGeom>
            <a:blipFill dpi="0" rotWithShape="1">
              <a:blip r:embed="rId7"/>
              <a:srcRect/>
              <a:stretch>
                <a:fillRect/>
              </a:stretch>
            </a:blipFill>
            <a:ln w="57150">
              <a:solidFill>
                <a:schemeClr val="tx2"/>
              </a:solidFill>
            </a:ln>
          </p:spPr>
          <p:txBody>
            <a:bodyPr anchor="ctr"/>
            <a:lstStyle/>
            <a:p>
              <a:pPr algn="ctr"/>
              <a:endParaRPr>
                <a:solidFill>
                  <a:srgbClr val="000000"/>
                </a:solidFill>
                <a:cs typeface="+mn-ea"/>
                <a:sym typeface="+mn-lt"/>
              </a:endParaRPr>
            </a:p>
          </p:txBody>
        </p:sp>
        <p:sp>
          <p:nvSpPr>
            <p:cNvPr id="50" name="íŝ1iḑè"/>
            <p:cNvSpPr/>
            <p:nvPr/>
          </p:nvSpPr>
          <p:spPr>
            <a:xfrm>
              <a:off x="6726070" y="1584000"/>
              <a:ext cx="1680816" cy="1676284"/>
            </a:xfrm>
            <a:prstGeom prst="ellipse">
              <a:avLst/>
            </a:prstGeom>
            <a:pattFill prst="pct5">
              <a:fgClr>
                <a:srgbClr val="E4E6EA"/>
              </a:fgClr>
              <a:bgClr>
                <a:srgbClr val="ADB5BF"/>
              </a:bgClr>
            </a:patt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cs typeface="+mn-ea"/>
                <a:sym typeface="+mn-lt"/>
              </a:endParaRPr>
            </a:p>
          </p:txBody>
        </p:sp>
        <p:sp>
          <p:nvSpPr>
            <p:cNvPr id="51" name="îṧ1îḑé"/>
            <p:cNvSpPr txBox="1"/>
            <p:nvPr/>
          </p:nvSpPr>
          <p:spPr>
            <a:xfrm>
              <a:off x="6717460" y="1584000"/>
              <a:ext cx="1676284" cy="1676284"/>
            </a:xfrm>
            <a:custGeom>
              <a:avLst/>
              <a:gdLst>
                <a:gd name="connsiteX0" fmla="*/ 786627 w 1573254"/>
                <a:gd name="connsiteY0" fmla="*/ 0 h 1573254"/>
                <a:gd name="connsiteX1" fmla="*/ 1573254 w 1573254"/>
                <a:gd name="connsiteY1" fmla="*/ 786627 h 1573254"/>
                <a:gd name="connsiteX2" fmla="*/ 786627 w 1573254"/>
                <a:gd name="connsiteY2" fmla="*/ 1573254 h 1573254"/>
                <a:gd name="connsiteX3" fmla="*/ 0 w 1573254"/>
                <a:gd name="connsiteY3" fmla="*/ 786627 h 1573254"/>
                <a:gd name="connsiteX4" fmla="*/ 786627 w 1573254"/>
                <a:gd name="connsiteY4" fmla="*/ 0 h 1573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254" h="1573254">
                  <a:moveTo>
                    <a:pt x="786627" y="0"/>
                  </a:moveTo>
                  <a:cubicBezTo>
                    <a:pt x="1221069" y="0"/>
                    <a:pt x="1573254" y="352185"/>
                    <a:pt x="1573254" y="786627"/>
                  </a:cubicBezTo>
                  <a:cubicBezTo>
                    <a:pt x="1573254" y="1221069"/>
                    <a:pt x="1221069" y="1573254"/>
                    <a:pt x="786627" y="1573254"/>
                  </a:cubicBezTo>
                  <a:cubicBezTo>
                    <a:pt x="352185" y="1573254"/>
                    <a:pt x="0" y="1221069"/>
                    <a:pt x="0" y="786627"/>
                  </a:cubicBezTo>
                  <a:cubicBezTo>
                    <a:pt x="0" y="352185"/>
                    <a:pt x="352185" y="0"/>
                    <a:pt x="786627" y="0"/>
                  </a:cubicBezTo>
                  <a:close/>
                </a:path>
              </a:pathLst>
            </a:custGeom>
            <a:blipFill dpi="0" rotWithShape="1">
              <a:blip r:embed="rId8"/>
              <a:srcRect/>
              <a:stretch>
                <a:fillRect/>
              </a:stretch>
            </a:blipFill>
            <a:ln w="57150">
              <a:solidFill>
                <a:schemeClr val="accent2"/>
              </a:solidFill>
            </a:ln>
          </p:spPr>
          <p:txBody>
            <a:bodyPr anchor="ctr"/>
            <a:lstStyle/>
            <a:p>
              <a:pPr algn="ctr"/>
              <a:endParaRPr>
                <a:solidFill>
                  <a:srgbClr val="000000"/>
                </a:solidFill>
                <a:cs typeface="+mn-ea"/>
                <a:sym typeface="+mn-lt"/>
              </a:endParaRPr>
            </a:p>
          </p:txBody>
        </p:sp>
        <p:sp>
          <p:nvSpPr>
            <p:cNvPr id="52" name="ïš1iḍê"/>
            <p:cNvSpPr/>
            <p:nvPr/>
          </p:nvSpPr>
          <p:spPr>
            <a:xfrm>
              <a:off x="3785114" y="3980364"/>
              <a:ext cx="1680816" cy="1676284"/>
            </a:xfrm>
            <a:prstGeom prst="ellipse">
              <a:avLst/>
            </a:prstGeom>
            <a:pattFill prst="pct5">
              <a:fgClr>
                <a:srgbClr val="E4E6EA"/>
              </a:fgClr>
              <a:bgClr>
                <a:srgbClr val="ADB5BF"/>
              </a:bgClr>
            </a:patt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cs typeface="+mn-ea"/>
                <a:sym typeface="+mn-lt"/>
              </a:endParaRPr>
            </a:p>
          </p:txBody>
        </p:sp>
        <p:sp>
          <p:nvSpPr>
            <p:cNvPr id="53" name="ïšľïḍé"/>
            <p:cNvSpPr txBox="1"/>
            <p:nvPr/>
          </p:nvSpPr>
          <p:spPr>
            <a:xfrm>
              <a:off x="3798256" y="3980364"/>
              <a:ext cx="1676284" cy="1676284"/>
            </a:xfrm>
            <a:custGeom>
              <a:avLst/>
              <a:gdLst>
                <a:gd name="connsiteX0" fmla="*/ 786627 w 1573254"/>
                <a:gd name="connsiteY0" fmla="*/ 0 h 1573254"/>
                <a:gd name="connsiteX1" fmla="*/ 1573254 w 1573254"/>
                <a:gd name="connsiteY1" fmla="*/ 786627 h 1573254"/>
                <a:gd name="connsiteX2" fmla="*/ 786627 w 1573254"/>
                <a:gd name="connsiteY2" fmla="*/ 1573254 h 1573254"/>
                <a:gd name="connsiteX3" fmla="*/ 0 w 1573254"/>
                <a:gd name="connsiteY3" fmla="*/ 786627 h 1573254"/>
                <a:gd name="connsiteX4" fmla="*/ 786627 w 1573254"/>
                <a:gd name="connsiteY4" fmla="*/ 0 h 1573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254" h="1573254">
                  <a:moveTo>
                    <a:pt x="786627" y="0"/>
                  </a:moveTo>
                  <a:cubicBezTo>
                    <a:pt x="1221069" y="0"/>
                    <a:pt x="1573254" y="352185"/>
                    <a:pt x="1573254" y="786627"/>
                  </a:cubicBezTo>
                  <a:cubicBezTo>
                    <a:pt x="1573254" y="1221069"/>
                    <a:pt x="1221069" y="1573254"/>
                    <a:pt x="786627" y="1573254"/>
                  </a:cubicBezTo>
                  <a:cubicBezTo>
                    <a:pt x="352185" y="1573254"/>
                    <a:pt x="0" y="1221069"/>
                    <a:pt x="0" y="786627"/>
                  </a:cubicBezTo>
                  <a:cubicBezTo>
                    <a:pt x="0" y="352185"/>
                    <a:pt x="352185" y="0"/>
                    <a:pt x="786627" y="0"/>
                  </a:cubicBezTo>
                  <a:close/>
                </a:path>
              </a:pathLst>
            </a:custGeom>
            <a:blipFill dpi="0" rotWithShape="1">
              <a:blip r:embed="rId9" cstate="print">
                <a:extLst>
                  <a:ext uri="{28A0092B-C50C-407E-A947-70E740481C1C}">
                    <a14:useLocalDpi xmlns:a14="http://schemas.microsoft.com/office/drawing/2010/main" val="0"/>
                  </a:ext>
                </a:extLst>
              </a:blip>
              <a:srcRect/>
              <a:stretch>
                <a:fillRect/>
              </a:stretch>
            </a:blipFill>
            <a:ln w="57150">
              <a:solidFill>
                <a:schemeClr val="accent3"/>
              </a:solidFill>
            </a:ln>
          </p:spPr>
          <p:txBody>
            <a:bodyPr anchor="ctr"/>
            <a:lstStyle/>
            <a:p>
              <a:pPr algn="ctr"/>
              <a:endParaRPr>
                <a:solidFill>
                  <a:srgbClr val="000000"/>
                </a:solidFill>
                <a:cs typeface="+mn-ea"/>
                <a:sym typeface="+mn-lt"/>
              </a:endParaRPr>
            </a:p>
          </p:txBody>
        </p:sp>
        <p:sp>
          <p:nvSpPr>
            <p:cNvPr id="55" name="íšḻíḍê"/>
            <p:cNvSpPr/>
            <p:nvPr/>
          </p:nvSpPr>
          <p:spPr>
            <a:xfrm>
              <a:off x="6726070" y="3980364"/>
              <a:ext cx="1680816" cy="1676284"/>
            </a:xfrm>
            <a:prstGeom prst="ellipse">
              <a:avLst/>
            </a:prstGeom>
            <a:pattFill prst="pct5">
              <a:fgClr>
                <a:srgbClr val="E4E6EA"/>
              </a:fgClr>
              <a:bgClr>
                <a:srgbClr val="ADB5BF"/>
              </a:bgClr>
            </a:patt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cs typeface="+mn-ea"/>
                <a:sym typeface="+mn-lt"/>
              </a:endParaRPr>
            </a:p>
          </p:txBody>
        </p:sp>
        <p:sp>
          <p:nvSpPr>
            <p:cNvPr id="56" name="ïṣļíďe"/>
            <p:cNvSpPr txBox="1"/>
            <p:nvPr/>
          </p:nvSpPr>
          <p:spPr>
            <a:xfrm>
              <a:off x="6717460" y="3980364"/>
              <a:ext cx="1676284" cy="1676284"/>
            </a:xfrm>
            <a:custGeom>
              <a:avLst/>
              <a:gdLst>
                <a:gd name="connsiteX0" fmla="*/ 786627 w 1573254"/>
                <a:gd name="connsiteY0" fmla="*/ 0 h 1573254"/>
                <a:gd name="connsiteX1" fmla="*/ 1573254 w 1573254"/>
                <a:gd name="connsiteY1" fmla="*/ 786627 h 1573254"/>
                <a:gd name="connsiteX2" fmla="*/ 786627 w 1573254"/>
                <a:gd name="connsiteY2" fmla="*/ 1573254 h 1573254"/>
                <a:gd name="connsiteX3" fmla="*/ 0 w 1573254"/>
                <a:gd name="connsiteY3" fmla="*/ 786627 h 1573254"/>
                <a:gd name="connsiteX4" fmla="*/ 786627 w 1573254"/>
                <a:gd name="connsiteY4" fmla="*/ 0 h 1573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254" h="1573254">
                  <a:moveTo>
                    <a:pt x="786627" y="0"/>
                  </a:moveTo>
                  <a:cubicBezTo>
                    <a:pt x="1221069" y="0"/>
                    <a:pt x="1573254" y="352185"/>
                    <a:pt x="1573254" y="786627"/>
                  </a:cubicBezTo>
                  <a:cubicBezTo>
                    <a:pt x="1573254" y="1221069"/>
                    <a:pt x="1221069" y="1573254"/>
                    <a:pt x="786627" y="1573254"/>
                  </a:cubicBezTo>
                  <a:cubicBezTo>
                    <a:pt x="352185" y="1573254"/>
                    <a:pt x="0" y="1221069"/>
                    <a:pt x="0" y="786627"/>
                  </a:cubicBezTo>
                  <a:cubicBezTo>
                    <a:pt x="0" y="352185"/>
                    <a:pt x="352185" y="0"/>
                    <a:pt x="786627" y="0"/>
                  </a:cubicBezTo>
                  <a:close/>
                </a:path>
              </a:pathLst>
            </a:custGeom>
            <a:blipFill dpi="0" rotWithShape="1">
              <a:blip r:embed="rId10" cstate="print">
                <a:extLst>
                  <a:ext uri="{28A0092B-C50C-407E-A947-70E740481C1C}">
                    <a14:useLocalDpi xmlns:a14="http://schemas.microsoft.com/office/drawing/2010/main" val="0"/>
                  </a:ext>
                </a:extLst>
              </a:blip>
              <a:srcRect/>
              <a:stretch>
                <a:fillRect/>
              </a:stretch>
            </a:blipFill>
            <a:ln w="57150">
              <a:solidFill>
                <a:schemeClr val="accent4"/>
              </a:solidFill>
            </a:ln>
          </p:spPr>
          <p:txBody>
            <a:bodyPr anchor="ctr"/>
            <a:lstStyle/>
            <a:p>
              <a:pPr algn="ctr"/>
              <a:endParaRPr>
                <a:solidFill>
                  <a:srgbClr val="000000"/>
                </a:solidFill>
                <a:cs typeface="+mn-ea"/>
                <a:sym typeface="+mn-lt"/>
              </a:endParaRPr>
            </a:p>
          </p:txBody>
        </p:sp>
        <p:sp>
          <p:nvSpPr>
            <p:cNvPr id="57" name="ïṥḻíde"/>
            <p:cNvSpPr/>
            <p:nvPr/>
          </p:nvSpPr>
          <p:spPr bwMode="auto">
            <a:xfrm>
              <a:off x="8639930" y="2349882"/>
              <a:ext cx="2496070"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t" anchorCtr="0">
              <a:normAutofit fontScale="92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defTabSz="685165">
                <a:lnSpc>
                  <a:spcPct val="130000"/>
                </a:lnSpc>
              </a:pPr>
              <a:r>
                <a:rPr lang="en-US" altLang="zh-CN" sz="1050" dirty="0">
                  <a:solidFill>
                    <a:srgbClr val="000000"/>
                  </a:solidFill>
                  <a:cs typeface="+mn-ea"/>
                  <a:sym typeface="+mn-lt"/>
                </a:rPr>
                <a:t>First Master in June 2004</a:t>
              </a:r>
            </a:p>
            <a:p>
              <a:pPr defTabSz="685165">
                <a:lnSpc>
                  <a:spcPct val="130000"/>
                </a:lnSpc>
              </a:pPr>
              <a:r>
                <a:rPr lang="en-US" altLang="zh-CN" sz="1050" dirty="0">
                  <a:solidFill>
                    <a:srgbClr val="000000"/>
                  </a:solidFill>
                  <a:cs typeface="+mn-ea"/>
                  <a:sym typeface="+mn-lt"/>
                </a:rPr>
                <a:t>Vietnam</a:t>
              </a:r>
              <a:endParaRPr lang="zh-CN" altLang="en-US" sz="1050" dirty="0">
                <a:solidFill>
                  <a:srgbClr val="000000"/>
                </a:solidFill>
                <a:cs typeface="+mn-ea"/>
                <a:sym typeface="+mn-lt"/>
              </a:endParaRPr>
            </a:p>
          </p:txBody>
        </p:sp>
        <p:sp>
          <p:nvSpPr>
            <p:cNvPr id="58" name="îšļiďè"/>
            <p:cNvSpPr txBox="1"/>
            <p:nvPr/>
          </p:nvSpPr>
          <p:spPr bwMode="auto">
            <a:xfrm>
              <a:off x="8639930" y="1937002"/>
              <a:ext cx="2496070"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chor="b"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defTabSz="685165">
                <a:spcBef>
                  <a:spcPct val="0"/>
                </a:spcBef>
              </a:pPr>
              <a:r>
                <a:rPr lang="en-US" altLang="zh-CN" sz="1350" b="1" dirty="0">
                  <a:solidFill>
                    <a:srgbClr val="000000"/>
                  </a:solidFill>
                  <a:cs typeface="+mn-ea"/>
                  <a:sym typeface="+mn-lt"/>
                </a:rPr>
                <a:t>Yang </a:t>
              </a:r>
              <a:r>
                <a:rPr lang="en-US" altLang="zh-CN" sz="1350" b="1" dirty="0" err="1">
                  <a:solidFill>
                    <a:srgbClr val="000000"/>
                  </a:solidFill>
                  <a:cs typeface="+mn-ea"/>
                  <a:sym typeface="+mn-lt"/>
                </a:rPr>
                <a:t>Wenkan</a:t>
              </a:r>
              <a:endParaRPr lang="en-US" altLang="zh-CN" sz="1350" b="1" dirty="0">
                <a:solidFill>
                  <a:srgbClr val="000000"/>
                </a:solidFill>
                <a:cs typeface="+mn-ea"/>
                <a:sym typeface="+mn-lt"/>
              </a:endParaRPr>
            </a:p>
          </p:txBody>
        </p:sp>
        <p:sp>
          <p:nvSpPr>
            <p:cNvPr id="59" name="î$ļiḑe"/>
            <p:cNvSpPr/>
            <p:nvPr/>
          </p:nvSpPr>
          <p:spPr bwMode="auto">
            <a:xfrm>
              <a:off x="8639931" y="4746247"/>
              <a:ext cx="2851562" cy="74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t" anchorCtr="0">
              <a:normAutofit fontScale="8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defTabSz="685165">
                <a:lnSpc>
                  <a:spcPct val="130000"/>
                </a:lnSpc>
              </a:pPr>
              <a:r>
                <a:rPr lang="en-US" altLang="zh-CN" sz="1050" dirty="0">
                  <a:solidFill>
                    <a:srgbClr val="000000"/>
                  </a:solidFill>
                  <a:cs typeface="+mn-ea"/>
                  <a:sym typeface="+mn-lt"/>
                </a:rPr>
                <a:t>PHD, Burma</a:t>
              </a:r>
            </a:p>
            <a:p>
              <a:pPr defTabSz="685165">
                <a:lnSpc>
                  <a:spcPct val="130000"/>
                </a:lnSpc>
              </a:pPr>
              <a:r>
                <a:rPr lang="en-US" altLang="zh-CN" sz="1050" dirty="0">
                  <a:solidFill>
                    <a:srgbClr val="000000"/>
                  </a:solidFill>
                  <a:cs typeface="+mn-ea"/>
                  <a:sym typeface="+mn-lt"/>
                </a:rPr>
                <a:t>Work in Food and agriculture organization of the united nations</a:t>
              </a:r>
              <a:endParaRPr lang="zh-CN" altLang="en-US" sz="1050" dirty="0">
                <a:solidFill>
                  <a:srgbClr val="000000"/>
                </a:solidFill>
                <a:cs typeface="+mn-ea"/>
                <a:sym typeface="+mn-lt"/>
              </a:endParaRPr>
            </a:p>
          </p:txBody>
        </p:sp>
        <p:sp>
          <p:nvSpPr>
            <p:cNvPr id="60" name="íṥľîḓé"/>
            <p:cNvSpPr txBox="1"/>
            <p:nvPr/>
          </p:nvSpPr>
          <p:spPr bwMode="auto">
            <a:xfrm>
              <a:off x="8639930" y="4333366"/>
              <a:ext cx="2496070"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chor="b"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defTabSz="685165">
                <a:spcBef>
                  <a:spcPct val="0"/>
                </a:spcBef>
              </a:pPr>
              <a:r>
                <a:rPr lang="en-US" altLang="zh-CN" sz="1350" b="1" dirty="0">
                  <a:solidFill>
                    <a:srgbClr val="000000"/>
                  </a:solidFill>
                  <a:cs typeface="+mn-ea"/>
                  <a:sym typeface="+mn-lt"/>
                </a:rPr>
                <a:t>ZIN MIE </a:t>
              </a:r>
              <a:r>
                <a:rPr lang="en-US" altLang="zh-CN" sz="1350" b="1" dirty="0" err="1">
                  <a:solidFill>
                    <a:srgbClr val="000000"/>
                  </a:solidFill>
                  <a:cs typeface="+mn-ea"/>
                  <a:sym typeface="+mn-lt"/>
                </a:rPr>
                <a:t>MIE</a:t>
              </a:r>
              <a:r>
                <a:rPr lang="en-US" altLang="zh-CN" sz="1350" b="1" dirty="0">
                  <a:solidFill>
                    <a:srgbClr val="000000"/>
                  </a:solidFill>
                  <a:cs typeface="+mn-ea"/>
                  <a:sym typeface="+mn-lt"/>
                </a:rPr>
                <a:t> SEIN</a:t>
              </a:r>
            </a:p>
          </p:txBody>
        </p:sp>
        <p:sp>
          <p:nvSpPr>
            <p:cNvPr id="61" name="î$ľiďe"/>
            <p:cNvSpPr/>
            <p:nvPr/>
          </p:nvSpPr>
          <p:spPr bwMode="auto">
            <a:xfrm>
              <a:off x="1056000" y="2349882"/>
              <a:ext cx="2496070"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t" anchorCtr="0">
              <a:normAutofit fontScale="92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r" defTabSz="685165">
                <a:lnSpc>
                  <a:spcPct val="130000"/>
                </a:lnSpc>
              </a:pPr>
              <a:r>
                <a:rPr lang="en-US" altLang="zh-CN" sz="1050" dirty="0">
                  <a:solidFill>
                    <a:srgbClr val="000000"/>
                  </a:solidFill>
                  <a:cs typeface="+mn-ea"/>
                  <a:sym typeface="+mn-lt"/>
                </a:rPr>
                <a:t>1st International PhD with NUIST</a:t>
              </a:r>
              <a:r>
                <a:rPr lang="zh-CN" altLang="en-US" sz="1050" dirty="0">
                  <a:solidFill>
                    <a:srgbClr val="000000"/>
                  </a:solidFill>
                  <a:cs typeface="+mn-ea"/>
                  <a:sym typeface="+mn-lt"/>
                </a:rPr>
                <a:t>，</a:t>
              </a:r>
              <a:r>
                <a:rPr lang="en-US" altLang="zh-CN" sz="1050" dirty="0">
                  <a:solidFill>
                    <a:srgbClr val="000000"/>
                  </a:solidFill>
                  <a:cs typeface="+mn-ea"/>
                  <a:sym typeface="+mn-lt"/>
                </a:rPr>
                <a:t>June 2002</a:t>
              </a:r>
              <a:endParaRPr lang="zh-CN" altLang="en-US" sz="1050" dirty="0">
                <a:solidFill>
                  <a:srgbClr val="000000"/>
                </a:solidFill>
                <a:cs typeface="+mn-ea"/>
                <a:sym typeface="+mn-lt"/>
              </a:endParaRPr>
            </a:p>
          </p:txBody>
        </p:sp>
        <p:sp>
          <p:nvSpPr>
            <p:cNvPr id="62" name="iṥḻiḋê"/>
            <p:cNvSpPr txBox="1"/>
            <p:nvPr/>
          </p:nvSpPr>
          <p:spPr bwMode="auto">
            <a:xfrm>
              <a:off x="1056000" y="1937002"/>
              <a:ext cx="2496070"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chor="b"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r" defTabSz="685165">
                <a:spcBef>
                  <a:spcPct val="0"/>
                </a:spcBef>
              </a:pPr>
              <a:r>
                <a:rPr lang="en-US" altLang="zh-CN" sz="1350" b="1" dirty="0">
                  <a:solidFill>
                    <a:srgbClr val="000000"/>
                  </a:solidFill>
                  <a:cs typeface="+mn-ea"/>
                  <a:sym typeface="+mn-lt"/>
                </a:rPr>
                <a:t>Son Tae  Song</a:t>
              </a:r>
            </a:p>
          </p:txBody>
        </p:sp>
        <p:sp>
          <p:nvSpPr>
            <p:cNvPr id="63" name="ïṩḷíḋé"/>
            <p:cNvSpPr/>
            <p:nvPr/>
          </p:nvSpPr>
          <p:spPr bwMode="auto">
            <a:xfrm>
              <a:off x="1056000" y="4746246"/>
              <a:ext cx="2496070"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r" defTabSz="685165">
                <a:lnSpc>
                  <a:spcPct val="130000"/>
                </a:lnSpc>
              </a:pPr>
              <a:r>
                <a:rPr lang="en-US" altLang="zh-CN" sz="1050" dirty="0">
                  <a:solidFill>
                    <a:srgbClr val="000000"/>
                  </a:solidFill>
                  <a:cs typeface="+mn-ea"/>
                  <a:sym typeface="+mn-lt"/>
                </a:rPr>
                <a:t>PHD, Uganda</a:t>
              </a:r>
            </a:p>
          </p:txBody>
        </p:sp>
        <p:sp>
          <p:nvSpPr>
            <p:cNvPr id="64" name="ïś1îḓè"/>
            <p:cNvSpPr txBox="1"/>
            <p:nvPr/>
          </p:nvSpPr>
          <p:spPr bwMode="auto">
            <a:xfrm>
              <a:off x="1056000" y="4333366"/>
              <a:ext cx="2496070"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chor="b"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r" defTabSz="685165">
                <a:spcBef>
                  <a:spcPct val="0"/>
                </a:spcBef>
              </a:pPr>
              <a:r>
                <a:rPr lang="en-US" altLang="zh-CN" sz="1350" b="1" dirty="0">
                  <a:solidFill>
                    <a:srgbClr val="000000"/>
                  </a:solidFill>
                  <a:cs typeface="+mn-ea"/>
                  <a:sym typeface="+mn-lt"/>
                </a:rPr>
                <a:t>OGWANG BOB ALEX</a:t>
              </a:r>
            </a:p>
          </p:txBody>
        </p:sp>
      </p:grpSp>
      <p:graphicFrame>
        <p:nvGraphicFramePr>
          <p:cNvPr id="66" name="图表 65"/>
          <p:cNvGraphicFramePr/>
          <p:nvPr>
            <p:extLst>
              <p:ext uri="{D42A27DB-BD31-4B8C-83A1-F6EECF244321}">
                <p14:modId xmlns:p14="http://schemas.microsoft.com/office/powerpoint/2010/main" val="1618742427"/>
              </p:ext>
            </p:extLst>
          </p:nvPr>
        </p:nvGraphicFramePr>
        <p:xfrm>
          <a:off x="84806" y="3466611"/>
          <a:ext cx="3201471" cy="2560442"/>
        </p:xfrm>
        <a:graphic>
          <a:graphicData uri="http://schemas.openxmlformats.org/drawingml/2006/chart">
            <c:chart xmlns:c="http://schemas.openxmlformats.org/drawingml/2006/chart" xmlns:r="http://schemas.openxmlformats.org/officeDocument/2006/relationships" r:id="rId11"/>
          </a:graphicData>
        </a:graphic>
      </p:graphicFrame>
      <p:sp>
        <p:nvSpPr>
          <p:cNvPr id="68" name="文本框 67"/>
          <p:cNvSpPr txBox="1"/>
          <p:nvPr/>
        </p:nvSpPr>
        <p:spPr>
          <a:xfrm>
            <a:off x="3864769" y="4860687"/>
            <a:ext cx="4844104" cy="1015663"/>
          </a:xfrm>
          <a:prstGeom prst="rect">
            <a:avLst/>
          </a:prstGeom>
          <a:solidFill>
            <a:schemeClr val="bg2"/>
          </a:solidFill>
          <a:ln w="12700" cap="flat" cmpd="sng" algn="ctr">
            <a:noFill/>
            <a:prstDash val="solid"/>
            <a:miter lim="800000"/>
          </a:ln>
          <a:effec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r>
              <a:rPr lang="en-US" altLang="zh-CN" sz="2000" b="1" dirty="0">
                <a:solidFill>
                  <a:srgbClr val="000000"/>
                </a:solidFill>
                <a:latin typeface="+mn-lt"/>
                <a:ea typeface="+mn-ea"/>
                <a:cs typeface="+mn-ea"/>
                <a:sym typeface="+mn-lt"/>
              </a:rPr>
              <a:t>70 Countries</a:t>
            </a:r>
          </a:p>
          <a:p>
            <a:pPr algn="ctr"/>
            <a:r>
              <a:rPr lang="en-US" altLang="zh-CN" sz="2000" b="1" dirty="0">
                <a:solidFill>
                  <a:srgbClr val="000000"/>
                </a:solidFill>
                <a:latin typeface="+mn-lt"/>
                <a:ea typeface="+mn-ea"/>
                <a:cs typeface="+mn-ea"/>
                <a:sym typeface="+mn-lt"/>
              </a:rPr>
              <a:t>361 Masters </a:t>
            </a:r>
            <a:r>
              <a:rPr lang="zh-CN" altLang="en-US" sz="2000" b="1" dirty="0">
                <a:solidFill>
                  <a:srgbClr val="000000"/>
                </a:solidFill>
                <a:latin typeface="+mn-lt"/>
                <a:ea typeface="+mn-ea"/>
                <a:cs typeface="+mn-ea"/>
                <a:sym typeface="+mn-lt"/>
              </a:rPr>
              <a:t>（</a:t>
            </a:r>
            <a:r>
              <a:rPr lang="en-US" altLang="zh-CN" sz="2000" b="1" dirty="0">
                <a:solidFill>
                  <a:srgbClr val="000000"/>
                </a:solidFill>
                <a:latin typeface="+mn-lt"/>
                <a:ea typeface="+mn-ea"/>
                <a:cs typeface="+mn-ea"/>
                <a:sym typeface="+mn-lt"/>
              </a:rPr>
              <a:t>152 in Meteorology</a:t>
            </a:r>
            <a:r>
              <a:rPr lang="zh-CN" altLang="en-US" sz="2000" b="1" dirty="0">
                <a:solidFill>
                  <a:srgbClr val="000000"/>
                </a:solidFill>
                <a:latin typeface="+mn-lt"/>
                <a:ea typeface="+mn-ea"/>
                <a:cs typeface="+mn-ea"/>
                <a:sym typeface="+mn-lt"/>
              </a:rPr>
              <a:t>）</a:t>
            </a:r>
            <a:endParaRPr lang="en-US" altLang="zh-CN" sz="2000" b="1" dirty="0">
              <a:solidFill>
                <a:srgbClr val="000000"/>
              </a:solidFill>
              <a:latin typeface="+mn-lt"/>
              <a:ea typeface="+mn-ea"/>
              <a:cs typeface="+mn-ea"/>
              <a:sym typeface="+mn-lt"/>
            </a:endParaRPr>
          </a:p>
          <a:p>
            <a:pPr algn="ctr"/>
            <a:r>
              <a:rPr lang="en-US" altLang="zh-CN" sz="2000" b="1" dirty="0">
                <a:solidFill>
                  <a:srgbClr val="000000"/>
                </a:solidFill>
                <a:latin typeface="+mn-lt"/>
                <a:ea typeface="+mn-ea"/>
                <a:cs typeface="+mn-ea"/>
                <a:sym typeface="+mn-lt"/>
              </a:rPr>
              <a:t>58 Doctors</a:t>
            </a:r>
            <a:r>
              <a:rPr lang="zh-CN" altLang="en-US" sz="2000" b="1" dirty="0">
                <a:solidFill>
                  <a:srgbClr val="000000"/>
                </a:solidFill>
                <a:latin typeface="+mn-lt"/>
                <a:ea typeface="+mn-ea"/>
                <a:cs typeface="+mn-ea"/>
                <a:sym typeface="+mn-lt"/>
              </a:rPr>
              <a:t>（</a:t>
            </a:r>
            <a:r>
              <a:rPr lang="en-US" altLang="zh-CN" sz="2000" b="1" dirty="0">
                <a:solidFill>
                  <a:srgbClr val="000000"/>
                </a:solidFill>
                <a:latin typeface="+mn-lt"/>
                <a:ea typeface="+mn-ea"/>
                <a:cs typeface="+mn-ea"/>
                <a:sym typeface="+mn-lt"/>
              </a:rPr>
              <a:t>41 in Meteorology</a:t>
            </a:r>
            <a:r>
              <a:rPr lang="zh-CN" altLang="en-US" sz="2000" b="1" dirty="0">
                <a:solidFill>
                  <a:srgbClr val="000000"/>
                </a:solidFill>
                <a:latin typeface="+mn-lt"/>
                <a:ea typeface="+mn-ea"/>
                <a:cs typeface="+mn-ea"/>
                <a:sym typeface="+mn-lt"/>
              </a:rPr>
              <a:t>）</a:t>
            </a:r>
          </a:p>
        </p:txBody>
      </p:sp>
      <p:graphicFrame>
        <p:nvGraphicFramePr>
          <p:cNvPr id="70" name="图表 69" title="学历生层次占比"/>
          <p:cNvGraphicFramePr/>
          <p:nvPr/>
        </p:nvGraphicFramePr>
        <p:xfrm>
          <a:off x="8445846" y="3828421"/>
          <a:ext cx="3722964" cy="2511039"/>
        </p:xfrm>
        <a:graphic>
          <a:graphicData uri="http://schemas.openxmlformats.org/drawingml/2006/chart">
            <c:chart xmlns:c="http://schemas.openxmlformats.org/drawingml/2006/chart" xmlns:r="http://schemas.openxmlformats.org/officeDocument/2006/relationships" r:id="rId12"/>
          </a:graphicData>
        </a:graphic>
      </p:graphicFrame>
      <p:sp>
        <p:nvSpPr>
          <p:cNvPr id="3" name="矩形 2"/>
          <p:cNvSpPr/>
          <p:nvPr/>
        </p:nvSpPr>
        <p:spPr>
          <a:xfrm>
            <a:off x="9308697" y="6000343"/>
            <a:ext cx="2060436" cy="369332"/>
          </a:xfrm>
          <a:prstGeom prst="rect">
            <a:avLst/>
          </a:prstGeom>
        </p:spPr>
        <p:txBody>
          <a:bodyPr wrap="none">
            <a:spAutoFit/>
          </a:bodyPr>
          <a:lstStyle/>
          <a:p>
            <a:r>
              <a:rPr lang="en-US" altLang="zh-CN" dirty="0">
                <a:cs typeface="+mn-ea"/>
                <a:sym typeface="+mn-lt"/>
              </a:rPr>
              <a:t>Structure Improving</a:t>
            </a:r>
          </a:p>
        </p:txBody>
      </p:sp>
      <p:sp>
        <p:nvSpPr>
          <p:cNvPr id="2" name="灯片编号占位符 1"/>
          <p:cNvSpPr>
            <a:spLocks noGrp="1"/>
          </p:cNvSpPr>
          <p:nvPr>
            <p:ph type="sldNum" sz="quarter" idx="12"/>
          </p:nvPr>
        </p:nvSpPr>
        <p:spPr/>
        <p:txBody>
          <a:bodyPr/>
          <a:lstStyle/>
          <a:p>
            <a:fld id="{F6F80BA7-3816-42AE-A7C0-0A497978291E}" type="slidenum">
              <a:rPr lang="zh-CN" altLang="en-US" smtClean="0">
                <a:cs typeface="+mn-ea"/>
                <a:sym typeface="+mn-lt"/>
              </a:rPr>
              <a:t>5</a:t>
            </a:fld>
            <a:endParaRPr lang="zh-CN" altLang="en-US">
              <a:cs typeface="+mn-ea"/>
              <a:sym typeface="+mn-lt"/>
            </a:endParaRPr>
          </a:p>
        </p:txBody>
      </p:sp>
      <p:grpSp>
        <p:nvGrpSpPr>
          <p:cNvPr id="65" name="组合 64"/>
          <p:cNvGrpSpPr/>
          <p:nvPr/>
        </p:nvGrpSpPr>
        <p:grpSpPr>
          <a:xfrm>
            <a:off x="-14233" y="-80262"/>
            <a:ext cx="7807634" cy="739818"/>
            <a:chOff x="2697467" y="3285553"/>
            <a:chExt cx="6607970" cy="739818"/>
          </a:xfrm>
        </p:grpSpPr>
        <p:sp>
          <p:nvSpPr>
            <p:cNvPr id="69" name="文本框 34"/>
            <p:cNvSpPr txBox="1"/>
            <p:nvPr/>
          </p:nvSpPr>
          <p:spPr bwMode="auto">
            <a:xfrm>
              <a:off x="2935557" y="3343397"/>
              <a:ext cx="6369880" cy="603250"/>
            </a:xfrm>
            <a:prstGeom prst="round2DiagRect">
              <a:avLst>
                <a:gd name="adj1" fmla="val 41153"/>
                <a:gd name="adj2" fmla="val 0"/>
              </a:avLst>
            </a:prstGeom>
            <a:solidFill>
              <a:srgbClr val="9966FF"/>
            </a:solidFill>
            <a:ln>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a:spAutoFit/>
            </a:bodyPr>
            <a:lstStyle/>
            <a:p>
              <a:pPr algn="ctr" fontAlgn="auto">
                <a:spcBef>
                  <a:spcPts val="0"/>
                </a:spcBef>
                <a:spcAft>
                  <a:spcPts val="0"/>
                </a:spcAft>
                <a:defRPr/>
              </a:pP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72" name="椭圆 71">
              <a:extLst>
                <a:ext uri="{FF2B5EF4-FFF2-40B4-BE49-F238E27FC236}">
                  <a16:creationId xmlns:a16="http://schemas.microsoft.com/office/drawing/2014/main" id="{A20F0133-04E6-4B0C-A757-EDC27BFAAC3D}"/>
                </a:ext>
              </a:extLst>
            </p:cNvPr>
            <p:cNvSpPr/>
            <p:nvPr/>
          </p:nvSpPr>
          <p:spPr>
            <a:xfrm>
              <a:off x="2697467" y="3285553"/>
              <a:ext cx="623494" cy="739818"/>
            </a:xfrm>
            <a:prstGeom prst="ellipse">
              <a:avLst/>
            </a:prstGeom>
            <a:solidFill>
              <a:srgbClr val="9966FF"/>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a:effectLst>
                    <a:outerShdw blurRad="38100" dist="38100" dir="2700000" algn="tl">
                      <a:srgbClr val="000000">
                        <a:alpha val="43137"/>
                      </a:srgbClr>
                    </a:outerShdw>
                  </a:effectLst>
                  <a:latin typeface="+mn-ea"/>
                  <a:cs typeface="+mn-ea"/>
                </a:rPr>
                <a:t>1</a:t>
              </a:r>
              <a:endParaRPr lang="zh-CN" altLang="en-US" sz="2400" b="1" dirty="0">
                <a:effectLst>
                  <a:outerShdw blurRad="38100" dist="38100" dir="2700000" algn="tl">
                    <a:srgbClr val="000000">
                      <a:alpha val="43137"/>
                    </a:srgbClr>
                  </a:outerShdw>
                </a:effectLst>
                <a:latin typeface="+mn-ea"/>
                <a:cs typeface="+mn-ea"/>
              </a:endParaRPr>
            </a:p>
          </p:txBody>
        </p:sp>
      </p:grpSp>
      <p:sp>
        <p:nvSpPr>
          <p:cNvPr id="76" name="矩形 75"/>
          <p:cNvSpPr/>
          <p:nvPr/>
        </p:nvSpPr>
        <p:spPr>
          <a:xfrm>
            <a:off x="990567" y="53762"/>
            <a:ext cx="6784999" cy="461665"/>
          </a:xfrm>
          <a:prstGeom prst="rect">
            <a:avLst/>
          </a:prstGeom>
        </p:spPr>
        <p:txBody>
          <a:bodyPr wrap="none">
            <a:spAutoFit/>
          </a:bodyPr>
          <a:lstStyle/>
          <a:p>
            <a:pPr lvl="0" fontAlgn="auto">
              <a:spcBef>
                <a:spcPts val="0"/>
              </a:spcBef>
              <a:spcAft>
                <a:spcPts val="0"/>
              </a:spcAft>
              <a:defRPr/>
            </a:pPr>
            <a:r>
              <a:rPr lang="en-US" altLang="zh-CN" sz="2400" b="1">
                <a:solidFill>
                  <a:prstClr val="white"/>
                </a:solidFill>
                <a:latin typeface="微软雅黑" panose="020B0503020204020204" pitchFamily="34" charset="-122"/>
                <a:ea typeface="微软雅黑" panose="020B0503020204020204" pitchFamily="34" charset="-122"/>
                <a:cs typeface="+mn-cs"/>
              </a:rPr>
              <a:t>NUIST Strength</a:t>
            </a:r>
            <a:r>
              <a:rPr lang="en-US" altLang="zh-CN" b="1">
                <a:solidFill>
                  <a:schemeClr val="bg1"/>
                </a:solidFill>
                <a:latin typeface="微软雅黑" panose="020B0503020204020204" pitchFamily="34" charset="-122"/>
                <a:ea typeface="微软雅黑" panose="020B0503020204020204" pitchFamily="34" charset="-122"/>
                <a:cs typeface="+mn-cs"/>
              </a:rPr>
              <a:t>——</a:t>
            </a:r>
            <a:r>
              <a:rPr lang="en-US" altLang="zh-CN" b="1">
                <a:solidFill>
                  <a:schemeClr val="bg1"/>
                </a:solidFill>
                <a:latin typeface="微软雅黑" panose="020B0503020204020204" pitchFamily="34" charset="-122"/>
                <a:ea typeface="微软雅黑" panose="020B0503020204020204" pitchFamily="34" charset="-122"/>
              </a:rPr>
              <a:t>International Talent Cultivation </a:t>
            </a:r>
          </a:p>
        </p:txBody>
      </p:sp>
      <p:sp>
        <p:nvSpPr>
          <p:cNvPr id="6" name="矩形 5"/>
          <p:cNvSpPr/>
          <p:nvPr/>
        </p:nvSpPr>
        <p:spPr>
          <a:xfrm>
            <a:off x="525502" y="3556611"/>
            <a:ext cx="591349" cy="256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p:nvPr/>
        </p:nvSpPr>
        <p:spPr>
          <a:xfrm>
            <a:off x="1403010" y="3556611"/>
            <a:ext cx="796755" cy="256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p:nvPr/>
        </p:nvSpPr>
        <p:spPr>
          <a:xfrm>
            <a:off x="2484956" y="3543773"/>
            <a:ext cx="658234" cy="269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74148" y="3554844"/>
            <a:ext cx="686405" cy="276999"/>
          </a:xfrm>
          <a:prstGeom prst="rect">
            <a:avLst/>
          </a:prstGeom>
        </p:spPr>
        <p:txBody>
          <a:bodyPr wrap="none">
            <a:spAutoFit/>
          </a:bodyPr>
          <a:lstStyle/>
          <a:p>
            <a:pPr algn="ctr"/>
            <a:r>
              <a:rPr lang="en-US" altLang="zh-CN" sz="1200" dirty="0">
                <a:solidFill>
                  <a:srgbClr val="333333"/>
                </a:solidFill>
                <a:cs typeface="+mn-ea"/>
                <a:sym typeface="+mn-lt"/>
              </a:rPr>
              <a:t>Degree</a:t>
            </a:r>
            <a:endParaRPr lang="zh-CN" altLang="en-US" sz="1200" dirty="0">
              <a:cs typeface="+mn-ea"/>
              <a:sym typeface="+mn-lt"/>
            </a:endParaRPr>
          </a:p>
        </p:txBody>
      </p:sp>
      <p:sp>
        <p:nvSpPr>
          <p:cNvPr id="44" name="矩形 43"/>
          <p:cNvSpPr/>
          <p:nvPr/>
        </p:nvSpPr>
        <p:spPr>
          <a:xfrm>
            <a:off x="1279364" y="3554844"/>
            <a:ext cx="984564" cy="276999"/>
          </a:xfrm>
          <a:prstGeom prst="rect">
            <a:avLst/>
          </a:prstGeom>
        </p:spPr>
        <p:txBody>
          <a:bodyPr wrap="none">
            <a:spAutoFit/>
          </a:bodyPr>
          <a:lstStyle/>
          <a:p>
            <a:pPr algn="ctr"/>
            <a:r>
              <a:rPr lang="en-US" altLang="zh-CN" sz="1200" dirty="0">
                <a:solidFill>
                  <a:srgbClr val="333333"/>
                </a:solidFill>
                <a:cs typeface="+mn-ea"/>
                <a:sym typeface="+mn-lt"/>
              </a:rPr>
              <a:t>Non degree</a:t>
            </a:r>
            <a:endParaRPr lang="zh-CN" altLang="en-US" sz="1200" dirty="0">
              <a:cs typeface="+mn-ea"/>
              <a:sym typeface="+mn-lt"/>
            </a:endParaRPr>
          </a:p>
        </p:txBody>
      </p:sp>
      <p:sp>
        <p:nvSpPr>
          <p:cNvPr id="5" name="矩形 4"/>
          <p:cNvSpPr/>
          <p:nvPr/>
        </p:nvSpPr>
        <p:spPr>
          <a:xfrm>
            <a:off x="2349979" y="3554844"/>
            <a:ext cx="509050" cy="276999"/>
          </a:xfrm>
          <a:prstGeom prst="rect">
            <a:avLst/>
          </a:prstGeom>
        </p:spPr>
        <p:txBody>
          <a:bodyPr wrap="none">
            <a:spAutoFit/>
          </a:bodyPr>
          <a:lstStyle/>
          <a:p>
            <a:r>
              <a:rPr lang="en-US" altLang="zh-CN" sz="1200" dirty="0">
                <a:cs typeface="+mn-ea"/>
                <a:sym typeface="+mn-lt"/>
              </a:rPr>
              <a:t>T</a:t>
            </a:r>
            <a:r>
              <a:rPr lang="zh-CN" altLang="en-US" sz="1200" dirty="0">
                <a:cs typeface="+mn-ea"/>
                <a:sym typeface="+mn-lt"/>
              </a:rPr>
              <a:t>otal</a:t>
            </a:r>
          </a:p>
        </p:txBody>
      </p:sp>
    </p:spTree>
    <p:extLst>
      <p:ext uri="{BB962C8B-B14F-4D97-AF65-F5344CB8AC3E}">
        <p14:creationId xmlns:p14="http://schemas.microsoft.com/office/powerpoint/2010/main" val="4033832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8121740" y="602219"/>
            <a:ext cx="5084620" cy="7422945"/>
            <a:chOff x="8151721" y="291298"/>
            <a:chExt cx="5084620" cy="7422945"/>
          </a:xfrm>
        </p:grpSpPr>
        <p:sp>
          <p:nvSpPr>
            <p:cNvPr id="35" name="矩形 34"/>
            <p:cNvSpPr/>
            <p:nvPr/>
          </p:nvSpPr>
          <p:spPr>
            <a:xfrm rot="2678193">
              <a:off x="9296158" y="4145726"/>
              <a:ext cx="3940183" cy="3268984"/>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 name="矩形 35"/>
            <p:cNvSpPr/>
            <p:nvPr/>
          </p:nvSpPr>
          <p:spPr>
            <a:xfrm rot="2735885">
              <a:off x="8151721" y="6380118"/>
              <a:ext cx="1334125" cy="1334125"/>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36"/>
            <p:cNvSpPr/>
            <p:nvPr/>
          </p:nvSpPr>
          <p:spPr>
            <a:xfrm rot="2575587">
              <a:off x="10909034" y="485869"/>
              <a:ext cx="714427" cy="714427"/>
            </a:xfrm>
            <a:prstGeom prst="rect">
              <a:avLst/>
            </a:prstGeom>
            <a:solidFill>
              <a:schemeClr val="accent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矩形 37"/>
            <p:cNvSpPr/>
            <p:nvPr/>
          </p:nvSpPr>
          <p:spPr>
            <a:xfrm rot="2575587">
              <a:off x="10274728" y="291298"/>
              <a:ext cx="178029" cy="178029"/>
            </a:xfrm>
            <a:prstGeom prst="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3" name="矩形 32"/>
          <p:cNvSpPr/>
          <p:nvPr/>
        </p:nvSpPr>
        <p:spPr>
          <a:xfrm>
            <a:off x="700086" y="2026774"/>
            <a:ext cx="7383629" cy="10110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cs typeface="+mn-ea"/>
                <a:sym typeface="+mn-lt"/>
              </a:rPr>
              <a:t>Recognition from WMO Presidents and SGs</a:t>
            </a:r>
          </a:p>
          <a:p>
            <a:r>
              <a:rPr lang="en-US" altLang="zh-CN" b="1" dirty="0">
                <a:solidFill>
                  <a:schemeClr val="tx1"/>
                </a:solidFill>
                <a:cs typeface="+mn-ea"/>
                <a:sym typeface="+mn-lt"/>
              </a:rPr>
              <a:t>One of </a:t>
            </a:r>
            <a:r>
              <a:rPr lang="en-US" altLang="zh-CN" b="1" dirty="0" smtClean="0">
                <a:solidFill>
                  <a:schemeClr val="tx1"/>
                </a:solidFill>
                <a:cs typeface="+mn-ea"/>
                <a:sym typeface="+mn-lt"/>
              </a:rPr>
              <a:t>28 </a:t>
            </a:r>
            <a:r>
              <a:rPr lang="en-US" altLang="zh-CN" b="1" dirty="0">
                <a:solidFill>
                  <a:schemeClr val="tx1"/>
                </a:solidFill>
                <a:cs typeface="+mn-ea"/>
                <a:sym typeface="+mn-lt"/>
              </a:rPr>
              <a:t>regional centers of WMO and one of the most active member in the community.</a:t>
            </a:r>
          </a:p>
        </p:txBody>
      </p:sp>
      <p:sp>
        <p:nvSpPr>
          <p:cNvPr id="2" name="矩形 1"/>
          <p:cNvSpPr/>
          <p:nvPr/>
        </p:nvSpPr>
        <p:spPr>
          <a:xfrm>
            <a:off x="700086" y="954009"/>
            <a:ext cx="7383629" cy="10675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a:solidFill>
                  <a:schemeClr val="bg1"/>
                </a:solidFill>
                <a:effectLst>
                  <a:outerShdw blurRad="38100" dist="38100" dir="2700000" algn="tl">
                    <a:srgbClr val="000000">
                      <a:alpha val="43137"/>
                    </a:srgbClr>
                  </a:outerShdw>
                </a:effectLst>
                <a:cs typeface="+mn-ea"/>
                <a:sym typeface="+mn-lt"/>
              </a:rPr>
              <a:t>Unveiling of the WMO RTC in 1994.</a:t>
            </a:r>
          </a:p>
          <a:p>
            <a:r>
              <a:rPr lang="en-US" altLang="zh-CN" sz="2000" b="1" dirty="0">
                <a:solidFill>
                  <a:schemeClr val="bg1"/>
                </a:solidFill>
                <a:effectLst>
                  <a:outerShdw blurRad="38100" dist="38100" dir="2700000" algn="tl">
                    <a:srgbClr val="000000">
                      <a:alpha val="43137"/>
                    </a:srgbClr>
                  </a:outerShdw>
                </a:effectLst>
                <a:cs typeface="+mn-ea"/>
                <a:sym typeface="+mn-lt"/>
              </a:rPr>
              <a:t>3626 trainees from 157 countries and </a:t>
            </a:r>
            <a:r>
              <a:rPr lang="en-US" altLang="zh-CN" sz="2000" b="1" dirty="0" smtClean="0">
                <a:solidFill>
                  <a:schemeClr val="bg1"/>
                </a:solidFill>
                <a:effectLst>
                  <a:outerShdw blurRad="38100" dist="38100" dir="2700000" algn="tl">
                    <a:srgbClr val="000000">
                      <a:alpha val="43137"/>
                    </a:srgbClr>
                  </a:outerShdw>
                </a:effectLst>
                <a:cs typeface="+mn-ea"/>
                <a:sym typeface="+mn-lt"/>
              </a:rPr>
              <a:t>regions </a:t>
            </a:r>
            <a:r>
              <a:rPr lang="zh-CN" altLang="en-US" sz="2000" b="1" dirty="0" smtClean="0">
                <a:solidFill>
                  <a:schemeClr val="bg1"/>
                </a:solidFill>
                <a:effectLst>
                  <a:outerShdw blurRad="38100" dist="38100" dir="2700000" algn="tl">
                    <a:srgbClr val="000000">
                      <a:alpha val="43137"/>
                    </a:srgbClr>
                  </a:outerShdw>
                </a:effectLst>
                <a:cs typeface="+mn-ea"/>
                <a:sym typeface="+mn-lt"/>
              </a:rPr>
              <a:t>（</a:t>
            </a:r>
            <a:r>
              <a:rPr lang="en-US" altLang="zh-CN" sz="2000" b="1" dirty="0" smtClean="0">
                <a:solidFill>
                  <a:schemeClr val="bg1"/>
                </a:solidFill>
                <a:effectLst>
                  <a:outerShdw blurRad="38100" dist="38100" dir="2700000" algn="tl">
                    <a:srgbClr val="000000">
                      <a:alpha val="43137"/>
                    </a:srgbClr>
                  </a:outerShdw>
                </a:effectLst>
                <a:cs typeface="+mn-ea"/>
                <a:sym typeface="+mn-lt"/>
              </a:rPr>
              <a:t>Dec. 2018</a:t>
            </a:r>
            <a:r>
              <a:rPr lang="zh-CN" altLang="en-US" sz="2000" b="1" dirty="0" smtClean="0">
                <a:solidFill>
                  <a:schemeClr val="bg1"/>
                </a:solidFill>
                <a:effectLst>
                  <a:outerShdw blurRad="38100" dist="38100" dir="2700000" algn="tl">
                    <a:srgbClr val="000000">
                      <a:alpha val="43137"/>
                    </a:srgbClr>
                  </a:outerShdw>
                </a:effectLst>
                <a:cs typeface="+mn-ea"/>
                <a:sym typeface="+mn-lt"/>
              </a:rPr>
              <a:t>）</a:t>
            </a:r>
            <a:endParaRPr lang="en-US" altLang="zh-CN" sz="2000" b="1" dirty="0">
              <a:solidFill>
                <a:schemeClr val="bg1"/>
              </a:solidFill>
              <a:effectLst>
                <a:outerShdw blurRad="38100" dist="38100" dir="2700000" algn="tl">
                  <a:srgbClr val="000000">
                    <a:alpha val="43137"/>
                  </a:srgbClr>
                </a:outerShdw>
              </a:effectLst>
              <a:cs typeface="+mn-ea"/>
              <a:sym typeface="+mn-lt"/>
            </a:endParaRPr>
          </a:p>
          <a:p>
            <a:r>
              <a:rPr lang="en-US" altLang="zh-CN" sz="2000" b="1" dirty="0">
                <a:effectLst>
                  <a:outerShdw blurRad="38100" dist="38100" dir="2700000" algn="tl">
                    <a:srgbClr val="000000">
                      <a:alpha val="43137"/>
                    </a:srgbClr>
                  </a:outerShdw>
                </a:effectLst>
                <a:cs typeface="+mn-ea"/>
                <a:sym typeface="+mn-lt"/>
              </a:rPr>
              <a:t>11 national meteorological administrators or PR with WMO</a:t>
            </a:r>
            <a:endParaRPr lang="zh-CN" altLang="en-US" sz="2000" b="1" dirty="0">
              <a:effectLst>
                <a:outerShdw blurRad="38100" dist="38100" dir="2700000" algn="tl">
                  <a:srgbClr val="000000">
                    <a:alpha val="43137"/>
                  </a:srgbClr>
                </a:outerShdw>
              </a:effectLst>
              <a:cs typeface="+mn-ea"/>
              <a:sym typeface="+mn-lt"/>
            </a:endParaRPr>
          </a:p>
        </p:txBody>
      </p:sp>
      <p:pic>
        <p:nvPicPr>
          <p:cNvPr id="263" name="Picture 2" descr="http://jpkca.nuist.edu.cn/ckzy/images/50zn1.jpg"/>
          <p:cNvPicPr preferRelativeResize="0">
            <a:picLocks noChangeArrowheads="1"/>
          </p:cNvPicPr>
          <p:nvPr/>
        </p:nvPicPr>
        <p:blipFill rotWithShape="1">
          <a:blip r:embed="rId3"/>
          <a:srcRect l="16658" r="16658"/>
          <a:stretch>
            <a:fillRect/>
          </a:stretch>
        </p:blipFill>
        <p:spPr bwMode="auto">
          <a:xfrm>
            <a:off x="8228401" y="2542723"/>
            <a:ext cx="1707169" cy="1653691"/>
          </a:xfrm>
          <a:prstGeom prst="rect">
            <a:avLst/>
          </a:prstGeom>
        </p:spPr>
      </p:pic>
      <p:pic>
        <p:nvPicPr>
          <p:cNvPr id="267" name="Picture 2" descr="IMG_241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667" r="16667"/>
          <a:stretch>
            <a:fillRect/>
          </a:stretch>
        </p:blipFill>
        <p:spPr bwMode="auto">
          <a:xfrm>
            <a:off x="10010959" y="2546422"/>
            <a:ext cx="1769084" cy="1649992"/>
          </a:xfrm>
          <a:prstGeom prst="rect">
            <a:avLst/>
          </a:prstGeom>
          <a:extLst>
            <a:ext uri="{909E8E84-426E-40DD-AFC4-6F175D3DCCD1}">
              <a14:hiddenFill xmlns:a14="http://schemas.microsoft.com/office/drawing/2010/main">
                <a:solidFill>
                  <a:srgbClr val="FFFFFF"/>
                </a:solidFill>
              </a14:hiddenFill>
            </a:ext>
          </a:extLst>
        </p:spPr>
      </p:pic>
      <p:pic>
        <p:nvPicPr>
          <p:cNvPr id="268" name="Picture 3" descr="E:\2010画册\2010年画册图片\10国际培训\历史\国际培训9.TIF"/>
          <p:cNvPicPr>
            <a:picLocks noChangeArrowheads="1"/>
          </p:cNvPicPr>
          <p:nvPr/>
        </p:nvPicPr>
        <p:blipFill rotWithShape="1">
          <a:blip r:embed="rId5" cstate="screen"/>
          <a:srcRect/>
          <a:stretch>
            <a:fillRect/>
          </a:stretch>
        </p:blipFill>
        <p:spPr bwMode="auto">
          <a:xfrm>
            <a:off x="8228400" y="974480"/>
            <a:ext cx="3551641" cy="1461530"/>
          </a:xfrm>
          <a:prstGeom prst="rect">
            <a:avLst/>
          </a:prstGeom>
        </p:spPr>
      </p:pic>
      <p:sp>
        <p:nvSpPr>
          <p:cNvPr id="4" name="灯片编号占位符 3"/>
          <p:cNvSpPr>
            <a:spLocks noGrp="1"/>
          </p:cNvSpPr>
          <p:nvPr>
            <p:ph type="sldNum" sz="quarter" idx="12"/>
          </p:nvPr>
        </p:nvSpPr>
        <p:spPr>
          <a:xfrm>
            <a:off x="8610600" y="6356350"/>
            <a:ext cx="2743200" cy="365125"/>
          </a:xfrm>
        </p:spPr>
        <p:txBody>
          <a:bodyPr/>
          <a:lstStyle/>
          <a:p>
            <a:fld id="{F6F80BA7-3816-42AE-A7C0-0A497978291E}" type="slidenum">
              <a:rPr lang="zh-CN" altLang="en-US" smtClean="0">
                <a:cs typeface="+mn-ea"/>
                <a:sym typeface="+mn-lt"/>
              </a:rPr>
              <a:t>6</a:t>
            </a:fld>
            <a:endParaRPr lang="zh-CN" altLang="en-US">
              <a:cs typeface="+mn-ea"/>
              <a:sym typeface="+mn-lt"/>
            </a:endParaRPr>
          </a:p>
        </p:txBody>
      </p:sp>
      <p:grpSp>
        <p:nvGrpSpPr>
          <p:cNvPr id="39" name="组合 38"/>
          <p:cNvGrpSpPr/>
          <p:nvPr/>
        </p:nvGrpSpPr>
        <p:grpSpPr>
          <a:xfrm>
            <a:off x="-14234" y="-80262"/>
            <a:ext cx="8700223" cy="739818"/>
            <a:chOff x="2697467" y="3285553"/>
            <a:chExt cx="6607970" cy="739818"/>
          </a:xfrm>
        </p:grpSpPr>
        <p:sp>
          <p:nvSpPr>
            <p:cNvPr id="40" name="文本框 34"/>
            <p:cNvSpPr txBox="1"/>
            <p:nvPr/>
          </p:nvSpPr>
          <p:spPr bwMode="auto">
            <a:xfrm>
              <a:off x="2935557" y="3343397"/>
              <a:ext cx="6369880" cy="603250"/>
            </a:xfrm>
            <a:prstGeom prst="round2DiagRect">
              <a:avLst>
                <a:gd name="adj1" fmla="val 41153"/>
                <a:gd name="adj2" fmla="val 0"/>
              </a:avLst>
            </a:prstGeom>
            <a:solidFill>
              <a:srgbClr val="9966FF"/>
            </a:solidFill>
            <a:ln>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a:spAutoFit/>
            </a:bodyPr>
            <a:lstStyle/>
            <a:p>
              <a:pPr algn="ctr" fontAlgn="auto">
                <a:spcBef>
                  <a:spcPts val="0"/>
                </a:spcBef>
                <a:spcAft>
                  <a:spcPts val="0"/>
                </a:spcAft>
                <a:defRPr/>
              </a:pP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41" name="椭圆 40">
              <a:extLst>
                <a:ext uri="{FF2B5EF4-FFF2-40B4-BE49-F238E27FC236}">
                  <a16:creationId xmlns:a16="http://schemas.microsoft.com/office/drawing/2014/main" id="{A20F0133-04E6-4B0C-A757-EDC27BFAAC3D}"/>
                </a:ext>
              </a:extLst>
            </p:cNvPr>
            <p:cNvSpPr/>
            <p:nvPr/>
          </p:nvSpPr>
          <p:spPr>
            <a:xfrm>
              <a:off x="2697467" y="3285553"/>
              <a:ext cx="623494" cy="739818"/>
            </a:xfrm>
            <a:prstGeom prst="ellipse">
              <a:avLst/>
            </a:prstGeom>
            <a:solidFill>
              <a:srgbClr val="9966FF"/>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a:effectLst>
                    <a:outerShdw blurRad="38100" dist="38100" dir="2700000" algn="tl">
                      <a:srgbClr val="000000">
                        <a:alpha val="43137"/>
                      </a:srgbClr>
                    </a:outerShdw>
                  </a:effectLst>
                  <a:latin typeface="+mn-ea"/>
                  <a:cs typeface="+mn-ea"/>
                </a:rPr>
                <a:t>1</a:t>
              </a:r>
              <a:endParaRPr lang="zh-CN" altLang="en-US" sz="2400" b="1" dirty="0">
                <a:effectLst>
                  <a:outerShdw blurRad="38100" dist="38100" dir="2700000" algn="tl">
                    <a:srgbClr val="000000">
                      <a:alpha val="43137"/>
                    </a:srgbClr>
                  </a:outerShdw>
                </a:effectLst>
                <a:latin typeface="+mn-ea"/>
                <a:cs typeface="+mn-ea"/>
              </a:endParaRPr>
            </a:p>
          </p:txBody>
        </p:sp>
      </p:grpSp>
      <p:sp>
        <p:nvSpPr>
          <p:cNvPr id="42" name="矩形 41"/>
          <p:cNvSpPr/>
          <p:nvPr/>
        </p:nvSpPr>
        <p:spPr>
          <a:xfrm>
            <a:off x="990567" y="53762"/>
            <a:ext cx="7768793" cy="461665"/>
          </a:xfrm>
          <a:prstGeom prst="rect">
            <a:avLst/>
          </a:prstGeom>
        </p:spPr>
        <p:txBody>
          <a:bodyPr wrap="none">
            <a:spAutoFit/>
          </a:bodyPr>
          <a:lstStyle/>
          <a:p>
            <a:pPr lvl="0" fontAlgn="auto">
              <a:spcBef>
                <a:spcPts val="0"/>
              </a:spcBef>
              <a:spcAft>
                <a:spcPts val="0"/>
              </a:spcAft>
              <a:defRPr/>
            </a:pPr>
            <a:r>
              <a:rPr lang="en-US" altLang="zh-CN" sz="2400" b="1">
                <a:solidFill>
                  <a:prstClr val="white"/>
                </a:solidFill>
                <a:latin typeface="微软雅黑" panose="020B0503020204020204" pitchFamily="34" charset="-122"/>
                <a:ea typeface="微软雅黑" panose="020B0503020204020204" pitchFamily="34" charset="-122"/>
                <a:cs typeface="+mn-cs"/>
              </a:rPr>
              <a:t>NUIST Strength</a:t>
            </a:r>
            <a:r>
              <a:rPr lang="en-US" altLang="zh-CN" b="1">
                <a:solidFill>
                  <a:schemeClr val="bg1"/>
                </a:solidFill>
                <a:latin typeface="微软雅黑" panose="020B0503020204020204" pitchFamily="34" charset="-122"/>
                <a:ea typeface="微软雅黑" panose="020B0503020204020204" pitchFamily="34" charset="-122"/>
                <a:cs typeface="+mn-cs"/>
              </a:rPr>
              <a:t>——</a:t>
            </a:r>
            <a:r>
              <a:rPr lang="en-US" altLang="zh-CN" b="1">
                <a:solidFill>
                  <a:schemeClr val="bg1"/>
                </a:solidFill>
                <a:latin typeface="微软雅黑" panose="020B0503020204020204" pitchFamily="34" charset="-122"/>
                <a:ea typeface="微软雅黑" panose="020B0503020204020204" pitchFamily="34" charset="-122"/>
              </a:rPr>
              <a:t>WMO Regional Training Centre Nanjing </a:t>
            </a:r>
          </a:p>
        </p:txBody>
      </p:sp>
      <p:grpSp>
        <p:nvGrpSpPr>
          <p:cNvPr id="43" name="16a3c790-1bf3-4a1c-b28f-ab3b7e88d02e" descr="9x4AAB+LCAAAAAAABADlmd9v2jAQx/8Xb3tDVUji0eaNH2ND09ZqoO1h4sFLDHhLHJSYirXK/147iUMMSetqSEyOeIHznX33de4+ingEb9nfLQYemEcoYROC1gmKZgxHoAdmAfDoLgx7YERoQOj6YxLvtinwfj5WYfWVH4RtvqNwh0UsJYygsPjpnfhLty+EkmgXlW7WlcVNaF8z9a3CSIIgxHW3GWU4ua9O6Atb/n3OEn7ANE4ixPiBj1b2DpRLwLu2r6xMBAd4z4N6YFGkJfMp0xMCNNYpFkSZd3HKSEwPEXeI64Z5Sg3FHgUdXHlaOGHER+EwJGsaYSoyLmrli5/ihDzElKnLY0yL2M8Yb0v95uSBn7dCYYqlChu0xV/5ObK43NDnYd9wiBi5VzwUWx9kVVmVk1Dj2K2n7LysxDyIw0vl2SoaZz0zRJ35MX2FpramqLboncPW/y7qAu/Z6xQVEXU5mxqqrZg8HbFBPfUyhaa8lw2ZV7NkHIdx8vIskW4n67erFfHxYoMjLH0WhLIhDXjSgRwko4SsN4ziNC0Nt79+Y5/VwjwovHbphu/5Zjp13YE9doEsz8qaBoo8UHegHPnr3FMeUr8oXm+K2dD3ucxl5kVBuf2kTpl+y1WOkP/nhUaXSSs3Wxifv9n/nBL5dodbtbuGCVtnpGlONFt5euzOYkJPU11RFUycQ9QLYcI2CRPvFUx8mAwmTr8RE7aJmGhvdFMxMRjUKeF0jRKOzkRz9Aaaozw8TmcpoaepJiUchRLnEPVClHBMosRAocQQik8jJRwTKdHe6MZSQnmXcLtGCVdnorl6A81VHh63s5TQ01STEq5CiXOIeiFKuCZR4lqhxHQ6tiyrkRKuiZRob3RTKaH+MQG7RgmoM9Gg3kCDysMDO0sJPU01KQEVSpxD1AtRAppEiRuFEnB0M5o0v0tAEynR3ujPU2KZPQG6Nxop9x4AAA=="/>
          <p:cNvGrpSpPr>
            <a:grpSpLocks noChangeAspect="1"/>
          </p:cNvGrpSpPr>
          <p:nvPr/>
        </p:nvGrpSpPr>
        <p:grpSpPr>
          <a:xfrm>
            <a:off x="1899860" y="3037801"/>
            <a:ext cx="5311926" cy="3652494"/>
            <a:chOff x="2764410" y="763196"/>
            <a:chExt cx="6772419" cy="5258285"/>
          </a:xfrm>
        </p:grpSpPr>
        <p:sp>
          <p:nvSpPr>
            <p:cNvPr id="44" name="RelativeShape1"/>
            <p:cNvSpPr/>
            <p:nvPr/>
          </p:nvSpPr>
          <p:spPr>
            <a:xfrm>
              <a:off x="5476206" y="2272248"/>
              <a:ext cx="1141570" cy="1141570"/>
            </a:xfrm>
            <a:prstGeom prst="ellipse">
              <a:avLst/>
            </a:prstGeom>
            <a:noFill/>
            <a:ln w="6350" cap="flat" cmpd="sng" algn="ctr">
              <a:no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FFFFFF"/>
                </a:solidFill>
                <a:effectLst/>
                <a:uLnTx/>
                <a:uFillTx/>
                <a:latin typeface="Arial"/>
                <a:ea typeface="Microsoft YaHei"/>
                <a:cs typeface="+mn-ea"/>
              </a:endParaRPr>
            </a:p>
          </p:txBody>
        </p:sp>
        <p:sp>
          <p:nvSpPr>
            <p:cNvPr id="45" name="RelativeShape2"/>
            <p:cNvSpPr/>
            <p:nvPr/>
          </p:nvSpPr>
          <p:spPr>
            <a:xfrm>
              <a:off x="8395259" y="2148339"/>
              <a:ext cx="1141570" cy="1141570"/>
            </a:xfrm>
            <a:prstGeom prst="ellipse">
              <a:avLst/>
            </a:prstGeom>
            <a:noFill/>
            <a:ln w="6350" cap="flat" cmpd="sng" algn="ctr">
              <a:no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FFFFFF"/>
                </a:solidFill>
                <a:effectLst/>
                <a:uLnTx/>
                <a:uFillTx/>
                <a:latin typeface="Arial"/>
                <a:ea typeface="Microsoft YaHei"/>
                <a:cs typeface="+mn-ea"/>
              </a:endParaRPr>
            </a:p>
          </p:txBody>
        </p:sp>
        <p:sp>
          <p:nvSpPr>
            <p:cNvPr id="46" name="RelativeShape3"/>
            <p:cNvSpPr/>
            <p:nvPr/>
          </p:nvSpPr>
          <p:spPr>
            <a:xfrm>
              <a:off x="3082825" y="888270"/>
              <a:ext cx="1141570" cy="1141570"/>
            </a:xfrm>
            <a:prstGeom prst="ellipse">
              <a:avLst/>
            </a:prstGeom>
            <a:noFill/>
            <a:ln w="6350" cap="flat" cmpd="sng" algn="ctr">
              <a:no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FFFFFF"/>
                </a:solidFill>
                <a:effectLst/>
                <a:uLnTx/>
                <a:uFillTx/>
                <a:latin typeface="Arial"/>
                <a:ea typeface="Microsoft YaHei"/>
                <a:cs typeface="+mn-ea"/>
              </a:endParaRPr>
            </a:p>
          </p:txBody>
        </p:sp>
        <p:sp>
          <p:nvSpPr>
            <p:cNvPr id="47" name="RelativeShape4"/>
            <p:cNvSpPr/>
            <p:nvPr/>
          </p:nvSpPr>
          <p:spPr>
            <a:xfrm>
              <a:off x="2764410" y="3593274"/>
              <a:ext cx="1141570" cy="1141570"/>
            </a:xfrm>
            <a:prstGeom prst="ellipse">
              <a:avLst/>
            </a:prstGeom>
            <a:noFill/>
            <a:ln w="6350" cap="flat" cmpd="sng" algn="ctr">
              <a:no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FFFFFF"/>
                </a:solidFill>
                <a:effectLst/>
                <a:uLnTx/>
                <a:uFillTx/>
                <a:latin typeface="Arial"/>
                <a:ea typeface="Microsoft YaHei"/>
                <a:cs typeface="+mn-ea"/>
              </a:endParaRPr>
            </a:p>
          </p:txBody>
        </p:sp>
        <p:sp>
          <p:nvSpPr>
            <p:cNvPr id="48" name="RelativeShape5"/>
            <p:cNvSpPr/>
            <p:nvPr/>
          </p:nvSpPr>
          <p:spPr>
            <a:xfrm>
              <a:off x="5747006" y="763196"/>
              <a:ext cx="1141570" cy="1141570"/>
            </a:xfrm>
            <a:prstGeom prst="ellipse">
              <a:avLst/>
            </a:prstGeom>
            <a:noFill/>
            <a:ln w="6350" cap="flat" cmpd="sng" algn="ctr">
              <a:no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FFFFFF"/>
                </a:solidFill>
                <a:effectLst/>
                <a:uLnTx/>
                <a:uFillTx/>
                <a:latin typeface="Arial"/>
                <a:ea typeface="Microsoft YaHei"/>
                <a:cs typeface="+mn-ea"/>
              </a:endParaRPr>
            </a:p>
          </p:txBody>
        </p:sp>
        <p:sp>
          <p:nvSpPr>
            <p:cNvPr id="49" name="Oval 142"/>
            <p:cNvSpPr>
              <a:spLocks/>
            </p:cNvSpPr>
            <p:nvPr/>
          </p:nvSpPr>
          <p:spPr bwMode="auto">
            <a:xfrm>
              <a:off x="7377010" y="2877008"/>
              <a:ext cx="295782" cy="295782"/>
            </a:xfrm>
            <a:prstGeom prst="ellipse">
              <a:avLst/>
            </a:prstGeom>
            <a:solidFill>
              <a:srgbClr val="0991D5">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50" name="Freeform 5"/>
            <p:cNvSpPr>
              <a:spLocks/>
            </p:cNvSpPr>
            <p:nvPr/>
          </p:nvSpPr>
          <p:spPr bwMode="auto">
            <a:xfrm>
              <a:off x="3321999" y="2711131"/>
              <a:ext cx="673504" cy="1468917"/>
            </a:xfrm>
            <a:custGeom>
              <a:avLst/>
              <a:gdLst>
                <a:gd name="T0" fmla="*/ 8 w 337"/>
                <a:gd name="T1" fmla="*/ 735 h 735"/>
                <a:gd name="T2" fmla="*/ 0 w 337"/>
                <a:gd name="T3" fmla="*/ 727 h 735"/>
                <a:gd name="T4" fmla="*/ 329 w 337"/>
                <a:gd name="T5" fmla="*/ 0 h 735"/>
                <a:gd name="T6" fmla="*/ 337 w 337"/>
                <a:gd name="T7" fmla="*/ 8 h 735"/>
                <a:gd name="T8" fmla="*/ 8 w 337"/>
                <a:gd name="T9" fmla="*/ 735 h 735"/>
              </a:gdLst>
              <a:ahLst/>
              <a:cxnLst>
                <a:cxn ang="0">
                  <a:pos x="T0" y="T1"/>
                </a:cxn>
                <a:cxn ang="0">
                  <a:pos x="T2" y="T3"/>
                </a:cxn>
                <a:cxn ang="0">
                  <a:pos x="T4" y="T5"/>
                </a:cxn>
                <a:cxn ang="0">
                  <a:pos x="T6" y="T7"/>
                </a:cxn>
                <a:cxn ang="0">
                  <a:pos x="T8" y="T9"/>
                </a:cxn>
              </a:cxnLst>
              <a:rect l="0" t="0" r="r" b="b"/>
              <a:pathLst>
                <a:path w="337" h="735">
                  <a:moveTo>
                    <a:pt x="8" y="735"/>
                  </a:moveTo>
                  <a:lnTo>
                    <a:pt x="0" y="727"/>
                  </a:lnTo>
                  <a:lnTo>
                    <a:pt x="329" y="0"/>
                  </a:lnTo>
                  <a:lnTo>
                    <a:pt x="337" y="8"/>
                  </a:lnTo>
                  <a:lnTo>
                    <a:pt x="8" y="735"/>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51" name="Freeform 6"/>
            <p:cNvSpPr>
              <a:spLocks/>
            </p:cNvSpPr>
            <p:nvPr/>
          </p:nvSpPr>
          <p:spPr bwMode="auto">
            <a:xfrm>
              <a:off x="3979515" y="1637922"/>
              <a:ext cx="1083201" cy="1073209"/>
            </a:xfrm>
            <a:custGeom>
              <a:avLst/>
              <a:gdLst>
                <a:gd name="T0" fmla="*/ 8 w 542"/>
                <a:gd name="T1" fmla="*/ 537 h 537"/>
                <a:gd name="T2" fmla="*/ 0 w 542"/>
                <a:gd name="T3" fmla="*/ 529 h 537"/>
                <a:gd name="T4" fmla="*/ 534 w 542"/>
                <a:gd name="T5" fmla="*/ 0 h 537"/>
                <a:gd name="T6" fmla="*/ 542 w 542"/>
                <a:gd name="T7" fmla="*/ 8 h 537"/>
                <a:gd name="T8" fmla="*/ 8 w 542"/>
                <a:gd name="T9" fmla="*/ 537 h 537"/>
              </a:gdLst>
              <a:ahLst/>
              <a:cxnLst>
                <a:cxn ang="0">
                  <a:pos x="T0" y="T1"/>
                </a:cxn>
                <a:cxn ang="0">
                  <a:pos x="T2" y="T3"/>
                </a:cxn>
                <a:cxn ang="0">
                  <a:pos x="T4" y="T5"/>
                </a:cxn>
                <a:cxn ang="0">
                  <a:pos x="T6" y="T7"/>
                </a:cxn>
                <a:cxn ang="0">
                  <a:pos x="T8" y="T9"/>
                </a:cxn>
              </a:cxnLst>
              <a:rect l="0" t="0" r="r" b="b"/>
              <a:pathLst>
                <a:path w="542" h="537">
                  <a:moveTo>
                    <a:pt x="8" y="537"/>
                  </a:moveTo>
                  <a:lnTo>
                    <a:pt x="0" y="529"/>
                  </a:lnTo>
                  <a:lnTo>
                    <a:pt x="534" y="0"/>
                  </a:lnTo>
                  <a:lnTo>
                    <a:pt x="542" y="8"/>
                  </a:lnTo>
                  <a:lnTo>
                    <a:pt x="8" y="537"/>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52" name="Freeform 7"/>
            <p:cNvSpPr>
              <a:spLocks/>
            </p:cNvSpPr>
            <p:nvPr/>
          </p:nvSpPr>
          <p:spPr bwMode="auto">
            <a:xfrm>
              <a:off x="4027480" y="1308165"/>
              <a:ext cx="2298305" cy="1418953"/>
            </a:xfrm>
            <a:custGeom>
              <a:avLst/>
              <a:gdLst>
                <a:gd name="T0" fmla="*/ 0 w 1150"/>
                <a:gd name="T1" fmla="*/ 710 h 710"/>
                <a:gd name="T2" fmla="*/ 0 w 1150"/>
                <a:gd name="T3" fmla="*/ 702 h 710"/>
                <a:gd name="T4" fmla="*/ 1150 w 1150"/>
                <a:gd name="T5" fmla="*/ 0 h 710"/>
                <a:gd name="T6" fmla="*/ 1150 w 1150"/>
                <a:gd name="T7" fmla="*/ 0 h 710"/>
                <a:gd name="T8" fmla="*/ 0 w 1150"/>
                <a:gd name="T9" fmla="*/ 710 h 710"/>
              </a:gdLst>
              <a:ahLst/>
              <a:cxnLst>
                <a:cxn ang="0">
                  <a:pos x="T0" y="T1"/>
                </a:cxn>
                <a:cxn ang="0">
                  <a:pos x="T2" y="T3"/>
                </a:cxn>
                <a:cxn ang="0">
                  <a:pos x="T4" y="T5"/>
                </a:cxn>
                <a:cxn ang="0">
                  <a:pos x="T6" y="T7"/>
                </a:cxn>
                <a:cxn ang="0">
                  <a:pos x="T8" y="T9"/>
                </a:cxn>
              </a:cxnLst>
              <a:rect l="0" t="0" r="r" b="b"/>
              <a:pathLst>
                <a:path w="1150" h="710">
                  <a:moveTo>
                    <a:pt x="0" y="710"/>
                  </a:moveTo>
                  <a:lnTo>
                    <a:pt x="0" y="702"/>
                  </a:lnTo>
                  <a:lnTo>
                    <a:pt x="1150" y="0"/>
                  </a:lnTo>
                  <a:lnTo>
                    <a:pt x="1150" y="0"/>
                  </a:lnTo>
                  <a:lnTo>
                    <a:pt x="0" y="710"/>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53" name="Freeform 8"/>
            <p:cNvSpPr>
              <a:spLocks/>
            </p:cNvSpPr>
            <p:nvPr/>
          </p:nvSpPr>
          <p:spPr bwMode="auto">
            <a:xfrm>
              <a:off x="4027480" y="2793070"/>
              <a:ext cx="443673" cy="909330"/>
            </a:xfrm>
            <a:custGeom>
              <a:avLst/>
              <a:gdLst>
                <a:gd name="T0" fmla="*/ 214 w 222"/>
                <a:gd name="T1" fmla="*/ 455 h 455"/>
                <a:gd name="T2" fmla="*/ 0 w 222"/>
                <a:gd name="T3" fmla="*/ 0 h 455"/>
                <a:gd name="T4" fmla="*/ 0 w 222"/>
                <a:gd name="T5" fmla="*/ 0 h 455"/>
                <a:gd name="T6" fmla="*/ 222 w 222"/>
                <a:gd name="T7" fmla="*/ 455 h 455"/>
                <a:gd name="T8" fmla="*/ 214 w 222"/>
                <a:gd name="T9" fmla="*/ 455 h 455"/>
              </a:gdLst>
              <a:ahLst/>
              <a:cxnLst>
                <a:cxn ang="0">
                  <a:pos x="T0" y="T1"/>
                </a:cxn>
                <a:cxn ang="0">
                  <a:pos x="T2" y="T3"/>
                </a:cxn>
                <a:cxn ang="0">
                  <a:pos x="T4" y="T5"/>
                </a:cxn>
                <a:cxn ang="0">
                  <a:pos x="T6" y="T7"/>
                </a:cxn>
                <a:cxn ang="0">
                  <a:pos x="T8" y="T9"/>
                </a:cxn>
              </a:cxnLst>
              <a:rect l="0" t="0" r="r" b="b"/>
              <a:pathLst>
                <a:path w="222" h="455">
                  <a:moveTo>
                    <a:pt x="214" y="455"/>
                  </a:moveTo>
                  <a:lnTo>
                    <a:pt x="0" y="0"/>
                  </a:lnTo>
                  <a:lnTo>
                    <a:pt x="0" y="0"/>
                  </a:lnTo>
                  <a:lnTo>
                    <a:pt x="222" y="455"/>
                  </a:lnTo>
                  <a:lnTo>
                    <a:pt x="214" y="455"/>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54" name="Freeform 9"/>
            <p:cNvSpPr>
              <a:spLocks/>
            </p:cNvSpPr>
            <p:nvPr/>
          </p:nvSpPr>
          <p:spPr bwMode="auto">
            <a:xfrm>
              <a:off x="3979515" y="2711131"/>
              <a:ext cx="2494161" cy="1750709"/>
            </a:xfrm>
            <a:custGeom>
              <a:avLst/>
              <a:gdLst>
                <a:gd name="T0" fmla="*/ 1240 w 1248"/>
                <a:gd name="T1" fmla="*/ 876 h 876"/>
                <a:gd name="T2" fmla="*/ 0 w 1248"/>
                <a:gd name="T3" fmla="*/ 8 h 876"/>
                <a:gd name="T4" fmla="*/ 8 w 1248"/>
                <a:gd name="T5" fmla="*/ 0 h 876"/>
                <a:gd name="T6" fmla="*/ 1248 w 1248"/>
                <a:gd name="T7" fmla="*/ 867 h 876"/>
                <a:gd name="T8" fmla="*/ 1240 w 1248"/>
                <a:gd name="T9" fmla="*/ 876 h 876"/>
              </a:gdLst>
              <a:ahLst/>
              <a:cxnLst>
                <a:cxn ang="0">
                  <a:pos x="T0" y="T1"/>
                </a:cxn>
                <a:cxn ang="0">
                  <a:pos x="T2" y="T3"/>
                </a:cxn>
                <a:cxn ang="0">
                  <a:pos x="T4" y="T5"/>
                </a:cxn>
                <a:cxn ang="0">
                  <a:pos x="T6" y="T7"/>
                </a:cxn>
                <a:cxn ang="0">
                  <a:pos x="T8" y="T9"/>
                </a:cxn>
              </a:cxnLst>
              <a:rect l="0" t="0" r="r" b="b"/>
              <a:pathLst>
                <a:path w="1248" h="876">
                  <a:moveTo>
                    <a:pt x="1240" y="876"/>
                  </a:moveTo>
                  <a:lnTo>
                    <a:pt x="0" y="8"/>
                  </a:lnTo>
                  <a:lnTo>
                    <a:pt x="8" y="0"/>
                  </a:lnTo>
                  <a:lnTo>
                    <a:pt x="1248" y="867"/>
                  </a:lnTo>
                  <a:lnTo>
                    <a:pt x="1240" y="876"/>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55" name="Freeform 10"/>
            <p:cNvSpPr>
              <a:spLocks/>
            </p:cNvSpPr>
            <p:nvPr/>
          </p:nvSpPr>
          <p:spPr bwMode="auto">
            <a:xfrm>
              <a:off x="3945540" y="1522007"/>
              <a:ext cx="1067213" cy="131903"/>
            </a:xfrm>
            <a:custGeom>
              <a:avLst/>
              <a:gdLst>
                <a:gd name="T0" fmla="*/ 534 w 534"/>
                <a:gd name="T1" fmla="*/ 66 h 66"/>
                <a:gd name="T2" fmla="*/ 0 w 534"/>
                <a:gd name="T3" fmla="*/ 8 h 66"/>
                <a:gd name="T4" fmla="*/ 0 w 534"/>
                <a:gd name="T5" fmla="*/ 0 h 66"/>
                <a:gd name="T6" fmla="*/ 534 w 534"/>
                <a:gd name="T7" fmla="*/ 58 h 66"/>
                <a:gd name="T8" fmla="*/ 534 w 534"/>
                <a:gd name="T9" fmla="*/ 66 h 66"/>
              </a:gdLst>
              <a:ahLst/>
              <a:cxnLst>
                <a:cxn ang="0">
                  <a:pos x="T0" y="T1"/>
                </a:cxn>
                <a:cxn ang="0">
                  <a:pos x="T2" y="T3"/>
                </a:cxn>
                <a:cxn ang="0">
                  <a:pos x="T4" y="T5"/>
                </a:cxn>
                <a:cxn ang="0">
                  <a:pos x="T6" y="T7"/>
                </a:cxn>
                <a:cxn ang="0">
                  <a:pos x="T8" y="T9"/>
                </a:cxn>
              </a:cxnLst>
              <a:rect l="0" t="0" r="r" b="b"/>
              <a:pathLst>
                <a:path w="534" h="66">
                  <a:moveTo>
                    <a:pt x="534" y="66"/>
                  </a:moveTo>
                  <a:lnTo>
                    <a:pt x="0" y="8"/>
                  </a:lnTo>
                  <a:lnTo>
                    <a:pt x="0" y="0"/>
                  </a:lnTo>
                  <a:lnTo>
                    <a:pt x="534" y="58"/>
                  </a:lnTo>
                  <a:lnTo>
                    <a:pt x="534" y="66"/>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56" name="Freeform 11"/>
            <p:cNvSpPr>
              <a:spLocks/>
            </p:cNvSpPr>
            <p:nvPr/>
          </p:nvSpPr>
          <p:spPr bwMode="auto">
            <a:xfrm>
              <a:off x="3831624" y="1603947"/>
              <a:ext cx="2200378" cy="1255074"/>
            </a:xfrm>
            <a:custGeom>
              <a:avLst/>
              <a:gdLst>
                <a:gd name="T0" fmla="*/ 1092 w 1101"/>
                <a:gd name="T1" fmla="*/ 628 h 628"/>
                <a:gd name="T2" fmla="*/ 0 w 1101"/>
                <a:gd name="T3" fmla="*/ 9 h 628"/>
                <a:gd name="T4" fmla="*/ 8 w 1101"/>
                <a:gd name="T5" fmla="*/ 0 h 628"/>
                <a:gd name="T6" fmla="*/ 1101 w 1101"/>
                <a:gd name="T7" fmla="*/ 620 h 628"/>
                <a:gd name="T8" fmla="*/ 1092 w 1101"/>
                <a:gd name="T9" fmla="*/ 628 h 628"/>
              </a:gdLst>
              <a:ahLst/>
              <a:cxnLst>
                <a:cxn ang="0">
                  <a:pos x="T0" y="T1"/>
                </a:cxn>
                <a:cxn ang="0">
                  <a:pos x="T2" y="T3"/>
                </a:cxn>
                <a:cxn ang="0">
                  <a:pos x="T4" y="T5"/>
                </a:cxn>
                <a:cxn ang="0">
                  <a:pos x="T6" y="T7"/>
                </a:cxn>
                <a:cxn ang="0">
                  <a:pos x="T8" y="T9"/>
                </a:cxn>
              </a:cxnLst>
              <a:rect l="0" t="0" r="r" b="b"/>
              <a:pathLst>
                <a:path w="1101" h="628">
                  <a:moveTo>
                    <a:pt x="1092" y="628"/>
                  </a:moveTo>
                  <a:lnTo>
                    <a:pt x="0" y="9"/>
                  </a:lnTo>
                  <a:lnTo>
                    <a:pt x="8" y="0"/>
                  </a:lnTo>
                  <a:lnTo>
                    <a:pt x="1101" y="620"/>
                  </a:lnTo>
                  <a:lnTo>
                    <a:pt x="1092" y="628"/>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57" name="Freeform 12"/>
            <p:cNvSpPr>
              <a:spLocks/>
            </p:cNvSpPr>
            <p:nvPr/>
          </p:nvSpPr>
          <p:spPr bwMode="auto">
            <a:xfrm>
              <a:off x="3649758" y="1308165"/>
              <a:ext cx="2676028" cy="163879"/>
            </a:xfrm>
            <a:custGeom>
              <a:avLst/>
              <a:gdLst>
                <a:gd name="T0" fmla="*/ 0 w 1339"/>
                <a:gd name="T1" fmla="*/ 82 h 82"/>
                <a:gd name="T2" fmla="*/ 0 w 1339"/>
                <a:gd name="T3" fmla="*/ 74 h 82"/>
                <a:gd name="T4" fmla="*/ 1339 w 1339"/>
                <a:gd name="T5" fmla="*/ 0 h 82"/>
                <a:gd name="T6" fmla="*/ 1339 w 1339"/>
                <a:gd name="T7" fmla="*/ 8 h 82"/>
                <a:gd name="T8" fmla="*/ 0 w 1339"/>
                <a:gd name="T9" fmla="*/ 82 h 82"/>
              </a:gdLst>
              <a:ahLst/>
              <a:cxnLst>
                <a:cxn ang="0">
                  <a:pos x="T0" y="T1"/>
                </a:cxn>
                <a:cxn ang="0">
                  <a:pos x="T2" y="T3"/>
                </a:cxn>
                <a:cxn ang="0">
                  <a:pos x="T4" y="T5"/>
                </a:cxn>
                <a:cxn ang="0">
                  <a:pos x="T6" y="T7"/>
                </a:cxn>
                <a:cxn ang="0">
                  <a:pos x="T8" y="T9"/>
                </a:cxn>
              </a:cxnLst>
              <a:rect l="0" t="0" r="r" b="b"/>
              <a:pathLst>
                <a:path w="1339" h="82">
                  <a:moveTo>
                    <a:pt x="0" y="82"/>
                  </a:moveTo>
                  <a:lnTo>
                    <a:pt x="0" y="74"/>
                  </a:lnTo>
                  <a:lnTo>
                    <a:pt x="1339" y="0"/>
                  </a:lnTo>
                  <a:lnTo>
                    <a:pt x="1339" y="8"/>
                  </a:lnTo>
                  <a:lnTo>
                    <a:pt x="0" y="82"/>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58" name="Freeform 13"/>
            <p:cNvSpPr>
              <a:spLocks/>
            </p:cNvSpPr>
            <p:nvPr/>
          </p:nvSpPr>
          <p:spPr bwMode="auto">
            <a:xfrm>
              <a:off x="3617781" y="1472045"/>
              <a:ext cx="2855895" cy="2989795"/>
            </a:xfrm>
            <a:custGeom>
              <a:avLst/>
              <a:gdLst>
                <a:gd name="T0" fmla="*/ 1421 w 1429"/>
                <a:gd name="T1" fmla="*/ 1496 h 1496"/>
                <a:gd name="T2" fmla="*/ 0 w 1429"/>
                <a:gd name="T3" fmla="*/ 9 h 1496"/>
                <a:gd name="T4" fmla="*/ 8 w 1429"/>
                <a:gd name="T5" fmla="*/ 0 h 1496"/>
                <a:gd name="T6" fmla="*/ 1429 w 1429"/>
                <a:gd name="T7" fmla="*/ 1487 h 1496"/>
                <a:gd name="T8" fmla="*/ 1421 w 1429"/>
                <a:gd name="T9" fmla="*/ 1496 h 1496"/>
              </a:gdLst>
              <a:ahLst/>
              <a:cxnLst>
                <a:cxn ang="0">
                  <a:pos x="T0" y="T1"/>
                </a:cxn>
                <a:cxn ang="0">
                  <a:pos x="T2" y="T3"/>
                </a:cxn>
                <a:cxn ang="0">
                  <a:pos x="T4" y="T5"/>
                </a:cxn>
                <a:cxn ang="0">
                  <a:pos x="T6" y="T7"/>
                </a:cxn>
                <a:cxn ang="0">
                  <a:pos x="T8" y="T9"/>
                </a:cxn>
              </a:cxnLst>
              <a:rect l="0" t="0" r="r" b="b"/>
              <a:pathLst>
                <a:path w="1429" h="1496">
                  <a:moveTo>
                    <a:pt x="1421" y="1496"/>
                  </a:moveTo>
                  <a:lnTo>
                    <a:pt x="0" y="9"/>
                  </a:lnTo>
                  <a:lnTo>
                    <a:pt x="8" y="0"/>
                  </a:lnTo>
                  <a:lnTo>
                    <a:pt x="1429" y="1487"/>
                  </a:lnTo>
                  <a:lnTo>
                    <a:pt x="1421" y="1496"/>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59" name="Freeform 14"/>
            <p:cNvSpPr>
              <a:spLocks/>
            </p:cNvSpPr>
            <p:nvPr/>
          </p:nvSpPr>
          <p:spPr bwMode="auto">
            <a:xfrm>
              <a:off x="3290023" y="1456056"/>
              <a:ext cx="377722" cy="2708003"/>
            </a:xfrm>
            <a:custGeom>
              <a:avLst/>
              <a:gdLst>
                <a:gd name="T0" fmla="*/ 8 w 189"/>
                <a:gd name="T1" fmla="*/ 1355 h 1355"/>
                <a:gd name="T2" fmla="*/ 0 w 189"/>
                <a:gd name="T3" fmla="*/ 1355 h 1355"/>
                <a:gd name="T4" fmla="*/ 180 w 189"/>
                <a:gd name="T5" fmla="*/ 0 h 1355"/>
                <a:gd name="T6" fmla="*/ 189 w 189"/>
                <a:gd name="T7" fmla="*/ 8 h 1355"/>
                <a:gd name="T8" fmla="*/ 8 w 189"/>
                <a:gd name="T9" fmla="*/ 1355 h 1355"/>
              </a:gdLst>
              <a:ahLst/>
              <a:cxnLst>
                <a:cxn ang="0">
                  <a:pos x="T0" y="T1"/>
                </a:cxn>
                <a:cxn ang="0">
                  <a:pos x="T2" y="T3"/>
                </a:cxn>
                <a:cxn ang="0">
                  <a:pos x="T4" y="T5"/>
                </a:cxn>
                <a:cxn ang="0">
                  <a:pos x="T6" y="T7"/>
                </a:cxn>
                <a:cxn ang="0">
                  <a:pos x="T8" y="T9"/>
                </a:cxn>
              </a:cxnLst>
              <a:rect l="0" t="0" r="r" b="b"/>
              <a:pathLst>
                <a:path w="189" h="1355">
                  <a:moveTo>
                    <a:pt x="8" y="1355"/>
                  </a:moveTo>
                  <a:lnTo>
                    <a:pt x="0" y="1355"/>
                  </a:lnTo>
                  <a:lnTo>
                    <a:pt x="180" y="0"/>
                  </a:lnTo>
                  <a:lnTo>
                    <a:pt x="189" y="8"/>
                  </a:lnTo>
                  <a:lnTo>
                    <a:pt x="8" y="1355"/>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60" name="Oval 21"/>
            <p:cNvSpPr>
              <a:spLocks/>
            </p:cNvSpPr>
            <p:nvPr/>
          </p:nvSpPr>
          <p:spPr bwMode="auto">
            <a:xfrm>
              <a:off x="7804695" y="4064132"/>
              <a:ext cx="311770" cy="313769"/>
            </a:xfrm>
            <a:prstGeom prst="ellipse">
              <a:avLst/>
            </a:pr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61" name="Oval 22"/>
            <p:cNvSpPr>
              <a:spLocks/>
            </p:cNvSpPr>
            <p:nvPr/>
          </p:nvSpPr>
          <p:spPr bwMode="auto">
            <a:xfrm>
              <a:off x="3847612" y="2579228"/>
              <a:ext cx="279794" cy="279794"/>
            </a:xfrm>
            <a:prstGeom prst="ellipse">
              <a:avLst/>
            </a:pr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62" name="Freeform 24"/>
            <p:cNvSpPr>
              <a:spLocks/>
            </p:cNvSpPr>
            <p:nvPr/>
          </p:nvSpPr>
          <p:spPr bwMode="auto">
            <a:xfrm>
              <a:off x="3683733" y="1587959"/>
              <a:ext cx="311770" cy="1107183"/>
            </a:xfrm>
            <a:custGeom>
              <a:avLst/>
              <a:gdLst>
                <a:gd name="T0" fmla="*/ 148 w 156"/>
                <a:gd name="T1" fmla="*/ 554 h 554"/>
                <a:gd name="T2" fmla="*/ 0 w 156"/>
                <a:gd name="T3" fmla="*/ 0 h 554"/>
                <a:gd name="T4" fmla="*/ 8 w 156"/>
                <a:gd name="T5" fmla="*/ 0 h 554"/>
                <a:gd name="T6" fmla="*/ 156 w 156"/>
                <a:gd name="T7" fmla="*/ 554 h 554"/>
                <a:gd name="T8" fmla="*/ 148 w 156"/>
                <a:gd name="T9" fmla="*/ 554 h 554"/>
              </a:gdLst>
              <a:ahLst/>
              <a:cxnLst>
                <a:cxn ang="0">
                  <a:pos x="T0" y="T1"/>
                </a:cxn>
                <a:cxn ang="0">
                  <a:pos x="T2" y="T3"/>
                </a:cxn>
                <a:cxn ang="0">
                  <a:pos x="T4" y="T5"/>
                </a:cxn>
                <a:cxn ang="0">
                  <a:pos x="T6" y="T7"/>
                </a:cxn>
                <a:cxn ang="0">
                  <a:pos x="T8" y="T9"/>
                </a:cxn>
              </a:cxnLst>
              <a:rect l="0" t="0" r="r" b="b"/>
              <a:pathLst>
                <a:path w="156" h="554">
                  <a:moveTo>
                    <a:pt x="148" y="554"/>
                  </a:moveTo>
                  <a:lnTo>
                    <a:pt x="0" y="0"/>
                  </a:lnTo>
                  <a:lnTo>
                    <a:pt x="8" y="0"/>
                  </a:lnTo>
                  <a:lnTo>
                    <a:pt x="156" y="554"/>
                  </a:lnTo>
                  <a:lnTo>
                    <a:pt x="148" y="554"/>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63" name="Freeform 25"/>
            <p:cNvSpPr>
              <a:spLocks/>
            </p:cNvSpPr>
            <p:nvPr/>
          </p:nvSpPr>
          <p:spPr bwMode="auto">
            <a:xfrm>
              <a:off x="4455165" y="3024899"/>
              <a:ext cx="1247081" cy="677501"/>
            </a:xfrm>
            <a:custGeom>
              <a:avLst/>
              <a:gdLst>
                <a:gd name="T0" fmla="*/ 8 w 624"/>
                <a:gd name="T1" fmla="*/ 339 h 339"/>
                <a:gd name="T2" fmla="*/ 0 w 624"/>
                <a:gd name="T3" fmla="*/ 339 h 339"/>
                <a:gd name="T4" fmla="*/ 624 w 624"/>
                <a:gd name="T5" fmla="*/ 0 h 339"/>
                <a:gd name="T6" fmla="*/ 624 w 624"/>
                <a:gd name="T7" fmla="*/ 0 h 339"/>
                <a:gd name="T8" fmla="*/ 8 w 624"/>
                <a:gd name="T9" fmla="*/ 339 h 339"/>
              </a:gdLst>
              <a:ahLst/>
              <a:cxnLst>
                <a:cxn ang="0">
                  <a:pos x="T0" y="T1"/>
                </a:cxn>
                <a:cxn ang="0">
                  <a:pos x="T2" y="T3"/>
                </a:cxn>
                <a:cxn ang="0">
                  <a:pos x="T4" y="T5"/>
                </a:cxn>
                <a:cxn ang="0">
                  <a:pos x="T6" y="T7"/>
                </a:cxn>
                <a:cxn ang="0">
                  <a:pos x="T8" y="T9"/>
                </a:cxn>
              </a:cxnLst>
              <a:rect l="0" t="0" r="r" b="b"/>
              <a:pathLst>
                <a:path w="624" h="339">
                  <a:moveTo>
                    <a:pt x="8" y="339"/>
                  </a:moveTo>
                  <a:lnTo>
                    <a:pt x="0" y="339"/>
                  </a:lnTo>
                  <a:lnTo>
                    <a:pt x="624" y="0"/>
                  </a:lnTo>
                  <a:lnTo>
                    <a:pt x="624" y="0"/>
                  </a:lnTo>
                  <a:lnTo>
                    <a:pt x="8" y="339"/>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64" name="Freeform 26"/>
            <p:cNvSpPr>
              <a:spLocks/>
            </p:cNvSpPr>
            <p:nvPr/>
          </p:nvSpPr>
          <p:spPr bwMode="auto">
            <a:xfrm>
              <a:off x="4439176" y="1653910"/>
              <a:ext cx="623540" cy="2014514"/>
            </a:xfrm>
            <a:custGeom>
              <a:avLst/>
              <a:gdLst>
                <a:gd name="T0" fmla="*/ 8 w 312"/>
                <a:gd name="T1" fmla="*/ 1008 h 1008"/>
                <a:gd name="T2" fmla="*/ 0 w 312"/>
                <a:gd name="T3" fmla="*/ 1000 h 1008"/>
                <a:gd name="T4" fmla="*/ 304 w 312"/>
                <a:gd name="T5" fmla="*/ 0 h 1008"/>
                <a:gd name="T6" fmla="*/ 312 w 312"/>
                <a:gd name="T7" fmla="*/ 0 h 1008"/>
                <a:gd name="T8" fmla="*/ 8 w 312"/>
                <a:gd name="T9" fmla="*/ 1008 h 1008"/>
              </a:gdLst>
              <a:ahLst/>
              <a:cxnLst>
                <a:cxn ang="0">
                  <a:pos x="T0" y="T1"/>
                </a:cxn>
                <a:cxn ang="0">
                  <a:pos x="T2" y="T3"/>
                </a:cxn>
                <a:cxn ang="0">
                  <a:pos x="T4" y="T5"/>
                </a:cxn>
                <a:cxn ang="0">
                  <a:pos x="T6" y="T7"/>
                </a:cxn>
                <a:cxn ang="0">
                  <a:pos x="T8" y="T9"/>
                </a:cxn>
              </a:cxnLst>
              <a:rect l="0" t="0" r="r" b="b"/>
              <a:pathLst>
                <a:path w="312" h="1008">
                  <a:moveTo>
                    <a:pt x="8" y="1008"/>
                  </a:moveTo>
                  <a:lnTo>
                    <a:pt x="0" y="1000"/>
                  </a:lnTo>
                  <a:lnTo>
                    <a:pt x="304" y="0"/>
                  </a:lnTo>
                  <a:lnTo>
                    <a:pt x="312" y="0"/>
                  </a:lnTo>
                  <a:lnTo>
                    <a:pt x="8" y="1008"/>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65" name="Freeform 28"/>
            <p:cNvSpPr>
              <a:spLocks/>
            </p:cNvSpPr>
            <p:nvPr/>
          </p:nvSpPr>
          <p:spPr bwMode="auto">
            <a:xfrm>
              <a:off x="4455165" y="3702399"/>
              <a:ext cx="2018512" cy="759440"/>
            </a:xfrm>
            <a:custGeom>
              <a:avLst/>
              <a:gdLst>
                <a:gd name="T0" fmla="*/ 1010 w 1010"/>
                <a:gd name="T1" fmla="*/ 380 h 380"/>
                <a:gd name="T2" fmla="*/ 0 w 1010"/>
                <a:gd name="T3" fmla="*/ 8 h 380"/>
                <a:gd name="T4" fmla="*/ 0 w 1010"/>
                <a:gd name="T5" fmla="*/ 0 h 380"/>
                <a:gd name="T6" fmla="*/ 1010 w 1010"/>
                <a:gd name="T7" fmla="*/ 371 h 380"/>
                <a:gd name="T8" fmla="*/ 1010 w 1010"/>
                <a:gd name="T9" fmla="*/ 380 h 380"/>
              </a:gdLst>
              <a:ahLst/>
              <a:cxnLst>
                <a:cxn ang="0">
                  <a:pos x="T0" y="T1"/>
                </a:cxn>
                <a:cxn ang="0">
                  <a:pos x="T2" y="T3"/>
                </a:cxn>
                <a:cxn ang="0">
                  <a:pos x="T4" y="T5"/>
                </a:cxn>
                <a:cxn ang="0">
                  <a:pos x="T6" y="T7"/>
                </a:cxn>
                <a:cxn ang="0">
                  <a:pos x="T8" y="T9"/>
                </a:cxn>
              </a:cxnLst>
              <a:rect l="0" t="0" r="r" b="b"/>
              <a:pathLst>
                <a:path w="1010" h="380">
                  <a:moveTo>
                    <a:pt x="1010" y="380"/>
                  </a:moveTo>
                  <a:lnTo>
                    <a:pt x="0" y="8"/>
                  </a:lnTo>
                  <a:lnTo>
                    <a:pt x="0" y="0"/>
                  </a:lnTo>
                  <a:lnTo>
                    <a:pt x="1010" y="371"/>
                  </a:lnTo>
                  <a:lnTo>
                    <a:pt x="1010" y="380"/>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66" name="Freeform 29"/>
            <p:cNvSpPr>
              <a:spLocks/>
            </p:cNvSpPr>
            <p:nvPr/>
          </p:nvSpPr>
          <p:spPr bwMode="auto">
            <a:xfrm>
              <a:off x="3371963" y="4214022"/>
              <a:ext cx="3101713" cy="247817"/>
            </a:xfrm>
            <a:custGeom>
              <a:avLst/>
              <a:gdLst>
                <a:gd name="T0" fmla="*/ 1552 w 1552"/>
                <a:gd name="T1" fmla="*/ 124 h 124"/>
                <a:gd name="T2" fmla="*/ 0 w 1552"/>
                <a:gd name="T3" fmla="*/ 8 h 124"/>
                <a:gd name="T4" fmla="*/ 0 w 1552"/>
                <a:gd name="T5" fmla="*/ 0 h 124"/>
                <a:gd name="T6" fmla="*/ 1552 w 1552"/>
                <a:gd name="T7" fmla="*/ 115 h 124"/>
                <a:gd name="T8" fmla="*/ 1552 w 1552"/>
                <a:gd name="T9" fmla="*/ 124 h 124"/>
              </a:gdLst>
              <a:ahLst/>
              <a:cxnLst>
                <a:cxn ang="0">
                  <a:pos x="T0" y="T1"/>
                </a:cxn>
                <a:cxn ang="0">
                  <a:pos x="T2" y="T3"/>
                </a:cxn>
                <a:cxn ang="0">
                  <a:pos x="T4" y="T5"/>
                </a:cxn>
                <a:cxn ang="0">
                  <a:pos x="T6" y="T7"/>
                </a:cxn>
                <a:cxn ang="0">
                  <a:pos x="T8" y="T9"/>
                </a:cxn>
              </a:cxnLst>
              <a:rect l="0" t="0" r="r" b="b"/>
              <a:pathLst>
                <a:path w="1552" h="124">
                  <a:moveTo>
                    <a:pt x="1552" y="124"/>
                  </a:moveTo>
                  <a:lnTo>
                    <a:pt x="0" y="8"/>
                  </a:lnTo>
                  <a:lnTo>
                    <a:pt x="0" y="0"/>
                  </a:lnTo>
                  <a:lnTo>
                    <a:pt x="1552" y="115"/>
                  </a:lnTo>
                  <a:lnTo>
                    <a:pt x="1552" y="124"/>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67" name="Freeform 30"/>
            <p:cNvSpPr>
              <a:spLocks/>
            </p:cNvSpPr>
            <p:nvPr/>
          </p:nvSpPr>
          <p:spPr bwMode="auto">
            <a:xfrm>
              <a:off x="6473676" y="4214022"/>
              <a:ext cx="1460924" cy="247817"/>
            </a:xfrm>
            <a:custGeom>
              <a:avLst/>
              <a:gdLst>
                <a:gd name="T0" fmla="*/ 0 w 731"/>
                <a:gd name="T1" fmla="*/ 124 h 124"/>
                <a:gd name="T2" fmla="*/ 0 w 731"/>
                <a:gd name="T3" fmla="*/ 115 h 124"/>
                <a:gd name="T4" fmla="*/ 731 w 731"/>
                <a:gd name="T5" fmla="*/ 0 h 124"/>
                <a:gd name="T6" fmla="*/ 731 w 731"/>
                <a:gd name="T7" fmla="*/ 8 h 124"/>
                <a:gd name="T8" fmla="*/ 0 w 731"/>
                <a:gd name="T9" fmla="*/ 124 h 124"/>
              </a:gdLst>
              <a:ahLst/>
              <a:cxnLst>
                <a:cxn ang="0">
                  <a:pos x="T0" y="T1"/>
                </a:cxn>
                <a:cxn ang="0">
                  <a:pos x="T2" y="T3"/>
                </a:cxn>
                <a:cxn ang="0">
                  <a:pos x="T4" y="T5"/>
                </a:cxn>
                <a:cxn ang="0">
                  <a:pos x="T6" y="T7"/>
                </a:cxn>
                <a:cxn ang="0">
                  <a:pos x="T8" y="T9"/>
                </a:cxn>
              </a:cxnLst>
              <a:rect l="0" t="0" r="r" b="b"/>
              <a:pathLst>
                <a:path w="731" h="124">
                  <a:moveTo>
                    <a:pt x="0" y="124"/>
                  </a:moveTo>
                  <a:lnTo>
                    <a:pt x="0" y="115"/>
                  </a:lnTo>
                  <a:lnTo>
                    <a:pt x="731" y="0"/>
                  </a:lnTo>
                  <a:lnTo>
                    <a:pt x="731" y="8"/>
                  </a:lnTo>
                  <a:lnTo>
                    <a:pt x="0" y="124"/>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68" name="Freeform 31"/>
            <p:cNvSpPr>
              <a:spLocks/>
            </p:cNvSpPr>
            <p:nvPr/>
          </p:nvSpPr>
          <p:spPr bwMode="auto">
            <a:xfrm>
              <a:off x="7524901" y="3024899"/>
              <a:ext cx="409699" cy="1189124"/>
            </a:xfrm>
            <a:custGeom>
              <a:avLst/>
              <a:gdLst>
                <a:gd name="T0" fmla="*/ 205 w 205"/>
                <a:gd name="T1" fmla="*/ 595 h 595"/>
                <a:gd name="T2" fmla="*/ 0 w 205"/>
                <a:gd name="T3" fmla="*/ 0 h 595"/>
                <a:gd name="T4" fmla="*/ 0 w 205"/>
                <a:gd name="T5" fmla="*/ 0 h 595"/>
                <a:gd name="T6" fmla="*/ 205 w 205"/>
                <a:gd name="T7" fmla="*/ 595 h 595"/>
                <a:gd name="T8" fmla="*/ 205 w 205"/>
                <a:gd name="T9" fmla="*/ 595 h 595"/>
              </a:gdLst>
              <a:ahLst/>
              <a:cxnLst>
                <a:cxn ang="0">
                  <a:pos x="T0" y="T1"/>
                </a:cxn>
                <a:cxn ang="0">
                  <a:pos x="T2" y="T3"/>
                </a:cxn>
                <a:cxn ang="0">
                  <a:pos x="T4" y="T5"/>
                </a:cxn>
                <a:cxn ang="0">
                  <a:pos x="T6" y="T7"/>
                </a:cxn>
                <a:cxn ang="0">
                  <a:pos x="T8" y="T9"/>
                </a:cxn>
              </a:cxnLst>
              <a:rect l="0" t="0" r="r" b="b"/>
              <a:pathLst>
                <a:path w="205" h="595">
                  <a:moveTo>
                    <a:pt x="205" y="595"/>
                  </a:moveTo>
                  <a:lnTo>
                    <a:pt x="0" y="0"/>
                  </a:lnTo>
                  <a:lnTo>
                    <a:pt x="0" y="0"/>
                  </a:lnTo>
                  <a:lnTo>
                    <a:pt x="205" y="595"/>
                  </a:lnTo>
                  <a:lnTo>
                    <a:pt x="205" y="595"/>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69" name="Freeform 32"/>
            <p:cNvSpPr>
              <a:spLocks/>
            </p:cNvSpPr>
            <p:nvPr/>
          </p:nvSpPr>
          <p:spPr bwMode="auto">
            <a:xfrm>
              <a:off x="6457688" y="3024899"/>
              <a:ext cx="1067213" cy="1436941"/>
            </a:xfrm>
            <a:custGeom>
              <a:avLst/>
              <a:gdLst>
                <a:gd name="T0" fmla="*/ 8 w 534"/>
                <a:gd name="T1" fmla="*/ 719 h 719"/>
                <a:gd name="T2" fmla="*/ 0 w 534"/>
                <a:gd name="T3" fmla="*/ 710 h 719"/>
                <a:gd name="T4" fmla="*/ 534 w 534"/>
                <a:gd name="T5" fmla="*/ 0 h 719"/>
                <a:gd name="T6" fmla="*/ 534 w 534"/>
                <a:gd name="T7" fmla="*/ 0 h 719"/>
                <a:gd name="T8" fmla="*/ 8 w 534"/>
                <a:gd name="T9" fmla="*/ 719 h 719"/>
              </a:gdLst>
              <a:ahLst/>
              <a:cxnLst>
                <a:cxn ang="0">
                  <a:pos x="T0" y="T1"/>
                </a:cxn>
                <a:cxn ang="0">
                  <a:pos x="T2" y="T3"/>
                </a:cxn>
                <a:cxn ang="0">
                  <a:pos x="T4" y="T5"/>
                </a:cxn>
                <a:cxn ang="0">
                  <a:pos x="T6" y="T7"/>
                </a:cxn>
                <a:cxn ang="0">
                  <a:pos x="T8" y="T9"/>
                </a:cxn>
              </a:cxnLst>
              <a:rect l="0" t="0" r="r" b="b"/>
              <a:pathLst>
                <a:path w="534" h="719">
                  <a:moveTo>
                    <a:pt x="8" y="719"/>
                  </a:moveTo>
                  <a:lnTo>
                    <a:pt x="0" y="710"/>
                  </a:lnTo>
                  <a:lnTo>
                    <a:pt x="534" y="0"/>
                  </a:lnTo>
                  <a:lnTo>
                    <a:pt x="534" y="0"/>
                  </a:lnTo>
                  <a:lnTo>
                    <a:pt x="8" y="719"/>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70" name="Freeform 33"/>
            <p:cNvSpPr>
              <a:spLocks/>
            </p:cNvSpPr>
            <p:nvPr/>
          </p:nvSpPr>
          <p:spPr bwMode="auto">
            <a:xfrm>
              <a:off x="6063978" y="2859022"/>
              <a:ext cx="409699" cy="1602818"/>
            </a:xfrm>
            <a:custGeom>
              <a:avLst/>
              <a:gdLst>
                <a:gd name="T0" fmla="*/ 197 w 205"/>
                <a:gd name="T1" fmla="*/ 802 h 802"/>
                <a:gd name="T2" fmla="*/ 0 w 205"/>
                <a:gd name="T3" fmla="*/ 0 h 802"/>
                <a:gd name="T4" fmla="*/ 0 w 205"/>
                <a:gd name="T5" fmla="*/ 0 h 802"/>
                <a:gd name="T6" fmla="*/ 205 w 205"/>
                <a:gd name="T7" fmla="*/ 793 h 802"/>
                <a:gd name="T8" fmla="*/ 197 w 205"/>
                <a:gd name="T9" fmla="*/ 802 h 802"/>
              </a:gdLst>
              <a:ahLst/>
              <a:cxnLst>
                <a:cxn ang="0">
                  <a:pos x="T0" y="T1"/>
                </a:cxn>
                <a:cxn ang="0">
                  <a:pos x="T2" y="T3"/>
                </a:cxn>
                <a:cxn ang="0">
                  <a:pos x="T4" y="T5"/>
                </a:cxn>
                <a:cxn ang="0">
                  <a:pos x="T6" y="T7"/>
                </a:cxn>
                <a:cxn ang="0">
                  <a:pos x="T8" y="T9"/>
                </a:cxn>
              </a:cxnLst>
              <a:rect l="0" t="0" r="r" b="b"/>
              <a:pathLst>
                <a:path w="205" h="802">
                  <a:moveTo>
                    <a:pt x="197" y="802"/>
                  </a:moveTo>
                  <a:lnTo>
                    <a:pt x="0" y="0"/>
                  </a:lnTo>
                  <a:lnTo>
                    <a:pt x="0" y="0"/>
                  </a:lnTo>
                  <a:lnTo>
                    <a:pt x="205" y="793"/>
                  </a:lnTo>
                  <a:lnTo>
                    <a:pt x="197" y="802"/>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71" name="Freeform 34"/>
            <p:cNvSpPr>
              <a:spLocks/>
            </p:cNvSpPr>
            <p:nvPr/>
          </p:nvSpPr>
          <p:spPr bwMode="auto">
            <a:xfrm>
              <a:off x="6063978" y="2859022"/>
              <a:ext cx="1460924" cy="165878"/>
            </a:xfrm>
            <a:custGeom>
              <a:avLst/>
              <a:gdLst>
                <a:gd name="T0" fmla="*/ 731 w 731"/>
                <a:gd name="T1" fmla="*/ 83 h 83"/>
                <a:gd name="T2" fmla="*/ 0 w 731"/>
                <a:gd name="T3" fmla="*/ 9 h 83"/>
                <a:gd name="T4" fmla="*/ 0 w 731"/>
                <a:gd name="T5" fmla="*/ 0 h 83"/>
                <a:gd name="T6" fmla="*/ 731 w 731"/>
                <a:gd name="T7" fmla="*/ 83 h 83"/>
                <a:gd name="T8" fmla="*/ 731 w 731"/>
                <a:gd name="T9" fmla="*/ 83 h 83"/>
              </a:gdLst>
              <a:ahLst/>
              <a:cxnLst>
                <a:cxn ang="0">
                  <a:pos x="T0" y="T1"/>
                </a:cxn>
                <a:cxn ang="0">
                  <a:pos x="T2" y="T3"/>
                </a:cxn>
                <a:cxn ang="0">
                  <a:pos x="T4" y="T5"/>
                </a:cxn>
                <a:cxn ang="0">
                  <a:pos x="T6" y="T7"/>
                </a:cxn>
                <a:cxn ang="0">
                  <a:pos x="T8" y="T9"/>
                </a:cxn>
              </a:cxnLst>
              <a:rect l="0" t="0" r="r" b="b"/>
              <a:pathLst>
                <a:path w="731" h="83">
                  <a:moveTo>
                    <a:pt x="731" y="83"/>
                  </a:moveTo>
                  <a:lnTo>
                    <a:pt x="0" y="9"/>
                  </a:lnTo>
                  <a:lnTo>
                    <a:pt x="0" y="0"/>
                  </a:lnTo>
                  <a:lnTo>
                    <a:pt x="731" y="83"/>
                  </a:lnTo>
                  <a:lnTo>
                    <a:pt x="731" y="83"/>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72" name="Freeform 35"/>
            <p:cNvSpPr>
              <a:spLocks/>
            </p:cNvSpPr>
            <p:nvPr/>
          </p:nvSpPr>
          <p:spPr bwMode="auto">
            <a:xfrm>
              <a:off x="7524901" y="2711131"/>
              <a:ext cx="1460924" cy="313769"/>
            </a:xfrm>
            <a:custGeom>
              <a:avLst/>
              <a:gdLst>
                <a:gd name="T0" fmla="*/ 0 w 731"/>
                <a:gd name="T1" fmla="*/ 157 h 157"/>
                <a:gd name="T2" fmla="*/ 0 w 731"/>
                <a:gd name="T3" fmla="*/ 157 h 157"/>
                <a:gd name="T4" fmla="*/ 731 w 731"/>
                <a:gd name="T5" fmla="*/ 0 h 157"/>
                <a:gd name="T6" fmla="*/ 731 w 731"/>
                <a:gd name="T7" fmla="*/ 8 h 157"/>
                <a:gd name="T8" fmla="*/ 0 w 731"/>
                <a:gd name="T9" fmla="*/ 157 h 157"/>
              </a:gdLst>
              <a:ahLst/>
              <a:cxnLst>
                <a:cxn ang="0">
                  <a:pos x="T0" y="T1"/>
                </a:cxn>
                <a:cxn ang="0">
                  <a:pos x="T2" y="T3"/>
                </a:cxn>
                <a:cxn ang="0">
                  <a:pos x="T4" y="T5"/>
                </a:cxn>
                <a:cxn ang="0">
                  <a:pos x="T6" y="T7"/>
                </a:cxn>
                <a:cxn ang="0">
                  <a:pos x="T8" y="T9"/>
                </a:cxn>
              </a:cxnLst>
              <a:rect l="0" t="0" r="r" b="b"/>
              <a:pathLst>
                <a:path w="731" h="157">
                  <a:moveTo>
                    <a:pt x="0" y="157"/>
                  </a:moveTo>
                  <a:lnTo>
                    <a:pt x="0" y="157"/>
                  </a:lnTo>
                  <a:lnTo>
                    <a:pt x="731" y="0"/>
                  </a:lnTo>
                  <a:lnTo>
                    <a:pt x="731" y="8"/>
                  </a:lnTo>
                  <a:lnTo>
                    <a:pt x="0" y="157"/>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73" name="Freeform 36"/>
            <p:cNvSpPr>
              <a:spLocks/>
            </p:cNvSpPr>
            <p:nvPr/>
          </p:nvSpPr>
          <p:spPr bwMode="auto">
            <a:xfrm>
              <a:off x="7952586" y="2711131"/>
              <a:ext cx="1033239" cy="1502891"/>
            </a:xfrm>
            <a:custGeom>
              <a:avLst/>
              <a:gdLst>
                <a:gd name="T0" fmla="*/ 0 w 517"/>
                <a:gd name="T1" fmla="*/ 752 h 752"/>
                <a:gd name="T2" fmla="*/ 0 w 517"/>
                <a:gd name="T3" fmla="*/ 752 h 752"/>
                <a:gd name="T4" fmla="*/ 517 w 517"/>
                <a:gd name="T5" fmla="*/ 0 h 752"/>
                <a:gd name="T6" fmla="*/ 517 w 517"/>
                <a:gd name="T7" fmla="*/ 8 h 752"/>
                <a:gd name="T8" fmla="*/ 0 w 517"/>
                <a:gd name="T9" fmla="*/ 752 h 752"/>
              </a:gdLst>
              <a:ahLst/>
              <a:cxnLst>
                <a:cxn ang="0">
                  <a:pos x="T0" y="T1"/>
                </a:cxn>
                <a:cxn ang="0">
                  <a:pos x="T2" y="T3"/>
                </a:cxn>
                <a:cxn ang="0">
                  <a:pos x="T4" y="T5"/>
                </a:cxn>
                <a:cxn ang="0">
                  <a:pos x="T6" y="T7"/>
                </a:cxn>
                <a:cxn ang="0">
                  <a:pos x="T8" y="T9"/>
                </a:cxn>
              </a:cxnLst>
              <a:rect l="0" t="0" r="r" b="b"/>
              <a:pathLst>
                <a:path w="517" h="752">
                  <a:moveTo>
                    <a:pt x="0" y="752"/>
                  </a:moveTo>
                  <a:lnTo>
                    <a:pt x="0" y="752"/>
                  </a:lnTo>
                  <a:lnTo>
                    <a:pt x="517" y="0"/>
                  </a:lnTo>
                  <a:lnTo>
                    <a:pt x="517" y="8"/>
                  </a:lnTo>
                  <a:lnTo>
                    <a:pt x="0" y="752"/>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74" name="Freeform 37"/>
            <p:cNvSpPr>
              <a:spLocks/>
            </p:cNvSpPr>
            <p:nvPr/>
          </p:nvSpPr>
          <p:spPr bwMode="auto">
            <a:xfrm>
              <a:off x="6457688" y="2711131"/>
              <a:ext cx="2512148" cy="1750709"/>
            </a:xfrm>
            <a:custGeom>
              <a:avLst/>
              <a:gdLst>
                <a:gd name="T0" fmla="*/ 8 w 1257"/>
                <a:gd name="T1" fmla="*/ 876 h 876"/>
                <a:gd name="T2" fmla="*/ 0 w 1257"/>
                <a:gd name="T3" fmla="*/ 867 h 876"/>
                <a:gd name="T4" fmla="*/ 1257 w 1257"/>
                <a:gd name="T5" fmla="*/ 0 h 876"/>
                <a:gd name="T6" fmla="*/ 1257 w 1257"/>
                <a:gd name="T7" fmla="*/ 8 h 876"/>
                <a:gd name="T8" fmla="*/ 8 w 1257"/>
                <a:gd name="T9" fmla="*/ 876 h 876"/>
              </a:gdLst>
              <a:ahLst/>
              <a:cxnLst>
                <a:cxn ang="0">
                  <a:pos x="T0" y="T1"/>
                </a:cxn>
                <a:cxn ang="0">
                  <a:pos x="T2" y="T3"/>
                </a:cxn>
                <a:cxn ang="0">
                  <a:pos x="T4" y="T5"/>
                </a:cxn>
                <a:cxn ang="0">
                  <a:pos x="T6" y="T7"/>
                </a:cxn>
                <a:cxn ang="0">
                  <a:pos x="T8" y="T9"/>
                </a:cxn>
              </a:cxnLst>
              <a:rect l="0" t="0" r="r" b="b"/>
              <a:pathLst>
                <a:path w="1257" h="876">
                  <a:moveTo>
                    <a:pt x="8" y="876"/>
                  </a:moveTo>
                  <a:lnTo>
                    <a:pt x="0" y="867"/>
                  </a:lnTo>
                  <a:lnTo>
                    <a:pt x="1257" y="0"/>
                  </a:lnTo>
                  <a:lnTo>
                    <a:pt x="1257" y="8"/>
                  </a:lnTo>
                  <a:lnTo>
                    <a:pt x="8" y="876"/>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75" name="Freeform 38"/>
            <p:cNvSpPr>
              <a:spLocks/>
            </p:cNvSpPr>
            <p:nvPr/>
          </p:nvSpPr>
          <p:spPr bwMode="auto">
            <a:xfrm>
              <a:off x="5078705" y="1308165"/>
              <a:ext cx="1247081" cy="345746"/>
            </a:xfrm>
            <a:custGeom>
              <a:avLst/>
              <a:gdLst>
                <a:gd name="T0" fmla="*/ 0 w 624"/>
                <a:gd name="T1" fmla="*/ 173 h 173"/>
                <a:gd name="T2" fmla="*/ 0 w 624"/>
                <a:gd name="T3" fmla="*/ 165 h 173"/>
                <a:gd name="T4" fmla="*/ 624 w 624"/>
                <a:gd name="T5" fmla="*/ 0 h 173"/>
                <a:gd name="T6" fmla="*/ 624 w 624"/>
                <a:gd name="T7" fmla="*/ 8 h 173"/>
                <a:gd name="T8" fmla="*/ 0 w 624"/>
                <a:gd name="T9" fmla="*/ 173 h 173"/>
              </a:gdLst>
              <a:ahLst/>
              <a:cxnLst>
                <a:cxn ang="0">
                  <a:pos x="T0" y="T1"/>
                </a:cxn>
                <a:cxn ang="0">
                  <a:pos x="T2" y="T3"/>
                </a:cxn>
                <a:cxn ang="0">
                  <a:pos x="T4" y="T5"/>
                </a:cxn>
                <a:cxn ang="0">
                  <a:pos x="T6" y="T7"/>
                </a:cxn>
                <a:cxn ang="0">
                  <a:pos x="T8" y="T9"/>
                </a:cxn>
              </a:cxnLst>
              <a:rect l="0" t="0" r="r" b="b"/>
              <a:pathLst>
                <a:path w="624" h="173">
                  <a:moveTo>
                    <a:pt x="0" y="173"/>
                  </a:moveTo>
                  <a:lnTo>
                    <a:pt x="0" y="165"/>
                  </a:lnTo>
                  <a:lnTo>
                    <a:pt x="624" y="0"/>
                  </a:lnTo>
                  <a:lnTo>
                    <a:pt x="624" y="8"/>
                  </a:lnTo>
                  <a:lnTo>
                    <a:pt x="0" y="173"/>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76" name="Freeform 39"/>
            <p:cNvSpPr>
              <a:spLocks/>
            </p:cNvSpPr>
            <p:nvPr/>
          </p:nvSpPr>
          <p:spPr bwMode="auto">
            <a:xfrm>
              <a:off x="5062717" y="1637922"/>
              <a:ext cx="985274" cy="1205112"/>
            </a:xfrm>
            <a:custGeom>
              <a:avLst/>
              <a:gdLst>
                <a:gd name="T0" fmla="*/ 493 w 493"/>
                <a:gd name="T1" fmla="*/ 603 h 603"/>
                <a:gd name="T2" fmla="*/ 0 w 493"/>
                <a:gd name="T3" fmla="*/ 8 h 603"/>
                <a:gd name="T4" fmla="*/ 8 w 493"/>
                <a:gd name="T5" fmla="*/ 0 h 603"/>
                <a:gd name="T6" fmla="*/ 493 w 493"/>
                <a:gd name="T7" fmla="*/ 603 h 603"/>
                <a:gd name="T8" fmla="*/ 493 w 493"/>
                <a:gd name="T9" fmla="*/ 603 h 603"/>
              </a:gdLst>
              <a:ahLst/>
              <a:cxnLst>
                <a:cxn ang="0">
                  <a:pos x="T0" y="T1"/>
                </a:cxn>
                <a:cxn ang="0">
                  <a:pos x="T2" y="T3"/>
                </a:cxn>
                <a:cxn ang="0">
                  <a:pos x="T4" y="T5"/>
                </a:cxn>
                <a:cxn ang="0">
                  <a:pos x="T6" y="T7"/>
                </a:cxn>
                <a:cxn ang="0">
                  <a:pos x="T8" y="T9"/>
                </a:cxn>
              </a:cxnLst>
              <a:rect l="0" t="0" r="r" b="b"/>
              <a:pathLst>
                <a:path w="493" h="603">
                  <a:moveTo>
                    <a:pt x="493" y="603"/>
                  </a:moveTo>
                  <a:lnTo>
                    <a:pt x="0" y="8"/>
                  </a:lnTo>
                  <a:lnTo>
                    <a:pt x="8" y="0"/>
                  </a:lnTo>
                  <a:lnTo>
                    <a:pt x="493" y="603"/>
                  </a:lnTo>
                  <a:lnTo>
                    <a:pt x="493" y="603"/>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77" name="Freeform 40"/>
            <p:cNvSpPr>
              <a:spLocks/>
            </p:cNvSpPr>
            <p:nvPr/>
          </p:nvSpPr>
          <p:spPr bwMode="auto">
            <a:xfrm>
              <a:off x="6032001" y="1308165"/>
              <a:ext cx="293784" cy="1534868"/>
            </a:xfrm>
            <a:custGeom>
              <a:avLst/>
              <a:gdLst>
                <a:gd name="T0" fmla="*/ 8 w 147"/>
                <a:gd name="T1" fmla="*/ 768 h 768"/>
                <a:gd name="T2" fmla="*/ 0 w 147"/>
                <a:gd name="T3" fmla="*/ 768 h 768"/>
                <a:gd name="T4" fmla="*/ 139 w 147"/>
                <a:gd name="T5" fmla="*/ 0 h 768"/>
                <a:gd name="T6" fmla="*/ 147 w 147"/>
                <a:gd name="T7" fmla="*/ 0 h 768"/>
                <a:gd name="T8" fmla="*/ 8 w 147"/>
                <a:gd name="T9" fmla="*/ 768 h 768"/>
              </a:gdLst>
              <a:ahLst/>
              <a:cxnLst>
                <a:cxn ang="0">
                  <a:pos x="T0" y="T1"/>
                </a:cxn>
                <a:cxn ang="0">
                  <a:pos x="T2" y="T3"/>
                </a:cxn>
                <a:cxn ang="0">
                  <a:pos x="T4" y="T5"/>
                </a:cxn>
                <a:cxn ang="0">
                  <a:pos x="T6" y="T7"/>
                </a:cxn>
                <a:cxn ang="0">
                  <a:pos x="T8" y="T9"/>
                </a:cxn>
              </a:cxnLst>
              <a:rect l="0" t="0" r="r" b="b"/>
              <a:pathLst>
                <a:path w="147" h="768">
                  <a:moveTo>
                    <a:pt x="8" y="768"/>
                  </a:moveTo>
                  <a:lnTo>
                    <a:pt x="0" y="768"/>
                  </a:lnTo>
                  <a:lnTo>
                    <a:pt x="139" y="0"/>
                  </a:lnTo>
                  <a:lnTo>
                    <a:pt x="147" y="0"/>
                  </a:lnTo>
                  <a:lnTo>
                    <a:pt x="8" y="768"/>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78" name="Freeform 41"/>
            <p:cNvSpPr>
              <a:spLocks/>
            </p:cNvSpPr>
            <p:nvPr/>
          </p:nvSpPr>
          <p:spPr bwMode="auto">
            <a:xfrm>
              <a:off x="6325785" y="1308165"/>
              <a:ext cx="1494898" cy="147891"/>
            </a:xfrm>
            <a:custGeom>
              <a:avLst/>
              <a:gdLst>
                <a:gd name="T0" fmla="*/ 748 w 748"/>
                <a:gd name="T1" fmla="*/ 74 h 74"/>
                <a:gd name="T2" fmla="*/ 0 w 748"/>
                <a:gd name="T3" fmla="*/ 8 h 74"/>
                <a:gd name="T4" fmla="*/ 0 w 748"/>
                <a:gd name="T5" fmla="*/ 0 h 74"/>
                <a:gd name="T6" fmla="*/ 748 w 748"/>
                <a:gd name="T7" fmla="*/ 66 h 74"/>
                <a:gd name="T8" fmla="*/ 748 w 748"/>
                <a:gd name="T9" fmla="*/ 74 h 74"/>
              </a:gdLst>
              <a:ahLst/>
              <a:cxnLst>
                <a:cxn ang="0">
                  <a:pos x="T0" y="T1"/>
                </a:cxn>
                <a:cxn ang="0">
                  <a:pos x="T2" y="T3"/>
                </a:cxn>
                <a:cxn ang="0">
                  <a:pos x="T4" y="T5"/>
                </a:cxn>
                <a:cxn ang="0">
                  <a:pos x="T6" y="T7"/>
                </a:cxn>
                <a:cxn ang="0">
                  <a:pos x="T8" y="T9"/>
                </a:cxn>
              </a:cxnLst>
              <a:rect l="0" t="0" r="r" b="b"/>
              <a:pathLst>
                <a:path w="748" h="74">
                  <a:moveTo>
                    <a:pt x="748" y="74"/>
                  </a:moveTo>
                  <a:lnTo>
                    <a:pt x="0" y="8"/>
                  </a:lnTo>
                  <a:lnTo>
                    <a:pt x="0" y="0"/>
                  </a:lnTo>
                  <a:lnTo>
                    <a:pt x="748" y="66"/>
                  </a:lnTo>
                  <a:lnTo>
                    <a:pt x="748" y="74"/>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79" name="Freeform 42"/>
            <p:cNvSpPr>
              <a:spLocks/>
            </p:cNvSpPr>
            <p:nvPr/>
          </p:nvSpPr>
          <p:spPr bwMode="auto">
            <a:xfrm>
              <a:off x="7524901" y="1456056"/>
              <a:ext cx="295782" cy="1534868"/>
            </a:xfrm>
            <a:custGeom>
              <a:avLst/>
              <a:gdLst>
                <a:gd name="T0" fmla="*/ 0 w 148"/>
                <a:gd name="T1" fmla="*/ 768 h 768"/>
                <a:gd name="T2" fmla="*/ 0 w 148"/>
                <a:gd name="T3" fmla="*/ 768 h 768"/>
                <a:gd name="T4" fmla="*/ 148 w 148"/>
                <a:gd name="T5" fmla="*/ 0 h 768"/>
                <a:gd name="T6" fmla="*/ 148 w 148"/>
                <a:gd name="T7" fmla="*/ 0 h 768"/>
                <a:gd name="T8" fmla="*/ 0 w 148"/>
                <a:gd name="T9" fmla="*/ 768 h 768"/>
              </a:gdLst>
              <a:ahLst/>
              <a:cxnLst>
                <a:cxn ang="0">
                  <a:pos x="T0" y="T1"/>
                </a:cxn>
                <a:cxn ang="0">
                  <a:pos x="T2" y="T3"/>
                </a:cxn>
                <a:cxn ang="0">
                  <a:pos x="T4" y="T5"/>
                </a:cxn>
                <a:cxn ang="0">
                  <a:pos x="T6" y="T7"/>
                </a:cxn>
                <a:cxn ang="0">
                  <a:pos x="T8" y="T9"/>
                </a:cxn>
              </a:cxnLst>
              <a:rect l="0" t="0" r="r" b="b"/>
              <a:pathLst>
                <a:path w="148" h="768">
                  <a:moveTo>
                    <a:pt x="0" y="768"/>
                  </a:moveTo>
                  <a:lnTo>
                    <a:pt x="0" y="768"/>
                  </a:lnTo>
                  <a:lnTo>
                    <a:pt x="148" y="0"/>
                  </a:lnTo>
                  <a:lnTo>
                    <a:pt x="148" y="0"/>
                  </a:lnTo>
                  <a:lnTo>
                    <a:pt x="0" y="768"/>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80" name="Freeform 43"/>
            <p:cNvSpPr>
              <a:spLocks/>
            </p:cNvSpPr>
            <p:nvPr/>
          </p:nvSpPr>
          <p:spPr bwMode="auto">
            <a:xfrm>
              <a:off x="7820683" y="1456056"/>
              <a:ext cx="1149153" cy="1239086"/>
            </a:xfrm>
            <a:custGeom>
              <a:avLst/>
              <a:gdLst>
                <a:gd name="T0" fmla="*/ 567 w 575"/>
                <a:gd name="T1" fmla="*/ 620 h 620"/>
                <a:gd name="T2" fmla="*/ 0 w 575"/>
                <a:gd name="T3" fmla="*/ 8 h 620"/>
                <a:gd name="T4" fmla="*/ 0 w 575"/>
                <a:gd name="T5" fmla="*/ 0 h 620"/>
                <a:gd name="T6" fmla="*/ 575 w 575"/>
                <a:gd name="T7" fmla="*/ 620 h 620"/>
                <a:gd name="T8" fmla="*/ 567 w 575"/>
                <a:gd name="T9" fmla="*/ 620 h 620"/>
              </a:gdLst>
              <a:ahLst/>
              <a:cxnLst>
                <a:cxn ang="0">
                  <a:pos x="T0" y="T1"/>
                </a:cxn>
                <a:cxn ang="0">
                  <a:pos x="T2" y="T3"/>
                </a:cxn>
                <a:cxn ang="0">
                  <a:pos x="T4" y="T5"/>
                </a:cxn>
                <a:cxn ang="0">
                  <a:pos x="T6" y="T7"/>
                </a:cxn>
                <a:cxn ang="0">
                  <a:pos x="T8" y="T9"/>
                </a:cxn>
              </a:cxnLst>
              <a:rect l="0" t="0" r="r" b="b"/>
              <a:pathLst>
                <a:path w="575" h="620">
                  <a:moveTo>
                    <a:pt x="567" y="620"/>
                  </a:moveTo>
                  <a:lnTo>
                    <a:pt x="0" y="8"/>
                  </a:lnTo>
                  <a:lnTo>
                    <a:pt x="0" y="0"/>
                  </a:lnTo>
                  <a:lnTo>
                    <a:pt x="575" y="620"/>
                  </a:lnTo>
                  <a:lnTo>
                    <a:pt x="567" y="620"/>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81" name="Freeform 44"/>
            <p:cNvSpPr>
              <a:spLocks/>
            </p:cNvSpPr>
            <p:nvPr/>
          </p:nvSpPr>
          <p:spPr bwMode="auto">
            <a:xfrm>
              <a:off x="6095954" y="1456056"/>
              <a:ext cx="1724729" cy="1337014"/>
            </a:xfrm>
            <a:custGeom>
              <a:avLst/>
              <a:gdLst>
                <a:gd name="T0" fmla="*/ 9 w 863"/>
                <a:gd name="T1" fmla="*/ 669 h 669"/>
                <a:gd name="T2" fmla="*/ 0 w 863"/>
                <a:gd name="T3" fmla="*/ 669 h 669"/>
                <a:gd name="T4" fmla="*/ 863 w 863"/>
                <a:gd name="T5" fmla="*/ 0 h 669"/>
                <a:gd name="T6" fmla="*/ 863 w 863"/>
                <a:gd name="T7" fmla="*/ 8 h 669"/>
                <a:gd name="T8" fmla="*/ 9 w 863"/>
                <a:gd name="T9" fmla="*/ 669 h 669"/>
              </a:gdLst>
              <a:ahLst/>
              <a:cxnLst>
                <a:cxn ang="0">
                  <a:pos x="T0" y="T1"/>
                </a:cxn>
                <a:cxn ang="0">
                  <a:pos x="T2" y="T3"/>
                </a:cxn>
                <a:cxn ang="0">
                  <a:pos x="T4" y="T5"/>
                </a:cxn>
                <a:cxn ang="0">
                  <a:pos x="T6" y="T7"/>
                </a:cxn>
                <a:cxn ang="0">
                  <a:pos x="T8" y="T9"/>
                </a:cxn>
              </a:cxnLst>
              <a:rect l="0" t="0" r="r" b="b"/>
              <a:pathLst>
                <a:path w="863" h="669">
                  <a:moveTo>
                    <a:pt x="9" y="669"/>
                  </a:moveTo>
                  <a:lnTo>
                    <a:pt x="0" y="669"/>
                  </a:lnTo>
                  <a:lnTo>
                    <a:pt x="863" y="0"/>
                  </a:lnTo>
                  <a:lnTo>
                    <a:pt x="863" y="8"/>
                  </a:lnTo>
                  <a:lnTo>
                    <a:pt x="9" y="669"/>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82" name="Freeform 45"/>
            <p:cNvSpPr>
              <a:spLocks/>
            </p:cNvSpPr>
            <p:nvPr/>
          </p:nvSpPr>
          <p:spPr bwMode="auto">
            <a:xfrm>
              <a:off x="6309797" y="1308165"/>
              <a:ext cx="1215104" cy="1716734"/>
            </a:xfrm>
            <a:custGeom>
              <a:avLst/>
              <a:gdLst>
                <a:gd name="T0" fmla="*/ 608 w 608"/>
                <a:gd name="T1" fmla="*/ 859 h 859"/>
                <a:gd name="T2" fmla="*/ 0 w 608"/>
                <a:gd name="T3" fmla="*/ 0 h 859"/>
                <a:gd name="T4" fmla="*/ 8 w 608"/>
                <a:gd name="T5" fmla="*/ 0 h 859"/>
                <a:gd name="T6" fmla="*/ 608 w 608"/>
                <a:gd name="T7" fmla="*/ 859 h 859"/>
                <a:gd name="T8" fmla="*/ 608 w 608"/>
                <a:gd name="T9" fmla="*/ 859 h 859"/>
              </a:gdLst>
              <a:ahLst/>
              <a:cxnLst>
                <a:cxn ang="0">
                  <a:pos x="T0" y="T1"/>
                </a:cxn>
                <a:cxn ang="0">
                  <a:pos x="T2" y="T3"/>
                </a:cxn>
                <a:cxn ang="0">
                  <a:pos x="T4" y="T5"/>
                </a:cxn>
                <a:cxn ang="0">
                  <a:pos x="T6" y="T7"/>
                </a:cxn>
                <a:cxn ang="0">
                  <a:pos x="T8" y="T9"/>
                </a:cxn>
              </a:cxnLst>
              <a:rect l="0" t="0" r="r" b="b"/>
              <a:pathLst>
                <a:path w="608" h="859">
                  <a:moveTo>
                    <a:pt x="608" y="859"/>
                  </a:moveTo>
                  <a:lnTo>
                    <a:pt x="0" y="0"/>
                  </a:lnTo>
                  <a:lnTo>
                    <a:pt x="8" y="0"/>
                  </a:lnTo>
                  <a:lnTo>
                    <a:pt x="608" y="859"/>
                  </a:lnTo>
                  <a:lnTo>
                    <a:pt x="608" y="859"/>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83" name="Freeform 46"/>
            <p:cNvSpPr>
              <a:spLocks/>
            </p:cNvSpPr>
            <p:nvPr/>
          </p:nvSpPr>
          <p:spPr bwMode="auto">
            <a:xfrm>
              <a:off x="7820683" y="1456056"/>
              <a:ext cx="147891" cy="2708003"/>
            </a:xfrm>
            <a:custGeom>
              <a:avLst/>
              <a:gdLst>
                <a:gd name="T0" fmla="*/ 66 w 74"/>
                <a:gd name="T1" fmla="*/ 1355 h 1355"/>
                <a:gd name="T2" fmla="*/ 0 w 74"/>
                <a:gd name="T3" fmla="*/ 8 h 1355"/>
                <a:gd name="T4" fmla="*/ 0 w 74"/>
                <a:gd name="T5" fmla="*/ 0 h 1355"/>
                <a:gd name="T6" fmla="*/ 74 w 74"/>
                <a:gd name="T7" fmla="*/ 1355 h 1355"/>
                <a:gd name="T8" fmla="*/ 66 w 74"/>
                <a:gd name="T9" fmla="*/ 1355 h 1355"/>
              </a:gdLst>
              <a:ahLst/>
              <a:cxnLst>
                <a:cxn ang="0">
                  <a:pos x="T0" y="T1"/>
                </a:cxn>
                <a:cxn ang="0">
                  <a:pos x="T2" y="T3"/>
                </a:cxn>
                <a:cxn ang="0">
                  <a:pos x="T4" y="T5"/>
                </a:cxn>
                <a:cxn ang="0">
                  <a:pos x="T6" y="T7"/>
                </a:cxn>
                <a:cxn ang="0">
                  <a:pos x="T8" y="T9"/>
                </a:cxn>
              </a:cxnLst>
              <a:rect l="0" t="0" r="r" b="b"/>
              <a:pathLst>
                <a:path w="74" h="1355">
                  <a:moveTo>
                    <a:pt x="66" y="1355"/>
                  </a:moveTo>
                  <a:lnTo>
                    <a:pt x="0" y="8"/>
                  </a:lnTo>
                  <a:lnTo>
                    <a:pt x="0" y="0"/>
                  </a:lnTo>
                  <a:lnTo>
                    <a:pt x="74" y="1355"/>
                  </a:lnTo>
                  <a:lnTo>
                    <a:pt x="66" y="1355"/>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84" name="Freeform 47"/>
            <p:cNvSpPr>
              <a:spLocks/>
            </p:cNvSpPr>
            <p:nvPr/>
          </p:nvSpPr>
          <p:spPr bwMode="auto">
            <a:xfrm>
              <a:off x="6457688" y="1456056"/>
              <a:ext cx="1362995" cy="3005783"/>
            </a:xfrm>
            <a:custGeom>
              <a:avLst/>
              <a:gdLst>
                <a:gd name="T0" fmla="*/ 8 w 682"/>
                <a:gd name="T1" fmla="*/ 1504 h 1504"/>
                <a:gd name="T2" fmla="*/ 0 w 682"/>
                <a:gd name="T3" fmla="*/ 1495 h 1504"/>
                <a:gd name="T4" fmla="*/ 682 w 682"/>
                <a:gd name="T5" fmla="*/ 0 h 1504"/>
                <a:gd name="T6" fmla="*/ 682 w 682"/>
                <a:gd name="T7" fmla="*/ 8 h 1504"/>
                <a:gd name="T8" fmla="*/ 8 w 682"/>
                <a:gd name="T9" fmla="*/ 1504 h 1504"/>
              </a:gdLst>
              <a:ahLst/>
              <a:cxnLst>
                <a:cxn ang="0">
                  <a:pos x="T0" y="T1"/>
                </a:cxn>
                <a:cxn ang="0">
                  <a:pos x="T2" y="T3"/>
                </a:cxn>
                <a:cxn ang="0">
                  <a:pos x="T4" y="T5"/>
                </a:cxn>
                <a:cxn ang="0">
                  <a:pos x="T6" y="T7"/>
                </a:cxn>
                <a:cxn ang="0">
                  <a:pos x="T8" y="T9"/>
                </a:cxn>
              </a:cxnLst>
              <a:rect l="0" t="0" r="r" b="b"/>
              <a:pathLst>
                <a:path w="682" h="1504">
                  <a:moveTo>
                    <a:pt x="8" y="1504"/>
                  </a:moveTo>
                  <a:lnTo>
                    <a:pt x="0" y="1495"/>
                  </a:lnTo>
                  <a:lnTo>
                    <a:pt x="682" y="0"/>
                  </a:lnTo>
                  <a:lnTo>
                    <a:pt x="682" y="8"/>
                  </a:lnTo>
                  <a:lnTo>
                    <a:pt x="8" y="1504"/>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85" name="Freeform 48"/>
            <p:cNvSpPr>
              <a:spLocks/>
            </p:cNvSpPr>
            <p:nvPr/>
          </p:nvSpPr>
          <p:spPr bwMode="auto">
            <a:xfrm>
              <a:off x="6325785" y="1308165"/>
              <a:ext cx="2660039" cy="1418953"/>
            </a:xfrm>
            <a:custGeom>
              <a:avLst/>
              <a:gdLst>
                <a:gd name="T0" fmla="*/ 1331 w 1331"/>
                <a:gd name="T1" fmla="*/ 710 h 710"/>
                <a:gd name="T2" fmla="*/ 0 w 1331"/>
                <a:gd name="T3" fmla="*/ 0 h 710"/>
                <a:gd name="T4" fmla="*/ 0 w 1331"/>
                <a:gd name="T5" fmla="*/ 0 h 710"/>
                <a:gd name="T6" fmla="*/ 1331 w 1331"/>
                <a:gd name="T7" fmla="*/ 702 h 710"/>
                <a:gd name="T8" fmla="*/ 1331 w 1331"/>
                <a:gd name="T9" fmla="*/ 710 h 710"/>
              </a:gdLst>
              <a:ahLst/>
              <a:cxnLst>
                <a:cxn ang="0">
                  <a:pos x="T0" y="T1"/>
                </a:cxn>
                <a:cxn ang="0">
                  <a:pos x="T2" y="T3"/>
                </a:cxn>
                <a:cxn ang="0">
                  <a:pos x="T4" y="T5"/>
                </a:cxn>
                <a:cxn ang="0">
                  <a:pos x="T6" y="T7"/>
                </a:cxn>
                <a:cxn ang="0">
                  <a:pos x="T8" y="T9"/>
                </a:cxn>
              </a:cxnLst>
              <a:rect l="0" t="0" r="r" b="b"/>
              <a:pathLst>
                <a:path w="1331" h="710">
                  <a:moveTo>
                    <a:pt x="1331" y="710"/>
                  </a:moveTo>
                  <a:lnTo>
                    <a:pt x="0" y="0"/>
                  </a:lnTo>
                  <a:lnTo>
                    <a:pt x="0" y="0"/>
                  </a:lnTo>
                  <a:lnTo>
                    <a:pt x="1331" y="702"/>
                  </a:lnTo>
                  <a:lnTo>
                    <a:pt x="1331" y="710"/>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86" name="Freeform 49"/>
            <p:cNvSpPr>
              <a:spLocks/>
            </p:cNvSpPr>
            <p:nvPr/>
          </p:nvSpPr>
          <p:spPr bwMode="auto">
            <a:xfrm>
              <a:off x="6014015" y="2711131"/>
              <a:ext cx="2971810" cy="147891"/>
            </a:xfrm>
            <a:custGeom>
              <a:avLst/>
              <a:gdLst>
                <a:gd name="T0" fmla="*/ 0 w 1487"/>
                <a:gd name="T1" fmla="*/ 74 h 74"/>
                <a:gd name="T2" fmla="*/ 0 w 1487"/>
                <a:gd name="T3" fmla="*/ 66 h 74"/>
                <a:gd name="T4" fmla="*/ 1487 w 1487"/>
                <a:gd name="T5" fmla="*/ 0 h 74"/>
                <a:gd name="T6" fmla="*/ 1487 w 1487"/>
                <a:gd name="T7" fmla="*/ 8 h 74"/>
                <a:gd name="T8" fmla="*/ 0 w 1487"/>
                <a:gd name="T9" fmla="*/ 74 h 74"/>
              </a:gdLst>
              <a:ahLst/>
              <a:cxnLst>
                <a:cxn ang="0">
                  <a:pos x="T0" y="T1"/>
                </a:cxn>
                <a:cxn ang="0">
                  <a:pos x="T2" y="T3"/>
                </a:cxn>
                <a:cxn ang="0">
                  <a:pos x="T4" y="T5"/>
                </a:cxn>
                <a:cxn ang="0">
                  <a:pos x="T6" y="T7"/>
                </a:cxn>
                <a:cxn ang="0">
                  <a:pos x="T8" y="T9"/>
                </a:cxn>
              </a:cxnLst>
              <a:rect l="0" t="0" r="r" b="b"/>
              <a:pathLst>
                <a:path w="1487" h="74">
                  <a:moveTo>
                    <a:pt x="0" y="74"/>
                  </a:moveTo>
                  <a:lnTo>
                    <a:pt x="0" y="66"/>
                  </a:lnTo>
                  <a:lnTo>
                    <a:pt x="1487" y="0"/>
                  </a:lnTo>
                  <a:lnTo>
                    <a:pt x="1487" y="8"/>
                  </a:lnTo>
                  <a:lnTo>
                    <a:pt x="0" y="74"/>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87" name="Freeform 50"/>
            <p:cNvSpPr>
              <a:spLocks/>
            </p:cNvSpPr>
            <p:nvPr/>
          </p:nvSpPr>
          <p:spPr bwMode="auto">
            <a:xfrm>
              <a:off x="4455165" y="3702399"/>
              <a:ext cx="3479435" cy="527611"/>
            </a:xfrm>
            <a:custGeom>
              <a:avLst/>
              <a:gdLst>
                <a:gd name="T0" fmla="*/ 1741 w 1741"/>
                <a:gd name="T1" fmla="*/ 264 h 264"/>
                <a:gd name="T2" fmla="*/ 0 w 1741"/>
                <a:gd name="T3" fmla="*/ 8 h 264"/>
                <a:gd name="T4" fmla="*/ 0 w 1741"/>
                <a:gd name="T5" fmla="*/ 0 h 264"/>
                <a:gd name="T6" fmla="*/ 1741 w 1741"/>
                <a:gd name="T7" fmla="*/ 256 h 264"/>
                <a:gd name="T8" fmla="*/ 1741 w 1741"/>
                <a:gd name="T9" fmla="*/ 264 h 264"/>
              </a:gdLst>
              <a:ahLst/>
              <a:cxnLst>
                <a:cxn ang="0">
                  <a:pos x="T0" y="T1"/>
                </a:cxn>
                <a:cxn ang="0">
                  <a:pos x="T2" y="T3"/>
                </a:cxn>
                <a:cxn ang="0">
                  <a:pos x="T4" y="T5"/>
                </a:cxn>
                <a:cxn ang="0">
                  <a:pos x="T6" y="T7"/>
                </a:cxn>
                <a:cxn ang="0">
                  <a:pos x="T8" y="T9"/>
                </a:cxn>
              </a:cxnLst>
              <a:rect l="0" t="0" r="r" b="b"/>
              <a:pathLst>
                <a:path w="1741" h="264">
                  <a:moveTo>
                    <a:pt x="1741" y="264"/>
                  </a:moveTo>
                  <a:lnTo>
                    <a:pt x="0" y="8"/>
                  </a:lnTo>
                  <a:lnTo>
                    <a:pt x="0" y="0"/>
                  </a:lnTo>
                  <a:lnTo>
                    <a:pt x="1741" y="256"/>
                  </a:lnTo>
                  <a:lnTo>
                    <a:pt x="1741" y="264"/>
                  </a:lnTo>
                  <a:close/>
                </a:path>
              </a:pathLst>
            </a:cu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88" name="Oval 141"/>
            <p:cNvSpPr>
              <a:spLocks/>
            </p:cNvSpPr>
            <p:nvPr/>
          </p:nvSpPr>
          <p:spPr bwMode="auto">
            <a:xfrm>
              <a:off x="6174439" y="4158057"/>
              <a:ext cx="584486" cy="587578"/>
            </a:xfrm>
            <a:prstGeom prst="ellipse">
              <a:avLst/>
            </a:pr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89" name="Oval 143"/>
            <p:cNvSpPr>
              <a:spLocks/>
            </p:cNvSpPr>
            <p:nvPr/>
          </p:nvSpPr>
          <p:spPr bwMode="auto">
            <a:xfrm>
              <a:off x="7605900" y="1241274"/>
              <a:ext cx="429564" cy="429564"/>
            </a:xfrm>
            <a:prstGeom prst="ellipse">
              <a:avLst/>
            </a:prstGeom>
            <a:solidFill>
              <a:srgbClr val="FFFFF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90" name="Oval 23"/>
            <p:cNvSpPr>
              <a:spLocks/>
            </p:cNvSpPr>
            <p:nvPr/>
          </p:nvSpPr>
          <p:spPr bwMode="auto">
            <a:xfrm>
              <a:off x="4964788" y="1537995"/>
              <a:ext cx="229831" cy="231829"/>
            </a:xfrm>
            <a:prstGeom prst="ellipse">
              <a:avLst/>
            </a:prstGeom>
            <a:solidFill>
              <a:srgbClr val="163476">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91" name="Oval 20"/>
            <p:cNvSpPr>
              <a:spLocks/>
            </p:cNvSpPr>
            <p:nvPr/>
          </p:nvSpPr>
          <p:spPr bwMode="auto">
            <a:xfrm>
              <a:off x="4307274" y="3552509"/>
              <a:ext cx="311770" cy="313769"/>
            </a:xfrm>
            <a:prstGeom prst="ellipse">
              <a:avLst/>
            </a:prstGeom>
            <a:solidFill>
              <a:srgbClr val="0073D6">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latin typeface="等线" panose="020F0502020204030204"/>
                <a:ea typeface="Microsoft YaHei"/>
                <a:cs typeface="+mn-ea"/>
              </a:endParaRPr>
            </a:p>
          </p:txBody>
        </p:sp>
        <p:sp>
          <p:nvSpPr>
            <p:cNvPr id="92" name="BackShape1"/>
            <p:cNvSpPr/>
            <p:nvPr/>
          </p:nvSpPr>
          <p:spPr>
            <a:xfrm>
              <a:off x="3056643" y="5936807"/>
              <a:ext cx="1179003" cy="84674"/>
            </a:xfrm>
            <a:prstGeom prst="rect">
              <a:avLst/>
            </a:prstGeom>
            <a:solidFill>
              <a:srgbClr val="014F8D"/>
            </a:solidFill>
            <a:ln w="6350" cap="flat" cmpd="sng" algn="ctr">
              <a:no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FFFFFF"/>
                </a:solidFill>
                <a:effectLst/>
                <a:uLnTx/>
                <a:uFillTx/>
                <a:latin typeface="Arial"/>
                <a:ea typeface="Microsoft YaHei"/>
                <a:cs typeface="+mn-ea"/>
              </a:endParaRPr>
            </a:p>
          </p:txBody>
        </p:sp>
        <p:sp>
          <p:nvSpPr>
            <p:cNvPr id="93" name="BackShape2"/>
            <p:cNvSpPr/>
            <p:nvPr/>
          </p:nvSpPr>
          <p:spPr>
            <a:xfrm>
              <a:off x="4286907" y="5936807"/>
              <a:ext cx="1179003" cy="84674"/>
            </a:xfrm>
            <a:prstGeom prst="rect">
              <a:avLst/>
            </a:prstGeom>
            <a:solidFill>
              <a:srgbClr val="D60011"/>
            </a:solidFill>
            <a:ln w="6350" cap="flat" cmpd="sng" algn="ctr">
              <a:no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FFFFFF"/>
                </a:solidFill>
                <a:effectLst/>
                <a:uLnTx/>
                <a:uFillTx/>
                <a:latin typeface="Arial"/>
                <a:ea typeface="Microsoft YaHei"/>
                <a:cs typeface="+mn-ea"/>
              </a:endParaRPr>
            </a:p>
          </p:txBody>
        </p:sp>
        <p:sp>
          <p:nvSpPr>
            <p:cNvPr id="94" name="BackShape3"/>
            <p:cNvSpPr/>
            <p:nvPr/>
          </p:nvSpPr>
          <p:spPr>
            <a:xfrm>
              <a:off x="5517171" y="5936807"/>
              <a:ext cx="1179003" cy="84674"/>
            </a:xfrm>
            <a:prstGeom prst="rect">
              <a:avLst/>
            </a:prstGeom>
            <a:solidFill>
              <a:srgbClr val="0991D5"/>
            </a:solidFill>
            <a:ln w="6350" cap="flat" cmpd="sng" algn="ctr">
              <a:no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FFFFFF"/>
                </a:solidFill>
                <a:effectLst/>
                <a:uLnTx/>
                <a:uFillTx/>
                <a:latin typeface="Arial"/>
                <a:ea typeface="Microsoft YaHei"/>
                <a:cs typeface="+mn-ea"/>
              </a:endParaRPr>
            </a:p>
          </p:txBody>
        </p:sp>
        <p:sp>
          <p:nvSpPr>
            <p:cNvPr id="95" name="BackShape4"/>
            <p:cNvSpPr/>
            <p:nvPr/>
          </p:nvSpPr>
          <p:spPr>
            <a:xfrm>
              <a:off x="6747435" y="5936807"/>
              <a:ext cx="1179003" cy="84674"/>
            </a:xfrm>
            <a:prstGeom prst="rect">
              <a:avLst/>
            </a:prstGeom>
            <a:solidFill>
              <a:srgbClr val="0073D6"/>
            </a:solidFill>
            <a:ln w="6350" cap="flat" cmpd="sng" algn="ctr">
              <a:no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FFFFFF"/>
                </a:solidFill>
                <a:effectLst/>
                <a:uLnTx/>
                <a:uFillTx/>
                <a:latin typeface="Arial"/>
                <a:ea typeface="Microsoft YaHei"/>
                <a:cs typeface="+mn-ea"/>
              </a:endParaRPr>
            </a:p>
          </p:txBody>
        </p:sp>
        <p:sp>
          <p:nvSpPr>
            <p:cNvPr id="96" name="BackShape5"/>
            <p:cNvSpPr/>
            <p:nvPr/>
          </p:nvSpPr>
          <p:spPr>
            <a:xfrm>
              <a:off x="7977698" y="5936807"/>
              <a:ext cx="1179003" cy="84674"/>
            </a:xfrm>
            <a:prstGeom prst="rect">
              <a:avLst/>
            </a:prstGeom>
            <a:solidFill>
              <a:srgbClr val="0D4AA2"/>
            </a:solidFill>
            <a:ln w="6350" cap="flat" cmpd="sng" algn="ctr">
              <a:noFill/>
              <a:prstDash val="solid"/>
              <a:miter lim="800000"/>
            </a:ln>
            <a:effectLst/>
          </p:spPr>
          <p:txBody>
            <a:bodyPr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FFFFFF"/>
                </a:solidFill>
                <a:effectLst/>
                <a:uLnTx/>
                <a:uFillTx/>
                <a:latin typeface="Arial"/>
                <a:ea typeface="Microsoft YaHei"/>
                <a:cs typeface="+mn-ea"/>
              </a:endParaRPr>
            </a:p>
          </p:txBody>
        </p:sp>
        <p:sp>
          <p:nvSpPr>
            <p:cNvPr id="97" name="CustomText1"/>
            <p:cNvSpPr/>
            <p:nvPr/>
          </p:nvSpPr>
          <p:spPr>
            <a:xfrm>
              <a:off x="3162115" y="5208705"/>
              <a:ext cx="949555" cy="299251"/>
            </a:xfrm>
            <a:prstGeom prst="rect">
              <a:avLst/>
            </a:prstGeom>
            <a:noFill/>
          </p:spPr>
          <p:txBody>
            <a:bodyPr wrap="square" lIns="0" tIns="0" rIns="0" bIns="0">
              <a:normAutofit lnSpcReduction="10000"/>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Microsoft YaHei"/>
                  <a:ea typeface="Microsoft YaHei"/>
                  <a:cs typeface="+mn-ea"/>
                </a:rPr>
                <a:t>Asia</a:t>
              </a:r>
              <a:endParaRPr kumimoji="0" lang="en-US" altLang="zh-CN" sz="1400" b="0" i="0" u="none" strike="noStrike" kern="0" cap="none" spc="0" normalizeH="0" baseline="0" noProof="0" dirty="0">
                <a:ln>
                  <a:noFill/>
                </a:ln>
                <a:solidFill>
                  <a:prstClr val="black"/>
                </a:solidFill>
                <a:effectLst/>
                <a:uLnTx/>
                <a:uFillTx/>
                <a:latin typeface="Microsoft YaHei"/>
                <a:ea typeface="Microsoft YaHei"/>
                <a:cs typeface="+mn-ea"/>
              </a:endParaRPr>
            </a:p>
          </p:txBody>
        </p:sp>
        <p:sp>
          <p:nvSpPr>
            <p:cNvPr id="98" name="CustomText2"/>
            <p:cNvSpPr/>
            <p:nvPr/>
          </p:nvSpPr>
          <p:spPr>
            <a:xfrm>
              <a:off x="4392287" y="5208705"/>
              <a:ext cx="949555" cy="299251"/>
            </a:xfrm>
            <a:prstGeom prst="rect">
              <a:avLst/>
            </a:prstGeom>
            <a:noFill/>
          </p:spPr>
          <p:txBody>
            <a:bodyPr wrap="square" lIns="0" tIns="0" rIns="0" bIns="0">
              <a:normAutofit lnSpcReduction="10000"/>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Microsoft YaHei"/>
                  <a:ea typeface="Microsoft YaHei"/>
                  <a:cs typeface="+mn-ea"/>
                </a:rPr>
                <a:t>Africa</a:t>
              </a:r>
              <a:endParaRPr kumimoji="0" lang="en-US" altLang="zh-CN" sz="1400" b="0" i="0" u="none" strike="noStrike" kern="0" cap="none" spc="0" normalizeH="0" baseline="0" noProof="0" dirty="0">
                <a:ln>
                  <a:noFill/>
                </a:ln>
                <a:solidFill>
                  <a:prstClr val="black"/>
                </a:solidFill>
                <a:effectLst/>
                <a:uLnTx/>
                <a:uFillTx/>
                <a:latin typeface="Microsoft YaHei"/>
                <a:ea typeface="Microsoft YaHei"/>
                <a:cs typeface="+mn-ea"/>
              </a:endParaRPr>
            </a:p>
          </p:txBody>
        </p:sp>
        <p:sp>
          <p:nvSpPr>
            <p:cNvPr id="99" name="CustomText3"/>
            <p:cNvSpPr/>
            <p:nvPr/>
          </p:nvSpPr>
          <p:spPr>
            <a:xfrm>
              <a:off x="5622462" y="5208705"/>
              <a:ext cx="949555" cy="299251"/>
            </a:xfrm>
            <a:prstGeom prst="rect">
              <a:avLst/>
            </a:prstGeom>
            <a:noFill/>
          </p:spPr>
          <p:txBody>
            <a:bodyPr wrap="square" lIns="0" tIns="0" rIns="0" bIns="0">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Microsoft YaHei"/>
                  <a:ea typeface="Microsoft YaHei"/>
                  <a:cs typeface="+mn-ea"/>
                </a:rPr>
                <a:t>America</a:t>
              </a:r>
              <a:endParaRPr kumimoji="0" lang="en-US" altLang="zh-CN" sz="1400" b="0" i="0" u="none" strike="noStrike" kern="0" cap="none" spc="0" normalizeH="0" baseline="0" noProof="0" dirty="0">
                <a:ln>
                  <a:noFill/>
                </a:ln>
                <a:solidFill>
                  <a:prstClr val="black"/>
                </a:solidFill>
                <a:effectLst/>
                <a:uLnTx/>
                <a:uFillTx/>
                <a:latin typeface="Microsoft YaHei"/>
                <a:ea typeface="Microsoft YaHei"/>
                <a:cs typeface="+mn-ea"/>
              </a:endParaRPr>
            </a:p>
          </p:txBody>
        </p:sp>
        <p:sp>
          <p:nvSpPr>
            <p:cNvPr id="100" name="CustomText4"/>
            <p:cNvSpPr/>
            <p:nvPr/>
          </p:nvSpPr>
          <p:spPr>
            <a:xfrm>
              <a:off x="6852638" y="5208705"/>
              <a:ext cx="949555" cy="299251"/>
            </a:xfrm>
            <a:prstGeom prst="rect">
              <a:avLst/>
            </a:prstGeom>
            <a:noFill/>
          </p:spPr>
          <p:txBody>
            <a:bodyPr wrap="square" lIns="0" tIns="0" rIns="0" bIns="0">
              <a:normAutofit lnSpcReduction="10000"/>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a:ln>
                    <a:noFill/>
                  </a:ln>
                  <a:solidFill>
                    <a:prstClr val="black"/>
                  </a:solidFill>
                  <a:effectLst/>
                  <a:uLnTx/>
                  <a:uFillTx/>
                  <a:latin typeface="Microsoft YaHei"/>
                  <a:ea typeface="Microsoft YaHei"/>
                  <a:cs typeface="+mn-ea"/>
                </a:rPr>
                <a:t>Europe</a:t>
              </a:r>
              <a:endParaRPr kumimoji="0" lang="en-US" altLang="zh-CN" sz="1400" b="0" i="0" u="none" strike="noStrike" kern="0" cap="none" spc="0" normalizeH="0" baseline="0" noProof="0" dirty="0">
                <a:ln>
                  <a:noFill/>
                </a:ln>
                <a:solidFill>
                  <a:prstClr val="black"/>
                </a:solidFill>
                <a:effectLst/>
                <a:uLnTx/>
                <a:uFillTx/>
                <a:latin typeface="Microsoft YaHei"/>
                <a:ea typeface="Microsoft YaHei"/>
                <a:cs typeface="+mn-ea"/>
              </a:endParaRPr>
            </a:p>
          </p:txBody>
        </p:sp>
        <p:sp>
          <p:nvSpPr>
            <p:cNvPr id="101" name="CustomText5"/>
            <p:cNvSpPr/>
            <p:nvPr/>
          </p:nvSpPr>
          <p:spPr>
            <a:xfrm>
              <a:off x="8082806" y="5208705"/>
              <a:ext cx="949555" cy="299251"/>
            </a:xfrm>
            <a:prstGeom prst="rect">
              <a:avLst/>
            </a:prstGeom>
            <a:noFill/>
          </p:spPr>
          <p:txBody>
            <a:bodyPr wrap="square" lIns="0" tIns="0" rIns="0" bIns="0">
              <a:noAutofit/>
            </a:bodyPr>
            <a:lstStyle/>
            <a:p>
              <a:pPr marL="0" marR="0" lvl="0" indent="0" algn="ctr" defTabSz="685800" eaLnBrk="1" fontAlgn="auto" latinLnBrk="0" hangingPunct="1">
                <a:lnSpc>
                  <a:spcPct val="100000"/>
                </a:lnSpc>
                <a:spcBef>
                  <a:spcPts val="0"/>
                </a:spcBef>
                <a:spcAft>
                  <a:spcPts val="0"/>
                </a:spcAft>
                <a:buClrTx/>
                <a:buSzTx/>
                <a:buFontTx/>
                <a:buNone/>
                <a:tabLst/>
                <a:defRPr sz="1600" b="0" i="0" u="none" strike="noStrike" kern="1200" baseline="0">
                  <a:solidFill>
                    <a:prstClr val="black"/>
                  </a:solidFill>
                </a:defRPr>
              </a:pPr>
              <a:r>
                <a:rPr lang="en-US" altLang="zh-CN" sz="1400">
                  <a:solidFill>
                    <a:prstClr val="black"/>
                  </a:solidFill>
                  <a:latin typeface="Microsoft YaHei"/>
                  <a:ea typeface="Microsoft YaHei"/>
                  <a:cs typeface="+mn-ea"/>
                </a:rPr>
                <a:t>Oceania</a:t>
              </a:r>
              <a:endParaRPr kumimoji="0" lang="en-US" altLang="zh-CN" sz="1400" b="0" i="0" u="none" strike="noStrike" kern="1200" cap="none" spc="0" normalizeH="0" baseline="0" noProof="0" dirty="0">
                <a:ln>
                  <a:noFill/>
                </a:ln>
                <a:solidFill>
                  <a:prstClr val="black"/>
                </a:solidFill>
                <a:effectLst/>
                <a:uLnTx/>
                <a:uFillTx/>
                <a:latin typeface="Microsoft YaHei"/>
                <a:ea typeface="Microsoft YaHei"/>
                <a:cs typeface="+mn-ea"/>
              </a:endParaRPr>
            </a:p>
          </p:txBody>
        </p:sp>
        <p:sp>
          <p:nvSpPr>
            <p:cNvPr id="102" name="ValueText1"/>
            <p:cNvSpPr txBox="1"/>
            <p:nvPr/>
          </p:nvSpPr>
          <p:spPr>
            <a:xfrm>
              <a:off x="3403265" y="5570731"/>
              <a:ext cx="484025" cy="265892"/>
            </a:xfrm>
            <a:prstGeom prst="rect">
              <a:avLst/>
            </a:prstGeom>
          </p:spPr>
          <p:txBody>
            <a:bodyPr wrap="none" lIns="0" tIns="0" rIns="0" bIns="0" numCol="1">
              <a:prstTxWarp prst="textPlain">
                <a:avLst/>
              </a:prstTxWarp>
              <a:norm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Impact" panose="020B0806030902050204" pitchFamily="34" charset="0"/>
                  <a:ea typeface="Microsoft YaHei"/>
                  <a:cs typeface="+mn-ea"/>
                </a:rPr>
                <a:t>1991</a:t>
              </a:r>
            </a:p>
          </p:txBody>
        </p:sp>
        <p:sp>
          <p:nvSpPr>
            <p:cNvPr id="103" name="ValueText2"/>
            <p:cNvSpPr txBox="1"/>
            <p:nvPr/>
          </p:nvSpPr>
          <p:spPr>
            <a:xfrm>
              <a:off x="4631341" y="5570731"/>
              <a:ext cx="484025" cy="265892"/>
            </a:xfrm>
            <a:prstGeom prst="rect">
              <a:avLst/>
            </a:prstGeom>
          </p:spPr>
          <p:txBody>
            <a:bodyPr wrap="none" lIns="0" tIns="0" rIns="0" bIns="0" numCol="1">
              <a:prstTxWarp prst="textPlain">
                <a:avLst/>
              </a:prstTxWarp>
              <a:norm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Impact" panose="020B0806030902050204" pitchFamily="34" charset="0"/>
                  <a:ea typeface="Microsoft YaHei"/>
                  <a:cs typeface="+mn-ea"/>
                </a:rPr>
                <a:t>1210</a:t>
              </a:r>
            </a:p>
          </p:txBody>
        </p:sp>
        <p:sp>
          <p:nvSpPr>
            <p:cNvPr id="104" name="ValueText3"/>
            <p:cNvSpPr txBox="1"/>
            <p:nvPr/>
          </p:nvSpPr>
          <p:spPr>
            <a:xfrm>
              <a:off x="5859418" y="5570731"/>
              <a:ext cx="484025" cy="265892"/>
            </a:xfrm>
            <a:prstGeom prst="rect">
              <a:avLst/>
            </a:prstGeom>
          </p:spPr>
          <p:txBody>
            <a:bodyPr wrap="none" lIns="0" tIns="0" rIns="0" bIns="0" numCol="1">
              <a:prstTxWarp prst="textPlain">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Impact" panose="020B0806030902050204" pitchFamily="34" charset="0"/>
                  <a:ea typeface="Microsoft YaHei"/>
                  <a:cs typeface="+mn-ea"/>
                </a:rPr>
                <a:t>213</a:t>
              </a:r>
            </a:p>
          </p:txBody>
        </p:sp>
        <p:sp>
          <p:nvSpPr>
            <p:cNvPr id="105" name="ValueText4"/>
            <p:cNvSpPr txBox="1"/>
            <p:nvPr/>
          </p:nvSpPr>
          <p:spPr>
            <a:xfrm>
              <a:off x="7087494" y="5570731"/>
              <a:ext cx="484025" cy="265892"/>
            </a:xfrm>
            <a:prstGeom prst="rect">
              <a:avLst/>
            </a:prstGeom>
          </p:spPr>
          <p:txBody>
            <a:bodyPr wrap="none" lIns="0" tIns="0" rIns="0" bIns="0" numCol="1">
              <a:prstTxWarp prst="textPlain">
                <a:avLst/>
              </a:prstTxWarp>
              <a:norm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Impact" panose="020B0806030902050204" pitchFamily="34" charset="0"/>
                  <a:ea typeface="Microsoft YaHei"/>
                  <a:cs typeface="+mn-ea"/>
                </a:rPr>
                <a:t>116</a:t>
              </a:r>
            </a:p>
          </p:txBody>
        </p:sp>
        <p:sp>
          <p:nvSpPr>
            <p:cNvPr id="106" name="ValueText5"/>
            <p:cNvSpPr txBox="1"/>
            <p:nvPr/>
          </p:nvSpPr>
          <p:spPr>
            <a:xfrm>
              <a:off x="8315570" y="5570731"/>
              <a:ext cx="484025" cy="265892"/>
            </a:xfrm>
            <a:prstGeom prst="rect">
              <a:avLst/>
            </a:prstGeom>
          </p:spPr>
          <p:txBody>
            <a:bodyPr wrap="none" lIns="0" tIns="0" rIns="0" bIns="0" numCol="1">
              <a:prstTxWarp prst="textPlain">
                <a:avLst/>
              </a:prstTxWarp>
              <a:norm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Impact" panose="020B0806030902050204" pitchFamily="34" charset="0"/>
                  <a:ea typeface="Microsoft YaHei"/>
                  <a:cs typeface="+mn-ea"/>
                </a:rPr>
                <a:t>96</a:t>
              </a:r>
            </a:p>
          </p:txBody>
        </p:sp>
        <p:cxnSp>
          <p:nvCxnSpPr>
            <p:cNvPr id="107" name="ExtraShape"/>
            <p:cNvCxnSpPr>
              <a:cxnSpLocks/>
            </p:cNvCxnSpPr>
            <p:nvPr/>
          </p:nvCxnSpPr>
          <p:spPr>
            <a:xfrm>
              <a:off x="3056643" y="5148539"/>
              <a:ext cx="6100058" cy="0"/>
            </a:xfrm>
            <a:prstGeom prst="line">
              <a:avLst/>
            </a:prstGeom>
            <a:noFill/>
            <a:ln w="12700" cap="flat" cmpd="sng">
              <a:solidFill>
                <a:srgbClr val="D8D8D8"/>
              </a:solidFill>
              <a:prstDash val="solid"/>
              <a:miter/>
              <a:headEnd type="none" w="med" len="med"/>
              <a:tailEnd type="none" w="med" len="med"/>
            </a:ln>
          </p:spPr>
        </p:cxnSp>
        <p:sp>
          <p:nvSpPr>
            <p:cNvPr id="108" name="ValueShape1"/>
            <p:cNvSpPr>
              <a:spLocks/>
            </p:cNvSpPr>
            <p:nvPr/>
          </p:nvSpPr>
          <p:spPr bwMode="auto">
            <a:xfrm>
              <a:off x="5590363" y="2386405"/>
              <a:ext cx="913256" cy="913256"/>
            </a:xfrm>
            <a:prstGeom prst="ellipse">
              <a:avLst/>
            </a:prstGeom>
            <a:solidFill>
              <a:srgbClr val="014F8D"/>
            </a:solidFill>
            <a:ln w="28575">
              <a:noFill/>
              <a:round/>
              <a:headEnd/>
              <a:tailEnd/>
            </a:ln>
          </p:spPr>
          <p:txBody>
            <a:bodyPr vert="horz" wrap="none" lIns="67500" tIns="35100" rIns="67500" bIns="35100" anchor="ctr" anchorCtr="0" compatLnSpc="1">
              <a:prstTxWarp prst="textNoShape">
                <a:avLst/>
              </a:prstTxWarp>
              <a:norm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2100" b="0" i="0" u="none" strike="noStrike" kern="0" cap="none" spc="0" normalizeH="0" baseline="0" noProof="0">
                  <a:ln>
                    <a:noFill/>
                  </a:ln>
                  <a:solidFill>
                    <a:srgbClr val="FFFFFF"/>
                  </a:solidFill>
                  <a:effectLst/>
                  <a:uLnTx/>
                  <a:uFillTx/>
                  <a:latin typeface="Impact" panose="020B0806030902050204" pitchFamily="34" charset="0"/>
                  <a:ea typeface="Microsoft YaHei"/>
                  <a:cs typeface="+mn-ea"/>
                </a:rPr>
                <a:t>Asia</a:t>
              </a:r>
              <a:endParaRPr kumimoji="0" lang="en-US" altLang="zh-CN" sz="2100" b="0" i="0" u="none" strike="noStrike" kern="0" cap="none" spc="0" normalizeH="0" baseline="0" noProof="0" dirty="0">
                <a:ln>
                  <a:noFill/>
                </a:ln>
                <a:solidFill>
                  <a:srgbClr val="FFFFFF"/>
                </a:solidFill>
                <a:effectLst/>
                <a:uLnTx/>
                <a:uFillTx/>
                <a:latin typeface="Impact" panose="020B0806030902050204" pitchFamily="34" charset="0"/>
                <a:ea typeface="Microsoft YaHei"/>
                <a:cs typeface="+mn-ea"/>
              </a:endParaRPr>
            </a:p>
          </p:txBody>
        </p:sp>
        <p:sp>
          <p:nvSpPr>
            <p:cNvPr id="109" name="ValueShape2"/>
            <p:cNvSpPr>
              <a:spLocks/>
            </p:cNvSpPr>
            <p:nvPr/>
          </p:nvSpPr>
          <p:spPr bwMode="auto">
            <a:xfrm>
              <a:off x="8257488" y="2118759"/>
              <a:ext cx="1206318" cy="1212933"/>
            </a:xfrm>
            <a:prstGeom prst="ellipse">
              <a:avLst/>
            </a:prstGeom>
            <a:solidFill>
              <a:srgbClr val="D60011"/>
            </a:solidFill>
            <a:ln w="28575">
              <a:noFill/>
              <a:round/>
              <a:headEnd/>
              <a:tailEnd/>
            </a:ln>
          </p:spPr>
          <p:txBody>
            <a:bodyPr vert="horz" wrap="none" lIns="67500" tIns="35100" rIns="67500" bIns="35100" anchor="ctr" anchorCtr="0" compatLnSpc="1">
              <a:prstTxWarp prst="textNoShape">
                <a:avLst/>
              </a:prstTxWarp>
              <a:norm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en-US" altLang="zh-CN" kern="0">
                  <a:solidFill>
                    <a:srgbClr val="FFFFFF"/>
                  </a:solidFill>
                  <a:latin typeface="Impact" panose="020B0806030902050204" pitchFamily="34" charset="0"/>
                  <a:ea typeface="Microsoft YaHei"/>
                  <a:cs typeface="+mn-ea"/>
                </a:rPr>
                <a:t>Africa</a:t>
              </a:r>
              <a:endParaRPr kumimoji="0" lang="en-US" altLang="zh-CN" sz="1800" b="0" i="0" u="none" strike="noStrike" kern="0" cap="none" spc="0" normalizeH="0" baseline="0" noProof="0" dirty="0">
                <a:ln>
                  <a:noFill/>
                </a:ln>
                <a:solidFill>
                  <a:srgbClr val="FFFFFF"/>
                </a:solidFill>
                <a:effectLst/>
                <a:uLnTx/>
                <a:uFillTx/>
                <a:latin typeface="Impact" panose="020B0806030902050204" pitchFamily="34" charset="0"/>
                <a:ea typeface="Microsoft YaHei"/>
                <a:cs typeface="+mn-ea"/>
              </a:endParaRPr>
            </a:p>
          </p:txBody>
        </p:sp>
        <p:sp>
          <p:nvSpPr>
            <p:cNvPr id="110" name="ValueShape3"/>
            <p:cNvSpPr>
              <a:spLocks/>
            </p:cNvSpPr>
            <p:nvPr/>
          </p:nvSpPr>
          <p:spPr bwMode="auto">
            <a:xfrm>
              <a:off x="3231229" y="1036674"/>
              <a:ext cx="844762" cy="844762"/>
            </a:xfrm>
            <a:prstGeom prst="ellipse">
              <a:avLst/>
            </a:prstGeom>
            <a:solidFill>
              <a:srgbClr val="0991D5"/>
            </a:solidFill>
            <a:ln w="28575">
              <a:noFill/>
              <a:round/>
              <a:headEnd/>
              <a:tailEnd/>
            </a:ln>
          </p:spPr>
          <p:txBody>
            <a:bodyPr vert="horz" wrap="none" lIns="67500" tIns="35100" rIns="67500" bIns="35100" anchor="ctr" anchorCtr="0" compatLnSpc="1">
              <a:prstTxWarp prst="textNoShape">
                <a:avLst/>
              </a:prstTxWarp>
              <a:norm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a:ln>
                    <a:noFill/>
                  </a:ln>
                  <a:solidFill>
                    <a:srgbClr val="FFFFFF"/>
                  </a:solidFill>
                  <a:effectLst/>
                  <a:uLnTx/>
                  <a:uFillTx/>
                  <a:latin typeface="Impact" panose="020B0806030902050204" pitchFamily="34" charset="0"/>
                  <a:ea typeface="Microsoft YaHei"/>
                  <a:cs typeface="+mn-ea"/>
                </a:rPr>
                <a:t>Europe</a:t>
              </a:r>
              <a:endParaRPr kumimoji="0" lang="en-US" altLang="zh-CN" sz="1200" b="0" i="0" u="none" strike="noStrike" kern="0" cap="none" spc="0" normalizeH="0" baseline="0" noProof="0" dirty="0">
                <a:ln>
                  <a:noFill/>
                </a:ln>
                <a:solidFill>
                  <a:srgbClr val="FFFFFF"/>
                </a:solidFill>
                <a:effectLst/>
                <a:uLnTx/>
                <a:uFillTx/>
                <a:latin typeface="Impact" panose="020B0806030902050204" pitchFamily="34" charset="0"/>
                <a:ea typeface="Microsoft YaHei"/>
                <a:cs typeface="+mn-ea"/>
              </a:endParaRPr>
            </a:p>
          </p:txBody>
        </p:sp>
        <p:sp>
          <p:nvSpPr>
            <p:cNvPr id="111" name="ValueShape4"/>
            <p:cNvSpPr>
              <a:spLocks/>
            </p:cNvSpPr>
            <p:nvPr/>
          </p:nvSpPr>
          <p:spPr bwMode="auto">
            <a:xfrm>
              <a:off x="2878567" y="3707431"/>
              <a:ext cx="913256" cy="913256"/>
            </a:xfrm>
            <a:prstGeom prst="ellipse">
              <a:avLst/>
            </a:prstGeom>
            <a:solidFill>
              <a:srgbClr val="0073D6"/>
            </a:solidFill>
            <a:ln w="28575">
              <a:noFill/>
              <a:round/>
              <a:headEnd/>
              <a:tailEnd/>
            </a:ln>
          </p:spPr>
          <p:txBody>
            <a:bodyPr vert="horz" wrap="none" lIns="67500" tIns="35100" rIns="67500" bIns="35100" anchor="ctr" anchorCtr="0" compatLnSpc="1">
              <a:prstTxWarp prst="textNoShape">
                <a:avLst/>
              </a:prstTxWarp>
              <a:norm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zh-CN" sz="1500" b="0" i="0" u="none" strike="noStrike" kern="0" cap="none" spc="0" normalizeH="0" baseline="0" noProof="0">
                  <a:ln>
                    <a:noFill/>
                  </a:ln>
                  <a:solidFill>
                    <a:srgbClr val="FFFFFF"/>
                  </a:solidFill>
                  <a:effectLst/>
                  <a:uLnTx/>
                  <a:uFillTx/>
                  <a:latin typeface="Impact" panose="020B0806030902050204" pitchFamily="34" charset="0"/>
                  <a:ea typeface="Microsoft YaHei"/>
                  <a:cs typeface="+mn-ea"/>
                </a:rPr>
                <a:t>America</a:t>
              </a:r>
              <a:endParaRPr kumimoji="0" lang="en-US" altLang="zh-CN" sz="1500" b="0" i="0" u="none" strike="noStrike" kern="0" cap="none" spc="0" normalizeH="0" baseline="0" noProof="0" dirty="0">
                <a:ln>
                  <a:noFill/>
                </a:ln>
                <a:solidFill>
                  <a:srgbClr val="FFFFFF"/>
                </a:solidFill>
                <a:effectLst/>
                <a:uLnTx/>
                <a:uFillTx/>
                <a:latin typeface="Impact" panose="020B0806030902050204" pitchFamily="34" charset="0"/>
                <a:ea typeface="Microsoft YaHei"/>
                <a:cs typeface="+mn-ea"/>
              </a:endParaRPr>
            </a:p>
          </p:txBody>
        </p:sp>
        <p:sp>
          <p:nvSpPr>
            <p:cNvPr id="112" name="ValueShape5"/>
            <p:cNvSpPr>
              <a:spLocks/>
            </p:cNvSpPr>
            <p:nvPr/>
          </p:nvSpPr>
          <p:spPr bwMode="auto">
            <a:xfrm>
              <a:off x="5986736" y="1002926"/>
              <a:ext cx="662111" cy="662111"/>
            </a:xfrm>
            <a:prstGeom prst="ellipse">
              <a:avLst/>
            </a:prstGeom>
            <a:solidFill>
              <a:srgbClr val="0D4AA2"/>
            </a:solidFill>
            <a:ln w="28575">
              <a:noFill/>
              <a:round/>
              <a:headEnd/>
              <a:tailEnd/>
            </a:ln>
          </p:spPr>
          <p:txBody>
            <a:bodyPr vert="horz" wrap="none" lIns="67500" tIns="35100" rIns="67500" bIns="35100" anchor="ctr" anchorCtr="0" compatLnSpc="1">
              <a:prstTxWarp prst="textNoShape">
                <a:avLst/>
              </a:prstTxWarp>
              <a:norm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en-US" altLang="zh-CN" sz="1050" kern="0">
                  <a:solidFill>
                    <a:srgbClr val="FFFFFF"/>
                  </a:solidFill>
                  <a:latin typeface="Impact" panose="020B0806030902050204" pitchFamily="34" charset="0"/>
                  <a:ea typeface="Microsoft YaHei"/>
                  <a:cs typeface="+mn-ea"/>
                </a:rPr>
                <a:t>Oceania</a:t>
              </a:r>
              <a:endParaRPr kumimoji="0" lang="en-US" altLang="zh-CN" sz="1050" b="0" i="0" u="none" strike="noStrike" kern="0" cap="none" spc="0" normalizeH="0" baseline="0" noProof="0" dirty="0">
                <a:ln>
                  <a:noFill/>
                </a:ln>
                <a:solidFill>
                  <a:srgbClr val="FFFFFF"/>
                </a:solidFill>
                <a:effectLst/>
                <a:uLnTx/>
                <a:uFillTx/>
                <a:latin typeface="Impact" panose="020B0806030902050204" pitchFamily="34" charset="0"/>
                <a:ea typeface="Microsoft YaHei"/>
                <a:cs typeface="+mn-ea"/>
              </a:endParaRPr>
            </a:p>
          </p:txBody>
        </p:sp>
      </p:grpSp>
      <p:pic>
        <p:nvPicPr>
          <p:cNvPr id="113" name="图片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8399" y="4239925"/>
            <a:ext cx="3566427" cy="2377618"/>
          </a:xfrm>
          <a:prstGeom prst="rect">
            <a:avLst/>
          </a:prstGeom>
        </p:spPr>
      </p:pic>
    </p:spTree>
    <p:extLst>
      <p:ext uri="{BB962C8B-B14F-4D97-AF65-F5344CB8AC3E}">
        <p14:creationId xmlns:p14="http://schemas.microsoft.com/office/powerpoint/2010/main" val="1723501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809" y="-21311"/>
            <a:ext cx="4320191" cy="1728787"/>
          </a:xfrm>
          <a:custGeom>
            <a:avLst/>
            <a:gdLst>
              <a:gd name="connsiteX0" fmla="*/ 0 w 4333877"/>
              <a:gd name="connsiteY0" fmla="*/ 0 h 1728787"/>
              <a:gd name="connsiteX1" fmla="*/ 4333877 w 4333877"/>
              <a:gd name="connsiteY1" fmla="*/ 0 h 1728787"/>
              <a:gd name="connsiteX2" fmla="*/ 4333877 w 4333877"/>
              <a:gd name="connsiteY2" fmla="*/ 1728787 h 1728787"/>
            </a:gdLst>
            <a:ahLst/>
            <a:cxnLst>
              <a:cxn ang="0">
                <a:pos x="connsiteX0" y="connsiteY0"/>
              </a:cxn>
              <a:cxn ang="0">
                <a:pos x="connsiteX1" y="connsiteY1"/>
              </a:cxn>
              <a:cxn ang="0">
                <a:pos x="connsiteX2" y="connsiteY2"/>
              </a:cxn>
            </a:cxnLst>
            <a:rect l="l" t="t" r="r" b="b"/>
            <a:pathLst>
              <a:path w="4333877" h="1728787">
                <a:moveTo>
                  <a:pt x="0" y="0"/>
                </a:moveTo>
                <a:lnTo>
                  <a:pt x="4333877" y="0"/>
                </a:lnTo>
                <a:lnTo>
                  <a:pt x="4333877" y="1728787"/>
                </a:lnTo>
                <a:close/>
              </a:path>
            </a:pathLst>
          </a:custGeom>
        </p:spPr>
      </p:pic>
      <p:sp>
        <p:nvSpPr>
          <p:cNvPr id="47" name="直角三角形 45"/>
          <p:cNvSpPr/>
          <p:nvPr/>
        </p:nvSpPr>
        <p:spPr>
          <a:xfrm>
            <a:off x="7860505" y="-35598"/>
            <a:ext cx="4329113" cy="1743074"/>
          </a:xfrm>
          <a:custGeom>
            <a:avLst/>
            <a:gdLst>
              <a:gd name="connsiteX0" fmla="*/ 0 w 4329113"/>
              <a:gd name="connsiteY0" fmla="*/ 1743074 h 1743074"/>
              <a:gd name="connsiteX1" fmla="*/ 0 w 4329113"/>
              <a:gd name="connsiteY1" fmla="*/ 0 h 1743074"/>
              <a:gd name="connsiteX2" fmla="*/ 4329113 w 4329113"/>
              <a:gd name="connsiteY2" fmla="*/ 1743074 h 1743074"/>
              <a:gd name="connsiteX3" fmla="*/ 0 w 4329113"/>
              <a:gd name="connsiteY3" fmla="*/ 1743074 h 1743074"/>
              <a:gd name="connsiteX0-1" fmla="*/ 2700338 w 4329113"/>
              <a:gd name="connsiteY0-2" fmla="*/ 1743074 h 1743074"/>
              <a:gd name="connsiteX1-3" fmla="*/ 0 w 4329113"/>
              <a:gd name="connsiteY1-4" fmla="*/ 0 h 1743074"/>
              <a:gd name="connsiteX2-5" fmla="*/ 4329113 w 4329113"/>
              <a:gd name="connsiteY2-6" fmla="*/ 1743074 h 1743074"/>
              <a:gd name="connsiteX3-7" fmla="*/ 2700338 w 4329113"/>
              <a:gd name="connsiteY3-8" fmla="*/ 1743074 h 1743074"/>
              <a:gd name="connsiteX0-9" fmla="*/ 4329113 w 4329113"/>
              <a:gd name="connsiteY0-10" fmla="*/ 1257299 h 1743074"/>
              <a:gd name="connsiteX1-11" fmla="*/ 0 w 4329113"/>
              <a:gd name="connsiteY1-12" fmla="*/ 0 h 1743074"/>
              <a:gd name="connsiteX2-13" fmla="*/ 4329113 w 4329113"/>
              <a:gd name="connsiteY2-14" fmla="*/ 1743074 h 1743074"/>
              <a:gd name="connsiteX3-15" fmla="*/ 4329113 w 4329113"/>
              <a:gd name="connsiteY3-16" fmla="*/ 1257299 h 1743074"/>
              <a:gd name="connsiteX0-17" fmla="*/ 4329113 w 4329113"/>
              <a:gd name="connsiteY0-18" fmla="*/ 1243011 h 1743074"/>
              <a:gd name="connsiteX1-19" fmla="*/ 0 w 4329113"/>
              <a:gd name="connsiteY1-20" fmla="*/ 0 h 1743074"/>
              <a:gd name="connsiteX2-21" fmla="*/ 4329113 w 4329113"/>
              <a:gd name="connsiteY2-22" fmla="*/ 1743074 h 1743074"/>
              <a:gd name="connsiteX3-23" fmla="*/ 4329113 w 4329113"/>
              <a:gd name="connsiteY3-24" fmla="*/ 1243011 h 1743074"/>
            </a:gdLst>
            <a:ahLst/>
            <a:cxnLst>
              <a:cxn ang="0">
                <a:pos x="connsiteX0-1" y="connsiteY0-2"/>
              </a:cxn>
              <a:cxn ang="0">
                <a:pos x="connsiteX1-3" y="connsiteY1-4"/>
              </a:cxn>
              <a:cxn ang="0">
                <a:pos x="connsiteX2-5" y="connsiteY2-6"/>
              </a:cxn>
              <a:cxn ang="0">
                <a:pos x="connsiteX3-7" y="connsiteY3-8"/>
              </a:cxn>
            </a:cxnLst>
            <a:rect l="l" t="t" r="r" b="b"/>
            <a:pathLst>
              <a:path w="4329113" h="1743074">
                <a:moveTo>
                  <a:pt x="4329113" y="1243011"/>
                </a:moveTo>
                <a:lnTo>
                  <a:pt x="0" y="0"/>
                </a:lnTo>
                <a:lnTo>
                  <a:pt x="4329113" y="1743074"/>
                </a:lnTo>
                <a:lnTo>
                  <a:pt x="4329113" y="1243011"/>
                </a:lnTo>
                <a:close/>
              </a:path>
            </a:pathLst>
          </a:cu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aphicFrame>
        <p:nvGraphicFramePr>
          <p:cNvPr id="10" name="图表 9"/>
          <p:cNvGraphicFramePr/>
          <p:nvPr/>
        </p:nvGraphicFramePr>
        <p:xfrm>
          <a:off x="582239" y="1743668"/>
          <a:ext cx="5312697" cy="400691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图表 18"/>
          <p:cNvGraphicFramePr/>
          <p:nvPr>
            <p:extLst>
              <p:ext uri="{D42A27DB-BD31-4B8C-83A1-F6EECF244321}">
                <p14:modId xmlns:p14="http://schemas.microsoft.com/office/powerpoint/2010/main" val="1582340276"/>
              </p:ext>
            </p:extLst>
          </p:nvPr>
        </p:nvGraphicFramePr>
        <p:xfrm>
          <a:off x="6096000" y="1707476"/>
          <a:ext cx="6020619" cy="4343950"/>
        </p:xfrm>
        <a:graphic>
          <a:graphicData uri="http://schemas.openxmlformats.org/drawingml/2006/chart">
            <c:chart xmlns:c="http://schemas.openxmlformats.org/drawingml/2006/chart" xmlns:r="http://schemas.openxmlformats.org/officeDocument/2006/relationships" r:id="rId5"/>
          </a:graphicData>
        </a:graphic>
      </p:graphicFrame>
      <p:sp>
        <p:nvSpPr>
          <p:cNvPr id="21" name="文本框 20"/>
          <p:cNvSpPr txBox="1"/>
          <p:nvPr/>
        </p:nvSpPr>
        <p:spPr>
          <a:xfrm>
            <a:off x="895994" y="5958701"/>
            <a:ext cx="4578369" cy="338554"/>
          </a:xfrm>
          <a:prstGeom prst="rect">
            <a:avLst/>
          </a:prstGeom>
          <a:noFill/>
        </p:spPr>
        <p:txBody>
          <a:bodyPr wrap="none" rtlCol="0">
            <a:spAutoFit/>
          </a:bodyPr>
          <a:lstStyle/>
          <a:p>
            <a:pPr algn="ctr"/>
            <a:r>
              <a:rPr lang="en-US" altLang="zh-CN" sz="1600" dirty="0">
                <a:cs typeface="+mn-ea"/>
                <a:sym typeface="+mn-lt"/>
              </a:rPr>
              <a:t>About 1000 per year, 48% of </a:t>
            </a:r>
            <a:r>
              <a:rPr lang="en-US" altLang="zh-CN" sz="1600" dirty="0" smtClean="0">
                <a:cs typeface="+mn-ea"/>
                <a:sym typeface="+mn-lt"/>
              </a:rPr>
              <a:t>China </a:t>
            </a:r>
            <a:r>
              <a:rPr lang="en-US" altLang="zh-CN" sz="1600" dirty="0">
                <a:cs typeface="+mn-ea"/>
                <a:sym typeface="+mn-lt"/>
              </a:rPr>
              <a:t>total number</a:t>
            </a:r>
            <a:endParaRPr lang="zh-CN" altLang="en-US" sz="1600" dirty="0">
              <a:cs typeface="+mn-ea"/>
              <a:sym typeface="+mn-lt"/>
            </a:endParaRPr>
          </a:p>
        </p:txBody>
      </p:sp>
      <p:sp>
        <p:nvSpPr>
          <p:cNvPr id="56" name="文本框 55"/>
          <p:cNvSpPr txBox="1"/>
          <p:nvPr/>
        </p:nvSpPr>
        <p:spPr>
          <a:xfrm>
            <a:off x="6844311" y="6051426"/>
            <a:ext cx="4331080" cy="584775"/>
          </a:xfrm>
          <a:prstGeom prst="rect">
            <a:avLst/>
          </a:prstGeom>
          <a:noFill/>
        </p:spPr>
        <p:txBody>
          <a:bodyPr wrap="square" rtlCol="0">
            <a:spAutoFit/>
          </a:bodyPr>
          <a:lstStyle/>
          <a:p>
            <a:pPr algn="ctr"/>
            <a:r>
              <a:rPr lang="en-US" altLang="zh-CN" sz="1600" dirty="0">
                <a:cs typeface="+mn-ea"/>
                <a:sym typeface="+mn-lt"/>
              </a:rPr>
              <a:t>100 doctors per year, </a:t>
            </a:r>
            <a:r>
              <a:rPr lang="zh-CN" altLang="en-US" sz="1600" dirty="0">
                <a:cs typeface="+mn-ea"/>
                <a:sym typeface="+mn-lt"/>
              </a:rPr>
              <a:t> </a:t>
            </a:r>
            <a:r>
              <a:rPr lang="en-US" altLang="zh-CN" sz="1600" dirty="0">
                <a:cs typeface="+mn-ea"/>
                <a:sym typeface="+mn-lt"/>
              </a:rPr>
              <a:t>24% of </a:t>
            </a:r>
            <a:r>
              <a:rPr lang="en-US" altLang="zh-CN" sz="1600" dirty="0" smtClean="0">
                <a:cs typeface="+mn-ea"/>
                <a:sym typeface="+mn-lt"/>
              </a:rPr>
              <a:t>China </a:t>
            </a:r>
            <a:r>
              <a:rPr lang="en-US" altLang="zh-CN" sz="1600" dirty="0">
                <a:cs typeface="+mn-ea"/>
                <a:sym typeface="+mn-lt"/>
              </a:rPr>
              <a:t>total; </a:t>
            </a:r>
            <a:endParaRPr lang="en-US" altLang="zh-CN" sz="1600" dirty="0" smtClean="0">
              <a:cs typeface="+mn-ea"/>
              <a:sym typeface="+mn-lt"/>
            </a:endParaRPr>
          </a:p>
          <a:p>
            <a:pPr algn="ctr"/>
            <a:r>
              <a:rPr lang="en-US" altLang="zh-CN" sz="1600" dirty="0" smtClean="0">
                <a:cs typeface="+mn-ea"/>
                <a:sym typeface="+mn-lt"/>
              </a:rPr>
              <a:t>350 </a:t>
            </a:r>
            <a:r>
              <a:rPr lang="en-US" altLang="zh-CN" sz="1600" dirty="0">
                <a:cs typeface="+mn-ea"/>
                <a:sym typeface="+mn-lt"/>
              </a:rPr>
              <a:t>masters per year, 43%of </a:t>
            </a:r>
            <a:r>
              <a:rPr lang="en-US" altLang="zh-CN" sz="1600" dirty="0">
                <a:cs typeface="+mn-ea"/>
                <a:sym typeface="+mn-lt"/>
              </a:rPr>
              <a:t>China</a:t>
            </a:r>
            <a:r>
              <a:rPr lang="en-US" altLang="zh-CN" sz="1600" dirty="0" smtClean="0">
                <a:cs typeface="+mn-ea"/>
                <a:sym typeface="+mn-lt"/>
              </a:rPr>
              <a:t> </a:t>
            </a:r>
            <a:r>
              <a:rPr lang="en-US" altLang="zh-CN" sz="1600" dirty="0">
                <a:cs typeface="+mn-ea"/>
                <a:sym typeface="+mn-lt"/>
              </a:rPr>
              <a:t>total</a:t>
            </a:r>
            <a:endParaRPr lang="zh-CN" altLang="en-US" sz="1600" dirty="0">
              <a:cs typeface="+mn-ea"/>
              <a:sym typeface="+mn-lt"/>
            </a:endParaRPr>
          </a:p>
        </p:txBody>
      </p:sp>
      <p:sp>
        <p:nvSpPr>
          <p:cNvPr id="2" name="灯片编号占位符 1"/>
          <p:cNvSpPr>
            <a:spLocks noGrp="1"/>
          </p:cNvSpPr>
          <p:nvPr>
            <p:ph type="sldNum" sz="quarter" idx="12"/>
          </p:nvPr>
        </p:nvSpPr>
        <p:spPr/>
        <p:txBody>
          <a:bodyPr/>
          <a:lstStyle/>
          <a:p>
            <a:fld id="{F6F80BA7-3816-42AE-A7C0-0A497978291E}" type="slidenum">
              <a:rPr lang="zh-CN" altLang="en-US" smtClean="0">
                <a:cs typeface="+mn-ea"/>
                <a:sym typeface="+mn-lt"/>
              </a:rPr>
              <a:t>7</a:t>
            </a:fld>
            <a:endParaRPr lang="zh-CN" altLang="en-US" dirty="0">
              <a:cs typeface="+mn-ea"/>
              <a:sym typeface="+mn-lt"/>
            </a:endParaRPr>
          </a:p>
        </p:txBody>
      </p:sp>
      <p:grpSp>
        <p:nvGrpSpPr>
          <p:cNvPr id="22" name="组合 21"/>
          <p:cNvGrpSpPr/>
          <p:nvPr/>
        </p:nvGrpSpPr>
        <p:grpSpPr>
          <a:xfrm>
            <a:off x="-14235" y="-80262"/>
            <a:ext cx="8700224" cy="739818"/>
            <a:chOff x="2697466" y="3285553"/>
            <a:chExt cx="6607971" cy="739818"/>
          </a:xfrm>
        </p:grpSpPr>
        <p:sp>
          <p:nvSpPr>
            <p:cNvPr id="23" name="文本框 34"/>
            <p:cNvSpPr txBox="1"/>
            <p:nvPr/>
          </p:nvSpPr>
          <p:spPr bwMode="auto">
            <a:xfrm>
              <a:off x="2935557" y="3343397"/>
              <a:ext cx="6369880" cy="603250"/>
            </a:xfrm>
            <a:prstGeom prst="round2DiagRect">
              <a:avLst>
                <a:gd name="adj1" fmla="val 41153"/>
                <a:gd name="adj2" fmla="val 0"/>
              </a:avLst>
            </a:prstGeom>
            <a:solidFill>
              <a:srgbClr val="9966FF"/>
            </a:solidFill>
            <a:ln>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a:spAutoFit/>
            </a:bodyPr>
            <a:lstStyle/>
            <a:p>
              <a:pPr algn="ctr" fontAlgn="auto">
                <a:spcBef>
                  <a:spcPts val="0"/>
                </a:spcBef>
                <a:spcAft>
                  <a:spcPts val="0"/>
                </a:spcAft>
                <a:defRPr/>
              </a:pP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4" name="椭圆 23">
              <a:extLst>
                <a:ext uri="{FF2B5EF4-FFF2-40B4-BE49-F238E27FC236}">
                  <a16:creationId xmlns:a16="http://schemas.microsoft.com/office/drawing/2014/main" id="{A20F0133-04E6-4B0C-A757-EDC27BFAAC3D}"/>
                </a:ext>
              </a:extLst>
            </p:cNvPr>
            <p:cNvSpPr/>
            <p:nvPr/>
          </p:nvSpPr>
          <p:spPr>
            <a:xfrm>
              <a:off x="2697466" y="3285553"/>
              <a:ext cx="580925" cy="739818"/>
            </a:xfrm>
            <a:prstGeom prst="ellipse">
              <a:avLst/>
            </a:prstGeom>
            <a:solidFill>
              <a:srgbClr val="9966FF"/>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a:effectLst>
                    <a:outerShdw blurRad="38100" dist="38100" dir="2700000" algn="tl">
                      <a:srgbClr val="000000">
                        <a:alpha val="43137"/>
                      </a:srgbClr>
                    </a:outerShdw>
                  </a:effectLst>
                  <a:latin typeface="+mn-ea"/>
                  <a:cs typeface="+mn-ea"/>
                </a:rPr>
                <a:t>1</a:t>
              </a:r>
              <a:endParaRPr lang="zh-CN" altLang="en-US" sz="2400" b="1" dirty="0">
                <a:effectLst>
                  <a:outerShdw blurRad="38100" dist="38100" dir="2700000" algn="tl">
                    <a:srgbClr val="000000">
                      <a:alpha val="43137"/>
                    </a:srgbClr>
                  </a:outerShdw>
                </a:effectLst>
                <a:latin typeface="+mn-ea"/>
                <a:cs typeface="+mn-ea"/>
              </a:endParaRPr>
            </a:p>
          </p:txBody>
        </p:sp>
      </p:grpSp>
      <p:sp>
        <p:nvSpPr>
          <p:cNvPr id="25" name="矩形 24"/>
          <p:cNvSpPr/>
          <p:nvPr/>
        </p:nvSpPr>
        <p:spPr>
          <a:xfrm>
            <a:off x="990567" y="53762"/>
            <a:ext cx="6881242" cy="1015663"/>
          </a:xfrm>
          <a:prstGeom prst="rect">
            <a:avLst/>
          </a:prstGeom>
        </p:spPr>
        <p:txBody>
          <a:bodyPr wrap="square">
            <a:spAutoFit/>
          </a:bodyPr>
          <a:lstStyle/>
          <a:p>
            <a:pPr fontAlgn="auto">
              <a:spcBef>
                <a:spcPts val="0"/>
              </a:spcBef>
              <a:spcAft>
                <a:spcPts val="0"/>
              </a:spcAft>
              <a:defRPr/>
            </a:pPr>
            <a:r>
              <a:rPr lang="en-US" altLang="zh-CN" sz="2400" b="1" dirty="0">
                <a:solidFill>
                  <a:prstClr val="white"/>
                </a:solidFill>
                <a:latin typeface="微软雅黑" panose="020B0503020204020204" pitchFamily="34" charset="-122"/>
                <a:ea typeface="微软雅黑" panose="020B0503020204020204" pitchFamily="34" charset="-122"/>
                <a:cs typeface="+mn-cs"/>
              </a:rPr>
              <a:t>NUIST Strength</a:t>
            </a:r>
            <a:r>
              <a:rPr lang="en-US" altLang="zh-CN" b="1" dirty="0">
                <a:solidFill>
                  <a:schemeClr val="bg1"/>
                </a:solidFill>
                <a:latin typeface="微软雅黑" panose="020B0503020204020204" pitchFamily="34" charset="-122"/>
                <a:ea typeface="微软雅黑" panose="020B0503020204020204" pitchFamily="34" charset="-122"/>
                <a:cs typeface="+mn-cs"/>
              </a:rPr>
              <a:t>——</a:t>
            </a:r>
            <a:r>
              <a:rPr lang="en-US" altLang="zh-CN" sz="2000" b="1" dirty="0">
                <a:solidFill>
                  <a:prstClr val="white"/>
                </a:solidFill>
                <a:latin typeface="微软雅黑" panose="020B0503020204020204" pitchFamily="34" charset="-122"/>
                <a:ea typeface="微软雅黑" panose="020B0503020204020204" pitchFamily="34" charset="-122"/>
                <a:cs typeface="+mn-cs"/>
              </a:rPr>
              <a:t>The scale of cultivation</a:t>
            </a:r>
            <a:endParaRPr lang="zh-CN" altLang="en-US" sz="2400" b="1" dirty="0">
              <a:solidFill>
                <a:prstClr val="white"/>
              </a:solidFill>
              <a:latin typeface="微软雅黑" panose="020B0503020204020204" pitchFamily="34" charset="-122"/>
              <a:ea typeface="微软雅黑" panose="020B0503020204020204" pitchFamily="34" charset="-122"/>
              <a:cs typeface="+mn-cs"/>
            </a:endParaRPr>
          </a:p>
          <a:p>
            <a:pPr lvl="0" fontAlgn="auto">
              <a:spcBef>
                <a:spcPts val="0"/>
              </a:spcBef>
              <a:spcAft>
                <a:spcPts val="0"/>
              </a:spcAft>
              <a:defRPr/>
            </a:pPr>
            <a:endParaRPr lang="zh-CN" altLang="en-US" b="1" dirty="0">
              <a:solidFill>
                <a:schemeClr val="bg1"/>
              </a:solidFill>
              <a:latin typeface="微软雅黑" panose="020B0503020204020204" pitchFamily="34" charset="-122"/>
              <a:ea typeface="微软雅黑" panose="020B0503020204020204" pitchFamily="34" charset="-122"/>
            </a:endParaRPr>
          </a:p>
          <a:p>
            <a:pPr lvl="0" fontAlgn="auto">
              <a:spcBef>
                <a:spcPts val="0"/>
              </a:spcBef>
              <a:spcAft>
                <a:spcPts val="0"/>
              </a:spcAft>
              <a:defRPr/>
            </a:pPr>
            <a:endParaRPr lang="en-US" altLang="zh-CN"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29681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79"/>
          <p:cNvPicPr>
            <a:picLocks noChangeAspect="1"/>
          </p:cNvPicPr>
          <p:nvPr/>
        </p:nvPicPr>
        <p:blipFill>
          <a:blip r:embed="rId3">
            <a:extLst>
              <a:ext uri="{28A0092B-C50C-407E-A947-70E740481C1C}">
                <a14:useLocalDpi xmlns:a14="http://schemas.microsoft.com/office/drawing/2010/main" val="0"/>
              </a:ext>
            </a:extLst>
          </a:blip>
          <a:srcRect l="90279" t="71322" r="-8357" b="-407"/>
          <a:stretch>
            <a:fillRect/>
          </a:stretch>
        </p:blipFill>
        <p:spPr>
          <a:xfrm>
            <a:off x="11006845" y="4906366"/>
            <a:ext cx="2205013" cy="1994634"/>
          </a:xfrm>
          <a:custGeom>
            <a:avLst/>
            <a:gdLst>
              <a:gd name="connsiteX0" fmla="*/ 1674642 w 2205013"/>
              <a:gd name="connsiteY0" fmla="*/ 0 h 1994634"/>
              <a:gd name="connsiteX1" fmla="*/ 2205013 w 2205013"/>
              <a:gd name="connsiteY1" fmla="*/ 1994634 h 1994634"/>
              <a:gd name="connsiteX2" fmla="*/ 1089 w 2205013"/>
              <a:gd name="connsiteY2" fmla="*/ 1994634 h 1994634"/>
              <a:gd name="connsiteX3" fmla="*/ 0 w 2205013"/>
              <a:gd name="connsiteY3" fmla="*/ 1966756 h 1994634"/>
              <a:gd name="connsiteX4" fmla="*/ 1185654 w 2205013"/>
              <a:gd name="connsiteY4" fmla="*/ 1966756 h 1994634"/>
              <a:gd name="connsiteX5" fmla="*/ 1185654 w 2205013"/>
              <a:gd name="connsiteY5" fmla="*/ 223226 h 1994634"/>
              <a:gd name="connsiteX6" fmla="*/ 1674642 w 2205013"/>
              <a:gd name="connsiteY6" fmla="*/ 0 h 199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5013" h="1994634">
                <a:moveTo>
                  <a:pt x="1674642" y="0"/>
                </a:moveTo>
                <a:cubicBezTo>
                  <a:pt x="2023305" y="618115"/>
                  <a:pt x="2205013" y="1301490"/>
                  <a:pt x="2205013" y="1994634"/>
                </a:cubicBezTo>
                <a:lnTo>
                  <a:pt x="1089" y="1994634"/>
                </a:lnTo>
                <a:lnTo>
                  <a:pt x="0" y="1966756"/>
                </a:lnTo>
                <a:lnTo>
                  <a:pt x="1185654" y="1966756"/>
                </a:lnTo>
                <a:lnTo>
                  <a:pt x="1185654" y="223226"/>
                </a:lnTo>
                <a:lnTo>
                  <a:pt x="1674642" y="0"/>
                </a:lnTo>
                <a:close/>
              </a:path>
            </a:pathLst>
          </a:custGeom>
        </p:spPr>
      </p:pic>
      <p:pic>
        <p:nvPicPr>
          <p:cNvPr id="79" name="图片 78"/>
          <p:cNvPicPr>
            <a:picLocks noChangeAspect="1"/>
          </p:cNvPicPr>
          <p:nvPr/>
        </p:nvPicPr>
        <p:blipFill>
          <a:blip r:embed="rId3">
            <a:extLst>
              <a:ext uri="{28A0092B-C50C-407E-A947-70E740481C1C}">
                <a14:useLocalDpi xmlns:a14="http://schemas.microsoft.com/office/drawing/2010/main" val="0"/>
              </a:ext>
            </a:extLst>
          </a:blip>
          <a:srcRect l="-6288" t="71939" r="89004" b="-87"/>
          <a:stretch>
            <a:fillRect/>
          </a:stretch>
        </p:blipFill>
        <p:spPr>
          <a:xfrm>
            <a:off x="-771718" y="4948711"/>
            <a:ext cx="2108170" cy="1930367"/>
          </a:xfrm>
          <a:custGeom>
            <a:avLst/>
            <a:gdLst>
              <a:gd name="connsiteX0" fmla="*/ 290393 w 2108170"/>
              <a:gd name="connsiteY0" fmla="*/ 0 h 1930367"/>
              <a:gd name="connsiteX1" fmla="*/ 766954 w 2108170"/>
              <a:gd name="connsiteY1" fmla="*/ 205808 h 1930367"/>
              <a:gd name="connsiteX2" fmla="*/ 766954 w 2108170"/>
              <a:gd name="connsiteY2" fmla="*/ 1924412 h 1930367"/>
              <a:gd name="connsiteX3" fmla="*/ 2107306 w 2108170"/>
              <a:gd name="connsiteY3" fmla="*/ 1924412 h 1930367"/>
              <a:gd name="connsiteX4" fmla="*/ 2108170 w 2108170"/>
              <a:gd name="connsiteY4" fmla="*/ 1930367 h 1930367"/>
              <a:gd name="connsiteX5" fmla="*/ 18474 w 2108170"/>
              <a:gd name="connsiteY5" fmla="*/ 1923204 h 1930367"/>
              <a:gd name="connsiteX6" fmla="*/ 290393 w 2108170"/>
              <a:gd name="connsiteY6" fmla="*/ 0 h 193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170" h="1930367">
                <a:moveTo>
                  <a:pt x="290393" y="0"/>
                </a:moveTo>
                <a:lnTo>
                  <a:pt x="766954" y="205808"/>
                </a:lnTo>
                <a:lnTo>
                  <a:pt x="766954" y="1924412"/>
                </a:lnTo>
                <a:lnTo>
                  <a:pt x="2107306" y="1924412"/>
                </a:lnTo>
                <a:lnTo>
                  <a:pt x="2108170" y="1930367"/>
                </a:lnTo>
                <a:lnTo>
                  <a:pt x="18474" y="1923204"/>
                </a:lnTo>
                <a:cubicBezTo>
                  <a:pt x="-43113" y="1257951"/>
                  <a:pt x="49720" y="601369"/>
                  <a:pt x="290393" y="0"/>
                </a:cubicBezTo>
                <a:close/>
              </a:path>
            </a:pathLst>
          </a:custGeom>
        </p:spPr>
      </p:pic>
      <p:pic>
        <p:nvPicPr>
          <p:cNvPr id="54" name="图片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9330" y="0"/>
            <a:ext cx="4012671" cy="1639637"/>
          </a:xfrm>
          <a:custGeom>
            <a:avLst/>
            <a:gdLst>
              <a:gd name="connsiteX0" fmla="*/ 0 w 4012671"/>
              <a:gd name="connsiteY0" fmla="*/ 0 h 1925665"/>
              <a:gd name="connsiteX1" fmla="*/ 4012671 w 4012671"/>
              <a:gd name="connsiteY1" fmla="*/ 0 h 1925665"/>
              <a:gd name="connsiteX2" fmla="*/ 4012671 w 4012671"/>
              <a:gd name="connsiteY2" fmla="*/ 1925665 h 1925665"/>
              <a:gd name="connsiteX3" fmla="*/ 3841328 w 4012671"/>
              <a:gd name="connsiteY3" fmla="*/ 1713981 h 1925665"/>
              <a:gd name="connsiteX4" fmla="*/ 570158 w 4012671"/>
              <a:gd name="connsiteY4" fmla="*/ 92544 h 1925665"/>
              <a:gd name="connsiteX5" fmla="*/ 141654 w 4012671"/>
              <a:gd name="connsiteY5" fmla="*/ 17419 h 192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2671" h="1925665">
                <a:moveTo>
                  <a:pt x="0" y="0"/>
                </a:moveTo>
                <a:lnTo>
                  <a:pt x="4012671" y="0"/>
                </a:lnTo>
                <a:lnTo>
                  <a:pt x="4012671" y="1925665"/>
                </a:lnTo>
                <a:lnTo>
                  <a:pt x="3841328" y="1713981"/>
                </a:lnTo>
                <a:cubicBezTo>
                  <a:pt x="3204450" y="1005213"/>
                  <a:pt x="2009426" y="382711"/>
                  <a:pt x="570158" y="92544"/>
                </a:cubicBezTo>
                <a:cubicBezTo>
                  <a:pt x="426231" y="63527"/>
                  <a:pt x="283268" y="38520"/>
                  <a:pt x="141654" y="17419"/>
                </a:cubicBezTo>
                <a:close/>
              </a:path>
            </a:pathLst>
          </a:custGeom>
          <a:noFill/>
          <a:ln w="57150">
            <a:noFill/>
          </a:ln>
        </p:spPr>
      </p:pic>
      <p:sp>
        <p:nvSpPr>
          <p:cNvPr id="74" name="任意多边形 73"/>
          <p:cNvSpPr/>
          <p:nvPr/>
        </p:nvSpPr>
        <p:spPr>
          <a:xfrm>
            <a:off x="10909005" y="0"/>
            <a:ext cx="1282995" cy="1925666"/>
          </a:xfrm>
          <a:custGeom>
            <a:avLst/>
            <a:gdLst>
              <a:gd name="connsiteX0" fmla="*/ 0 w 1884318"/>
              <a:gd name="connsiteY0" fmla="*/ 0 h 1076807"/>
              <a:gd name="connsiteX1" fmla="*/ 1884318 w 1884318"/>
              <a:gd name="connsiteY1" fmla="*/ 0 h 1076807"/>
              <a:gd name="connsiteX2" fmla="*/ 1884318 w 1884318"/>
              <a:gd name="connsiteY2" fmla="*/ 1076807 h 1076807"/>
              <a:gd name="connsiteX3" fmla="*/ 1740416 w 1884318"/>
              <a:gd name="connsiteY3" fmla="*/ 911500 h 1076807"/>
              <a:gd name="connsiteX4" fmla="*/ 179963 w 1884318"/>
              <a:gd name="connsiteY4" fmla="*/ 47974 h 107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18" h="1076807">
                <a:moveTo>
                  <a:pt x="0" y="0"/>
                </a:moveTo>
                <a:lnTo>
                  <a:pt x="1884318" y="0"/>
                </a:lnTo>
                <a:lnTo>
                  <a:pt x="1884318" y="1076807"/>
                </a:lnTo>
                <a:lnTo>
                  <a:pt x="1740416" y="911500"/>
                </a:lnTo>
                <a:cubicBezTo>
                  <a:pt x="1382449" y="546845"/>
                  <a:pt x="838921" y="246067"/>
                  <a:pt x="179963" y="47974"/>
                </a:cubicBezTo>
                <a:close/>
              </a:path>
            </a:pathLst>
          </a:cu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直角三角形 83"/>
          <p:cNvSpPr/>
          <p:nvPr/>
        </p:nvSpPr>
        <p:spPr>
          <a:xfrm>
            <a:off x="0" y="6215063"/>
            <a:ext cx="3235427" cy="642936"/>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5" name="直角三角形 84"/>
          <p:cNvSpPr/>
          <p:nvPr/>
        </p:nvSpPr>
        <p:spPr>
          <a:xfrm flipH="1">
            <a:off x="8981831" y="6193163"/>
            <a:ext cx="3217644" cy="6437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灯片编号占位符 1"/>
          <p:cNvSpPr>
            <a:spLocks noGrp="1"/>
          </p:cNvSpPr>
          <p:nvPr>
            <p:ph type="sldNum" sz="quarter" idx="12"/>
          </p:nvPr>
        </p:nvSpPr>
        <p:spPr>
          <a:xfrm>
            <a:off x="8610600" y="6334450"/>
            <a:ext cx="2743200" cy="365125"/>
          </a:xfrm>
        </p:spPr>
        <p:txBody>
          <a:bodyPr/>
          <a:lstStyle/>
          <a:p>
            <a:fld id="{F6F80BA7-3816-42AE-A7C0-0A497978291E}" type="slidenum">
              <a:rPr lang="zh-CN" altLang="en-US" smtClean="0">
                <a:cs typeface="+mn-ea"/>
                <a:sym typeface="+mn-lt"/>
              </a:rPr>
              <a:t>8</a:t>
            </a:fld>
            <a:endParaRPr lang="zh-CN" altLang="en-US">
              <a:cs typeface="+mn-ea"/>
              <a:sym typeface="+mn-lt"/>
            </a:endParaRPr>
          </a:p>
        </p:txBody>
      </p:sp>
      <p:sp>
        <p:nvSpPr>
          <p:cNvPr id="77" name="椭圆 76"/>
          <p:cNvSpPr/>
          <p:nvPr/>
        </p:nvSpPr>
        <p:spPr>
          <a:xfrm rot="5400000">
            <a:off x="503183" y="2428740"/>
            <a:ext cx="4494681" cy="3262527"/>
          </a:xfrm>
          <a:prstGeom prst="ellipse">
            <a:avLst/>
          </a:prstGeom>
          <a:noFill/>
          <a:ln w="12700" cap="flat" cmpd="sng" algn="ctr">
            <a:solidFill>
              <a:srgbClr val="014F8D">
                <a:shade val="50000"/>
              </a:srgbClr>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cs typeface="+mn-ea"/>
              <a:sym typeface="+mn-lt"/>
            </a:endParaRPr>
          </a:p>
        </p:txBody>
      </p:sp>
      <p:sp>
        <p:nvSpPr>
          <p:cNvPr id="78" name="椭圆 77"/>
          <p:cNvSpPr/>
          <p:nvPr/>
        </p:nvSpPr>
        <p:spPr>
          <a:xfrm rot="5400000">
            <a:off x="1254364" y="2412897"/>
            <a:ext cx="4494681" cy="3262527"/>
          </a:xfrm>
          <a:prstGeom prst="ellipse">
            <a:avLst/>
          </a:prstGeom>
          <a:noFill/>
          <a:ln w="12700" cap="flat" cmpd="sng" algn="ctr">
            <a:solidFill>
              <a:srgbClr val="014F8D">
                <a:shade val="50000"/>
              </a:srgbClr>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cs typeface="+mn-ea"/>
              <a:sym typeface="+mn-lt"/>
            </a:endParaRPr>
          </a:p>
        </p:txBody>
      </p:sp>
      <p:sp>
        <p:nvSpPr>
          <p:cNvPr id="81" name="任意多边形 80"/>
          <p:cNvSpPr/>
          <p:nvPr/>
        </p:nvSpPr>
        <p:spPr>
          <a:xfrm>
            <a:off x="885217" y="3948206"/>
            <a:ext cx="4424912" cy="1016008"/>
          </a:xfrm>
          <a:custGeom>
            <a:avLst/>
            <a:gdLst>
              <a:gd name="connsiteX0" fmla="*/ 0 w 2861128"/>
              <a:gd name="connsiteY0" fmla="*/ 1430564 h 2861128"/>
              <a:gd name="connsiteX1" fmla="*/ 1430564 w 2861128"/>
              <a:gd name="connsiteY1" fmla="*/ 0 h 2861128"/>
              <a:gd name="connsiteX2" fmla="*/ 2861128 w 2861128"/>
              <a:gd name="connsiteY2" fmla="*/ 1430564 h 2861128"/>
              <a:gd name="connsiteX3" fmla="*/ 1430564 w 2861128"/>
              <a:gd name="connsiteY3" fmla="*/ 2861128 h 2861128"/>
              <a:gd name="connsiteX4" fmla="*/ 0 w 2861128"/>
              <a:gd name="connsiteY4" fmla="*/ 1430564 h 2861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128" h="2861128">
                <a:moveTo>
                  <a:pt x="0" y="1430564"/>
                </a:moveTo>
                <a:cubicBezTo>
                  <a:pt x="0" y="640485"/>
                  <a:pt x="640485" y="0"/>
                  <a:pt x="1430564" y="0"/>
                </a:cubicBezTo>
                <a:cubicBezTo>
                  <a:pt x="2220643" y="0"/>
                  <a:pt x="2861128" y="640485"/>
                  <a:pt x="2861128" y="1430564"/>
                </a:cubicBezTo>
                <a:cubicBezTo>
                  <a:pt x="2861128" y="2220643"/>
                  <a:pt x="2220643" y="2861128"/>
                  <a:pt x="1430564" y="2861128"/>
                </a:cubicBezTo>
                <a:cubicBezTo>
                  <a:pt x="640485" y="2861128"/>
                  <a:pt x="0" y="2220643"/>
                  <a:pt x="0" y="1430564"/>
                </a:cubicBezTo>
                <a:close/>
              </a:path>
            </a:pathLst>
          </a:custGeom>
          <a:solidFill>
            <a:srgbClr val="768395">
              <a:lumMod val="20000"/>
              <a:lumOff val="80000"/>
            </a:srgb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0" vert="horz" wrap="square" lIns="576459" tIns="460912" rIns="576459" bIns="460912" numCol="1" spcCol="1270" anchor="ctr" anchorCtr="0">
            <a:noAutofit/>
          </a:bodyPr>
          <a:lstStyle/>
          <a:p>
            <a:pPr marL="0" marR="0" lvl="0" indent="0" algn="ctr" defTabSz="1466850" eaLnBrk="1" fontAlgn="auto" latinLnBrk="0" hangingPunct="1">
              <a:lnSpc>
                <a:spcPct val="90000"/>
              </a:lnSpc>
              <a:spcBef>
                <a:spcPct val="0"/>
              </a:spcBef>
              <a:spcAft>
                <a:spcPct val="35000"/>
              </a:spcAft>
              <a:buClrTx/>
              <a:buSzTx/>
              <a:buFontTx/>
              <a:buNone/>
              <a:defRPr/>
            </a:pPr>
            <a:r>
              <a:rPr kumimoji="0" lang="en-US" altLang="zh-CN" sz="1600" b="1" i="0" u="none" strike="noStrike" kern="0" cap="none" spc="0" normalizeH="0" baseline="0" noProof="0" dirty="0">
                <a:ln>
                  <a:noFill/>
                </a:ln>
                <a:solidFill>
                  <a:srgbClr val="000000"/>
                </a:solidFill>
                <a:effectLst/>
                <a:uLnTx/>
                <a:uFillTx/>
                <a:cs typeface="+mn-ea"/>
                <a:sym typeface="+mn-lt"/>
              </a:rPr>
              <a:t>Supporting Discipline Groups</a:t>
            </a:r>
            <a:endParaRPr kumimoji="0" lang="zh-CN" altLang="en-US" sz="1600" b="1" i="0" u="none" strike="noStrike" kern="0" cap="none" spc="0" normalizeH="0" baseline="0" noProof="0" dirty="0">
              <a:ln>
                <a:noFill/>
              </a:ln>
              <a:solidFill>
                <a:srgbClr val="000000"/>
              </a:solidFill>
              <a:effectLst/>
              <a:uLnTx/>
              <a:uFillTx/>
              <a:cs typeface="+mn-ea"/>
              <a:sym typeface="+mn-lt"/>
            </a:endParaRPr>
          </a:p>
        </p:txBody>
      </p:sp>
      <p:sp>
        <p:nvSpPr>
          <p:cNvPr id="82" name="椭圆 81"/>
          <p:cNvSpPr/>
          <p:nvPr/>
        </p:nvSpPr>
        <p:spPr>
          <a:xfrm>
            <a:off x="885216" y="2359309"/>
            <a:ext cx="4494681" cy="1926317"/>
          </a:xfrm>
          <a:prstGeom prst="ellipse">
            <a:avLst/>
          </a:prstGeom>
          <a:noFill/>
          <a:ln w="12700" cap="flat" cmpd="sng" algn="ctr">
            <a:solidFill>
              <a:srgbClr val="014F8D">
                <a:shade val="50000"/>
              </a:srgbClr>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cs typeface="+mn-ea"/>
              <a:sym typeface="+mn-lt"/>
            </a:endParaRPr>
          </a:p>
        </p:txBody>
      </p:sp>
      <p:sp>
        <p:nvSpPr>
          <p:cNvPr id="83" name="任意多边形 82"/>
          <p:cNvSpPr/>
          <p:nvPr/>
        </p:nvSpPr>
        <p:spPr>
          <a:xfrm>
            <a:off x="1135469" y="5036634"/>
            <a:ext cx="4056053" cy="1005350"/>
          </a:xfrm>
          <a:custGeom>
            <a:avLst/>
            <a:gdLst>
              <a:gd name="connsiteX0" fmla="*/ 0 w 2861128"/>
              <a:gd name="connsiteY0" fmla="*/ 1430564 h 2861128"/>
              <a:gd name="connsiteX1" fmla="*/ 1430564 w 2861128"/>
              <a:gd name="connsiteY1" fmla="*/ 0 h 2861128"/>
              <a:gd name="connsiteX2" fmla="*/ 2861128 w 2861128"/>
              <a:gd name="connsiteY2" fmla="*/ 1430564 h 2861128"/>
              <a:gd name="connsiteX3" fmla="*/ 1430564 w 2861128"/>
              <a:gd name="connsiteY3" fmla="*/ 2861128 h 2861128"/>
              <a:gd name="connsiteX4" fmla="*/ 0 w 2861128"/>
              <a:gd name="connsiteY4" fmla="*/ 1430564 h 2861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128" h="2861128">
                <a:moveTo>
                  <a:pt x="0" y="1430564"/>
                </a:moveTo>
                <a:cubicBezTo>
                  <a:pt x="0" y="640485"/>
                  <a:pt x="640485" y="0"/>
                  <a:pt x="1430564" y="0"/>
                </a:cubicBezTo>
                <a:cubicBezTo>
                  <a:pt x="2220643" y="0"/>
                  <a:pt x="2861128" y="640485"/>
                  <a:pt x="2861128" y="1430564"/>
                </a:cubicBezTo>
                <a:cubicBezTo>
                  <a:pt x="2861128" y="2220643"/>
                  <a:pt x="2220643" y="2861128"/>
                  <a:pt x="1430564" y="2861128"/>
                </a:cubicBezTo>
                <a:cubicBezTo>
                  <a:pt x="640485" y="2861128"/>
                  <a:pt x="0" y="2220643"/>
                  <a:pt x="0" y="1430564"/>
                </a:cubicBezTo>
                <a:close/>
              </a:path>
            </a:pathLst>
          </a:custGeom>
          <a:solidFill>
            <a:srgbClr val="D60011">
              <a:lumMod val="20000"/>
              <a:lumOff val="80000"/>
              <a:alpha val="70000"/>
            </a:srgb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0" vert="horz" wrap="square" lIns="576459" tIns="460912" rIns="576459" bIns="460912" numCol="1" spcCol="1270" anchor="ctr" anchorCtr="0">
            <a:noAutofit/>
          </a:bodyPr>
          <a:lstStyle/>
          <a:p>
            <a:pPr marL="0" marR="0" lvl="0" indent="0" algn="ctr" defTabSz="1466850" eaLnBrk="1" fontAlgn="auto" latinLnBrk="0" hangingPunct="1">
              <a:lnSpc>
                <a:spcPct val="90000"/>
              </a:lnSpc>
              <a:spcBef>
                <a:spcPct val="0"/>
              </a:spcBef>
              <a:spcAft>
                <a:spcPct val="35000"/>
              </a:spcAft>
              <a:buClrTx/>
              <a:buSzTx/>
              <a:buFontTx/>
              <a:buNone/>
              <a:defRPr/>
            </a:pPr>
            <a:r>
              <a:rPr kumimoji="0" lang="en-US" altLang="zh-CN" sz="1600" b="1" i="0" u="none" strike="noStrike" kern="0" cap="none" spc="0" normalizeH="0" baseline="0" noProof="0" dirty="0">
                <a:ln>
                  <a:noFill/>
                </a:ln>
                <a:solidFill>
                  <a:srgbClr val="000000"/>
                </a:solidFill>
                <a:effectLst/>
                <a:uLnTx/>
                <a:uFillTx/>
                <a:cs typeface="+mn-ea"/>
                <a:sym typeface="+mn-lt"/>
              </a:rPr>
              <a:t>Basic Discipline Groups</a:t>
            </a:r>
            <a:endParaRPr kumimoji="0" lang="zh-CN" altLang="zh-CN" sz="1600" b="1" i="0" u="none" strike="noStrike" kern="0" cap="none" spc="0" normalizeH="0" baseline="0" noProof="0" dirty="0">
              <a:ln>
                <a:noFill/>
              </a:ln>
              <a:solidFill>
                <a:srgbClr val="000000"/>
              </a:solidFill>
              <a:effectLst/>
              <a:uLnTx/>
              <a:uFillTx/>
              <a:cs typeface="+mn-ea"/>
              <a:sym typeface="+mn-lt"/>
            </a:endParaRPr>
          </a:p>
        </p:txBody>
      </p:sp>
      <p:grpSp>
        <p:nvGrpSpPr>
          <p:cNvPr id="86" name="组合 85"/>
          <p:cNvGrpSpPr/>
          <p:nvPr/>
        </p:nvGrpSpPr>
        <p:grpSpPr>
          <a:xfrm>
            <a:off x="397127" y="2807543"/>
            <a:ext cx="5577536" cy="979351"/>
            <a:chOff x="3016004" y="1899849"/>
            <a:chExt cx="6280101" cy="3093936"/>
          </a:xfrm>
        </p:grpSpPr>
        <p:sp>
          <p:nvSpPr>
            <p:cNvPr id="87" name="任意多边形 86"/>
            <p:cNvSpPr/>
            <p:nvPr/>
          </p:nvSpPr>
          <p:spPr>
            <a:xfrm>
              <a:off x="3016004" y="1899849"/>
              <a:ext cx="2221657" cy="3087008"/>
            </a:xfrm>
            <a:custGeom>
              <a:avLst/>
              <a:gdLst>
                <a:gd name="connsiteX0" fmla="*/ 0 w 2861128"/>
                <a:gd name="connsiteY0" fmla="*/ 1430564 h 2861128"/>
                <a:gd name="connsiteX1" fmla="*/ 1430564 w 2861128"/>
                <a:gd name="connsiteY1" fmla="*/ 0 h 2861128"/>
                <a:gd name="connsiteX2" fmla="*/ 2861128 w 2861128"/>
                <a:gd name="connsiteY2" fmla="*/ 1430564 h 2861128"/>
                <a:gd name="connsiteX3" fmla="*/ 1430564 w 2861128"/>
                <a:gd name="connsiteY3" fmla="*/ 2861128 h 2861128"/>
                <a:gd name="connsiteX4" fmla="*/ 0 w 2861128"/>
                <a:gd name="connsiteY4" fmla="*/ 1430564 h 2861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128" h="2861128">
                  <a:moveTo>
                    <a:pt x="0" y="1430564"/>
                  </a:moveTo>
                  <a:cubicBezTo>
                    <a:pt x="0" y="640485"/>
                    <a:pt x="640485" y="0"/>
                    <a:pt x="1430564" y="0"/>
                  </a:cubicBezTo>
                  <a:cubicBezTo>
                    <a:pt x="2220643" y="0"/>
                    <a:pt x="2861128" y="640485"/>
                    <a:pt x="2861128" y="1430564"/>
                  </a:cubicBezTo>
                  <a:cubicBezTo>
                    <a:pt x="2861128" y="2220643"/>
                    <a:pt x="2220643" y="2861128"/>
                    <a:pt x="1430564" y="2861128"/>
                  </a:cubicBezTo>
                  <a:cubicBezTo>
                    <a:pt x="640485" y="2861128"/>
                    <a:pt x="0" y="2220643"/>
                    <a:pt x="0" y="1430564"/>
                  </a:cubicBezTo>
                  <a:close/>
                </a:path>
              </a:pathLst>
            </a:custGeom>
            <a:solidFill>
              <a:srgbClr val="0991D5">
                <a:lumMod val="20000"/>
                <a:lumOff val="80000"/>
              </a:srgb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0" vert="horz" wrap="square" lIns="576459" tIns="460912" rIns="576459" bIns="460912" numCol="1" spcCol="1270" anchor="ctr" anchorCtr="0">
              <a:noAutofit/>
            </a:bodyPr>
            <a:lstStyle/>
            <a:p>
              <a:pPr marL="0" marR="0" lvl="0" indent="0" algn="ctr" defTabSz="1466850" eaLnBrk="1" fontAlgn="auto" latinLnBrk="0" hangingPunct="1">
                <a:lnSpc>
                  <a:spcPct val="90000"/>
                </a:lnSpc>
                <a:spcBef>
                  <a:spcPct val="0"/>
                </a:spcBef>
                <a:spcAft>
                  <a:spcPct val="35000"/>
                </a:spcAft>
                <a:buClrTx/>
                <a:buSzTx/>
                <a:buFontTx/>
                <a:buNone/>
                <a:defRPr/>
              </a:pPr>
              <a:r>
                <a:rPr kumimoji="0" lang="en-US" altLang="zh-CN" sz="1200" b="1" i="0" u="none" strike="noStrike" kern="0" cap="none" spc="0" normalizeH="0" baseline="0" noProof="0" dirty="0">
                  <a:ln>
                    <a:noFill/>
                  </a:ln>
                  <a:solidFill>
                    <a:srgbClr val="000000"/>
                  </a:solidFill>
                  <a:effectLst/>
                  <a:uLnTx/>
                  <a:uFillTx/>
                  <a:cs typeface="+mn-ea"/>
                  <a:sym typeface="+mn-lt"/>
                </a:rPr>
                <a:t>Environment, Ecology, Hydrology</a:t>
              </a:r>
              <a:endParaRPr kumimoji="0" lang="zh-CN" altLang="en-US" sz="1200" b="1" i="0" u="none" strike="noStrike" kern="0" cap="none" spc="0" normalizeH="0" baseline="0" noProof="0" dirty="0">
                <a:ln>
                  <a:noFill/>
                </a:ln>
                <a:solidFill>
                  <a:srgbClr val="000000"/>
                </a:solidFill>
                <a:effectLst/>
                <a:uLnTx/>
                <a:uFillTx/>
                <a:cs typeface="+mn-ea"/>
                <a:sym typeface="+mn-lt"/>
              </a:endParaRPr>
            </a:p>
          </p:txBody>
        </p:sp>
        <p:sp>
          <p:nvSpPr>
            <p:cNvPr id="88" name="任意多边形 87"/>
            <p:cNvSpPr/>
            <p:nvPr/>
          </p:nvSpPr>
          <p:spPr>
            <a:xfrm>
              <a:off x="6954337" y="1899852"/>
              <a:ext cx="2341768" cy="3087011"/>
            </a:xfrm>
            <a:custGeom>
              <a:avLst/>
              <a:gdLst>
                <a:gd name="connsiteX0" fmla="*/ 0 w 2861128"/>
                <a:gd name="connsiteY0" fmla="*/ 1430564 h 2861128"/>
                <a:gd name="connsiteX1" fmla="*/ 1430564 w 2861128"/>
                <a:gd name="connsiteY1" fmla="*/ 0 h 2861128"/>
                <a:gd name="connsiteX2" fmla="*/ 2861128 w 2861128"/>
                <a:gd name="connsiteY2" fmla="*/ 1430564 h 2861128"/>
                <a:gd name="connsiteX3" fmla="*/ 1430564 w 2861128"/>
                <a:gd name="connsiteY3" fmla="*/ 2861128 h 2861128"/>
                <a:gd name="connsiteX4" fmla="*/ 0 w 2861128"/>
                <a:gd name="connsiteY4" fmla="*/ 1430564 h 2861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128" h="2861128">
                  <a:moveTo>
                    <a:pt x="0" y="1430564"/>
                  </a:moveTo>
                  <a:cubicBezTo>
                    <a:pt x="0" y="640485"/>
                    <a:pt x="640485" y="0"/>
                    <a:pt x="1430564" y="0"/>
                  </a:cubicBezTo>
                  <a:cubicBezTo>
                    <a:pt x="2220643" y="0"/>
                    <a:pt x="2861128" y="640485"/>
                    <a:pt x="2861128" y="1430564"/>
                  </a:cubicBezTo>
                  <a:cubicBezTo>
                    <a:pt x="2861128" y="2220643"/>
                    <a:pt x="2220643" y="2861128"/>
                    <a:pt x="1430564" y="2861128"/>
                  </a:cubicBezTo>
                  <a:cubicBezTo>
                    <a:pt x="640485" y="2861128"/>
                    <a:pt x="0" y="2220643"/>
                    <a:pt x="0" y="1430564"/>
                  </a:cubicBezTo>
                  <a:close/>
                </a:path>
              </a:pathLst>
            </a:custGeom>
            <a:solidFill>
              <a:srgbClr val="0991D5">
                <a:lumMod val="20000"/>
                <a:lumOff val="80000"/>
              </a:srgb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0" vert="horz" wrap="square" lIns="576459" tIns="460912" rIns="576459" bIns="460912" numCol="1" spcCol="1270" anchor="ctr" anchorCtr="0">
              <a:noAutofit/>
            </a:bodyPr>
            <a:lstStyle/>
            <a:p>
              <a:pPr marL="0" marR="0" lvl="0" indent="0" algn="ctr" defTabSz="1466850" eaLnBrk="1" fontAlgn="auto" latinLnBrk="0" hangingPunct="1">
                <a:lnSpc>
                  <a:spcPct val="90000"/>
                </a:lnSpc>
                <a:spcBef>
                  <a:spcPct val="0"/>
                </a:spcBef>
                <a:spcAft>
                  <a:spcPct val="35000"/>
                </a:spcAft>
                <a:buClrTx/>
                <a:buSzTx/>
                <a:buFontTx/>
                <a:buNone/>
                <a:defRPr/>
              </a:pPr>
              <a:r>
                <a:rPr kumimoji="0" lang="en-US" altLang="zh-CN" sz="1200" b="1" i="0" u="none" strike="noStrike" kern="0" cap="none" spc="0" normalizeH="0" baseline="0" noProof="0" dirty="0">
                  <a:ln>
                    <a:noFill/>
                  </a:ln>
                  <a:solidFill>
                    <a:srgbClr val="000000"/>
                  </a:solidFill>
                  <a:effectLst/>
                  <a:uLnTx/>
                  <a:uFillTx/>
                  <a:cs typeface="+mn-ea"/>
                  <a:sym typeface="+mn-lt"/>
                </a:rPr>
                <a:t>Geography, Oceanography, Remote Sensing</a:t>
              </a:r>
              <a:endParaRPr kumimoji="0" lang="zh-CN" altLang="en-US" sz="1200" b="1" i="0" u="none" strike="noStrike" kern="0" cap="none" spc="0" normalizeH="0" baseline="0" noProof="0" dirty="0">
                <a:ln>
                  <a:noFill/>
                </a:ln>
                <a:solidFill>
                  <a:srgbClr val="000000"/>
                </a:solidFill>
                <a:effectLst/>
                <a:uLnTx/>
                <a:uFillTx/>
                <a:cs typeface="+mn-ea"/>
                <a:sym typeface="+mn-lt"/>
              </a:endParaRPr>
            </a:p>
          </p:txBody>
        </p:sp>
        <p:sp>
          <p:nvSpPr>
            <p:cNvPr id="89" name="任意多边形 88"/>
            <p:cNvSpPr/>
            <p:nvPr/>
          </p:nvSpPr>
          <p:spPr>
            <a:xfrm>
              <a:off x="4665435" y="1958185"/>
              <a:ext cx="2861128" cy="3035600"/>
            </a:xfrm>
            <a:custGeom>
              <a:avLst/>
              <a:gdLst>
                <a:gd name="connsiteX0" fmla="*/ 0 w 2861128"/>
                <a:gd name="connsiteY0" fmla="*/ 1430564 h 2861128"/>
                <a:gd name="connsiteX1" fmla="*/ 1430564 w 2861128"/>
                <a:gd name="connsiteY1" fmla="*/ 0 h 2861128"/>
                <a:gd name="connsiteX2" fmla="*/ 2861128 w 2861128"/>
                <a:gd name="connsiteY2" fmla="*/ 1430564 h 2861128"/>
                <a:gd name="connsiteX3" fmla="*/ 1430564 w 2861128"/>
                <a:gd name="connsiteY3" fmla="*/ 2861128 h 2861128"/>
                <a:gd name="connsiteX4" fmla="*/ 0 w 2861128"/>
                <a:gd name="connsiteY4" fmla="*/ 1430564 h 2861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128" h="2861128">
                  <a:moveTo>
                    <a:pt x="0" y="1430564"/>
                  </a:moveTo>
                  <a:cubicBezTo>
                    <a:pt x="0" y="640485"/>
                    <a:pt x="640485" y="0"/>
                    <a:pt x="1430564" y="0"/>
                  </a:cubicBezTo>
                  <a:cubicBezTo>
                    <a:pt x="2220643" y="0"/>
                    <a:pt x="2861128" y="640485"/>
                    <a:pt x="2861128" y="1430564"/>
                  </a:cubicBezTo>
                  <a:cubicBezTo>
                    <a:pt x="2861128" y="2220643"/>
                    <a:pt x="2220643" y="2861128"/>
                    <a:pt x="1430564" y="2861128"/>
                  </a:cubicBezTo>
                  <a:cubicBezTo>
                    <a:pt x="640485" y="2861128"/>
                    <a:pt x="0" y="2220643"/>
                    <a:pt x="0" y="1430564"/>
                  </a:cubicBezTo>
                  <a:close/>
                </a:path>
              </a:pathLst>
            </a:custGeom>
            <a:solidFill>
              <a:srgbClr val="163476">
                <a:lumMod val="20000"/>
                <a:lumOff val="80000"/>
              </a:srgb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0" vert="horz" wrap="square" lIns="576459" tIns="460912" rIns="576459" bIns="460912" numCol="1" spcCol="1270" anchor="ctr" anchorCtr="0">
              <a:noAutofit/>
            </a:bodyPr>
            <a:lstStyle/>
            <a:p>
              <a:pPr marL="0" marR="0" lvl="0" indent="0" algn="ctr" defTabSz="1466850" eaLnBrk="1" fontAlgn="auto" latinLnBrk="0" hangingPunct="1">
                <a:lnSpc>
                  <a:spcPct val="90000"/>
                </a:lnSpc>
                <a:spcBef>
                  <a:spcPct val="0"/>
                </a:spcBef>
                <a:spcAft>
                  <a:spcPct val="35000"/>
                </a:spcAft>
                <a:buClrTx/>
                <a:buSzTx/>
                <a:buFontTx/>
                <a:buNone/>
                <a:defRPr/>
              </a:pPr>
              <a:r>
                <a:rPr kumimoji="0" lang="en-US" altLang="zh-CN" sz="1600" b="1" i="0" u="none" strike="noStrike" kern="0" cap="none" spc="0" normalizeH="0" baseline="0" noProof="0" dirty="0">
                  <a:ln>
                    <a:noFill/>
                  </a:ln>
                  <a:solidFill>
                    <a:srgbClr val="000000"/>
                  </a:solidFill>
                  <a:effectLst/>
                  <a:uLnTx/>
                  <a:uFillTx/>
                  <a:cs typeface="+mn-ea"/>
                  <a:sym typeface="+mn-lt"/>
                </a:rPr>
                <a:t>Core:</a:t>
              </a:r>
            </a:p>
            <a:p>
              <a:pPr marL="0" marR="0" lvl="0" indent="0" algn="ctr" defTabSz="1466850" eaLnBrk="1" fontAlgn="auto" latinLnBrk="0" hangingPunct="1">
                <a:lnSpc>
                  <a:spcPct val="90000"/>
                </a:lnSpc>
                <a:spcBef>
                  <a:spcPct val="0"/>
                </a:spcBef>
                <a:spcAft>
                  <a:spcPct val="35000"/>
                </a:spcAft>
                <a:buClrTx/>
                <a:buSzTx/>
                <a:buFontTx/>
                <a:buNone/>
                <a:defRPr/>
              </a:pPr>
              <a:r>
                <a:rPr kumimoji="0" lang="en-US" altLang="zh-CN" sz="1600" b="1" i="0" u="none" strike="noStrike" kern="0" cap="none" spc="0" normalizeH="0" baseline="0" noProof="0" dirty="0">
                  <a:ln>
                    <a:noFill/>
                  </a:ln>
                  <a:solidFill>
                    <a:srgbClr val="000000"/>
                  </a:solidFill>
                  <a:effectLst/>
                  <a:uLnTx/>
                  <a:uFillTx/>
                  <a:cs typeface="+mn-ea"/>
                  <a:sym typeface="+mn-lt"/>
                </a:rPr>
                <a:t>Atmospheric Science</a:t>
              </a:r>
              <a:endParaRPr kumimoji="0" lang="zh-CN" altLang="en-US" sz="1600" b="1" i="0" u="none" strike="noStrike" kern="0" cap="none" spc="0" normalizeH="0" baseline="0" noProof="0" dirty="0">
                <a:ln>
                  <a:noFill/>
                </a:ln>
                <a:solidFill>
                  <a:srgbClr val="000000"/>
                </a:solidFill>
                <a:effectLst/>
                <a:uLnTx/>
                <a:uFillTx/>
                <a:cs typeface="+mn-ea"/>
                <a:sym typeface="+mn-lt"/>
              </a:endParaRPr>
            </a:p>
          </p:txBody>
        </p:sp>
      </p:grpSp>
      <p:sp>
        <p:nvSpPr>
          <p:cNvPr id="90" name="任意多边形 89"/>
          <p:cNvSpPr/>
          <p:nvPr/>
        </p:nvSpPr>
        <p:spPr>
          <a:xfrm>
            <a:off x="3747910" y="2024257"/>
            <a:ext cx="1440000" cy="720000"/>
          </a:xfrm>
          <a:custGeom>
            <a:avLst/>
            <a:gdLst>
              <a:gd name="connsiteX0" fmla="*/ 0 w 2861128"/>
              <a:gd name="connsiteY0" fmla="*/ 1430564 h 2861128"/>
              <a:gd name="connsiteX1" fmla="*/ 1430564 w 2861128"/>
              <a:gd name="connsiteY1" fmla="*/ 0 h 2861128"/>
              <a:gd name="connsiteX2" fmla="*/ 2861128 w 2861128"/>
              <a:gd name="connsiteY2" fmla="*/ 1430564 h 2861128"/>
              <a:gd name="connsiteX3" fmla="*/ 1430564 w 2861128"/>
              <a:gd name="connsiteY3" fmla="*/ 2861128 h 2861128"/>
              <a:gd name="connsiteX4" fmla="*/ 0 w 2861128"/>
              <a:gd name="connsiteY4" fmla="*/ 1430564 h 2861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128" h="2861128">
                <a:moveTo>
                  <a:pt x="0" y="1430564"/>
                </a:moveTo>
                <a:cubicBezTo>
                  <a:pt x="0" y="640485"/>
                  <a:pt x="640485" y="0"/>
                  <a:pt x="1430564" y="0"/>
                </a:cubicBezTo>
                <a:cubicBezTo>
                  <a:pt x="2220643" y="0"/>
                  <a:pt x="2861128" y="640485"/>
                  <a:pt x="2861128" y="1430564"/>
                </a:cubicBezTo>
                <a:cubicBezTo>
                  <a:pt x="2861128" y="2220643"/>
                  <a:pt x="2220643" y="2861128"/>
                  <a:pt x="1430564" y="2861128"/>
                </a:cubicBezTo>
                <a:cubicBezTo>
                  <a:pt x="640485" y="2861128"/>
                  <a:pt x="0" y="2220643"/>
                  <a:pt x="0" y="1430564"/>
                </a:cubicBezTo>
                <a:close/>
              </a:path>
            </a:pathLst>
          </a:custGeom>
          <a:solidFill>
            <a:srgbClr val="0991D5">
              <a:lumMod val="20000"/>
              <a:lumOff val="80000"/>
              <a:alpha val="70000"/>
            </a:srgb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0" vert="horz" wrap="square" lIns="576459" tIns="460912" rIns="576459" bIns="460912" numCol="1" spcCol="1270" anchor="ctr" anchorCtr="0">
            <a:noAutofit/>
          </a:bodyPr>
          <a:lstStyle/>
          <a:p>
            <a:pPr marL="0" marR="0" lvl="0" indent="0" algn="ctr" defTabSz="1466850" eaLnBrk="1" fontAlgn="auto" latinLnBrk="0" hangingPunct="1">
              <a:lnSpc>
                <a:spcPct val="90000"/>
              </a:lnSpc>
              <a:spcBef>
                <a:spcPct val="0"/>
              </a:spcBef>
              <a:spcAft>
                <a:spcPct val="35000"/>
              </a:spcAft>
              <a:buClrTx/>
              <a:buSzTx/>
              <a:buFontTx/>
              <a:buNone/>
              <a:defRPr/>
            </a:pPr>
            <a:endParaRPr kumimoji="0" lang="zh-CN" altLang="en-US" sz="1600" b="1" i="0" u="none" strike="noStrike" kern="0" cap="none" spc="0" normalizeH="0" baseline="0" noProof="0" dirty="0">
              <a:ln>
                <a:noFill/>
              </a:ln>
              <a:solidFill>
                <a:srgbClr val="000000"/>
              </a:solidFill>
              <a:effectLst/>
              <a:uLnTx/>
              <a:uFillTx/>
              <a:cs typeface="+mn-ea"/>
              <a:sym typeface="+mn-lt"/>
            </a:endParaRPr>
          </a:p>
        </p:txBody>
      </p:sp>
      <p:cxnSp>
        <p:nvCxnSpPr>
          <p:cNvPr id="91" name="直接箭头连接符 90"/>
          <p:cNvCxnSpPr/>
          <p:nvPr/>
        </p:nvCxnSpPr>
        <p:spPr>
          <a:xfrm flipH="1" flipV="1">
            <a:off x="4268437" y="3774288"/>
            <a:ext cx="134645" cy="616760"/>
          </a:xfrm>
          <a:prstGeom prst="straightConnector1">
            <a:avLst/>
          </a:prstGeom>
          <a:noFill/>
          <a:ln w="38100" cap="flat" cmpd="sng" algn="ctr">
            <a:solidFill>
              <a:srgbClr val="014F8D"/>
            </a:solidFill>
            <a:prstDash val="solid"/>
            <a:miter lim="800000"/>
            <a:tailEnd type="triangle"/>
          </a:ln>
          <a:effectLst/>
        </p:spPr>
      </p:cxnSp>
      <p:cxnSp>
        <p:nvCxnSpPr>
          <p:cNvPr id="92" name="直接箭头连接符 91"/>
          <p:cNvCxnSpPr/>
          <p:nvPr/>
        </p:nvCxnSpPr>
        <p:spPr>
          <a:xfrm flipV="1">
            <a:off x="1752679" y="3795417"/>
            <a:ext cx="159113" cy="595630"/>
          </a:xfrm>
          <a:prstGeom prst="straightConnector1">
            <a:avLst/>
          </a:prstGeom>
          <a:noFill/>
          <a:ln w="38100" cap="flat" cmpd="sng" algn="ctr">
            <a:solidFill>
              <a:srgbClr val="014F8D"/>
            </a:solidFill>
            <a:prstDash val="solid"/>
            <a:miter lim="800000"/>
            <a:tailEnd type="triangle"/>
          </a:ln>
          <a:effectLst/>
        </p:spPr>
      </p:cxnSp>
      <p:cxnSp>
        <p:nvCxnSpPr>
          <p:cNvPr id="93" name="直接箭头连接符 92"/>
          <p:cNvCxnSpPr/>
          <p:nvPr/>
        </p:nvCxnSpPr>
        <p:spPr>
          <a:xfrm flipH="1" flipV="1">
            <a:off x="4510230" y="4832059"/>
            <a:ext cx="134645" cy="616760"/>
          </a:xfrm>
          <a:prstGeom prst="straightConnector1">
            <a:avLst/>
          </a:prstGeom>
          <a:noFill/>
          <a:ln w="38100" cap="flat" cmpd="sng" algn="ctr">
            <a:solidFill>
              <a:srgbClr val="014F8D"/>
            </a:solidFill>
            <a:prstDash val="solid"/>
            <a:miter lim="800000"/>
            <a:tailEnd type="triangle"/>
          </a:ln>
          <a:effectLst/>
        </p:spPr>
      </p:cxnSp>
      <p:cxnSp>
        <p:nvCxnSpPr>
          <p:cNvPr id="94" name="直接箭头连接符 93"/>
          <p:cNvCxnSpPr/>
          <p:nvPr/>
        </p:nvCxnSpPr>
        <p:spPr>
          <a:xfrm flipV="1">
            <a:off x="1528449" y="4842624"/>
            <a:ext cx="159113" cy="595630"/>
          </a:xfrm>
          <a:prstGeom prst="straightConnector1">
            <a:avLst/>
          </a:prstGeom>
          <a:noFill/>
          <a:ln w="38100" cap="flat" cmpd="sng" algn="ctr">
            <a:solidFill>
              <a:srgbClr val="014F8D"/>
            </a:solidFill>
            <a:prstDash val="solid"/>
            <a:miter lim="800000"/>
            <a:tailEnd type="triangle"/>
          </a:ln>
          <a:effectLst/>
        </p:spPr>
      </p:cxnSp>
      <p:sp>
        <p:nvSpPr>
          <p:cNvPr id="95" name="矩形 94"/>
          <p:cNvSpPr/>
          <p:nvPr/>
        </p:nvSpPr>
        <p:spPr>
          <a:xfrm>
            <a:off x="749823" y="1376513"/>
            <a:ext cx="5137304" cy="338554"/>
          </a:xfrm>
          <a:prstGeom prst="rect">
            <a:avLst/>
          </a:prstGeom>
        </p:spPr>
        <p:txBody>
          <a:bodyPr wrap="none">
            <a:spAutoFit/>
          </a:bodyPr>
          <a:lstStyle/>
          <a:p>
            <a:pPr algn="ctr"/>
            <a:r>
              <a:rPr lang="en-US" altLang="zh-CN" sz="1600" b="1" dirty="0">
                <a:solidFill>
                  <a:srgbClr val="C00000"/>
                </a:solidFill>
                <a:cs typeface="+mn-ea"/>
                <a:sym typeface="+mn-lt"/>
              </a:rPr>
              <a:t>Discipline layout: One Core, Two Wings, Three Dimensions</a:t>
            </a:r>
            <a:endParaRPr lang="zh-CN" altLang="en-US" sz="1600" b="1" dirty="0">
              <a:solidFill>
                <a:srgbClr val="C00000"/>
              </a:solidFill>
              <a:cs typeface="+mn-ea"/>
              <a:sym typeface="+mn-lt"/>
            </a:endParaRPr>
          </a:p>
        </p:txBody>
      </p:sp>
      <p:sp>
        <p:nvSpPr>
          <p:cNvPr id="96" name="矩形 95"/>
          <p:cNvSpPr/>
          <p:nvPr/>
        </p:nvSpPr>
        <p:spPr>
          <a:xfrm>
            <a:off x="3842965" y="2225709"/>
            <a:ext cx="1294862" cy="258532"/>
          </a:xfrm>
          <a:prstGeom prst="rect">
            <a:avLst/>
          </a:prstGeom>
        </p:spPr>
        <p:txBody>
          <a:bodyPr wrap="square">
            <a:spAutoFit/>
          </a:bodyPr>
          <a:lstStyle/>
          <a:p>
            <a:pPr algn="ctr" defTabSz="1466850">
              <a:lnSpc>
                <a:spcPct val="90000"/>
              </a:lnSpc>
              <a:spcBef>
                <a:spcPct val="0"/>
              </a:spcBef>
              <a:spcAft>
                <a:spcPct val="35000"/>
              </a:spcAft>
            </a:pPr>
            <a:r>
              <a:rPr lang="en-US" altLang="zh-CN" sz="1200" b="1" dirty="0">
                <a:solidFill>
                  <a:srgbClr val="000000"/>
                </a:solidFill>
                <a:cs typeface="+mn-ea"/>
                <a:sym typeface="+mn-lt"/>
              </a:rPr>
              <a:t>interdiscipline</a:t>
            </a:r>
            <a:endParaRPr lang="zh-CN" altLang="zh-CN" sz="1200" b="1" dirty="0">
              <a:solidFill>
                <a:srgbClr val="000000"/>
              </a:solidFill>
              <a:cs typeface="+mn-ea"/>
              <a:sym typeface="+mn-lt"/>
            </a:endParaRPr>
          </a:p>
        </p:txBody>
      </p:sp>
      <p:sp>
        <p:nvSpPr>
          <p:cNvPr id="97" name="任意多边形 96"/>
          <p:cNvSpPr/>
          <p:nvPr/>
        </p:nvSpPr>
        <p:spPr>
          <a:xfrm>
            <a:off x="957714" y="3774288"/>
            <a:ext cx="1440000" cy="720000"/>
          </a:xfrm>
          <a:custGeom>
            <a:avLst/>
            <a:gdLst>
              <a:gd name="connsiteX0" fmla="*/ 0 w 2861128"/>
              <a:gd name="connsiteY0" fmla="*/ 1430564 h 2861128"/>
              <a:gd name="connsiteX1" fmla="*/ 1430564 w 2861128"/>
              <a:gd name="connsiteY1" fmla="*/ 0 h 2861128"/>
              <a:gd name="connsiteX2" fmla="*/ 2861128 w 2861128"/>
              <a:gd name="connsiteY2" fmla="*/ 1430564 h 2861128"/>
              <a:gd name="connsiteX3" fmla="*/ 1430564 w 2861128"/>
              <a:gd name="connsiteY3" fmla="*/ 2861128 h 2861128"/>
              <a:gd name="connsiteX4" fmla="*/ 0 w 2861128"/>
              <a:gd name="connsiteY4" fmla="*/ 1430564 h 2861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128" h="2861128">
                <a:moveTo>
                  <a:pt x="0" y="1430564"/>
                </a:moveTo>
                <a:cubicBezTo>
                  <a:pt x="0" y="640485"/>
                  <a:pt x="640485" y="0"/>
                  <a:pt x="1430564" y="0"/>
                </a:cubicBezTo>
                <a:cubicBezTo>
                  <a:pt x="2220643" y="0"/>
                  <a:pt x="2861128" y="640485"/>
                  <a:pt x="2861128" y="1430564"/>
                </a:cubicBezTo>
                <a:cubicBezTo>
                  <a:pt x="2861128" y="2220643"/>
                  <a:pt x="2220643" y="2861128"/>
                  <a:pt x="1430564" y="2861128"/>
                </a:cubicBezTo>
                <a:cubicBezTo>
                  <a:pt x="640485" y="2861128"/>
                  <a:pt x="0" y="2220643"/>
                  <a:pt x="0" y="1430564"/>
                </a:cubicBezTo>
                <a:close/>
              </a:path>
            </a:pathLst>
          </a:custGeom>
          <a:solidFill>
            <a:srgbClr val="014F8D">
              <a:lumMod val="20000"/>
              <a:lumOff val="80000"/>
              <a:alpha val="70000"/>
            </a:srgb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0" vert="horz" wrap="square" lIns="576459" tIns="460912" rIns="576459" bIns="460912" numCol="1" spcCol="1270" anchor="ctr" anchorCtr="0">
            <a:noAutofit/>
          </a:bodyPr>
          <a:lstStyle/>
          <a:p>
            <a:pPr marL="0" marR="0" lvl="0" indent="0" algn="ctr" defTabSz="1466850" eaLnBrk="1" fontAlgn="auto" latinLnBrk="0" hangingPunct="1">
              <a:lnSpc>
                <a:spcPct val="90000"/>
              </a:lnSpc>
              <a:spcBef>
                <a:spcPct val="0"/>
              </a:spcBef>
              <a:spcAft>
                <a:spcPct val="35000"/>
              </a:spcAft>
              <a:buClrTx/>
              <a:buSzTx/>
              <a:buFontTx/>
              <a:buNone/>
              <a:defRPr/>
            </a:pPr>
            <a:endParaRPr kumimoji="0" lang="zh-CN" altLang="en-US" sz="1600" b="1" i="0" u="none" strike="noStrike" kern="0" cap="none" spc="0" normalizeH="0" baseline="0" noProof="0" dirty="0">
              <a:ln>
                <a:noFill/>
              </a:ln>
              <a:solidFill>
                <a:srgbClr val="000000"/>
              </a:solidFill>
              <a:effectLst/>
              <a:uLnTx/>
              <a:uFillTx/>
              <a:cs typeface="+mn-ea"/>
              <a:sym typeface="+mn-lt"/>
            </a:endParaRPr>
          </a:p>
        </p:txBody>
      </p:sp>
      <p:sp>
        <p:nvSpPr>
          <p:cNvPr id="98" name="矩形 97"/>
          <p:cNvSpPr/>
          <p:nvPr/>
        </p:nvSpPr>
        <p:spPr>
          <a:xfrm>
            <a:off x="1017345" y="3976017"/>
            <a:ext cx="1294862" cy="258532"/>
          </a:xfrm>
          <a:prstGeom prst="rect">
            <a:avLst/>
          </a:prstGeom>
        </p:spPr>
        <p:txBody>
          <a:bodyPr wrap="square">
            <a:spAutoFit/>
          </a:bodyPr>
          <a:lstStyle/>
          <a:p>
            <a:pPr algn="ctr" defTabSz="1466850">
              <a:lnSpc>
                <a:spcPct val="90000"/>
              </a:lnSpc>
              <a:spcBef>
                <a:spcPct val="0"/>
              </a:spcBef>
              <a:spcAft>
                <a:spcPct val="35000"/>
              </a:spcAft>
            </a:pPr>
            <a:r>
              <a:rPr lang="en-US" altLang="zh-CN" sz="1200" b="1" dirty="0">
                <a:solidFill>
                  <a:srgbClr val="000000"/>
                </a:solidFill>
                <a:cs typeface="+mn-ea"/>
                <a:sym typeface="+mn-lt"/>
              </a:rPr>
              <a:t>interdiscipline</a:t>
            </a:r>
            <a:endParaRPr lang="zh-CN" altLang="zh-CN" sz="1200" b="1" dirty="0">
              <a:solidFill>
                <a:srgbClr val="000000"/>
              </a:solidFill>
              <a:cs typeface="+mn-ea"/>
              <a:sym typeface="+mn-lt"/>
            </a:endParaRPr>
          </a:p>
        </p:txBody>
      </p:sp>
      <p:grpSp>
        <p:nvGrpSpPr>
          <p:cNvPr id="99" name="íṧḷíďè"/>
          <p:cNvGrpSpPr/>
          <p:nvPr/>
        </p:nvGrpSpPr>
        <p:grpSpPr>
          <a:xfrm>
            <a:off x="7410976" y="2622359"/>
            <a:ext cx="3441698" cy="3299202"/>
            <a:chOff x="4035128" y="1662743"/>
            <a:chExt cx="4109044" cy="3938914"/>
          </a:xfrm>
        </p:grpSpPr>
        <p:sp>
          <p:nvSpPr>
            <p:cNvPr id="100" name="işḻîḋe"/>
            <p:cNvSpPr/>
            <p:nvPr/>
          </p:nvSpPr>
          <p:spPr>
            <a:xfrm>
              <a:off x="4035128" y="1889102"/>
              <a:ext cx="979718" cy="1750804"/>
            </a:xfrm>
            <a:custGeom>
              <a:avLst/>
              <a:gdLst/>
              <a:ahLst/>
              <a:cxnLst>
                <a:cxn ang="0">
                  <a:pos x="wd2" y="hd2"/>
                </a:cxn>
                <a:cxn ang="5400000">
                  <a:pos x="wd2" y="hd2"/>
                </a:cxn>
                <a:cxn ang="10800000">
                  <a:pos x="wd2" y="hd2"/>
                </a:cxn>
                <a:cxn ang="16200000">
                  <a:pos x="wd2" y="hd2"/>
                </a:cxn>
              </a:cxnLst>
              <a:rect l="0" t="0" r="r" b="b"/>
              <a:pathLst>
                <a:path w="21056" h="21600" extrusionOk="0">
                  <a:moveTo>
                    <a:pt x="11264" y="0"/>
                  </a:moveTo>
                  <a:lnTo>
                    <a:pt x="10911" y="2751"/>
                  </a:lnTo>
                  <a:cubicBezTo>
                    <a:pt x="7798" y="3373"/>
                    <a:pt x="5199" y="4512"/>
                    <a:pt x="3372" y="5973"/>
                  </a:cubicBezTo>
                  <a:cubicBezTo>
                    <a:pt x="1218" y="7696"/>
                    <a:pt x="206" y="9800"/>
                    <a:pt x="486" y="11909"/>
                  </a:cubicBezTo>
                  <a:cubicBezTo>
                    <a:pt x="-544" y="14092"/>
                    <a:pt x="76" y="16425"/>
                    <a:pt x="2236" y="18329"/>
                  </a:cubicBezTo>
                  <a:cubicBezTo>
                    <a:pt x="3999" y="19882"/>
                    <a:pt x="6700" y="21067"/>
                    <a:pt x="9958" y="21600"/>
                  </a:cubicBezTo>
                  <a:lnTo>
                    <a:pt x="11799" y="18400"/>
                  </a:lnTo>
                  <a:cubicBezTo>
                    <a:pt x="11071" y="18393"/>
                    <a:pt x="10347" y="18335"/>
                    <a:pt x="9645" y="18224"/>
                  </a:cubicBezTo>
                  <a:cubicBezTo>
                    <a:pt x="6756" y="17763"/>
                    <a:pt x="4559" y="16537"/>
                    <a:pt x="3013" y="15121"/>
                  </a:cubicBezTo>
                  <a:cubicBezTo>
                    <a:pt x="1926" y="14126"/>
                    <a:pt x="1158" y="13021"/>
                    <a:pt x="721" y="11857"/>
                  </a:cubicBezTo>
                  <a:cubicBezTo>
                    <a:pt x="1499" y="10633"/>
                    <a:pt x="2660" y="9521"/>
                    <a:pt x="4148" y="8585"/>
                  </a:cubicBezTo>
                  <a:cubicBezTo>
                    <a:pt x="5840" y="7522"/>
                    <a:pt x="7972" y="6668"/>
                    <a:pt x="10468" y="6266"/>
                  </a:cubicBezTo>
                  <a:lnTo>
                    <a:pt x="10128" y="8919"/>
                  </a:lnTo>
                  <a:lnTo>
                    <a:pt x="21056" y="3470"/>
                  </a:lnTo>
                  <a:lnTo>
                    <a:pt x="11264" y="0"/>
                  </a:lnTo>
                  <a:close/>
                </a:path>
              </a:pathLst>
            </a:custGeom>
            <a:solidFill>
              <a:srgbClr val="014F8D"/>
            </a:solidFill>
            <a:ln w="12700" cap="flat">
              <a:noFill/>
              <a:miter lim="400000"/>
            </a:ln>
            <a:effectLst/>
          </p:spPr>
          <p:txBody>
            <a:bodyPr wrap="square" lIns="91440" tIns="45720" rIns="91440" bIns="45720" numCol="1" anchor="t">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00"/>
                </a:solidFill>
                <a:effectLst/>
                <a:uLnTx/>
                <a:uFillTx/>
                <a:cs typeface="+mn-ea"/>
                <a:sym typeface="+mn-lt"/>
              </a:endParaRPr>
            </a:p>
          </p:txBody>
        </p:sp>
        <p:sp>
          <p:nvSpPr>
            <p:cNvPr id="101" name="îś1iḓê"/>
            <p:cNvSpPr/>
            <p:nvPr/>
          </p:nvSpPr>
          <p:spPr>
            <a:xfrm>
              <a:off x="4109561" y="2994954"/>
              <a:ext cx="1943990" cy="1943988"/>
            </a:xfrm>
            <a:prstGeom prst="ellipse">
              <a:avLst/>
            </a:prstGeom>
            <a:blipFill>
              <a:blip r:embed="rId5"/>
              <a:stretch>
                <a:fillRect/>
              </a:stretch>
            </a:blipFill>
            <a:ln w="57150" cap="flat" cmpd="sng" algn="ctr">
              <a:solidFill>
                <a:srgbClr val="FFFFFF"/>
              </a:solidFill>
              <a:prstDash val="solid"/>
              <a:miter lim="800000"/>
            </a:ln>
            <a:effectLst/>
          </p:spPr>
          <p:txBody>
            <a:bodyPr wrap="square" lIns="91440" tIns="45720" rIns="91440" bIns="45720"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FFFFFF"/>
                </a:solidFill>
                <a:effectLst/>
                <a:uLnTx/>
                <a:uFillTx/>
                <a:cs typeface="+mn-ea"/>
                <a:sym typeface="+mn-lt"/>
              </a:endParaRPr>
            </a:p>
          </p:txBody>
        </p:sp>
        <p:sp>
          <p:nvSpPr>
            <p:cNvPr id="102" name="ï$ļïďê"/>
            <p:cNvSpPr/>
            <p:nvPr/>
          </p:nvSpPr>
          <p:spPr>
            <a:xfrm>
              <a:off x="5432764" y="4624044"/>
              <a:ext cx="1535054" cy="977613"/>
            </a:xfrm>
            <a:custGeom>
              <a:avLst/>
              <a:gdLst/>
              <a:ahLst/>
              <a:cxnLst>
                <a:cxn ang="0">
                  <a:pos x="wd2" y="hd2"/>
                </a:cxn>
                <a:cxn ang="5400000">
                  <a:pos x="wd2" y="hd2"/>
                </a:cxn>
                <a:cxn ang="10800000">
                  <a:pos x="wd2" y="hd2"/>
                </a:cxn>
                <a:cxn ang="16200000">
                  <a:pos x="wd2" y="hd2"/>
                </a:cxn>
              </a:cxnLst>
              <a:rect l="0" t="0" r="r" b="b"/>
              <a:pathLst>
                <a:path w="21370" h="21557" extrusionOk="0">
                  <a:moveTo>
                    <a:pt x="431" y="21047"/>
                  </a:moveTo>
                  <a:lnTo>
                    <a:pt x="3104" y="18523"/>
                  </a:lnTo>
                  <a:cubicBezTo>
                    <a:pt x="4836" y="20502"/>
                    <a:pt x="6854" y="21519"/>
                    <a:pt x="8884" y="21556"/>
                  </a:cubicBezTo>
                  <a:cubicBezTo>
                    <a:pt x="11277" y="21600"/>
                    <a:pt x="13598" y="20293"/>
                    <a:pt x="15443" y="17896"/>
                  </a:cubicBezTo>
                  <a:cubicBezTo>
                    <a:pt x="17844" y="16524"/>
                    <a:pt x="19770" y="13611"/>
                    <a:pt x="20727" y="9845"/>
                  </a:cubicBezTo>
                  <a:cubicBezTo>
                    <a:pt x="21508" y="6770"/>
                    <a:pt x="21600" y="3285"/>
                    <a:pt x="20882" y="0"/>
                  </a:cubicBezTo>
                  <a:lnTo>
                    <a:pt x="17239" y="1734"/>
                  </a:lnTo>
                  <a:cubicBezTo>
                    <a:pt x="17503" y="2353"/>
                    <a:pt x="17720" y="3020"/>
                    <a:pt x="17877" y="3725"/>
                  </a:cubicBezTo>
                  <a:cubicBezTo>
                    <a:pt x="18525" y="6625"/>
                    <a:pt x="18207" y="9729"/>
                    <a:pt x="17473" y="12480"/>
                  </a:cubicBezTo>
                  <a:cubicBezTo>
                    <a:pt x="16957" y="14414"/>
                    <a:pt x="16221" y="16192"/>
                    <a:pt x="15308" y="17752"/>
                  </a:cubicBezTo>
                  <a:cubicBezTo>
                    <a:pt x="13887" y="18353"/>
                    <a:pt x="12428" y="18518"/>
                    <a:pt x="11010" y="18226"/>
                  </a:cubicBezTo>
                  <a:cubicBezTo>
                    <a:pt x="9399" y="17894"/>
                    <a:pt x="7817" y="16978"/>
                    <a:pt x="6518" y="15293"/>
                  </a:cubicBezTo>
                  <a:lnTo>
                    <a:pt x="9097" y="12858"/>
                  </a:lnTo>
                  <a:lnTo>
                    <a:pt x="0" y="9259"/>
                  </a:lnTo>
                  <a:lnTo>
                    <a:pt x="431" y="21047"/>
                  </a:lnTo>
                  <a:close/>
                </a:path>
              </a:pathLst>
            </a:custGeom>
            <a:solidFill>
              <a:srgbClr val="014F8D"/>
            </a:solidFill>
            <a:ln w="12700" cap="flat">
              <a:noFill/>
              <a:miter lim="400000"/>
            </a:ln>
            <a:effectLst/>
          </p:spPr>
          <p:txBody>
            <a:bodyPr wrap="square" lIns="91440" tIns="45720" rIns="91440" bIns="45720" numCol="1" anchor="ctr">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00"/>
                </a:solidFill>
                <a:effectLst/>
                <a:uLnTx/>
                <a:uFillTx/>
                <a:cs typeface="+mn-ea"/>
                <a:sym typeface="+mn-lt"/>
              </a:endParaRPr>
            </a:p>
          </p:txBody>
        </p:sp>
        <p:sp>
          <p:nvSpPr>
            <p:cNvPr id="103" name="í$ḻîďê"/>
            <p:cNvSpPr/>
            <p:nvPr/>
          </p:nvSpPr>
          <p:spPr>
            <a:xfrm>
              <a:off x="5894013" y="2986670"/>
              <a:ext cx="1944315" cy="1944314"/>
            </a:xfrm>
            <a:prstGeom prst="ellipse">
              <a:avLst/>
            </a:prstGeom>
            <a:blipFill>
              <a:blip r:embed="rId6">
                <a:duotone>
                  <a:srgbClr val="0991D5">
                    <a:shade val="45000"/>
                    <a:satMod val="135000"/>
                  </a:srgbClr>
                  <a:prstClr val="white"/>
                </a:duotone>
              </a:blip>
              <a:stretch>
                <a:fillRect/>
              </a:stretch>
            </a:blipFill>
            <a:ln w="57150" cap="flat" cmpd="sng" algn="ctr">
              <a:solidFill>
                <a:srgbClr val="FFFFFF"/>
              </a:solidFill>
              <a:prstDash val="solid"/>
              <a:miter lim="800000"/>
            </a:ln>
            <a:effectLst/>
          </p:spPr>
          <p:txBody>
            <a:bodyPr wrap="square" lIns="91440" tIns="45720" rIns="91440" bIns="45720"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FFFFFF"/>
                </a:solidFill>
                <a:effectLst/>
                <a:uLnTx/>
                <a:uFillTx/>
                <a:cs typeface="+mn-ea"/>
                <a:sym typeface="+mn-lt"/>
              </a:endParaRPr>
            </a:p>
          </p:txBody>
        </p:sp>
        <p:sp>
          <p:nvSpPr>
            <p:cNvPr id="104" name="îşḻïdé"/>
            <p:cNvSpPr/>
            <p:nvPr/>
          </p:nvSpPr>
          <p:spPr>
            <a:xfrm>
              <a:off x="6519730" y="1935282"/>
              <a:ext cx="1624442" cy="1251465"/>
            </a:xfrm>
            <a:custGeom>
              <a:avLst/>
              <a:gdLst/>
              <a:ahLst/>
              <a:cxnLst>
                <a:cxn ang="0">
                  <a:pos x="wd2" y="hd2"/>
                </a:cxn>
                <a:cxn ang="5400000">
                  <a:pos x="wd2" y="hd2"/>
                </a:cxn>
                <a:cxn ang="10800000">
                  <a:pos x="wd2" y="hd2"/>
                </a:cxn>
                <a:cxn ang="16200000">
                  <a:pos x="wd2" y="hd2"/>
                </a:cxn>
              </a:cxnLst>
              <a:rect l="0" t="0" r="r" b="b"/>
              <a:pathLst>
                <a:path w="21600" h="21176" extrusionOk="0">
                  <a:moveTo>
                    <a:pt x="21600" y="15559"/>
                  </a:moveTo>
                  <a:lnTo>
                    <a:pt x="18889" y="14008"/>
                  </a:lnTo>
                  <a:cubicBezTo>
                    <a:pt x="18917" y="11412"/>
                    <a:pt x="18314" y="8955"/>
                    <a:pt x="17220" y="6918"/>
                  </a:cubicBezTo>
                  <a:cubicBezTo>
                    <a:pt x="15931" y="4516"/>
                    <a:pt x="14014" y="2781"/>
                    <a:pt x="11819" y="1998"/>
                  </a:cubicBezTo>
                  <a:cubicBezTo>
                    <a:pt x="9826" y="212"/>
                    <a:pt x="7332" y="-424"/>
                    <a:pt x="4948" y="281"/>
                  </a:cubicBezTo>
                  <a:cubicBezTo>
                    <a:pt x="3001" y="857"/>
                    <a:pt x="1229" y="2299"/>
                    <a:pt x="0" y="4460"/>
                  </a:cubicBezTo>
                  <a:lnTo>
                    <a:pt x="2852" y="7324"/>
                  </a:lnTo>
                  <a:cubicBezTo>
                    <a:pt x="3013" y="6788"/>
                    <a:pt x="3224" y="6279"/>
                    <a:pt x="3486" y="5813"/>
                  </a:cubicBezTo>
                  <a:cubicBezTo>
                    <a:pt x="4563" y="3891"/>
                    <a:pt x="6271" y="2841"/>
                    <a:pt x="8032" y="2361"/>
                  </a:cubicBezTo>
                  <a:cubicBezTo>
                    <a:pt x="9270" y="2024"/>
                    <a:pt x="10551" y="1974"/>
                    <a:pt x="11823" y="2197"/>
                  </a:cubicBezTo>
                  <a:cubicBezTo>
                    <a:pt x="12897" y="3346"/>
                    <a:pt x="13778" y="4727"/>
                    <a:pt x="14411" y="6267"/>
                  </a:cubicBezTo>
                  <a:cubicBezTo>
                    <a:pt x="15130" y="8017"/>
                    <a:pt x="15544" y="9995"/>
                    <a:pt x="15423" y="12031"/>
                  </a:cubicBezTo>
                  <a:lnTo>
                    <a:pt x="12807" y="10535"/>
                  </a:lnTo>
                  <a:lnTo>
                    <a:pt x="16013" y="21176"/>
                  </a:lnTo>
                  <a:lnTo>
                    <a:pt x="21600" y="15559"/>
                  </a:lnTo>
                  <a:close/>
                </a:path>
              </a:pathLst>
            </a:custGeom>
            <a:solidFill>
              <a:srgbClr val="014F8D"/>
            </a:solidFill>
            <a:ln w="12700" cap="flat">
              <a:noFill/>
              <a:miter lim="400000"/>
            </a:ln>
            <a:effectLst/>
          </p:spPr>
          <p:txBody>
            <a:bodyPr wrap="square" lIns="91440" tIns="45720" rIns="91440" bIns="45720" numCol="1" anchor="ctr">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00"/>
                </a:solidFill>
                <a:effectLst/>
                <a:uLnTx/>
                <a:uFillTx/>
                <a:cs typeface="+mn-ea"/>
                <a:sym typeface="+mn-lt"/>
              </a:endParaRPr>
            </a:p>
          </p:txBody>
        </p:sp>
        <p:sp>
          <p:nvSpPr>
            <p:cNvPr id="105" name="iṥľîde"/>
            <p:cNvSpPr/>
            <p:nvPr/>
          </p:nvSpPr>
          <p:spPr>
            <a:xfrm>
              <a:off x="5040759" y="1662743"/>
              <a:ext cx="1944453" cy="1944453"/>
            </a:xfrm>
            <a:custGeom>
              <a:avLst/>
              <a:gdLst/>
              <a:ahLst/>
              <a:cxnLst>
                <a:cxn ang="0">
                  <a:pos x="wd2" y="hd2"/>
                </a:cxn>
                <a:cxn ang="5400000">
                  <a:pos x="wd2" y="hd2"/>
                </a:cxn>
                <a:cxn ang="10800000">
                  <a:pos x="wd2" y="hd2"/>
                </a:cxn>
                <a:cxn ang="16200000">
                  <a:pos x="wd2" y="hd2"/>
                </a:cxn>
              </a:cxnLst>
              <a:rect l="0" t="0" r="r" b="b"/>
              <a:pathLst>
                <a:path w="18957" h="18957" extrusionOk="0">
                  <a:moveTo>
                    <a:pt x="13483" y="18066"/>
                  </a:moveTo>
                  <a:cubicBezTo>
                    <a:pt x="8740" y="20278"/>
                    <a:pt x="3102" y="18226"/>
                    <a:pt x="890" y="13483"/>
                  </a:cubicBezTo>
                  <a:cubicBezTo>
                    <a:pt x="-1322" y="8740"/>
                    <a:pt x="730" y="3102"/>
                    <a:pt x="5473" y="890"/>
                  </a:cubicBezTo>
                  <a:cubicBezTo>
                    <a:pt x="10216" y="-1322"/>
                    <a:pt x="15854" y="730"/>
                    <a:pt x="18066" y="5473"/>
                  </a:cubicBezTo>
                  <a:cubicBezTo>
                    <a:pt x="20278" y="10216"/>
                    <a:pt x="18226" y="15854"/>
                    <a:pt x="13483" y="18066"/>
                  </a:cubicBezTo>
                  <a:close/>
                </a:path>
              </a:pathLst>
            </a:custGeom>
            <a:blipFill>
              <a:blip r:embed="rId7"/>
              <a:stretch>
                <a:fillRect/>
              </a:stretch>
            </a:blipFill>
            <a:ln w="57150" cap="flat" cmpd="sng" algn="ctr">
              <a:solidFill>
                <a:srgbClr val="FFFFFF"/>
              </a:solidFill>
              <a:prstDash val="solid"/>
              <a:miter lim="800000"/>
            </a:ln>
            <a:effectLst/>
          </p:spPr>
          <p:txBody>
            <a:bodyPr wrap="square" lIns="91440" tIns="45720" rIns="91440" bIns="45720"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FFFFFF"/>
                </a:solidFill>
                <a:effectLst/>
                <a:uLnTx/>
                <a:uFillTx/>
                <a:cs typeface="+mn-ea"/>
                <a:sym typeface="+mn-lt"/>
              </a:endParaRPr>
            </a:p>
          </p:txBody>
        </p:sp>
      </p:grpSp>
      <p:sp>
        <p:nvSpPr>
          <p:cNvPr id="106" name="文本框 105"/>
          <p:cNvSpPr txBox="1"/>
          <p:nvPr/>
        </p:nvSpPr>
        <p:spPr>
          <a:xfrm>
            <a:off x="6618021" y="2085528"/>
            <a:ext cx="4777205" cy="369332"/>
          </a:xfrm>
          <a:prstGeom prst="rect">
            <a:avLst/>
          </a:prstGeom>
          <a:noFill/>
        </p:spPr>
        <p:txBody>
          <a:bodyPr wrap="none" rtlCol="0">
            <a:spAutoFit/>
          </a:bodyPr>
          <a:lstStyle/>
          <a:p>
            <a:r>
              <a:rPr lang="en-US" altLang="zh-CN" dirty="0">
                <a:solidFill>
                  <a:srgbClr val="000000"/>
                </a:solidFill>
                <a:cs typeface="+mn-ea"/>
                <a:sym typeface="+mn-lt"/>
              </a:rPr>
              <a:t>Electronics, Information, Telecommunications……</a:t>
            </a:r>
            <a:endParaRPr lang="zh-CN" altLang="en-US" dirty="0">
              <a:solidFill>
                <a:srgbClr val="000000"/>
              </a:solidFill>
              <a:cs typeface="+mn-ea"/>
              <a:sym typeface="+mn-lt"/>
            </a:endParaRPr>
          </a:p>
        </p:txBody>
      </p:sp>
      <p:sp>
        <p:nvSpPr>
          <p:cNvPr id="107" name="文本框 106"/>
          <p:cNvSpPr txBox="1"/>
          <p:nvPr/>
        </p:nvSpPr>
        <p:spPr>
          <a:xfrm>
            <a:off x="6097479" y="4545539"/>
            <a:ext cx="1749774" cy="1200329"/>
          </a:xfrm>
          <a:prstGeom prst="rect">
            <a:avLst/>
          </a:prstGeom>
          <a:noFill/>
        </p:spPr>
        <p:txBody>
          <a:bodyPr wrap="none" rtlCol="0">
            <a:spAutoFit/>
          </a:bodyPr>
          <a:lstStyle/>
          <a:p>
            <a:r>
              <a:rPr lang="en-US" altLang="zh-CN" dirty="0">
                <a:solidFill>
                  <a:srgbClr val="000000"/>
                </a:solidFill>
                <a:cs typeface="+mn-ea"/>
                <a:sym typeface="+mn-lt"/>
              </a:rPr>
              <a:t>Automation</a:t>
            </a:r>
          </a:p>
          <a:p>
            <a:r>
              <a:rPr lang="en-US" altLang="zh-CN" dirty="0">
                <a:solidFill>
                  <a:srgbClr val="000000"/>
                </a:solidFill>
                <a:cs typeface="+mn-ea"/>
                <a:sym typeface="+mn-lt"/>
              </a:rPr>
              <a:t>Microelectronics</a:t>
            </a:r>
          </a:p>
          <a:p>
            <a:r>
              <a:rPr lang="en-US" altLang="zh-CN" dirty="0">
                <a:solidFill>
                  <a:srgbClr val="000000"/>
                </a:solidFill>
                <a:cs typeface="+mn-ea"/>
                <a:sym typeface="+mn-lt"/>
              </a:rPr>
              <a:t>New Materials</a:t>
            </a:r>
          </a:p>
          <a:p>
            <a:r>
              <a:rPr lang="en-US" altLang="zh-CN" dirty="0">
                <a:solidFill>
                  <a:srgbClr val="000000"/>
                </a:solidFill>
                <a:cs typeface="+mn-ea"/>
                <a:sym typeface="+mn-lt"/>
              </a:rPr>
              <a:t>……</a:t>
            </a:r>
          </a:p>
        </p:txBody>
      </p:sp>
      <p:sp>
        <p:nvSpPr>
          <p:cNvPr id="108" name="文本框 107"/>
          <p:cNvSpPr txBox="1"/>
          <p:nvPr/>
        </p:nvSpPr>
        <p:spPr>
          <a:xfrm>
            <a:off x="10700124" y="4552342"/>
            <a:ext cx="960391" cy="1200329"/>
          </a:xfrm>
          <a:prstGeom prst="rect">
            <a:avLst/>
          </a:prstGeom>
          <a:noFill/>
        </p:spPr>
        <p:txBody>
          <a:bodyPr wrap="none" rtlCol="0">
            <a:spAutoFit/>
          </a:bodyPr>
          <a:lstStyle/>
          <a:p>
            <a:pPr algn="ctr"/>
            <a:r>
              <a:rPr lang="en-US" altLang="zh-CN" dirty="0">
                <a:solidFill>
                  <a:srgbClr val="000000"/>
                </a:solidFill>
                <a:cs typeface="+mn-ea"/>
                <a:sym typeface="+mn-lt"/>
              </a:rPr>
              <a:t>AI</a:t>
            </a:r>
          </a:p>
          <a:p>
            <a:pPr algn="ctr"/>
            <a:r>
              <a:rPr lang="en-US" altLang="zh-CN" dirty="0">
                <a:solidFill>
                  <a:srgbClr val="000000"/>
                </a:solidFill>
                <a:cs typeface="+mn-ea"/>
                <a:sym typeface="+mn-lt"/>
              </a:rPr>
              <a:t>Robot</a:t>
            </a:r>
          </a:p>
          <a:p>
            <a:pPr algn="ctr"/>
            <a:r>
              <a:rPr lang="en-US" altLang="zh-CN" dirty="0">
                <a:solidFill>
                  <a:srgbClr val="000000"/>
                </a:solidFill>
                <a:cs typeface="+mn-ea"/>
                <a:sym typeface="+mn-lt"/>
              </a:rPr>
              <a:t>Big Data</a:t>
            </a:r>
          </a:p>
          <a:p>
            <a:pPr algn="ctr"/>
            <a:r>
              <a:rPr lang="en-US" altLang="zh-CN" dirty="0">
                <a:solidFill>
                  <a:srgbClr val="000000"/>
                </a:solidFill>
                <a:cs typeface="+mn-ea"/>
                <a:sym typeface="+mn-lt"/>
              </a:rPr>
              <a:t>……</a:t>
            </a:r>
            <a:endParaRPr lang="zh-CN" altLang="en-US" dirty="0">
              <a:solidFill>
                <a:srgbClr val="000000"/>
              </a:solidFill>
              <a:cs typeface="+mn-ea"/>
              <a:sym typeface="+mn-lt"/>
            </a:endParaRPr>
          </a:p>
        </p:txBody>
      </p:sp>
      <p:sp>
        <p:nvSpPr>
          <p:cNvPr id="109" name="文本框 108"/>
          <p:cNvSpPr txBox="1"/>
          <p:nvPr/>
        </p:nvSpPr>
        <p:spPr>
          <a:xfrm>
            <a:off x="7180852" y="1350997"/>
            <a:ext cx="3914661" cy="461665"/>
          </a:xfrm>
          <a:prstGeom prst="rect">
            <a:avLst/>
          </a:prstGeom>
          <a:noFill/>
        </p:spPr>
        <p:txBody>
          <a:bodyPr wrap="none" rtlCol="0">
            <a:spAutoFit/>
          </a:bodyPr>
          <a:lstStyle/>
          <a:p>
            <a:pPr algn="ctr"/>
            <a:r>
              <a:rPr lang="en-US" altLang="zh-CN" sz="2400" b="1" dirty="0">
                <a:solidFill>
                  <a:srgbClr val="C00000"/>
                </a:solidFill>
                <a:cs typeface="+mn-ea"/>
                <a:sym typeface="+mn-lt"/>
              </a:rPr>
              <a:t>Interdisciplinary Special Zone</a:t>
            </a:r>
            <a:endParaRPr lang="zh-CN" altLang="en-US" sz="2400" b="1" dirty="0">
              <a:solidFill>
                <a:srgbClr val="C00000"/>
              </a:solidFill>
              <a:cs typeface="+mn-ea"/>
              <a:sym typeface="+mn-lt"/>
            </a:endParaRPr>
          </a:p>
        </p:txBody>
      </p:sp>
      <p:grpSp>
        <p:nvGrpSpPr>
          <p:cNvPr id="45" name="组合 44"/>
          <p:cNvGrpSpPr/>
          <p:nvPr/>
        </p:nvGrpSpPr>
        <p:grpSpPr>
          <a:xfrm>
            <a:off x="-14235" y="-80262"/>
            <a:ext cx="8700224" cy="739818"/>
            <a:chOff x="2697466" y="3285553"/>
            <a:chExt cx="6607971" cy="739818"/>
          </a:xfrm>
        </p:grpSpPr>
        <p:sp>
          <p:nvSpPr>
            <p:cNvPr id="46" name="文本框 34"/>
            <p:cNvSpPr txBox="1"/>
            <p:nvPr/>
          </p:nvSpPr>
          <p:spPr bwMode="auto">
            <a:xfrm>
              <a:off x="2935557" y="3343397"/>
              <a:ext cx="6369880" cy="603250"/>
            </a:xfrm>
            <a:prstGeom prst="round2DiagRect">
              <a:avLst>
                <a:gd name="adj1" fmla="val 41153"/>
                <a:gd name="adj2" fmla="val 0"/>
              </a:avLst>
            </a:prstGeom>
            <a:solidFill>
              <a:srgbClr val="9966FF"/>
            </a:solidFill>
            <a:ln>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a:spAutoFit/>
            </a:bodyPr>
            <a:lstStyle/>
            <a:p>
              <a:pPr algn="ctr" fontAlgn="auto">
                <a:spcBef>
                  <a:spcPts val="0"/>
                </a:spcBef>
                <a:spcAft>
                  <a:spcPts val="0"/>
                </a:spcAft>
                <a:defRPr/>
              </a:pP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47" name="椭圆 46">
              <a:extLst>
                <a:ext uri="{FF2B5EF4-FFF2-40B4-BE49-F238E27FC236}">
                  <a16:creationId xmlns:a16="http://schemas.microsoft.com/office/drawing/2014/main" id="{A20F0133-04E6-4B0C-A757-EDC27BFAAC3D}"/>
                </a:ext>
              </a:extLst>
            </p:cNvPr>
            <p:cNvSpPr/>
            <p:nvPr/>
          </p:nvSpPr>
          <p:spPr>
            <a:xfrm>
              <a:off x="2697466" y="3285553"/>
              <a:ext cx="580925" cy="739818"/>
            </a:xfrm>
            <a:prstGeom prst="ellipse">
              <a:avLst/>
            </a:prstGeom>
            <a:solidFill>
              <a:srgbClr val="9966FF"/>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a:effectLst>
                    <a:outerShdw blurRad="38100" dist="38100" dir="2700000" algn="tl">
                      <a:srgbClr val="000000">
                        <a:alpha val="43137"/>
                      </a:srgbClr>
                    </a:outerShdw>
                  </a:effectLst>
                  <a:latin typeface="+mn-ea"/>
                  <a:cs typeface="+mn-ea"/>
                </a:rPr>
                <a:t>1</a:t>
              </a:r>
              <a:endParaRPr lang="zh-CN" altLang="en-US" sz="2400" b="1" dirty="0">
                <a:effectLst>
                  <a:outerShdw blurRad="38100" dist="38100" dir="2700000" algn="tl">
                    <a:srgbClr val="000000">
                      <a:alpha val="43137"/>
                    </a:srgbClr>
                  </a:outerShdw>
                </a:effectLst>
                <a:latin typeface="+mn-ea"/>
                <a:cs typeface="+mn-ea"/>
              </a:endParaRPr>
            </a:p>
          </p:txBody>
        </p:sp>
      </p:grpSp>
      <p:sp>
        <p:nvSpPr>
          <p:cNvPr id="48" name="矩形 47"/>
          <p:cNvSpPr/>
          <p:nvPr/>
        </p:nvSpPr>
        <p:spPr>
          <a:xfrm>
            <a:off x="990567" y="53762"/>
            <a:ext cx="7523663" cy="461665"/>
          </a:xfrm>
          <a:prstGeom prst="rect">
            <a:avLst/>
          </a:prstGeom>
        </p:spPr>
        <p:txBody>
          <a:bodyPr wrap="none">
            <a:spAutoFit/>
          </a:bodyPr>
          <a:lstStyle/>
          <a:p>
            <a:pPr lvl="0" fontAlgn="auto">
              <a:spcBef>
                <a:spcPts val="0"/>
              </a:spcBef>
              <a:spcAft>
                <a:spcPts val="0"/>
              </a:spcAft>
              <a:defRPr/>
            </a:pPr>
            <a:r>
              <a:rPr lang="en-US" altLang="zh-CN" sz="2400" b="1">
                <a:solidFill>
                  <a:prstClr val="white"/>
                </a:solidFill>
                <a:latin typeface="微软雅黑" panose="020B0503020204020204" pitchFamily="34" charset="-122"/>
                <a:ea typeface="微软雅黑" panose="020B0503020204020204" pitchFamily="34" charset="-122"/>
                <a:cs typeface="+mn-cs"/>
              </a:rPr>
              <a:t>NUIST Strength</a:t>
            </a:r>
            <a:r>
              <a:rPr lang="en-US" altLang="zh-CN" b="1">
                <a:solidFill>
                  <a:schemeClr val="bg1"/>
                </a:solidFill>
                <a:latin typeface="微软雅黑" panose="020B0503020204020204" pitchFamily="34" charset="-122"/>
                <a:ea typeface="微软雅黑" panose="020B0503020204020204" pitchFamily="34" charset="-122"/>
                <a:cs typeface="+mn-cs"/>
              </a:rPr>
              <a:t>——</a:t>
            </a:r>
            <a:r>
              <a:rPr lang="en-US" altLang="zh-CN" b="1">
                <a:solidFill>
                  <a:schemeClr val="bg1"/>
                </a:solidFill>
                <a:latin typeface="微软雅黑" panose="020B0503020204020204" pitchFamily="34" charset="-122"/>
                <a:ea typeface="微软雅黑" panose="020B0503020204020204" pitchFamily="34" charset="-122"/>
              </a:rPr>
              <a:t>Development relying on characteristic</a:t>
            </a:r>
          </a:p>
        </p:txBody>
      </p:sp>
      <p:sp>
        <p:nvSpPr>
          <p:cNvPr id="42" name="文本框 41"/>
          <p:cNvSpPr txBox="1"/>
          <p:nvPr/>
        </p:nvSpPr>
        <p:spPr>
          <a:xfrm>
            <a:off x="4383059" y="6138933"/>
            <a:ext cx="4844104" cy="400110"/>
          </a:xfrm>
          <a:prstGeom prst="rect">
            <a:avLst/>
          </a:prstGeom>
          <a:solidFill>
            <a:schemeClr val="bg2"/>
          </a:solidFill>
          <a:ln w="12700" cap="flat" cmpd="sng" algn="ctr">
            <a:noFill/>
            <a:prstDash val="solid"/>
            <a:miter lim="800000"/>
          </a:ln>
          <a:effec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r>
              <a:rPr lang="en-US" altLang="zh-CN" sz="2000" b="1" dirty="0">
                <a:solidFill>
                  <a:srgbClr val="FF0000"/>
                </a:solidFill>
                <a:latin typeface="+mn-lt"/>
                <a:ea typeface="+mn-ea"/>
                <a:cs typeface="+mn-ea"/>
                <a:sym typeface="+mn-lt"/>
              </a:rPr>
              <a:t>Biggest </a:t>
            </a:r>
            <a:r>
              <a:rPr lang="en-US" altLang="zh-CN" sz="2000" b="1" dirty="0" smtClean="0">
                <a:solidFill>
                  <a:srgbClr val="FF0000"/>
                </a:solidFill>
                <a:latin typeface="+mn-lt"/>
                <a:ea typeface="+mn-ea"/>
                <a:cs typeface="+mn-ea"/>
                <a:sym typeface="+mn-lt"/>
              </a:rPr>
              <a:t>Meteorological University </a:t>
            </a:r>
            <a:endParaRPr lang="zh-CN" altLang="en-US" sz="2000" b="1" dirty="0">
              <a:solidFill>
                <a:srgbClr val="FF0000"/>
              </a:solidFill>
              <a:latin typeface="+mn-lt"/>
              <a:ea typeface="+mn-ea"/>
              <a:cs typeface="+mn-ea"/>
              <a:sym typeface="+mn-lt"/>
            </a:endParaRPr>
          </a:p>
        </p:txBody>
      </p:sp>
    </p:spTree>
    <p:extLst>
      <p:ext uri="{BB962C8B-B14F-4D97-AF65-F5344CB8AC3E}">
        <p14:creationId xmlns:p14="http://schemas.microsoft.com/office/powerpoint/2010/main" val="5865651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rot="18270815">
            <a:off x="10216663" y="3815817"/>
            <a:ext cx="1682091" cy="3788585"/>
            <a:chOff x="7800018" y="4114229"/>
            <a:chExt cx="1682091" cy="3788585"/>
          </a:xfrm>
        </p:grpSpPr>
        <p:sp>
          <p:nvSpPr>
            <p:cNvPr id="48" name="矩形 47"/>
            <p:cNvSpPr/>
            <p:nvPr/>
          </p:nvSpPr>
          <p:spPr>
            <a:xfrm rot="5400000">
              <a:off x="6891594" y="5579336"/>
              <a:ext cx="3492917" cy="5627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矩形 49"/>
            <p:cNvSpPr/>
            <p:nvPr/>
          </p:nvSpPr>
          <p:spPr>
            <a:xfrm rot="5400000">
              <a:off x="7855718" y="6126763"/>
              <a:ext cx="2690077" cy="562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矩形 50"/>
            <p:cNvSpPr/>
            <p:nvPr/>
          </p:nvSpPr>
          <p:spPr>
            <a:xfrm rot="5400000">
              <a:off x="7082253" y="6622345"/>
              <a:ext cx="1998234" cy="56270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129214"/>
            <a:ext cx="4285049" cy="1728787"/>
          </a:xfrm>
          <a:custGeom>
            <a:avLst/>
            <a:gdLst>
              <a:gd name="connsiteX0" fmla="*/ 0 w 4329113"/>
              <a:gd name="connsiteY0" fmla="*/ 0 h 1728787"/>
              <a:gd name="connsiteX1" fmla="*/ 4329113 w 4329113"/>
              <a:gd name="connsiteY1" fmla="*/ 1728787 h 1728787"/>
              <a:gd name="connsiteX2" fmla="*/ 0 w 4329113"/>
              <a:gd name="connsiteY2" fmla="*/ 1728787 h 1728787"/>
            </a:gdLst>
            <a:ahLst/>
            <a:cxnLst>
              <a:cxn ang="0">
                <a:pos x="connsiteX0" y="connsiteY0"/>
              </a:cxn>
              <a:cxn ang="0">
                <a:pos x="connsiteX1" y="connsiteY1"/>
              </a:cxn>
              <a:cxn ang="0">
                <a:pos x="connsiteX2" y="connsiteY2"/>
              </a:cxn>
            </a:cxnLst>
            <a:rect l="l" t="t" r="r" b="b"/>
            <a:pathLst>
              <a:path w="4329113" h="1728787">
                <a:moveTo>
                  <a:pt x="0" y="0"/>
                </a:moveTo>
                <a:lnTo>
                  <a:pt x="4329113" y="1728787"/>
                </a:lnTo>
                <a:lnTo>
                  <a:pt x="0" y="1728787"/>
                </a:lnTo>
                <a:close/>
              </a:path>
            </a:pathLst>
          </a:custGeom>
        </p:spPr>
      </p:pic>
      <p:sp>
        <p:nvSpPr>
          <p:cNvPr id="7" name="椭圆 6"/>
          <p:cNvSpPr/>
          <p:nvPr/>
        </p:nvSpPr>
        <p:spPr>
          <a:xfrm>
            <a:off x="1014138" y="1452708"/>
            <a:ext cx="4300538" cy="4300538"/>
          </a:xfrm>
          <a:prstGeom prst="ellipse">
            <a:avLst/>
          </a:prstGeom>
          <a:solidFill>
            <a:schemeClr val="bg1">
              <a:lumMod val="8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空心弧 8"/>
          <p:cNvSpPr/>
          <p:nvPr/>
        </p:nvSpPr>
        <p:spPr>
          <a:xfrm rot="8876072">
            <a:off x="995881" y="1452708"/>
            <a:ext cx="4300539" cy="4300539"/>
          </a:xfrm>
          <a:prstGeom prst="blockArc">
            <a:avLst>
              <a:gd name="adj1" fmla="val 12720935"/>
              <a:gd name="adj2" fmla="val 7386392"/>
              <a:gd name="adj3" fmla="val 12721"/>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27" name="空心弧 26"/>
          <p:cNvSpPr/>
          <p:nvPr/>
        </p:nvSpPr>
        <p:spPr>
          <a:xfrm rot="8876072">
            <a:off x="1538549" y="1977118"/>
            <a:ext cx="3251716" cy="3251716"/>
          </a:xfrm>
          <a:prstGeom prst="blockArc">
            <a:avLst>
              <a:gd name="adj1" fmla="val 14943098"/>
              <a:gd name="adj2" fmla="val 7359332"/>
              <a:gd name="adj3" fmla="val 1668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28" name="空心弧 27"/>
          <p:cNvSpPr/>
          <p:nvPr/>
        </p:nvSpPr>
        <p:spPr>
          <a:xfrm rot="8876072">
            <a:off x="2040361" y="2478931"/>
            <a:ext cx="2248092" cy="2248092"/>
          </a:xfrm>
          <a:prstGeom prst="blockArc">
            <a:avLst>
              <a:gd name="adj1" fmla="val 18121385"/>
              <a:gd name="adj2" fmla="val 7421800"/>
              <a:gd name="adj3" fmla="val 23346"/>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pic>
        <p:nvPicPr>
          <p:cNvPr id="44" name="图片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809" y="-21311"/>
            <a:ext cx="4320191" cy="1728787"/>
          </a:xfrm>
          <a:custGeom>
            <a:avLst/>
            <a:gdLst>
              <a:gd name="connsiteX0" fmla="*/ 0 w 4333877"/>
              <a:gd name="connsiteY0" fmla="*/ 0 h 1728787"/>
              <a:gd name="connsiteX1" fmla="*/ 4333877 w 4333877"/>
              <a:gd name="connsiteY1" fmla="*/ 0 h 1728787"/>
              <a:gd name="connsiteX2" fmla="*/ 4333877 w 4333877"/>
              <a:gd name="connsiteY2" fmla="*/ 1728787 h 1728787"/>
            </a:gdLst>
            <a:ahLst/>
            <a:cxnLst>
              <a:cxn ang="0">
                <a:pos x="connsiteX0" y="connsiteY0"/>
              </a:cxn>
              <a:cxn ang="0">
                <a:pos x="connsiteX1" y="connsiteY1"/>
              </a:cxn>
              <a:cxn ang="0">
                <a:pos x="connsiteX2" y="connsiteY2"/>
              </a:cxn>
            </a:cxnLst>
            <a:rect l="l" t="t" r="r" b="b"/>
            <a:pathLst>
              <a:path w="4333877" h="1728787">
                <a:moveTo>
                  <a:pt x="0" y="0"/>
                </a:moveTo>
                <a:lnTo>
                  <a:pt x="4333877" y="0"/>
                </a:lnTo>
                <a:lnTo>
                  <a:pt x="4333877" y="1728787"/>
                </a:lnTo>
                <a:close/>
              </a:path>
            </a:pathLst>
          </a:custGeom>
        </p:spPr>
      </p:pic>
      <p:sp>
        <p:nvSpPr>
          <p:cNvPr id="46" name="直角三角形 45"/>
          <p:cNvSpPr/>
          <p:nvPr/>
        </p:nvSpPr>
        <p:spPr>
          <a:xfrm>
            <a:off x="-8266" y="5114926"/>
            <a:ext cx="4329113" cy="1743074"/>
          </a:xfrm>
          <a:custGeom>
            <a:avLst/>
            <a:gdLst>
              <a:gd name="connsiteX0" fmla="*/ 0 w 4329113"/>
              <a:gd name="connsiteY0" fmla="*/ 1743074 h 1743074"/>
              <a:gd name="connsiteX1" fmla="*/ 0 w 4329113"/>
              <a:gd name="connsiteY1" fmla="*/ 0 h 1743074"/>
              <a:gd name="connsiteX2" fmla="*/ 4329113 w 4329113"/>
              <a:gd name="connsiteY2" fmla="*/ 1743074 h 1743074"/>
              <a:gd name="connsiteX3" fmla="*/ 0 w 4329113"/>
              <a:gd name="connsiteY3" fmla="*/ 1743074 h 1743074"/>
              <a:gd name="connsiteX0-1" fmla="*/ 2700338 w 4329113"/>
              <a:gd name="connsiteY0-2" fmla="*/ 1743074 h 1743074"/>
              <a:gd name="connsiteX1-3" fmla="*/ 0 w 4329113"/>
              <a:gd name="connsiteY1-4" fmla="*/ 0 h 1743074"/>
              <a:gd name="connsiteX2-5" fmla="*/ 4329113 w 4329113"/>
              <a:gd name="connsiteY2-6" fmla="*/ 1743074 h 1743074"/>
              <a:gd name="connsiteX3-7" fmla="*/ 2700338 w 4329113"/>
              <a:gd name="connsiteY3-8" fmla="*/ 1743074 h 1743074"/>
            </a:gdLst>
            <a:ahLst/>
            <a:cxnLst>
              <a:cxn ang="0">
                <a:pos x="connsiteX0-1" y="connsiteY0-2"/>
              </a:cxn>
              <a:cxn ang="0">
                <a:pos x="connsiteX1-3" y="connsiteY1-4"/>
              </a:cxn>
              <a:cxn ang="0">
                <a:pos x="connsiteX2-5" y="connsiteY2-6"/>
              </a:cxn>
              <a:cxn ang="0">
                <a:pos x="connsiteX3-7" y="connsiteY3-8"/>
              </a:cxn>
            </a:cxnLst>
            <a:rect l="l" t="t" r="r" b="b"/>
            <a:pathLst>
              <a:path w="4329113" h="1743074">
                <a:moveTo>
                  <a:pt x="2700338" y="1743074"/>
                </a:moveTo>
                <a:lnTo>
                  <a:pt x="0" y="0"/>
                </a:lnTo>
                <a:lnTo>
                  <a:pt x="4329113" y="1743074"/>
                </a:lnTo>
                <a:lnTo>
                  <a:pt x="2700338" y="1743074"/>
                </a:lnTo>
                <a:close/>
              </a:path>
            </a:pathLst>
          </a:cu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直角三角形 45"/>
          <p:cNvSpPr/>
          <p:nvPr/>
        </p:nvSpPr>
        <p:spPr>
          <a:xfrm>
            <a:off x="7860505" y="-35598"/>
            <a:ext cx="4329113" cy="1743074"/>
          </a:xfrm>
          <a:custGeom>
            <a:avLst/>
            <a:gdLst>
              <a:gd name="connsiteX0" fmla="*/ 0 w 4329113"/>
              <a:gd name="connsiteY0" fmla="*/ 1743074 h 1743074"/>
              <a:gd name="connsiteX1" fmla="*/ 0 w 4329113"/>
              <a:gd name="connsiteY1" fmla="*/ 0 h 1743074"/>
              <a:gd name="connsiteX2" fmla="*/ 4329113 w 4329113"/>
              <a:gd name="connsiteY2" fmla="*/ 1743074 h 1743074"/>
              <a:gd name="connsiteX3" fmla="*/ 0 w 4329113"/>
              <a:gd name="connsiteY3" fmla="*/ 1743074 h 1743074"/>
              <a:gd name="connsiteX0-1" fmla="*/ 2700338 w 4329113"/>
              <a:gd name="connsiteY0-2" fmla="*/ 1743074 h 1743074"/>
              <a:gd name="connsiteX1-3" fmla="*/ 0 w 4329113"/>
              <a:gd name="connsiteY1-4" fmla="*/ 0 h 1743074"/>
              <a:gd name="connsiteX2-5" fmla="*/ 4329113 w 4329113"/>
              <a:gd name="connsiteY2-6" fmla="*/ 1743074 h 1743074"/>
              <a:gd name="connsiteX3-7" fmla="*/ 2700338 w 4329113"/>
              <a:gd name="connsiteY3-8" fmla="*/ 1743074 h 1743074"/>
              <a:gd name="connsiteX0-9" fmla="*/ 4329113 w 4329113"/>
              <a:gd name="connsiteY0-10" fmla="*/ 1257299 h 1743074"/>
              <a:gd name="connsiteX1-11" fmla="*/ 0 w 4329113"/>
              <a:gd name="connsiteY1-12" fmla="*/ 0 h 1743074"/>
              <a:gd name="connsiteX2-13" fmla="*/ 4329113 w 4329113"/>
              <a:gd name="connsiteY2-14" fmla="*/ 1743074 h 1743074"/>
              <a:gd name="connsiteX3-15" fmla="*/ 4329113 w 4329113"/>
              <a:gd name="connsiteY3-16" fmla="*/ 1257299 h 1743074"/>
              <a:gd name="connsiteX0-17" fmla="*/ 4329113 w 4329113"/>
              <a:gd name="connsiteY0-18" fmla="*/ 1243011 h 1743074"/>
              <a:gd name="connsiteX1-19" fmla="*/ 0 w 4329113"/>
              <a:gd name="connsiteY1-20" fmla="*/ 0 h 1743074"/>
              <a:gd name="connsiteX2-21" fmla="*/ 4329113 w 4329113"/>
              <a:gd name="connsiteY2-22" fmla="*/ 1743074 h 1743074"/>
              <a:gd name="connsiteX3-23" fmla="*/ 4329113 w 4329113"/>
              <a:gd name="connsiteY3-24" fmla="*/ 1243011 h 1743074"/>
            </a:gdLst>
            <a:ahLst/>
            <a:cxnLst>
              <a:cxn ang="0">
                <a:pos x="connsiteX0-1" y="connsiteY0-2"/>
              </a:cxn>
              <a:cxn ang="0">
                <a:pos x="connsiteX1-3" y="connsiteY1-4"/>
              </a:cxn>
              <a:cxn ang="0">
                <a:pos x="connsiteX2-5" y="connsiteY2-6"/>
              </a:cxn>
              <a:cxn ang="0">
                <a:pos x="connsiteX3-7" y="connsiteY3-8"/>
              </a:cxn>
            </a:cxnLst>
            <a:rect l="l" t="t" r="r" b="b"/>
            <a:pathLst>
              <a:path w="4329113" h="1743074">
                <a:moveTo>
                  <a:pt x="4329113" y="1243011"/>
                </a:moveTo>
                <a:lnTo>
                  <a:pt x="0" y="0"/>
                </a:lnTo>
                <a:lnTo>
                  <a:pt x="4329113" y="1743074"/>
                </a:lnTo>
                <a:lnTo>
                  <a:pt x="4329113" y="1243011"/>
                </a:lnTo>
                <a:close/>
              </a:path>
            </a:pathLst>
          </a:cu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矩形 40"/>
          <p:cNvSpPr/>
          <p:nvPr/>
        </p:nvSpPr>
        <p:spPr>
          <a:xfrm>
            <a:off x="660400" y="1308479"/>
            <a:ext cx="5150586"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altLang="zh-CN" sz="2400" b="1" dirty="0">
                <a:solidFill>
                  <a:schemeClr val="bg1"/>
                </a:solidFill>
                <a:effectLst>
                  <a:outerShdw blurRad="38100" dist="38100" dir="2700000" algn="tl">
                    <a:srgbClr val="000000">
                      <a:alpha val="43137"/>
                    </a:srgbClr>
                  </a:outerShdw>
                </a:effectLst>
                <a:cs typeface="+mn-ea"/>
                <a:sym typeface="+mn-lt"/>
              </a:rPr>
              <a:t>International Rankings</a:t>
            </a:r>
          </a:p>
        </p:txBody>
      </p:sp>
      <p:pic>
        <p:nvPicPr>
          <p:cNvPr id="42" name="图片 41"/>
          <p:cNvPicPr/>
          <p:nvPr/>
        </p:nvPicPr>
        <p:blipFill>
          <a:blip r:embed="rId4" cstate="print">
            <a:extLst>
              <a:ext uri="{28A0092B-C50C-407E-A947-70E740481C1C}">
                <a14:useLocalDpi xmlns:a14="http://schemas.microsoft.com/office/drawing/2010/main" val="0"/>
              </a:ext>
            </a:extLst>
          </a:blip>
          <a:stretch>
            <a:fillRect/>
          </a:stretch>
        </p:blipFill>
        <p:spPr>
          <a:xfrm>
            <a:off x="4730986" y="1862505"/>
            <a:ext cx="1080000" cy="540000"/>
          </a:xfrm>
          <a:prstGeom prst="rect">
            <a:avLst/>
          </a:prstGeom>
          <a:ln>
            <a:solidFill>
              <a:schemeClr val="tx2"/>
            </a:solidFill>
          </a:ln>
        </p:spPr>
      </p:pic>
      <p:pic>
        <p:nvPicPr>
          <p:cNvPr id="43" name="图片 42"/>
          <p:cNvPicPr/>
          <p:nvPr/>
        </p:nvPicPr>
        <p:blipFill>
          <a:blip r:embed="rId5" cstate="print">
            <a:extLst>
              <a:ext uri="{28A0092B-C50C-407E-A947-70E740481C1C}">
                <a14:useLocalDpi xmlns:a14="http://schemas.microsoft.com/office/drawing/2010/main" val="0"/>
              </a:ext>
            </a:extLst>
          </a:blip>
          <a:stretch>
            <a:fillRect/>
          </a:stretch>
        </p:blipFill>
        <p:spPr>
          <a:xfrm>
            <a:off x="660400" y="1862505"/>
            <a:ext cx="1080000" cy="540000"/>
          </a:xfrm>
          <a:prstGeom prst="rect">
            <a:avLst/>
          </a:prstGeom>
          <a:ln>
            <a:solidFill>
              <a:schemeClr val="tx2"/>
            </a:solidFill>
          </a:ln>
        </p:spPr>
      </p:pic>
      <p:pic>
        <p:nvPicPr>
          <p:cNvPr id="45" name="图片 44"/>
          <p:cNvPicPr/>
          <p:nvPr/>
        </p:nvPicPr>
        <p:blipFill rotWithShape="1">
          <a:blip r:embed="rId6" cstate="print">
            <a:extLst>
              <a:ext uri="{28A0092B-C50C-407E-A947-70E740481C1C}">
                <a14:useLocalDpi xmlns:a14="http://schemas.microsoft.com/office/drawing/2010/main" val="0"/>
              </a:ext>
            </a:extLst>
          </a:blip>
          <a:srcRect t="27758" b="23842"/>
          <a:stretch>
            <a:fillRect/>
          </a:stretch>
        </p:blipFill>
        <p:spPr>
          <a:xfrm>
            <a:off x="2017262" y="1862505"/>
            <a:ext cx="1080000" cy="540000"/>
          </a:xfrm>
          <a:prstGeom prst="rect">
            <a:avLst/>
          </a:prstGeom>
          <a:ln>
            <a:solidFill>
              <a:schemeClr val="tx2"/>
            </a:solidFill>
          </a:ln>
        </p:spPr>
      </p:pic>
      <p:pic>
        <p:nvPicPr>
          <p:cNvPr id="49" name="图片 48"/>
          <p:cNvPicPr/>
          <p:nvPr/>
        </p:nvPicPr>
        <p:blipFill rotWithShape="1">
          <a:blip r:embed="rId7"/>
          <a:srcRect l="14774" t="8975" r="15399" b="5046"/>
          <a:stretch>
            <a:fillRect/>
          </a:stretch>
        </p:blipFill>
        <p:spPr>
          <a:xfrm>
            <a:off x="3374124" y="1862505"/>
            <a:ext cx="1080000" cy="540000"/>
          </a:xfrm>
          <a:prstGeom prst="rect">
            <a:avLst/>
          </a:prstGeom>
          <a:ln>
            <a:solidFill>
              <a:schemeClr val="tx2"/>
            </a:solidFill>
          </a:ln>
        </p:spPr>
      </p:pic>
      <p:sp>
        <p:nvSpPr>
          <p:cNvPr id="57" name="文本框 56"/>
          <p:cNvSpPr txBox="1"/>
          <p:nvPr/>
        </p:nvSpPr>
        <p:spPr>
          <a:xfrm>
            <a:off x="874029" y="2474119"/>
            <a:ext cx="652743" cy="646331"/>
          </a:xfrm>
          <a:prstGeom prst="rect">
            <a:avLst/>
          </a:prstGeom>
          <a:noFill/>
        </p:spPr>
        <p:txBody>
          <a:bodyPr wrap="none" rtlCol="0">
            <a:spAutoFit/>
          </a:bodyPr>
          <a:lstStyle/>
          <a:p>
            <a:pPr algn="ctr"/>
            <a:r>
              <a:rPr lang="en-US" altLang="zh-CN" sz="3600" b="1" dirty="0">
                <a:solidFill>
                  <a:srgbClr val="C00000"/>
                </a:solidFill>
                <a:cs typeface="+mn-ea"/>
                <a:sym typeface="+mn-lt"/>
              </a:rPr>
              <a:t>27</a:t>
            </a:r>
            <a:endParaRPr lang="zh-CN" altLang="en-US" sz="3600" b="1" dirty="0">
              <a:solidFill>
                <a:srgbClr val="C00000"/>
              </a:solidFill>
              <a:cs typeface="+mn-ea"/>
              <a:sym typeface="+mn-lt"/>
            </a:endParaRPr>
          </a:p>
        </p:txBody>
      </p:sp>
      <p:sp>
        <p:nvSpPr>
          <p:cNvPr id="58" name="文本框 57"/>
          <p:cNvSpPr txBox="1"/>
          <p:nvPr/>
        </p:nvSpPr>
        <p:spPr>
          <a:xfrm>
            <a:off x="2248157" y="2474119"/>
            <a:ext cx="652743" cy="646331"/>
          </a:xfrm>
          <a:prstGeom prst="rect">
            <a:avLst/>
          </a:prstGeom>
          <a:noFill/>
        </p:spPr>
        <p:txBody>
          <a:bodyPr wrap="none" rtlCol="0">
            <a:spAutoFit/>
          </a:bodyPr>
          <a:lstStyle/>
          <a:p>
            <a:pPr algn="ctr"/>
            <a:r>
              <a:rPr lang="en-US" altLang="zh-CN" sz="3600" b="1" dirty="0">
                <a:solidFill>
                  <a:srgbClr val="C00000"/>
                </a:solidFill>
                <a:cs typeface="+mn-ea"/>
                <a:sym typeface="+mn-lt"/>
              </a:rPr>
              <a:t>45</a:t>
            </a:r>
            <a:endParaRPr lang="zh-CN" altLang="en-US" sz="3600" b="1" dirty="0">
              <a:solidFill>
                <a:srgbClr val="C00000"/>
              </a:solidFill>
              <a:cs typeface="+mn-ea"/>
              <a:sym typeface="+mn-lt"/>
            </a:endParaRPr>
          </a:p>
        </p:txBody>
      </p:sp>
      <p:sp>
        <p:nvSpPr>
          <p:cNvPr id="59" name="文本框 58"/>
          <p:cNvSpPr txBox="1"/>
          <p:nvPr/>
        </p:nvSpPr>
        <p:spPr>
          <a:xfrm>
            <a:off x="3565309" y="2474119"/>
            <a:ext cx="697628" cy="646331"/>
          </a:xfrm>
          <a:prstGeom prst="rect">
            <a:avLst/>
          </a:prstGeom>
          <a:noFill/>
        </p:spPr>
        <p:txBody>
          <a:bodyPr wrap="none" rtlCol="0">
            <a:spAutoFit/>
          </a:bodyPr>
          <a:lstStyle/>
          <a:p>
            <a:pPr algn="ctr"/>
            <a:r>
              <a:rPr lang="en-US" altLang="zh-CN" sz="3600" b="1" dirty="0" smtClean="0">
                <a:solidFill>
                  <a:srgbClr val="C00000"/>
                </a:solidFill>
                <a:cs typeface="+mn-ea"/>
                <a:sym typeface="+mn-lt"/>
              </a:rPr>
              <a:t>39</a:t>
            </a:r>
            <a:endParaRPr lang="zh-CN" altLang="en-US" sz="3600" b="1" dirty="0">
              <a:solidFill>
                <a:srgbClr val="C00000"/>
              </a:solidFill>
              <a:cs typeface="+mn-ea"/>
              <a:sym typeface="+mn-lt"/>
            </a:endParaRPr>
          </a:p>
        </p:txBody>
      </p:sp>
      <p:sp>
        <p:nvSpPr>
          <p:cNvPr id="60" name="文本框 59"/>
          <p:cNvSpPr txBox="1"/>
          <p:nvPr/>
        </p:nvSpPr>
        <p:spPr>
          <a:xfrm>
            <a:off x="4944614" y="2474119"/>
            <a:ext cx="652743" cy="646331"/>
          </a:xfrm>
          <a:prstGeom prst="rect">
            <a:avLst/>
          </a:prstGeom>
          <a:noFill/>
        </p:spPr>
        <p:txBody>
          <a:bodyPr wrap="none" rtlCol="0">
            <a:spAutoFit/>
          </a:bodyPr>
          <a:lstStyle/>
          <a:p>
            <a:pPr algn="ctr"/>
            <a:r>
              <a:rPr lang="en-US" altLang="zh-CN" sz="3600" b="1" dirty="0">
                <a:solidFill>
                  <a:srgbClr val="C00000"/>
                </a:solidFill>
                <a:cs typeface="+mn-ea"/>
                <a:sym typeface="+mn-lt"/>
              </a:rPr>
              <a:t>74</a:t>
            </a:r>
            <a:endParaRPr lang="zh-CN" altLang="en-US" sz="3600" b="1" dirty="0">
              <a:solidFill>
                <a:srgbClr val="C00000"/>
              </a:solidFill>
              <a:cs typeface="+mn-ea"/>
              <a:sym typeface="+mn-lt"/>
            </a:endParaRPr>
          </a:p>
        </p:txBody>
      </p:sp>
      <p:cxnSp>
        <p:nvCxnSpPr>
          <p:cNvPr id="61" name="直接连接符 60"/>
          <p:cNvCxnSpPr/>
          <p:nvPr/>
        </p:nvCxnSpPr>
        <p:spPr>
          <a:xfrm>
            <a:off x="660400" y="3198813"/>
            <a:ext cx="5150586" cy="0"/>
          </a:xfrm>
          <a:prstGeom prst="line">
            <a:avLst/>
          </a:prstGeom>
        </p:spPr>
        <p:style>
          <a:lnRef idx="1">
            <a:schemeClr val="accent2"/>
          </a:lnRef>
          <a:fillRef idx="0">
            <a:schemeClr val="accent2"/>
          </a:fillRef>
          <a:effectRef idx="0">
            <a:schemeClr val="accent2"/>
          </a:effectRef>
          <a:fontRef idx="minor">
            <a:schemeClr val="tx1"/>
          </a:fontRef>
        </p:style>
      </p:cxnSp>
      <p:sp>
        <p:nvSpPr>
          <p:cNvPr id="62" name="文本框 61"/>
          <p:cNvSpPr txBox="1"/>
          <p:nvPr/>
        </p:nvSpPr>
        <p:spPr>
          <a:xfrm>
            <a:off x="660400" y="3188060"/>
            <a:ext cx="5150586" cy="276999"/>
          </a:xfrm>
          <a:prstGeom prst="rect">
            <a:avLst/>
          </a:prstGeom>
          <a:noFill/>
        </p:spPr>
        <p:txBody>
          <a:bodyPr wrap="square" rtlCol="0">
            <a:spAutoFit/>
          </a:bodyPr>
          <a:lstStyle/>
          <a:p>
            <a:pPr algn="ctr"/>
            <a:r>
              <a:rPr lang="en-US" altLang="zh-CN" sz="1200" dirty="0">
                <a:cs typeface="+mn-ea"/>
                <a:sym typeface="+mn-lt"/>
              </a:rPr>
              <a:t>2018-2019 International University Rankings (Mainland, China)</a:t>
            </a:r>
          </a:p>
        </p:txBody>
      </p:sp>
      <p:sp>
        <p:nvSpPr>
          <p:cNvPr id="69" name="矩形 68"/>
          <p:cNvSpPr/>
          <p:nvPr/>
        </p:nvSpPr>
        <p:spPr>
          <a:xfrm>
            <a:off x="6354159" y="1307366"/>
            <a:ext cx="5150586" cy="400110"/>
          </a:xfrm>
          <a:prstGeom prst="rect">
            <a:avLst/>
          </a:prstGeom>
          <a:solidFill>
            <a:srgbClr val="0073D6"/>
          </a:solidFill>
          <a:ln w="12700" cap="flat" cmpd="sng" algn="ctr">
            <a:solidFill>
              <a:srgbClr val="0073D6">
                <a:shade val="50000"/>
              </a:srgbClr>
            </a:solidFill>
            <a:prstDash val="solid"/>
            <a:miter lim="800000"/>
          </a:ln>
          <a:effectLst/>
        </p:spPr>
        <p:txBody>
          <a:bodyPr wrap="square">
            <a:spAutoFit/>
          </a:bodyPr>
          <a:lstStyle/>
          <a:p>
            <a:pPr lvl="0" algn="ctr">
              <a:defRPr/>
            </a:pPr>
            <a:r>
              <a:rPr lang="en-US" altLang="zh-CN" sz="2000" b="1" kern="0" dirty="0">
                <a:solidFill>
                  <a:srgbClr val="FFFFFF"/>
                </a:solidFill>
                <a:effectLst>
                  <a:outerShdw blurRad="38100" dist="38100" dir="2700000" algn="tl">
                    <a:srgbClr val="000000">
                      <a:alpha val="43137"/>
                    </a:srgbClr>
                  </a:outerShdw>
                </a:effectLst>
                <a:cs typeface="+mn-ea"/>
                <a:sym typeface="+mn-lt"/>
              </a:rPr>
              <a:t>Top ESI 1%</a:t>
            </a:r>
          </a:p>
        </p:txBody>
      </p:sp>
      <p:graphicFrame>
        <p:nvGraphicFramePr>
          <p:cNvPr id="70" name="表格 69"/>
          <p:cNvGraphicFramePr>
            <a:graphicFrameLocks noGrp="1"/>
          </p:cNvGraphicFramePr>
          <p:nvPr/>
        </p:nvGraphicFramePr>
        <p:xfrm>
          <a:off x="6354159" y="1847366"/>
          <a:ext cx="5150586" cy="1573922"/>
        </p:xfrm>
        <a:graphic>
          <a:graphicData uri="http://schemas.openxmlformats.org/drawingml/2006/table">
            <a:tbl>
              <a:tblPr firstRow="1" bandRow="1"/>
              <a:tblGrid>
                <a:gridCol w="1942209">
                  <a:extLst>
                    <a:ext uri="{9D8B030D-6E8A-4147-A177-3AD203B41FA5}">
                      <a16:colId xmlns:a16="http://schemas.microsoft.com/office/drawing/2014/main" val="20000"/>
                    </a:ext>
                  </a:extLst>
                </a:gridCol>
                <a:gridCol w="1338606">
                  <a:extLst>
                    <a:ext uri="{9D8B030D-6E8A-4147-A177-3AD203B41FA5}">
                      <a16:colId xmlns:a16="http://schemas.microsoft.com/office/drawing/2014/main" val="20001"/>
                    </a:ext>
                  </a:extLst>
                </a:gridCol>
                <a:gridCol w="1869771">
                  <a:extLst>
                    <a:ext uri="{9D8B030D-6E8A-4147-A177-3AD203B41FA5}">
                      <a16:colId xmlns:a16="http://schemas.microsoft.com/office/drawing/2014/main" val="20002"/>
                    </a:ext>
                  </a:extLst>
                </a:gridCol>
              </a:tblGrid>
              <a:tr h="263480">
                <a:tc>
                  <a:txBody>
                    <a:bodyPr/>
                    <a:lstStyle>
                      <a:lvl1pPr marL="0" algn="l" defTabSz="914400" rtl="0" eaLnBrk="1" latinLnBrk="0" hangingPunct="1">
                        <a:defRPr sz="1800" b="1"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b="1"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b="1"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b="1"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b="1"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b="1"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b="1"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b="1"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b="1" kern="1200">
                          <a:solidFill>
                            <a:schemeClr val="tx1"/>
                          </a:solidFill>
                          <a:latin typeface="Arial" panose="020B0604020202020204"/>
                          <a:ea typeface="微软雅黑" panose="020B0503020204020204" pitchFamily="34" charset="-122"/>
                        </a:defRPr>
                      </a:lvl9pPr>
                    </a:lstStyle>
                    <a:p>
                      <a:pPr algn="ctr">
                        <a:spcAft>
                          <a:spcPts val="0"/>
                        </a:spcAft>
                      </a:pPr>
                      <a:r>
                        <a:rPr lang="en-US" altLang="zh-CN" sz="1600" b="1" dirty="0">
                          <a:latin typeface="+mn-lt"/>
                          <a:ea typeface="+mn-ea"/>
                          <a:cs typeface="+mn-ea"/>
                          <a:sym typeface="+mn-lt"/>
                        </a:rPr>
                        <a:t>Discipline</a:t>
                      </a:r>
                      <a:endParaRPr lang="zh-CN" sz="1600" b="1" dirty="0">
                        <a:latin typeface="+mn-lt"/>
                        <a:ea typeface="+mn-ea"/>
                        <a:cs typeface="+mn-ea"/>
                        <a:sym typeface="+mn-lt"/>
                      </a:endParaRPr>
                    </a:p>
                  </a:txBody>
                  <a:tcPr marL="68580" marR="68580" marT="0" marB="0" anchor="ct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b="1"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b="1"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b="1"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b="1"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b="1"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b="1"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b="1"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b="1" kern="1200">
                          <a:solidFill>
                            <a:schemeClr val="tx1"/>
                          </a:solidFill>
                          <a:latin typeface="Arial" panose="020B0604020202020204"/>
                          <a:ea typeface="微软雅黑" panose="020B0503020204020204" pitchFamily="34" charset="-122"/>
                        </a:defRPr>
                      </a:lvl9pPr>
                    </a:lstStyle>
                    <a:p>
                      <a:pPr algn="ctr">
                        <a:spcAft>
                          <a:spcPts val="0"/>
                        </a:spcAft>
                      </a:pPr>
                      <a:r>
                        <a:rPr lang="en-US" altLang="zh-CN" sz="1600" dirty="0">
                          <a:latin typeface="+mn-lt"/>
                          <a:ea typeface="+mn-ea"/>
                          <a:cs typeface="+mn-ea"/>
                          <a:sym typeface="+mn-lt"/>
                        </a:rPr>
                        <a:t>Time</a:t>
                      </a:r>
                      <a:endParaRPr lang="zh-CN" sz="1600" b="1" dirty="0">
                        <a:latin typeface="+mn-lt"/>
                        <a:ea typeface="+mn-ea"/>
                        <a:cs typeface="+mn-ea"/>
                        <a:sym typeface="+mn-lt"/>
                      </a:endParaRPr>
                    </a:p>
                  </a:txBody>
                  <a:tcPr marL="68580" marR="68580" marT="0" marB="0" anchor="ct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b="1"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b="1"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b="1"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b="1"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b="1"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b="1"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b="1"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b="1" kern="1200">
                          <a:solidFill>
                            <a:schemeClr val="tx1"/>
                          </a:solidFill>
                          <a:latin typeface="Arial" panose="020B0604020202020204"/>
                          <a:ea typeface="微软雅黑" panose="020B0503020204020204" pitchFamily="34" charset="-122"/>
                        </a:defRPr>
                      </a:lvl9pPr>
                    </a:lstStyle>
                    <a:p>
                      <a:pPr algn="ctr">
                        <a:spcAft>
                          <a:spcPts val="0"/>
                        </a:spcAft>
                      </a:pPr>
                      <a:r>
                        <a:rPr lang="en-US" altLang="zh-CN" sz="1600" dirty="0">
                          <a:latin typeface="+mn-lt"/>
                          <a:ea typeface="+mn-ea"/>
                          <a:cs typeface="+mn-ea"/>
                          <a:sym typeface="+mn-lt"/>
                        </a:rPr>
                        <a:t>Present Ranking</a:t>
                      </a:r>
                      <a:endParaRPr lang="zh-CN" sz="1600" b="1" dirty="0">
                        <a:latin typeface="+mn-lt"/>
                        <a:ea typeface="+mn-ea"/>
                        <a:cs typeface="+mn-ea"/>
                        <a:sym typeface="+mn-lt"/>
                      </a:endParaRPr>
                    </a:p>
                  </a:txBody>
                  <a:tcPr marL="68580" marR="68580" marT="0" marB="0" anchor="ct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1714">
                <a:tc>
                  <a:txBody>
                    <a:bodyPr/>
                    <a:lstStyle>
                      <a:lvl1pPr marL="0" algn="l" defTabSz="1218565" rtl="0" eaLnBrk="1" latinLnBrk="0" hangingPunct="1">
                        <a:defRPr sz="2400" kern="1200">
                          <a:solidFill>
                            <a:schemeClr val="tx1"/>
                          </a:solidFill>
                          <a:latin typeface="Arial" panose="020B0604020202020204"/>
                          <a:ea typeface="微软雅黑" panose="020B0503020204020204" pitchFamily="34" charset="-122"/>
                        </a:defRPr>
                      </a:lvl1pPr>
                      <a:lvl2pPr marL="609600" algn="l" defTabSz="1218565" rtl="0" eaLnBrk="1" latinLnBrk="0" hangingPunct="1">
                        <a:defRPr sz="2400" kern="1200">
                          <a:solidFill>
                            <a:schemeClr val="tx1"/>
                          </a:solidFill>
                          <a:latin typeface="Arial" panose="020B0604020202020204"/>
                          <a:ea typeface="微软雅黑" panose="020B0503020204020204" pitchFamily="34" charset="-122"/>
                        </a:defRPr>
                      </a:lvl2pPr>
                      <a:lvl3pPr marL="1219200" algn="l" defTabSz="1218565" rtl="0" eaLnBrk="1" latinLnBrk="0" hangingPunct="1">
                        <a:defRPr sz="2400" kern="1200">
                          <a:solidFill>
                            <a:schemeClr val="tx1"/>
                          </a:solidFill>
                          <a:latin typeface="Arial" panose="020B0604020202020204"/>
                          <a:ea typeface="微软雅黑" panose="020B0503020204020204" pitchFamily="34" charset="-122"/>
                        </a:defRPr>
                      </a:lvl3pPr>
                      <a:lvl4pPr marL="1828800" algn="l" defTabSz="1218565" rtl="0" eaLnBrk="1" latinLnBrk="0" hangingPunct="1">
                        <a:defRPr sz="2400" kern="1200">
                          <a:solidFill>
                            <a:schemeClr val="tx1"/>
                          </a:solidFill>
                          <a:latin typeface="Arial" panose="020B0604020202020204"/>
                          <a:ea typeface="微软雅黑" panose="020B0503020204020204" pitchFamily="34" charset="-122"/>
                        </a:defRPr>
                      </a:lvl4pPr>
                      <a:lvl5pPr marL="2438400" algn="l" defTabSz="1218565" rtl="0" eaLnBrk="1" latinLnBrk="0" hangingPunct="1">
                        <a:defRPr sz="2400" kern="1200">
                          <a:solidFill>
                            <a:schemeClr val="tx1"/>
                          </a:solidFill>
                          <a:latin typeface="Arial" panose="020B0604020202020204"/>
                          <a:ea typeface="微软雅黑" panose="020B0503020204020204" pitchFamily="34" charset="-122"/>
                        </a:defRPr>
                      </a:lvl5pPr>
                      <a:lvl6pPr marL="3048000" algn="l" defTabSz="1218565" rtl="0" eaLnBrk="1" latinLnBrk="0" hangingPunct="1">
                        <a:defRPr sz="2400" kern="1200">
                          <a:solidFill>
                            <a:schemeClr val="tx1"/>
                          </a:solidFill>
                          <a:latin typeface="Arial" panose="020B0604020202020204"/>
                          <a:ea typeface="微软雅黑" panose="020B0503020204020204" pitchFamily="34" charset="-122"/>
                        </a:defRPr>
                      </a:lvl6pPr>
                      <a:lvl7pPr marL="3657600" algn="l" defTabSz="1218565" rtl="0" eaLnBrk="1" latinLnBrk="0" hangingPunct="1">
                        <a:defRPr sz="2400" kern="1200">
                          <a:solidFill>
                            <a:schemeClr val="tx1"/>
                          </a:solidFill>
                          <a:latin typeface="Arial" panose="020B0604020202020204"/>
                          <a:ea typeface="微软雅黑" panose="020B0503020204020204" pitchFamily="34" charset="-122"/>
                        </a:defRPr>
                      </a:lvl7pPr>
                      <a:lvl8pPr marL="4267200" algn="l" defTabSz="1218565" rtl="0" eaLnBrk="1" latinLnBrk="0" hangingPunct="1">
                        <a:defRPr sz="2400" kern="1200">
                          <a:solidFill>
                            <a:schemeClr val="tx1"/>
                          </a:solidFill>
                          <a:latin typeface="Arial" panose="020B0604020202020204"/>
                          <a:ea typeface="微软雅黑" panose="020B0503020204020204" pitchFamily="34" charset="-122"/>
                        </a:defRPr>
                      </a:lvl8pPr>
                      <a:lvl9pPr marL="4876800" algn="l" defTabSz="1218565" rtl="0" eaLnBrk="1" latinLnBrk="0" hangingPunct="1">
                        <a:defRPr sz="2400" kern="1200">
                          <a:solidFill>
                            <a:schemeClr val="tx1"/>
                          </a:solidFill>
                          <a:latin typeface="Arial" panose="020B0604020202020204"/>
                          <a:ea typeface="微软雅黑" panose="020B0503020204020204" pitchFamily="34" charset="-122"/>
                        </a:defRPr>
                      </a:lvl9pPr>
                    </a:lstStyle>
                    <a:p>
                      <a:pPr algn="ctr" fontAlgn="b"/>
                      <a:r>
                        <a:rPr lang="en-US" altLang="zh-CN" sz="1600" dirty="0">
                          <a:latin typeface="+mn-lt"/>
                          <a:ea typeface="+mn-ea"/>
                          <a:cs typeface="+mn-ea"/>
                          <a:sym typeface="+mn-lt"/>
                        </a:rPr>
                        <a:t>Geophysics</a:t>
                      </a:r>
                      <a:endParaRPr lang="zh-CN" altLang="en-US" sz="1600" b="1" dirty="0">
                        <a:latin typeface="+mn-lt"/>
                        <a:ea typeface="+mn-ea"/>
                        <a:cs typeface="+mn-ea"/>
                        <a:sym typeface="+mn-lt"/>
                      </a:endParaRPr>
                    </a:p>
                  </a:txBody>
                  <a:tcPr marL="7620" marR="7620" marT="7620" marB="0" anchor="ctr">
                    <a:lnL>
                      <a:noFill/>
                    </a:lnL>
                    <a:lnR>
                      <a:noFill/>
                    </a:lnR>
                    <a:lnT w="12700" cmpd="sng">
                      <a:solidFill>
                        <a:srgbClr val="000000"/>
                      </a:solidFill>
                    </a:lnT>
                    <a:lnB>
                      <a:noFill/>
                    </a:lnB>
                    <a:lnTlToBr w="12700" cmpd="sng">
                      <a:noFill/>
                      <a:prstDash val="solid"/>
                    </a:lnTlToBr>
                    <a:lnBlToTr w="12700" cmpd="sng">
                      <a:noFill/>
                      <a:prstDash val="solid"/>
                    </a:lnBlToTr>
                    <a:solidFill>
                      <a:srgbClr val="000000">
                        <a:alpha val="20000"/>
                      </a:srgbClr>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algn="ctr">
                        <a:spcAft>
                          <a:spcPts val="0"/>
                        </a:spcAft>
                      </a:pPr>
                      <a:r>
                        <a:rPr lang="en-US" altLang="zh-CN" sz="1600" dirty="0">
                          <a:latin typeface="+mn-lt"/>
                          <a:ea typeface="+mn-ea"/>
                          <a:cs typeface="+mn-ea"/>
                          <a:sym typeface="+mn-lt"/>
                        </a:rPr>
                        <a:t>2015.7</a:t>
                      </a:r>
                      <a:endParaRPr lang="zh-CN" sz="1600" b="1" dirty="0">
                        <a:latin typeface="+mn-lt"/>
                        <a:ea typeface="+mn-ea"/>
                        <a:cs typeface="+mn-ea"/>
                        <a:sym typeface="+mn-lt"/>
                      </a:endParaRPr>
                    </a:p>
                  </a:txBody>
                  <a:tcPr marL="68580" marR="68580" marT="0" marB="0" anchor="ctr">
                    <a:lnL>
                      <a:noFill/>
                    </a:lnL>
                    <a:lnR>
                      <a:noFill/>
                    </a:lnR>
                    <a:lnT w="12700" cmpd="sng">
                      <a:solidFill>
                        <a:srgbClr val="000000"/>
                      </a:solidFill>
                    </a:lnT>
                    <a:lnB>
                      <a:noFill/>
                    </a:lnB>
                    <a:lnTlToBr w="12700" cmpd="sng">
                      <a:noFill/>
                      <a:prstDash val="solid"/>
                    </a:lnTlToBr>
                    <a:lnBlToTr w="12700" cmpd="sng">
                      <a:noFill/>
                      <a:prstDash val="solid"/>
                    </a:lnBlToTr>
                    <a:solidFill>
                      <a:srgbClr val="000000">
                        <a:alpha val="20000"/>
                      </a:srgbClr>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u="none" strike="noStrike" dirty="0">
                          <a:solidFill>
                            <a:srgbClr val="C00000"/>
                          </a:solidFill>
                          <a:effectLst/>
                          <a:latin typeface="+mn-lt"/>
                          <a:ea typeface="+mn-ea"/>
                          <a:cs typeface="+mn-ea"/>
                          <a:sym typeface="+mn-lt"/>
                        </a:rPr>
                        <a:t>5‰ </a:t>
                      </a:r>
                      <a:endParaRPr lang="en-US" altLang="zh-CN" sz="1600" b="1" i="0" u="none" strike="noStrike" dirty="0">
                        <a:solidFill>
                          <a:srgbClr val="C00000"/>
                        </a:solidFill>
                        <a:effectLst/>
                        <a:latin typeface="+mn-lt"/>
                        <a:ea typeface="+mn-ea"/>
                        <a:cs typeface="+mn-ea"/>
                        <a:sym typeface="+mn-lt"/>
                      </a:endParaRPr>
                    </a:p>
                  </a:txBody>
                  <a:tcPr marL="68580" marR="68580" marT="0" marB="0" anchor="ctr">
                    <a:lnL>
                      <a:noFill/>
                    </a:lnL>
                    <a:lnR>
                      <a:noFill/>
                    </a:lnR>
                    <a:lnT w="12700" cmpd="sng">
                      <a:solidFill>
                        <a:srgbClr val="000000"/>
                      </a:solidFill>
                    </a:lnT>
                    <a:lnB>
                      <a:noFill/>
                    </a:lnB>
                    <a:lnTlToBr w="12700" cmpd="sng">
                      <a:noFill/>
                      <a:prstDash val="solid"/>
                    </a:lnTlToBr>
                    <a:lnBlToTr w="12700" cmpd="sng">
                      <a:noFill/>
                      <a:prstDash val="solid"/>
                    </a:lnBlToTr>
                    <a:solidFill>
                      <a:srgbClr val="000000">
                        <a:alpha val="20000"/>
                      </a:srgbClr>
                    </a:solidFill>
                  </a:tcPr>
                </a:tc>
                <a:extLst>
                  <a:ext uri="{0D108BD9-81ED-4DB2-BD59-A6C34878D82A}">
                    <a16:rowId xmlns:a16="http://schemas.microsoft.com/office/drawing/2014/main" val="10001"/>
                  </a:ext>
                </a:extLst>
              </a:tr>
              <a:tr h="271714">
                <a:tc>
                  <a:txBody>
                    <a:bodyPr/>
                    <a:lstStyle>
                      <a:lvl1pPr marL="0" algn="l" defTabSz="1218565" rtl="0" eaLnBrk="1" latinLnBrk="0" hangingPunct="1">
                        <a:defRPr sz="2400" kern="1200">
                          <a:solidFill>
                            <a:schemeClr val="tx1"/>
                          </a:solidFill>
                          <a:latin typeface="Arial" panose="020B0604020202020204"/>
                          <a:ea typeface="微软雅黑" panose="020B0503020204020204" pitchFamily="34" charset="-122"/>
                        </a:defRPr>
                      </a:lvl1pPr>
                      <a:lvl2pPr marL="609600" algn="l" defTabSz="1218565" rtl="0" eaLnBrk="1" latinLnBrk="0" hangingPunct="1">
                        <a:defRPr sz="2400" kern="1200">
                          <a:solidFill>
                            <a:schemeClr val="tx1"/>
                          </a:solidFill>
                          <a:latin typeface="Arial" panose="020B0604020202020204"/>
                          <a:ea typeface="微软雅黑" panose="020B0503020204020204" pitchFamily="34" charset="-122"/>
                        </a:defRPr>
                      </a:lvl2pPr>
                      <a:lvl3pPr marL="1219200" algn="l" defTabSz="1218565" rtl="0" eaLnBrk="1" latinLnBrk="0" hangingPunct="1">
                        <a:defRPr sz="2400" kern="1200">
                          <a:solidFill>
                            <a:schemeClr val="tx1"/>
                          </a:solidFill>
                          <a:latin typeface="Arial" panose="020B0604020202020204"/>
                          <a:ea typeface="微软雅黑" panose="020B0503020204020204" pitchFamily="34" charset="-122"/>
                        </a:defRPr>
                      </a:lvl3pPr>
                      <a:lvl4pPr marL="1828800" algn="l" defTabSz="1218565" rtl="0" eaLnBrk="1" latinLnBrk="0" hangingPunct="1">
                        <a:defRPr sz="2400" kern="1200">
                          <a:solidFill>
                            <a:schemeClr val="tx1"/>
                          </a:solidFill>
                          <a:latin typeface="Arial" panose="020B0604020202020204"/>
                          <a:ea typeface="微软雅黑" panose="020B0503020204020204" pitchFamily="34" charset="-122"/>
                        </a:defRPr>
                      </a:lvl4pPr>
                      <a:lvl5pPr marL="2438400" algn="l" defTabSz="1218565" rtl="0" eaLnBrk="1" latinLnBrk="0" hangingPunct="1">
                        <a:defRPr sz="2400" kern="1200">
                          <a:solidFill>
                            <a:schemeClr val="tx1"/>
                          </a:solidFill>
                          <a:latin typeface="Arial" panose="020B0604020202020204"/>
                          <a:ea typeface="微软雅黑" panose="020B0503020204020204" pitchFamily="34" charset="-122"/>
                        </a:defRPr>
                      </a:lvl5pPr>
                      <a:lvl6pPr marL="3048000" algn="l" defTabSz="1218565" rtl="0" eaLnBrk="1" latinLnBrk="0" hangingPunct="1">
                        <a:defRPr sz="2400" kern="1200">
                          <a:solidFill>
                            <a:schemeClr val="tx1"/>
                          </a:solidFill>
                          <a:latin typeface="Arial" panose="020B0604020202020204"/>
                          <a:ea typeface="微软雅黑" panose="020B0503020204020204" pitchFamily="34" charset="-122"/>
                        </a:defRPr>
                      </a:lvl6pPr>
                      <a:lvl7pPr marL="3657600" algn="l" defTabSz="1218565" rtl="0" eaLnBrk="1" latinLnBrk="0" hangingPunct="1">
                        <a:defRPr sz="2400" kern="1200">
                          <a:solidFill>
                            <a:schemeClr val="tx1"/>
                          </a:solidFill>
                          <a:latin typeface="Arial" panose="020B0604020202020204"/>
                          <a:ea typeface="微软雅黑" panose="020B0503020204020204" pitchFamily="34" charset="-122"/>
                        </a:defRPr>
                      </a:lvl7pPr>
                      <a:lvl8pPr marL="4267200" algn="l" defTabSz="1218565" rtl="0" eaLnBrk="1" latinLnBrk="0" hangingPunct="1">
                        <a:defRPr sz="2400" kern="1200">
                          <a:solidFill>
                            <a:schemeClr val="tx1"/>
                          </a:solidFill>
                          <a:latin typeface="Arial" panose="020B0604020202020204"/>
                          <a:ea typeface="微软雅黑" panose="020B0503020204020204" pitchFamily="34" charset="-122"/>
                        </a:defRPr>
                      </a:lvl8pPr>
                      <a:lvl9pPr marL="4876800" algn="l" defTabSz="1218565" rtl="0" eaLnBrk="1" latinLnBrk="0" hangingPunct="1">
                        <a:defRPr sz="2400" kern="1200">
                          <a:solidFill>
                            <a:schemeClr val="tx1"/>
                          </a:solidFill>
                          <a:latin typeface="Arial" panose="020B0604020202020204"/>
                          <a:ea typeface="微软雅黑" panose="020B0503020204020204" pitchFamily="34" charset="-122"/>
                        </a:defRPr>
                      </a:lvl9pPr>
                    </a:lstStyle>
                    <a:p>
                      <a:pPr algn="ctr" fontAlgn="b"/>
                      <a:r>
                        <a:rPr lang="en-US" altLang="zh-CN" sz="1600" dirty="0">
                          <a:latin typeface="+mn-lt"/>
                          <a:ea typeface="+mn-ea"/>
                          <a:cs typeface="+mn-ea"/>
                          <a:sym typeface="+mn-lt"/>
                        </a:rPr>
                        <a:t>Engineering</a:t>
                      </a:r>
                      <a:endParaRPr lang="zh-CN" altLang="en-US" sz="1600" b="1" dirty="0">
                        <a:latin typeface="+mn-lt"/>
                        <a:ea typeface="+mn-ea"/>
                        <a:cs typeface="+mn-ea"/>
                        <a:sym typeface="+mn-lt"/>
                      </a:endParaRPr>
                    </a:p>
                  </a:txBody>
                  <a:tcPr marL="7620" marR="7620" marT="762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a:latin typeface="+mn-lt"/>
                          <a:ea typeface="+mn-ea"/>
                          <a:cs typeface="+mn-ea"/>
                          <a:sym typeface="+mn-lt"/>
                        </a:rPr>
                        <a:t>2016.9</a:t>
                      </a:r>
                      <a:endParaRPr lang="zh-CN" altLang="zh-CN" sz="1600" b="1" dirty="0">
                        <a:latin typeface="+mn-lt"/>
                        <a:ea typeface="+mn-ea"/>
                        <a:cs typeface="+mn-ea"/>
                        <a:sym typeface="+mn-lt"/>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u="none" strike="noStrike" dirty="0">
                          <a:solidFill>
                            <a:srgbClr val="C00000"/>
                          </a:solidFill>
                          <a:effectLst/>
                          <a:latin typeface="+mn-lt"/>
                          <a:ea typeface="+mn-ea"/>
                          <a:cs typeface="+mn-ea"/>
                          <a:sym typeface="+mn-lt"/>
                        </a:rPr>
                        <a:t>6‰</a:t>
                      </a:r>
                      <a:endParaRPr lang="en-US" altLang="zh-CN" sz="1600" b="1" i="0" u="none" strike="noStrike" dirty="0">
                        <a:solidFill>
                          <a:srgbClr val="C00000"/>
                        </a:solidFill>
                        <a:effectLst/>
                        <a:latin typeface="+mn-lt"/>
                        <a:ea typeface="+mn-ea"/>
                        <a:cs typeface="+mn-ea"/>
                        <a:sym typeface="+mn-lt"/>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1714">
                <a:tc>
                  <a:txBody>
                    <a:bodyPr/>
                    <a:lstStyle>
                      <a:lvl1pPr marL="0" algn="l" defTabSz="1218565" rtl="0" eaLnBrk="1" latinLnBrk="0" hangingPunct="1">
                        <a:defRPr sz="2400" kern="1200">
                          <a:solidFill>
                            <a:schemeClr val="tx1"/>
                          </a:solidFill>
                          <a:latin typeface="Arial" panose="020B0604020202020204"/>
                          <a:ea typeface="微软雅黑" panose="020B0503020204020204" pitchFamily="34" charset="-122"/>
                        </a:defRPr>
                      </a:lvl1pPr>
                      <a:lvl2pPr marL="609600" algn="l" defTabSz="1218565" rtl="0" eaLnBrk="1" latinLnBrk="0" hangingPunct="1">
                        <a:defRPr sz="2400" kern="1200">
                          <a:solidFill>
                            <a:schemeClr val="tx1"/>
                          </a:solidFill>
                          <a:latin typeface="Arial" panose="020B0604020202020204"/>
                          <a:ea typeface="微软雅黑" panose="020B0503020204020204" pitchFamily="34" charset="-122"/>
                        </a:defRPr>
                      </a:lvl2pPr>
                      <a:lvl3pPr marL="1219200" algn="l" defTabSz="1218565" rtl="0" eaLnBrk="1" latinLnBrk="0" hangingPunct="1">
                        <a:defRPr sz="2400" kern="1200">
                          <a:solidFill>
                            <a:schemeClr val="tx1"/>
                          </a:solidFill>
                          <a:latin typeface="Arial" panose="020B0604020202020204"/>
                          <a:ea typeface="微软雅黑" panose="020B0503020204020204" pitchFamily="34" charset="-122"/>
                        </a:defRPr>
                      </a:lvl3pPr>
                      <a:lvl4pPr marL="1828800" algn="l" defTabSz="1218565" rtl="0" eaLnBrk="1" latinLnBrk="0" hangingPunct="1">
                        <a:defRPr sz="2400" kern="1200">
                          <a:solidFill>
                            <a:schemeClr val="tx1"/>
                          </a:solidFill>
                          <a:latin typeface="Arial" panose="020B0604020202020204"/>
                          <a:ea typeface="微软雅黑" panose="020B0503020204020204" pitchFamily="34" charset="-122"/>
                        </a:defRPr>
                      </a:lvl4pPr>
                      <a:lvl5pPr marL="2438400" algn="l" defTabSz="1218565" rtl="0" eaLnBrk="1" latinLnBrk="0" hangingPunct="1">
                        <a:defRPr sz="2400" kern="1200">
                          <a:solidFill>
                            <a:schemeClr val="tx1"/>
                          </a:solidFill>
                          <a:latin typeface="Arial" panose="020B0604020202020204"/>
                          <a:ea typeface="微软雅黑" panose="020B0503020204020204" pitchFamily="34" charset="-122"/>
                        </a:defRPr>
                      </a:lvl5pPr>
                      <a:lvl6pPr marL="3048000" algn="l" defTabSz="1218565" rtl="0" eaLnBrk="1" latinLnBrk="0" hangingPunct="1">
                        <a:defRPr sz="2400" kern="1200">
                          <a:solidFill>
                            <a:schemeClr val="tx1"/>
                          </a:solidFill>
                          <a:latin typeface="Arial" panose="020B0604020202020204"/>
                          <a:ea typeface="微软雅黑" panose="020B0503020204020204" pitchFamily="34" charset="-122"/>
                        </a:defRPr>
                      </a:lvl6pPr>
                      <a:lvl7pPr marL="3657600" algn="l" defTabSz="1218565" rtl="0" eaLnBrk="1" latinLnBrk="0" hangingPunct="1">
                        <a:defRPr sz="2400" kern="1200">
                          <a:solidFill>
                            <a:schemeClr val="tx1"/>
                          </a:solidFill>
                          <a:latin typeface="Arial" panose="020B0604020202020204"/>
                          <a:ea typeface="微软雅黑" panose="020B0503020204020204" pitchFamily="34" charset="-122"/>
                        </a:defRPr>
                      </a:lvl7pPr>
                      <a:lvl8pPr marL="4267200" algn="l" defTabSz="1218565" rtl="0" eaLnBrk="1" latinLnBrk="0" hangingPunct="1">
                        <a:defRPr sz="2400" kern="1200">
                          <a:solidFill>
                            <a:schemeClr val="tx1"/>
                          </a:solidFill>
                          <a:latin typeface="Arial" panose="020B0604020202020204"/>
                          <a:ea typeface="微软雅黑" panose="020B0503020204020204" pitchFamily="34" charset="-122"/>
                        </a:defRPr>
                      </a:lvl8pPr>
                      <a:lvl9pPr marL="4876800" algn="l" defTabSz="1218565" rtl="0" eaLnBrk="1" latinLnBrk="0" hangingPunct="1">
                        <a:defRPr sz="2400" kern="1200">
                          <a:solidFill>
                            <a:schemeClr val="tx1"/>
                          </a:solidFill>
                          <a:latin typeface="Arial" panose="020B0604020202020204"/>
                          <a:ea typeface="微软雅黑" panose="020B0503020204020204" pitchFamily="34" charset="-122"/>
                        </a:defRPr>
                      </a:lvl9pPr>
                    </a:lstStyle>
                    <a:p>
                      <a:pPr algn="ctr" fontAlgn="b"/>
                      <a:r>
                        <a:rPr lang="en-US" altLang="zh-CN" sz="1600" dirty="0">
                          <a:latin typeface="+mn-lt"/>
                          <a:ea typeface="+mn-ea"/>
                          <a:cs typeface="+mn-ea"/>
                          <a:sym typeface="+mn-lt"/>
                        </a:rPr>
                        <a:t>Computer Science</a:t>
                      </a:r>
                      <a:endParaRPr lang="zh-CN" altLang="en-US" sz="1600" b="1" dirty="0">
                        <a:latin typeface="+mn-lt"/>
                        <a:ea typeface="+mn-ea"/>
                        <a:cs typeface="+mn-ea"/>
                        <a:sym typeface="+mn-lt"/>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000000">
                        <a:alpha val="20000"/>
                      </a:srgbClr>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a:latin typeface="+mn-lt"/>
                          <a:ea typeface="+mn-ea"/>
                          <a:cs typeface="+mn-ea"/>
                          <a:sym typeface="+mn-lt"/>
                        </a:rPr>
                        <a:t>2017.5</a:t>
                      </a:r>
                      <a:endParaRPr lang="zh-CN" altLang="zh-CN" sz="1600" b="1" dirty="0">
                        <a:latin typeface="+mn-lt"/>
                        <a:ea typeface="+mn-ea"/>
                        <a:cs typeface="+mn-ea"/>
                        <a:sym typeface="+mn-lt"/>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000000">
                        <a:alpha val="20000"/>
                      </a:srgbClr>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u="none" strike="noStrike" dirty="0">
                          <a:solidFill>
                            <a:srgbClr val="C00000"/>
                          </a:solidFill>
                          <a:effectLst/>
                          <a:latin typeface="+mn-lt"/>
                          <a:ea typeface="+mn-ea"/>
                          <a:cs typeface="+mn-ea"/>
                          <a:sym typeface="+mn-lt"/>
                        </a:rPr>
                        <a:t>3‰</a:t>
                      </a:r>
                      <a:endParaRPr lang="en-US" altLang="zh-CN" sz="1600" b="1" i="0" u="none" strike="noStrike" dirty="0">
                        <a:solidFill>
                          <a:srgbClr val="C00000"/>
                        </a:solidFill>
                        <a:effectLst/>
                        <a:latin typeface="+mn-lt"/>
                        <a:ea typeface="+mn-ea"/>
                        <a:cs typeface="+mn-ea"/>
                        <a:sym typeface="+mn-lt"/>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000000">
                        <a:alpha val="20000"/>
                      </a:srgbClr>
                    </a:solidFill>
                  </a:tcPr>
                </a:tc>
                <a:extLst>
                  <a:ext uri="{0D108BD9-81ED-4DB2-BD59-A6C34878D82A}">
                    <a16:rowId xmlns:a16="http://schemas.microsoft.com/office/drawing/2014/main" val="10003"/>
                  </a:ext>
                </a:extLst>
              </a:tr>
              <a:tr h="271714">
                <a:tc>
                  <a:txBody>
                    <a:bodyPr/>
                    <a:lstStyle>
                      <a:lvl1pPr marL="0" algn="l" defTabSz="913765"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3765"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3765"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3765"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3765"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3765"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3765"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3765"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3765" rtl="0" eaLnBrk="1" latinLnBrk="0" hangingPunct="1">
                        <a:defRPr sz="1800" kern="1200">
                          <a:solidFill>
                            <a:schemeClr val="dk1"/>
                          </a:solidFill>
                          <a:latin typeface="Arial" panose="020B0604020202020204"/>
                          <a:ea typeface="微软雅黑" panose="020B0503020204020204" pitchFamily="34" charset="-122"/>
                        </a:defRPr>
                      </a:lvl9pPr>
                    </a:lstStyle>
                    <a:p>
                      <a:pPr algn="ctr" fontAlgn="b"/>
                      <a:r>
                        <a:rPr lang="en-US" altLang="zh-CN" sz="1600" dirty="0">
                          <a:latin typeface="+mn-lt"/>
                          <a:ea typeface="+mn-ea"/>
                          <a:cs typeface="+mn-ea"/>
                          <a:sym typeface="+mn-lt"/>
                        </a:rPr>
                        <a:t>Environment and Ecology </a:t>
                      </a:r>
                    </a:p>
                  </a:txBody>
                  <a:tcPr marL="7620" marR="7620" marT="7620" marB="0" anchor="ctr">
                    <a:lnL>
                      <a:noFill/>
                    </a:lnL>
                    <a:lnR>
                      <a:noFill/>
                    </a:lnR>
                    <a:lnT>
                      <a:no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a:latin typeface="+mn-lt"/>
                          <a:ea typeface="+mn-ea"/>
                          <a:cs typeface="+mn-ea"/>
                          <a:sym typeface="+mn-lt"/>
                        </a:rPr>
                        <a:t>2018.9</a:t>
                      </a:r>
                      <a:endParaRPr lang="zh-CN" altLang="zh-CN" sz="1600" b="1" dirty="0">
                        <a:latin typeface="+mn-lt"/>
                        <a:ea typeface="+mn-ea"/>
                        <a:cs typeface="+mn-ea"/>
                        <a:sym typeface="+mn-lt"/>
                      </a:endParaRPr>
                    </a:p>
                  </a:txBody>
                  <a:tcPr marL="68580" marR="68580" marT="0" marB="0" anchor="ctr">
                    <a:lnL>
                      <a:noFill/>
                    </a:lnL>
                    <a:lnR>
                      <a:noFill/>
                    </a:lnR>
                    <a:lnT>
                      <a:no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dirty="0">
                          <a:solidFill>
                            <a:srgbClr val="C00000"/>
                          </a:solidFill>
                          <a:latin typeface="+mn-lt"/>
                          <a:ea typeface="+mn-ea"/>
                          <a:cs typeface="+mn-ea"/>
                          <a:sym typeface="+mn-lt"/>
                        </a:rPr>
                        <a:t>1% </a:t>
                      </a:r>
                      <a:endParaRPr lang="zh-CN" altLang="zh-CN" sz="1600" b="1" dirty="0">
                        <a:solidFill>
                          <a:srgbClr val="C00000"/>
                        </a:solidFill>
                        <a:latin typeface="+mn-lt"/>
                        <a:ea typeface="+mn-ea"/>
                        <a:cs typeface="+mn-ea"/>
                        <a:sym typeface="+mn-lt"/>
                      </a:endParaRPr>
                    </a:p>
                  </a:txBody>
                  <a:tcPr marL="68580" marR="68580" marT="0" marB="0" anchor="ctr">
                    <a:lnL>
                      <a:noFill/>
                    </a:lnL>
                    <a:lnR>
                      <a:noFill/>
                    </a:lnR>
                    <a:lnT>
                      <a:no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pic>
        <p:nvPicPr>
          <p:cNvPr id="71" name="图片 70"/>
          <p:cNvPicPr preferRelativeResize="0"/>
          <p:nvPr/>
        </p:nvPicPr>
        <p:blipFill>
          <a:blip r:embed="rId8" cstate="print">
            <a:extLst>
              <a:ext uri="{28A0092B-C50C-407E-A947-70E740481C1C}">
                <a14:useLocalDpi xmlns:a14="http://schemas.microsoft.com/office/drawing/2010/main" val="0"/>
              </a:ext>
            </a:extLst>
          </a:blip>
          <a:stretch>
            <a:fillRect/>
          </a:stretch>
        </p:blipFill>
        <p:spPr>
          <a:xfrm>
            <a:off x="2349795" y="3871036"/>
            <a:ext cx="1559344" cy="1244650"/>
          </a:xfrm>
          <a:prstGeom prst="rect">
            <a:avLst/>
          </a:prstGeom>
        </p:spPr>
      </p:pic>
      <p:sp>
        <p:nvSpPr>
          <p:cNvPr id="72" name="矩形 71"/>
          <p:cNvSpPr/>
          <p:nvPr/>
        </p:nvSpPr>
        <p:spPr>
          <a:xfrm>
            <a:off x="2349795" y="5264580"/>
            <a:ext cx="1559343" cy="523220"/>
          </a:xfrm>
          <a:prstGeom prst="rect">
            <a:avLst/>
          </a:prstGeom>
          <a:solidFill>
            <a:srgbClr val="0070C0"/>
          </a:solidFill>
        </p:spPr>
        <p:txBody>
          <a:bodyPr wrap="square">
            <a:spAutoFit/>
          </a:bodyPr>
          <a:lstStyle/>
          <a:p>
            <a:pPr algn="ctr" eaLnBrk="1" fontAlgn="auto" hangingPunct="1">
              <a:spcBef>
                <a:spcPts val="0"/>
              </a:spcBef>
              <a:spcAft>
                <a:spcPts val="0"/>
              </a:spcAft>
              <a:defRPr/>
            </a:pPr>
            <a:r>
              <a:rPr lang="en-US" altLang="zh-CN" sz="1400" b="1" dirty="0">
                <a:solidFill>
                  <a:schemeClr val="bg1"/>
                </a:solidFill>
                <a:effectLst>
                  <a:outerShdw blurRad="38100" dist="38100" dir="2700000" algn="tl">
                    <a:srgbClr val="000000">
                      <a:alpha val="43137"/>
                    </a:srgbClr>
                  </a:outerShdw>
                </a:effectLst>
                <a:cs typeface="+mn-ea"/>
                <a:sym typeface="+mn-lt"/>
              </a:rPr>
              <a:t>Double First-Class  Initiative</a:t>
            </a:r>
            <a:endParaRPr lang="zh-CN" altLang="en-US" sz="1400" b="1" dirty="0">
              <a:solidFill>
                <a:schemeClr val="bg1"/>
              </a:solidFill>
              <a:effectLst>
                <a:outerShdw blurRad="38100" dist="38100" dir="2700000" algn="tl">
                  <a:srgbClr val="000000">
                    <a:alpha val="43137"/>
                  </a:srgbClr>
                </a:outerShdw>
              </a:effectLst>
              <a:cs typeface="+mn-ea"/>
              <a:sym typeface="+mn-lt"/>
            </a:endParaRPr>
          </a:p>
        </p:txBody>
      </p:sp>
      <p:sp>
        <p:nvSpPr>
          <p:cNvPr id="73" name="矩形 64"/>
          <p:cNvSpPr>
            <a:spLocks noChangeArrowheads="1"/>
          </p:cNvSpPr>
          <p:nvPr/>
        </p:nvSpPr>
        <p:spPr bwMode="auto">
          <a:xfrm>
            <a:off x="2280516" y="5875139"/>
            <a:ext cx="1854939" cy="461665"/>
          </a:xfrm>
          <a:prstGeom prst="rect">
            <a:avLst/>
          </a:prstGeom>
          <a:solidFill>
            <a:srgbClr val="FFFFFF">
              <a:alpha val="50196"/>
            </a:srgbClr>
          </a:solidFill>
          <a:ln>
            <a:noFill/>
          </a:ln>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zh-CN" sz="1200" b="1" dirty="0">
                <a:latin typeface="+mn-lt"/>
                <a:ea typeface="+mn-ea"/>
                <a:cs typeface="+mn-ea"/>
                <a:sym typeface="+mn-lt"/>
              </a:rPr>
              <a:t>Key Edu. Strategy of Chinese Gov’t in 2017.</a:t>
            </a:r>
          </a:p>
        </p:txBody>
      </p:sp>
      <p:pic>
        <p:nvPicPr>
          <p:cNvPr id="74" name="图片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1319" y="3873873"/>
            <a:ext cx="1417970" cy="1241052"/>
          </a:xfrm>
          <a:prstGeom prst="rect">
            <a:avLst/>
          </a:prstGeom>
        </p:spPr>
      </p:pic>
      <p:sp>
        <p:nvSpPr>
          <p:cNvPr id="75" name="矩形 74"/>
          <p:cNvSpPr/>
          <p:nvPr/>
        </p:nvSpPr>
        <p:spPr>
          <a:xfrm>
            <a:off x="681319" y="5210991"/>
            <a:ext cx="1417970" cy="1169551"/>
          </a:xfrm>
          <a:prstGeom prst="rect">
            <a:avLst/>
          </a:prstGeom>
          <a:solidFill>
            <a:srgbClr val="0070C0"/>
          </a:solidFill>
        </p:spPr>
        <p:txBody>
          <a:bodyPr wrap="square">
            <a:spAutoFit/>
          </a:bodyPr>
          <a:lstStyle/>
          <a:p>
            <a:pPr algn="ctr">
              <a:defRPr/>
            </a:pPr>
            <a:r>
              <a:rPr lang="en-US" altLang="zh-CN" sz="1400" b="1" dirty="0">
                <a:solidFill>
                  <a:schemeClr val="bg1"/>
                </a:solidFill>
                <a:effectLst>
                  <a:outerShdw blurRad="38100" dist="38100" dir="2700000" algn="tl">
                    <a:srgbClr val="000000">
                      <a:alpha val="43137"/>
                    </a:srgbClr>
                  </a:outerShdw>
                </a:effectLst>
                <a:cs typeface="+mn-ea"/>
                <a:sym typeface="+mn-lt"/>
              </a:rPr>
              <a:t>First Prize in National Teaching Achievement Award</a:t>
            </a:r>
            <a:endParaRPr lang="zh-CN" altLang="en-US" sz="1400" b="1" dirty="0">
              <a:solidFill>
                <a:schemeClr val="bg1"/>
              </a:solidFill>
              <a:effectLst>
                <a:outerShdw blurRad="38100" dist="38100" dir="2700000" algn="tl">
                  <a:srgbClr val="000000">
                    <a:alpha val="43137"/>
                  </a:srgbClr>
                </a:outerShdw>
              </a:effectLst>
              <a:cs typeface="+mn-ea"/>
              <a:sym typeface="+mn-lt"/>
            </a:endParaRPr>
          </a:p>
        </p:txBody>
      </p:sp>
      <p:pic>
        <p:nvPicPr>
          <p:cNvPr id="2" name="图片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8475" y="3867089"/>
            <a:ext cx="1562768" cy="1248597"/>
          </a:xfrm>
          <a:prstGeom prst="rect">
            <a:avLst/>
          </a:prstGeom>
        </p:spPr>
      </p:pic>
      <p:sp>
        <p:nvSpPr>
          <p:cNvPr id="76" name="矩形 75"/>
          <p:cNvSpPr/>
          <p:nvPr/>
        </p:nvSpPr>
        <p:spPr>
          <a:xfrm>
            <a:off x="4226347" y="5260073"/>
            <a:ext cx="1559343" cy="738664"/>
          </a:xfrm>
          <a:prstGeom prst="rect">
            <a:avLst/>
          </a:prstGeom>
          <a:solidFill>
            <a:srgbClr val="0070C0"/>
          </a:solidFill>
        </p:spPr>
        <p:txBody>
          <a:bodyPr wrap="square">
            <a:spAutoFit/>
          </a:bodyPr>
          <a:lstStyle/>
          <a:p>
            <a:pPr algn="ctr">
              <a:defRPr/>
            </a:pPr>
            <a:r>
              <a:rPr lang="en-US" altLang="zh-CN" sz="1400" b="1" dirty="0">
                <a:solidFill>
                  <a:schemeClr val="bg1"/>
                </a:solidFill>
                <a:effectLst>
                  <a:outerShdw blurRad="38100" dist="38100" dir="2700000" algn="tl">
                    <a:srgbClr val="000000">
                      <a:alpha val="43137"/>
                    </a:srgbClr>
                  </a:outerShdw>
                </a:effectLst>
                <a:cs typeface="+mn-ea"/>
                <a:sym typeface="+mn-lt"/>
              </a:rPr>
              <a:t>NO. 1 in MOE Evaluation in 2012,2017</a:t>
            </a:r>
          </a:p>
        </p:txBody>
      </p:sp>
      <p:sp>
        <p:nvSpPr>
          <p:cNvPr id="3" name="矩形 2"/>
          <p:cNvSpPr/>
          <p:nvPr/>
        </p:nvSpPr>
        <p:spPr>
          <a:xfrm>
            <a:off x="4385078" y="5979143"/>
            <a:ext cx="1209562" cy="369332"/>
          </a:xfrm>
          <a:prstGeom prst="rect">
            <a:avLst/>
          </a:prstGeom>
        </p:spPr>
        <p:txBody>
          <a:bodyPr wrap="none">
            <a:spAutoFit/>
          </a:bodyPr>
          <a:lstStyle/>
          <a:p>
            <a:r>
              <a:rPr lang="en-US" altLang="zh-CN" dirty="0">
                <a:cs typeface="+mn-ea"/>
                <a:sym typeface="+mn-lt"/>
              </a:rPr>
              <a:t>Atmos. Sci.</a:t>
            </a:r>
          </a:p>
        </p:txBody>
      </p:sp>
      <p:graphicFrame>
        <p:nvGraphicFramePr>
          <p:cNvPr id="54" name="图示 53"/>
          <p:cNvGraphicFramePr/>
          <p:nvPr/>
        </p:nvGraphicFramePr>
        <p:xfrm>
          <a:off x="6334734" y="3575810"/>
          <a:ext cx="5170011" cy="24177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4" name="灯片编号占位符 3"/>
          <p:cNvSpPr>
            <a:spLocks noGrp="1"/>
          </p:cNvSpPr>
          <p:nvPr>
            <p:ph type="sldNum" sz="quarter" idx="12"/>
          </p:nvPr>
        </p:nvSpPr>
        <p:spPr/>
        <p:txBody>
          <a:bodyPr/>
          <a:lstStyle/>
          <a:p>
            <a:fld id="{F6F80BA7-3816-42AE-A7C0-0A497978291E}" type="slidenum">
              <a:rPr lang="zh-CN" altLang="en-US" smtClean="0">
                <a:cs typeface="+mn-ea"/>
                <a:sym typeface="+mn-lt"/>
              </a:rPr>
              <a:t>9</a:t>
            </a:fld>
            <a:endParaRPr lang="zh-CN" altLang="en-US">
              <a:cs typeface="+mn-ea"/>
              <a:sym typeface="+mn-lt"/>
            </a:endParaRPr>
          </a:p>
        </p:txBody>
      </p:sp>
      <p:grpSp>
        <p:nvGrpSpPr>
          <p:cNvPr id="53" name="组合 52"/>
          <p:cNvGrpSpPr/>
          <p:nvPr/>
        </p:nvGrpSpPr>
        <p:grpSpPr>
          <a:xfrm>
            <a:off x="-14235" y="-80262"/>
            <a:ext cx="8700224" cy="739818"/>
            <a:chOff x="2697466" y="3285553"/>
            <a:chExt cx="6607971" cy="739818"/>
          </a:xfrm>
        </p:grpSpPr>
        <p:sp>
          <p:nvSpPr>
            <p:cNvPr id="55" name="文本框 34"/>
            <p:cNvSpPr txBox="1"/>
            <p:nvPr/>
          </p:nvSpPr>
          <p:spPr bwMode="auto">
            <a:xfrm>
              <a:off x="2935557" y="3343397"/>
              <a:ext cx="6369880" cy="603250"/>
            </a:xfrm>
            <a:prstGeom prst="round2DiagRect">
              <a:avLst>
                <a:gd name="adj1" fmla="val 41153"/>
                <a:gd name="adj2" fmla="val 0"/>
              </a:avLst>
            </a:prstGeom>
            <a:solidFill>
              <a:srgbClr val="9966FF"/>
            </a:solidFill>
            <a:ln>
              <a:solidFill>
                <a:schemeClr val="accent4">
                  <a:lumMod val="50000"/>
                </a:schemeClr>
              </a:solidFill>
            </a:ln>
          </p:spPr>
          <p:style>
            <a:lnRef idx="0">
              <a:schemeClr val="accent4"/>
            </a:lnRef>
            <a:fillRef idx="3">
              <a:schemeClr val="accent4"/>
            </a:fillRef>
            <a:effectRef idx="3">
              <a:schemeClr val="accent4"/>
            </a:effectRef>
            <a:fontRef idx="minor">
              <a:schemeClr val="lt1"/>
            </a:fontRef>
          </p:style>
          <p:txBody>
            <a:bodyPr>
              <a:spAutoFit/>
            </a:bodyPr>
            <a:lstStyle/>
            <a:p>
              <a:pPr algn="ctr" fontAlgn="auto">
                <a:spcBef>
                  <a:spcPts val="0"/>
                </a:spcBef>
                <a:spcAft>
                  <a:spcPts val="0"/>
                </a:spcAft>
                <a:defRPr/>
              </a:pP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56" name="椭圆 55">
              <a:extLst>
                <a:ext uri="{FF2B5EF4-FFF2-40B4-BE49-F238E27FC236}">
                  <a16:creationId xmlns:a16="http://schemas.microsoft.com/office/drawing/2014/main" id="{A20F0133-04E6-4B0C-A757-EDC27BFAAC3D}"/>
                </a:ext>
              </a:extLst>
            </p:cNvPr>
            <p:cNvSpPr/>
            <p:nvPr/>
          </p:nvSpPr>
          <p:spPr>
            <a:xfrm>
              <a:off x="2697466" y="3285553"/>
              <a:ext cx="580925" cy="739818"/>
            </a:xfrm>
            <a:prstGeom prst="ellipse">
              <a:avLst/>
            </a:prstGeom>
            <a:solidFill>
              <a:srgbClr val="9966FF"/>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a:effectLst>
                    <a:outerShdw blurRad="38100" dist="38100" dir="2700000" algn="tl">
                      <a:srgbClr val="000000">
                        <a:alpha val="43137"/>
                      </a:srgbClr>
                    </a:outerShdw>
                  </a:effectLst>
                  <a:latin typeface="+mn-ea"/>
                  <a:cs typeface="+mn-ea"/>
                </a:rPr>
                <a:t>1</a:t>
              </a:r>
              <a:endParaRPr lang="zh-CN" altLang="en-US" sz="2400" b="1" dirty="0">
                <a:effectLst>
                  <a:outerShdw blurRad="38100" dist="38100" dir="2700000" algn="tl">
                    <a:srgbClr val="000000">
                      <a:alpha val="43137"/>
                    </a:srgbClr>
                  </a:outerShdw>
                </a:effectLst>
                <a:latin typeface="+mn-ea"/>
                <a:cs typeface="+mn-ea"/>
              </a:endParaRPr>
            </a:p>
          </p:txBody>
        </p:sp>
      </p:grpSp>
      <p:sp>
        <p:nvSpPr>
          <p:cNvPr id="63" name="矩形 62"/>
          <p:cNvSpPr/>
          <p:nvPr/>
        </p:nvSpPr>
        <p:spPr>
          <a:xfrm>
            <a:off x="990567" y="53762"/>
            <a:ext cx="6273512" cy="738664"/>
          </a:xfrm>
          <a:prstGeom prst="rect">
            <a:avLst/>
          </a:prstGeom>
        </p:spPr>
        <p:txBody>
          <a:bodyPr wrap="none">
            <a:spAutoFit/>
          </a:bodyPr>
          <a:lstStyle/>
          <a:p>
            <a:pPr fontAlgn="auto">
              <a:spcBef>
                <a:spcPts val="0"/>
              </a:spcBef>
              <a:spcAft>
                <a:spcPts val="0"/>
              </a:spcAft>
              <a:defRPr/>
            </a:pPr>
            <a:r>
              <a:rPr lang="en-US" altLang="zh-CN" sz="2400" b="1" dirty="0">
                <a:solidFill>
                  <a:prstClr val="white"/>
                </a:solidFill>
                <a:latin typeface="微软雅黑" panose="020B0503020204020204" pitchFamily="34" charset="-122"/>
                <a:ea typeface="微软雅黑" panose="020B0503020204020204" pitchFamily="34" charset="-122"/>
                <a:cs typeface="+mn-cs"/>
              </a:rPr>
              <a:t>NUIST Strength</a:t>
            </a:r>
            <a:r>
              <a:rPr lang="en-US" altLang="zh-CN" b="1" dirty="0">
                <a:solidFill>
                  <a:schemeClr val="bg1"/>
                </a:solidFill>
                <a:latin typeface="微软雅黑" panose="020B0503020204020204" pitchFamily="34" charset="-122"/>
                <a:ea typeface="微软雅黑" panose="020B0503020204020204" pitchFamily="34" charset="-122"/>
                <a:cs typeface="+mn-cs"/>
              </a:rPr>
              <a:t>——</a:t>
            </a:r>
            <a:r>
              <a:rPr lang="en-US" altLang="zh-CN" sz="2000" b="1" dirty="0">
                <a:solidFill>
                  <a:prstClr val="white"/>
                </a:solidFill>
                <a:latin typeface="微软雅黑" panose="020B0503020204020204" pitchFamily="34" charset="-122"/>
                <a:ea typeface="微软雅黑" panose="020B0503020204020204" pitchFamily="34" charset="-122"/>
                <a:cs typeface="+mn-cs"/>
                <a:sym typeface="+mn-lt"/>
              </a:rPr>
              <a:t>Comprehensive strength</a:t>
            </a:r>
          </a:p>
          <a:p>
            <a:pPr lvl="0" fontAlgn="auto">
              <a:spcBef>
                <a:spcPts val="0"/>
              </a:spcBef>
              <a:spcAft>
                <a:spcPts val="0"/>
              </a:spcAft>
              <a:defRPr/>
            </a:pPr>
            <a:endParaRPr lang="zh-CN" altLang="en-US"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42714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1|0.2"/>
</p:tagLst>
</file>

<file path=ppt/tags/tag2.xml><?xml version="1.0" encoding="utf-8"?>
<p:tagLst xmlns:a="http://schemas.openxmlformats.org/drawingml/2006/main" xmlns:r="http://schemas.openxmlformats.org/officeDocument/2006/relationships" xmlns:p="http://schemas.openxmlformats.org/presentationml/2006/main">
  <p:tag name="ISLIDE.DIAGRAM" val="259868"/>
</p:tagLst>
</file>

<file path=ppt/tags/tag3.xml><?xml version="1.0" encoding="utf-8"?>
<p:tagLst xmlns:a="http://schemas.openxmlformats.org/drawingml/2006/main" xmlns:r="http://schemas.openxmlformats.org/officeDocument/2006/relationships" xmlns:p="http://schemas.openxmlformats.org/presentationml/2006/main">
  <p:tag name="ISLIDE.DIAGRAM" val="3f3c0ee6-bc15-44ba-9ee7-4eb51df47d93"/>
</p:tagLst>
</file>

<file path=ppt/tags/tag4.xml><?xml version="1.0" encoding="utf-8"?>
<p:tagLst xmlns:a="http://schemas.openxmlformats.org/drawingml/2006/main" xmlns:r="http://schemas.openxmlformats.org/officeDocument/2006/relationships" xmlns:p="http://schemas.openxmlformats.org/presentationml/2006/main">
  <p:tag name="TIMING" val="|29.1|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3422</TotalTime>
  <Words>2868</Words>
  <Application>Microsoft Office PowerPoint</Application>
  <PresentationFormat>宽屏</PresentationFormat>
  <Paragraphs>639</Paragraphs>
  <Slides>23</Slides>
  <Notes>20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23</vt:i4>
      </vt:variant>
    </vt:vector>
  </HeadingPairs>
  <TitlesOfParts>
    <vt:vector size="40" baseType="lpstr">
      <vt:lpstr>Adobe 黑体 Std R</vt:lpstr>
      <vt:lpstr>Arial Unicode MS</vt:lpstr>
      <vt:lpstr>等线</vt:lpstr>
      <vt:lpstr>等线 Light</vt:lpstr>
      <vt:lpstr>黑体</vt:lpstr>
      <vt:lpstr>楷体_GB2312</vt:lpstr>
      <vt:lpstr>宋体</vt:lpstr>
      <vt:lpstr>Microsoft YaHei</vt:lpstr>
      <vt:lpstr>Microsoft YaHei</vt:lpstr>
      <vt:lpstr>禹卫书法行书简体
</vt:lpstr>
      <vt:lpstr>Arial</vt:lpstr>
      <vt:lpstr>Calibri</vt:lpstr>
      <vt:lpstr>Century Gothic</vt:lpstr>
      <vt:lpstr>Impact</vt:lpstr>
      <vt:lpstr>Times New Roman</vt:lpstr>
      <vt:lpstr>Wingdings</vt:lpstr>
      <vt:lpstr>Office 主题​​</vt:lpstr>
      <vt:lpstr>PowerPoint 演示文稿</vt:lpstr>
      <vt:lpstr>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Contents</vt:lpstr>
      <vt:lpstr>PowerPoint 演示文稿</vt:lpstr>
      <vt:lpstr>PowerPoint 演示文稿</vt:lpstr>
      <vt:lpstr>PowerPoint 演示文稿</vt:lpstr>
      <vt:lpstr>PowerPoint 演示文稿</vt:lpstr>
      <vt:lpstr>WMO Global Campus Review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NUIST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RTC NJ</dc:creator>
  <cp:lastModifiedBy>rjgc</cp:lastModifiedBy>
  <cp:revision>413</cp:revision>
  <dcterms:created xsi:type="dcterms:W3CDTF">2017-10-25T09:15:52Z</dcterms:created>
  <dcterms:modified xsi:type="dcterms:W3CDTF">2019-10-29T05:29:35Z</dcterms:modified>
</cp:coreProperties>
</file>