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19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4" r:id="rId4"/>
    <p:sldId id="347" r:id="rId5"/>
    <p:sldId id="360" r:id="rId6"/>
    <p:sldId id="362" r:id="rId7"/>
    <p:sldId id="326" r:id="rId8"/>
    <p:sldId id="323" r:id="rId9"/>
    <p:sldId id="325" r:id="rId10"/>
    <p:sldId id="361" r:id="rId11"/>
    <p:sldId id="349" r:id="rId12"/>
    <p:sldId id="338" r:id="rId13"/>
    <p:sldId id="340" r:id="rId14"/>
    <p:sldId id="343" r:id="rId15"/>
    <p:sldId id="344" r:id="rId16"/>
    <p:sldId id="350" r:id="rId17"/>
    <p:sldId id="352" r:id="rId18"/>
    <p:sldId id="359" r:id="rId19"/>
    <p:sldId id="357" r:id="rId20"/>
    <p:sldId id="358" r:id="rId21"/>
    <p:sldId id="316" r:id="rId22"/>
    <p:sldId id="35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BB9FE-1E79-41EE-8EA8-10AEC1354EC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131375-BD92-4AC8-A897-D6ED0B442F8D}">
      <dgm:prSet phldrT="[Text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sw-KE" sz="2400" dirty="0" smtClean="0">
              <a:solidFill>
                <a:schemeClr val="accent1"/>
              </a:solidFill>
            </a:rPr>
            <a:t>Pure Meteo</a:t>
          </a:r>
          <a:endParaRPr lang="en-US" sz="2400" dirty="0">
            <a:solidFill>
              <a:schemeClr val="accent1"/>
            </a:solidFill>
          </a:endParaRPr>
        </a:p>
      </dgm:t>
    </dgm:pt>
    <dgm:pt modelId="{EACD7C03-0705-4C15-A554-9EB07A77A93F}" type="parTrans" cxnId="{EB1FD2F1-B61F-4500-B02D-49C8CA5AD7F3}">
      <dgm:prSet/>
      <dgm:spPr/>
      <dgm:t>
        <a:bodyPr/>
        <a:lstStyle/>
        <a:p>
          <a:endParaRPr lang="en-US" sz="2400"/>
        </a:p>
      </dgm:t>
    </dgm:pt>
    <dgm:pt modelId="{F931C8D8-B995-423F-865E-535500E064CE}" type="sibTrans" cxnId="{EB1FD2F1-B61F-4500-B02D-49C8CA5AD7F3}">
      <dgm:prSet custT="1"/>
      <dgm:spPr>
        <a:ln cap="rnd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US" sz="2400"/>
        </a:p>
      </dgm:t>
    </dgm:pt>
    <dgm:pt modelId="{6BE85735-63C8-4505-96D6-F5DD6A98BB0A}">
      <dgm:prSet phldrT="[Text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sw-KE" sz="2400" dirty="0" smtClean="0">
              <a:solidFill>
                <a:schemeClr val="accent1"/>
              </a:solidFill>
            </a:rPr>
            <a:t>Environ-mental Meteo</a:t>
          </a:r>
          <a:endParaRPr lang="en-US" sz="2400" dirty="0">
            <a:solidFill>
              <a:schemeClr val="accent1"/>
            </a:solidFill>
          </a:endParaRPr>
        </a:p>
      </dgm:t>
    </dgm:pt>
    <dgm:pt modelId="{E89C0B8A-3ADA-436E-BDB4-CC1C0B7F4F08}" type="parTrans" cxnId="{40B17B3B-37BE-48EB-8B19-252137BF76C1}">
      <dgm:prSet/>
      <dgm:spPr/>
      <dgm:t>
        <a:bodyPr/>
        <a:lstStyle/>
        <a:p>
          <a:endParaRPr lang="en-US" sz="2400"/>
        </a:p>
      </dgm:t>
    </dgm:pt>
    <dgm:pt modelId="{FA7DCF72-CE54-4A6E-A94F-77C50F384A96}" type="sibTrans" cxnId="{40B17B3B-37BE-48EB-8B19-252137BF76C1}">
      <dgm:prSet custT="1"/>
      <dgm:spPr/>
      <dgm:t>
        <a:bodyPr/>
        <a:lstStyle/>
        <a:p>
          <a:endParaRPr lang="en-US" sz="2400"/>
        </a:p>
      </dgm:t>
    </dgm:pt>
    <dgm:pt modelId="{519D9DAA-4F1A-4062-B28F-1E3344872787}">
      <dgm:prSet phldrT="[Text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sw-KE" sz="2400" dirty="0">
              <a:solidFill>
                <a:schemeClr val="accent1"/>
              </a:solidFill>
            </a:rPr>
            <a:t>Hydro-met &amp; surface water resources</a:t>
          </a:r>
          <a:endParaRPr lang="en-US" sz="2400" dirty="0">
            <a:solidFill>
              <a:schemeClr val="accent1"/>
            </a:solidFill>
          </a:endParaRPr>
        </a:p>
      </dgm:t>
    </dgm:pt>
    <dgm:pt modelId="{B201E974-152F-4647-A2A7-B32CBC5CA88F}" type="parTrans" cxnId="{B1D00343-A892-4F27-B036-88BA4DDDD580}">
      <dgm:prSet/>
      <dgm:spPr/>
      <dgm:t>
        <a:bodyPr/>
        <a:lstStyle/>
        <a:p>
          <a:endParaRPr lang="en-US" sz="2400"/>
        </a:p>
      </dgm:t>
    </dgm:pt>
    <dgm:pt modelId="{DDF8070B-6BB8-4110-BAD9-10641376A8BF}" type="sibTrans" cxnId="{B1D00343-A892-4F27-B036-88BA4DDDD580}">
      <dgm:prSet custT="1"/>
      <dgm:spPr/>
      <dgm:t>
        <a:bodyPr/>
        <a:lstStyle/>
        <a:p>
          <a:endParaRPr lang="en-US" sz="2400"/>
        </a:p>
      </dgm:t>
    </dgm:pt>
    <dgm:pt modelId="{703052CC-542D-4FAA-BAB2-D68FDB4433EE}">
      <dgm:prSet phldrT="[Text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400" dirty="0" smtClean="0">
              <a:solidFill>
                <a:schemeClr val="accent1"/>
              </a:solidFill>
            </a:rPr>
            <a:t>Agro-</a:t>
          </a:r>
          <a:r>
            <a:rPr lang="en-US" sz="2400" dirty="0" err="1" smtClean="0">
              <a:solidFill>
                <a:schemeClr val="accent1"/>
              </a:solidFill>
            </a:rPr>
            <a:t>Meteo</a:t>
          </a:r>
          <a:endParaRPr lang="en-US" sz="2400" dirty="0">
            <a:solidFill>
              <a:schemeClr val="accent1"/>
            </a:solidFill>
          </a:endParaRPr>
        </a:p>
      </dgm:t>
    </dgm:pt>
    <dgm:pt modelId="{88898910-7CD7-40B3-A1A2-58660A003E9E}" type="parTrans" cxnId="{E4B3B37C-369C-41FF-AE6C-0F842191B62A}">
      <dgm:prSet/>
      <dgm:spPr/>
      <dgm:t>
        <a:bodyPr/>
        <a:lstStyle/>
        <a:p>
          <a:endParaRPr lang="en-US" sz="2400"/>
        </a:p>
      </dgm:t>
    </dgm:pt>
    <dgm:pt modelId="{DDF00C8E-E778-428D-BDFE-E42520B0A037}" type="sibTrans" cxnId="{E4B3B37C-369C-41FF-AE6C-0F842191B62A}">
      <dgm:prSet custT="1"/>
      <dgm:spPr/>
      <dgm:t>
        <a:bodyPr/>
        <a:lstStyle/>
        <a:p>
          <a:endParaRPr lang="en-US" sz="2400"/>
        </a:p>
      </dgm:t>
    </dgm:pt>
    <dgm:pt modelId="{8BE7F2EB-CFC3-4D09-8F3F-5AC899C1D671}">
      <dgm:prSet phldrT="[Text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400" dirty="0">
              <a:solidFill>
                <a:schemeClr val="accent1"/>
              </a:solidFill>
            </a:rPr>
            <a:t>Aviation </a:t>
          </a:r>
          <a:r>
            <a:rPr lang="en-US" sz="2400" dirty="0" err="1" smtClean="0">
              <a:solidFill>
                <a:schemeClr val="accent1"/>
              </a:solidFill>
            </a:rPr>
            <a:t>Meteo</a:t>
          </a:r>
          <a:endParaRPr lang="en-US" sz="2400" dirty="0">
            <a:solidFill>
              <a:schemeClr val="accent1"/>
            </a:solidFill>
          </a:endParaRPr>
        </a:p>
      </dgm:t>
    </dgm:pt>
    <dgm:pt modelId="{70523044-E134-45E4-920E-EF0F387A2A09}" type="parTrans" cxnId="{9F0A8035-3AE2-44F8-AFA7-77215C40625A}">
      <dgm:prSet/>
      <dgm:spPr/>
      <dgm:t>
        <a:bodyPr/>
        <a:lstStyle/>
        <a:p>
          <a:endParaRPr lang="en-US" sz="2400"/>
        </a:p>
      </dgm:t>
    </dgm:pt>
    <dgm:pt modelId="{ADB53812-6384-4ED5-8917-B8BCDF937A34}" type="sibTrans" cxnId="{9F0A8035-3AE2-44F8-AFA7-77215C40625A}">
      <dgm:prSet custT="1"/>
      <dgm:spPr/>
      <dgm:t>
        <a:bodyPr/>
        <a:lstStyle/>
        <a:p>
          <a:endParaRPr lang="en-US" sz="2400"/>
        </a:p>
      </dgm:t>
    </dgm:pt>
    <dgm:pt modelId="{888EF19C-72E6-4BC4-A160-72A7B2570B78}">
      <dgm:prSet phldrT="[Text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400" dirty="0">
              <a:solidFill>
                <a:schemeClr val="accent1"/>
              </a:solidFill>
            </a:rPr>
            <a:t>Climate Change</a:t>
          </a:r>
        </a:p>
      </dgm:t>
    </dgm:pt>
    <dgm:pt modelId="{E2BDA14E-593E-4EEB-86F2-0B8699E420BB}" type="parTrans" cxnId="{95DBB873-EA37-4C9A-B511-5C0A65BE90AC}">
      <dgm:prSet/>
      <dgm:spPr/>
      <dgm:t>
        <a:bodyPr/>
        <a:lstStyle/>
        <a:p>
          <a:endParaRPr lang="en-US" sz="2400"/>
        </a:p>
      </dgm:t>
    </dgm:pt>
    <dgm:pt modelId="{DDD620D9-693B-434D-B8B2-CC53615FDDF8}" type="sibTrans" cxnId="{95DBB873-EA37-4C9A-B511-5C0A65BE90AC}">
      <dgm:prSet custT="1"/>
      <dgm:spPr/>
      <dgm:t>
        <a:bodyPr/>
        <a:lstStyle/>
        <a:p>
          <a:endParaRPr lang="en-US" sz="2400"/>
        </a:p>
      </dgm:t>
    </dgm:pt>
    <dgm:pt modelId="{AE704019-EC03-462D-ABB6-43E8AB752D52}" type="pres">
      <dgm:prSet presAssocID="{68EBB9FE-1E79-41EE-8EA8-10AEC1354E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69BBFF-E153-489E-B82C-2C98C4ACD3FD}" type="pres">
      <dgm:prSet presAssocID="{56131375-BD92-4AC8-A897-D6ED0B442F8D}" presName="node" presStyleLbl="node1" presStyleIdx="0" presStyleCnt="6" custScaleX="147894" custScaleY="147894" custRadScaleRad="172489" custRadScaleInc="1819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23E2FB-676F-48C9-B899-536ED7D8F1C4}" type="pres">
      <dgm:prSet presAssocID="{F931C8D8-B995-423F-865E-535500E064CE}" presName="sibTrans" presStyleLbl="sibTrans2D1" presStyleIdx="0" presStyleCnt="6" custAng="5455820"/>
      <dgm:spPr/>
      <dgm:t>
        <a:bodyPr/>
        <a:lstStyle/>
        <a:p>
          <a:endParaRPr lang="en-GB"/>
        </a:p>
      </dgm:t>
    </dgm:pt>
    <dgm:pt modelId="{9F82BCDC-4203-480F-B159-B3578B8879CA}" type="pres">
      <dgm:prSet presAssocID="{F931C8D8-B995-423F-865E-535500E064CE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EF649D05-5AAB-44AB-830E-4BCC466752A3}" type="pres">
      <dgm:prSet presAssocID="{6BE85735-63C8-4505-96D6-F5DD6A98BB0A}" presName="node" presStyleLbl="node1" presStyleIdx="1" presStyleCnt="6" custScaleX="147894" custScaleY="147894" custRadScaleRad="230088" custRadScaleInc="581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20E977-AF67-41C6-A65F-64FAB3DA6519}" type="pres">
      <dgm:prSet presAssocID="{FA7DCF72-CE54-4A6E-A94F-77C50F384A96}" presName="sibTrans" presStyleLbl="sibTrans2D1" presStyleIdx="1" presStyleCnt="6" custAng="5207209"/>
      <dgm:spPr/>
      <dgm:t>
        <a:bodyPr/>
        <a:lstStyle/>
        <a:p>
          <a:endParaRPr lang="en-GB"/>
        </a:p>
      </dgm:t>
    </dgm:pt>
    <dgm:pt modelId="{289470D8-ECFE-4CFE-AC51-9730264558E8}" type="pres">
      <dgm:prSet presAssocID="{FA7DCF72-CE54-4A6E-A94F-77C50F384A96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25027FD2-1CB7-4ED5-83D0-426B9A3ADE10}" type="pres">
      <dgm:prSet presAssocID="{519D9DAA-4F1A-4062-B28F-1E3344872787}" presName="node" presStyleLbl="node1" presStyleIdx="2" presStyleCnt="6" custScaleX="147894" custScaleY="147894" custRadScaleRad="230088" custRadScaleInc="-581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7E5A9-EFDD-472B-ADDA-998C4D8DE758}" type="pres">
      <dgm:prSet presAssocID="{DDF8070B-6BB8-4110-BAD9-10641376A8BF}" presName="sibTrans" presStyleLbl="sibTrans2D1" presStyleIdx="2" presStyleCnt="6" custAng="4707524"/>
      <dgm:spPr/>
      <dgm:t>
        <a:bodyPr/>
        <a:lstStyle/>
        <a:p>
          <a:endParaRPr lang="en-GB"/>
        </a:p>
      </dgm:t>
    </dgm:pt>
    <dgm:pt modelId="{5B9FAC0A-F423-403D-B00C-43708DDACA85}" type="pres">
      <dgm:prSet presAssocID="{DDF8070B-6BB8-4110-BAD9-10641376A8BF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826B724E-3BC3-4768-A5E6-FADD9A92D1EF}" type="pres">
      <dgm:prSet presAssocID="{703052CC-542D-4FAA-BAB2-D68FDB4433EE}" presName="node" presStyleLbl="node1" presStyleIdx="3" presStyleCnt="6" custScaleX="147894" custScaleY="147894" custRadScaleRad="172482" custRadScaleInc="-181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1509BF-019E-4FEC-8FE0-DA5206E66E60}" type="pres">
      <dgm:prSet presAssocID="{DDF00C8E-E778-428D-BDFE-E42520B0A037}" presName="sibTrans" presStyleLbl="sibTrans2D1" presStyleIdx="3" presStyleCnt="6" custAng="5357494"/>
      <dgm:spPr/>
      <dgm:t>
        <a:bodyPr/>
        <a:lstStyle/>
        <a:p>
          <a:endParaRPr lang="en-GB"/>
        </a:p>
      </dgm:t>
    </dgm:pt>
    <dgm:pt modelId="{7DD6014A-7715-4C9B-8744-C60931FB0C3F}" type="pres">
      <dgm:prSet presAssocID="{DDF00C8E-E778-428D-BDFE-E42520B0A037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8513E60C-5509-4D35-A722-5256E5FE86C8}" type="pres">
      <dgm:prSet presAssocID="{8BE7F2EB-CFC3-4D09-8F3F-5AC899C1D671}" presName="node" presStyleLbl="node1" presStyleIdx="4" presStyleCnt="6" custScaleX="147894" custScaleY="147894" custRadScaleRad="73559" custRadScaleInc="-3572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8055A-872A-4620-8445-79378955DC6C}" type="pres">
      <dgm:prSet presAssocID="{ADB53812-6384-4ED5-8917-B8BCDF937A34}" presName="sibTrans" presStyleLbl="sibTrans2D1" presStyleIdx="4" presStyleCnt="6" custAng="4984224"/>
      <dgm:spPr/>
      <dgm:t>
        <a:bodyPr/>
        <a:lstStyle/>
        <a:p>
          <a:endParaRPr lang="en-GB"/>
        </a:p>
      </dgm:t>
    </dgm:pt>
    <dgm:pt modelId="{1A69F350-0837-4856-A0DA-079B34D40A8A}" type="pres">
      <dgm:prSet presAssocID="{ADB53812-6384-4ED5-8917-B8BCDF937A34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1D1ED19E-07E4-4BFB-B7F7-C9BE5BBD3440}" type="pres">
      <dgm:prSet presAssocID="{888EF19C-72E6-4BC4-A160-72A7B2570B78}" presName="node" presStyleLbl="node1" presStyleIdx="5" presStyleCnt="6" custScaleX="147894" custScaleY="147894" custRadScaleRad="73559" custRadScaleInc="3572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88A4A1-3A6C-4CDE-999A-229A6705E449}" type="pres">
      <dgm:prSet presAssocID="{DDD620D9-693B-434D-B8B2-CC53615FDDF8}" presName="sibTrans" presStyleLbl="sibTrans2D1" presStyleIdx="5" presStyleCnt="6" custAng="4356740"/>
      <dgm:spPr/>
      <dgm:t>
        <a:bodyPr/>
        <a:lstStyle/>
        <a:p>
          <a:endParaRPr lang="en-GB"/>
        </a:p>
      </dgm:t>
    </dgm:pt>
    <dgm:pt modelId="{543E0145-F46F-4520-934C-48F1A7F3F4FC}" type="pres">
      <dgm:prSet presAssocID="{DDD620D9-693B-434D-B8B2-CC53615FDDF8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A2ECDDC0-A381-48F3-AB2A-2608681C1153}" type="presOf" srcId="{DDF00C8E-E778-428D-BDFE-E42520B0A037}" destId="{E61509BF-019E-4FEC-8FE0-DA5206E66E60}" srcOrd="0" destOrd="0" presId="urn:microsoft.com/office/officeart/2005/8/layout/cycle2"/>
    <dgm:cxn modelId="{EB1FD2F1-B61F-4500-B02D-49C8CA5AD7F3}" srcId="{68EBB9FE-1E79-41EE-8EA8-10AEC1354EC5}" destId="{56131375-BD92-4AC8-A897-D6ED0B442F8D}" srcOrd="0" destOrd="0" parTransId="{EACD7C03-0705-4C15-A554-9EB07A77A93F}" sibTransId="{F931C8D8-B995-423F-865E-535500E064CE}"/>
    <dgm:cxn modelId="{BD1B5DAF-9003-43DD-B80A-13103E2A7F9D}" type="presOf" srcId="{DDF8070B-6BB8-4110-BAD9-10641376A8BF}" destId="{5B9FAC0A-F423-403D-B00C-43708DDACA85}" srcOrd="1" destOrd="0" presId="urn:microsoft.com/office/officeart/2005/8/layout/cycle2"/>
    <dgm:cxn modelId="{3E8A075C-B2CD-46AE-A338-4CB8C178C094}" type="presOf" srcId="{DDF00C8E-E778-428D-BDFE-E42520B0A037}" destId="{7DD6014A-7715-4C9B-8744-C60931FB0C3F}" srcOrd="1" destOrd="0" presId="urn:microsoft.com/office/officeart/2005/8/layout/cycle2"/>
    <dgm:cxn modelId="{BB2F1BFA-C66A-4AED-BBEF-C3ADD422395C}" type="presOf" srcId="{F931C8D8-B995-423F-865E-535500E064CE}" destId="{CC23E2FB-676F-48C9-B899-536ED7D8F1C4}" srcOrd="0" destOrd="0" presId="urn:microsoft.com/office/officeart/2005/8/layout/cycle2"/>
    <dgm:cxn modelId="{40B17B3B-37BE-48EB-8B19-252137BF76C1}" srcId="{68EBB9FE-1E79-41EE-8EA8-10AEC1354EC5}" destId="{6BE85735-63C8-4505-96D6-F5DD6A98BB0A}" srcOrd="1" destOrd="0" parTransId="{E89C0B8A-3ADA-436E-BDB4-CC1C0B7F4F08}" sibTransId="{FA7DCF72-CE54-4A6E-A94F-77C50F384A96}"/>
    <dgm:cxn modelId="{EF7700F1-BDA0-4711-B0DD-8B529C225F59}" type="presOf" srcId="{6BE85735-63C8-4505-96D6-F5DD6A98BB0A}" destId="{EF649D05-5AAB-44AB-830E-4BCC466752A3}" srcOrd="0" destOrd="0" presId="urn:microsoft.com/office/officeart/2005/8/layout/cycle2"/>
    <dgm:cxn modelId="{67EF9F6F-94E0-4293-B9D2-1E40269003AC}" type="presOf" srcId="{F931C8D8-B995-423F-865E-535500E064CE}" destId="{9F82BCDC-4203-480F-B159-B3578B8879CA}" srcOrd="1" destOrd="0" presId="urn:microsoft.com/office/officeart/2005/8/layout/cycle2"/>
    <dgm:cxn modelId="{CD425C43-B480-4566-ADBA-57A03071A93F}" type="presOf" srcId="{FA7DCF72-CE54-4A6E-A94F-77C50F384A96}" destId="{289470D8-ECFE-4CFE-AC51-9730264558E8}" srcOrd="1" destOrd="0" presId="urn:microsoft.com/office/officeart/2005/8/layout/cycle2"/>
    <dgm:cxn modelId="{FE55BA0E-0F16-4A72-9392-5326322F4D12}" type="presOf" srcId="{68EBB9FE-1E79-41EE-8EA8-10AEC1354EC5}" destId="{AE704019-EC03-462D-ABB6-43E8AB752D52}" srcOrd="0" destOrd="0" presId="urn:microsoft.com/office/officeart/2005/8/layout/cycle2"/>
    <dgm:cxn modelId="{66ADEB07-5BE2-46EA-BDB5-5C1A24A474A4}" type="presOf" srcId="{56131375-BD92-4AC8-A897-D6ED0B442F8D}" destId="{FC69BBFF-E153-489E-B82C-2C98C4ACD3FD}" srcOrd="0" destOrd="0" presId="urn:microsoft.com/office/officeart/2005/8/layout/cycle2"/>
    <dgm:cxn modelId="{A87F5727-7A68-48AF-B259-4C782FD23162}" type="presOf" srcId="{DDD620D9-693B-434D-B8B2-CC53615FDDF8}" destId="{543E0145-F46F-4520-934C-48F1A7F3F4FC}" srcOrd="1" destOrd="0" presId="urn:microsoft.com/office/officeart/2005/8/layout/cycle2"/>
    <dgm:cxn modelId="{A53C8B83-4763-4AC7-A1A3-C008DC95A0AA}" type="presOf" srcId="{DDD620D9-693B-434D-B8B2-CC53615FDDF8}" destId="{B588A4A1-3A6C-4CDE-999A-229A6705E449}" srcOrd="0" destOrd="0" presId="urn:microsoft.com/office/officeart/2005/8/layout/cycle2"/>
    <dgm:cxn modelId="{80E41355-45CB-41E9-88BB-DD9ABC62C18B}" type="presOf" srcId="{703052CC-542D-4FAA-BAB2-D68FDB4433EE}" destId="{826B724E-3BC3-4768-A5E6-FADD9A92D1EF}" srcOrd="0" destOrd="0" presId="urn:microsoft.com/office/officeart/2005/8/layout/cycle2"/>
    <dgm:cxn modelId="{2B76635F-41E1-4238-B8D4-57EAF0E1B69F}" type="presOf" srcId="{519D9DAA-4F1A-4062-B28F-1E3344872787}" destId="{25027FD2-1CB7-4ED5-83D0-426B9A3ADE10}" srcOrd="0" destOrd="0" presId="urn:microsoft.com/office/officeart/2005/8/layout/cycle2"/>
    <dgm:cxn modelId="{9F0A8035-3AE2-44F8-AFA7-77215C40625A}" srcId="{68EBB9FE-1E79-41EE-8EA8-10AEC1354EC5}" destId="{8BE7F2EB-CFC3-4D09-8F3F-5AC899C1D671}" srcOrd="4" destOrd="0" parTransId="{70523044-E134-45E4-920E-EF0F387A2A09}" sibTransId="{ADB53812-6384-4ED5-8917-B8BCDF937A34}"/>
    <dgm:cxn modelId="{A5B8CD4E-0B3B-42E8-BC16-2B1E262ECDAA}" type="presOf" srcId="{FA7DCF72-CE54-4A6E-A94F-77C50F384A96}" destId="{1220E977-AF67-41C6-A65F-64FAB3DA6519}" srcOrd="0" destOrd="0" presId="urn:microsoft.com/office/officeart/2005/8/layout/cycle2"/>
    <dgm:cxn modelId="{3EC19994-C734-4AFE-9B0A-91E78AF156CA}" type="presOf" srcId="{888EF19C-72E6-4BC4-A160-72A7B2570B78}" destId="{1D1ED19E-07E4-4BFB-B7F7-C9BE5BBD3440}" srcOrd="0" destOrd="0" presId="urn:microsoft.com/office/officeart/2005/8/layout/cycle2"/>
    <dgm:cxn modelId="{95DBB873-EA37-4C9A-B511-5C0A65BE90AC}" srcId="{68EBB9FE-1E79-41EE-8EA8-10AEC1354EC5}" destId="{888EF19C-72E6-4BC4-A160-72A7B2570B78}" srcOrd="5" destOrd="0" parTransId="{E2BDA14E-593E-4EEB-86F2-0B8699E420BB}" sibTransId="{DDD620D9-693B-434D-B8B2-CC53615FDDF8}"/>
    <dgm:cxn modelId="{E4B3B37C-369C-41FF-AE6C-0F842191B62A}" srcId="{68EBB9FE-1E79-41EE-8EA8-10AEC1354EC5}" destId="{703052CC-542D-4FAA-BAB2-D68FDB4433EE}" srcOrd="3" destOrd="0" parTransId="{88898910-7CD7-40B3-A1A2-58660A003E9E}" sibTransId="{DDF00C8E-E778-428D-BDFE-E42520B0A037}"/>
    <dgm:cxn modelId="{908CCC03-BDCE-4351-94DF-C760150A3026}" type="presOf" srcId="{ADB53812-6384-4ED5-8917-B8BCDF937A34}" destId="{1A69F350-0837-4856-A0DA-079B34D40A8A}" srcOrd="1" destOrd="0" presId="urn:microsoft.com/office/officeart/2005/8/layout/cycle2"/>
    <dgm:cxn modelId="{B1D00343-A892-4F27-B036-88BA4DDDD580}" srcId="{68EBB9FE-1E79-41EE-8EA8-10AEC1354EC5}" destId="{519D9DAA-4F1A-4062-B28F-1E3344872787}" srcOrd="2" destOrd="0" parTransId="{B201E974-152F-4647-A2A7-B32CBC5CA88F}" sibTransId="{DDF8070B-6BB8-4110-BAD9-10641376A8BF}"/>
    <dgm:cxn modelId="{31980D12-830A-4A78-9439-668946CB85B2}" type="presOf" srcId="{ADB53812-6384-4ED5-8917-B8BCDF937A34}" destId="{0748055A-872A-4620-8445-79378955DC6C}" srcOrd="0" destOrd="0" presId="urn:microsoft.com/office/officeart/2005/8/layout/cycle2"/>
    <dgm:cxn modelId="{B3705F0A-B36A-4D24-B756-1DBD7F0F3EDB}" type="presOf" srcId="{8BE7F2EB-CFC3-4D09-8F3F-5AC899C1D671}" destId="{8513E60C-5509-4D35-A722-5256E5FE86C8}" srcOrd="0" destOrd="0" presId="urn:microsoft.com/office/officeart/2005/8/layout/cycle2"/>
    <dgm:cxn modelId="{71F6B7C7-F589-403A-88AD-5A4CC08AE760}" type="presOf" srcId="{DDF8070B-6BB8-4110-BAD9-10641376A8BF}" destId="{1B87E5A9-EFDD-472B-ADDA-998C4D8DE758}" srcOrd="0" destOrd="0" presId="urn:microsoft.com/office/officeart/2005/8/layout/cycle2"/>
    <dgm:cxn modelId="{434478BF-B696-4A04-BAA6-0D1B5BF19722}" type="presParOf" srcId="{AE704019-EC03-462D-ABB6-43E8AB752D52}" destId="{FC69BBFF-E153-489E-B82C-2C98C4ACD3FD}" srcOrd="0" destOrd="0" presId="urn:microsoft.com/office/officeart/2005/8/layout/cycle2"/>
    <dgm:cxn modelId="{8023252B-1404-4CA4-995A-240A882010DD}" type="presParOf" srcId="{AE704019-EC03-462D-ABB6-43E8AB752D52}" destId="{CC23E2FB-676F-48C9-B899-536ED7D8F1C4}" srcOrd="1" destOrd="0" presId="urn:microsoft.com/office/officeart/2005/8/layout/cycle2"/>
    <dgm:cxn modelId="{CE01DEC3-3D7C-41F6-9817-4B573B80CC83}" type="presParOf" srcId="{CC23E2FB-676F-48C9-B899-536ED7D8F1C4}" destId="{9F82BCDC-4203-480F-B159-B3578B8879CA}" srcOrd="0" destOrd="0" presId="urn:microsoft.com/office/officeart/2005/8/layout/cycle2"/>
    <dgm:cxn modelId="{7CA21243-4CA6-40A8-9442-B04B0F22C322}" type="presParOf" srcId="{AE704019-EC03-462D-ABB6-43E8AB752D52}" destId="{EF649D05-5AAB-44AB-830E-4BCC466752A3}" srcOrd="2" destOrd="0" presId="urn:microsoft.com/office/officeart/2005/8/layout/cycle2"/>
    <dgm:cxn modelId="{46C94F99-47FE-4B43-AB33-6F8661747452}" type="presParOf" srcId="{AE704019-EC03-462D-ABB6-43E8AB752D52}" destId="{1220E977-AF67-41C6-A65F-64FAB3DA6519}" srcOrd="3" destOrd="0" presId="urn:microsoft.com/office/officeart/2005/8/layout/cycle2"/>
    <dgm:cxn modelId="{547B6284-66CC-4D01-8A0C-CE64A036CED1}" type="presParOf" srcId="{1220E977-AF67-41C6-A65F-64FAB3DA6519}" destId="{289470D8-ECFE-4CFE-AC51-9730264558E8}" srcOrd="0" destOrd="0" presId="urn:microsoft.com/office/officeart/2005/8/layout/cycle2"/>
    <dgm:cxn modelId="{ADDF66C1-9DB8-412E-B2A3-50184BFBCE15}" type="presParOf" srcId="{AE704019-EC03-462D-ABB6-43E8AB752D52}" destId="{25027FD2-1CB7-4ED5-83D0-426B9A3ADE10}" srcOrd="4" destOrd="0" presId="urn:microsoft.com/office/officeart/2005/8/layout/cycle2"/>
    <dgm:cxn modelId="{A6B7FBE9-C0E5-4C3C-8A41-439FDCFFCB26}" type="presParOf" srcId="{AE704019-EC03-462D-ABB6-43E8AB752D52}" destId="{1B87E5A9-EFDD-472B-ADDA-998C4D8DE758}" srcOrd="5" destOrd="0" presId="urn:microsoft.com/office/officeart/2005/8/layout/cycle2"/>
    <dgm:cxn modelId="{C9B2F34D-3E17-467D-A0A9-76CB079E5D4B}" type="presParOf" srcId="{1B87E5A9-EFDD-472B-ADDA-998C4D8DE758}" destId="{5B9FAC0A-F423-403D-B00C-43708DDACA85}" srcOrd="0" destOrd="0" presId="urn:microsoft.com/office/officeart/2005/8/layout/cycle2"/>
    <dgm:cxn modelId="{C447AF64-92FA-4708-A7D8-64346E97051D}" type="presParOf" srcId="{AE704019-EC03-462D-ABB6-43E8AB752D52}" destId="{826B724E-3BC3-4768-A5E6-FADD9A92D1EF}" srcOrd="6" destOrd="0" presId="urn:microsoft.com/office/officeart/2005/8/layout/cycle2"/>
    <dgm:cxn modelId="{43989075-9B40-47EF-8E0C-059444072053}" type="presParOf" srcId="{AE704019-EC03-462D-ABB6-43E8AB752D52}" destId="{E61509BF-019E-4FEC-8FE0-DA5206E66E60}" srcOrd="7" destOrd="0" presId="urn:microsoft.com/office/officeart/2005/8/layout/cycle2"/>
    <dgm:cxn modelId="{68CAB683-1609-42CF-9F90-581D43AA41C3}" type="presParOf" srcId="{E61509BF-019E-4FEC-8FE0-DA5206E66E60}" destId="{7DD6014A-7715-4C9B-8744-C60931FB0C3F}" srcOrd="0" destOrd="0" presId="urn:microsoft.com/office/officeart/2005/8/layout/cycle2"/>
    <dgm:cxn modelId="{F8749463-512D-4A37-8BAB-366682202165}" type="presParOf" srcId="{AE704019-EC03-462D-ABB6-43E8AB752D52}" destId="{8513E60C-5509-4D35-A722-5256E5FE86C8}" srcOrd="8" destOrd="0" presId="urn:microsoft.com/office/officeart/2005/8/layout/cycle2"/>
    <dgm:cxn modelId="{2B6B911B-6020-46BB-A8E4-C97995F36EFA}" type="presParOf" srcId="{AE704019-EC03-462D-ABB6-43E8AB752D52}" destId="{0748055A-872A-4620-8445-79378955DC6C}" srcOrd="9" destOrd="0" presId="urn:microsoft.com/office/officeart/2005/8/layout/cycle2"/>
    <dgm:cxn modelId="{EF32F5C4-E5E8-476F-B53C-073C2FA0630D}" type="presParOf" srcId="{0748055A-872A-4620-8445-79378955DC6C}" destId="{1A69F350-0837-4856-A0DA-079B34D40A8A}" srcOrd="0" destOrd="0" presId="urn:microsoft.com/office/officeart/2005/8/layout/cycle2"/>
    <dgm:cxn modelId="{4DB2F281-163E-443D-9489-C49F4CD82B84}" type="presParOf" srcId="{AE704019-EC03-462D-ABB6-43E8AB752D52}" destId="{1D1ED19E-07E4-4BFB-B7F7-C9BE5BBD3440}" srcOrd="10" destOrd="0" presId="urn:microsoft.com/office/officeart/2005/8/layout/cycle2"/>
    <dgm:cxn modelId="{964A9A0F-D558-4325-BE18-19534A897D68}" type="presParOf" srcId="{AE704019-EC03-462D-ABB6-43E8AB752D52}" destId="{B588A4A1-3A6C-4CDE-999A-229A6705E449}" srcOrd="11" destOrd="0" presId="urn:microsoft.com/office/officeart/2005/8/layout/cycle2"/>
    <dgm:cxn modelId="{1845F3FC-4239-47A7-A15B-C77F1052407B}" type="presParOf" srcId="{B588A4A1-3A6C-4CDE-999A-229A6705E449}" destId="{543E0145-F46F-4520-934C-48F1A7F3F4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9BBFF-E153-489E-B82C-2C98C4ACD3FD}">
      <dsp:nvSpPr>
        <dsp:cNvPr id="0" name=""/>
        <dsp:cNvSpPr/>
      </dsp:nvSpPr>
      <dsp:spPr>
        <a:xfrm>
          <a:off x="7328899" y="-318110"/>
          <a:ext cx="1980004" cy="1980004"/>
        </a:xfrm>
        <a:prstGeom prst="ellipse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w-KE" sz="2400" kern="1200" dirty="0" smtClean="0">
              <a:solidFill>
                <a:schemeClr val="accent1"/>
              </a:solidFill>
            </a:rPr>
            <a:t>Pure Meteo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7618864" y="-28145"/>
        <a:ext cx="1400074" cy="1400074"/>
      </dsp:txXfrm>
    </dsp:sp>
    <dsp:sp modelId="{CC23E2FB-676F-48C9-B899-536ED7D8F1C4}">
      <dsp:nvSpPr>
        <dsp:cNvPr id="0" name=""/>
        <dsp:cNvSpPr/>
      </dsp:nvSpPr>
      <dsp:spPr>
        <a:xfrm rot="18107832">
          <a:off x="9153570" y="948366"/>
          <a:ext cx="11754" cy="451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cap="rnd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9154404" y="1040233"/>
        <a:ext cx="8228" cy="271106"/>
      </dsp:txXfrm>
    </dsp:sp>
    <dsp:sp modelId="{EF649D05-5AAB-44AB-830E-4BCC466752A3}">
      <dsp:nvSpPr>
        <dsp:cNvPr id="0" name=""/>
        <dsp:cNvSpPr/>
      </dsp:nvSpPr>
      <dsp:spPr>
        <a:xfrm>
          <a:off x="9009421" y="686342"/>
          <a:ext cx="1980004" cy="1980004"/>
        </a:xfrm>
        <a:prstGeom prst="ellipse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w-KE" sz="2400" kern="1200" dirty="0" smtClean="0">
              <a:solidFill>
                <a:schemeClr val="accent1"/>
              </a:solidFill>
            </a:rPr>
            <a:t>Environ-mental Meteo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9299386" y="976307"/>
        <a:ext cx="1400074" cy="1400074"/>
      </dsp:txXfrm>
    </dsp:sp>
    <dsp:sp modelId="{1220E977-AF67-41C6-A65F-64FAB3DA6519}">
      <dsp:nvSpPr>
        <dsp:cNvPr id="0" name=""/>
        <dsp:cNvSpPr/>
      </dsp:nvSpPr>
      <dsp:spPr>
        <a:xfrm rot="10607209">
          <a:off x="9991652" y="2454646"/>
          <a:ext cx="15541" cy="451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9996310" y="2544884"/>
        <a:ext cx="10879" cy="271106"/>
      </dsp:txXfrm>
    </dsp:sp>
    <dsp:sp modelId="{25027FD2-1CB7-4ED5-83D0-426B9A3ADE10}">
      <dsp:nvSpPr>
        <dsp:cNvPr id="0" name=""/>
        <dsp:cNvSpPr/>
      </dsp:nvSpPr>
      <dsp:spPr>
        <a:xfrm>
          <a:off x="9009421" y="2695670"/>
          <a:ext cx="1980004" cy="1980004"/>
        </a:xfrm>
        <a:prstGeom prst="ellipse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w-KE" sz="2400" kern="1200" dirty="0">
              <a:solidFill>
                <a:schemeClr val="accent1"/>
              </a:solidFill>
            </a:rPr>
            <a:t>Hydro-met &amp; surface water resources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9299386" y="2985635"/>
        <a:ext cx="1400074" cy="1400074"/>
      </dsp:txXfrm>
    </dsp:sp>
    <dsp:sp modelId="{1B87E5A9-EFDD-472B-ADDA-998C4D8DE758}">
      <dsp:nvSpPr>
        <dsp:cNvPr id="0" name=""/>
        <dsp:cNvSpPr/>
      </dsp:nvSpPr>
      <dsp:spPr>
        <a:xfrm rot="2855891">
          <a:off x="9152965" y="3962019"/>
          <a:ext cx="11830" cy="451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9153543" y="4051078"/>
        <a:ext cx="8281" cy="271106"/>
      </dsp:txXfrm>
    </dsp:sp>
    <dsp:sp modelId="{826B724E-3BC3-4768-A5E6-FADD9A92D1EF}">
      <dsp:nvSpPr>
        <dsp:cNvPr id="0" name=""/>
        <dsp:cNvSpPr/>
      </dsp:nvSpPr>
      <dsp:spPr>
        <a:xfrm>
          <a:off x="7328910" y="3699864"/>
          <a:ext cx="1980004" cy="1980004"/>
        </a:xfrm>
        <a:prstGeom prst="ellipse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/>
              </a:solidFill>
            </a:rPr>
            <a:t>Agro-</a:t>
          </a:r>
          <a:r>
            <a:rPr lang="en-US" sz="2400" kern="1200" dirty="0" err="1" smtClean="0">
              <a:solidFill>
                <a:schemeClr val="accent1"/>
              </a:solidFill>
            </a:rPr>
            <a:t>Meteo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7618875" y="3989829"/>
        <a:ext cx="1400074" cy="1400074"/>
      </dsp:txXfrm>
    </dsp:sp>
    <dsp:sp modelId="{E61509BF-019E-4FEC-8FE0-DA5206E66E60}">
      <dsp:nvSpPr>
        <dsp:cNvPr id="0" name=""/>
        <dsp:cNvSpPr/>
      </dsp:nvSpPr>
      <dsp:spPr>
        <a:xfrm rot="17956574">
          <a:off x="7441490" y="3962123"/>
          <a:ext cx="15412" cy="451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7442671" y="4054509"/>
        <a:ext cx="10788" cy="271106"/>
      </dsp:txXfrm>
    </dsp:sp>
    <dsp:sp modelId="{8513E60C-5509-4D35-A722-5256E5FE86C8}">
      <dsp:nvSpPr>
        <dsp:cNvPr id="0" name=""/>
        <dsp:cNvSpPr/>
      </dsp:nvSpPr>
      <dsp:spPr>
        <a:xfrm>
          <a:off x="5588723" y="2695787"/>
          <a:ext cx="1980004" cy="1980004"/>
        </a:xfrm>
        <a:prstGeom prst="ellipse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1"/>
              </a:solidFill>
            </a:rPr>
            <a:t>Aviation </a:t>
          </a:r>
          <a:r>
            <a:rPr lang="en-US" sz="2400" kern="1200" dirty="0" err="1" smtClean="0">
              <a:solidFill>
                <a:schemeClr val="accent1"/>
              </a:solidFill>
            </a:rPr>
            <a:t>Meteo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5878688" y="2985752"/>
        <a:ext cx="1400074" cy="1400074"/>
      </dsp:txXfrm>
    </dsp:sp>
    <dsp:sp modelId="{0748055A-872A-4620-8445-79378955DC6C}">
      <dsp:nvSpPr>
        <dsp:cNvPr id="0" name=""/>
        <dsp:cNvSpPr/>
      </dsp:nvSpPr>
      <dsp:spPr>
        <a:xfrm rot="21184224">
          <a:off x="6570893" y="2455529"/>
          <a:ext cx="15665" cy="451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570910" y="2546181"/>
        <a:ext cx="10966" cy="271106"/>
      </dsp:txXfrm>
    </dsp:sp>
    <dsp:sp modelId="{1D1ED19E-07E4-4BFB-B7F7-C9BE5BBD3440}">
      <dsp:nvSpPr>
        <dsp:cNvPr id="0" name=""/>
        <dsp:cNvSpPr/>
      </dsp:nvSpPr>
      <dsp:spPr>
        <a:xfrm>
          <a:off x="5588723" y="686225"/>
          <a:ext cx="1980004" cy="1980004"/>
        </a:xfrm>
        <a:prstGeom prst="ellipse">
          <a:avLst/>
        </a:prstGeom>
        <a:solidFill>
          <a:schemeClr val="bg1"/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1"/>
              </a:solidFill>
            </a:rPr>
            <a:t>Climate Change</a:t>
          </a:r>
        </a:p>
      </dsp:txBody>
      <dsp:txXfrm>
        <a:off x="5878688" y="976190"/>
        <a:ext cx="1400074" cy="1400074"/>
      </dsp:txXfrm>
    </dsp:sp>
    <dsp:sp modelId="{B588A4A1-3A6C-4CDE-999A-229A6705E449}">
      <dsp:nvSpPr>
        <dsp:cNvPr id="0" name=""/>
        <dsp:cNvSpPr/>
      </dsp:nvSpPr>
      <dsp:spPr>
        <a:xfrm rot="2557266">
          <a:off x="7440696" y="948356"/>
          <a:ext cx="15475" cy="451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441309" y="1037153"/>
        <a:ext cx="10833" cy="27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70832-5F8E-4DAA-B269-17FF018AC5A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9D715-8EDB-48B4-B5F5-E0F8870E5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3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B9841-3C78-458D-B0FC-A7C3D200DBA6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3B89B-96A0-4ADF-941C-CFFA18FD6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9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3B89B-96A0-4ADF-941C-CFFA18FD64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2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77C7796-A420-498D-BC81-F23BD3F96DCF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3E3B-4A4B-4B04-8700-EC6D4CC69A3E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963F-94B8-45B7-A05C-A9A70B5C07B2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8C92-82F0-4F51-9481-F596D5C16EAD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95DC-EEE9-423E-ABF8-AF4DA807FED2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616-9E5A-411B-B2D6-EB6DCC3F83F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D600-8F26-4F62-B8FD-A611DED058F7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F1ED-0503-4A12-9F84-B7E3528644CB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846-6A2A-48E3-8025-969DCBEBF01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77D-9178-4EF4-B6B7-1DA5478CDBBE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F995-9E65-4BAC-BCC0-1C10CB01D5A9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505-B214-456B-9D32-9478FFF59C47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5F78-6DE9-41DC-932A-22F01F03C8CC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AB7D-14E2-4FB6-958C-B4D9556924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0605-90C4-4BD6-B240-20EED3361F7F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F4E3-74A1-4FD4-8D42-B3A011EE252D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0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CB15-E118-4421-BA24-EBB2DD5D7239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FD51-F477-4FC1-B7ED-F3C6BC60532F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0684-FC1F-4352-B7A3-75B0AABF96C1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163E-97E1-43E2-8947-5C329BAF4476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E484-96AB-41B3-8C9B-2BC514DD37CD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C37D7F8-5947-4AE3-9E40-581B6E06A5EE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17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7D7F8-5947-4AE3-9E40-581B6E06A5EE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7DFC-DEE0-4530-801C-E56CAA05DA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1" y="1335"/>
            <a:ext cx="693627" cy="75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12843" y="7947"/>
            <a:ext cx="10791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nbi.ac.ke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Department of Meteorology, </a:t>
            </a:r>
            <a:r>
              <a:rPr lang="en-US" dirty="0" err="1" smtClean="0">
                <a:solidFill>
                  <a:srgbClr val="00B0F0"/>
                </a:solidFill>
              </a:rPr>
              <a:t>UoN</a:t>
            </a:r>
            <a:r>
              <a:rPr lang="en-US" dirty="0" smtClean="0">
                <a:solidFill>
                  <a:srgbClr val="00B0F0"/>
                </a:solidFill>
              </a:rPr>
              <a:t> as an </a:t>
            </a:r>
            <a:r>
              <a:rPr lang="en-US" dirty="0" err="1" smtClean="0">
                <a:solidFill>
                  <a:srgbClr val="00B0F0"/>
                </a:solidFill>
              </a:rPr>
              <a:t>RTC</a:t>
            </a:r>
            <a:r>
              <a:rPr lang="en-US" dirty="0" smtClean="0">
                <a:solidFill>
                  <a:srgbClr val="00B0F0"/>
                </a:solidFill>
              </a:rPr>
              <a:t>: Roles and Opportunities in the WMO Global Campus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7219"/>
            <a:ext cx="9144000" cy="1655762"/>
          </a:xfrm>
          <a:ln w="28575"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Franklin Opijah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Department of Meteorology,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University of Nairobi, Kenya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  <a:hlinkClick r:id="rId2"/>
              </a:rPr>
              <a:t>www.uonbi.ac.ke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Meeting of Directors of WMO </a:t>
            </a:r>
            <a:r>
              <a:rPr lang="en-US" dirty="0" err="1">
                <a:solidFill>
                  <a:srgbClr val="00B0F0"/>
                </a:solidFill>
              </a:rPr>
              <a:t>RTCs</a:t>
            </a:r>
            <a:r>
              <a:rPr lang="en-US" dirty="0">
                <a:solidFill>
                  <a:srgbClr val="00B0F0"/>
                </a:solidFill>
              </a:rPr>
              <a:t> in RA1, Cairo, 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28 </a:t>
            </a:r>
            <a:r>
              <a:rPr lang="en-US" dirty="0">
                <a:solidFill>
                  <a:srgbClr val="00B0F0"/>
                </a:solidFill>
              </a:rPr>
              <a:t>Oct - 1 Nov 2019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12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SWOT</a:t>
            </a:r>
            <a:r>
              <a:rPr lang="en-US" dirty="0" smtClean="0">
                <a:solidFill>
                  <a:srgbClr val="00B0F0"/>
                </a:solidFill>
              </a:rPr>
              <a:t> Analysis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CB15-E118-4421-BA24-EBB2DD5D7239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SWOT</a:t>
            </a:r>
            <a:r>
              <a:rPr lang="en-US" dirty="0" smtClean="0">
                <a:solidFill>
                  <a:srgbClr val="00B0F0"/>
                </a:solidFill>
              </a:rPr>
              <a:t> Analysis on </a:t>
            </a:r>
            <a:r>
              <a:rPr lang="en-US" dirty="0" err="1" smtClean="0">
                <a:solidFill>
                  <a:srgbClr val="00B0F0"/>
                </a:solidFill>
              </a:rPr>
              <a:t>ODeL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Programme</a:t>
            </a:r>
            <a:r>
              <a:rPr lang="en-US" dirty="0" smtClean="0">
                <a:solidFill>
                  <a:srgbClr val="00B0F0"/>
                </a:solidFill>
              </a:rPr>
              <a:t> Delivery Mode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582476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Strengths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239347"/>
            <a:ext cx="4754880" cy="4231357"/>
          </a:xfrm>
        </p:spPr>
        <p:txBody>
          <a:bodyPr>
            <a:normAutofit fontScale="92500"/>
          </a:bodyPr>
          <a:lstStyle/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Students are able to learn as they pursue other interests 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Reduces infrastructural capacity limitations (accommodation and lecture rooms)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Greater access to knowledge, especially by people from marginalized backgrounds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Easier for substitute educators when assigned lecturers are incapacitated or absent  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The mode is cheaper for learners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Students can </a:t>
            </a:r>
            <a:r>
              <a:rPr lang="en-US" dirty="0" smtClean="0"/>
              <a:t>“have” a </a:t>
            </a:r>
            <a:r>
              <a:rPr lang="en-US" dirty="0" smtClean="0"/>
              <a:t>lecture severally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This mode is flexible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1582476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Weaknesses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239347"/>
            <a:ext cx="4754880" cy="4070013"/>
          </a:xfrm>
        </p:spPr>
        <p:txBody>
          <a:bodyPr/>
          <a:lstStyle/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Limited exposure to </a:t>
            </a:r>
            <a:r>
              <a:rPr lang="en-US" dirty="0"/>
              <a:t>practical sessions may be counter-productive for weaker learners</a:t>
            </a:r>
            <a:endParaRPr lang="en-US" dirty="0" smtClean="0"/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Limited interaction with educators may be counter-productive for weaker learners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Limited interaction among students may reduce knowledge acquisition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Inability for educators to assess the learner’s coping and understanding levels</a:t>
            </a:r>
          </a:p>
          <a:p>
            <a:pPr>
              <a:buFont typeface="Tw Cen MT" panose="020B0602020104020603" pitchFamily="34" charset="0"/>
              <a:buChar char="†"/>
            </a:pP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SWOT</a:t>
            </a:r>
            <a:r>
              <a:rPr lang="en-US" dirty="0" smtClean="0">
                <a:solidFill>
                  <a:srgbClr val="00B0F0"/>
                </a:solidFill>
              </a:rPr>
              <a:t> Analysis on </a:t>
            </a:r>
            <a:r>
              <a:rPr lang="en-US" dirty="0" err="1" smtClean="0">
                <a:solidFill>
                  <a:srgbClr val="00B0F0"/>
                </a:solidFill>
              </a:rPr>
              <a:t>ODeL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Programme</a:t>
            </a:r>
            <a:r>
              <a:rPr lang="en-US" dirty="0" smtClean="0">
                <a:solidFill>
                  <a:srgbClr val="00B0F0"/>
                </a:solidFill>
              </a:rPr>
              <a:t> Delivery Mode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582476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Opportunities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239347"/>
            <a:ext cx="4754880" cy="4070013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Mature (adult) learners, who would otherwise be uncomfortable in traditional settings, are able to acquire knowledge and skills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Encourages educators to organize, update and document teaching notes</a:t>
            </a:r>
          </a:p>
          <a:p>
            <a:pPr>
              <a:buFont typeface="Tw Cen MT" panose="020B0602020104020603" pitchFamily="34" charset="0"/>
              <a:buChar char="†"/>
            </a:pPr>
            <a:endParaRPr lang="en-US" dirty="0" smtClean="0"/>
          </a:p>
          <a:p>
            <a:pPr>
              <a:buFont typeface="Tw Cen MT" panose="020B0602020104020603" pitchFamily="34" charset="0"/>
              <a:buChar char="†"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1582476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Threats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239347"/>
            <a:ext cx="4754880" cy="4070013"/>
          </a:xfrm>
        </p:spPr>
        <p:txBody>
          <a:bodyPr>
            <a:normAutofit lnSpcReduction="10000"/>
          </a:bodyPr>
          <a:lstStyle/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Plagiarism by “rival” institutions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Technological failures or unreliable technology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Some courses are not easily taught by distance learning (e.g., mathematical derivations, tutorials, practical </a:t>
            </a:r>
            <a:r>
              <a:rPr lang="en-US" dirty="0" smtClean="0"/>
              <a:t>sessions) </a:t>
            </a:r>
            <a:endParaRPr lang="en-US" dirty="0"/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Inability </a:t>
            </a:r>
            <a:r>
              <a:rPr lang="en-US" dirty="0" smtClean="0"/>
              <a:t>or unwillingness of </a:t>
            </a:r>
            <a:r>
              <a:rPr lang="en-US" dirty="0"/>
              <a:t>some educators to organize, plan and convert materials to </a:t>
            </a:r>
            <a:r>
              <a:rPr lang="en-US" dirty="0" err="1"/>
              <a:t>ODeL</a:t>
            </a:r>
            <a:r>
              <a:rPr lang="en-US" dirty="0"/>
              <a:t> mode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Cultural conflicts between educators and learners</a:t>
            </a:r>
          </a:p>
          <a:p>
            <a:pPr>
              <a:buFont typeface="Tw Cen MT" panose="020B0602020104020603" pitchFamily="34" charset="0"/>
              <a:buChar char="†"/>
            </a:pPr>
            <a:endParaRPr lang="en-GB" dirty="0"/>
          </a:p>
          <a:p>
            <a:pPr>
              <a:buFont typeface="Tw Cen MT" panose="020B0602020104020603" pitchFamily="34" charset="0"/>
              <a:buChar char="†"/>
            </a:pPr>
            <a:endParaRPr lang="en-US" dirty="0" smtClean="0"/>
          </a:p>
          <a:p>
            <a:pPr>
              <a:buFont typeface="Tw Cen MT" panose="020B0602020104020603" pitchFamily="34" charset="0"/>
              <a:buChar char="†"/>
            </a:pP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SWOT</a:t>
            </a:r>
            <a:r>
              <a:rPr lang="en-US" dirty="0" smtClean="0">
                <a:solidFill>
                  <a:srgbClr val="00B0F0"/>
                </a:solidFill>
              </a:rPr>
              <a:t> Analysis on department AS AN </a:t>
            </a:r>
            <a:r>
              <a:rPr lang="en-US" dirty="0" err="1" smtClean="0">
                <a:solidFill>
                  <a:srgbClr val="00B0F0"/>
                </a:solidFill>
              </a:rPr>
              <a:t>RTC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582476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Strengths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239347"/>
            <a:ext cx="4754880" cy="4070013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Highly skilled human resource base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Diverse, motivated culturally </a:t>
            </a:r>
            <a:r>
              <a:rPr lang="en-US" dirty="0"/>
              <a:t>rich (local and international) </a:t>
            </a:r>
            <a:r>
              <a:rPr lang="en-US" dirty="0"/>
              <a:t>student </a:t>
            </a:r>
            <a:r>
              <a:rPr lang="en-US" dirty="0" smtClean="0"/>
              <a:t>body</a:t>
            </a:r>
            <a:endParaRPr lang="en-US" dirty="0"/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Strong research base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Diverse academic programs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Robust &amp; reputable </a:t>
            </a:r>
            <a:r>
              <a:rPr lang="en-US" dirty="0" err="1"/>
              <a:t>ICT</a:t>
            </a:r>
            <a:r>
              <a:rPr lang="en-US" dirty="0"/>
              <a:t> infrastructure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Strategic location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Fairly well-stocked </a:t>
            </a:r>
            <a:r>
              <a:rPr lang="en-US" dirty="0"/>
              <a:t>library &amp;</a:t>
            </a:r>
            <a:br>
              <a:rPr lang="en-US" dirty="0"/>
            </a:br>
            <a:r>
              <a:rPr lang="en-US" dirty="0"/>
              <a:t>e-learning </a:t>
            </a:r>
            <a:r>
              <a:rPr lang="en-US" dirty="0" smtClean="0"/>
              <a:t>resources</a:t>
            </a:r>
          </a:p>
          <a:p>
            <a:pPr>
              <a:buFont typeface="Tw Cen MT" panose="020B0602020104020603" pitchFamily="34" charset="0"/>
              <a:buChar char="†"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1582476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Weaknesses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239347"/>
            <a:ext cx="4754880" cy="4070013"/>
          </a:xfrm>
        </p:spPr>
        <p:txBody>
          <a:bodyPr>
            <a:normAutofit fontScale="92500"/>
          </a:bodyPr>
          <a:lstStyle/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Shrinking financial </a:t>
            </a:r>
            <a:r>
              <a:rPr lang="en-US" dirty="0" smtClean="0"/>
              <a:t>resources university-wide</a:t>
            </a:r>
            <a:endParaRPr lang="en-US" dirty="0"/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Stretched or aging physical infrastructure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Inadequate </a:t>
            </a:r>
            <a:r>
              <a:rPr lang="en-US" dirty="0" err="1"/>
              <a:t>ICT</a:t>
            </a:r>
            <a:r>
              <a:rPr lang="en-US" dirty="0"/>
              <a:t> facilities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Insufficient synergy, collaboration, and networking of </a:t>
            </a:r>
            <a:r>
              <a:rPr lang="en-US" u="sng" dirty="0" smtClean="0"/>
              <a:t>college</a:t>
            </a:r>
            <a:r>
              <a:rPr lang="en-US" dirty="0" smtClean="0"/>
              <a:t> staff </a:t>
            </a:r>
            <a:r>
              <a:rPr lang="en-US" dirty="0"/>
              <a:t>and students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Slow staff recruitment/staff shortages</a:t>
            </a:r>
            <a:endParaRPr lang="en-US" dirty="0"/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Low/slow completion rate at postgraduate </a:t>
            </a:r>
            <a:r>
              <a:rPr lang="en-US" dirty="0" smtClean="0"/>
              <a:t>level (fees issues, research matters)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smtClean="0"/>
              <a:t>Some </a:t>
            </a:r>
            <a:r>
              <a:rPr lang="en-US" dirty="0" err="1" smtClean="0"/>
              <a:t>programmes</a:t>
            </a:r>
            <a:r>
              <a:rPr lang="en-US" dirty="0" smtClean="0"/>
              <a:t> have not been fully converted into </a:t>
            </a:r>
            <a:r>
              <a:rPr lang="en-US" dirty="0" err="1" smtClean="0"/>
              <a:t>ODeL</a:t>
            </a:r>
            <a:r>
              <a:rPr lang="en-US" dirty="0" smtClean="0"/>
              <a:t> format</a:t>
            </a:r>
          </a:p>
          <a:p>
            <a:pPr>
              <a:buFont typeface="Tw Cen MT" panose="020B0602020104020603" pitchFamily="34" charset="0"/>
              <a:buChar char="†"/>
            </a:pP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SWOT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Analysis on </a:t>
            </a:r>
            <a:r>
              <a:rPr lang="en-US" dirty="0">
                <a:solidFill>
                  <a:srgbClr val="00B0F0"/>
                </a:solidFill>
              </a:rPr>
              <a:t>department AS AN </a:t>
            </a:r>
            <a:r>
              <a:rPr lang="en-US" dirty="0" err="1">
                <a:solidFill>
                  <a:srgbClr val="00B0F0"/>
                </a:solidFill>
              </a:rPr>
              <a:t>RTC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582476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Opportunities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239347"/>
            <a:ext cx="4754880" cy="4070013"/>
          </a:xfrm>
        </p:spPr>
        <p:txBody>
          <a:bodyPr>
            <a:normAutofit fontScale="92500" lnSpcReduction="10000"/>
          </a:bodyPr>
          <a:lstStyle/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Chance of synergy building, collaboration, networking and consultancy to solve multidisciplinary societal problems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Increasing demand for university education </a:t>
            </a:r>
            <a:r>
              <a:rPr lang="en-US" dirty="0" smtClean="0"/>
              <a:t>(school leavers, industry</a:t>
            </a:r>
            <a:r>
              <a:rPr lang="en-US" dirty="0"/>
              <a:t>, </a:t>
            </a:r>
            <a:r>
              <a:rPr lang="en-US" dirty="0" smtClean="0"/>
              <a:t>non-traditional </a:t>
            </a:r>
            <a:r>
              <a:rPr lang="en-US" dirty="0"/>
              <a:t>short professional courses)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Advances in innovation and technology, especially </a:t>
            </a:r>
            <a:r>
              <a:rPr lang="en-US" dirty="0" err="1"/>
              <a:t>ICT</a:t>
            </a:r>
            <a:r>
              <a:rPr lang="en-US" dirty="0"/>
              <a:t> (To enhance teaching, learning and research functions; For e-learning platforms, video conferencing, automated weather stations, social media platforms, and e-reference resources)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Exploitation of old and emerging </a:t>
            </a:r>
            <a:r>
              <a:rPr lang="en-US" dirty="0" smtClean="0"/>
              <a:t>energies/green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1582476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Threats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239347"/>
            <a:ext cx="4754880" cy="4070013"/>
          </a:xfrm>
        </p:spPr>
        <p:txBody>
          <a:bodyPr>
            <a:normAutofit fontScale="92500" lnSpcReduction="10000"/>
          </a:bodyPr>
          <a:lstStyle/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Dwindling financial resource base (downgraded Government subsidy and purchasing power)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Better funded </a:t>
            </a:r>
            <a:r>
              <a:rPr lang="en-US" dirty="0" smtClean="0"/>
              <a:t>alternative institutions </a:t>
            </a:r>
            <a:r>
              <a:rPr lang="en-US" dirty="0"/>
              <a:t>of higher learning in the country and region;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Technology-related issues (High cost; cyber insecurity; technology obsolescence)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Inaccurate public perception </a:t>
            </a:r>
            <a:r>
              <a:rPr lang="en-US" dirty="0" smtClean="0"/>
              <a:t>(e.g., of </a:t>
            </a:r>
            <a:r>
              <a:rPr lang="en-US" dirty="0"/>
              <a:t>the quality of academic programs, our graduates and contributions to the society)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Reduced productivity of staff and students (staff exits and attrition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B. WMO </a:t>
            </a:r>
            <a:r>
              <a:rPr lang="en-US" dirty="0">
                <a:solidFill>
                  <a:srgbClr val="00B0F0"/>
                </a:solidFill>
              </a:rPr>
              <a:t>Global Campus Collaboration </a:t>
            </a:r>
            <a:r>
              <a:rPr lang="en-US" dirty="0" smtClean="0">
                <a:solidFill>
                  <a:srgbClr val="00B0F0"/>
                </a:solidFill>
              </a:rPr>
              <a:t>Opportunities 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CB15-E118-4421-BA24-EBB2DD5D7239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9788" y="55831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WMO Global Campus Collaboration Opportunities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9788" y="1552373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Examples of Collaboration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839788" y="2498501"/>
            <a:ext cx="5157787" cy="36911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Sharing of syllabi </a:t>
            </a:r>
          </a:p>
          <a:p>
            <a:pPr lvl="1"/>
            <a:r>
              <a:rPr lang="en-US" dirty="0" smtClean="0"/>
              <a:t>South Eastern University of Kenya (</a:t>
            </a:r>
            <a:r>
              <a:rPr lang="en-US" dirty="0" err="1" smtClean="0"/>
              <a:t>SEKU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Sharing of study materials (especially, course unit modules and practical modules)</a:t>
            </a:r>
          </a:p>
          <a:p>
            <a:pPr lvl="1"/>
            <a:r>
              <a:rPr lang="en-US" dirty="0" err="1" smtClean="0"/>
              <a:t>SEKU</a:t>
            </a:r>
            <a:endParaRPr lang="en-US" dirty="0" smtClean="0"/>
          </a:p>
          <a:p>
            <a:r>
              <a:rPr lang="en-US" dirty="0" smtClean="0"/>
              <a:t>Consultations </a:t>
            </a:r>
            <a:r>
              <a:rPr lang="en-US" dirty="0"/>
              <a:t>on syllabus reviews</a:t>
            </a:r>
          </a:p>
          <a:p>
            <a:pPr lvl="1"/>
            <a:r>
              <a:rPr lang="en-US" dirty="0" err="1"/>
              <a:t>IMTR</a:t>
            </a:r>
            <a:r>
              <a:rPr lang="en-US" dirty="0"/>
              <a:t>, </a:t>
            </a:r>
            <a:r>
              <a:rPr lang="en-US" dirty="0" err="1"/>
              <a:t>SEKU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Training in some operational aspects of </a:t>
            </a:r>
            <a:r>
              <a:rPr lang="en-US" dirty="0" smtClean="0"/>
              <a:t>meteorology</a:t>
            </a:r>
            <a:endParaRPr lang="en-US" dirty="0"/>
          </a:p>
          <a:p>
            <a:pPr lvl="1"/>
            <a:r>
              <a:rPr lang="en-US" dirty="0" err="1"/>
              <a:t>IMTR</a:t>
            </a:r>
            <a:r>
              <a:rPr lang="en-US" dirty="0"/>
              <a:t> (</a:t>
            </a:r>
            <a:r>
              <a:rPr lang="en-US" dirty="0" err="1"/>
              <a:t>KMD</a:t>
            </a:r>
            <a:r>
              <a:rPr lang="en-US" dirty="0"/>
              <a:t>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72200" y="1552373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 of Collaboration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498501"/>
            <a:ext cx="5183188" cy="36911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Shared use </a:t>
            </a:r>
            <a:r>
              <a:rPr lang="en-US" dirty="0"/>
              <a:t>of </a:t>
            </a:r>
            <a:r>
              <a:rPr lang="en-US" dirty="0" smtClean="0"/>
              <a:t>facilities and tools</a:t>
            </a:r>
          </a:p>
          <a:p>
            <a:pPr lvl="1"/>
            <a:r>
              <a:rPr lang="en-US" dirty="0" err="1" smtClean="0"/>
              <a:t>KMD</a:t>
            </a:r>
            <a:r>
              <a:rPr lang="en-US" dirty="0" smtClean="0"/>
              <a:t> Library</a:t>
            </a:r>
          </a:p>
          <a:p>
            <a:pPr lvl="1"/>
            <a:r>
              <a:rPr lang="en-US" dirty="0" err="1" smtClean="0"/>
              <a:t>KMD</a:t>
            </a:r>
            <a:r>
              <a:rPr lang="en-US" dirty="0" smtClean="0"/>
              <a:t> forecast</a:t>
            </a:r>
            <a:r>
              <a:rPr lang="en-US" dirty="0" smtClean="0"/>
              <a:t>in</a:t>
            </a:r>
            <a:r>
              <a:rPr lang="en-US" dirty="0" smtClean="0"/>
              <a:t>g facilities </a:t>
            </a:r>
            <a:endParaRPr lang="en-US" dirty="0"/>
          </a:p>
          <a:p>
            <a:pPr lvl="1"/>
            <a:r>
              <a:rPr lang="en-US" dirty="0" smtClean="0"/>
              <a:t>Online tools (e.g., </a:t>
            </a:r>
            <a:r>
              <a:rPr lang="en-US" dirty="0" err="1" smtClean="0"/>
              <a:t>KNMI</a:t>
            </a:r>
            <a:r>
              <a:rPr lang="en-US" dirty="0" smtClean="0"/>
              <a:t> tool)</a:t>
            </a:r>
            <a:endParaRPr lang="en-US" dirty="0"/>
          </a:p>
          <a:p>
            <a:pPr lvl="1"/>
            <a:r>
              <a:rPr lang="en-US" dirty="0" err="1" smtClean="0"/>
              <a:t>UKMet</a:t>
            </a:r>
            <a:r>
              <a:rPr lang="en-US" dirty="0" smtClean="0"/>
              <a:t> office forecast verification tools</a:t>
            </a:r>
          </a:p>
          <a:p>
            <a:r>
              <a:rPr lang="en-US" dirty="0" smtClean="0"/>
              <a:t>Lectures to </a:t>
            </a:r>
            <a:r>
              <a:rPr lang="en-US" dirty="0" smtClean="0"/>
              <a:t>local </a:t>
            </a:r>
            <a:r>
              <a:rPr lang="en-US" dirty="0"/>
              <a:t>and </a:t>
            </a:r>
            <a:r>
              <a:rPr lang="en-US" dirty="0" smtClean="0"/>
              <a:t>regional </a:t>
            </a:r>
            <a:r>
              <a:rPr lang="en-US" dirty="0" smtClean="0"/>
              <a:t>universities</a:t>
            </a:r>
          </a:p>
          <a:p>
            <a:pPr lvl="1"/>
            <a:r>
              <a:rPr lang="en-US" dirty="0" err="1" smtClean="0"/>
              <a:t>SEKU</a:t>
            </a:r>
            <a:r>
              <a:rPr lang="en-US" dirty="0" smtClean="0"/>
              <a:t>, University </a:t>
            </a:r>
            <a:r>
              <a:rPr lang="en-US" dirty="0"/>
              <a:t>of the Gambia; </a:t>
            </a:r>
            <a:r>
              <a:rPr lang="en-US" dirty="0" smtClean="0"/>
              <a:t>Rwanda</a:t>
            </a:r>
          </a:p>
          <a:p>
            <a:r>
              <a:rPr lang="en-US" dirty="0" smtClean="0"/>
              <a:t>External examination to local and regional Universities</a:t>
            </a:r>
          </a:p>
          <a:p>
            <a:pPr lvl="1"/>
            <a:r>
              <a:rPr lang="en-US" dirty="0" smtClean="0"/>
              <a:t>Assessment of semester exams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hesis examination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WMO Global Campus Collaboration Opportunities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0" dirty="0">
                <a:solidFill>
                  <a:srgbClr val="1CADE4"/>
                </a:solidFill>
                <a:latin typeface="Tw Cen MT" panose="020B0602020104020603"/>
              </a:rPr>
              <a:t>What can we offer other </a:t>
            </a:r>
            <a:r>
              <a:rPr lang="en-US" sz="2300" b="0" dirty="0" err="1">
                <a:solidFill>
                  <a:srgbClr val="1CADE4"/>
                </a:solidFill>
                <a:latin typeface="Tw Cen MT" panose="020B0602020104020603"/>
              </a:rPr>
              <a:t>RTCs</a:t>
            </a:r>
            <a:r>
              <a:rPr lang="en-US" sz="2300" b="0" dirty="0">
                <a:solidFill>
                  <a:srgbClr val="1CADE4"/>
                </a:solidFill>
                <a:latin typeface="Tw Cen MT" panose="020B0602020104020603"/>
              </a:rPr>
              <a:t> in RA-I?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#"/>
            </a:pPr>
            <a:r>
              <a:rPr lang="en-US" sz="2200" dirty="0" smtClean="0">
                <a:solidFill>
                  <a:prstClr val="black"/>
                </a:solidFill>
                <a:latin typeface="Tw Cen MT" panose="020B0602020104020603"/>
              </a:rPr>
              <a:t>Expertise in teaching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#"/>
            </a:pPr>
            <a:r>
              <a:rPr lang="en-US" sz="2200" dirty="0" smtClean="0">
                <a:solidFill>
                  <a:prstClr val="black"/>
                </a:solidFill>
                <a:latin typeface="Tw Cen MT" panose="020B0602020104020603"/>
              </a:rPr>
              <a:t>Expertise in course unit module writing</a:t>
            </a:r>
            <a:endParaRPr lang="en-GB" sz="2200" dirty="0">
              <a:solidFill>
                <a:prstClr val="black"/>
              </a:solidFill>
              <a:latin typeface="Tw Cen MT" panose="020B0602020104020603"/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300" b="0" dirty="0">
                <a:solidFill>
                  <a:srgbClr val="1CADE4"/>
                </a:solidFill>
                <a:latin typeface="Tw Cen MT" panose="020B0602020104020603"/>
              </a:rPr>
              <a:t>How could we benefit from working with the other </a:t>
            </a:r>
            <a:r>
              <a:rPr lang="en-US" sz="2300" b="0" dirty="0" err="1">
                <a:solidFill>
                  <a:srgbClr val="1CADE4"/>
                </a:solidFill>
                <a:latin typeface="Tw Cen MT" panose="020B0602020104020603"/>
              </a:rPr>
              <a:t>RTCs</a:t>
            </a:r>
            <a:r>
              <a:rPr lang="en-US" sz="2300" b="0" dirty="0">
                <a:solidFill>
                  <a:srgbClr val="1CADE4"/>
                </a:solidFill>
                <a:latin typeface="Tw Cen MT" panose="020B0602020104020603"/>
              </a:rPr>
              <a:t> in RA-I?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#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Collaborative research</a:t>
            </a:r>
            <a:endParaRPr lang="en-GB" sz="2200" dirty="0">
              <a:solidFill>
                <a:prstClr val="black"/>
              </a:solidFill>
              <a:latin typeface="Tw Cen MT" panose="020B0602020104020603"/>
            </a:endParaRP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F1ED-0503-4A12-9F84-B7E3528644CB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Department of Meteorology in Pictures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95DC-EEE9-423E-ABF8-AF4DA807FED2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18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510828" y="1763815"/>
            <a:ext cx="11536578" cy="4349407"/>
            <a:chOff x="510828" y="1763815"/>
            <a:chExt cx="11536578" cy="43494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7807" b="17807"/>
            <a:stretch/>
          </p:blipFill>
          <p:spPr>
            <a:xfrm>
              <a:off x="4030819" y="2845815"/>
              <a:ext cx="4851918" cy="3234612"/>
            </a:xfrm>
            <a:prstGeom prst="rect">
              <a:avLst/>
            </a:prstGeom>
          </p:spPr>
        </p:pic>
        <p:pic>
          <p:nvPicPr>
            <p:cNvPr id="8" name="Picture 12" descr="DSC_00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28" y="3894083"/>
              <a:ext cx="3514203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-2" r="13429"/>
            <a:stretch/>
          </p:blipFill>
          <p:spPr>
            <a:xfrm>
              <a:off x="510828" y="1763815"/>
              <a:ext cx="3116571" cy="216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7653" y="1777971"/>
              <a:ext cx="2880000" cy="216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9770" y="1793222"/>
              <a:ext cx="2880000" cy="216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7406" y="1808473"/>
              <a:ext cx="2880000" cy="216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90017" y="3953222"/>
              <a:ext cx="28800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5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Chiromo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Campus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Pictures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846-6A2A-48E3-8025-969DCBEBF01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19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51279" y="1408231"/>
            <a:ext cx="11187813" cy="4357647"/>
            <a:chOff x="651279" y="1408231"/>
            <a:chExt cx="11187813" cy="4357647"/>
          </a:xfrm>
        </p:grpSpPr>
        <p:pic>
          <p:nvPicPr>
            <p:cNvPr id="7" name="Picture 35" descr="C:\Users\Solomon Derese\Pictures\2016-03\DSCN728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79" y="1418044"/>
              <a:ext cx="2884363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C:\Users\Solomon Derese\Pictures\2016-03\DSCN725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79" y="3578044"/>
              <a:ext cx="288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9" descr="C:\Users\Solomon Derese\Pictures\2016-03\DSCN725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279" y="3578044"/>
              <a:ext cx="2868932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0" descr="C:\Users\Solomon Derese\Pictures\2016-03\DSCN726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675" y="1418044"/>
              <a:ext cx="288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Tokeo la picha la university of nairob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557" y="1408231"/>
              <a:ext cx="3844285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lh3.googleusercontent.com/66GuKB8GiHam65M1PvS2swUskYnsiofd93MHJfVlmdEhab4mUQNhPolZTTqxBfjAb5RyH-Qieag0rrcfuwM69dEWiEMKGWKM_JVbKpPN9bSBFhLAJsGJSWPo_Mz9i8v9xWxphfeT6nwi2kXMU0Mky4L_n9YV0ErrPzRQReLRxlaBgTChrJDB2Iu-Y1yzzY2pS7F4c7da-wKAl8Pmb9GKZm-4mtqqCdtzsZYtA3ZWF861pvXQYcI6xW_Np8cqlQwrmrIly3OivpBcJOwjY1HknKB2HFMbRLwBiiX7voSskgj4Zg6I5XGMr9gM-SKUD3iT1GPrf4jXPHVbNHwor0byH5y_4yzYeQTiN5obnQ8wSDtQAyHyJ9JeqJL3vbEEjVFiDiPdhUTBKvi0yz59TpB9cfxtwdJYdXARYPmdAc_7_gOPhVNsaeu55h_3h5vL2mRrOXuXYowI8zJezaqgeAhc2c-GieAKUMrmjM9EGDU7jgvcojaJH74dj7W4GsoTeFh5sFKvTGUY9zVZ8eRny_7swD3eTRsNw5qCTZrWU0heNW25QuYJYzdAeItJnTUrXrvT6YQ8gDHM8VQlIsk5NyhjJKdSkaj418B_Bo_esULnE1KAOAftSJ09=w1663-h998-n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813" y="3591961"/>
              <a:ext cx="359927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9" descr="C:\Users\Solomon Derese\Pictures\2016-03\DSCN725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675" y="1431961"/>
              <a:ext cx="28725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hoto05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211" y="3605878"/>
              <a:ext cx="2882788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18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Presentation Outline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Department of Meteorology, </a:t>
            </a:r>
            <a:r>
              <a:rPr lang="en-US" dirty="0" err="1" smtClean="0"/>
              <a:t>UoN</a:t>
            </a:r>
            <a:r>
              <a:rPr lang="en-US" dirty="0" smtClean="0"/>
              <a:t> as a WMO </a:t>
            </a:r>
            <a:r>
              <a:rPr lang="en-US" dirty="0" err="1" smtClean="0"/>
              <a:t>RTC</a:t>
            </a:r>
            <a:r>
              <a:rPr lang="en-US" dirty="0" smtClean="0"/>
              <a:t>: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 smtClean="0"/>
              <a:t>What are our key strengths as an institution? 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 err="1" smtClean="0"/>
              <a:t>SWOT</a:t>
            </a:r>
            <a:r>
              <a:rPr lang="en-US" dirty="0" smtClean="0"/>
              <a:t> Analysis on teaching modes and </a:t>
            </a:r>
            <a:r>
              <a:rPr lang="en-US" dirty="0" err="1" smtClean="0"/>
              <a:t>RTC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WMO Global Campus Collaboration Opportunities 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our </a:t>
            </a:r>
            <a:r>
              <a:rPr lang="en-US" dirty="0"/>
              <a:t>best examples of collaboration with other training institutions? 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What can </a:t>
            </a:r>
            <a:r>
              <a:rPr lang="en-US" dirty="0" smtClean="0"/>
              <a:t>we </a:t>
            </a:r>
            <a:r>
              <a:rPr lang="en-US" dirty="0"/>
              <a:t>offer (other) </a:t>
            </a:r>
            <a:r>
              <a:rPr lang="en-US" dirty="0" err="1"/>
              <a:t>RTCs</a:t>
            </a:r>
            <a:r>
              <a:rPr lang="en-US" dirty="0"/>
              <a:t> in RA-I?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How could </a:t>
            </a:r>
            <a:r>
              <a:rPr lang="en-US" dirty="0" smtClean="0"/>
              <a:t>we </a:t>
            </a:r>
            <a:r>
              <a:rPr lang="en-US" dirty="0"/>
              <a:t>benefit from working with the (other) </a:t>
            </a:r>
            <a:r>
              <a:rPr lang="en-US" dirty="0" err="1"/>
              <a:t>RTCs</a:t>
            </a:r>
            <a:r>
              <a:rPr lang="en-US" dirty="0"/>
              <a:t> in RA-I?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523A-2B0D-4532-B978-E9ACBE2F3B77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0" y="2286000"/>
            <a:ext cx="4810838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Thanks for your attention</a:t>
            </a: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Asanteni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Merci beaucoup 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210-4B4A-4C96-931B-B7A8F0A43883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CF28-84D7-41CE-A476-F2FBFB84DC6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RTCs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roles, collaboration opportunities (WMO Global Campus), 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Changes in WMO and implications on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RTCs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Font typeface="Tw Cen MT" panose="020B0602020104020603" pitchFamily="34" charset="0"/>
              <a:buChar char="#"/>
            </a:pPr>
            <a:endParaRPr lang="en-US" dirty="0" smtClean="0"/>
          </a:p>
          <a:p>
            <a:pPr>
              <a:buFont typeface="Tw Cen MT" panose="020B0602020104020603" pitchFamily="34" charset="0"/>
              <a:buChar char="#"/>
            </a:pPr>
            <a:r>
              <a:rPr lang="en-US" dirty="0" smtClean="0"/>
              <a:t>What </a:t>
            </a:r>
            <a:r>
              <a:rPr lang="en-US" dirty="0"/>
              <a:t>are your key strengths as an institution? </a:t>
            </a:r>
          </a:p>
          <a:p>
            <a:pPr>
              <a:buFont typeface="Tw Cen MT" panose="020B0602020104020603" pitchFamily="34" charset="0"/>
              <a:buChar char="#"/>
            </a:pPr>
            <a:r>
              <a:rPr lang="en-US" dirty="0"/>
              <a:t>What are your best examples of collaboration with other training institutions? </a:t>
            </a:r>
          </a:p>
          <a:p>
            <a:pPr>
              <a:buFont typeface="Tw Cen MT" panose="020B0602020104020603" pitchFamily="34" charset="0"/>
              <a:buChar char="#"/>
            </a:pPr>
            <a:r>
              <a:rPr lang="en-US" dirty="0"/>
              <a:t>What can you offer (other) </a:t>
            </a:r>
            <a:r>
              <a:rPr lang="en-US" dirty="0" err="1"/>
              <a:t>RTCs</a:t>
            </a:r>
            <a:r>
              <a:rPr lang="en-US" dirty="0"/>
              <a:t> in RA-I?</a:t>
            </a:r>
          </a:p>
          <a:p>
            <a:pPr>
              <a:buFont typeface="Tw Cen MT" panose="020B0602020104020603" pitchFamily="34" charset="0"/>
              <a:buChar char="#"/>
            </a:pPr>
            <a:r>
              <a:rPr lang="en-US" dirty="0"/>
              <a:t>How could you benefit from working with the (other) </a:t>
            </a:r>
            <a:r>
              <a:rPr lang="en-US" dirty="0" err="1"/>
              <a:t>RTCs</a:t>
            </a:r>
            <a:r>
              <a:rPr lang="en-US" dirty="0"/>
              <a:t> in RA-I?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Collaboration Terms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mission: Collaboration in line with our </a:t>
            </a:r>
            <a:r>
              <a:rPr lang="en-US" u="sng" dirty="0"/>
              <a:t>vision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as a world class Centre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our </a:t>
            </a:r>
            <a:r>
              <a:rPr lang="en-US" u="sng" dirty="0"/>
              <a:t>mission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teaching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research</a:t>
            </a:r>
            <a:r>
              <a:rPr lang="en-US" dirty="0">
                <a:solidFill>
                  <a:schemeClr val="accent1"/>
                </a:solidFill>
              </a:rPr>
              <a:t>, consultancy </a:t>
            </a:r>
            <a:r>
              <a:rPr lang="en-US" dirty="0"/>
              <a:t>and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community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service</a:t>
            </a:r>
          </a:p>
          <a:p>
            <a:r>
              <a:rPr lang="en-US" dirty="0"/>
              <a:t> Support in writing </a:t>
            </a:r>
            <a:r>
              <a:rPr lang="en-US" dirty="0" err="1"/>
              <a:t>ODeL</a:t>
            </a:r>
            <a:r>
              <a:rPr lang="en-US" dirty="0"/>
              <a:t> materials:- </a:t>
            </a:r>
          </a:p>
          <a:p>
            <a:pPr lvl="1"/>
            <a:r>
              <a:rPr lang="en-US" dirty="0"/>
              <a:t>Costly; requires time, </a:t>
            </a:r>
            <a:r>
              <a:rPr lang="en-US" dirty="0" err="1"/>
              <a:t>favourable</a:t>
            </a:r>
            <a:r>
              <a:rPr lang="en-US" dirty="0"/>
              <a:t> environment and motivation to writers</a:t>
            </a:r>
          </a:p>
          <a:p>
            <a:r>
              <a:rPr lang="en-US" dirty="0"/>
              <a:t>Sharing of tools and methodologies:-</a:t>
            </a:r>
          </a:p>
          <a:p>
            <a:pPr lvl="1"/>
            <a:r>
              <a:rPr lang="en-US" dirty="0"/>
              <a:t>Knowledge tools, methodologies, </a:t>
            </a:r>
          </a:p>
          <a:p>
            <a:r>
              <a:rPr lang="en-US" dirty="0"/>
              <a:t>Sponsorship:-</a:t>
            </a:r>
          </a:p>
          <a:p>
            <a:pPr lvl="1"/>
            <a:r>
              <a:rPr lang="en-US" dirty="0"/>
              <a:t>Transference of knowledge and skills by faculty and staff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Department </a:t>
            </a:r>
            <a:r>
              <a:rPr lang="en-US" dirty="0">
                <a:solidFill>
                  <a:srgbClr val="00B0F0"/>
                </a:solidFill>
              </a:rPr>
              <a:t>of Meteorology, </a:t>
            </a:r>
            <a:r>
              <a:rPr lang="en-US" dirty="0" smtClean="0">
                <a:solidFill>
                  <a:srgbClr val="00B0F0"/>
                </a:solidFill>
              </a:rPr>
              <a:t>University of Nairobi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</a:t>
            </a:r>
            <a:r>
              <a:rPr lang="en-US" dirty="0" smtClean="0"/>
              <a:t>our </a:t>
            </a:r>
            <a:r>
              <a:rPr lang="en-US" dirty="0"/>
              <a:t>key strengths as an institution?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CB15-E118-4421-BA24-EBB2DD5D7239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Department of Meteorology, </a:t>
            </a:r>
            <a:r>
              <a:rPr lang="en-US" dirty="0" err="1">
                <a:solidFill>
                  <a:srgbClr val="00B0F0"/>
                </a:solidFill>
              </a:rPr>
              <a:t>UoN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The Department of Meteorology is one of four departments in the </a:t>
            </a:r>
            <a:r>
              <a:rPr lang="en-US" dirty="0">
                <a:solidFill>
                  <a:srgbClr val="0070C0"/>
                </a:solidFill>
              </a:rPr>
              <a:t>School of Physical Sciences</a:t>
            </a:r>
            <a:r>
              <a:rPr lang="en-US" dirty="0"/>
              <a:t>, which is within the </a:t>
            </a:r>
            <a:r>
              <a:rPr lang="en-US" dirty="0">
                <a:solidFill>
                  <a:srgbClr val="0070C0"/>
                </a:solidFill>
              </a:rPr>
              <a:t>College of Physical and Biological Sciences</a:t>
            </a:r>
            <a:r>
              <a:rPr lang="en-US" dirty="0"/>
              <a:t> of the </a:t>
            </a:r>
            <a:r>
              <a:rPr lang="en-US" dirty="0">
                <a:solidFill>
                  <a:srgbClr val="0070C0"/>
                </a:solidFill>
              </a:rPr>
              <a:t>University of Nairobi</a:t>
            </a:r>
            <a:endParaRPr lang="en-US" dirty="0"/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/>
              <a:t>The </a:t>
            </a:r>
            <a:r>
              <a:rPr lang="en-US" dirty="0" err="1"/>
              <a:t>UoN</a:t>
            </a:r>
            <a:r>
              <a:rPr lang="en-US" dirty="0"/>
              <a:t> is a collegiate research and teaching institution w</a:t>
            </a:r>
            <a:r>
              <a:rPr lang="en-GB" dirty="0" err="1"/>
              <a:t>ith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75</a:t>
            </a:r>
            <a:r>
              <a:rPr lang="en-GB" dirty="0"/>
              <a:t> departments in </a:t>
            </a:r>
            <a:r>
              <a:rPr lang="en-GB" dirty="0">
                <a:solidFill>
                  <a:srgbClr val="0070C0"/>
                </a:solidFill>
              </a:rPr>
              <a:t>41</a:t>
            </a:r>
            <a:r>
              <a:rPr lang="en-GB" dirty="0"/>
              <a:t> faculties/ schools/ centres/ institutes in </a:t>
            </a:r>
            <a:r>
              <a:rPr lang="en-GB" dirty="0">
                <a:solidFill>
                  <a:srgbClr val="0070C0"/>
                </a:solidFill>
              </a:rPr>
              <a:t>6</a:t>
            </a:r>
            <a:r>
              <a:rPr lang="en-GB" dirty="0"/>
              <a:t> colleges in </a:t>
            </a:r>
            <a:r>
              <a:rPr lang="en-GB" dirty="0">
                <a:solidFill>
                  <a:srgbClr val="0070C0"/>
                </a:solidFill>
              </a:rPr>
              <a:t>10</a:t>
            </a:r>
            <a:r>
              <a:rPr lang="en-GB" dirty="0"/>
              <a:t> campuses</a:t>
            </a:r>
          </a:p>
          <a:p>
            <a:pPr>
              <a:buFont typeface="Tw Cen MT" panose="020B0602020104020603" pitchFamily="34" charset="0"/>
              <a:buChar char="†"/>
            </a:pPr>
            <a:r>
              <a:rPr lang="en-US" dirty="0" err="1"/>
              <a:t>UoN</a:t>
            </a:r>
            <a:r>
              <a:rPr lang="en-US" dirty="0"/>
              <a:t> is among the top ten universities in Africa according to the </a:t>
            </a:r>
            <a:r>
              <a:rPr lang="en-US" dirty="0" err="1">
                <a:solidFill>
                  <a:schemeClr val="accent1"/>
                </a:solidFill>
              </a:rPr>
              <a:t>Webometrics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ranking </a:t>
            </a:r>
            <a:endParaRPr lang="en-GB" dirty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UoN</a:t>
            </a:r>
            <a:r>
              <a:rPr lang="en-US" b="1" dirty="0">
                <a:solidFill>
                  <a:srgbClr val="C00000"/>
                </a:solidFill>
              </a:rPr>
              <a:t> Vision</a:t>
            </a:r>
            <a:r>
              <a:rPr lang="en-US" dirty="0"/>
              <a:t>: A world class University committed to scholarly excellence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DoM</a:t>
            </a:r>
            <a:r>
              <a:rPr lang="en-US" b="1" dirty="0">
                <a:solidFill>
                  <a:srgbClr val="C00000"/>
                </a:solidFill>
              </a:rPr>
              <a:t> Vision</a:t>
            </a:r>
            <a:r>
              <a:rPr lang="en-US" dirty="0"/>
              <a:t>: A world class Centre in meteorology, applications and related sciences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UoN</a:t>
            </a:r>
            <a:r>
              <a:rPr lang="en-US" b="1" dirty="0">
                <a:solidFill>
                  <a:srgbClr val="C00000"/>
                </a:solidFill>
              </a:rPr>
              <a:t> Mission</a:t>
            </a:r>
            <a:r>
              <a:rPr lang="en-US" dirty="0"/>
              <a:t>: To provide quality university </a:t>
            </a:r>
            <a:r>
              <a:rPr lang="en-US" u="sng" dirty="0"/>
              <a:t>education</a:t>
            </a:r>
            <a:r>
              <a:rPr lang="en-US" dirty="0"/>
              <a:t> and </a:t>
            </a:r>
            <a:r>
              <a:rPr lang="en-US" u="sng" dirty="0"/>
              <a:t>training</a:t>
            </a:r>
            <a:r>
              <a:rPr lang="en-US" dirty="0"/>
              <a:t> and to embody the aspirations of the Kenyan people and the global </a:t>
            </a:r>
            <a:r>
              <a:rPr lang="en-US" u="sng" dirty="0"/>
              <a:t>community</a:t>
            </a:r>
            <a:r>
              <a:rPr lang="en-US" dirty="0"/>
              <a:t> through creation, preservation, integration, transmission and utilization of knowledge 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DoM</a:t>
            </a:r>
            <a:r>
              <a:rPr lang="en-US" b="1" dirty="0">
                <a:solidFill>
                  <a:srgbClr val="C00000"/>
                </a:solidFill>
              </a:rPr>
              <a:t> Mission</a:t>
            </a:r>
            <a:r>
              <a:rPr lang="en-US" dirty="0"/>
              <a:t>: To maintain a leading role in the pursuit and development of the knowledge of Meteorology through quality and relevant </a:t>
            </a:r>
            <a:r>
              <a:rPr lang="en-US" u="sng" dirty="0"/>
              <a:t>teaching</a:t>
            </a:r>
            <a:r>
              <a:rPr lang="en-US" dirty="0"/>
              <a:t>, </a:t>
            </a:r>
            <a:r>
              <a:rPr lang="en-US" u="sng" dirty="0"/>
              <a:t>research</a:t>
            </a:r>
            <a:r>
              <a:rPr lang="en-US" dirty="0"/>
              <a:t>, </a:t>
            </a:r>
            <a:r>
              <a:rPr lang="en-US" u="sng" dirty="0"/>
              <a:t>consultancy</a:t>
            </a:r>
            <a:r>
              <a:rPr lang="en-US" dirty="0"/>
              <a:t> and </a:t>
            </a:r>
            <a:r>
              <a:rPr lang="en-US" u="sng" dirty="0"/>
              <a:t>community</a:t>
            </a:r>
            <a:r>
              <a:rPr lang="en-US" dirty="0"/>
              <a:t> service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616-9E5A-411B-B2D6-EB6DCC3F83F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Thematic Structure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CB15-E118-4421-BA24-EBB2DD5D7239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300273"/>
              </p:ext>
            </p:extLst>
          </p:nvPr>
        </p:nvGraphicFramePr>
        <p:xfrm>
          <a:off x="-1884046" y="859501"/>
          <a:ext cx="10989426" cy="536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7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98596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Thematic Structure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5" name="Table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54596502"/>
              </p:ext>
            </p:extLst>
          </p:nvPr>
        </p:nvGraphicFramePr>
        <p:xfrm>
          <a:off x="670036" y="1386228"/>
          <a:ext cx="10736316" cy="51024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accent1"/>
                  </a:outerShdw>
                </a:effectLst>
              </a:tblPr>
              <a:tblGrid>
                <a:gridCol w="1789386"/>
                <a:gridCol w="1789386"/>
                <a:gridCol w="1789386"/>
                <a:gridCol w="1789386"/>
                <a:gridCol w="1789386"/>
                <a:gridCol w="1789386"/>
              </a:tblGrid>
              <a:tr h="651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spc="10" dirty="0">
                          <a:solidFill>
                            <a:srgbClr val="0070C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PURE METEOROLOGY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spc="10" dirty="0" smtClean="0">
                          <a:solidFill>
                            <a:srgbClr val="0070C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METEOROLOGY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spc="10">
                          <a:solidFill>
                            <a:srgbClr val="0070C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spc="10">
                          <a:solidFill>
                            <a:srgbClr val="0070C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AGRO-METEOROLOGY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spc="10">
                          <a:solidFill>
                            <a:srgbClr val="0070C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AVIATION METEOROLOGY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spc="10" dirty="0">
                          <a:solidFill>
                            <a:srgbClr val="0070C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 WATER/HYDRO-METEOROLOGY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6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endParaRPr lang="en-GB" sz="1300" cap="small" spc="10" dirty="0" smtClean="0">
                        <a:solidFill>
                          <a:srgbClr val="202124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 Meteorology, </a:t>
                      </a:r>
                      <a:r>
                        <a:rPr lang="en-GB" sz="1300" cap="small" spc="10" dirty="0" err="1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Nwp</a:t>
                      </a: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Oceanography</a:t>
                      </a:r>
                      <a:endParaRPr lang="en-GB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Synoptic Meteorology </a:t>
                      </a:r>
                      <a:endParaRPr lang="en-GB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Remote Sensing, Instrumentation &amp; GIS</a:t>
                      </a:r>
                      <a:endParaRPr lang="en-GB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Climatology </a:t>
                      </a:r>
                      <a:endParaRPr lang="en-GB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Tropical &amp; Mesoscale Meteorology </a:t>
                      </a:r>
                      <a:endParaRPr lang="en-GB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Meteorology </a:t>
                      </a:r>
                      <a:endParaRPr lang="en-GB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Micro-Meteorology </a:t>
                      </a:r>
                      <a:endParaRPr lang="en-GB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endParaRPr lang="en-GB" sz="1300" cap="small" spc="10" dirty="0" smtClean="0">
                        <a:solidFill>
                          <a:srgbClr val="202124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Atmospheric </a:t>
                      </a: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 and water pollution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Bio-meteorology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hazards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Disaster management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Renewable energy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Forensic meteorology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meteorology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impact assessment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cap="small" spc="10" dirty="0">
                          <a:solidFill>
                            <a:srgbClr val="C0000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endParaRPr lang="en-GB" sz="1300" cap="small" spc="10" dirty="0" smtClean="0">
                        <a:solidFill>
                          <a:srgbClr val="202124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Modelling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Adaptation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Mitigation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dirty="0"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dimensions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300" cap="small" dirty="0"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ustainable development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300" cap="small" dirty="0"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rban environment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88900" algn="l"/>
                        </a:tabLst>
                      </a:pPr>
                      <a:r>
                        <a:rPr lang="en-GB" sz="1300" cap="small" dirty="0"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Disaster risk reduction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cap="small" spc="10" dirty="0">
                          <a:solidFill>
                            <a:srgbClr val="C0000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endParaRPr lang="en-GB" sz="1300" cap="small" spc="10" dirty="0" smtClean="0">
                        <a:solidFill>
                          <a:srgbClr val="202124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</a:t>
                      </a: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Crop ecology </a:t>
                      </a: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physiology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 production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security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Watersheds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Crop production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Post-harvest systems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cap="small" spc="10" dirty="0">
                          <a:solidFill>
                            <a:srgbClr val="C0000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endParaRPr lang="en-GB" sz="1300" cap="small" spc="10" dirty="0" smtClean="0">
                        <a:solidFill>
                          <a:srgbClr val="202124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&amp; safety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Aerodynamics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Turbulence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Icing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Forecasting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Physiology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6045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 traffic </a:t>
                      </a: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6045" algn="l"/>
                        </a:tabLst>
                      </a:pPr>
                      <a:r>
                        <a:rPr lang="en-US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Forensics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cap="small" spc="10" dirty="0">
                          <a:solidFill>
                            <a:srgbClr val="C0000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endParaRPr lang="en-GB" sz="1300" cap="small" spc="10" dirty="0" smtClean="0">
                        <a:solidFill>
                          <a:srgbClr val="202124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Hydrology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 err="1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Hydrometry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Modelling &amp; forecasting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River hydraulics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Groundwater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 water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 err="1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Ecohydrology</a:t>
                      </a: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 water harvesting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GB" sz="1300" cap="small" spc="10" dirty="0" smtClean="0">
                          <a:solidFill>
                            <a:srgbClr val="202124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Entrepreneur-ship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cap="small" spc="10" dirty="0">
                          <a:solidFill>
                            <a:srgbClr val="C00000"/>
                          </a:solidFill>
                          <a:effectLst/>
                          <a:latin typeface="Robot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61272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Staff and Academic </a:t>
            </a:r>
            <a:r>
              <a:rPr lang="en-US" dirty="0" err="1" smtClean="0">
                <a:solidFill>
                  <a:srgbClr val="00B0F0"/>
                </a:solidFill>
              </a:rPr>
              <a:t>Programmes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391358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Staff Establishment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084832"/>
            <a:ext cx="2988196" cy="4224528"/>
          </a:xfrm>
        </p:spPr>
        <p:txBody>
          <a:bodyPr>
            <a:normAutofit/>
          </a:bodyPr>
          <a:lstStyle/>
          <a:p>
            <a:r>
              <a:rPr lang="en-US" dirty="0" smtClean="0"/>
              <a:t>Academic staff</a:t>
            </a:r>
            <a:endParaRPr lang="en-US" dirty="0"/>
          </a:p>
          <a:p>
            <a:pPr lvl="1"/>
            <a:r>
              <a:rPr lang="en-US" dirty="0"/>
              <a:t>2 Professors</a:t>
            </a:r>
          </a:p>
          <a:p>
            <a:pPr lvl="1"/>
            <a:r>
              <a:rPr lang="en-US" dirty="0"/>
              <a:t>3 Associate professors</a:t>
            </a:r>
          </a:p>
          <a:p>
            <a:pPr lvl="1"/>
            <a:r>
              <a:rPr lang="en-US" dirty="0"/>
              <a:t>5 Senior lecturers</a:t>
            </a:r>
          </a:p>
          <a:p>
            <a:pPr lvl="1"/>
            <a:r>
              <a:rPr lang="en-US" dirty="0"/>
              <a:t>6 </a:t>
            </a:r>
            <a:r>
              <a:rPr lang="en-US" dirty="0" smtClean="0"/>
              <a:t>Lecturers</a:t>
            </a:r>
          </a:p>
          <a:p>
            <a:pPr lvl="1"/>
            <a:r>
              <a:rPr lang="en-US" dirty="0" smtClean="0"/>
              <a:t>5 Tutorial fellows</a:t>
            </a:r>
            <a:endParaRPr lang="en-US" dirty="0"/>
          </a:p>
          <a:p>
            <a:r>
              <a:rPr lang="en-US" dirty="0" smtClean="0"/>
              <a:t>Technical </a:t>
            </a:r>
            <a:r>
              <a:rPr lang="en-US" dirty="0"/>
              <a:t>staff </a:t>
            </a:r>
            <a:endParaRPr lang="en-US" dirty="0" smtClean="0"/>
          </a:p>
          <a:p>
            <a:pPr lvl="1"/>
            <a:r>
              <a:rPr lang="en-US" dirty="0" smtClean="0"/>
              <a:t>Technologists</a:t>
            </a:r>
          </a:p>
          <a:p>
            <a:r>
              <a:rPr lang="en-US" dirty="0" smtClean="0"/>
              <a:t>Support staff</a:t>
            </a:r>
          </a:p>
          <a:p>
            <a:pPr lvl="1"/>
            <a:r>
              <a:rPr lang="en-US" dirty="0" smtClean="0"/>
              <a:t>Secretaries, etc.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6221" y="1391358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Academic </a:t>
            </a:r>
            <a:r>
              <a:rPr lang="en-US" dirty="0" err="1" smtClean="0">
                <a:solidFill>
                  <a:srgbClr val="C00000"/>
                </a:solidFill>
              </a:rPr>
              <a:t>Programmes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98248745"/>
              </p:ext>
            </p:extLst>
          </p:nvPr>
        </p:nvGraphicFramePr>
        <p:xfrm>
          <a:off x="4157682" y="2069284"/>
          <a:ext cx="721476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095"/>
                <a:gridCol w="3300835"/>
                <a:gridCol w="3300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Programme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 of Offer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BSc (Meteorology)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project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BSc (Atmospheric Science)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project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PGD</a:t>
                      </a:r>
                      <a:r>
                        <a:rPr lang="en-US" dirty="0" smtClean="0"/>
                        <a:t> (Meteorology)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project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PGD</a:t>
                      </a:r>
                      <a:r>
                        <a:rPr lang="en-US" dirty="0" smtClean="0"/>
                        <a:t> (Operation Hydrology)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project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PGD</a:t>
                      </a:r>
                      <a:r>
                        <a:rPr lang="en-US" dirty="0" smtClean="0"/>
                        <a:t> (Aviation Meteorology)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project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MSc (Meteorology)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dissertation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MSc (Agro-meteorology)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dissertation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MSc (Aviation Meteorology)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dissertation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MSc (Climate Change)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(Flagship)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dissertation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PhD (Meteorology)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Thesis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PhD (Climate Change)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r>
                        <a:rPr lang="en-US" baseline="0" dirty="0" smtClean="0"/>
                        <a:t> and Thesis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10852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Three </a:t>
            </a:r>
            <a:r>
              <a:rPr lang="en-US" dirty="0" smtClean="0">
                <a:solidFill>
                  <a:srgbClr val="00B0F0"/>
                </a:solidFill>
              </a:rPr>
              <a:t>Modes </a:t>
            </a:r>
            <a:r>
              <a:rPr lang="en-US" dirty="0" smtClean="0">
                <a:solidFill>
                  <a:srgbClr val="00B0F0"/>
                </a:solidFill>
              </a:rPr>
              <a:t>of </a:t>
            </a:r>
            <a:r>
              <a:rPr lang="en-US" dirty="0" err="1" smtClean="0">
                <a:solidFill>
                  <a:srgbClr val="00B0F0"/>
                </a:solidFill>
              </a:rPr>
              <a:t>Programme</a:t>
            </a:r>
            <a:r>
              <a:rPr lang="en-US" dirty="0" smtClean="0">
                <a:solidFill>
                  <a:srgbClr val="00B0F0"/>
                </a:solidFill>
              </a:rPr>
              <a:t> DELIVERY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024128" y="1054683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Module I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/>
              <a:t>Regular Mode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024128" y="1679064"/>
            <a:ext cx="4754880" cy="12888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Course offered face-to-face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Classes between 8 AM and 5 PM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Each semester has 15 weeks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989320" y="1317053"/>
            <a:ext cx="4754880" cy="8229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Module III</a:t>
            </a:r>
            <a:r>
              <a:rPr lang="en-US" dirty="0" smtClean="0"/>
              <a:t> – Hybrid </a:t>
            </a:r>
            <a:r>
              <a:rPr lang="en-US" i="1" dirty="0" smtClean="0"/>
              <a:t>Open</a:t>
            </a:r>
            <a:r>
              <a:rPr lang="en-US" i="1" dirty="0"/>
              <a:t>, Distance and e-Learning (</a:t>
            </a:r>
            <a:r>
              <a:rPr lang="en-US" i="1" dirty="0" err="1"/>
              <a:t>ODeL</a:t>
            </a:r>
            <a:r>
              <a:rPr lang="en-US" i="1" dirty="0"/>
              <a:t>) </a:t>
            </a:r>
            <a:r>
              <a:rPr lang="en-US" i="1" dirty="0" smtClean="0"/>
              <a:t>Mode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989320" y="2271605"/>
            <a:ext cx="4754880" cy="4285812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Programs are offered off-campus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Involves limited face-to-face on-campus interaction during residential (school holidays) sessions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Main </a:t>
            </a:r>
            <a:r>
              <a:rPr lang="en-US" dirty="0"/>
              <a:t>media of instruction </a:t>
            </a:r>
            <a:r>
              <a:rPr lang="en-US" dirty="0" smtClean="0"/>
              <a:t>is self-instructional print </a:t>
            </a:r>
            <a:r>
              <a:rPr lang="en-US" dirty="0"/>
              <a:t>and electronic </a:t>
            </a:r>
            <a:r>
              <a:rPr lang="en-US" dirty="0" smtClean="0"/>
              <a:t>(online) study materials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Face-to-face interaction doesn’t exceed 1/3 </a:t>
            </a:r>
            <a:r>
              <a:rPr lang="en-US" dirty="0"/>
              <a:t>of the instruction </a:t>
            </a:r>
            <a:r>
              <a:rPr lang="en-US" dirty="0" smtClean="0"/>
              <a:t>time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Number of semesters is flexible with minimum and maximum allowed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Practical aspects are emphasized during the face-to face sessions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Each semester has 15 weeks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8</a:t>
            </a:fld>
            <a:endParaRPr lang="en-GB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1024128" y="2717057"/>
            <a:ext cx="475488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Module II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- </a:t>
            </a:r>
            <a:r>
              <a:rPr lang="en-US" dirty="0" smtClean="0"/>
              <a:t>Evening Mode</a:t>
            </a:r>
            <a:endParaRPr lang="en-GB" dirty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1004113" y="3340359"/>
            <a:ext cx="4754880" cy="1758311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Combination of Mode I and III but offered </a:t>
            </a:r>
            <a:r>
              <a:rPr lang="en-US" sz="2000" u="sng" dirty="0" smtClean="0"/>
              <a:t>outside</a:t>
            </a:r>
            <a:r>
              <a:rPr lang="en-US" sz="2000" dirty="0" smtClean="0"/>
              <a:t> official working hours (Hybrid)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Employs Mode I approach while using Mode III </a:t>
            </a:r>
            <a:r>
              <a:rPr lang="en-US" sz="2000" dirty="0" smtClean="0"/>
              <a:t>media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Each semester has 15 weeks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7180"/>
              </p:ext>
            </p:extLst>
          </p:nvPr>
        </p:nvGraphicFramePr>
        <p:xfrm>
          <a:off x="1024123" y="4935896"/>
          <a:ext cx="4536920" cy="1597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230"/>
                <a:gridCol w="1134230"/>
                <a:gridCol w="1134230"/>
                <a:gridCol w="1134230"/>
              </a:tblGrid>
              <a:tr h="637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Module 1 &amp; </a:t>
                      </a:r>
                      <a:r>
                        <a:rPr lang="en-GB" sz="1400" dirty="0" smtClean="0">
                          <a:effectLst/>
                        </a:rPr>
                        <a:t>2 Semesters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Module 3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Minimum Semesters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Module 3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Maximum Semesters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BSc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</a:rPr>
                        <a:t>8</a:t>
                      </a:r>
                      <a:endParaRPr lang="en-GB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</a:rPr>
                        <a:t>8</a:t>
                      </a:r>
                      <a:endParaRPr lang="en-GB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</a:rPr>
                        <a:t>16</a:t>
                      </a:r>
                      <a:endParaRPr lang="en-GB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PGD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B0F0"/>
                          </a:solidFill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B0F0"/>
                          </a:solidFill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</a:rPr>
                        <a:t>6</a:t>
                      </a:r>
                      <a:endParaRPr lang="en-GB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MSc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B0F0"/>
                          </a:solidFill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B0F0"/>
                          </a:solidFill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</a:rPr>
                        <a:t>8</a:t>
                      </a:r>
                      <a:endParaRPr lang="en-GB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PhD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79157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Structure of an </a:t>
            </a:r>
            <a:r>
              <a:rPr lang="en-US" dirty="0" err="1" smtClean="0">
                <a:solidFill>
                  <a:srgbClr val="00B0F0"/>
                </a:solidFill>
              </a:rPr>
              <a:t>ODeL</a:t>
            </a:r>
            <a:r>
              <a:rPr lang="en-US" dirty="0" smtClean="0">
                <a:solidFill>
                  <a:srgbClr val="00B0F0"/>
                </a:solidFill>
              </a:rPr>
              <a:t> Course Unit Module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24127" y="1635617"/>
            <a:ext cx="4754880" cy="48350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 Introduction</a:t>
            </a:r>
          </a:p>
          <a:p>
            <a:pPr lvl="1"/>
            <a:r>
              <a:rPr lang="en-US" sz="2000" dirty="0" smtClean="0"/>
              <a:t>Course structure </a:t>
            </a:r>
          </a:p>
          <a:p>
            <a:pPr lvl="1"/>
            <a:r>
              <a:rPr lang="en-US" sz="2000" dirty="0" smtClean="0"/>
              <a:t>Study unit objective </a:t>
            </a:r>
          </a:p>
          <a:p>
            <a:pPr lvl="1"/>
            <a:r>
              <a:rPr lang="en-US" sz="2000" dirty="0" smtClean="0"/>
              <a:t>Study </a:t>
            </a:r>
            <a:r>
              <a:rPr lang="en-US" sz="2000" dirty="0"/>
              <a:t>Learning Outcomes </a:t>
            </a:r>
            <a:endParaRPr lang="en-US" sz="2000" dirty="0" smtClean="0"/>
          </a:p>
          <a:p>
            <a:r>
              <a:rPr lang="en-US" sz="2400" dirty="0" smtClean="0"/>
              <a:t>Before each lecture…</a:t>
            </a:r>
          </a:p>
          <a:p>
            <a:pPr lvl="1"/>
            <a:r>
              <a:rPr lang="en-US" sz="2000" u="sng" dirty="0" smtClean="0"/>
              <a:t>Lecture </a:t>
            </a:r>
            <a:r>
              <a:rPr lang="en-US" sz="2000" u="sng" dirty="0"/>
              <a:t>Objective</a:t>
            </a:r>
            <a:r>
              <a:rPr lang="en-US" sz="2000" dirty="0" smtClean="0"/>
              <a:t>: By </a:t>
            </a:r>
            <a:r>
              <a:rPr lang="en-US" sz="2000" dirty="0"/>
              <a:t>the end of the lecture, you should be able to </a:t>
            </a:r>
            <a:r>
              <a:rPr lang="en-US" sz="2000" dirty="0" smtClean="0"/>
              <a:t>… </a:t>
            </a:r>
            <a:endParaRPr lang="en-US" sz="2000" dirty="0"/>
          </a:p>
          <a:p>
            <a:pPr lvl="1"/>
            <a:r>
              <a:rPr lang="en-US" sz="2000" u="sng" dirty="0"/>
              <a:t>Goal</a:t>
            </a:r>
            <a:r>
              <a:rPr lang="en-US" sz="2000" dirty="0" smtClean="0"/>
              <a:t>: To </a:t>
            </a:r>
            <a:r>
              <a:rPr lang="en-US" sz="2000" dirty="0"/>
              <a:t>introduce the learner to </a:t>
            </a:r>
            <a:r>
              <a:rPr lang="en-US" sz="2000" dirty="0" smtClean="0"/>
              <a:t>…</a:t>
            </a:r>
            <a:endParaRPr lang="en-US" sz="2000" dirty="0"/>
          </a:p>
          <a:p>
            <a:pPr lvl="1"/>
            <a:r>
              <a:rPr lang="en-US" sz="2000" u="sng" dirty="0"/>
              <a:t>Outline</a:t>
            </a:r>
            <a:r>
              <a:rPr lang="en-US" sz="2000" dirty="0" smtClean="0"/>
              <a:t>: Topics</a:t>
            </a:r>
            <a:endParaRPr lang="en-US" sz="2000" dirty="0"/>
          </a:p>
          <a:p>
            <a:pPr lvl="1"/>
            <a:r>
              <a:rPr lang="en-US" sz="2000" u="sng" dirty="0"/>
              <a:t>Prerequisite</a:t>
            </a:r>
            <a:r>
              <a:rPr lang="en-US" sz="2000" dirty="0" smtClean="0"/>
              <a:t>: What the reader should have done </a:t>
            </a:r>
            <a:endParaRPr lang="en-US" sz="2000" dirty="0"/>
          </a:p>
          <a:p>
            <a:pPr lvl="1"/>
            <a:r>
              <a:rPr lang="en-US" sz="2000" u="sng" dirty="0" smtClean="0"/>
              <a:t>Style</a:t>
            </a:r>
            <a:r>
              <a:rPr lang="en-US" sz="2000" dirty="0" smtClean="0"/>
              <a:t> of presentation</a:t>
            </a:r>
          </a:p>
          <a:p>
            <a:pPr lvl="2"/>
            <a:r>
              <a:rPr lang="en-US" sz="1600" dirty="0" smtClean="0"/>
              <a:t>E.g., Lessons, </a:t>
            </a:r>
            <a:r>
              <a:rPr lang="en-US" sz="1600" dirty="0" err="1" smtClean="0"/>
              <a:t>practicals</a:t>
            </a:r>
            <a:r>
              <a:rPr lang="en-US" sz="1600" dirty="0" smtClean="0"/>
              <a:t>, tutorials, mode of delivery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989320" y="1635617"/>
            <a:ext cx="4754880" cy="48350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lecture…</a:t>
            </a:r>
          </a:p>
          <a:p>
            <a:pPr lvl="1"/>
            <a:r>
              <a:rPr lang="en-US" sz="2000" dirty="0" smtClean="0"/>
              <a:t>Introduction</a:t>
            </a:r>
          </a:p>
          <a:p>
            <a:pPr lvl="1"/>
            <a:r>
              <a:rPr lang="en-US" sz="2000" dirty="0" smtClean="0"/>
              <a:t>Text</a:t>
            </a:r>
          </a:p>
          <a:p>
            <a:pPr lvl="1"/>
            <a:r>
              <a:rPr lang="en-US" sz="2000" dirty="0" smtClean="0"/>
              <a:t>Expected learning </a:t>
            </a:r>
            <a:r>
              <a:rPr lang="en-US" sz="2000" dirty="0" smtClean="0"/>
              <a:t>outcomes</a:t>
            </a:r>
          </a:p>
          <a:p>
            <a:pPr lvl="1"/>
            <a:r>
              <a:rPr lang="en-US" sz="2000" dirty="0" smtClean="0"/>
              <a:t>In-text questions </a:t>
            </a:r>
            <a:endParaRPr lang="en-US" sz="2000" dirty="0"/>
          </a:p>
          <a:p>
            <a:pPr lvl="1"/>
            <a:r>
              <a:rPr lang="en-US" sz="2000" dirty="0" smtClean="0"/>
              <a:t>Activities</a:t>
            </a:r>
          </a:p>
          <a:p>
            <a:pPr lvl="1"/>
            <a:r>
              <a:rPr lang="en-US" sz="2000" dirty="0" smtClean="0"/>
              <a:t>Points to note </a:t>
            </a:r>
          </a:p>
          <a:p>
            <a:pPr lvl="1"/>
            <a:r>
              <a:rPr lang="en-US" sz="2000" dirty="0" smtClean="0"/>
              <a:t>Lecture summary </a:t>
            </a:r>
          </a:p>
          <a:p>
            <a:pPr lvl="1"/>
            <a:r>
              <a:rPr lang="en-GB" sz="2000" dirty="0" smtClean="0"/>
              <a:t>Self-assessment questions</a:t>
            </a:r>
          </a:p>
          <a:p>
            <a:pPr lvl="1"/>
            <a:r>
              <a:rPr lang="en-GB" sz="2000" dirty="0" smtClean="0"/>
              <a:t>Further </a:t>
            </a:r>
            <a:r>
              <a:rPr lang="en-GB" sz="2000" dirty="0"/>
              <a:t>Reading</a:t>
            </a:r>
          </a:p>
          <a:p>
            <a:r>
              <a:rPr lang="en-US" sz="2400" dirty="0" smtClean="0"/>
              <a:t>Text written in </a:t>
            </a:r>
            <a:r>
              <a:rPr lang="en-US" sz="2400" u="sng" dirty="0" smtClean="0"/>
              <a:t>conversational</a:t>
            </a:r>
            <a:r>
              <a:rPr lang="en-US" sz="2400" dirty="0" smtClean="0"/>
              <a:t>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9196-3F21-49E9-AB00-23737E59EFA8}" type="datetime2">
              <a:rPr lang="en-GB" smtClean="0"/>
              <a:t>Tuesday, 29 October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of Directors of WMO RTCs in RA1, Cairo, 28 Oct - 1 Nov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7DFC-DEE0-4530-801C-E56CAA05DA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8589</TotalTime>
  <Words>1928</Words>
  <Application>Microsoft Office PowerPoint</Application>
  <PresentationFormat>Widescreen</PresentationFormat>
  <Paragraphs>373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Office Theme</vt:lpstr>
      <vt:lpstr>Department of Meteorology, UoN as an RTC: Roles and Opportunities in the WMO Global Campus</vt:lpstr>
      <vt:lpstr>Presentation Outline</vt:lpstr>
      <vt:lpstr>Department of Meteorology, University of Nairobi</vt:lpstr>
      <vt:lpstr>Department of Meteorology, UoN</vt:lpstr>
      <vt:lpstr>Thematic Structure</vt:lpstr>
      <vt:lpstr>Thematic Structure</vt:lpstr>
      <vt:lpstr>Staff and Academic Programmes</vt:lpstr>
      <vt:lpstr>Three Modes of Programme DELIVERY</vt:lpstr>
      <vt:lpstr>Structure of an ODeL Course Unit Module</vt:lpstr>
      <vt:lpstr>SWOT Analysis</vt:lpstr>
      <vt:lpstr>SWOT Analysis on ODeL Programme Delivery Mode</vt:lpstr>
      <vt:lpstr>SWOT Analysis on ODeL Programme Delivery Mode</vt:lpstr>
      <vt:lpstr>SWOT Analysis on department AS AN RTC</vt:lpstr>
      <vt:lpstr>SWOT Analysis on department AS AN RTC</vt:lpstr>
      <vt:lpstr>B. WMO Global Campus Collaboration Opportunities </vt:lpstr>
      <vt:lpstr>WMO Global Campus Collaboration Opportunities</vt:lpstr>
      <vt:lpstr>WMO Global Campus Collaboration Opportunities</vt:lpstr>
      <vt:lpstr>Department of Meteorology in Pictures</vt:lpstr>
      <vt:lpstr>Chiromo Campus in Pictures</vt:lpstr>
      <vt:lpstr>PowerPoint Presentation</vt:lpstr>
      <vt:lpstr>Contents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Meteorology</dc:title>
  <dc:creator>Opijah</dc:creator>
  <cp:lastModifiedBy>Windows User</cp:lastModifiedBy>
  <cp:revision>195</cp:revision>
  <dcterms:created xsi:type="dcterms:W3CDTF">2019-09-05T05:31:40Z</dcterms:created>
  <dcterms:modified xsi:type="dcterms:W3CDTF">2019-10-29T05:31:32Z</dcterms:modified>
</cp:coreProperties>
</file>